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59" r:id="rId4"/>
    <p:sldId id="261" r:id="rId5"/>
    <p:sldId id="271" r:id="rId6"/>
    <p:sldId id="273" r:id="rId7"/>
    <p:sldId id="269" r:id="rId8"/>
    <p:sldId id="277" r:id="rId9"/>
    <p:sldId id="276" r:id="rId10"/>
    <p:sldId id="278" r:id="rId11"/>
    <p:sldId id="275" r:id="rId12"/>
    <p:sldId id="262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DA1"/>
    <a:srgbClr val="67B145"/>
    <a:srgbClr val="F2F2F2"/>
    <a:srgbClr val="00334F"/>
    <a:srgbClr val="FFFFFF"/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87212" autoAdjust="0"/>
  </p:normalViewPr>
  <p:slideViewPr>
    <p:cSldViewPr snapToGrid="0" snapToObjects="1">
      <p:cViewPr>
        <p:scale>
          <a:sx n="95" d="100"/>
          <a:sy n="95" d="100"/>
        </p:scale>
        <p:origin x="9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30EE1-508C-4BB1-8472-B655A09A0AD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0762C-6717-40E7-AE34-09A81E081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0762C-6717-40E7-AE34-09A81E0816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6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0762C-6717-40E7-AE34-09A81E0816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3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0762C-6717-40E7-AE34-09A81E0816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4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0762C-6717-40E7-AE34-09A81E0816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6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F8F8-52CE-0F4F-8960-21FA68589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EC7F-40E7-F84A-B7B0-E5D89FBC0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E1933-6371-A044-9660-86BC3073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15-5489-5045-8EE3-3C0D4BB06D4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F494D-56BF-5745-B3FA-83AF83E0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1F9CC-25AA-D64A-8C2C-8FF3410E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82-B4FE-4B41-BBFC-9CCB67F0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4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157B-A6CB-9848-97E1-5377B2DF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ADAB0-5AB2-6442-B4A9-ABFC35906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92E3-06C7-CD45-BEC7-54A0B032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15-5489-5045-8EE3-3C0D4BB06D4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4688D-06B7-4447-9FD7-8675C671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97423-0DC1-1E40-B18B-C08D9BAC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82-B4FE-4B41-BBFC-9CCB67F0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1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140B1-2CD0-4B42-A896-D36C9D840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85CDF-48A8-0541-8D9D-D1037C8C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94D39-2F11-E24A-BDA9-D71E88DC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15-5489-5045-8EE3-3C0D4BB06D4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3C9A7-73EA-CC46-87CB-A901159C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0F74C-97B4-6442-930B-041AD707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82-B4FE-4B41-BBFC-9CCB67F0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1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DB0C-1584-784D-80AA-07341C7E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9245A-5E86-2241-BBF1-30FCEB1E7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89D34-C0AE-5045-94BD-D6DD433E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15-5489-5045-8EE3-3C0D4BB06D4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8F4A1-7305-2848-BC32-AB1FC56A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B0614-EEA2-7347-A219-8217133F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82-B4FE-4B41-BBFC-9CCB67F0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8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AFD2-3951-954F-85E4-B6EC6DBE5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5EF42-7D39-CB46-9637-5FC8081F0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323-99CC-8046-971E-B1449535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15-5489-5045-8EE3-3C0D4BB06D4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D864C-B045-964F-8DC1-1D77B9CD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5CB61-A23E-8A49-A207-455FB916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82-B4FE-4B41-BBFC-9CCB67F0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5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BE2D-7516-7445-AFBF-FFF0071B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5AA7-6290-A64F-AE80-437AE766E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EAE7F-B4E2-B144-BCDF-714B62A73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EB1E2-53D7-6D47-BE8E-116616F0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15-5489-5045-8EE3-3C0D4BB06D4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0AD88-1A27-BE43-9851-02FD972B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87F95-94A6-0847-8635-B3470EC7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82-B4FE-4B41-BBFC-9CCB67F0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60B9-BADF-FA48-90E3-3B0A3B58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22F39-0233-3449-9ABA-48C7C34A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58562-CBC1-4D45-8026-D9D747705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6B96C-FA76-2C4C-B1FB-C798E3B56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5FF9A-8012-BF4F-B224-C9D0D21DA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4C731-5930-A945-8F71-732DDE33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15-5489-5045-8EE3-3C0D4BB06D4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EE4F3-49A0-6B44-8673-22501D1C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64476-B343-7A47-8346-21F7EE10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82-B4FE-4B41-BBFC-9CCB67F0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0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42DB-EAAE-5543-8A25-C5EA895F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F3B63-4DE3-6D4B-BB4C-8D6DBF35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15-5489-5045-8EE3-3C0D4BB06D4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8D85F-D526-F843-8D02-3AD9A1014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790D3-98D8-6945-8391-0B0AFC75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82-B4FE-4B41-BBFC-9CCB67F0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0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51787A-4267-6148-B48F-1592C7A9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15-5489-5045-8EE3-3C0D4BB06D4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30A54-8127-FD4E-AF17-5991AF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5E744-AA1C-E94E-BAB6-023950B1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82-B4FE-4B41-BBFC-9CCB67F0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0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26A0-2631-BE4B-B548-1A710E70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3C5ED-22E1-7E4F-9760-0616F58AA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F1895-C6BB-1A4B-A09A-B531687C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6663F-91A2-8F42-BF8C-D56CC5E5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15-5489-5045-8EE3-3C0D4BB06D4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142EE-D47D-7342-BA7E-AB5C4C5B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844A7-2470-714A-B8ED-B965946C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82-B4FE-4B41-BBFC-9CCB67F0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4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4B0D-F9C8-9A45-A6BD-C189E5BC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40A1A-4B0E-F14A-AFD2-F0362466A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EFFC5-FC5D-554E-9424-ACB651AE9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FE7D1-A99A-5C4D-8A90-DB7C0F05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15-5489-5045-8EE3-3C0D4BB06D4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92667-D1B0-0C43-88D6-F7669B51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D1E3A-F957-944B-ADE3-6726A825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82-B4FE-4B41-BBFC-9CCB67F0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1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B6504-58F1-834C-8A64-243508A7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269A9-677B-FC4F-A8A8-8DED3217C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EC317-8473-1A49-B14C-EEB81ADFA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53015-5489-5045-8EE3-3C0D4BB06D4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B801D-8996-CD42-BA24-5F8308ACB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AC25B-4AB5-4946-842C-F5311CB3F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0982-B4FE-4B41-BBFC-9CCB67F0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4E313D-C013-9040-8F49-4673B974F7E7}"/>
              </a:ext>
            </a:extLst>
          </p:cNvPr>
          <p:cNvSpPr txBox="1">
            <a:spLocks/>
          </p:cNvSpPr>
          <p:nvPr/>
        </p:nvSpPr>
        <p:spPr>
          <a:xfrm>
            <a:off x="664265" y="1422451"/>
            <a:ext cx="10863469" cy="893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Sneak Peek of iCEV 2023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AES HealthCenter21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78817-CEBC-CD49-BDF0-01FCC31D6759}"/>
              </a:ext>
            </a:extLst>
          </p:cNvPr>
          <p:cNvSpPr txBox="1">
            <a:spLocks/>
          </p:cNvSpPr>
          <p:nvPr/>
        </p:nvSpPr>
        <p:spPr>
          <a:xfrm>
            <a:off x="490331" y="1557822"/>
            <a:ext cx="10863469" cy="893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E3B468-25F5-E040-8ED1-DD583C1229AC}"/>
              </a:ext>
            </a:extLst>
          </p:cNvPr>
          <p:cNvSpPr txBox="1">
            <a:spLocks/>
          </p:cNvSpPr>
          <p:nvPr/>
        </p:nvSpPr>
        <p:spPr>
          <a:xfrm>
            <a:off x="950654" y="3310836"/>
            <a:ext cx="10290689" cy="198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67B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 HealthCenter21 curriculum is now live on iCEV’s Platform.</a:t>
            </a:r>
          </a:p>
          <a:p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session, you will learn about the AES to iCEV Transition 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how this impacts </a:t>
            </a:r>
            <a:r>
              <a:rPr lang="en-US" sz="1800" dirty="0">
                <a:solidFill>
                  <a:srgbClr val="67B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health science educator. </a:t>
            </a: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You’ll see a demonstration of your switch to iCEV and leave with actionable tips 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start the new school year. </a:t>
            </a: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0705FC-129E-58CB-4E0E-F576A990BBDA}"/>
              </a:ext>
            </a:extLst>
          </p:cNvPr>
          <p:cNvCxnSpPr/>
          <p:nvPr/>
        </p:nvCxnSpPr>
        <p:spPr>
          <a:xfrm>
            <a:off x="764459" y="2753032"/>
            <a:ext cx="105893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58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F198-3E7B-D54C-B37B-8E98EBB6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1" y="365125"/>
            <a:ext cx="11485359" cy="11588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Back to School ‘23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0E8D2-B4B2-60B0-E92E-C83D0584095B}"/>
              </a:ext>
            </a:extLst>
          </p:cNvPr>
          <p:cNvSpPr/>
          <p:nvPr/>
        </p:nvSpPr>
        <p:spPr>
          <a:xfrm>
            <a:off x="273105" y="6147303"/>
            <a:ext cx="4642927" cy="543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784122-1472-1C64-AB84-CEBEA6D15669}"/>
              </a:ext>
            </a:extLst>
          </p:cNvPr>
          <p:cNvSpPr txBox="1">
            <a:spLocks/>
          </p:cNvSpPr>
          <p:nvPr/>
        </p:nvSpPr>
        <p:spPr>
          <a:xfrm>
            <a:off x="904507" y="2160037"/>
            <a:ext cx="10028099" cy="405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None/>
            </a:pPr>
            <a:r>
              <a:rPr lang="en-US" dirty="0"/>
              <a:t>Use Your Whole Team!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Don’t Know? Ask Customer Support!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Schedule a 1-on-1 Training of iCEV’s system</a:t>
            </a:r>
          </a:p>
          <a:p>
            <a:pPr marL="0" indent="0" rtl="0">
              <a:lnSpc>
                <a:spcPct val="100000"/>
              </a:lnSpc>
              <a:buNone/>
            </a:pPr>
            <a:endParaRPr lang="en-US" dirty="0"/>
          </a:p>
          <a:p>
            <a:pPr marL="0" indent="0" rtl="0">
              <a:lnSpc>
                <a:spcPct val="100000"/>
              </a:lnSpc>
              <a:buNone/>
            </a:pPr>
            <a:r>
              <a:rPr lang="en-US" dirty="0"/>
              <a:t>Plan Ahead for Adjustments &amp; Reflection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We can reflect and discuss lessons learned together in October!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Email: Corinne.Guinter@icevonline.com</a:t>
            </a:r>
          </a:p>
        </p:txBody>
      </p:sp>
    </p:spTree>
    <p:extLst>
      <p:ext uri="{BB962C8B-B14F-4D97-AF65-F5344CB8AC3E}">
        <p14:creationId xmlns:p14="http://schemas.microsoft.com/office/powerpoint/2010/main" val="40094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F198-3E7B-D54C-B37B-8E98EBB6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1" y="365125"/>
            <a:ext cx="10863469" cy="11588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 For Health Science?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0E8D2-B4B2-60B0-E92E-C83D0584095B}"/>
              </a:ext>
            </a:extLst>
          </p:cNvPr>
          <p:cNvSpPr/>
          <p:nvPr/>
        </p:nvSpPr>
        <p:spPr>
          <a:xfrm>
            <a:off x="273105" y="6147303"/>
            <a:ext cx="4642927" cy="543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66DE5-62ED-A037-A42F-57858A4C9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331" y="2207152"/>
            <a:ext cx="621479" cy="621479"/>
          </a:xfrm>
          <a:prstGeom prst="rect">
            <a:avLst/>
          </a:prstGeom>
          <a:ln>
            <a:noFill/>
          </a:ln>
          <a:effectLst>
            <a:reflection blurRad="6350" stA="32000" endPos="35000" dir="5400000" sy="-100000" algn="bl" rotWithShape="0"/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F65350-D45A-D8BC-0272-CF57EEAA1D84}"/>
              </a:ext>
            </a:extLst>
          </p:cNvPr>
          <p:cNvSpPr txBox="1">
            <a:spLocks/>
          </p:cNvSpPr>
          <p:nvPr/>
        </p:nvSpPr>
        <p:spPr>
          <a:xfrm>
            <a:off x="1316490" y="2139582"/>
            <a:ext cx="10691290" cy="4055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Courses Added to iCEV from HealthCenter21</a:t>
            </a:r>
          </a:p>
          <a:p>
            <a:pPr lvl="1">
              <a:lnSpc>
                <a:spcPct val="10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Anatomy and Physiology</a:t>
            </a:r>
          </a:p>
          <a:p>
            <a:pPr lvl="1">
              <a:lnSpc>
                <a:spcPct val="10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Health Care Foundations</a:t>
            </a:r>
          </a:p>
          <a:p>
            <a:pPr lvl="1">
              <a:lnSpc>
                <a:spcPct val="10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Health Career Readiness</a:t>
            </a:r>
          </a:p>
          <a:p>
            <a:pPr lvl="1">
              <a:lnSpc>
                <a:spcPct val="10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Patient Care Technician</a:t>
            </a:r>
          </a:p>
          <a:p>
            <a:pPr lvl="1">
              <a:lnSpc>
                <a:spcPct val="10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Nursing Assistant</a:t>
            </a:r>
          </a:p>
          <a:p>
            <a:pPr lvl="1">
              <a:lnSpc>
                <a:spcPct val="10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Medical Assistant</a:t>
            </a:r>
          </a:p>
          <a:p>
            <a:pPr lvl="1">
              <a:lnSpc>
                <a:spcPct val="10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Emergency Medical Responder</a:t>
            </a:r>
          </a:p>
          <a:p>
            <a:pPr lvl="1">
              <a:lnSpc>
                <a:spcPct val="10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Emergency Medical Technician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5C1D3-D7BD-B5DF-822D-F2DAC8A506F3}"/>
              </a:ext>
            </a:extLst>
          </p:cNvPr>
          <p:cNvSpPr txBox="1"/>
          <p:nvPr/>
        </p:nvSpPr>
        <p:spPr>
          <a:xfrm>
            <a:off x="8068826" y="3637660"/>
            <a:ext cx="3537019" cy="1059008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curriculum resources aligned with prominent certifications from NHA, AMCA, NOCTI and more!</a:t>
            </a:r>
          </a:p>
        </p:txBody>
      </p:sp>
    </p:spTree>
    <p:extLst>
      <p:ext uri="{BB962C8B-B14F-4D97-AF65-F5344CB8AC3E}">
        <p14:creationId xmlns:p14="http://schemas.microsoft.com/office/powerpoint/2010/main" val="180016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F198-3E7B-D54C-B37B-8E98EBB6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1" y="365125"/>
            <a:ext cx="10863469" cy="11588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 For Health Science?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0E8D2-B4B2-60B0-E92E-C83D0584095B}"/>
              </a:ext>
            </a:extLst>
          </p:cNvPr>
          <p:cNvSpPr/>
          <p:nvPr/>
        </p:nvSpPr>
        <p:spPr>
          <a:xfrm>
            <a:off x="273105" y="6147303"/>
            <a:ext cx="4642927" cy="543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66DE5-62ED-A037-A42F-57858A4C9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331" y="2207152"/>
            <a:ext cx="621479" cy="621479"/>
          </a:xfrm>
          <a:prstGeom prst="rect">
            <a:avLst/>
          </a:prstGeom>
          <a:ln>
            <a:noFill/>
          </a:ln>
          <a:effectLst>
            <a:reflection blurRad="6350" stA="32000" endPos="35000" dir="5400000" sy="-100000" algn="bl" rotWithShape="0"/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F65350-D45A-D8BC-0272-CF57EEAA1D84}"/>
              </a:ext>
            </a:extLst>
          </p:cNvPr>
          <p:cNvSpPr txBox="1">
            <a:spLocks/>
          </p:cNvSpPr>
          <p:nvPr/>
        </p:nvSpPr>
        <p:spPr>
          <a:xfrm>
            <a:off x="1316490" y="2139582"/>
            <a:ext cx="10691290" cy="405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1000+ Hours Added with Our New and Updated Health Science Courses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Anatomy &amp; Physiology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Medical Microbiology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Medical Assistant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Medical Coding &amp; Billing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Principles of Health Science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Health Science Theory – UPDATED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Medical Terminology – UPDATED</a:t>
            </a:r>
            <a:endParaRPr lang="en-US" sz="2500" dirty="0">
              <a:solidFill>
                <a:srgbClr val="00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6DCD7-5845-036A-5D7E-7B470452642A}"/>
              </a:ext>
            </a:extLst>
          </p:cNvPr>
          <p:cNvSpPr txBox="1"/>
          <p:nvPr/>
        </p:nvSpPr>
        <p:spPr>
          <a:xfrm>
            <a:off x="7697037" y="3750776"/>
            <a:ext cx="4016827" cy="1067343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COMING SOON - Updated alignment resources for upcoming updates to NHA CCMA and CMAA.</a:t>
            </a:r>
          </a:p>
        </p:txBody>
      </p:sp>
    </p:spTree>
    <p:extLst>
      <p:ext uri="{BB962C8B-B14F-4D97-AF65-F5344CB8AC3E}">
        <p14:creationId xmlns:p14="http://schemas.microsoft.com/office/powerpoint/2010/main" val="314320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F198-3E7B-D54C-B37B-8E98EBB6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1" y="365125"/>
            <a:ext cx="10863469" cy="1158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and Technical Education Matters!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5CA576-877E-61B4-AA88-564B307D1930}"/>
              </a:ext>
            </a:extLst>
          </p:cNvPr>
          <p:cNvSpPr/>
          <p:nvPr/>
        </p:nvSpPr>
        <p:spPr>
          <a:xfrm>
            <a:off x="273105" y="6147303"/>
            <a:ext cx="4642927" cy="543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E72C64-2D39-D7EB-600A-6B804D214ADB}"/>
              </a:ext>
            </a:extLst>
          </p:cNvPr>
          <p:cNvGrpSpPr/>
          <p:nvPr/>
        </p:nvGrpSpPr>
        <p:grpSpPr>
          <a:xfrm>
            <a:off x="2181613" y="2744881"/>
            <a:ext cx="8284824" cy="2778992"/>
            <a:chOff x="2014465" y="3142262"/>
            <a:chExt cx="8284824" cy="27789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6EF848-335F-7807-28A3-C5FEE2B5762D}"/>
                </a:ext>
              </a:extLst>
            </p:cNvPr>
            <p:cNvSpPr txBox="1"/>
            <p:nvPr/>
          </p:nvSpPr>
          <p:spPr>
            <a:xfrm>
              <a:off x="2064133" y="5364352"/>
              <a:ext cx="20365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67B1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Educate </a:t>
              </a:r>
              <a:endParaRPr lang="en-US" sz="2800" dirty="0">
                <a:solidFill>
                  <a:srgbClr val="67B145"/>
                </a:solidFill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1B85E8A-DF47-1688-5940-91659DB0CD71}"/>
                </a:ext>
              </a:extLst>
            </p:cNvPr>
            <p:cNvGrpSpPr/>
            <p:nvPr/>
          </p:nvGrpSpPr>
          <p:grpSpPr>
            <a:xfrm>
              <a:off x="2014465" y="3142262"/>
              <a:ext cx="8284824" cy="2381611"/>
              <a:chOff x="1852233" y="3456894"/>
              <a:chExt cx="8284824" cy="2381611"/>
            </a:xfrm>
          </p:grpSpPr>
          <p:pic>
            <p:nvPicPr>
              <p:cNvPr id="27" name="Graphic 26" descr="Aspiration with solid fill">
                <a:extLst>
                  <a:ext uri="{FF2B5EF4-FFF2-40B4-BE49-F238E27FC236}">
                    <a16:creationId xmlns:a16="http://schemas.microsoft.com/office/drawing/2014/main" id="{8DE0BB02-E063-EC53-FE23-8A2BA7EA7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14967" y="3456894"/>
                <a:ext cx="2222090" cy="2222090"/>
              </a:xfrm>
              <a:prstGeom prst="rect">
                <a:avLst/>
              </a:prstGeom>
            </p:spPr>
          </p:pic>
          <p:pic>
            <p:nvPicPr>
              <p:cNvPr id="29" name="Graphic 28" descr="Handshake with solid fill">
                <a:extLst>
                  <a:ext uri="{FF2B5EF4-FFF2-40B4-BE49-F238E27FC236}">
                    <a16:creationId xmlns:a16="http://schemas.microsoft.com/office/drawing/2014/main" id="{1628B697-F09E-AD2C-7D1A-0E788006A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83599" y="3616415"/>
                <a:ext cx="2222090" cy="2222090"/>
              </a:xfrm>
              <a:prstGeom prst="rect">
                <a:avLst/>
              </a:prstGeom>
            </p:spPr>
          </p:pic>
          <p:pic>
            <p:nvPicPr>
              <p:cNvPr id="31" name="Graphic 30" descr="Professor female with solid fill">
                <a:extLst>
                  <a:ext uri="{FF2B5EF4-FFF2-40B4-BE49-F238E27FC236}">
                    <a16:creationId xmlns:a16="http://schemas.microsoft.com/office/drawing/2014/main" id="{CB1358A7-5F14-3FA2-3B30-98E3F995F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852233" y="3456894"/>
                <a:ext cx="2222090" cy="2222090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D28783-D408-FFD6-5088-6B8B787843FB}"/>
                </a:ext>
              </a:extLst>
            </p:cNvPr>
            <p:cNvSpPr txBox="1"/>
            <p:nvPr/>
          </p:nvSpPr>
          <p:spPr>
            <a:xfrm>
              <a:off x="5361612" y="5398034"/>
              <a:ext cx="15043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67B1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Serve </a:t>
              </a:r>
              <a:endParaRPr lang="en-US" sz="28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5B7A6B-6E0D-6F73-CBD6-9402A2E29FD8}"/>
                </a:ext>
              </a:extLst>
            </p:cNvPr>
            <p:cNvSpPr txBox="1"/>
            <p:nvPr/>
          </p:nvSpPr>
          <p:spPr>
            <a:xfrm>
              <a:off x="8260246" y="5364352"/>
              <a:ext cx="191728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67B1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Inspire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62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4E313D-C013-9040-8F49-4673B974F7E7}"/>
              </a:ext>
            </a:extLst>
          </p:cNvPr>
          <p:cNvSpPr txBox="1">
            <a:spLocks/>
          </p:cNvSpPr>
          <p:nvPr/>
        </p:nvSpPr>
        <p:spPr>
          <a:xfrm>
            <a:off x="664265" y="1422451"/>
            <a:ext cx="10863469" cy="893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Discussion and Q&amp;A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78817-CEBC-CD49-BDF0-01FCC31D6759}"/>
              </a:ext>
            </a:extLst>
          </p:cNvPr>
          <p:cNvSpPr txBox="1">
            <a:spLocks/>
          </p:cNvSpPr>
          <p:nvPr/>
        </p:nvSpPr>
        <p:spPr>
          <a:xfrm>
            <a:off x="490331" y="1557822"/>
            <a:ext cx="10863469" cy="893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0705FC-129E-58CB-4E0E-F576A990BBDA}"/>
              </a:ext>
            </a:extLst>
          </p:cNvPr>
          <p:cNvCxnSpPr>
            <a:cxnSpLocks/>
          </p:cNvCxnSpPr>
          <p:nvPr/>
        </p:nvCxnSpPr>
        <p:spPr>
          <a:xfrm>
            <a:off x="764459" y="2753032"/>
            <a:ext cx="105893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7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F198-3E7B-D54C-B37B-8E98EBB6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1" y="365125"/>
            <a:ext cx="10863469" cy="11588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Welcome, THOA Educators!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0E8D2-B4B2-60B0-E92E-C83D0584095B}"/>
              </a:ext>
            </a:extLst>
          </p:cNvPr>
          <p:cNvSpPr/>
          <p:nvPr/>
        </p:nvSpPr>
        <p:spPr>
          <a:xfrm>
            <a:off x="273105" y="6147303"/>
            <a:ext cx="4642927" cy="543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784122-1472-1C64-AB84-CEBEA6D15669}"/>
              </a:ext>
            </a:extLst>
          </p:cNvPr>
          <p:cNvSpPr txBox="1">
            <a:spLocks/>
          </p:cNvSpPr>
          <p:nvPr/>
        </p:nvSpPr>
        <p:spPr>
          <a:xfrm>
            <a:off x="904508" y="2160037"/>
            <a:ext cx="10382983" cy="405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334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35EE36-172F-FA75-F4E1-06392056C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787" y="2487161"/>
            <a:ext cx="2905350" cy="289277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C0EF2FE-F5F6-9788-D6EE-CB599171053A}"/>
              </a:ext>
            </a:extLst>
          </p:cNvPr>
          <p:cNvGrpSpPr/>
          <p:nvPr/>
        </p:nvGrpSpPr>
        <p:grpSpPr>
          <a:xfrm>
            <a:off x="6611863" y="2487161"/>
            <a:ext cx="2905352" cy="2575952"/>
            <a:chOff x="6611863" y="2487161"/>
            <a:chExt cx="2905352" cy="257595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1D2C97-342B-7920-048D-C73DF9895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8371"/>
            <a:stretch/>
          </p:blipFill>
          <p:spPr>
            <a:xfrm>
              <a:off x="6611863" y="2487161"/>
              <a:ext cx="2905351" cy="187836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952DB38-EE4F-B182-FB5E-CEFE3EA350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3399"/>
            <a:stretch/>
          </p:blipFill>
          <p:spPr>
            <a:xfrm>
              <a:off x="6611864" y="4365523"/>
              <a:ext cx="2905351" cy="697590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DEB8F0-2E94-5E6B-321F-A798A2AE4F79}"/>
              </a:ext>
            </a:extLst>
          </p:cNvPr>
          <p:cNvCxnSpPr>
            <a:cxnSpLocks/>
          </p:cNvCxnSpPr>
          <p:nvPr/>
        </p:nvCxnSpPr>
        <p:spPr>
          <a:xfrm>
            <a:off x="490331" y="5968180"/>
            <a:ext cx="11207598" cy="0"/>
          </a:xfrm>
          <a:prstGeom prst="line">
            <a:avLst/>
          </a:prstGeom>
          <a:ln w="38100">
            <a:solidFill>
              <a:srgbClr val="125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90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80DA7D-11DF-714F-914B-ABEDEA4C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115832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Session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A0C47C-DDE9-3548-91C6-F32F5D67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457" y="1674658"/>
            <a:ext cx="9412677" cy="39985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 to iCEV Transition Overview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included in the recent release?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Demonstration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Back-to-School 2023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 for Health Science (Closing Remarks)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Discussion and Q&amp;A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F4B7CF-26E5-9849-9773-9C38831BF2F6}"/>
              </a:ext>
            </a:extLst>
          </p:cNvPr>
          <p:cNvCxnSpPr>
            <a:cxnSpLocks/>
          </p:cNvCxnSpPr>
          <p:nvPr/>
        </p:nvCxnSpPr>
        <p:spPr>
          <a:xfrm flipH="1">
            <a:off x="5409452" y="989210"/>
            <a:ext cx="6265712" cy="0"/>
          </a:xfrm>
          <a:prstGeom prst="line">
            <a:avLst/>
          </a:prstGeom>
          <a:ln w="38100">
            <a:solidFill>
              <a:srgbClr val="67B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DD54668-67AC-B3A4-55FB-A2176D477544}"/>
              </a:ext>
            </a:extLst>
          </p:cNvPr>
          <p:cNvSpPr/>
          <p:nvPr/>
        </p:nvSpPr>
        <p:spPr>
          <a:xfrm>
            <a:off x="273105" y="6147303"/>
            <a:ext cx="4642927" cy="543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2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29E0D89-6F8E-A565-65A8-3377A46BBEA6}"/>
              </a:ext>
            </a:extLst>
          </p:cNvPr>
          <p:cNvSpPr/>
          <p:nvPr/>
        </p:nvSpPr>
        <p:spPr>
          <a:xfrm>
            <a:off x="2330396" y="4987726"/>
            <a:ext cx="3535953" cy="1097386"/>
          </a:xfrm>
          <a:prstGeom prst="roundRect">
            <a:avLst>
              <a:gd name="adj" fmla="val 31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CF198-3E7B-D54C-B37B-8E98EBB6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1" y="345460"/>
            <a:ext cx="10863469" cy="11588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 to iCEV Transition Overview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DEA59E-0E8B-8303-D83B-F811700586D7}"/>
              </a:ext>
            </a:extLst>
          </p:cNvPr>
          <p:cNvSpPr/>
          <p:nvPr/>
        </p:nvSpPr>
        <p:spPr>
          <a:xfrm>
            <a:off x="5866349" y="4991770"/>
            <a:ext cx="3535953" cy="1097386"/>
          </a:xfrm>
          <a:prstGeom prst="roundRect">
            <a:avLst>
              <a:gd name="adj" fmla="val 3133"/>
            </a:avLst>
          </a:prstGeom>
          <a:solidFill>
            <a:srgbClr val="F2F2F2"/>
          </a:solidFill>
          <a:ln>
            <a:solidFill>
              <a:srgbClr val="F2F2F2"/>
            </a:solidFill>
          </a:ln>
          <a:effectLst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BEBFB-6A2C-2376-6132-E85EEC901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2" r="60253"/>
          <a:stretch/>
        </p:blipFill>
        <p:spPr>
          <a:xfrm>
            <a:off x="490331" y="2005226"/>
            <a:ext cx="3455499" cy="24330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33996DE-5C5B-47A6-DD06-E90600CADFCA}"/>
              </a:ext>
            </a:extLst>
          </p:cNvPr>
          <p:cNvGrpSpPr/>
          <p:nvPr/>
        </p:nvGrpSpPr>
        <p:grpSpPr>
          <a:xfrm>
            <a:off x="2968360" y="5479793"/>
            <a:ext cx="2493950" cy="488017"/>
            <a:chOff x="1720158" y="4768076"/>
            <a:chExt cx="2493950" cy="48801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7E47128-EDE7-B373-E5F7-5C65F7CDA1EE}"/>
                </a:ext>
              </a:extLst>
            </p:cNvPr>
            <p:cNvSpPr/>
            <p:nvPr/>
          </p:nvSpPr>
          <p:spPr>
            <a:xfrm>
              <a:off x="1720158" y="4768076"/>
              <a:ext cx="2493950" cy="472750"/>
            </a:xfrm>
            <a:prstGeom prst="roundRect">
              <a:avLst/>
            </a:prstGeom>
            <a:solidFill>
              <a:srgbClr val="125D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08819A-6EAF-7A66-E63A-E0B0916B0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rcRect/>
            <a:stretch/>
          </p:blipFill>
          <p:spPr>
            <a:xfrm>
              <a:off x="1802568" y="4771193"/>
              <a:ext cx="484900" cy="4849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237C4-BE80-E124-4B4D-FEC83585FEE9}"/>
                </a:ext>
              </a:extLst>
            </p:cNvPr>
            <p:cNvSpPr txBox="1"/>
            <p:nvPr/>
          </p:nvSpPr>
          <p:spPr>
            <a:xfrm>
              <a:off x="2234585" y="4835174"/>
              <a:ext cx="19670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 Sectioning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67FC2AC-F901-2C97-6533-B0A6BA0F64ED}"/>
              </a:ext>
            </a:extLst>
          </p:cNvPr>
          <p:cNvSpPr txBox="1"/>
          <p:nvPr/>
        </p:nvSpPr>
        <p:spPr>
          <a:xfrm>
            <a:off x="5513891" y="5011871"/>
            <a:ext cx="4009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Development In-Progress: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5A7201-75B9-B3B4-D14A-E365B310D22F}"/>
              </a:ext>
            </a:extLst>
          </p:cNvPr>
          <p:cNvSpPr/>
          <p:nvPr/>
        </p:nvSpPr>
        <p:spPr>
          <a:xfrm>
            <a:off x="4524829" y="2825467"/>
            <a:ext cx="1923033" cy="755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475E0E-1279-66E3-AD24-F8561FDC22E1}"/>
              </a:ext>
            </a:extLst>
          </p:cNvPr>
          <p:cNvSpPr/>
          <p:nvPr/>
        </p:nvSpPr>
        <p:spPr>
          <a:xfrm>
            <a:off x="6152649" y="5487447"/>
            <a:ext cx="2346493" cy="472750"/>
          </a:xfrm>
          <a:prstGeom prst="roundRect">
            <a:avLst/>
          </a:prstGeom>
          <a:solidFill>
            <a:srgbClr val="125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305F3A-17F7-F6BA-2E86-530F93DD9F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89" t="10038" b="28715"/>
          <a:stretch/>
        </p:blipFill>
        <p:spPr>
          <a:xfrm>
            <a:off x="3946919" y="2271970"/>
            <a:ext cx="5631163" cy="1490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94F474-D70A-BAC9-4E3C-3C568BEC60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68"/>
          <a:stretch/>
        </p:blipFill>
        <p:spPr>
          <a:xfrm>
            <a:off x="6048241" y="2090047"/>
            <a:ext cx="3747067" cy="24330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7A0482-E028-0909-157A-36A7A24FF7FB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rcRect/>
          <a:stretch/>
        </p:blipFill>
        <p:spPr>
          <a:xfrm>
            <a:off x="6222038" y="5533676"/>
            <a:ext cx="380252" cy="3802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8487D3-5869-4D0D-CCC5-2A8605FBBE4E}"/>
              </a:ext>
            </a:extLst>
          </p:cNvPr>
          <p:cNvSpPr txBox="1"/>
          <p:nvPr/>
        </p:nvSpPr>
        <p:spPr>
          <a:xfrm>
            <a:off x="6558394" y="5554525"/>
            <a:ext cx="1940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 Exam Tool</a:t>
            </a: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E7653AA9-0D9E-23B9-10C5-626D2E0096D0}"/>
              </a:ext>
            </a:extLst>
          </p:cNvPr>
          <p:cNvSpPr/>
          <p:nvPr/>
        </p:nvSpPr>
        <p:spPr>
          <a:xfrm rot="11277203" flipV="1">
            <a:off x="9664576" y="3429132"/>
            <a:ext cx="841886" cy="2441697"/>
          </a:xfrm>
          <a:prstGeom prst="curvedRightArrow">
            <a:avLst>
              <a:gd name="adj1" fmla="val 23157"/>
              <a:gd name="adj2" fmla="val 52700"/>
              <a:gd name="adj3" fmla="val 348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7B2719-3089-8249-B326-3928E676975C}"/>
              </a:ext>
            </a:extLst>
          </p:cNvPr>
          <p:cNvSpPr txBox="1"/>
          <p:nvPr/>
        </p:nvSpPr>
        <p:spPr>
          <a:xfrm>
            <a:off x="273105" y="2005226"/>
            <a:ext cx="197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rPr>
              <a:t>October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rPr>
              <a:t> 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984397-69FC-0287-9EDA-183239AF3C54}"/>
              </a:ext>
            </a:extLst>
          </p:cNvPr>
          <p:cNvSpPr txBox="1"/>
          <p:nvPr/>
        </p:nvSpPr>
        <p:spPr>
          <a:xfrm>
            <a:off x="2149445" y="5011870"/>
            <a:ext cx="3457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Development Complete!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1C2702-7F73-A549-78E0-C174A3475776}"/>
              </a:ext>
            </a:extLst>
          </p:cNvPr>
          <p:cNvSpPr txBox="1"/>
          <p:nvPr/>
        </p:nvSpPr>
        <p:spPr>
          <a:xfrm>
            <a:off x="6447862" y="2026942"/>
            <a:ext cx="1972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July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2CD4AC-55BC-5834-B1D2-9D33721FB71E}"/>
              </a:ext>
            </a:extLst>
          </p:cNvPr>
          <p:cNvCxnSpPr/>
          <p:nvPr/>
        </p:nvCxnSpPr>
        <p:spPr>
          <a:xfrm>
            <a:off x="1765426" y="2189892"/>
            <a:ext cx="464670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7846E7-19E1-5977-CA77-E9768B2584A3}"/>
              </a:ext>
            </a:extLst>
          </p:cNvPr>
          <p:cNvCxnSpPr/>
          <p:nvPr/>
        </p:nvCxnSpPr>
        <p:spPr>
          <a:xfrm>
            <a:off x="7585375" y="2189892"/>
            <a:ext cx="2473025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65CA576-877E-61B4-AA88-564B307D1930}"/>
              </a:ext>
            </a:extLst>
          </p:cNvPr>
          <p:cNvSpPr/>
          <p:nvPr/>
        </p:nvSpPr>
        <p:spPr>
          <a:xfrm>
            <a:off x="273105" y="6147303"/>
            <a:ext cx="4642927" cy="543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9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F198-3E7B-D54C-B37B-8E98EBB6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1" y="365125"/>
            <a:ext cx="10863469" cy="11588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included in the recent release?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0E8D2-B4B2-60B0-E92E-C83D0584095B}"/>
              </a:ext>
            </a:extLst>
          </p:cNvPr>
          <p:cNvSpPr/>
          <p:nvPr/>
        </p:nvSpPr>
        <p:spPr>
          <a:xfrm>
            <a:off x="273105" y="6147303"/>
            <a:ext cx="4642927" cy="543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784122-1472-1C64-AB84-CEBEA6D15669}"/>
              </a:ext>
            </a:extLst>
          </p:cNvPr>
          <p:cNvSpPr txBox="1">
            <a:spLocks/>
          </p:cNvSpPr>
          <p:nvPr/>
        </p:nvSpPr>
        <p:spPr>
          <a:xfrm>
            <a:off x="904508" y="2160037"/>
            <a:ext cx="10382983" cy="405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33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0752-6C56-DC52-58EB-1F3F97DE6874}"/>
              </a:ext>
            </a:extLst>
          </p:cNvPr>
          <p:cNvSpPr txBox="1">
            <a:spLocks/>
          </p:cNvSpPr>
          <p:nvPr/>
        </p:nvSpPr>
        <p:spPr>
          <a:xfrm>
            <a:off x="1056908" y="2312437"/>
            <a:ext cx="10407505" cy="405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The Curriculum from AES HealthCenter21</a:t>
            </a:r>
          </a:p>
          <a:p>
            <a:pPr rtl="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Content Sectioning </a:t>
            </a:r>
          </a:p>
          <a:p>
            <a:pPr rtl="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Class Shell Migration </a:t>
            </a:r>
          </a:p>
          <a:p>
            <a:pPr rtl="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334F"/>
                </a:solidFill>
              </a:rPr>
              <a:t> iCEV Platform Enhancements for All Teachers</a:t>
            </a:r>
          </a:p>
        </p:txBody>
      </p:sp>
    </p:spTree>
    <p:extLst>
      <p:ext uri="{BB962C8B-B14F-4D97-AF65-F5344CB8AC3E}">
        <p14:creationId xmlns:p14="http://schemas.microsoft.com/office/powerpoint/2010/main" val="227226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4E313D-C013-9040-8F49-4673B974F7E7}"/>
              </a:ext>
            </a:extLst>
          </p:cNvPr>
          <p:cNvSpPr txBox="1">
            <a:spLocks/>
          </p:cNvSpPr>
          <p:nvPr/>
        </p:nvSpPr>
        <p:spPr>
          <a:xfrm>
            <a:off x="664265" y="2316283"/>
            <a:ext cx="10863469" cy="893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Demonstration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78817-CEBC-CD49-BDF0-01FCC31D6759}"/>
              </a:ext>
            </a:extLst>
          </p:cNvPr>
          <p:cNvSpPr txBox="1">
            <a:spLocks/>
          </p:cNvSpPr>
          <p:nvPr/>
        </p:nvSpPr>
        <p:spPr>
          <a:xfrm>
            <a:off x="490331" y="1557822"/>
            <a:ext cx="10863469" cy="893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3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F198-3E7B-D54C-B37B-8E98EBB6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1" y="365125"/>
            <a:ext cx="11485359" cy="11588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Back to School ‘23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0E8D2-B4B2-60B0-E92E-C83D0584095B}"/>
              </a:ext>
            </a:extLst>
          </p:cNvPr>
          <p:cNvSpPr/>
          <p:nvPr/>
        </p:nvSpPr>
        <p:spPr>
          <a:xfrm>
            <a:off x="273105" y="6147303"/>
            <a:ext cx="4642927" cy="543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784122-1472-1C64-AB84-CEBEA6D15669}"/>
              </a:ext>
            </a:extLst>
          </p:cNvPr>
          <p:cNvSpPr txBox="1">
            <a:spLocks/>
          </p:cNvSpPr>
          <p:nvPr/>
        </p:nvSpPr>
        <p:spPr>
          <a:xfrm>
            <a:off x="904508" y="2160037"/>
            <a:ext cx="9736696" cy="405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None/>
            </a:pPr>
            <a:r>
              <a:rPr lang="en-US" dirty="0"/>
              <a:t>Save Time Planning – Migrate Your AES Classes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Start the year with the curriculum you’re the most accustomed to</a:t>
            </a:r>
          </a:p>
          <a:p>
            <a:pPr marL="0" indent="0" rtl="0">
              <a:lnSpc>
                <a:spcPct val="100000"/>
              </a:lnSpc>
              <a:buNone/>
            </a:pPr>
            <a:endParaRPr lang="en-US" dirty="0"/>
          </a:p>
          <a:p>
            <a:pPr marL="0" indent="0" rtl="0">
              <a:lnSpc>
                <a:spcPct val="100000"/>
              </a:lnSpc>
              <a:buNone/>
            </a:pPr>
            <a:r>
              <a:rPr lang="en-US" dirty="0"/>
              <a:t>Give Yourself Time to Learn a New System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Don’t psyche yourself out – it’s easy!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Block off the time you need to eliminate distractions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Attend iCEV Professional Development or schedule 1-on-1 training</a:t>
            </a:r>
          </a:p>
          <a:p>
            <a:pPr marL="0" indent="0" rtl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7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F198-3E7B-D54C-B37B-8E98EBB6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1" y="365125"/>
            <a:ext cx="11485359" cy="11588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Back to School ‘23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0E8D2-B4B2-60B0-E92E-C83D0584095B}"/>
              </a:ext>
            </a:extLst>
          </p:cNvPr>
          <p:cNvSpPr/>
          <p:nvPr/>
        </p:nvSpPr>
        <p:spPr>
          <a:xfrm>
            <a:off x="273105" y="6147303"/>
            <a:ext cx="4642927" cy="543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784122-1472-1C64-AB84-CEBEA6D15669}"/>
              </a:ext>
            </a:extLst>
          </p:cNvPr>
          <p:cNvSpPr txBox="1">
            <a:spLocks/>
          </p:cNvSpPr>
          <p:nvPr/>
        </p:nvSpPr>
        <p:spPr>
          <a:xfrm>
            <a:off x="904507" y="2160037"/>
            <a:ext cx="10028099" cy="405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None/>
            </a:pPr>
            <a:r>
              <a:rPr lang="en-US" dirty="0"/>
              <a:t>File Records for Any Returning Students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Decide what assignments completed in the past still count going forward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Export student progress, grades, and other reports from AES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marL="0" indent="0" rtl="0">
              <a:lnSpc>
                <a:spcPct val="100000"/>
              </a:lnSpc>
              <a:buNone/>
            </a:pPr>
            <a:r>
              <a:rPr lang="en-US" dirty="0"/>
              <a:t>Start Your Students on iCEV This School Year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Don’t have students working on assignments in two separate systems</a:t>
            </a:r>
          </a:p>
        </p:txBody>
      </p:sp>
    </p:spTree>
    <p:extLst>
      <p:ext uri="{BB962C8B-B14F-4D97-AF65-F5344CB8AC3E}">
        <p14:creationId xmlns:p14="http://schemas.microsoft.com/office/powerpoint/2010/main" val="394911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F198-3E7B-D54C-B37B-8E98EBB6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1" y="365125"/>
            <a:ext cx="11485359" cy="11588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Back to School ‘23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0E8D2-B4B2-60B0-E92E-C83D0584095B}"/>
              </a:ext>
            </a:extLst>
          </p:cNvPr>
          <p:cNvSpPr/>
          <p:nvPr/>
        </p:nvSpPr>
        <p:spPr>
          <a:xfrm>
            <a:off x="273105" y="6147303"/>
            <a:ext cx="4642927" cy="543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784122-1472-1C64-AB84-CEBEA6D15669}"/>
              </a:ext>
            </a:extLst>
          </p:cNvPr>
          <p:cNvSpPr txBox="1">
            <a:spLocks/>
          </p:cNvSpPr>
          <p:nvPr/>
        </p:nvSpPr>
        <p:spPr>
          <a:xfrm>
            <a:off x="789622" y="2363742"/>
            <a:ext cx="7600395" cy="405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Explore Curriculum Gained</a:t>
            </a:r>
          </a:p>
          <a:p>
            <a:pPr lvl="1"/>
            <a:r>
              <a:rPr lang="en-US" dirty="0"/>
              <a:t>Projects and vocabulary handouts available to supplement what you already use</a:t>
            </a:r>
          </a:p>
          <a:p>
            <a:pPr lvl="1"/>
            <a:r>
              <a:rPr lang="en-US" dirty="0"/>
              <a:t>Video interviews with industry professionals </a:t>
            </a:r>
          </a:p>
          <a:p>
            <a:pPr lvl="1"/>
            <a:r>
              <a:rPr lang="en-US" dirty="0"/>
              <a:t>Skill demonstration videos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Don’t Rush!</a:t>
            </a:r>
          </a:p>
          <a:p>
            <a:pPr lvl="1"/>
            <a:r>
              <a:rPr lang="en-US" dirty="0"/>
              <a:t>It’s a marathon, not a sprint!</a:t>
            </a:r>
          </a:p>
          <a:p>
            <a:pPr lvl="1"/>
            <a:r>
              <a:rPr lang="en-US" dirty="0"/>
              <a:t>Mix in new assignments all year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95026-62F0-F557-E1F4-9376A06B4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04" t="37284" r="3432" b="1435"/>
          <a:stretch/>
        </p:blipFill>
        <p:spPr>
          <a:xfrm>
            <a:off x="6894749" y="4071745"/>
            <a:ext cx="5080942" cy="1752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2F8B63-0201-84EF-604C-D5954EF37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4" t="37284" r="68000" b="1435"/>
          <a:stretch/>
        </p:blipFill>
        <p:spPr>
          <a:xfrm>
            <a:off x="8175185" y="2328961"/>
            <a:ext cx="2520070" cy="17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54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7893</TotalTime>
  <Words>491</Words>
  <Application>Microsoft Office PowerPoint</Application>
  <PresentationFormat>Widescreen</PresentationFormat>
  <Paragraphs>91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Welcome, THOA Educators!</vt:lpstr>
      <vt:lpstr>Today’s Session</vt:lpstr>
      <vt:lpstr>AES to iCEV Transition Overview</vt:lpstr>
      <vt:lpstr>What’s included in the recent release?</vt:lpstr>
      <vt:lpstr>PowerPoint Presentation</vt:lpstr>
      <vt:lpstr>Recommendations for Back to School ‘23</vt:lpstr>
      <vt:lpstr>Recommendations for Back to School ‘23</vt:lpstr>
      <vt:lpstr>Recommendations for Back to School ‘23</vt:lpstr>
      <vt:lpstr>Recommendations for Back to School ‘23</vt:lpstr>
      <vt:lpstr>What’s Next For Health Science?</vt:lpstr>
      <vt:lpstr>What’s Next For Health Science?</vt:lpstr>
      <vt:lpstr>Career and Technical Education Matters!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Bermea</dc:creator>
  <cp:lastModifiedBy>Corinne Guinter</cp:lastModifiedBy>
  <cp:revision>8</cp:revision>
  <dcterms:created xsi:type="dcterms:W3CDTF">2020-11-18T17:18:45Z</dcterms:created>
  <dcterms:modified xsi:type="dcterms:W3CDTF">2023-07-18T06:10:23Z</dcterms:modified>
</cp:coreProperties>
</file>