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5603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6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S2+mm1scy91pW91d0317rY3s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FE9B4-AF8A-4B85-9FC3-B78E929D881E}" v="4" dt="2023-02-01T23:13:35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516" y="168"/>
      </p:cViewPr>
      <p:guideLst>
        <p:guide orient="horz" pos="806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400800" y="4190155"/>
            <a:ext cx="38404800" cy="891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0"/>
              <a:buFont typeface="Calibri"/>
              <a:buNone/>
              <a:defRPr sz="2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00800" y="13447609"/>
            <a:ext cx="38404800" cy="618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/>
            </a:lvl1pPr>
            <a:lvl2pPr lvl="1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None/>
              <a:defRPr sz="7467"/>
            </a:lvl2pPr>
            <a:lvl3pPr lvl="2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3pPr>
            <a:lvl4pPr lvl="3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4pPr>
            <a:lvl5pPr lvl="4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5pPr>
            <a:lvl6pPr lvl="5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6pPr>
            <a:lvl7pPr lvl="6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7pPr>
            <a:lvl8pPr lvl="7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8pPr>
            <a:lvl9pPr lvl="8" algn="ctr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7480703" y="-7144595"/>
            <a:ext cx="16244995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1316505" y="6691208"/>
            <a:ext cx="21697529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8913706" y="-4030132"/>
            <a:ext cx="21697529" cy="324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93770" y="6383024"/>
            <a:ext cx="44165520" cy="106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0"/>
              <a:buFont typeface="Calibri"/>
              <a:buNone/>
              <a:defRPr sz="2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93770" y="17133997"/>
            <a:ext cx="44165520" cy="56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rgbClr val="888888"/>
              </a:buClr>
              <a:buSzPts val="8960"/>
              <a:buNone/>
              <a:defRPr sz="896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7467"/>
              <a:buNone/>
              <a:defRPr sz="74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5973"/>
              <a:buNone/>
              <a:defRPr sz="597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20440" y="6815667"/>
            <a:ext cx="21762720" cy="162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5923240" y="6815667"/>
            <a:ext cx="21762720" cy="162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2711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27112" y="6276342"/>
            <a:ext cx="21662705" cy="307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 b="1"/>
            </a:lvl1pPr>
            <a:lvl2pPr marL="914400" lvl="1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None/>
              <a:defRPr sz="7467" b="1"/>
            </a:lvl2pPr>
            <a:lvl3pPr marL="1371600" lvl="2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3pPr>
            <a:lvl4pPr marL="1828800" lvl="3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4pPr>
            <a:lvl5pPr marL="2286000" lvl="4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5pPr>
            <a:lvl6pPr marL="2743200" lvl="5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6pPr>
            <a:lvl7pPr marL="3200400" lvl="6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7pPr>
            <a:lvl8pPr marL="3657600" lvl="7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8pPr>
            <a:lvl9pPr marL="4114800" lvl="8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27112" y="9352280"/>
            <a:ext cx="21662705" cy="1375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5923240" y="6276342"/>
            <a:ext cx="21769390" cy="307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8960"/>
              <a:buNone/>
              <a:defRPr sz="8960" b="1"/>
            </a:lvl1pPr>
            <a:lvl2pPr marL="914400" lvl="1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None/>
              <a:defRPr sz="7467" b="1"/>
            </a:lvl2pPr>
            <a:lvl3pPr marL="1371600" lvl="2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 b="1"/>
            </a:lvl3pPr>
            <a:lvl4pPr marL="1828800" lvl="3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4pPr>
            <a:lvl5pPr marL="2286000" lvl="4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5pPr>
            <a:lvl6pPr marL="2743200" lvl="5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6pPr>
            <a:lvl7pPr marL="3200400" lvl="6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7pPr>
            <a:lvl8pPr marL="3657600" lvl="7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8pPr>
            <a:lvl9pPr marL="4114800" lvl="8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5923240" y="9352280"/>
            <a:ext cx="21769390" cy="1375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47"/>
              <a:buFont typeface="Calibri"/>
              <a:buNone/>
              <a:defRPr sz="119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769390" y="3686388"/>
            <a:ext cx="25923240" cy="1819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87234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1947"/>
              <a:buChar char="•"/>
              <a:defRPr sz="11947"/>
            </a:lvl1pPr>
            <a:lvl2pPr marL="914400" lvl="1" indent="-892365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10453"/>
              <a:buChar char="•"/>
              <a:defRPr sz="10453"/>
            </a:lvl2pPr>
            <a:lvl3pPr marL="1371600" lvl="2" indent="-79756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8960"/>
              <a:buChar char="•"/>
              <a:defRPr sz="8960"/>
            </a:lvl3pPr>
            <a:lvl4pPr marL="1828800" lvl="3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4pPr>
            <a:lvl5pPr marL="2286000" lvl="4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5pPr>
            <a:lvl6pPr marL="2743200" lvl="5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6pPr>
            <a:lvl7pPr marL="3200400" lvl="6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7pPr>
            <a:lvl8pPr marL="3657600" lvl="7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8pPr>
            <a:lvl9pPr marL="4114800" lvl="8" indent="-702754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Char char="•"/>
              <a:defRPr sz="746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27112" y="7680960"/>
            <a:ext cx="16515395" cy="1422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1pPr>
            <a:lvl2pPr marL="914400" lvl="1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227"/>
              <a:buNone/>
              <a:defRPr sz="5227"/>
            </a:lvl2pPr>
            <a:lvl3pPr marL="1371600" lvl="2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3pPr>
            <a:lvl4pPr marL="1828800" lvl="3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4pPr>
            <a:lvl5pPr marL="2286000" lvl="4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5pPr>
            <a:lvl6pPr marL="2743200" lvl="5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6pPr>
            <a:lvl7pPr marL="3200400" lvl="6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7pPr>
            <a:lvl8pPr marL="3657600" lvl="7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8pPr>
            <a:lvl9pPr marL="4114800" lvl="8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47"/>
              <a:buFont typeface="Calibri"/>
              <a:buNone/>
              <a:defRPr sz="119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769390" y="3686388"/>
            <a:ext cx="25923240" cy="181948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27112" y="7680960"/>
            <a:ext cx="16515395" cy="1422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5973"/>
              <a:buNone/>
              <a:defRPr sz="5973"/>
            </a:lvl1pPr>
            <a:lvl2pPr marL="914400" lvl="1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5227"/>
              <a:buNone/>
              <a:defRPr sz="5227"/>
            </a:lvl2pPr>
            <a:lvl3pPr marL="1371600" lvl="2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/>
            </a:lvl3pPr>
            <a:lvl4pPr marL="1828800" lvl="3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4pPr>
            <a:lvl5pPr marL="2286000" lvl="4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5pPr>
            <a:lvl6pPr marL="2743200" lvl="5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6pPr>
            <a:lvl7pPr marL="3200400" lvl="6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7pPr>
            <a:lvl8pPr marL="3657600" lvl="7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8pPr>
            <a:lvl9pPr marL="4114800" lvl="8" indent="-228600" algn="l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27"/>
              <a:buFont typeface="Calibri"/>
              <a:buNone/>
              <a:defRPr sz="16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92365" algn="l" rtl="0">
              <a:lnSpc>
                <a:spcPct val="90000"/>
              </a:lnSpc>
              <a:spcBef>
                <a:spcPts val="3733"/>
              </a:spcBef>
              <a:spcAft>
                <a:spcPts val="0"/>
              </a:spcAft>
              <a:buClr>
                <a:schemeClr val="dk1"/>
              </a:buClr>
              <a:buSzPts val="10453"/>
              <a:buFont typeface="Arial"/>
              <a:buChar char="•"/>
              <a:defRPr sz="10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9756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02754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7467"/>
              <a:buFont typeface="Arial"/>
              <a:buChar char="•"/>
              <a:defRPr sz="7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55320" algn="l" rtl="0">
              <a:lnSpc>
                <a:spcPct val="90000"/>
              </a:lnSpc>
              <a:spcBef>
                <a:spcPts val="1867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Char char="•"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4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51206400" cy="3781586"/>
          </a:xfrm>
          <a:prstGeom prst="rect">
            <a:avLst/>
          </a:prstGeom>
          <a:solidFill>
            <a:srgbClr val="707373"/>
          </a:solidFill>
          <a:ln w="12700" cap="flat" cmpd="sng">
            <a:solidFill>
              <a:srgbClr val="7073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27199" y="386250"/>
            <a:ext cx="2091520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</a:rPr>
              <a:t>Aggie Campus Community Emergency Response Team (CERT):  Why &amp; How</a:t>
            </a:r>
            <a:endParaRPr sz="4400"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827149" y="1318700"/>
            <a:ext cx="757178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Leander Casenas</a:t>
            </a:r>
            <a:endParaRPr sz="2800" dirty="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Sena Gbanaglo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Kyana Calvo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Suzie Van (Faculty Advisor)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LeRoy Marklund (Faculty Advisor)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24797287"/>
            <a:ext cx="51206400" cy="804605"/>
          </a:xfrm>
          <a:prstGeom prst="rect">
            <a:avLst/>
          </a:prstGeom>
          <a:solidFill>
            <a:srgbClr val="500000"/>
          </a:solidFill>
          <a:ln w="12700" cap="flat" cmpd="sng">
            <a:solidFill>
              <a:srgbClr val="5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88" name="Google Shape;88;p1" descr="Texas A&amp;M School of Nurs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0138" y="-115866"/>
            <a:ext cx="11987784" cy="40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596025" y="6641900"/>
            <a:ext cx="14811288" cy="1249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Aft>
                <a:spcPts val="0"/>
              </a:spcAft>
            </a:pPr>
            <a:r>
              <a:rPr lang="en-US" sz="4000" b="1" dirty="0">
                <a:solidFill>
                  <a:schemeClr val="dk1"/>
                </a:solidFill>
              </a:rPr>
              <a:t>What Is CERT?</a:t>
            </a: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The original CERT program was initiated by the Los Angeles Fire Department in 1985. Disasters during the 1980;s showed there were needs to empower trained community members to respond in a timely manner to all-hazard disasters. </a:t>
            </a:r>
            <a:endParaRPr sz="4000" dirty="0">
              <a:solidFill>
                <a:schemeClr val="dk1"/>
              </a:solidFill>
            </a:endParaRP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CERT became a national program in 1993 and expanded to over 2,700 local CERT programs in all 50 states along with dozens of Campus CERT programs.</a:t>
            </a: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Currently, there are more than 600,000 CERT trained volunteers within the U.S.</a:t>
            </a:r>
          </a:p>
          <a:p>
            <a:pPr lvl="0" algn="l" rtl="0">
              <a:spcAft>
                <a:spcPts val="0"/>
              </a:spcAft>
            </a:pPr>
            <a:r>
              <a:rPr lang="en-US" sz="4000" b="1" dirty="0">
                <a:solidFill>
                  <a:schemeClr val="dk1"/>
                </a:solidFill>
              </a:rPr>
              <a:t>CERT team members can:</a:t>
            </a: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Assist emergency services personnel when requested in accordance with local standard operating procedures (SOPs) developed by the sponsoring agency. </a:t>
            </a: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Assume basic medical and limited rescue functions in the event of a disaster, when local emergency services personnel are overwhelmed .</a:t>
            </a:r>
          </a:p>
          <a:p>
            <a:pPr lvl="0" indent="-182880" algn="l" rt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dk1"/>
                </a:solidFill>
              </a:rPr>
              <a:t>Educate residents about disaster preparedness and assist neighbors during an emergency when first responders are not immediately available 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4099973" y="6552300"/>
            <a:ext cx="15785625" cy="1188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4400"/>
            </a:pPr>
            <a:r>
              <a:rPr lang="en-US" sz="4000" b="1" dirty="0"/>
              <a:t>How Are Campus CERTs Established?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Form a student steering committee to develop the new student organization – Aggie Campus CERT.</a:t>
            </a:r>
            <a:endParaRPr sz="4000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Submit paperwork to become an official student organization.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Identify a Sponsoring Agencies and collaborate with school’s governing body to get the new student organization approved.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Appoint faculty advisors who are CERT certified and proficient in disaster response and field medicine.  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 Have student leaders and faculty advisors complete required University training related to managing approved student organization(s).</a:t>
            </a:r>
            <a:endParaRPr sz="4000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Upon approval of Campus CERT recruit new student members who are willing to attend required CERT training.  </a:t>
            </a:r>
          </a:p>
          <a:p>
            <a:pPr>
              <a:buSzPts val="4400"/>
            </a:pPr>
            <a:r>
              <a:rPr lang="en-US" sz="4000" b="1" dirty="0"/>
              <a:t>Campus CERT at Texas A&amp;M University 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Student recruitment pool at Texas A&amp;M University included Corps of Cadets, ROTC Cadets, School of Medicine, and School of Nursing students.</a:t>
            </a:r>
            <a:endParaRPr sz="4000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Offer CERT training to interested students at no cost. </a:t>
            </a:r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Goal is to form a Student Response Team.  </a:t>
            </a:r>
            <a:endParaRPr sz="400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827149" y="21963454"/>
            <a:ext cx="9231000" cy="11697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dirty="0">
                <a:solidFill>
                  <a:schemeClr val="lt1"/>
                </a:solidFill>
              </a:rPr>
              <a:t>References</a:t>
            </a:r>
            <a:endParaRPr sz="6400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7848000" y="4313525"/>
            <a:ext cx="14811300" cy="20319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lt1"/>
                </a:solidFill>
              </a:rPr>
              <a:t>WHY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96013" y="4282775"/>
            <a:ext cx="14811300" cy="20934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chemeClr val="lt1"/>
                </a:solidFill>
              </a:rPr>
              <a:t>Community Emergency Response Team (CERT)</a:t>
            </a:r>
            <a:endParaRPr sz="6200">
              <a:solidFill>
                <a:schemeClr val="lt1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4099974" y="4313525"/>
            <a:ext cx="15785625" cy="20319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lt1"/>
                </a:solidFill>
              </a:rPr>
              <a:t>HOW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7848000" y="6552300"/>
            <a:ext cx="14811300" cy="1434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4400"/>
            </a:pPr>
            <a:r>
              <a:rPr lang="en-US" sz="4000" b="1" dirty="0"/>
              <a:t>Why CERT Is Needed On University Campus?</a:t>
            </a:r>
            <a:endParaRPr lang="en-US" sz="4000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Studies found that healthcare workers are “insufficiently prepared and do not feel confident responding effectively to disasters” (</a:t>
            </a:r>
            <a:r>
              <a:rPr lang="en-US" sz="4000" dirty="0" err="1"/>
              <a:t>Labrague</a:t>
            </a:r>
            <a:r>
              <a:rPr lang="en-US" sz="4000" dirty="0"/>
              <a:t> et al., 2018). </a:t>
            </a:r>
            <a:endParaRPr sz="4000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Declared disasters are increasing worldwide (</a:t>
            </a:r>
            <a:r>
              <a:rPr lang="en-US" sz="4000" dirty="0" err="1"/>
              <a:t>Tussing</a:t>
            </a:r>
            <a:r>
              <a:rPr lang="en-US" sz="4000" dirty="0"/>
              <a:t> et al., 2022).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4400"/>
            </a:pPr>
            <a:r>
              <a:rPr lang="en-US" sz="4000" b="1" dirty="0"/>
              <a:t>Types of Disasters:</a:t>
            </a:r>
            <a:endParaRPr sz="4000" b="1" dirty="0"/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b="1" dirty="0"/>
              <a:t>Natural </a:t>
            </a:r>
            <a:r>
              <a:rPr lang="en-US" sz="4000" dirty="0"/>
              <a:t>(e.g., earthquakes, wildfires, floods, extreme heat, hurricanes, landslides, thunderstorms, tornadoes, tsunamis, volcanic eruptions, winter storms)</a:t>
            </a:r>
            <a:endParaRPr sz="4000" dirty="0"/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b="1" dirty="0"/>
              <a:t>Man-Made</a:t>
            </a:r>
            <a:r>
              <a:rPr lang="en-US" sz="4000" dirty="0"/>
              <a:t> (e.g., mass shootings, bombs, etc.)</a:t>
            </a:r>
            <a:endParaRPr sz="4000" dirty="0"/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b="1" dirty="0"/>
              <a:t>Technological and Accidental</a:t>
            </a:r>
            <a:r>
              <a:rPr lang="en-US" sz="4000" dirty="0"/>
              <a:t> (e.g., hazardous material spill, nuclear power plant accident)</a:t>
            </a:r>
            <a:endParaRPr sz="4000" dirty="0"/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b="1" dirty="0"/>
              <a:t>Terrorism </a:t>
            </a:r>
            <a:r>
              <a:rPr lang="en-US" sz="4000" dirty="0"/>
              <a:t>(e.g., chemical, biological, radiological, nuclear, explosive weapons)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4400"/>
            </a:pPr>
            <a:r>
              <a:rPr lang="en-US" sz="4000" b="1" dirty="0"/>
              <a:t>Rationale For Campus CERT:</a:t>
            </a:r>
            <a:endParaRPr sz="4000" b="1" dirty="0"/>
          </a:p>
          <a:p>
            <a:pPr lvl="0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Disasters can happen to anyone at anytime.</a:t>
            </a:r>
            <a:endParaRPr sz="4000" dirty="0"/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Volunteer CERT members are trained to response to disaster with skills such as: </a:t>
            </a:r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Fire suppression &amp; safety</a:t>
            </a:r>
          </a:p>
          <a:p>
            <a:pPr lvl="1" indent="-182880" algn="l" rtl="0">
              <a:spcBef>
                <a:spcPts val="0"/>
              </a:spcBef>
              <a:spcAft>
                <a:spcPts val="0"/>
              </a:spcAft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Light search and rescue</a:t>
            </a:r>
          </a:p>
          <a:p>
            <a:pPr lvl="1" indent="-182880"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Disaster medical operations</a:t>
            </a:r>
          </a:p>
          <a:p>
            <a:pPr lvl="1" indent="-182880">
              <a:buSzPts val="4400"/>
              <a:buFont typeface="Arial" panose="020B0604020202020204" pitchFamily="34" charset="0"/>
              <a:buChar char="•"/>
            </a:pPr>
            <a:r>
              <a:rPr lang="en-US" sz="4000" dirty="0"/>
              <a:t>Team dynamics 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827149" y="23427739"/>
            <a:ext cx="43876850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Labrague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L. J., Hammad, K.,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Gloe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D. S., McEnroe-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Petitte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D. M.,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Fronda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D. C.,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Obeidat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A. A.,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Leocadio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M. C.,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Cayaban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A. R., &amp;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Mirafuentes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E. C. (2018). Disaster preparedness among nurses: a systematic review of literature. </a:t>
            </a:r>
            <a:r>
              <a:rPr lang="en-US" sz="2500" i="1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International nursing review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en-US" sz="2500" i="1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65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(1), 41–53. https://doi.org/10.1111/inr.12369.</a:t>
            </a:r>
            <a:endParaRPr sz="2500" dirty="0">
              <a:solidFill>
                <a:srgbClr val="21212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21212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Tussing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T. E., </a:t>
            </a:r>
            <a:r>
              <a:rPr lang="en-US" sz="2500" dirty="0" err="1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Chesnick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H., &amp; Jackson, A. (2022). Disaster Preparedness: Keeping Nursing Staff and Students at the Ready. </a:t>
            </a:r>
            <a:r>
              <a:rPr lang="en-US" sz="2500" i="1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The Nursing clinics of North America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en-US" sz="2500" i="1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57</a:t>
            </a:r>
            <a:r>
              <a:rPr lang="en-US" sz="2500" dirty="0">
                <a:solidFill>
                  <a:srgbClr val="212121"/>
                </a:solidFill>
                <a:latin typeface="+mn-lt"/>
                <a:ea typeface="Roboto"/>
                <a:cs typeface="Roboto"/>
                <a:sym typeface="Roboto"/>
              </a:rPr>
              <a:t>(4), 599–611. https://doi.org/10.1016/j.cnur.2022.06.008.</a:t>
            </a:r>
            <a:endParaRPr sz="3800" dirty="0">
              <a:solidFill>
                <a:srgbClr val="21212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E57F5-19FC-06B4-7795-EC663C99A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066" y="18673696"/>
            <a:ext cx="5649371" cy="4459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64143-909B-D95E-83CC-BCE4685D7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3601" y="18673696"/>
            <a:ext cx="7665700" cy="4459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8E9D6-44F2-7B39-67DD-222DCBCD3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4901" y="18673697"/>
            <a:ext cx="8524412" cy="4621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E8B87-D0E6-7C64-F122-9BED95178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3335" y="-30750"/>
            <a:ext cx="10645965" cy="3781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661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 Van</dc:creator>
  <cp:lastModifiedBy>Suzie Van</cp:lastModifiedBy>
  <cp:revision>2</cp:revision>
  <dcterms:created xsi:type="dcterms:W3CDTF">2023-01-27T01:13:37Z</dcterms:created>
  <dcterms:modified xsi:type="dcterms:W3CDTF">2023-07-15T22:51:38Z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0x01010037C89DDC2178A24EADE5ED7DDD1FFBFB</vt:lpwstr>
  </property>
</Properties>
</file>