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6858000" cy="9144000"/>
  <p:embeddedFontLst>
    <p:embeddedFont>
      <p:font typeface="Permanent Marker" charset="0"/>
      <p:regular r:id="rId45"/>
    </p:embeddedFont>
    <p:embeddedFont>
      <p:font typeface="Nunito" charset="0"/>
      <p:regular r:id="rId46"/>
      <p:bold r:id="rId47"/>
      <p:italic r:id="rId48"/>
      <p:boldItalic r:id="rId49"/>
    </p:embeddedFont>
    <p:embeddedFont>
      <p:font typeface="Calibri" pitchFamily="34" charset="0"/>
      <p:regular r:id="rId50"/>
      <p:bold r:id="rId51"/>
      <p:italic r:id="rId52"/>
      <p:boldItalic r:id="rId53"/>
    </p:embeddedFont>
    <p:embeddedFont>
      <p:font typeface="Roboto" charset="0"/>
      <p:regular r:id="rId54"/>
      <p:bold r:id="rId55"/>
      <p:italic r:id="rId56"/>
      <p:boldItalic r:id="rId57"/>
    </p:embeddedFont>
    <p:embeddedFont>
      <p:font typeface="Lilita One" charset="0"/>
      <p:regular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A6260796-A30C-4FB2-A221-BD3E8D82CC39}">
  <a:tblStyle styleId="{A6260796-A30C-4FB2-A221-BD3E8D82CC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7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59251d5f1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59251d5f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8e12dee43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8e12dee4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58e12dee43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58e12dee4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58e12dee43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58e12dee4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58e12dee43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58e12dee4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58e12dee43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58e12dee4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58e12dee43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58e12dee4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3165e5cda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3165e5cda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58e12dee43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58e12dee4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58e12dee43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58e12dee43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58e12dee43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58e12dee43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58e12dee4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58e12dee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58e12dee43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58e12dee43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3165e5cda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3165e5cda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4a71a17a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4a71a17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e4a71a17a8_0_9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e4a71a17a8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e4a71a17a8_0_9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e4a71a17a8_0_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e4a71a17a8_0_3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e4a71a17a8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e4a71a17a8_0_9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e4a71a17a8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59bb98972f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59bb98972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59bb98972f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59bb98972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59bb98972f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59bb98972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8e12dee43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8e12dee43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59bb98972f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59bb98972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59bb98972f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59bb98972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59bb9897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59bb9897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e4a71a17a8_0_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e4a71a17a8_0_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e4a71a17a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e4a71a17a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e4a71a17a8_1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e4a71a17a8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e4a71a17a8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e4a71a17a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e4a71a17a8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e4a71a17a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59bb98972f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59bb98972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59bb98972f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59bb98972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58e12dee4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58e12dee4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e4a71a17a8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1e4a71a17a8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e4a71a17a8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e4a71a17a8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074c01860470a3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074c01860470a3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58e12dee43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58e12dee4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58e12dee43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58e12dee4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58e12dee43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58e12dee4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58e12dee43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58e12dee4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58e12dee43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58e12dee4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drive.google.com/file/d/1A0vtXgAX0VUSntcAfZGCgsfw0Tw2TkWH/view"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www.brainscape.com/p/536L5-LH-CPVQT"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digitaliser.getmarked.ai"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gimkit.co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document/d/1XAOkAIEfA24G3opaMbp5n78L2LQb9grZE5livxLyZR8/edit?usp=sharing"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mailto:csmikal@splendoraisd.org" TargetMode="External"/><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hyperlink" Target="mailto:henked@calcoisd.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398475" y="456975"/>
            <a:ext cx="8354700" cy="4218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8400">
                <a:latin typeface="Permanent Marker"/>
                <a:ea typeface="Permanent Marker"/>
                <a:cs typeface="Permanent Marker"/>
                <a:sym typeface="Permanent Marker"/>
              </a:rPr>
              <a:t>They Think It’s Just Fun and Games</a:t>
            </a:r>
            <a:endParaRPr sz="8400">
              <a:latin typeface="Permanent Marker"/>
              <a:ea typeface="Permanent Marker"/>
              <a:cs typeface="Permanent Marker"/>
              <a:sym typeface="Permanent Marke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Blooket</a:t>
            </a:r>
            <a:endParaRPr/>
          </a:p>
        </p:txBody>
      </p:sp>
      <p:pic>
        <p:nvPicPr>
          <p:cNvPr id="187" name="Google Shape;187;p22"/>
          <p:cNvPicPr preferRelativeResize="0"/>
          <p:nvPr/>
        </p:nvPicPr>
        <p:blipFill>
          <a:blip r:embed="rId3">
            <a:alphaModFix/>
          </a:blip>
          <a:stretch>
            <a:fillRect/>
          </a:stretch>
        </p:blipFill>
        <p:spPr>
          <a:xfrm>
            <a:off x="264850" y="580025"/>
            <a:ext cx="8609869" cy="382097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a:spLocks noGrp="1"/>
          </p:cNvSpPr>
          <p:nvPr>
            <p:ph type="title"/>
          </p:nvPr>
        </p:nvSpPr>
        <p:spPr>
          <a:xfrm>
            <a:off x="158350" y="1105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Permanent Marker"/>
                <a:ea typeface="Permanent Marker"/>
                <a:cs typeface="Permanent Marker"/>
                <a:sym typeface="Permanent Marker"/>
              </a:rPr>
              <a:t>Use Your Already Created Quizlet Sets!</a:t>
            </a:r>
            <a:endParaRPr>
              <a:latin typeface="Permanent Marker"/>
              <a:ea typeface="Permanent Marker"/>
              <a:cs typeface="Permanent Marker"/>
              <a:sym typeface="Permanent Marker"/>
            </a:endParaRPr>
          </a:p>
        </p:txBody>
      </p:sp>
      <p:pic>
        <p:nvPicPr>
          <p:cNvPr id="193" name="Google Shape;193;p23">
            <a:hlinkClick r:id="rId3"/>
          </p:cNvPr>
          <p:cNvPicPr preferRelativeResize="0"/>
          <p:nvPr/>
        </p:nvPicPr>
        <p:blipFill>
          <a:blip r:embed="rId4">
            <a:alphaModFix/>
          </a:blip>
          <a:stretch>
            <a:fillRect/>
          </a:stretch>
        </p:blipFill>
        <p:spPr>
          <a:xfrm>
            <a:off x="2454374" y="621475"/>
            <a:ext cx="5949250" cy="41187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4"/>
          <p:cNvPicPr preferRelativeResize="0"/>
          <p:nvPr/>
        </p:nvPicPr>
        <p:blipFill>
          <a:blip r:embed="rId3">
            <a:alphaModFix/>
          </a:blip>
          <a:stretch>
            <a:fillRect/>
          </a:stretch>
        </p:blipFill>
        <p:spPr>
          <a:xfrm>
            <a:off x="152400" y="152400"/>
            <a:ext cx="8839199" cy="3922749"/>
          </a:xfrm>
          <a:prstGeom prst="rect">
            <a:avLst/>
          </a:prstGeom>
          <a:noFill/>
          <a:ln>
            <a:noFill/>
          </a:ln>
        </p:spPr>
      </p:pic>
      <p:sp>
        <p:nvSpPr>
          <p:cNvPr id="199" name="Google Shape;199;p24"/>
          <p:cNvSpPr txBox="1"/>
          <p:nvPr/>
        </p:nvSpPr>
        <p:spPr>
          <a:xfrm>
            <a:off x="505800" y="4148025"/>
            <a:ext cx="7931400" cy="61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Some games are only for live play, others you can create as homework so students can choose to work at their own pace.</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5"/>
          <p:cNvPicPr preferRelativeResize="0"/>
          <p:nvPr/>
        </p:nvPicPr>
        <p:blipFill>
          <a:blip r:embed="rId3">
            <a:alphaModFix/>
          </a:blip>
          <a:stretch>
            <a:fillRect/>
          </a:stretch>
        </p:blipFill>
        <p:spPr>
          <a:xfrm>
            <a:off x="152400" y="152400"/>
            <a:ext cx="2975191" cy="4838701"/>
          </a:xfrm>
          <a:prstGeom prst="rect">
            <a:avLst/>
          </a:prstGeom>
          <a:noFill/>
          <a:ln>
            <a:noFill/>
          </a:ln>
        </p:spPr>
      </p:pic>
      <p:pic>
        <p:nvPicPr>
          <p:cNvPr id="205" name="Google Shape;205;p25"/>
          <p:cNvPicPr preferRelativeResize="0"/>
          <p:nvPr/>
        </p:nvPicPr>
        <p:blipFill>
          <a:blip r:embed="rId4">
            <a:alphaModFix/>
          </a:blip>
          <a:stretch>
            <a:fillRect/>
          </a:stretch>
        </p:blipFill>
        <p:spPr>
          <a:xfrm>
            <a:off x="4799341" y="152400"/>
            <a:ext cx="4120503" cy="4838700"/>
          </a:xfrm>
          <a:prstGeom prst="rect">
            <a:avLst/>
          </a:prstGeom>
          <a:noFill/>
          <a:ln>
            <a:noFill/>
          </a:ln>
        </p:spPr>
      </p:pic>
      <p:sp>
        <p:nvSpPr>
          <p:cNvPr id="206" name="Google Shape;206;p25"/>
          <p:cNvSpPr txBox="1"/>
          <p:nvPr/>
        </p:nvSpPr>
        <p:spPr>
          <a:xfrm>
            <a:off x="3460875" y="1179025"/>
            <a:ext cx="955500" cy="108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a:t>OR</a:t>
            </a:r>
            <a:endParaRPr sz="31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6"/>
          <p:cNvSpPr txBox="1">
            <a:spLocks noGrp="1"/>
          </p:cNvSpPr>
          <p:nvPr>
            <p:ph type="title"/>
          </p:nvPr>
        </p:nvSpPr>
        <p:spPr>
          <a:xfrm>
            <a:off x="693350" y="468225"/>
            <a:ext cx="7505700" cy="954600"/>
          </a:xfrm>
          <a:prstGeom prst="rect">
            <a:avLst/>
          </a:prstGeom>
        </p:spPr>
        <p:txBody>
          <a:bodyPr spcFirstLastPara="1" wrap="square" lIns="91425" tIns="91425" rIns="91425" bIns="91425" anchor="t" anchorCtr="0">
            <a:noAutofit/>
          </a:bodyPr>
          <a:lstStyle/>
          <a:p>
            <a:pPr marL="0" lvl="0" indent="0" algn="l" rtl="0">
              <a:lnSpc>
                <a:spcPct val="115000"/>
              </a:lnSpc>
              <a:spcBef>
                <a:spcPts val="2000"/>
              </a:spcBef>
              <a:spcAft>
                <a:spcPts val="600"/>
              </a:spcAft>
              <a:buNone/>
            </a:pPr>
            <a:r>
              <a:rPr lang="en" sz="4000">
                <a:solidFill>
                  <a:srgbClr val="674EA7"/>
                </a:solidFill>
                <a:latin typeface="Permanent Marker"/>
                <a:ea typeface="Permanent Marker"/>
                <a:cs typeface="Permanent Marker"/>
                <a:sym typeface="Permanent Marker"/>
              </a:rPr>
              <a:t>Quizizz </a:t>
            </a:r>
            <a:endParaRPr sz="4000">
              <a:solidFill>
                <a:srgbClr val="674EA7"/>
              </a:solidFill>
              <a:latin typeface="Permanent Marker"/>
              <a:ea typeface="Permanent Marker"/>
              <a:cs typeface="Permanent Marker"/>
              <a:sym typeface="Permanent Marker"/>
            </a:endParaRPr>
          </a:p>
        </p:txBody>
      </p:sp>
      <p:sp>
        <p:nvSpPr>
          <p:cNvPr id="212" name="Google Shape;212;p26"/>
          <p:cNvSpPr txBox="1">
            <a:spLocks noGrp="1"/>
          </p:cNvSpPr>
          <p:nvPr>
            <p:ph type="body" idx="1"/>
          </p:nvPr>
        </p:nvSpPr>
        <p:spPr>
          <a:xfrm>
            <a:off x="819150" y="1559600"/>
            <a:ext cx="7505700" cy="28791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3000"/>
              <a:t>August 2023, you will be able to have only 20 lessons / quizzes in your library on the Basic (free) plan. You can add a new one in the future, but you’ll have to remove a lesson to make room for the new one. Lessons/quizzes you have </a:t>
            </a:r>
            <a:r>
              <a:rPr lang="en" sz="3000" i="1"/>
              <a:t>previously created will still be available.</a:t>
            </a:r>
            <a:endParaRPr sz="3000" i="1"/>
          </a:p>
          <a:p>
            <a:pPr marL="0" lvl="0" indent="0" algn="l" rtl="0">
              <a:spcBef>
                <a:spcPts val="0"/>
              </a:spcBef>
              <a:spcAft>
                <a:spcPts val="0"/>
              </a:spcAft>
              <a:buNone/>
            </a:pPr>
            <a:endParaRPr sz="3000"/>
          </a:p>
          <a:p>
            <a:pPr marL="0" lvl="0" indent="0" algn="l" rtl="0">
              <a:spcBef>
                <a:spcPts val="0"/>
              </a:spcBef>
              <a:spcAft>
                <a:spcPts val="0"/>
              </a:spcAft>
              <a:buNone/>
            </a:pPr>
            <a:r>
              <a:rPr lang="en" sz="3000"/>
              <a:t>Go home this week and get your libraries stocked up!</a:t>
            </a:r>
            <a:endParaRPr sz="3000"/>
          </a:p>
          <a:p>
            <a:pPr marL="0" lvl="0" indent="0" algn="l" rtl="0">
              <a:spcBef>
                <a:spcPts val="0"/>
              </a:spcBef>
              <a:spcAft>
                <a:spcPts val="1200"/>
              </a:spcAft>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7"/>
          <p:cNvPicPr preferRelativeResize="0"/>
          <p:nvPr/>
        </p:nvPicPr>
        <p:blipFill>
          <a:blip r:embed="rId3">
            <a:alphaModFix/>
          </a:blip>
          <a:stretch>
            <a:fillRect/>
          </a:stretch>
        </p:blipFill>
        <p:spPr>
          <a:xfrm>
            <a:off x="254900" y="2156900"/>
            <a:ext cx="4377775" cy="2474870"/>
          </a:xfrm>
          <a:prstGeom prst="rect">
            <a:avLst/>
          </a:prstGeom>
          <a:noFill/>
          <a:ln>
            <a:noFill/>
          </a:ln>
        </p:spPr>
      </p:pic>
      <p:pic>
        <p:nvPicPr>
          <p:cNvPr id="218" name="Google Shape;218;p27"/>
          <p:cNvPicPr preferRelativeResize="0"/>
          <p:nvPr/>
        </p:nvPicPr>
        <p:blipFill>
          <a:blip r:embed="rId4">
            <a:alphaModFix/>
          </a:blip>
          <a:stretch>
            <a:fillRect/>
          </a:stretch>
        </p:blipFill>
        <p:spPr>
          <a:xfrm>
            <a:off x="4724400" y="152400"/>
            <a:ext cx="4267201" cy="4479382"/>
          </a:xfrm>
          <a:prstGeom prst="rect">
            <a:avLst/>
          </a:prstGeom>
          <a:noFill/>
          <a:ln>
            <a:noFill/>
          </a:ln>
        </p:spPr>
      </p:pic>
      <p:sp>
        <p:nvSpPr>
          <p:cNvPr id="219" name="Google Shape;219;p27"/>
          <p:cNvSpPr txBox="1"/>
          <p:nvPr/>
        </p:nvSpPr>
        <p:spPr>
          <a:xfrm>
            <a:off x="185225" y="356625"/>
            <a:ext cx="4000500" cy="135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674EA7"/>
                </a:solidFill>
              </a:rPr>
              <a:t>Setting up a No-Pressure Quizizz Homework Review Assignment</a:t>
            </a:r>
            <a:endParaRPr sz="2400" b="1">
              <a:solidFill>
                <a:srgbClr val="674EA7"/>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a:spLocks noGrp="1"/>
          </p:cNvSpPr>
          <p:nvPr>
            <p:ph type="body" idx="1"/>
          </p:nvPr>
        </p:nvSpPr>
        <p:spPr>
          <a:xfrm>
            <a:off x="628650" y="888550"/>
            <a:ext cx="7505700" cy="2448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6700"/>
              <a:t>“I’ll know it if I see it.”</a:t>
            </a:r>
            <a:endParaRPr sz="6700"/>
          </a:p>
          <a:p>
            <a:pPr marL="0" lvl="0" indent="0" algn="l" rtl="0">
              <a:spcBef>
                <a:spcPts val="1200"/>
              </a:spcBef>
              <a:spcAft>
                <a:spcPts val="1200"/>
              </a:spcAft>
              <a:buNone/>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lnSpc>
                <a:spcPct val="115000"/>
              </a:lnSpc>
              <a:spcBef>
                <a:spcPts val="2000"/>
              </a:spcBef>
              <a:spcAft>
                <a:spcPts val="600"/>
              </a:spcAft>
              <a:buNone/>
            </a:pPr>
            <a:r>
              <a:rPr lang="en" sz="3000">
                <a:latin typeface="Permanent Marker"/>
                <a:ea typeface="Permanent Marker"/>
                <a:cs typeface="Permanent Marker"/>
                <a:sym typeface="Permanent Marker"/>
              </a:rPr>
              <a:t>Brainscape</a:t>
            </a:r>
            <a:endParaRPr sz="3000">
              <a:latin typeface="Permanent Marker"/>
              <a:ea typeface="Permanent Marker"/>
              <a:cs typeface="Permanent Marker"/>
              <a:sym typeface="Permanent Marker"/>
            </a:endParaRPr>
          </a:p>
        </p:txBody>
      </p:sp>
      <p:sp>
        <p:nvSpPr>
          <p:cNvPr id="230" name="Google Shape;230;p29"/>
          <p:cNvSpPr txBox="1">
            <a:spLocks noGrp="1"/>
          </p:cNvSpPr>
          <p:nvPr>
            <p:ph type="body" idx="1"/>
          </p:nvPr>
        </p:nvSpPr>
        <p:spPr>
          <a:xfrm>
            <a:off x="601450" y="1636950"/>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Cons: Student needs to be mature enough to self-report their ability to recall.               No “fun” games. </a:t>
            </a:r>
            <a:endParaRPr sz="2500"/>
          </a:p>
          <a:p>
            <a:pPr marL="0" lvl="0" indent="0" algn="l" rtl="0">
              <a:spcBef>
                <a:spcPts val="0"/>
              </a:spcBef>
              <a:spcAft>
                <a:spcPts val="0"/>
              </a:spcAft>
              <a:buNone/>
            </a:pPr>
            <a:endParaRPr sz="2500"/>
          </a:p>
          <a:p>
            <a:pPr marL="0" lvl="0" indent="0" algn="l" rtl="0">
              <a:spcBef>
                <a:spcPts val="0"/>
              </a:spcBef>
              <a:spcAft>
                <a:spcPts val="0"/>
              </a:spcAft>
              <a:buNone/>
            </a:pPr>
            <a:r>
              <a:rPr lang="en" sz="2500"/>
              <a:t>Pros: Spaced repetition. Students felt this was a more efficient way of learning.  </a:t>
            </a: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311700" y="81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Permanent Marker"/>
                <a:ea typeface="Permanent Marker"/>
                <a:cs typeface="Permanent Marker"/>
                <a:sym typeface="Permanent Marker"/>
              </a:rPr>
              <a:t>Brainscape Pricing</a:t>
            </a:r>
            <a:endParaRPr>
              <a:latin typeface="Permanent Marker"/>
              <a:ea typeface="Permanent Marker"/>
              <a:cs typeface="Permanent Marker"/>
              <a:sym typeface="Permanent Marker"/>
            </a:endParaRPr>
          </a:p>
        </p:txBody>
      </p:sp>
      <p:sp>
        <p:nvSpPr>
          <p:cNvPr id="236" name="Google Shape;236;p30"/>
          <p:cNvSpPr txBox="1">
            <a:spLocks noGrp="1"/>
          </p:cNvSpPr>
          <p:nvPr>
            <p:ph type="body" idx="1"/>
          </p:nvPr>
        </p:nvSpPr>
        <p:spPr>
          <a:xfrm>
            <a:off x="738650" y="4266200"/>
            <a:ext cx="7974000" cy="395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1018"/>
              <a:buNone/>
            </a:pPr>
            <a:r>
              <a:rPr lang="en" sz="1402"/>
              <a:t>Discount code for the first 50 subscribers (through August) = 50% off.     </a:t>
            </a:r>
            <a:r>
              <a:rPr lang="en" sz="1402" b="1">
                <a:solidFill>
                  <a:srgbClr val="FF00FF"/>
                </a:solidFill>
              </a:rPr>
              <a:t>THOA2023</a:t>
            </a:r>
            <a:r>
              <a:rPr lang="en" sz="1402"/>
              <a:t>  Thank you, Brainscape!</a:t>
            </a:r>
            <a:endParaRPr sz="1402"/>
          </a:p>
        </p:txBody>
      </p:sp>
      <p:pic>
        <p:nvPicPr>
          <p:cNvPr id="237" name="Google Shape;237;p30"/>
          <p:cNvPicPr preferRelativeResize="0"/>
          <p:nvPr/>
        </p:nvPicPr>
        <p:blipFill>
          <a:blip r:embed="rId3">
            <a:alphaModFix/>
          </a:blip>
          <a:stretch>
            <a:fillRect/>
          </a:stretch>
        </p:blipFill>
        <p:spPr>
          <a:xfrm>
            <a:off x="655875" y="579450"/>
            <a:ext cx="7674426" cy="3483425"/>
          </a:xfrm>
          <a:prstGeom prst="rect">
            <a:avLst/>
          </a:prstGeom>
          <a:noFill/>
          <a:ln>
            <a:noFill/>
          </a:ln>
        </p:spPr>
      </p:pic>
      <p:sp>
        <p:nvSpPr>
          <p:cNvPr id="238" name="Google Shape;238;p30"/>
          <p:cNvSpPr txBox="1"/>
          <p:nvPr/>
        </p:nvSpPr>
        <p:spPr>
          <a:xfrm>
            <a:off x="830025" y="3769175"/>
            <a:ext cx="2844000" cy="24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Quick import using .csv</a:t>
            </a:r>
            <a:endParaRPr>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1"/>
          <p:cNvPicPr preferRelativeResize="0"/>
          <p:nvPr/>
        </p:nvPicPr>
        <p:blipFill>
          <a:blip r:embed="rId3">
            <a:alphaModFix/>
          </a:blip>
          <a:stretch>
            <a:fillRect/>
          </a:stretch>
        </p:blipFill>
        <p:spPr>
          <a:xfrm>
            <a:off x="247650" y="383725"/>
            <a:ext cx="4527001" cy="2098184"/>
          </a:xfrm>
          <a:prstGeom prst="rect">
            <a:avLst/>
          </a:prstGeom>
          <a:noFill/>
          <a:ln>
            <a:noFill/>
          </a:ln>
        </p:spPr>
      </p:pic>
      <p:pic>
        <p:nvPicPr>
          <p:cNvPr id="244" name="Google Shape;244;p31"/>
          <p:cNvPicPr preferRelativeResize="0"/>
          <p:nvPr/>
        </p:nvPicPr>
        <p:blipFill>
          <a:blip r:embed="rId4">
            <a:alphaModFix/>
          </a:blip>
          <a:stretch>
            <a:fillRect/>
          </a:stretch>
        </p:blipFill>
        <p:spPr>
          <a:xfrm>
            <a:off x="4370625" y="2343149"/>
            <a:ext cx="4392044" cy="2035625"/>
          </a:xfrm>
          <a:prstGeom prst="rect">
            <a:avLst/>
          </a:prstGeom>
          <a:noFill/>
          <a:ln>
            <a:noFill/>
          </a:ln>
        </p:spPr>
      </p:pic>
      <p:sp>
        <p:nvSpPr>
          <p:cNvPr id="245" name="Google Shape;245;p31"/>
          <p:cNvSpPr txBox="1"/>
          <p:nvPr/>
        </p:nvSpPr>
        <p:spPr>
          <a:xfrm>
            <a:off x="534550" y="3314475"/>
            <a:ext cx="3524400" cy="118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Your self-assessment of how easily you recall the answer determines how often this flashcard is presented to you.</a:t>
            </a:r>
            <a:endParaRPr>
              <a:latin typeface="Calibri"/>
              <a:ea typeface="Calibri"/>
              <a:cs typeface="Calibri"/>
              <a:sym typeface="Calibri"/>
            </a:endParaRPr>
          </a:p>
        </p:txBody>
      </p:sp>
      <p:sp>
        <p:nvSpPr>
          <p:cNvPr id="246" name="Google Shape;246;p31"/>
          <p:cNvSpPr txBox="1"/>
          <p:nvPr/>
        </p:nvSpPr>
        <p:spPr>
          <a:xfrm>
            <a:off x="4235675" y="457000"/>
            <a:ext cx="4527000" cy="118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Permanent Marker"/>
                <a:ea typeface="Permanent Marker"/>
                <a:cs typeface="Permanent Marker"/>
                <a:sym typeface="Permanent Marker"/>
              </a:rPr>
              <a:t>Working screen for Brainscape</a:t>
            </a:r>
            <a:endParaRPr sz="1900">
              <a:latin typeface="Permanent Marker"/>
              <a:ea typeface="Permanent Marker"/>
              <a:cs typeface="Permanent Marker"/>
              <a:sym typeface="Permanent Marker"/>
            </a:endParaRPr>
          </a:p>
          <a:p>
            <a:pPr marL="0" lvl="0" indent="0" algn="l" rtl="0">
              <a:spcBef>
                <a:spcPts val="0"/>
              </a:spcBef>
              <a:spcAft>
                <a:spcPts val="0"/>
              </a:spcAft>
              <a:buNone/>
            </a:pPr>
            <a:r>
              <a:rPr lang="en"/>
              <a:t>Notice…not a multiple choice! How well can you recall the answer rather than just guess the right one?</a:t>
            </a:r>
            <a:endParaRPr/>
          </a:p>
        </p:txBody>
      </p:sp>
      <p:sp>
        <p:nvSpPr>
          <p:cNvPr id="247" name="Google Shape;247;p31"/>
          <p:cNvSpPr txBox="1"/>
          <p:nvPr/>
        </p:nvSpPr>
        <p:spPr>
          <a:xfrm>
            <a:off x="1346675" y="4378775"/>
            <a:ext cx="7565700" cy="46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Link if you would like to play with a set:   </a:t>
            </a:r>
            <a:r>
              <a:rPr lang="en" u="sng">
                <a:solidFill>
                  <a:schemeClr val="hlink"/>
                </a:solidFill>
                <a:latin typeface="Calibri"/>
                <a:ea typeface="Calibri"/>
                <a:cs typeface="Calibri"/>
                <a:sym typeface="Calibri"/>
                <a:hlinkClick r:id="rId5"/>
              </a:rPr>
              <a:t>https://www.brainscape.com/p/536L5-LH-CPVQT</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4"/>
          <p:cNvSpPr txBox="1">
            <a:spLocks noGrp="1"/>
          </p:cNvSpPr>
          <p:nvPr>
            <p:ph type="title"/>
          </p:nvPr>
        </p:nvSpPr>
        <p:spPr>
          <a:xfrm>
            <a:off x="311700" y="445025"/>
            <a:ext cx="4612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Computer Applications</a:t>
            </a:r>
            <a:endParaRPr/>
          </a:p>
        </p:txBody>
      </p:sp>
      <p:sp>
        <p:nvSpPr>
          <p:cNvPr id="134" name="Google Shape;134;p14"/>
          <p:cNvSpPr txBox="1">
            <a:spLocks noGrp="1"/>
          </p:cNvSpPr>
          <p:nvPr>
            <p:ph type="body" idx="1"/>
          </p:nvPr>
        </p:nvSpPr>
        <p:spPr>
          <a:xfrm>
            <a:off x="171275" y="956925"/>
            <a:ext cx="4153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000"/>
              <a:t>Quizlet</a:t>
            </a:r>
            <a:endParaRPr sz="7000"/>
          </a:p>
          <a:p>
            <a:pPr marL="0" lvl="0" indent="0" algn="l" rtl="0">
              <a:spcBef>
                <a:spcPts val="1200"/>
              </a:spcBef>
              <a:spcAft>
                <a:spcPts val="0"/>
              </a:spcAft>
              <a:buNone/>
            </a:pPr>
            <a:r>
              <a:rPr lang="en" sz="7000"/>
              <a:t>Blooket</a:t>
            </a:r>
            <a:endParaRPr sz="7000"/>
          </a:p>
          <a:p>
            <a:pPr marL="0" lvl="0" indent="0" algn="l" rtl="0">
              <a:spcBef>
                <a:spcPts val="1200"/>
              </a:spcBef>
              <a:spcAft>
                <a:spcPts val="0"/>
              </a:spcAft>
              <a:buNone/>
            </a:pPr>
            <a:r>
              <a:rPr lang="en" sz="7000"/>
              <a:t>Quizizz</a:t>
            </a:r>
            <a:endParaRPr sz="7000"/>
          </a:p>
          <a:p>
            <a:pPr marL="0" lvl="0" indent="0" algn="l" rtl="0">
              <a:spcBef>
                <a:spcPts val="1200"/>
              </a:spcBef>
              <a:spcAft>
                <a:spcPts val="1200"/>
              </a:spcAft>
              <a:buNone/>
            </a:pPr>
            <a:endParaRPr sz="7000"/>
          </a:p>
        </p:txBody>
      </p:sp>
      <p:sp>
        <p:nvSpPr>
          <p:cNvPr id="135" name="Google Shape;135;p14"/>
          <p:cNvSpPr txBox="1"/>
          <p:nvPr/>
        </p:nvSpPr>
        <p:spPr>
          <a:xfrm>
            <a:off x="4102100" y="976650"/>
            <a:ext cx="4892400" cy="374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7000">
                <a:solidFill>
                  <a:schemeClr val="dk2"/>
                </a:solidFill>
              </a:rPr>
              <a:t>Brainscape</a:t>
            </a:r>
            <a:endParaRPr sz="7000">
              <a:solidFill>
                <a:schemeClr val="dk2"/>
              </a:solidFill>
            </a:endParaRPr>
          </a:p>
          <a:p>
            <a:pPr marL="0" lvl="0" indent="0" algn="l" rtl="0">
              <a:lnSpc>
                <a:spcPct val="115000"/>
              </a:lnSpc>
              <a:spcBef>
                <a:spcPts val="1200"/>
              </a:spcBef>
              <a:spcAft>
                <a:spcPts val="0"/>
              </a:spcAft>
              <a:buNone/>
            </a:pPr>
            <a:r>
              <a:rPr lang="en" sz="7000">
                <a:solidFill>
                  <a:schemeClr val="dk2"/>
                </a:solidFill>
              </a:rPr>
              <a:t>Gimkit</a:t>
            </a:r>
            <a:endParaRPr sz="7000">
              <a:solidFill>
                <a:schemeClr val="dk2"/>
              </a:solidFill>
            </a:endParaRPr>
          </a:p>
          <a:p>
            <a:pPr marL="0" lvl="0" indent="0" algn="l" rtl="0">
              <a:lnSpc>
                <a:spcPct val="115000"/>
              </a:lnSpc>
              <a:spcBef>
                <a:spcPts val="1200"/>
              </a:spcBef>
              <a:spcAft>
                <a:spcPts val="1200"/>
              </a:spcAft>
              <a:buNone/>
            </a:pPr>
            <a:r>
              <a:rPr lang="en" sz="7000">
                <a:solidFill>
                  <a:schemeClr val="dk2"/>
                </a:solidFill>
              </a:rPr>
              <a:t>GetMarked</a:t>
            </a:r>
            <a:endParaRPr sz="7000">
              <a:solidFill>
                <a:schemeClr val="dk2"/>
              </a:solidFill>
            </a:endParaRPr>
          </a:p>
        </p:txBody>
      </p:sp>
      <p:pic>
        <p:nvPicPr>
          <p:cNvPr id="136" name="Google Shape;136;p14"/>
          <p:cNvPicPr preferRelativeResize="0"/>
          <p:nvPr/>
        </p:nvPicPr>
        <p:blipFill>
          <a:blip r:embed="rId3">
            <a:alphaModFix/>
          </a:blip>
          <a:stretch>
            <a:fillRect/>
          </a:stretch>
        </p:blipFill>
        <p:spPr>
          <a:xfrm>
            <a:off x="6871775" y="135125"/>
            <a:ext cx="1172900" cy="11729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394650" y="450975"/>
            <a:ext cx="8354700" cy="4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300">
                <a:latin typeface="Permanent Marker"/>
                <a:ea typeface="Permanent Marker"/>
                <a:cs typeface="Permanent Marker"/>
                <a:sym typeface="Permanent Marker"/>
              </a:rPr>
              <a:t>Brainscape vs Quizlet:</a:t>
            </a:r>
            <a:r>
              <a:rPr lang="en" sz="2300"/>
              <a:t> </a:t>
            </a:r>
            <a:r>
              <a:rPr lang="en" sz="2000"/>
              <a:t>Which did my Med Terms Students prefer?</a:t>
            </a:r>
            <a:endParaRPr sz="2000"/>
          </a:p>
        </p:txBody>
      </p:sp>
      <p:sp>
        <p:nvSpPr>
          <p:cNvPr id="253" name="Google Shape;253;p32"/>
          <p:cNvSpPr txBox="1">
            <a:spLocks noGrp="1"/>
          </p:cNvSpPr>
          <p:nvPr>
            <p:ph type="body" idx="1"/>
          </p:nvPr>
        </p:nvSpPr>
        <p:spPr>
          <a:xfrm>
            <a:off x="819150" y="1096525"/>
            <a:ext cx="7505700" cy="334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316">
                <a:solidFill>
                  <a:srgbClr val="000000"/>
                </a:solidFill>
                <a:latin typeface="Roboto"/>
                <a:ea typeface="Roboto"/>
                <a:cs typeface="Roboto"/>
                <a:sym typeface="Roboto"/>
              </a:rPr>
              <a:t>“I think they are both effective, they both have a lot of things that I like. I really liked on Quizlet the test and the games. On Brainscape you can't really do any of that, but I do like the fact that you can choose how well you know it and it showing up again if you don't know it that well.”  </a:t>
            </a:r>
            <a:endParaRPr sz="1316">
              <a:solidFill>
                <a:srgbClr val="000000"/>
              </a:solidFill>
              <a:latin typeface="Roboto"/>
              <a:ea typeface="Roboto"/>
              <a:cs typeface="Roboto"/>
              <a:sym typeface="Roboto"/>
            </a:endParaRPr>
          </a:p>
          <a:p>
            <a:pPr marL="0" lvl="0" indent="0" algn="l" rtl="0">
              <a:spcBef>
                <a:spcPts val="1200"/>
              </a:spcBef>
              <a:spcAft>
                <a:spcPts val="0"/>
              </a:spcAft>
              <a:buNone/>
            </a:pPr>
            <a:r>
              <a:rPr lang="en" sz="1308">
                <a:solidFill>
                  <a:srgbClr val="000000"/>
                </a:solidFill>
                <a:latin typeface="Roboto"/>
                <a:ea typeface="Roboto"/>
                <a:cs typeface="Roboto"/>
                <a:sym typeface="Roboto"/>
              </a:rPr>
              <a:t>“I really liked brainscape. I feel like during the test and word building I was figuring out the word elements faster. I also really liked that I didn't have to worry about ads or only being able to go through the cards once without having to buy anything. The only con is that it doesn't allow you to play the games, take the test, or use the write section to learn how to correctly spell the word.”</a:t>
            </a:r>
            <a:endParaRPr sz="1308">
              <a:solidFill>
                <a:srgbClr val="000000"/>
              </a:solidFill>
              <a:latin typeface="Roboto"/>
              <a:ea typeface="Roboto"/>
              <a:cs typeface="Roboto"/>
              <a:sym typeface="Roboto"/>
            </a:endParaRPr>
          </a:p>
          <a:p>
            <a:pPr marL="0" lvl="0" indent="0" algn="l" rtl="0">
              <a:spcBef>
                <a:spcPts val="1200"/>
              </a:spcBef>
              <a:spcAft>
                <a:spcPts val="0"/>
              </a:spcAft>
              <a:buNone/>
            </a:pPr>
            <a:r>
              <a:rPr lang="en" sz="1200">
                <a:solidFill>
                  <a:srgbClr val="000000"/>
                </a:solidFill>
                <a:latin typeface="Roboto"/>
                <a:ea typeface="Roboto"/>
                <a:cs typeface="Roboto"/>
                <a:sym typeface="Roboto"/>
              </a:rPr>
              <a:t>“I will say i do feel like i learn more with brainscape but for long term but with quizlet it is good for quick studying and short term memory. “</a:t>
            </a:r>
            <a:endParaRPr sz="1200">
              <a:solidFill>
                <a:srgbClr val="000000"/>
              </a:solidFill>
              <a:latin typeface="Roboto"/>
              <a:ea typeface="Roboto"/>
              <a:cs typeface="Roboto"/>
              <a:sym typeface="Roboto"/>
            </a:endParaRPr>
          </a:p>
          <a:p>
            <a:pPr marL="0" lvl="0" indent="0" algn="l" rtl="0">
              <a:spcBef>
                <a:spcPts val="1200"/>
              </a:spcBef>
              <a:spcAft>
                <a:spcPts val="1200"/>
              </a:spcAft>
              <a:buNone/>
            </a:pPr>
            <a:r>
              <a:rPr lang="en" sz="1200">
                <a:solidFill>
                  <a:srgbClr val="000000"/>
                </a:solidFill>
                <a:latin typeface="Roboto"/>
                <a:ea typeface="Roboto"/>
                <a:cs typeface="Roboto"/>
                <a:sym typeface="Roboto"/>
              </a:rPr>
              <a:t>“I prefer Quizlet because there is so much to do compared to Brainscape. I think it is easier and more fun to be able to play games instead of flipping through cards the entire time. </a:t>
            </a:r>
            <a:endParaRPr sz="1000">
              <a:solidFill>
                <a:srgbClr val="000000"/>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3"/>
          <p:cNvSpPr txBox="1">
            <a:spLocks noGrp="1"/>
          </p:cNvSpPr>
          <p:nvPr>
            <p:ph type="title"/>
          </p:nvPr>
        </p:nvSpPr>
        <p:spPr>
          <a:xfrm>
            <a:off x="647075" y="340825"/>
            <a:ext cx="7505700" cy="68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Permanent Marker"/>
                <a:ea typeface="Permanent Marker"/>
                <a:cs typeface="Permanent Marker"/>
                <a:sym typeface="Permanent Marker"/>
              </a:rPr>
              <a:t>GETMARKED        </a:t>
            </a:r>
            <a:r>
              <a:rPr lang="en" sz="2200" u="sng">
                <a:solidFill>
                  <a:schemeClr val="hlink"/>
                </a:solidFill>
                <a:latin typeface="Arial"/>
                <a:ea typeface="Arial"/>
                <a:cs typeface="Arial"/>
                <a:sym typeface="Arial"/>
                <a:hlinkClick r:id="rId3"/>
              </a:rPr>
              <a:t>https://digitaliser.getmarked.ai</a:t>
            </a:r>
            <a:endParaRPr sz="2200">
              <a:latin typeface="Arial"/>
              <a:ea typeface="Arial"/>
              <a:cs typeface="Arial"/>
              <a:sym typeface="Arial"/>
            </a:endParaRPr>
          </a:p>
        </p:txBody>
      </p:sp>
      <p:pic>
        <p:nvPicPr>
          <p:cNvPr id="259" name="Google Shape;259;p33"/>
          <p:cNvPicPr preferRelativeResize="0"/>
          <p:nvPr/>
        </p:nvPicPr>
        <p:blipFill>
          <a:blip r:embed="rId4">
            <a:alphaModFix/>
          </a:blip>
          <a:stretch>
            <a:fillRect/>
          </a:stretch>
        </p:blipFill>
        <p:spPr>
          <a:xfrm>
            <a:off x="561538" y="1022425"/>
            <a:ext cx="7676769" cy="3953101"/>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4"/>
          <p:cNvSpPr txBox="1">
            <a:spLocks noGrp="1"/>
          </p:cNvSpPr>
          <p:nvPr>
            <p:ph type="title"/>
          </p:nvPr>
        </p:nvSpPr>
        <p:spPr>
          <a:xfrm>
            <a:off x="819150" y="313825"/>
            <a:ext cx="7505700" cy="6540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120">
                <a:latin typeface="Permanent Marker"/>
                <a:ea typeface="Permanent Marker"/>
                <a:cs typeface="Permanent Marker"/>
                <a:sym typeface="Permanent Marker"/>
              </a:rPr>
              <a:t>Ball Toss</a:t>
            </a:r>
            <a:endParaRPr sz="4120">
              <a:latin typeface="Permanent Marker"/>
              <a:ea typeface="Permanent Marker"/>
              <a:cs typeface="Permanent Marker"/>
              <a:sym typeface="Permanent Marker"/>
            </a:endParaRPr>
          </a:p>
        </p:txBody>
      </p:sp>
      <p:sp>
        <p:nvSpPr>
          <p:cNvPr id="265" name="Google Shape;265;p34"/>
          <p:cNvSpPr txBox="1">
            <a:spLocks noGrp="1"/>
          </p:cNvSpPr>
          <p:nvPr>
            <p:ph type="body" idx="1"/>
          </p:nvPr>
        </p:nvSpPr>
        <p:spPr>
          <a:xfrm>
            <a:off x="311700" y="1152475"/>
            <a:ext cx="8520600" cy="3692100"/>
          </a:xfrm>
          <a:prstGeom prst="rect">
            <a:avLst/>
          </a:prstGeom>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1018"/>
              <a:buNone/>
            </a:pPr>
            <a:r>
              <a:rPr lang="en" sz="2882">
                <a:solidFill>
                  <a:srgbClr val="0000FF"/>
                </a:solidFill>
                <a:latin typeface="Permanent Marker"/>
                <a:ea typeface="Permanent Marker"/>
                <a:cs typeface="Permanent Marker"/>
                <a:sym typeface="Permanent Marker"/>
              </a:rPr>
              <a:t>Get to know you - questions</a:t>
            </a:r>
            <a:endParaRPr sz="2882">
              <a:solidFill>
                <a:srgbClr val="0000FF"/>
              </a:solidFill>
              <a:latin typeface="Permanent Marker"/>
              <a:ea typeface="Permanent Marker"/>
              <a:cs typeface="Permanent Marker"/>
              <a:sym typeface="Permanent Marker"/>
            </a:endParaRPr>
          </a:p>
          <a:p>
            <a:pPr marL="0" lvl="0" indent="0" algn="l" rtl="0">
              <a:lnSpc>
                <a:spcPct val="105000"/>
              </a:lnSpc>
              <a:spcBef>
                <a:spcPts val="1200"/>
              </a:spcBef>
              <a:spcAft>
                <a:spcPts val="0"/>
              </a:spcAft>
              <a:buSzPts val="1018"/>
              <a:buNone/>
            </a:pPr>
            <a:r>
              <a:rPr lang="en" sz="2882">
                <a:solidFill>
                  <a:srgbClr val="0000FF"/>
                </a:solidFill>
                <a:latin typeface="Permanent Marker"/>
                <a:ea typeface="Permanent Marker"/>
                <a:cs typeface="Permanent Marker"/>
                <a:sym typeface="Permanent Marker"/>
              </a:rPr>
              <a:t>Vocabulary - Words</a:t>
            </a:r>
            <a:endParaRPr sz="2882">
              <a:solidFill>
                <a:srgbClr val="0000FF"/>
              </a:solidFill>
              <a:latin typeface="Permanent Marker"/>
              <a:ea typeface="Permanent Marker"/>
              <a:cs typeface="Permanent Marker"/>
              <a:sym typeface="Permanent Marker"/>
            </a:endParaRPr>
          </a:p>
          <a:p>
            <a:pPr marL="0" lvl="0" indent="0" algn="l" rtl="0">
              <a:lnSpc>
                <a:spcPct val="105000"/>
              </a:lnSpc>
              <a:spcBef>
                <a:spcPts val="1200"/>
              </a:spcBef>
              <a:spcAft>
                <a:spcPts val="0"/>
              </a:spcAft>
              <a:buSzPts val="1018"/>
              <a:buNone/>
            </a:pPr>
            <a:r>
              <a:rPr lang="en" sz="2882">
                <a:solidFill>
                  <a:srgbClr val="0000FF"/>
                </a:solidFill>
                <a:latin typeface="Permanent Marker"/>
                <a:ea typeface="Permanent Marker"/>
                <a:cs typeface="Permanent Marker"/>
                <a:sym typeface="Permanent Marker"/>
              </a:rPr>
              <a:t>Question and Answer - questions or numbers</a:t>
            </a:r>
            <a:endParaRPr sz="2882">
              <a:solidFill>
                <a:srgbClr val="0000FF"/>
              </a:solidFill>
              <a:latin typeface="Permanent Marker"/>
              <a:ea typeface="Permanent Marker"/>
              <a:cs typeface="Permanent Marker"/>
              <a:sym typeface="Permanent Marker"/>
            </a:endParaRPr>
          </a:p>
          <a:p>
            <a:pPr marL="0" lvl="0" indent="0" algn="l" rtl="0">
              <a:lnSpc>
                <a:spcPct val="105000"/>
              </a:lnSpc>
              <a:spcBef>
                <a:spcPts val="1200"/>
              </a:spcBef>
              <a:spcAft>
                <a:spcPts val="0"/>
              </a:spcAft>
              <a:buSzPts val="1018"/>
              <a:buNone/>
            </a:pPr>
            <a:r>
              <a:rPr lang="en" sz="2882">
                <a:solidFill>
                  <a:srgbClr val="FF00FF"/>
                </a:solidFill>
                <a:latin typeface="Permanent Marker"/>
                <a:ea typeface="Permanent Marker"/>
                <a:cs typeface="Permanent Marker"/>
                <a:sym typeface="Permanent Marker"/>
              </a:rPr>
              <a:t>Toss the ball around when caught answer/define the one that is closest to right/left thumb</a:t>
            </a:r>
            <a:endParaRPr sz="2882">
              <a:solidFill>
                <a:srgbClr val="FF00FF"/>
              </a:solidFill>
              <a:latin typeface="Permanent Marker"/>
              <a:ea typeface="Permanent Marker"/>
              <a:cs typeface="Permanent Marker"/>
              <a:sym typeface="Permanent Marker"/>
            </a:endParaRPr>
          </a:p>
          <a:p>
            <a:pPr marL="0" lvl="0" indent="0" algn="l" rtl="0">
              <a:lnSpc>
                <a:spcPct val="105000"/>
              </a:lnSpc>
              <a:spcBef>
                <a:spcPts val="1200"/>
              </a:spcBef>
              <a:spcAft>
                <a:spcPts val="1200"/>
              </a:spcAft>
              <a:buSzPts val="1018"/>
              <a:buNone/>
            </a:pPr>
            <a:endParaRPr sz="2682">
              <a:latin typeface="Permanent Marker"/>
              <a:ea typeface="Permanent Marker"/>
              <a:cs typeface="Permanent Marker"/>
              <a:sym typeface="Permanent Marker"/>
            </a:endParaRPr>
          </a:p>
        </p:txBody>
      </p:sp>
      <p:sp>
        <p:nvSpPr>
          <p:cNvPr id="266" name="Google Shape;266;p34"/>
          <p:cNvSpPr txBox="1"/>
          <p:nvPr/>
        </p:nvSpPr>
        <p:spPr>
          <a:xfrm>
            <a:off x="4988575" y="4059025"/>
            <a:ext cx="3114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b="1">
                <a:solidFill>
                  <a:srgbClr val="B7B7B7"/>
                </a:solidFill>
                <a:latin typeface="Lilita One"/>
                <a:ea typeface="Lilita One"/>
                <a:cs typeface="Lilita One"/>
                <a:sym typeface="Lilita One"/>
              </a:rPr>
              <a:t>LET’S PLAY</a:t>
            </a:r>
            <a:endParaRPr sz="4000" b="1">
              <a:solidFill>
                <a:srgbClr val="B7B7B7"/>
              </a:solidFill>
              <a:latin typeface="Lilita One"/>
              <a:ea typeface="Lilita One"/>
              <a:cs typeface="Lilita One"/>
              <a:sym typeface="Lilita One"/>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a:spLocks noGrp="1"/>
          </p:cNvSpPr>
          <p:nvPr>
            <p:ph type="title"/>
          </p:nvPr>
        </p:nvSpPr>
        <p:spPr>
          <a:xfrm>
            <a:off x="819150" y="529625"/>
            <a:ext cx="7505700" cy="934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700" b="1">
                <a:latin typeface="Permanent Marker"/>
                <a:ea typeface="Permanent Marker"/>
                <a:cs typeface="Permanent Marker"/>
                <a:sym typeface="Permanent Marker"/>
              </a:rPr>
              <a:t>Gimkit</a:t>
            </a:r>
            <a:endParaRPr sz="3700" b="1">
              <a:latin typeface="Permanent Marker"/>
              <a:ea typeface="Permanent Marker"/>
              <a:cs typeface="Permanent Marker"/>
              <a:sym typeface="Permanent Marker"/>
            </a:endParaRPr>
          </a:p>
        </p:txBody>
      </p:sp>
      <p:sp>
        <p:nvSpPr>
          <p:cNvPr id="272" name="Google Shape;272;p35"/>
          <p:cNvSpPr txBox="1">
            <a:spLocks noGrp="1"/>
          </p:cNvSpPr>
          <p:nvPr>
            <p:ph type="body" idx="1"/>
          </p:nvPr>
        </p:nvSpPr>
        <p:spPr>
          <a:xfrm>
            <a:off x="607525" y="1386400"/>
            <a:ext cx="7913400" cy="33180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2800" b="1"/>
              <a:t>Kits</a:t>
            </a:r>
            <a:r>
              <a:rPr lang="en" sz="2800"/>
              <a:t> - words and definitions  (can be created with quizlet list by copying and pasting</a:t>
            </a:r>
            <a:endParaRPr sz="2800"/>
          </a:p>
          <a:p>
            <a:pPr marL="0" lvl="0" indent="0" algn="l" rtl="0">
              <a:lnSpc>
                <a:spcPct val="95000"/>
              </a:lnSpc>
              <a:spcBef>
                <a:spcPts val="1200"/>
              </a:spcBef>
              <a:spcAft>
                <a:spcPts val="0"/>
              </a:spcAft>
              <a:buNone/>
            </a:pPr>
            <a:endParaRPr sz="300"/>
          </a:p>
          <a:p>
            <a:pPr marL="0" lvl="0" indent="0" algn="l" rtl="0">
              <a:lnSpc>
                <a:spcPct val="60000"/>
              </a:lnSpc>
              <a:spcBef>
                <a:spcPts val="1200"/>
              </a:spcBef>
              <a:spcAft>
                <a:spcPts val="0"/>
              </a:spcAft>
              <a:buNone/>
            </a:pPr>
            <a:r>
              <a:rPr lang="en" sz="2800" b="1"/>
              <a:t>Live play</a:t>
            </a:r>
            <a:r>
              <a:rPr lang="en" sz="2800"/>
              <a:t> - in class - different settings</a:t>
            </a:r>
            <a:endParaRPr sz="2800"/>
          </a:p>
          <a:p>
            <a:pPr marL="0" lvl="0" indent="0" algn="l" rtl="0">
              <a:lnSpc>
                <a:spcPct val="60000"/>
              </a:lnSpc>
              <a:spcBef>
                <a:spcPts val="1200"/>
              </a:spcBef>
              <a:spcAft>
                <a:spcPts val="0"/>
              </a:spcAft>
              <a:buNone/>
            </a:pPr>
            <a:endParaRPr sz="300"/>
          </a:p>
          <a:p>
            <a:pPr marL="0" lvl="0" indent="0" algn="l" rtl="0">
              <a:lnSpc>
                <a:spcPct val="60000"/>
              </a:lnSpc>
              <a:spcBef>
                <a:spcPts val="1200"/>
              </a:spcBef>
              <a:spcAft>
                <a:spcPts val="0"/>
              </a:spcAft>
              <a:buNone/>
            </a:pPr>
            <a:r>
              <a:rPr lang="en" sz="2800"/>
              <a:t>	</a:t>
            </a:r>
            <a:r>
              <a:rPr lang="en" sz="2800" b="1">
                <a:solidFill>
                  <a:srgbClr val="0000FF"/>
                </a:solidFill>
              </a:rPr>
              <a:t>Time</a:t>
            </a:r>
            <a:r>
              <a:rPr lang="en" sz="2800"/>
              <a:t> - set your time to play</a:t>
            </a:r>
            <a:endParaRPr sz="2800"/>
          </a:p>
          <a:p>
            <a:pPr marL="0" lvl="0" indent="0" algn="l" rtl="0">
              <a:lnSpc>
                <a:spcPct val="60000"/>
              </a:lnSpc>
              <a:spcBef>
                <a:spcPts val="1200"/>
              </a:spcBef>
              <a:spcAft>
                <a:spcPts val="0"/>
              </a:spcAft>
              <a:buNone/>
            </a:pPr>
            <a:r>
              <a:rPr lang="en" sz="2800"/>
              <a:t>	</a:t>
            </a:r>
            <a:r>
              <a:rPr lang="en" sz="2800" b="1">
                <a:solidFill>
                  <a:srgbClr val="0000FF"/>
                </a:solidFill>
              </a:rPr>
              <a:t>Race</a:t>
            </a:r>
            <a:r>
              <a:rPr lang="en" sz="2800"/>
              <a:t>  - set your dollar amount to acheive to win</a:t>
            </a:r>
            <a:endParaRPr sz="2800"/>
          </a:p>
          <a:p>
            <a:pPr marL="0" lvl="0" indent="0" algn="l" rtl="0">
              <a:lnSpc>
                <a:spcPct val="60000"/>
              </a:lnSpc>
              <a:spcBef>
                <a:spcPts val="1200"/>
              </a:spcBef>
              <a:spcAft>
                <a:spcPts val="0"/>
              </a:spcAft>
              <a:buNone/>
            </a:pPr>
            <a:r>
              <a:rPr lang="en" sz="2800"/>
              <a:t>	</a:t>
            </a:r>
            <a:r>
              <a:rPr lang="en" sz="2800" b="1">
                <a:solidFill>
                  <a:srgbClr val="0000FF"/>
                </a:solidFill>
              </a:rPr>
              <a:t>All in</a:t>
            </a:r>
            <a:r>
              <a:rPr lang="en" sz="2800"/>
              <a:t> - set collective dollar amount for completion</a:t>
            </a:r>
            <a:endParaRPr sz="2800"/>
          </a:p>
          <a:p>
            <a:pPr marL="0" lvl="0" indent="0" algn="l" rtl="0">
              <a:lnSpc>
                <a:spcPct val="95000"/>
              </a:lnSpc>
              <a:spcBef>
                <a:spcPts val="1200"/>
              </a:spcBef>
              <a:spcAft>
                <a:spcPts val="1200"/>
              </a:spcAft>
              <a:buNone/>
            </a:pPr>
            <a:endParaRPr sz="1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txBox="1">
            <a:spLocks noGrp="1"/>
          </p:cNvSpPr>
          <p:nvPr>
            <p:ph type="title"/>
          </p:nvPr>
        </p:nvSpPr>
        <p:spPr>
          <a:xfrm>
            <a:off x="819150" y="373850"/>
            <a:ext cx="7505700" cy="825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700" b="1">
                <a:latin typeface="Permanent Marker"/>
                <a:ea typeface="Permanent Marker"/>
                <a:cs typeface="Permanent Marker"/>
                <a:sym typeface="Permanent Marker"/>
              </a:rPr>
              <a:t>Gimkit</a:t>
            </a:r>
            <a:endParaRPr sz="3700" b="1">
              <a:latin typeface="Permanent Marker"/>
              <a:ea typeface="Permanent Marker"/>
              <a:cs typeface="Permanent Marker"/>
              <a:sym typeface="Permanent Marker"/>
            </a:endParaRPr>
          </a:p>
        </p:txBody>
      </p:sp>
      <p:sp>
        <p:nvSpPr>
          <p:cNvPr id="278" name="Google Shape;278;p36"/>
          <p:cNvSpPr txBox="1">
            <a:spLocks noGrp="1"/>
          </p:cNvSpPr>
          <p:nvPr>
            <p:ph type="body" idx="1"/>
          </p:nvPr>
        </p:nvSpPr>
        <p:spPr>
          <a:xfrm>
            <a:off x="819150" y="1199450"/>
            <a:ext cx="7505700" cy="34893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 sz="2770" b="1"/>
              <a:t>Classes </a:t>
            </a:r>
            <a:r>
              <a:rPr lang="en" sz="2770"/>
              <a:t>- Roster for each class to track</a:t>
            </a:r>
            <a:endParaRPr sz="2770"/>
          </a:p>
          <a:p>
            <a:pPr marL="0" lvl="0" indent="0" algn="l" rtl="0">
              <a:lnSpc>
                <a:spcPct val="95000"/>
              </a:lnSpc>
              <a:spcBef>
                <a:spcPts val="1200"/>
              </a:spcBef>
              <a:spcAft>
                <a:spcPts val="0"/>
              </a:spcAft>
              <a:buSzPts val="852"/>
              <a:buNone/>
            </a:pPr>
            <a:r>
              <a:rPr lang="en" sz="2770" b="1"/>
              <a:t>Assignments  </a:t>
            </a:r>
            <a:r>
              <a:rPr lang="en" sz="2770"/>
              <a:t>- Individual play or homework</a:t>
            </a:r>
            <a:endParaRPr sz="2770"/>
          </a:p>
          <a:p>
            <a:pPr marL="0" lvl="0" indent="0" algn="l" rtl="0">
              <a:lnSpc>
                <a:spcPct val="95000"/>
              </a:lnSpc>
              <a:spcBef>
                <a:spcPts val="1200"/>
              </a:spcBef>
              <a:spcAft>
                <a:spcPts val="0"/>
              </a:spcAft>
              <a:buSzPts val="852"/>
              <a:buNone/>
            </a:pPr>
            <a:r>
              <a:rPr lang="en" sz="2770" b="1"/>
              <a:t>Folders </a:t>
            </a:r>
            <a:r>
              <a:rPr lang="en" sz="2770"/>
              <a:t>- use to organize assignments by class</a:t>
            </a:r>
            <a:endParaRPr sz="2770"/>
          </a:p>
          <a:p>
            <a:pPr marL="0" lvl="0" indent="0" algn="l" rtl="0">
              <a:lnSpc>
                <a:spcPct val="95000"/>
              </a:lnSpc>
              <a:spcBef>
                <a:spcPts val="1200"/>
              </a:spcBef>
              <a:spcAft>
                <a:spcPts val="0"/>
              </a:spcAft>
              <a:buSzPts val="852"/>
              <a:buNone/>
            </a:pPr>
            <a:r>
              <a:rPr lang="en" sz="2770" b="1"/>
              <a:t>Reports </a:t>
            </a:r>
            <a:r>
              <a:rPr lang="en" sz="2770"/>
              <a:t>- questions answer correct/incorrect, percent accuracy</a:t>
            </a:r>
            <a:endParaRPr sz="2770"/>
          </a:p>
          <a:p>
            <a:pPr marL="0" lvl="0" indent="0" algn="l" rtl="0">
              <a:lnSpc>
                <a:spcPct val="95000"/>
              </a:lnSpc>
              <a:spcBef>
                <a:spcPts val="1200"/>
              </a:spcBef>
              <a:spcAft>
                <a:spcPts val="0"/>
              </a:spcAft>
              <a:buSzPts val="852"/>
              <a:buNone/>
            </a:pPr>
            <a:r>
              <a:rPr lang="en" sz="2770" b="1">
                <a:solidFill>
                  <a:srgbClr val="FF0000"/>
                </a:solidFill>
              </a:rPr>
              <a:t>NEW </a:t>
            </a:r>
            <a:r>
              <a:rPr lang="en" sz="2770" b="1">
                <a:solidFill>
                  <a:srgbClr val="000000"/>
                </a:solidFill>
              </a:rPr>
              <a:t>Creative </a:t>
            </a:r>
            <a:r>
              <a:rPr lang="en" sz="2770">
                <a:solidFill>
                  <a:srgbClr val="000000"/>
                </a:solidFill>
              </a:rPr>
              <a:t>- Create your own game!!</a:t>
            </a:r>
            <a:endParaRPr sz="2770">
              <a:solidFill>
                <a:srgbClr val="000000"/>
              </a:solidFill>
            </a:endParaRPr>
          </a:p>
          <a:p>
            <a:pPr marL="0" lvl="0" indent="0" algn="l" rtl="0">
              <a:lnSpc>
                <a:spcPct val="95000"/>
              </a:lnSpc>
              <a:spcBef>
                <a:spcPts val="1200"/>
              </a:spcBef>
              <a:spcAft>
                <a:spcPts val="1200"/>
              </a:spcAft>
              <a:buSzPts val="852"/>
              <a:buNone/>
            </a:pPr>
            <a:endParaRPr sz="217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7"/>
          <p:cNvSpPr txBox="1">
            <a:spLocks noGrp="1"/>
          </p:cNvSpPr>
          <p:nvPr>
            <p:ph type="title"/>
          </p:nvPr>
        </p:nvSpPr>
        <p:spPr>
          <a:xfrm>
            <a:off x="819150" y="170425"/>
            <a:ext cx="7505700" cy="83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700" b="1">
                <a:latin typeface="Permanent Marker"/>
                <a:ea typeface="Permanent Marker"/>
                <a:cs typeface="Permanent Marker"/>
                <a:sym typeface="Permanent Marker"/>
              </a:rPr>
              <a:t>Gimkit</a:t>
            </a:r>
            <a:endParaRPr sz="3700" b="1">
              <a:latin typeface="Permanent Marker"/>
              <a:ea typeface="Permanent Marker"/>
              <a:cs typeface="Permanent Marker"/>
              <a:sym typeface="Permanent Marker"/>
            </a:endParaRPr>
          </a:p>
        </p:txBody>
      </p:sp>
      <p:graphicFrame>
        <p:nvGraphicFramePr>
          <p:cNvPr id="284" name="Google Shape;284;p37"/>
          <p:cNvGraphicFramePr/>
          <p:nvPr/>
        </p:nvGraphicFramePr>
        <p:xfrm>
          <a:off x="952500" y="889495"/>
          <a:ext cx="7239000" cy="4371150"/>
        </p:xfrm>
        <a:graphic>
          <a:graphicData uri="http://schemas.openxmlformats.org/drawingml/2006/table">
            <a:tbl>
              <a:tblPr>
                <a:noFill/>
                <a:tableStyleId>{A6260796-A30C-4FB2-A221-BD3E8D82CC39}</a:tableStyleId>
              </a:tblPr>
              <a:tblGrid>
                <a:gridCol w="3619500"/>
                <a:gridCol w="3619500"/>
              </a:tblGrid>
              <a:tr h="4371150">
                <a:tc>
                  <a:txBody>
                    <a:bodyPr/>
                    <a:lstStyle/>
                    <a:p>
                      <a:pPr marL="0" lvl="0" indent="0" algn="l" rtl="0">
                        <a:spcBef>
                          <a:spcPts val="0"/>
                        </a:spcBef>
                        <a:spcAft>
                          <a:spcPts val="0"/>
                        </a:spcAft>
                        <a:buNone/>
                      </a:pPr>
                      <a:r>
                        <a:rPr lang="en" sz="2300" b="1"/>
                        <a:t>Basic - Free</a:t>
                      </a:r>
                      <a:endParaRPr sz="2300" b="1"/>
                    </a:p>
                    <a:p>
                      <a:pPr marL="0" lvl="0" indent="0" algn="l" rtl="0">
                        <a:spcBef>
                          <a:spcPts val="0"/>
                        </a:spcBef>
                        <a:spcAft>
                          <a:spcPts val="0"/>
                        </a:spcAft>
                        <a:buNone/>
                      </a:pPr>
                      <a:endParaRPr sz="2300" b="1"/>
                    </a:p>
                    <a:p>
                      <a:pPr marL="0" lvl="0" indent="0" algn="l" rtl="0">
                        <a:spcBef>
                          <a:spcPts val="0"/>
                        </a:spcBef>
                        <a:spcAft>
                          <a:spcPts val="0"/>
                        </a:spcAft>
                        <a:buNone/>
                      </a:pPr>
                      <a:r>
                        <a:rPr lang="en" sz="2300"/>
                        <a:t>*</a:t>
                      </a:r>
                      <a:r>
                        <a:rPr lang="en" sz="2100"/>
                        <a:t>Set Up Classes</a:t>
                      </a:r>
                      <a:endParaRPr sz="2100"/>
                    </a:p>
                    <a:p>
                      <a:pPr marL="0" lvl="0" indent="0" algn="l" rtl="0">
                        <a:spcBef>
                          <a:spcPts val="0"/>
                        </a:spcBef>
                        <a:spcAft>
                          <a:spcPts val="0"/>
                        </a:spcAft>
                        <a:buNone/>
                      </a:pPr>
                      <a:r>
                        <a:rPr lang="en" sz="2100"/>
                        <a:t>*Collect reports</a:t>
                      </a:r>
                      <a:endParaRPr sz="2100"/>
                    </a:p>
                    <a:p>
                      <a:pPr marL="0" lvl="0" indent="0" algn="l" rtl="0">
                        <a:spcBef>
                          <a:spcPts val="0"/>
                        </a:spcBef>
                        <a:spcAft>
                          <a:spcPts val="0"/>
                        </a:spcAft>
                        <a:buNone/>
                      </a:pPr>
                      <a:r>
                        <a:rPr lang="en" sz="2100"/>
                        <a:t>*Play Feature Modes Only          —rotates</a:t>
                      </a:r>
                      <a:endParaRPr sz="2100"/>
                    </a:p>
                    <a:p>
                      <a:pPr marL="0" lvl="0" indent="0" algn="l" rtl="0">
                        <a:spcBef>
                          <a:spcPts val="0"/>
                        </a:spcBef>
                        <a:spcAft>
                          <a:spcPts val="0"/>
                        </a:spcAft>
                        <a:buNone/>
                      </a:pPr>
                      <a:r>
                        <a:rPr lang="en" sz="2100"/>
                        <a:t>*Creative 3 maps</a:t>
                      </a:r>
                      <a:endParaRPr sz="2100"/>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sz="2200" b="1"/>
                        <a:t>Pro -  $59.88/ year</a:t>
                      </a:r>
                      <a:endParaRPr sz="2200" b="1"/>
                    </a:p>
                    <a:p>
                      <a:pPr marL="0" lvl="0" indent="0" algn="l" rtl="0">
                        <a:spcBef>
                          <a:spcPts val="0"/>
                        </a:spcBef>
                        <a:spcAft>
                          <a:spcPts val="0"/>
                        </a:spcAft>
                        <a:buNone/>
                      </a:pPr>
                      <a:endParaRPr sz="2200" b="1"/>
                    </a:p>
                    <a:p>
                      <a:pPr marL="0" lvl="0" indent="0" algn="l" rtl="0">
                        <a:spcBef>
                          <a:spcPts val="0"/>
                        </a:spcBef>
                        <a:spcAft>
                          <a:spcPts val="0"/>
                        </a:spcAft>
                        <a:buNone/>
                      </a:pPr>
                      <a:r>
                        <a:rPr lang="en" sz="2200"/>
                        <a:t>*</a:t>
                      </a:r>
                      <a:r>
                        <a:rPr lang="en" sz="2100"/>
                        <a:t>Set Up Classes</a:t>
                      </a:r>
                      <a:endParaRPr sz="2100"/>
                    </a:p>
                    <a:p>
                      <a:pPr marL="0" lvl="0" indent="0" algn="l" rtl="0">
                        <a:spcBef>
                          <a:spcPts val="0"/>
                        </a:spcBef>
                        <a:spcAft>
                          <a:spcPts val="0"/>
                        </a:spcAft>
                        <a:buNone/>
                      </a:pPr>
                      <a:r>
                        <a:rPr lang="en" sz="2100"/>
                        <a:t>*Collect reports</a:t>
                      </a:r>
                      <a:endParaRPr sz="2100"/>
                    </a:p>
                    <a:p>
                      <a:pPr marL="0" lvl="0" indent="0" algn="l" rtl="0">
                        <a:spcBef>
                          <a:spcPts val="0"/>
                        </a:spcBef>
                        <a:spcAft>
                          <a:spcPts val="0"/>
                        </a:spcAft>
                        <a:buNone/>
                      </a:pPr>
                      <a:r>
                        <a:rPr lang="en" sz="2100"/>
                        <a:t>*Access to Play all Modes</a:t>
                      </a:r>
                      <a:endParaRPr sz="2100"/>
                    </a:p>
                    <a:p>
                      <a:pPr marL="0" lvl="0" indent="0" algn="l" rtl="0">
                        <a:spcBef>
                          <a:spcPts val="0"/>
                        </a:spcBef>
                        <a:spcAft>
                          <a:spcPts val="0"/>
                        </a:spcAft>
                        <a:buNone/>
                      </a:pPr>
                      <a:r>
                        <a:rPr lang="en" sz="2100"/>
                        <a:t>****23 different games</a:t>
                      </a:r>
                      <a:endParaRPr sz="2100"/>
                    </a:p>
                    <a:p>
                      <a:pPr marL="0" lvl="0" indent="0" algn="l" rtl="0">
                        <a:spcBef>
                          <a:spcPts val="0"/>
                        </a:spcBef>
                        <a:spcAft>
                          <a:spcPts val="0"/>
                        </a:spcAft>
                        <a:buNone/>
                      </a:pPr>
                      <a:r>
                        <a:rPr lang="en" sz="2100"/>
                        <a:t>*Assignments - Homework or individual play</a:t>
                      </a:r>
                      <a:endParaRPr sz="2100"/>
                    </a:p>
                    <a:p>
                      <a:pPr marL="0" lvl="0" indent="0" algn="l" rtl="0">
                        <a:spcBef>
                          <a:spcPts val="0"/>
                        </a:spcBef>
                        <a:spcAft>
                          <a:spcPts val="0"/>
                        </a:spcAft>
                        <a:buNone/>
                      </a:pPr>
                      <a:r>
                        <a:rPr lang="en" sz="2100"/>
                        <a:t>*Upload images to questions</a:t>
                      </a:r>
                      <a:endParaRPr sz="2100"/>
                    </a:p>
                    <a:p>
                      <a:pPr marL="0" lvl="0" indent="0" algn="l" rtl="0">
                        <a:spcBef>
                          <a:spcPts val="0"/>
                        </a:spcBef>
                        <a:spcAft>
                          <a:spcPts val="0"/>
                        </a:spcAft>
                        <a:buNone/>
                      </a:pPr>
                      <a:r>
                        <a:rPr lang="en" sz="2100"/>
                        <a:t>*Add Audio to questions</a:t>
                      </a:r>
                      <a:endParaRPr sz="2100"/>
                    </a:p>
                    <a:p>
                      <a:pPr marL="0" lvl="0" indent="0" algn="l" rtl="0">
                        <a:spcBef>
                          <a:spcPts val="0"/>
                        </a:spcBef>
                        <a:spcAft>
                          <a:spcPts val="0"/>
                        </a:spcAft>
                        <a:buNone/>
                      </a:pPr>
                      <a:r>
                        <a:rPr lang="en" sz="2100"/>
                        <a:t>*Creative 10 maps</a:t>
                      </a:r>
                      <a:endParaRPr sz="2100"/>
                    </a:p>
                    <a:p>
                      <a:pPr marL="0" lvl="0" indent="0" algn="l" rtl="0">
                        <a:spcBef>
                          <a:spcPts val="0"/>
                        </a:spcBef>
                        <a:spcAft>
                          <a:spcPts val="0"/>
                        </a:spcAft>
                        <a:buNone/>
                      </a:pPr>
                      <a:endParaRPr sz="2100"/>
                    </a:p>
                  </a:txBody>
                  <a:tcPr marL="91425" marR="91425" marT="91425" marB="91425"/>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700">
                <a:latin typeface="Permanent Marker"/>
                <a:ea typeface="Permanent Marker"/>
                <a:cs typeface="Permanent Marker"/>
                <a:sym typeface="Permanent Marker"/>
              </a:rPr>
              <a:t>Lets take a look at gimkit</a:t>
            </a:r>
            <a:endParaRPr sz="3700">
              <a:latin typeface="Permanent Marker"/>
              <a:ea typeface="Permanent Marker"/>
              <a:cs typeface="Permanent Marker"/>
              <a:sym typeface="Permanent Marker"/>
            </a:endParaRPr>
          </a:p>
        </p:txBody>
      </p:sp>
      <p:sp>
        <p:nvSpPr>
          <p:cNvPr id="290" name="Google Shape;290;p3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u="sng">
                <a:solidFill>
                  <a:schemeClr val="hlink"/>
                </a:solidFill>
                <a:hlinkClick r:id="rId3"/>
              </a:rPr>
              <a:t>https://www.gimkit.com/</a:t>
            </a:r>
            <a:r>
              <a:rPr lang="en" sz="2700"/>
              <a:t> </a:t>
            </a:r>
            <a:endParaRPr sz="2700"/>
          </a:p>
          <a:p>
            <a:pPr marL="0" lvl="0" indent="0" algn="l" rtl="0">
              <a:spcBef>
                <a:spcPts val="1200"/>
              </a:spcBef>
              <a:spcAft>
                <a:spcPts val="1200"/>
              </a:spcAft>
              <a:buNone/>
            </a:pPr>
            <a:endParaRPr sz="27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9"/>
          <p:cNvSpPr txBox="1">
            <a:spLocks noGrp="1"/>
          </p:cNvSpPr>
          <p:nvPr>
            <p:ph type="body" idx="1"/>
          </p:nvPr>
        </p:nvSpPr>
        <p:spPr>
          <a:xfrm>
            <a:off x="328025" y="4163500"/>
            <a:ext cx="8487300" cy="605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500" b="1"/>
              <a:t>Class with Kits  -  Live play - Assignments</a:t>
            </a:r>
            <a:endParaRPr sz="2500" b="1"/>
          </a:p>
        </p:txBody>
      </p:sp>
      <p:pic>
        <p:nvPicPr>
          <p:cNvPr id="296" name="Google Shape;296;p39"/>
          <p:cNvPicPr preferRelativeResize="0"/>
          <p:nvPr/>
        </p:nvPicPr>
        <p:blipFill>
          <a:blip r:embed="rId3">
            <a:alphaModFix/>
          </a:blip>
          <a:stretch>
            <a:fillRect/>
          </a:stretch>
        </p:blipFill>
        <p:spPr>
          <a:xfrm>
            <a:off x="728600" y="229850"/>
            <a:ext cx="7686802" cy="385870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700" b="1"/>
              <a:t>Assignments</a:t>
            </a:r>
            <a:endParaRPr sz="2700" b="1"/>
          </a:p>
        </p:txBody>
      </p:sp>
      <p:pic>
        <p:nvPicPr>
          <p:cNvPr id="302" name="Google Shape;302;p40"/>
          <p:cNvPicPr preferRelativeResize="0"/>
          <p:nvPr/>
        </p:nvPicPr>
        <p:blipFill>
          <a:blip r:embed="rId3">
            <a:alphaModFix/>
          </a:blip>
          <a:stretch>
            <a:fillRect/>
          </a:stretch>
        </p:blipFill>
        <p:spPr>
          <a:xfrm>
            <a:off x="929549" y="167900"/>
            <a:ext cx="7353125" cy="38587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1"/>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200" b="1"/>
              <a:t>Assignments are 2-D games</a:t>
            </a:r>
            <a:endParaRPr sz="2200" b="1"/>
          </a:p>
        </p:txBody>
      </p:sp>
      <p:pic>
        <p:nvPicPr>
          <p:cNvPr id="308" name="Google Shape;308;p41"/>
          <p:cNvPicPr preferRelativeResize="0"/>
          <p:nvPr/>
        </p:nvPicPr>
        <p:blipFill>
          <a:blip r:embed="rId3">
            <a:alphaModFix/>
          </a:blip>
          <a:stretch>
            <a:fillRect/>
          </a:stretch>
        </p:blipFill>
        <p:spPr>
          <a:xfrm>
            <a:off x="464775" y="183375"/>
            <a:ext cx="7730750" cy="38587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819150" y="179325"/>
            <a:ext cx="7505700" cy="10845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Permanent Marker"/>
                <a:ea typeface="Permanent Marker"/>
                <a:cs typeface="Permanent Marker"/>
                <a:sym typeface="Permanent Marker"/>
              </a:rPr>
              <a:t>Think Outside the Box</a:t>
            </a:r>
            <a:endParaRPr b="1">
              <a:latin typeface="Permanent Marker"/>
              <a:ea typeface="Permanent Marker"/>
              <a:cs typeface="Permanent Marker"/>
              <a:sym typeface="Permanent Marker"/>
            </a:endParaRPr>
          </a:p>
          <a:p>
            <a:pPr marL="0" lvl="0" indent="0" algn="ctr" rtl="0">
              <a:spcBef>
                <a:spcPts val="0"/>
              </a:spcBef>
              <a:spcAft>
                <a:spcPts val="0"/>
              </a:spcAft>
              <a:buNone/>
            </a:pPr>
            <a:r>
              <a:rPr lang="en" b="1">
                <a:latin typeface="Permanent Marker"/>
                <a:ea typeface="Permanent Marker"/>
                <a:cs typeface="Permanent Marker"/>
                <a:sym typeface="Permanent Marker"/>
              </a:rPr>
              <a:t>Be Creative</a:t>
            </a:r>
            <a:endParaRPr b="1">
              <a:latin typeface="Permanent Marker"/>
              <a:ea typeface="Permanent Marker"/>
              <a:cs typeface="Permanent Marker"/>
              <a:sym typeface="Permanent Marker"/>
            </a:endParaRPr>
          </a:p>
        </p:txBody>
      </p:sp>
      <p:graphicFrame>
        <p:nvGraphicFramePr>
          <p:cNvPr id="142" name="Google Shape;142;p15"/>
          <p:cNvGraphicFramePr/>
          <p:nvPr/>
        </p:nvGraphicFramePr>
        <p:xfrm>
          <a:off x="952500" y="1116577"/>
          <a:ext cx="7372350" cy="4322034"/>
        </p:xfrm>
        <a:graphic>
          <a:graphicData uri="http://schemas.openxmlformats.org/drawingml/2006/table">
            <a:tbl>
              <a:tblPr>
                <a:noFill/>
                <a:tableStyleId>{A6260796-A30C-4FB2-A221-BD3E8D82CC39}</a:tableStyleId>
              </a:tblPr>
              <a:tblGrid>
                <a:gridCol w="3752850"/>
                <a:gridCol w="3619500"/>
              </a:tblGrid>
              <a:tr h="2984825">
                <a:tc>
                  <a:txBody>
                    <a:bodyPr/>
                    <a:lstStyle/>
                    <a:p>
                      <a:pPr marL="0" lvl="0" indent="0" algn="l" rtl="0">
                        <a:lnSpc>
                          <a:spcPct val="115000"/>
                        </a:lnSpc>
                        <a:spcBef>
                          <a:spcPts val="0"/>
                        </a:spcBef>
                        <a:spcAft>
                          <a:spcPts val="0"/>
                        </a:spcAft>
                        <a:buNone/>
                      </a:pPr>
                      <a:r>
                        <a:rPr lang="en" sz="2300">
                          <a:solidFill>
                            <a:schemeClr val="dk2"/>
                          </a:solidFill>
                          <a:latin typeface="Calibri"/>
                          <a:ea typeface="Calibri"/>
                          <a:cs typeface="Calibri"/>
                          <a:sym typeface="Calibri"/>
                        </a:rPr>
                        <a:t>Fiddlestick</a:t>
                      </a:r>
                      <a:endParaRPr sz="23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en" sz="2300">
                          <a:solidFill>
                            <a:schemeClr val="dk2"/>
                          </a:solidFill>
                          <a:latin typeface="Calibri"/>
                          <a:ea typeface="Calibri"/>
                          <a:cs typeface="Calibri"/>
                          <a:sym typeface="Calibri"/>
                        </a:rPr>
                        <a:t>Jenga</a:t>
                      </a:r>
                      <a:endParaRPr sz="23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en" sz="2300">
                          <a:solidFill>
                            <a:schemeClr val="dk2"/>
                          </a:solidFill>
                          <a:latin typeface="Calibri"/>
                          <a:ea typeface="Calibri"/>
                          <a:cs typeface="Calibri"/>
                          <a:sym typeface="Calibri"/>
                        </a:rPr>
                        <a:t>Connect 4</a:t>
                      </a:r>
                      <a:endParaRPr sz="23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en" sz="2300">
                          <a:solidFill>
                            <a:schemeClr val="dk2"/>
                          </a:solidFill>
                          <a:latin typeface="Calibri"/>
                          <a:ea typeface="Calibri"/>
                          <a:cs typeface="Calibri"/>
                          <a:sym typeface="Calibri"/>
                        </a:rPr>
                        <a:t>Go Fish</a:t>
                      </a:r>
                      <a:endParaRPr sz="23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en" sz="2300">
                          <a:solidFill>
                            <a:schemeClr val="dk2"/>
                          </a:solidFill>
                          <a:latin typeface="Calibri"/>
                          <a:ea typeface="Calibri"/>
                          <a:cs typeface="Calibri"/>
                          <a:sym typeface="Calibri"/>
                        </a:rPr>
                        <a:t>Bowling</a:t>
                      </a:r>
                      <a:endParaRPr sz="23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en" sz="2300">
                          <a:solidFill>
                            <a:schemeClr val="dk2"/>
                          </a:solidFill>
                          <a:latin typeface="Calibri"/>
                          <a:ea typeface="Calibri"/>
                          <a:cs typeface="Calibri"/>
                          <a:sym typeface="Calibri"/>
                        </a:rPr>
                        <a:t>Erasable Dice </a:t>
                      </a:r>
                      <a:endParaRPr sz="2300">
                        <a:solidFill>
                          <a:schemeClr val="dk2"/>
                        </a:solidFill>
                        <a:latin typeface="Calibri"/>
                        <a:ea typeface="Calibri"/>
                        <a:cs typeface="Calibri"/>
                        <a:sym typeface="Calibri"/>
                      </a:endParaRPr>
                    </a:p>
                    <a:p>
                      <a:pPr marL="0" lvl="0" indent="0" algn="l" rtl="0">
                        <a:spcBef>
                          <a:spcPts val="1200"/>
                        </a:spcBef>
                        <a:spcAft>
                          <a:spcPts val="0"/>
                        </a:spcAft>
                        <a:buNone/>
                      </a:pPr>
                      <a:endParaRPr/>
                    </a:p>
                  </a:txBody>
                  <a:tcPr marL="91425" marR="91425" marT="91425" marB="91425"/>
                </a:tc>
                <a:tc>
                  <a:txBody>
                    <a:bodyPr/>
                    <a:lstStyle/>
                    <a:p>
                      <a:pPr marL="0" lvl="0" indent="0" algn="l" rtl="0">
                        <a:lnSpc>
                          <a:spcPct val="115000"/>
                        </a:lnSpc>
                        <a:spcBef>
                          <a:spcPts val="0"/>
                        </a:spcBef>
                        <a:spcAft>
                          <a:spcPts val="0"/>
                        </a:spcAft>
                        <a:buNone/>
                      </a:pPr>
                      <a:r>
                        <a:rPr lang="en" sz="2300">
                          <a:solidFill>
                            <a:schemeClr val="dk2"/>
                          </a:solidFill>
                          <a:latin typeface="Calibri"/>
                          <a:ea typeface="Calibri"/>
                          <a:cs typeface="Calibri"/>
                          <a:sym typeface="Calibri"/>
                        </a:rPr>
                        <a:t>Fishing Game</a:t>
                      </a:r>
                      <a:endParaRPr sz="23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en" sz="2300">
                          <a:solidFill>
                            <a:schemeClr val="dk2"/>
                          </a:solidFill>
                          <a:latin typeface="Calibri"/>
                          <a:ea typeface="Calibri"/>
                          <a:cs typeface="Calibri"/>
                          <a:sym typeface="Calibri"/>
                        </a:rPr>
                        <a:t>Word Pong</a:t>
                      </a:r>
                      <a:endParaRPr sz="23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en" sz="2300">
                          <a:solidFill>
                            <a:schemeClr val="dk2"/>
                          </a:solidFill>
                          <a:latin typeface="Calibri"/>
                          <a:ea typeface="Calibri"/>
                          <a:cs typeface="Calibri"/>
                          <a:sym typeface="Calibri"/>
                        </a:rPr>
                        <a:t>Matching</a:t>
                      </a:r>
                      <a:endParaRPr sz="23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en" sz="2300">
                          <a:solidFill>
                            <a:schemeClr val="dk2"/>
                          </a:solidFill>
                          <a:latin typeface="Calibri"/>
                          <a:ea typeface="Calibri"/>
                          <a:cs typeface="Calibri"/>
                          <a:sym typeface="Calibri"/>
                        </a:rPr>
                        <a:t>Egg Hunt Review</a:t>
                      </a:r>
                      <a:endParaRPr sz="23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en" sz="2300">
                          <a:solidFill>
                            <a:schemeClr val="dk2"/>
                          </a:solidFill>
                          <a:latin typeface="Calibri"/>
                          <a:ea typeface="Calibri"/>
                          <a:cs typeface="Calibri"/>
                          <a:sym typeface="Calibri"/>
                        </a:rPr>
                        <a:t>Indoor Volleyball/Basketball</a:t>
                      </a:r>
                      <a:endParaRPr sz="23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en" sz="2300">
                          <a:solidFill>
                            <a:schemeClr val="dk2"/>
                          </a:solidFill>
                          <a:latin typeface="Calibri"/>
                          <a:ea typeface="Calibri"/>
                          <a:cs typeface="Calibri"/>
                          <a:sym typeface="Calibri"/>
                        </a:rPr>
                        <a:t>Let your students be creative</a:t>
                      </a:r>
                      <a:endParaRPr sz="23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300">
                        <a:solidFill>
                          <a:schemeClr val="dk2"/>
                        </a:solidFill>
                        <a:latin typeface="Calibri"/>
                        <a:ea typeface="Calibri"/>
                        <a:cs typeface="Calibri"/>
                        <a:sym typeface="Calibri"/>
                      </a:endParaRPr>
                    </a:p>
                  </a:txBody>
                  <a:tcPr marL="91425" marR="91425" marT="91425" marB="91425"/>
                </a:tc>
              </a:tr>
            </a:tbl>
          </a:graphicData>
        </a:graphic>
      </p:graphicFrame>
      <p:pic>
        <p:nvPicPr>
          <p:cNvPr id="143" name="Google Shape;143;p15"/>
          <p:cNvPicPr preferRelativeResize="0"/>
          <p:nvPr/>
        </p:nvPicPr>
        <p:blipFill>
          <a:blip r:embed="rId3">
            <a:alphaModFix/>
          </a:blip>
          <a:stretch>
            <a:fillRect/>
          </a:stretch>
        </p:blipFill>
        <p:spPr>
          <a:xfrm>
            <a:off x="7633775" y="135125"/>
            <a:ext cx="1172900" cy="117290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2"/>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300" b="1"/>
              <a:t>Set due date, assign to a class, set money or question goal</a:t>
            </a:r>
            <a:endParaRPr sz="2300" b="1"/>
          </a:p>
        </p:txBody>
      </p:sp>
      <p:pic>
        <p:nvPicPr>
          <p:cNvPr id="314" name="Google Shape;314;p42"/>
          <p:cNvPicPr preferRelativeResize="0"/>
          <p:nvPr/>
        </p:nvPicPr>
        <p:blipFill>
          <a:blip r:embed="rId3">
            <a:alphaModFix/>
          </a:blip>
          <a:stretch>
            <a:fillRect/>
          </a:stretch>
        </p:blipFill>
        <p:spPr>
          <a:xfrm>
            <a:off x="1142050" y="198875"/>
            <a:ext cx="6859910" cy="385870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3"/>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sz="2000" b="1"/>
          </a:p>
        </p:txBody>
      </p:sp>
      <p:pic>
        <p:nvPicPr>
          <p:cNvPr id="320" name="Google Shape;320;p43"/>
          <p:cNvPicPr preferRelativeResize="0"/>
          <p:nvPr/>
        </p:nvPicPr>
        <p:blipFill>
          <a:blip r:embed="rId3">
            <a:alphaModFix/>
          </a:blip>
          <a:stretch>
            <a:fillRect/>
          </a:stretch>
        </p:blipFill>
        <p:spPr>
          <a:xfrm>
            <a:off x="630750" y="304800"/>
            <a:ext cx="7935643" cy="4463799"/>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4"/>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pic>
        <p:nvPicPr>
          <p:cNvPr id="326" name="Google Shape;326;p44"/>
          <p:cNvPicPr preferRelativeResize="0"/>
          <p:nvPr/>
        </p:nvPicPr>
        <p:blipFill>
          <a:blip r:embed="rId3">
            <a:alphaModFix/>
          </a:blip>
          <a:stretch>
            <a:fillRect/>
          </a:stretch>
        </p:blipFill>
        <p:spPr>
          <a:xfrm>
            <a:off x="423032" y="263237"/>
            <a:ext cx="7902974" cy="4445426"/>
          </a:xfrm>
          <a:prstGeom prst="rect">
            <a:avLst/>
          </a:prstGeom>
          <a:noFill/>
          <a:ln>
            <a:noFill/>
          </a:ln>
        </p:spPr>
      </p:pic>
      <p:sp>
        <p:nvSpPr>
          <p:cNvPr id="4" name="Rounded Rectangle 3"/>
          <p:cNvSpPr/>
          <p:nvPr/>
        </p:nvSpPr>
        <p:spPr>
          <a:xfrm>
            <a:off x="2860964" y="2535382"/>
            <a:ext cx="914400" cy="187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700">
                <a:latin typeface="Permanent Marker"/>
                <a:ea typeface="Permanent Marker"/>
                <a:cs typeface="Permanent Marker"/>
                <a:sym typeface="Permanent Marker"/>
              </a:rPr>
              <a:t>Fiddle sticks</a:t>
            </a:r>
            <a:endParaRPr sz="3700">
              <a:latin typeface="Permanent Marker"/>
              <a:ea typeface="Permanent Marker"/>
              <a:cs typeface="Permanent Marker"/>
              <a:sym typeface="Permanent Marker"/>
            </a:endParaRPr>
          </a:p>
        </p:txBody>
      </p:sp>
      <p:sp>
        <p:nvSpPr>
          <p:cNvPr id="332" name="Google Shape;332;p4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000" dirty="0"/>
              <a:t>Handout on tables</a:t>
            </a:r>
            <a:endParaRPr sz="3000"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r>
              <a:rPr lang="en" u="sng" dirty="0">
                <a:solidFill>
                  <a:schemeClr val="hlink"/>
                </a:solidFill>
                <a:hlinkClick r:id="rId3"/>
              </a:rPr>
              <a:t>https://docs.google.com/document/d/1XAOkAIEfA24G3opaMbp5n78L2LQb9grZE5livxLyZR8/edit?usp=sharing</a:t>
            </a:r>
            <a:r>
              <a:rPr lang="en" dirty="0"/>
              <a:t> </a:t>
            </a:r>
            <a:endParaRPr lang="en" dirty="0" smtClean="0"/>
          </a:p>
          <a:p>
            <a:pPr marL="0" lvl="0" indent="0" algn="l" rtl="0">
              <a:spcBef>
                <a:spcPts val="1200"/>
              </a:spcBef>
              <a:spcAft>
                <a:spcPts val="1200"/>
              </a:spcAft>
              <a:buNone/>
            </a:pPr>
            <a:endParaRP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6"/>
          <p:cNvSpPr txBox="1">
            <a:spLocks noGrp="1"/>
          </p:cNvSpPr>
          <p:nvPr>
            <p:ph type="title"/>
          </p:nvPr>
        </p:nvSpPr>
        <p:spPr>
          <a:xfrm>
            <a:off x="819150" y="263375"/>
            <a:ext cx="7505700" cy="10845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Permanent Marker"/>
                <a:ea typeface="Permanent Marker"/>
                <a:cs typeface="Permanent Marker"/>
                <a:sym typeface="Permanent Marker"/>
              </a:rPr>
              <a:t>Think Outside the Box</a:t>
            </a:r>
            <a:endParaRPr b="1">
              <a:latin typeface="Permanent Marker"/>
              <a:ea typeface="Permanent Marker"/>
              <a:cs typeface="Permanent Marker"/>
              <a:sym typeface="Permanent Marker"/>
            </a:endParaRPr>
          </a:p>
          <a:p>
            <a:pPr marL="0" lvl="0" indent="0" algn="ctr" rtl="0">
              <a:spcBef>
                <a:spcPts val="0"/>
              </a:spcBef>
              <a:spcAft>
                <a:spcPts val="0"/>
              </a:spcAft>
              <a:buNone/>
            </a:pPr>
            <a:r>
              <a:rPr lang="en" b="1">
                <a:latin typeface="Permanent Marker"/>
                <a:ea typeface="Permanent Marker"/>
                <a:cs typeface="Permanent Marker"/>
                <a:sym typeface="Permanent Marker"/>
              </a:rPr>
              <a:t>Be Creative</a:t>
            </a:r>
            <a:endParaRPr b="1">
              <a:latin typeface="Permanent Marker"/>
              <a:ea typeface="Permanent Marker"/>
              <a:cs typeface="Permanent Marker"/>
              <a:sym typeface="Permanent Marker"/>
            </a:endParaRPr>
          </a:p>
        </p:txBody>
      </p:sp>
      <p:graphicFrame>
        <p:nvGraphicFramePr>
          <p:cNvPr id="338" name="Google Shape;338;p46"/>
          <p:cNvGraphicFramePr/>
          <p:nvPr/>
        </p:nvGraphicFramePr>
        <p:xfrm>
          <a:off x="683675" y="1231483"/>
          <a:ext cx="7372350" cy="4292825"/>
        </p:xfrm>
        <a:graphic>
          <a:graphicData uri="http://schemas.openxmlformats.org/drawingml/2006/table">
            <a:tbl>
              <a:tblPr>
                <a:noFill/>
                <a:tableStyleId>{A6260796-A30C-4FB2-A221-BD3E8D82CC39}</a:tableStyleId>
              </a:tblPr>
              <a:tblGrid>
                <a:gridCol w="3752850"/>
                <a:gridCol w="3619500"/>
              </a:tblGrid>
              <a:tr h="4292825">
                <a:tc>
                  <a:txBody>
                    <a:bodyPr/>
                    <a:lstStyle/>
                    <a:p>
                      <a:pPr marL="0" lvl="0" indent="0" algn="l" rtl="0">
                        <a:lnSpc>
                          <a:spcPct val="115000"/>
                        </a:lnSpc>
                        <a:spcBef>
                          <a:spcPts val="1200"/>
                        </a:spcBef>
                        <a:spcAft>
                          <a:spcPts val="0"/>
                        </a:spcAft>
                        <a:buNone/>
                      </a:pPr>
                      <a:r>
                        <a:rPr lang="en" sz="2300" b="1" dirty="0" smtClean="0">
                          <a:solidFill>
                            <a:srgbClr val="38761D"/>
                          </a:solidFill>
                          <a:latin typeface="Calibri"/>
                          <a:ea typeface="Calibri"/>
                          <a:cs typeface="Calibri"/>
                          <a:sym typeface="Calibri"/>
                        </a:rPr>
                        <a:t>Jenga</a:t>
                      </a:r>
                      <a:endParaRPr sz="2300" b="1" dirty="0">
                        <a:solidFill>
                          <a:srgbClr val="38761D"/>
                        </a:solidFill>
                        <a:latin typeface="Calibri"/>
                        <a:ea typeface="Calibri"/>
                        <a:cs typeface="Calibri"/>
                        <a:sym typeface="Calibri"/>
                      </a:endParaRPr>
                    </a:p>
                    <a:p>
                      <a:pPr marL="0" lvl="0" indent="0" algn="l" rtl="0">
                        <a:lnSpc>
                          <a:spcPct val="115000"/>
                        </a:lnSpc>
                        <a:spcBef>
                          <a:spcPts val="1200"/>
                        </a:spcBef>
                        <a:spcAft>
                          <a:spcPts val="0"/>
                        </a:spcAft>
                        <a:buNone/>
                      </a:pPr>
                      <a:r>
                        <a:rPr lang="en" sz="2300" b="1" dirty="0">
                          <a:solidFill>
                            <a:srgbClr val="38761D"/>
                          </a:solidFill>
                          <a:latin typeface="Calibri"/>
                          <a:ea typeface="Calibri"/>
                          <a:cs typeface="Calibri"/>
                          <a:sym typeface="Calibri"/>
                        </a:rPr>
                        <a:t>Connect 4</a:t>
                      </a:r>
                      <a:endParaRPr sz="2300" b="1" dirty="0">
                        <a:solidFill>
                          <a:srgbClr val="38761D"/>
                        </a:solidFill>
                        <a:latin typeface="Calibri"/>
                        <a:ea typeface="Calibri"/>
                        <a:cs typeface="Calibri"/>
                        <a:sym typeface="Calibri"/>
                      </a:endParaRPr>
                    </a:p>
                    <a:p>
                      <a:pPr marL="0" lvl="0" indent="0" algn="l" rtl="0">
                        <a:lnSpc>
                          <a:spcPct val="115000"/>
                        </a:lnSpc>
                        <a:spcBef>
                          <a:spcPts val="1200"/>
                        </a:spcBef>
                        <a:spcAft>
                          <a:spcPts val="0"/>
                        </a:spcAft>
                        <a:buNone/>
                      </a:pPr>
                      <a:r>
                        <a:rPr lang="en" sz="2300" b="1" dirty="0">
                          <a:solidFill>
                            <a:srgbClr val="38761D"/>
                          </a:solidFill>
                          <a:latin typeface="Calibri"/>
                          <a:ea typeface="Calibri"/>
                          <a:cs typeface="Calibri"/>
                          <a:sym typeface="Calibri"/>
                        </a:rPr>
                        <a:t>Go Fish</a:t>
                      </a:r>
                      <a:endParaRPr sz="2300" b="1" dirty="0">
                        <a:solidFill>
                          <a:srgbClr val="38761D"/>
                        </a:solidFill>
                        <a:latin typeface="Calibri"/>
                        <a:ea typeface="Calibri"/>
                        <a:cs typeface="Calibri"/>
                        <a:sym typeface="Calibri"/>
                      </a:endParaRPr>
                    </a:p>
                    <a:p>
                      <a:pPr marL="0" lvl="0" indent="0" algn="l" rtl="0">
                        <a:lnSpc>
                          <a:spcPct val="115000"/>
                        </a:lnSpc>
                        <a:spcBef>
                          <a:spcPts val="1200"/>
                        </a:spcBef>
                        <a:spcAft>
                          <a:spcPts val="0"/>
                        </a:spcAft>
                        <a:buNone/>
                      </a:pPr>
                      <a:r>
                        <a:rPr lang="en" sz="2300" b="1" dirty="0">
                          <a:solidFill>
                            <a:srgbClr val="38761D"/>
                          </a:solidFill>
                          <a:latin typeface="Calibri"/>
                          <a:ea typeface="Calibri"/>
                          <a:cs typeface="Calibri"/>
                          <a:sym typeface="Calibri"/>
                        </a:rPr>
                        <a:t>Bowling</a:t>
                      </a:r>
                      <a:endParaRPr sz="2300" b="1" dirty="0">
                        <a:solidFill>
                          <a:srgbClr val="38761D"/>
                        </a:solidFill>
                        <a:latin typeface="Calibri"/>
                        <a:ea typeface="Calibri"/>
                        <a:cs typeface="Calibri"/>
                        <a:sym typeface="Calibri"/>
                      </a:endParaRPr>
                    </a:p>
                    <a:p>
                      <a:pPr marL="0" lvl="0" indent="0" algn="l" rtl="0">
                        <a:lnSpc>
                          <a:spcPct val="115000"/>
                        </a:lnSpc>
                        <a:spcBef>
                          <a:spcPts val="1200"/>
                        </a:spcBef>
                        <a:spcAft>
                          <a:spcPts val="0"/>
                        </a:spcAft>
                        <a:buNone/>
                      </a:pPr>
                      <a:r>
                        <a:rPr lang="en" sz="2300" b="1" dirty="0">
                          <a:solidFill>
                            <a:srgbClr val="38761D"/>
                          </a:solidFill>
                          <a:latin typeface="Calibri"/>
                          <a:ea typeface="Calibri"/>
                          <a:cs typeface="Calibri"/>
                          <a:sym typeface="Calibri"/>
                        </a:rPr>
                        <a:t>Erasable Dice </a:t>
                      </a:r>
                      <a:endParaRPr sz="2300" b="1" dirty="0">
                        <a:solidFill>
                          <a:srgbClr val="38761D"/>
                        </a:solidFill>
                        <a:latin typeface="Calibri"/>
                        <a:ea typeface="Calibri"/>
                        <a:cs typeface="Calibri"/>
                        <a:sym typeface="Calibri"/>
                      </a:endParaRP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lang="en-US" sz="2300" b="1" dirty="0" smtClean="0">
                          <a:solidFill>
                            <a:srgbClr val="38761D"/>
                          </a:solidFill>
                          <a:latin typeface="Calibri"/>
                          <a:ea typeface="Calibri"/>
                          <a:cs typeface="Calibri"/>
                          <a:sym typeface="Calibri"/>
                        </a:rPr>
                        <a:t>Fishing Game</a:t>
                      </a:r>
                    </a:p>
                    <a:p>
                      <a:pPr marL="0" lvl="0" indent="0" algn="l" rtl="0">
                        <a:spcBef>
                          <a:spcPts val="1200"/>
                        </a:spcBef>
                        <a:spcAft>
                          <a:spcPts val="0"/>
                        </a:spcAft>
                        <a:buNone/>
                      </a:pPr>
                      <a:endParaRPr dirty="0"/>
                    </a:p>
                  </a:txBody>
                  <a:tcPr marL="91425" marR="91425" marT="91425" marB="91425"/>
                </a:tc>
                <a:tc>
                  <a:txBody>
                    <a:bodyPr/>
                    <a:lstStyle/>
                    <a:p>
                      <a:pPr marL="0" lvl="0" indent="0" algn="l" rtl="0">
                        <a:lnSpc>
                          <a:spcPct val="115000"/>
                        </a:lnSpc>
                        <a:spcBef>
                          <a:spcPts val="1200"/>
                        </a:spcBef>
                        <a:spcAft>
                          <a:spcPts val="0"/>
                        </a:spcAft>
                        <a:buNone/>
                      </a:pPr>
                      <a:r>
                        <a:rPr lang="en" sz="2300" b="1" dirty="0" smtClean="0">
                          <a:solidFill>
                            <a:srgbClr val="38761D"/>
                          </a:solidFill>
                          <a:latin typeface="Calibri"/>
                          <a:ea typeface="Calibri"/>
                          <a:cs typeface="Calibri"/>
                          <a:sym typeface="Calibri"/>
                        </a:rPr>
                        <a:t>Word </a:t>
                      </a:r>
                      <a:r>
                        <a:rPr lang="en" sz="2300" b="1" dirty="0">
                          <a:solidFill>
                            <a:srgbClr val="38761D"/>
                          </a:solidFill>
                          <a:latin typeface="Calibri"/>
                          <a:ea typeface="Calibri"/>
                          <a:cs typeface="Calibri"/>
                          <a:sym typeface="Calibri"/>
                        </a:rPr>
                        <a:t>Pong</a:t>
                      </a:r>
                      <a:endParaRPr sz="2300" b="1" dirty="0">
                        <a:solidFill>
                          <a:srgbClr val="38761D"/>
                        </a:solidFill>
                        <a:latin typeface="Calibri"/>
                        <a:ea typeface="Calibri"/>
                        <a:cs typeface="Calibri"/>
                        <a:sym typeface="Calibri"/>
                      </a:endParaRPr>
                    </a:p>
                    <a:p>
                      <a:pPr marL="0" lvl="0" indent="0" algn="l" rtl="0">
                        <a:lnSpc>
                          <a:spcPct val="115000"/>
                        </a:lnSpc>
                        <a:spcBef>
                          <a:spcPts val="1200"/>
                        </a:spcBef>
                        <a:spcAft>
                          <a:spcPts val="0"/>
                        </a:spcAft>
                        <a:buNone/>
                      </a:pPr>
                      <a:r>
                        <a:rPr lang="en" sz="2300" b="1" dirty="0">
                          <a:solidFill>
                            <a:srgbClr val="38761D"/>
                          </a:solidFill>
                          <a:latin typeface="Calibri"/>
                          <a:ea typeface="Calibri"/>
                          <a:cs typeface="Calibri"/>
                          <a:sym typeface="Calibri"/>
                        </a:rPr>
                        <a:t>Matching</a:t>
                      </a:r>
                      <a:endParaRPr sz="2300" b="1" dirty="0">
                        <a:solidFill>
                          <a:srgbClr val="38761D"/>
                        </a:solidFill>
                        <a:latin typeface="Calibri"/>
                        <a:ea typeface="Calibri"/>
                        <a:cs typeface="Calibri"/>
                        <a:sym typeface="Calibri"/>
                      </a:endParaRPr>
                    </a:p>
                    <a:p>
                      <a:pPr marL="0" lvl="0" indent="0" algn="l" rtl="0">
                        <a:lnSpc>
                          <a:spcPct val="115000"/>
                        </a:lnSpc>
                        <a:spcBef>
                          <a:spcPts val="1200"/>
                        </a:spcBef>
                        <a:spcAft>
                          <a:spcPts val="0"/>
                        </a:spcAft>
                        <a:buNone/>
                      </a:pPr>
                      <a:r>
                        <a:rPr lang="en" sz="2300" b="1" dirty="0">
                          <a:solidFill>
                            <a:srgbClr val="38761D"/>
                          </a:solidFill>
                          <a:latin typeface="Calibri"/>
                          <a:ea typeface="Calibri"/>
                          <a:cs typeface="Calibri"/>
                          <a:sym typeface="Calibri"/>
                        </a:rPr>
                        <a:t>Egg Hunt Review</a:t>
                      </a:r>
                      <a:endParaRPr sz="2300" b="1" dirty="0">
                        <a:solidFill>
                          <a:srgbClr val="38761D"/>
                        </a:solidFill>
                        <a:latin typeface="Calibri"/>
                        <a:ea typeface="Calibri"/>
                        <a:cs typeface="Calibri"/>
                        <a:sym typeface="Calibri"/>
                      </a:endParaRPr>
                    </a:p>
                    <a:p>
                      <a:pPr marL="0" lvl="0" indent="0" algn="l" rtl="0">
                        <a:lnSpc>
                          <a:spcPct val="115000"/>
                        </a:lnSpc>
                        <a:spcBef>
                          <a:spcPts val="1200"/>
                        </a:spcBef>
                        <a:spcAft>
                          <a:spcPts val="0"/>
                        </a:spcAft>
                        <a:buNone/>
                      </a:pPr>
                      <a:r>
                        <a:rPr lang="en" sz="2300" b="1" dirty="0">
                          <a:solidFill>
                            <a:srgbClr val="38761D"/>
                          </a:solidFill>
                          <a:latin typeface="Calibri"/>
                          <a:ea typeface="Calibri"/>
                          <a:cs typeface="Calibri"/>
                          <a:sym typeface="Calibri"/>
                        </a:rPr>
                        <a:t>Indoor Volleyball/Basketball</a:t>
                      </a:r>
                      <a:endParaRPr sz="2300" b="1" dirty="0">
                        <a:solidFill>
                          <a:srgbClr val="38761D"/>
                        </a:solidFill>
                        <a:latin typeface="Calibri"/>
                        <a:ea typeface="Calibri"/>
                        <a:cs typeface="Calibri"/>
                        <a:sym typeface="Calibri"/>
                      </a:endParaRPr>
                    </a:p>
                    <a:p>
                      <a:pPr marL="0" lvl="0" indent="0" algn="l" rtl="0">
                        <a:lnSpc>
                          <a:spcPct val="115000"/>
                        </a:lnSpc>
                        <a:spcBef>
                          <a:spcPts val="1200"/>
                        </a:spcBef>
                        <a:spcAft>
                          <a:spcPts val="0"/>
                        </a:spcAft>
                        <a:buNone/>
                      </a:pPr>
                      <a:r>
                        <a:rPr lang="en" sz="2300" b="1" dirty="0">
                          <a:solidFill>
                            <a:srgbClr val="38761D"/>
                          </a:solidFill>
                          <a:latin typeface="Calibri"/>
                          <a:ea typeface="Calibri"/>
                          <a:cs typeface="Calibri"/>
                          <a:sym typeface="Calibri"/>
                        </a:rPr>
                        <a:t>Let your students be creative</a:t>
                      </a:r>
                      <a:endParaRPr sz="2300" b="1" dirty="0">
                        <a:solidFill>
                          <a:srgbClr val="38761D"/>
                        </a:solidFill>
                        <a:latin typeface="Calibri"/>
                        <a:ea typeface="Calibri"/>
                        <a:cs typeface="Calibri"/>
                        <a:sym typeface="Calibri"/>
                      </a:endParaRPr>
                    </a:p>
                    <a:p>
                      <a:pPr marL="0" lvl="0" indent="0" algn="l" rtl="0">
                        <a:lnSpc>
                          <a:spcPct val="115000"/>
                        </a:lnSpc>
                        <a:spcBef>
                          <a:spcPts val="1200"/>
                        </a:spcBef>
                        <a:spcAft>
                          <a:spcPts val="1200"/>
                        </a:spcAft>
                        <a:buNone/>
                      </a:pPr>
                      <a:endParaRPr sz="2300" dirty="0">
                        <a:solidFill>
                          <a:schemeClr val="dk2"/>
                        </a:solidFill>
                        <a:latin typeface="Calibri"/>
                        <a:ea typeface="Calibri"/>
                        <a:cs typeface="Calibri"/>
                        <a:sym typeface="Calibri"/>
                      </a:endParaRPr>
                    </a:p>
                  </a:txBody>
                  <a:tcPr marL="91425" marR="91425" marT="91425" marB="91425"/>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7"/>
          <p:cNvSpPr txBox="1">
            <a:spLocks noGrp="1"/>
          </p:cNvSpPr>
          <p:nvPr>
            <p:ph type="body" idx="1"/>
          </p:nvPr>
        </p:nvSpPr>
        <p:spPr>
          <a:xfrm>
            <a:off x="328025" y="4163500"/>
            <a:ext cx="8347800" cy="60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b="1"/>
              <a:t>Erasable dice  - Suffix on the die - students had to make a word and define it</a:t>
            </a:r>
            <a:endParaRPr sz="2000" b="1"/>
          </a:p>
        </p:txBody>
      </p:sp>
      <p:pic>
        <p:nvPicPr>
          <p:cNvPr id="344" name="Google Shape;344;p47"/>
          <p:cNvPicPr preferRelativeResize="0"/>
          <p:nvPr/>
        </p:nvPicPr>
        <p:blipFill rotWithShape="1">
          <a:blip r:embed="rId3">
            <a:alphaModFix/>
          </a:blip>
          <a:srcRect l="1510" t="-5954" r="-1510"/>
          <a:stretch/>
        </p:blipFill>
        <p:spPr>
          <a:xfrm>
            <a:off x="1999538" y="105900"/>
            <a:ext cx="5144934" cy="3858701"/>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8"/>
          <p:cNvSpPr txBox="1">
            <a:spLocks noGrp="1"/>
          </p:cNvSpPr>
          <p:nvPr>
            <p:ph type="body" idx="1"/>
          </p:nvPr>
        </p:nvSpPr>
        <p:spPr>
          <a:xfrm>
            <a:off x="864450" y="4012550"/>
            <a:ext cx="7415100" cy="67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900">
                <a:latin typeface="Permanent Marker"/>
                <a:ea typeface="Permanent Marker"/>
                <a:cs typeface="Permanent Marker"/>
                <a:sym typeface="Permanent Marker"/>
              </a:rPr>
              <a:t>Fiddle sticks </a:t>
            </a:r>
            <a:endParaRPr sz="2900">
              <a:latin typeface="Permanent Marker"/>
              <a:ea typeface="Permanent Marker"/>
              <a:cs typeface="Permanent Marker"/>
              <a:sym typeface="Permanent Marker"/>
            </a:endParaRPr>
          </a:p>
        </p:txBody>
      </p:sp>
      <p:pic>
        <p:nvPicPr>
          <p:cNvPr id="350" name="Google Shape;350;p48"/>
          <p:cNvPicPr preferRelativeResize="0"/>
          <p:nvPr/>
        </p:nvPicPr>
        <p:blipFill>
          <a:blip r:embed="rId3">
            <a:alphaModFix/>
          </a:blip>
          <a:stretch>
            <a:fillRect/>
          </a:stretch>
        </p:blipFill>
        <p:spPr>
          <a:xfrm>
            <a:off x="2836850" y="309850"/>
            <a:ext cx="3470300" cy="3780152"/>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9"/>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500">
                <a:latin typeface="Permanent Marker"/>
                <a:ea typeface="Permanent Marker"/>
                <a:cs typeface="Permanent Marker"/>
                <a:sym typeface="Permanent Marker"/>
              </a:rPr>
              <a:t>Student Created board game and word pong</a:t>
            </a:r>
            <a:endParaRPr sz="2500">
              <a:latin typeface="Permanent Marker"/>
              <a:ea typeface="Permanent Marker"/>
              <a:cs typeface="Permanent Marker"/>
              <a:sym typeface="Permanent Marker"/>
            </a:endParaRPr>
          </a:p>
        </p:txBody>
      </p:sp>
      <p:pic>
        <p:nvPicPr>
          <p:cNvPr id="356" name="Google Shape;356;p49"/>
          <p:cNvPicPr preferRelativeResize="0"/>
          <p:nvPr/>
        </p:nvPicPr>
        <p:blipFill>
          <a:blip r:embed="rId3">
            <a:alphaModFix/>
          </a:blip>
          <a:stretch>
            <a:fillRect/>
          </a:stretch>
        </p:blipFill>
        <p:spPr>
          <a:xfrm>
            <a:off x="575450" y="230275"/>
            <a:ext cx="2894024" cy="3858698"/>
          </a:xfrm>
          <a:prstGeom prst="rect">
            <a:avLst/>
          </a:prstGeom>
          <a:noFill/>
          <a:ln>
            <a:noFill/>
          </a:ln>
        </p:spPr>
      </p:pic>
      <p:pic>
        <p:nvPicPr>
          <p:cNvPr id="357" name="Google Shape;357;p49"/>
          <p:cNvPicPr preferRelativeResize="0"/>
          <p:nvPr/>
        </p:nvPicPr>
        <p:blipFill>
          <a:blip r:embed="rId4">
            <a:alphaModFix/>
          </a:blip>
          <a:stretch>
            <a:fillRect/>
          </a:stretch>
        </p:blipFill>
        <p:spPr>
          <a:xfrm>
            <a:off x="5222674" y="230275"/>
            <a:ext cx="2894024" cy="3858698"/>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b="1"/>
              <a:t>Jenga</a:t>
            </a:r>
            <a:endParaRPr sz="2900" b="1"/>
          </a:p>
        </p:txBody>
      </p:sp>
      <p:pic>
        <p:nvPicPr>
          <p:cNvPr id="363" name="Google Shape;363;p50"/>
          <p:cNvPicPr preferRelativeResize="0"/>
          <p:nvPr/>
        </p:nvPicPr>
        <p:blipFill>
          <a:blip r:embed="rId3">
            <a:alphaModFix/>
          </a:blip>
          <a:stretch>
            <a:fillRect/>
          </a:stretch>
        </p:blipFill>
        <p:spPr>
          <a:xfrm>
            <a:off x="3125336" y="304800"/>
            <a:ext cx="2893337" cy="3858699"/>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1"/>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100" b="1"/>
              <a:t>Matching Challenge                                                 Connect Four</a:t>
            </a:r>
            <a:endParaRPr sz="2100" b="1"/>
          </a:p>
        </p:txBody>
      </p:sp>
      <p:pic>
        <p:nvPicPr>
          <p:cNvPr id="369" name="Google Shape;369;p51"/>
          <p:cNvPicPr preferRelativeResize="0"/>
          <p:nvPr/>
        </p:nvPicPr>
        <p:blipFill>
          <a:blip r:embed="rId3">
            <a:alphaModFix/>
          </a:blip>
          <a:stretch>
            <a:fillRect/>
          </a:stretch>
        </p:blipFill>
        <p:spPr>
          <a:xfrm>
            <a:off x="632675" y="304800"/>
            <a:ext cx="2894024" cy="3858698"/>
          </a:xfrm>
          <a:prstGeom prst="rect">
            <a:avLst/>
          </a:prstGeom>
          <a:noFill/>
          <a:ln>
            <a:noFill/>
          </a:ln>
        </p:spPr>
      </p:pic>
      <p:pic>
        <p:nvPicPr>
          <p:cNvPr id="370" name="Google Shape;370;p51"/>
          <p:cNvPicPr preferRelativeResize="0"/>
          <p:nvPr/>
        </p:nvPicPr>
        <p:blipFill>
          <a:blip r:embed="rId4">
            <a:alphaModFix/>
          </a:blip>
          <a:stretch>
            <a:fillRect/>
          </a:stretch>
        </p:blipFill>
        <p:spPr>
          <a:xfrm>
            <a:off x="5419850" y="304800"/>
            <a:ext cx="2894024" cy="385869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Quizlet</a:t>
            </a:r>
            <a:endParaRPr/>
          </a:p>
        </p:txBody>
      </p:sp>
      <p:sp>
        <p:nvSpPr>
          <p:cNvPr id="149" name="Google Shape;149;p16"/>
          <p:cNvSpPr txBox="1">
            <a:spLocks noGrp="1"/>
          </p:cNvSpPr>
          <p:nvPr>
            <p:ph type="body" idx="1"/>
          </p:nvPr>
        </p:nvSpPr>
        <p:spPr>
          <a:xfrm>
            <a:off x="741700" y="1525950"/>
            <a:ext cx="7505700" cy="2362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en" sz="1772"/>
              <a:t>Pros: User friendly, most students are familiar, autosaves work</a:t>
            </a:r>
            <a:endParaRPr sz="1772"/>
          </a:p>
          <a:p>
            <a:pPr marL="0" lvl="0" indent="0" algn="l" rtl="0">
              <a:lnSpc>
                <a:spcPct val="95000"/>
              </a:lnSpc>
              <a:spcBef>
                <a:spcPts val="1200"/>
              </a:spcBef>
              <a:spcAft>
                <a:spcPts val="0"/>
              </a:spcAft>
              <a:buSzPts val="1018"/>
              <a:buNone/>
            </a:pPr>
            <a:r>
              <a:rPr lang="en" sz="1772"/>
              <a:t>Cons: Now limiting students’ free access to features. Easy for crammers to find AES questions.</a:t>
            </a:r>
            <a:endParaRPr sz="1772"/>
          </a:p>
          <a:p>
            <a:pPr marL="0" lvl="0" indent="0" algn="l" rtl="0">
              <a:lnSpc>
                <a:spcPct val="95000"/>
              </a:lnSpc>
              <a:spcBef>
                <a:spcPts val="1200"/>
              </a:spcBef>
              <a:spcAft>
                <a:spcPts val="0"/>
              </a:spcAft>
              <a:buSzPts val="1018"/>
              <a:buNone/>
            </a:pPr>
            <a:r>
              <a:rPr lang="en" sz="1772"/>
              <a:t>Teacher Quizlet Plus Pricing: Free 30-day trial then $35.99/year. </a:t>
            </a:r>
            <a:endParaRPr sz="1772"/>
          </a:p>
          <a:p>
            <a:pPr marL="0" lvl="0" indent="0" algn="l" rtl="0">
              <a:lnSpc>
                <a:spcPct val="95000"/>
              </a:lnSpc>
              <a:spcBef>
                <a:spcPts val="1200"/>
              </a:spcBef>
              <a:spcAft>
                <a:spcPts val="0"/>
              </a:spcAft>
              <a:buSzPts val="1018"/>
              <a:buNone/>
            </a:pPr>
            <a:r>
              <a:rPr lang="en" sz="1772"/>
              <a:t>Better student data. Can add your own photos for diagram labeling sets. Can customize your sets for more challenging distractors.</a:t>
            </a:r>
            <a:endParaRPr sz="1772"/>
          </a:p>
          <a:p>
            <a:pPr marL="0" lvl="0" indent="0" algn="l" rtl="0">
              <a:lnSpc>
                <a:spcPct val="95000"/>
              </a:lnSpc>
              <a:spcBef>
                <a:spcPts val="1200"/>
              </a:spcBef>
              <a:spcAft>
                <a:spcPts val="1200"/>
              </a:spcAft>
              <a:buSzPts val="1018"/>
              <a:buNone/>
            </a:pPr>
            <a:endParaRPr sz="1402">
              <a:solidFill>
                <a:schemeClr val="dk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2"/>
          <p:cNvSpPr txBox="1">
            <a:spLocks noGrp="1"/>
          </p:cNvSpPr>
          <p:nvPr>
            <p:ph type="body" idx="1"/>
          </p:nvPr>
        </p:nvSpPr>
        <p:spPr>
          <a:xfrm>
            <a:off x="409675" y="4190700"/>
            <a:ext cx="8456100" cy="605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600" b="1"/>
              <a:t>Fully Engaged in Gimkit</a:t>
            </a:r>
            <a:endParaRPr sz="2600" b="1"/>
          </a:p>
        </p:txBody>
      </p:sp>
      <p:pic>
        <p:nvPicPr>
          <p:cNvPr id="376" name="Google Shape;376;p52"/>
          <p:cNvPicPr preferRelativeResize="0"/>
          <p:nvPr/>
        </p:nvPicPr>
        <p:blipFill>
          <a:blip r:embed="rId3">
            <a:alphaModFix/>
          </a:blip>
          <a:stretch>
            <a:fillRect/>
          </a:stretch>
        </p:blipFill>
        <p:spPr>
          <a:xfrm>
            <a:off x="1999538" y="198875"/>
            <a:ext cx="5144934" cy="3858701"/>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3"/>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pic>
        <p:nvPicPr>
          <p:cNvPr id="382" name="Google Shape;382;p53"/>
          <p:cNvPicPr preferRelativeResize="0"/>
          <p:nvPr/>
        </p:nvPicPr>
        <p:blipFill>
          <a:blip r:embed="rId3">
            <a:alphaModFix/>
          </a:blip>
          <a:stretch>
            <a:fillRect/>
          </a:stretch>
        </p:blipFill>
        <p:spPr>
          <a:xfrm>
            <a:off x="3049475" y="259575"/>
            <a:ext cx="2894024" cy="3858698"/>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4"/>
          <p:cNvSpPr txBox="1">
            <a:spLocks noGrp="1"/>
          </p:cNvSpPr>
          <p:nvPr>
            <p:ph type="body" idx="1"/>
          </p:nvPr>
        </p:nvSpPr>
        <p:spPr>
          <a:xfrm>
            <a:off x="601725" y="802650"/>
            <a:ext cx="7911000" cy="2096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200"/>
              <a:t>Christine Smikal  </a:t>
            </a:r>
            <a:r>
              <a:rPr lang="en" sz="3200" u="sng">
                <a:solidFill>
                  <a:schemeClr val="hlink"/>
                </a:solidFill>
                <a:hlinkClick r:id="rId3"/>
              </a:rPr>
              <a:t>csmikal@splendoraisd.org</a:t>
            </a:r>
            <a:endParaRPr sz="3200"/>
          </a:p>
          <a:p>
            <a:pPr marL="0" lvl="0" indent="0" algn="l" rtl="0">
              <a:spcBef>
                <a:spcPts val="0"/>
              </a:spcBef>
              <a:spcAft>
                <a:spcPts val="0"/>
              </a:spcAft>
              <a:buNone/>
            </a:pPr>
            <a:r>
              <a:rPr lang="en" sz="3200"/>
              <a:t>	  </a:t>
            </a:r>
            <a:endParaRPr sz="3200"/>
          </a:p>
          <a:p>
            <a:pPr marL="0" lvl="0" indent="0" algn="l" rtl="0">
              <a:spcBef>
                <a:spcPts val="0"/>
              </a:spcBef>
              <a:spcAft>
                <a:spcPts val="0"/>
              </a:spcAft>
              <a:buNone/>
            </a:pPr>
            <a:r>
              <a:rPr lang="en" sz="3200"/>
              <a:t>Darcie Henke  </a:t>
            </a:r>
            <a:r>
              <a:rPr lang="en" sz="3200" u="sng">
                <a:solidFill>
                  <a:schemeClr val="hlink"/>
                </a:solidFill>
                <a:hlinkClick r:id="rId4"/>
              </a:rPr>
              <a:t>henked@calcoisd.org</a:t>
            </a:r>
            <a:endParaRPr sz="3200"/>
          </a:p>
          <a:p>
            <a:pPr marL="0" lvl="0" indent="0" algn="l" rtl="0">
              <a:spcBef>
                <a:spcPts val="0"/>
              </a:spcBef>
              <a:spcAft>
                <a:spcPts val="0"/>
              </a:spcAft>
              <a:buNone/>
            </a:pPr>
            <a:endParaRPr sz="3200"/>
          </a:p>
        </p:txBody>
      </p:sp>
      <p:sp>
        <p:nvSpPr>
          <p:cNvPr id="388" name="Google Shape;388;p54"/>
          <p:cNvSpPr txBox="1"/>
          <p:nvPr/>
        </p:nvSpPr>
        <p:spPr>
          <a:xfrm>
            <a:off x="797335" y="3433515"/>
            <a:ext cx="73005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alibri"/>
                <a:ea typeface="Calibri"/>
                <a:cs typeface="Calibri"/>
                <a:sym typeface="Calibri"/>
              </a:rPr>
              <a:t>We do not receive any monetary benefits from the resources presented. Prices discussed were published on the products’ web sites at the time of research and this presentation is no guarantee of prices.</a:t>
            </a:r>
            <a:endParaRPr sz="18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17"/>
          <p:cNvPicPr preferRelativeResize="0"/>
          <p:nvPr/>
        </p:nvPicPr>
        <p:blipFill>
          <a:blip r:embed="rId3">
            <a:alphaModFix/>
          </a:blip>
          <a:stretch>
            <a:fillRect/>
          </a:stretch>
        </p:blipFill>
        <p:spPr>
          <a:xfrm>
            <a:off x="2568725" y="337750"/>
            <a:ext cx="6263574" cy="4423600"/>
          </a:xfrm>
          <a:prstGeom prst="rect">
            <a:avLst/>
          </a:prstGeom>
          <a:noFill/>
          <a:ln>
            <a:noFill/>
          </a:ln>
        </p:spPr>
      </p:pic>
      <p:sp>
        <p:nvSpPr>
          <p:cNvPr id="155" name="Google Shape;155;p17"/>
          <p:cNvSpPr txBox="1">
            <a:spLocks noGrp="1"/>
          </p:cNvSpPr>
          <p:nvPr>
            <p:ph type="title"/>
          </p:nvPr>
        </p:nvSpPr>
        <p:spPr>
          <a:xfrm>
            <a:off x="707350" y="4263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Permanent Marker"/>
                <a:ea typeface="Permanent Marker"/>
                <a:cs typeface="Permanent Marker"/>
                <a:sym typeface="Permanent Marker"/>
              </a:rPr>
              <a:t>Quizlet Teacher Plus</a:t>
            </a:r>
            <a:endParaRPr>
              <a:latin typeface="Permanent Marker"/>
              <a:ea typeface="Permanent Marker"/>
              <a:cs typeface="Permanent Marker"/>
              <a:sym typeface="Permanent Marke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525650" y="314475"/>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Permanent Marker"/>
                <a:ea typeface="Permanent Marker"/>
                <a:cs typeface="Permanent Marker"/>
                <a:sym typeface="Permanent Marker"/>
              </a:rPr>
              <a:t>Add custom distractors in Quizlet Plus</a:t>
            </a:r>
            <a:endParaRPr>
              <a:latin typeface="Permanent Marker"/>
              <a:ea typeface="Permanent Marker"/>
              <a:cs typeface="Permanent Marker"/>
              <a:sym typeface="Permanent Marker"/>
            </a:endParaRPr>
          </a:p>
        </p:txBody>
      </p:sp>
      <p:pic>
        <p:nvPicPr>
          <p:cNvPr id="161" name="Google Shape;161;p18"/>
          <p:cNvPicPr preferRelativeResize="0"/>
          <p:nvPr/>
        </p:nvPicPr>
        <p:blipFill>
          <a:blip r:embed="rId3">
            <a:alphaModFix/>
          </a:blip>
          <a:stretch>
            <a:fillRect/>
          </a:stretch>
        </p:blipFill>
        <p:spPr>
          <a:xfrm>
            <a:off x="394025" y="867575"/>
            <a:ext cx="8123126" cy="413745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144450" y="1104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Permanent Marker"/>
                <a:ea typeface="Permanent Marker"/>
                <a:cs typeface="Permanent Marker"/>
                <a:sym typeface="Permanent Marker"/>
              </a:rPr>
              <a:t>Quizlet Formative Assessment</a:t>
            </a:r>
            <a:endParaRPr>
              <a:latin typeface="Permanent Marker"/>
              <a:ea typeface="Permanent Marker"/>
              <a:cs typeface="Permanent Marker"/>
              <a:sym typeface="Permanent Marker"/>
            </a:endParaRPr>
          </a:p>
        </p:txBody>
      </p:sp>
      <p:pic>
        <p:nvPicPr>
          <p:cNvPr id="167" name="Google Shape;167;p19"/>
          <p:cNvPicPr preferRelativeResize="0"/>
          <p:nvPr/>
        </p:nvPicPr>
        <p:blipFill>
          <a:blip r:embed="rId3">
            <a:alphaModFix/>
          </a:blip>
          <a:stretch>
            <a:fillRect/>
          </a:stretch>
        </p:blipFill>
        <p:spPr>
          <a:xfrm>
            <a:off x="607778" y="791912"/>
            <a:ext cx="5996897" cy="2527537"/>
          </a:xfrm>
          <a:prstGeom prst="rect">
            <a:avLst/>
          </a:prstGeom>
          <a:noFill/>
          <a:ln>
            <a:noFill/>
          </a:ln>
        </p:spPr>
      </p:pic>
      <p:pic>
        <p:nvPicPr>
          <p:cNvPr id="168" name="Google Shape;168;p19"/>
          <p:cNvPicPr preferRelativeResize="0"/>
          <p:nvPr/>
        </p:nvPicPr>
        <p:blipFill>
          <a:blip r:embed="rId4">
            <a:alphaModFix/>
          </a:blip>
          <a:stretch>
            <a:fillRect/>
          </a:stretch>
        </p:blipFill>
        <p:spPr>
          <a:xfrm>
            <a:off x="5455628" y="2725578"/>
            <a:ext cx="2994400" cy="2093725"/>
          </a:xfrm>
          <a:prstGeom prst="rect">
            <a:avLst/>
          </a:prstGeom>
          <a:noFill/>
          <a:ln>
            <a:noFill/>
          </a:ln>
        </p:spPr>
      </p:pic>
      <p:sp>
        <p:nvSpPr>
          <p:cNvPr id="169" name="Google Shape;169;p19"/>
          <p:cNvSpPr txBox="1"/>
          <p:nvPr/>
        </p:nvSpPr>
        <p:spPr>
          <a:xfrm>
            <a:off x="352425" y="3674100"/>
            <a:ext cx="4753200" cy="12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Students are added to a Quizlet class. A curated set I’ve created for a quiz is not open to their class until I go in and add them to my list. Otherwize the set is in a group called “Not Available at This Time”</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409525" y="221400"/>
            <a:ext cx="5772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latin typeface="Permanent Marker"/>
                <a:ea typeface="Permanent Marker"/>
                <a:cs typeface="Permanent Marker"/>
                <a:sym typeface="Permanent Marker"/>
              </a:rPr>
              <a:t>Quizlet Live Varieties</a:t>
            </a:r>
            <a:endParaRPr sz="3020">
              <a:latin typeface="Permanent Marker"/>
              <a:ea typeface="Permanent Marker"/>
              <a:cs typeface="Permanent Marker"/>
              <a:sym typeface="Permanent Marker"/>
            </a:endParaRPr>
          </a:p>
        </p:txBody>
      </p:sp>
      <p:sp>
        <p:nvSpPr>
          <p:cNvPr id="175" name="Google Shape;175;p20"/>
          <p:cNvSpPr txBox="1">
            <a:spLocks noGrp="1"/>
          </p:cNvSpPr>
          <p:nvPr>
            <p:ph type="body" idx="1"/>
          </p:nvPr>
        </p:nvSpPr>
        <p:spPr>
          <a:xfrm>
            <a:off x="635200" y="1549250"/>
            <a:ext cx="7689600" cy="28896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2800"/>
              <a:t>Traditional / Straight Through</a:t>
            </a:r>
            <a:endParaRPr sz="2800"/>
          </a:p>
          <a:p>
            <a:pPr marL="0" lvl="0" indent="0" algn="l" rtl="0">
              <a:lnSpc>
                <a:spcPct val="95000"/>
              </a:lnSpc>
              <a:spcBef>
                <a:spcPts val="1200"/>
              </a:spcBef>
              <a:spcAft>
                <a:spcPts val="0"/>
              </a:spcAft>
              <a:buNone/>
            </a:pPr>
            <a:r>
              <a:rPr lang="en" sz="2800"/>
              <a:t>Stop at 8 - our favorite!</a:t>
            </a:r>
            <a:endParaRPr sz="2800"/>
          </a:p>
          <a:p>
            <a:pPr marL="0" lvl="0" indent="0" algn="l" rtl="0">
              <a:lnSpc>
                <a:spcPct val="95000"/>
              </a:lnSpc>
              <a:spcBef>
                <a:spcPts val="1200"/>
              </a:spcBef>
              <a:spcAft>
                <a:spcPts val="0"/>
              </a:spcAft>
              <a:buNone/>
            </a:pPr>
            <a:r>
              <a:rPr lang="en" sz="2800"/>
              <a:t>Hot Seat</a:t>
            </a:r>
            <a:endParaRPr sz="2800"/>
          </a:p>
          <a:p>
            <a:pPr marL="0" lvl="0" indent="0" algn="l" rtl="0">
              <a:lnSpc>
                <a:spcPct val="95000"/>
              </a:lnSpc>
              <a:spcBef>
                <a:spcPts val="1200"/>
              </a:spcBef>
              <a:spcAft>
                <a:spcPts val="0"/>
              </a:spcAft>
              <a:buNone/>
            </a:pPr>
            <a:r>
              <a:rPr lang="en" sz="2800"/>
              <a:t>Call Out</a:t>
            </a:r>
            <a:endParaRPr sz="2800"/>
          </a:p>
          <a:p>
            <a:pPr marL="0" lvl="0" indent="0" algn="l" rtl="0">
              <a:lnSpc>
                <a:spcPct val="95000"/>
              </a:lnSpc>
              <a:spcBef>
                <a:spcPts val="1200"/>
              </a:spcBef>
              <a:spcAft>
                <a:spcPts val="1200"/>
              </a:spcAft>
              <a:buNone/>
            </a:pPr>
            <a:r>
              <a:rPr lang="en" sz="2800"/>
              <a:t>Silent Treatment</a:t>
            </a:r>
            <a:endParaRPr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a:xfrm>
            <a:off x="707325" y="278875"/>
            <a:ext cx="7505700" cy="604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Permanent Marker"/>
                <a:ea typeface="Permanent Marker"/>
                <a:cs typeface="Permanent Marker"/>
                <a:sym typeface="Permanent Marker"/>
              </a:rPr>
              <a:t>Blooket                </a:t>
            </a:r>
            <a:r>
              <a:rPr lang="en" sz="1600">
                <a:latin typeface="Arial"/>
                <a:ea typeface="Arial"/>
                <a:cs typeface="Arial"/>
                <a:sym typeface="Arial"/>
              </a:rPr>
              <a:t>“BLUE -kit”</a:t>
            </a:r>
            <a:endParaRPr sz="1600">
              <a:latin typeface="Arial"/>
              <a:ea typeface="Arial"/>
              <a:cs typeface="Arial"/>
              <a:sym typeface="Arial"/>
            </a:endParaRPr>
          </a:p>
        </p:txBody>
      </p:sp>
      <p:sp>
        <p:nvSpPr>
          <p:cNvPr id="181" name="Google Shape;181;p21"/>
          <p:cNvSpPr txBox="1">
            <a:spLocks noGrp="1"/>
          </p:cNvSpPr>
          <p:nvPr>
            <p:ph type="body" idx="1"/>
          </p:nvPr>
        </p:nvSpPr>
        <p:spPr>
          <a:xfrm>
            <a:off x="309850" y="976025"/>
            <a:ext cx="8505300" cy="3749100"/>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0"/>
              </a:spcAft>
              <a:buNone/>
            </a:pPr>
            <a:r>
              <a:rPr lang="en" sz="5250"/>
              <a:t>Con: Score reports and question analysis so you can identify areas that we may need to review again </a:t>
            </a:r>
            <a:r>
              <a:rPr lang="en" sz="5250" i="1"/>
              <a:t>as a class.</a:t>
            </a:r>
            <a:r>
              <a:rPr lang="en" sz="5250"/>
              <a:t>  Can see individual scores, but not individual </a:t>
            </a:r>
            <a:r>
              <a:rPr lang="en" sz="5250" i="1"/>
              <a:t>names</a:t>
            </a:r>
            <a:r>
              <a:rPr lang="en" sz="5250"/>
              <a:t>. Email to Blooket confirms that they do not collect any personal identifying information.</a:t>
            </a:r>
            <a:endParaRPr sz="5250"/>
          </a:p>
          <a:p>
            <a:pPr marL="0" lvl="0" indent="0" algn="l" rtl="0">
              <a:spcBef>
                <a:spcPts val="0"/>
              </a:spcBef>
              <a:spcAft>
                <a:spcPts val="0"/>
              </a:spcAft>
              <a:buNone/>
            </a:pPr>
            <a:endParaRPr sz="5250"/>
          </a:p>
          <a:p>
            <a:pPr marL="0" lvl="0" indent="0" algn="l" rtl="0">
              <a:spcBef>
                <a:spcPts val="0"/>
              </a:spcBef>
              <a:spcAft>
                <a:spcPts val="0"/>
              </a:spcAft>
              <a:buNone/>
            </a:pPr>
            <a:r>
              <a:rPr lang="en" sz="5000"/>
              <a:t>Pro: All of their essential features are free! Unlimited number of questions set and host a game with up to 60 people. </a:t>
            </a:r>
            <a:endParaRPr sz="5250"/>
          </a:p>
          <a:p>
            <a:pPr marL="0" lvl="0" indent="0" algn="l" rtl="0">
              <a:spcBef>
                <a:spcPts val="0"/>
              </a:spcBef>
              <a:spcAft>
                <a:spcPts val="0"/>
              </a:spcAft>
              <a:buNone/>
            </a:pPr>
            <a:endParaRPr sz="5250"/>
          </a:p>
          <a:p>
            <a:pPr marL="0" lvl="0" indent="0" algn="l" rtl="0">
              <a:spcBef>
                <a:spcPts val="0"/>
              </a:spcBef>
              <a:spcAft>
                <a:spcPts val="0"/>
              </a:spcAft>
              <a:buNone/>
            </a:pPr>
            <a:endParaRPr sz="1100"/>
          </a:p>
          <a:p>
            <a:pPr marL="0" lvl="0" indent="0" algn="l" rtl="0">
              <a:spcBef>
                <a:spcPts val="0"/>
              </a:spcBef>
              <a:spcAft>
                <a:spcPts val="0"/>
              </a:spcAft>
              <a:buNone/>
            </a:pPr>
            <a:r>
              <a:rPr lang="en" sz="5000"/>
              <a:t>Biggest Pro: Use your Quizlet set to create a Blooket…and your students can create their own Blooket, too. </a:t>
            </a:r>
            <a:endParaRPr sz="5000"/>
          </a:p>
          <a:p>
            <a:pPr marL="0" lvl="0" indent="0" algn="l" rtl="0">
              <a:spcBef>
                <a:spcPts val="0"/>
              </a:spcBef>
              <a:spcAft>
                <a:spcPts val="0"/>
              </a:spcAft>
              <a:buNone/>
            </a:pPr>
            <a:endParaRPr sz="4500">
              <a:solidFill>
                <a:schemeClr val="dk1"/>
              </a:solidFill>
            </a:endParaRPr>
          </a:p>
          <a:p>
            <a:pPr marL="0" lvl="0" indent="0" algn="l" rtl="0">
              <a:spcBef>
                <a:spcPts val="0"/>
              </a:spcBef>
              <a:spcAft>
                <a:spcPts val="0"/>
              </a:spcAft>
              <a:buNone/>
            </a:pPr>
            <a:r>
              <a:rPr lang="en" sz="4500">
                <a:solidFill>
                  <a:srgbClr val="000000"/>
                </a:solidFill>
              </a:rPr>
              <a:t>Premium pricing:  $2.99 paid </a:t>
            </a:r>
            <a:r>
              <a:rPr lang="en" sz="4500">
                <a:solidFill>
                  <a:srgbClr val="000000"/>
                </a:solidFill>
                <a:highlight>
                  <a:srgbClr val="FFFFFF"/>
                </a:highlight>
              </a:rPr>
              <a:t>ye</a:t>
            </a:r>
            <a:r>
              <a:rPr lang="en" sz="4500">
                <a:solidFill>
                  <a:srgbClr val="3A3A3A"/>
                </a:solidFill>
                <a:highlight>
                  <a:srgbClr val="FFFFFF"/>
                </a:highlight>
              </a:rPr>
              <a:t>arly ($35.88), or a pay-per-month fee of $4.99. Organize sets into folders, Copy / duplicate sets (good for combining or paring down)</a:t>
            </a:r>
            <a:endParaRPr sz="4500">
              <a:solidFill>
                <a:schemeClr val="dk1"/>
              </a:solidFill>
            </a:endParaRPr>
          </a:p>
          <a:p>
            <a:pPr marL="0" lvl="0" indent="0" algn="l" rtl="0">
              <a:spcBef>
                <a:spcPts val="0"/>
              </a:spcBef>
              <a:spcAft>
                <a:spcPts val="1200"/>
              </a:spcAft>
              <a:buNone/>
            </a:pPr>
            <a:endParaRPr sz="1100">
              <a:solidFill>
                <a:schemeClr val="dk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1124</Words>
  <Application>Microsoft Office PowerPoint</Application>
  <PresentationFormat>On-screen Show (16:9)</PresentationFormat>
  <Paragraphs>144</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Permanent Marker</vt:lpstr>
      <vt:lpstr>Nunito</vt:lpstr>
      <vt:lpstr>Calibri</vt:lpstr>
      <vt:lpstr>Roboto</vt:lpstr>
      <vt:lpstr>Lilita One</vt:lpstr>
      <vt:lpstr>Shift</vt:lpstr>
      <vt:lpstr>They Think It’s Just Fun and Games</vt:lpstr>
      <vt:lpstr>Computer Applications</vt:lpstr>
      <vt:lpstr>Think Outside the Box Be Creative</vt:lpstr>
      <vt:lpstr>Quizlet</vt:lpstr>
      <vt:lpstr>Quizlet Teacher Plus</vt:lpstr>
      <vt:lpstr>Add custom distractors in Quizlet Plus</vt:lpstr>
      <vt:lpstr>Quizlet Formative Assessment</vt:lpstr>
      <vt:lpstr>Quizlet Live Varieties</vt:lpstr>
      <vt:lpstr>Blooket                “BLUE -kit”</vt:lpstr>
      <vt:lpstr>Blooket</vt:lpstr>
      <vt:lpstr>Use Your Already Created Quizlet Sets!</vt:lpstr>
      <vt:lpstr>Slide 12</vt:lpstr>
      <vt:lpstr>Slide 13</vt:lpstr>
      <vt:lpstr>Quizizz </vt:lpstr>
      <vt:lpstr>Slide 15</vt:lpstr>
      <vt:lpstr>Slide 16</vt:lpstr>
      <vt:lpstr>Brainscape</vt:lpstr>
      <vt:lpstr>Brainscape Pricing</vt:lpstr>
      <vt:lpstr>Slide 19</vt:lpstr>
      <vt:lpstr>Brainscape vs Quizlet: Which did my Med Terms Students prefer?</vt:lpstr>
      <vt:lpstr>GETMARKED        https://digitaliser.getmarked.ai</vt:lpstr>
      <vt:lpstr>Ball Toss</vt:lpstr>
      <vt:lpstr>Gimkit</vt:lpstr>
      <vt:lpstr>Gimkit</vt:lpstr>
      <vt:lpstr>Gimkit</vt:lpstr>
      <vt:lpstr>Lets take a look at gimkit</vt:lpstr>
      <vt:lpstr>Slide 27</vt:lpstr>
      <vt:lpstr>Slide 28</vt:lpstr>
      <vt:lpstr>Slide 29</vt:lpstr>
      <vt:lpstr>Slide 30</vt:lpstr>
      <vt:lpstr>Slide 31</vt:lpstr>
      <vt:lpstr>Slide 32</vt:lpstr>
      <vt:lpstr>Fiddle sticks</vt:lpstr>
      <vt:lpstr>Think Outside the Box Be Creative</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They Think It’s Just Fun and Games</dc:title>
  <cp:lastModifiedBy>Christine Smikal</cp:lastModifiedBy>
  <cp:revision>5</cp:revision>
  <dcterms:modified xsi:type="dcterms:W3CDTF">2023-07-18T23:20:49Z</dcterms:modified>
</cp:coreProperties>
</file>