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61"/>
  </p:notesMasterIdLst>
  <p:sldIdLst>
    <p:sldId id="259" r:id="rId2"/>
    <p:sldId id="389" r:id="rId3"/>
    <p:sldId id="483" r:id="rId4"/>
    <p:sldId id="390" r:id="rId5"/>
    <p:sldId id="496" r:id="rId6"/>
    <p:sldId id="507" r:id="rId7"/>
    <p:sldId id="500" r:id="rId8"/>
    <p:sldId id="424" r:id="rId9"/>
    <p:sldId id="501" r:id="rId10"/>
    <p:sldId id="503" r:id="rId11"/>
    <p:sldId id="504" r:id="rId12"/>
    <p:sldId id="506" r:id="rId13"/>
    <p:sldId id="510" r:id="rId14"/>
    <p:sldId id="462" r:id="rId15"/>
    <p:sldId id="508" r:id="rId16"/>
    <p:sldId id="416" r:id="rId17"/>
    <p:sldId id="469" r:id="rId18"/>
    <p:sldId id="511" r:id="rId19"/>
    <p:sldId id="512" r:id="rId20"/>
    <p:sldId id="513" r:id="rId21"/>
    <p:sldId id="514" r:id="rId22"/>
    <p:sldId id="375" r:id="rId23"/>
    <p:sldId id="515" r:id="rId24"/>
    <p:sldId id="516" r:id="rId25"/>
    <p:sldId id="517" r:id="rId26"/>
    <p:sldId id="518" r:id="rId27"/>
    <p:sldId id="519" r:id="rId28"/>
    <p:sldId id="520" r:id="rId29"/>
    <p:sldId id="376" r:id="rId30"/>
    <p:sldId id="521" r:id="rId31"/>
    <p:sldId id="522" r:id="rId32"/>
    <p:sldId id="935" r:id="rId33"/>
    <p:sldId id="951" r:id="rId34"/>
    <p:sldId id="952" r:id="rId35"/>
    <p:sldId id="953" r:id="rId36"/>
    <p:sldId id="523" r:id="rId37"/>
    <p:sldId id="481" r:id="rId38"/>
    <p:sldId id="497" r:id="rId39"/>
    <p:sldId id="955" r:id="rId40"/>
    <p:sldId id="490" r:id="rId41"/>
    <p:sldId id="526" r:id="rId42"/>
    <p:sldId id="491" r:id="rId43"/>
    <p:sldId id="524" r:id="rId44"/>
    <p:sldId id="495" r:id="rId45"/>
    <p:sldId id="525" r:id="rId46"/>
    <p:sldId id="904" r:id="rId47"/>
    <p:sldId id="949" r:id="rId48"/>
    <p:sldId id="956" r:id="rId49"/>
    <p:sldId id="948" r:id="rId50"/>
    <p:sldId id="958" r:id="rId51"/>
    <p:sldId id="943" r:id="rId52"/>
    <p:sldId id="964" r:id="rId53"/>
    <p:sldId id="959" r:id="rId54"/>
    <p:sldId id="961" r:id="rId55"/>
    <p:sldId id="954" r:id="rId56"/>
    <p:sldId id="267" r:id="rId57"/>
    <p:sldId id="347" r:id="rId58"/>
    <p:sldId id="934" r:id="rId59"/>
    <p:sldId id="482"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C8070DD5-A31F-46BC-AD9A-3E7F8AD5BBBA}">
          <p14:sldIdLst>
            <p14:sldId id="259"/>
            <p14:sldId id="389"/>
            <p14:sldId id="483"/>
            <p14:sldId id="390"/>
            <p14:sldId id="496"/>
            <p14:sldId id="507"/>
            <p14:sldId id="500"/>
            <p14:sldId id="424"/>
            <p14:sldId id="501"/>
            <p14:sldId id="503"/>
            <p14:sldId id="504"/>
            <p14:sldId id="506"/>
            <p14:sldId id="510"/>
            <p14:sldId id="462"/>
            <p14:sldId id="508"/>
            <p14:sldId id="416"/>
            <p14:sldId id="469"/>
            <p14:sldId id="511"/>
            <p14:sldId id="512"/>
            <p14:sldId id="513"/>
            <p14:sldId id="514"/>
            <p14:sldId id="375"/>
            <p14:sldId id="515"/>
            <p14:sldId id="516"/>
            <p14:sldId id="517"/>
            <p14:sldId id="518"/>
            <p14:sldId id="519"/>
            <p14:sldId id="520"/>
            <p14:sldId id="376"/>
            <p14:sldId id="521"/>
            <p14:sldId id="522"/>
            <p14:sldId id="935"/>
            <p14:sldId id="951"/>
            <p14:sldId id="952"/>
            <p14:sldId id="953"/>
            <p14:sldId id="523"/>
            <p14:sldId id="481"/>
            <p14:sldId id="497"/>
            <p14:sldId id="955"/>
            <p14:sldId id="490"/>
            <p14:sldId id="526"/>
            <p14:sldId id="491"/>
            <p14:sldId id="524"/>
            <p14:sldId id="495"/>
            <p14:sldId id="525"/>
            <p14:sldId id="904"/>
            <p14:sldId id="949"/>
            <p14:sldId id="956"/>
            <p14:sldId id="948"/>
            <p14:sldId id="958"/>
            <p14:sldId id="943"/>
            <p14:sldId id="964"/>
            <p14:sldId id="959"/>
            <p14:sldId id="961"/>
            <p14:sldId id="954"/>
            <p14:sldId id="267"/>
            <p14:sldId id="347"/>
            <p14:sldId id="934"/>
            <p14:sldId id="48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76D6FF"/>
    <a:srgbClr val="AB7942"/>
    <a:srgbClr val="FF9300"/>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79" autoAdjust="0"/>
    <p:restoredTop sz="86163" autoAdjust="0"/>
  </p:normalViewPr>
  <p:slideViewPr>
    <p:cSldViewPr snapToGrid="0">
      <p:cViewPr varScale="1">
        <p:scale>
          <a:sx n="99" d="100"/>
          <a:sy n="99" d="100"/>
        </p:scale>
        <p:origin x="1764"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ACF751-4407-4FBB-84E2-8F1D8AEFA7D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8ED65AC-12E0-47F5-A7A3-D38EFF9BF7BD}">
      <dgm:prSet custT="1"/>
      <dgm:spPr/>
      <dgm:t>
        <a:bodyPr/>
        <a:lstStyle/>
        <a:p>
          <a:r>
            <a:rPr lang="en-US" sz="1600" dirty="0">
              <a:latin typeface="Arial" panose="020B0604020202020204" pitchFamily="34" charset="0"/>
              <a:cs typeface="Arial" panose="020B0604020202020204" pitchFamily="34" charset="0"/>
            </a:rPr>
            <a:t>Projections estimate that the US healthcare system will face a shortage of 3.2 million medical professionals in the next five years.</a:t>
          </a:r>
        </a:p>
      </dgm:t>
    </dgm:pt>
    <dgm:pt modelId="{63A8CDB9-3830-4DF4-B35E-5A066CF1DB57}" type="parTrans" cxnId="{18C27708-6E53-443E-A51E-46D7421530D3}">
      <dgm:prSet/>
      <dgm:spPr/>
      <dgm:t>
        <a:bodyPr/>
        <a:lstStyle/>
        <a:p>
          <a:endParaRPr lang="en-US"/>
        </a:p>
      </dgm:t>
    </dgm:pt>
    <dgm:pt modelId="{E33E832B-F1DA-4C57-B893-027491C796D9}" type="sibTrans" cxnId="{18C27708-6E53-443E-A51E-46D7421530D3}">
      <dgm:prSet/>
      <dgm:spPr/>
      <dgm:t>
        <a:bodyPr/>
        <a:lstStyle/>
        <a:p>
          <a:endParaRPr lang="en-US"/>
        </a:p>
      </dgm:t>
    </dgm:pt>
    <dgm:pt modelId="{86BB5BA4-2A58-4603-B97A-F50E32F7401F}">
      <dgm:prSet custT="1"/>
      <dgm:spPr/>
      <dgm:t>
        <a:bodyPr/>
        <a:lstStyle/>
        <a:p>
          <a:r>
            <a:rPr lang="en-US" sz="1600" dirty="0">
              <a:latin typeface="+mj-lt"/>
            </a:rPr>
            <a:t>If current trends continue, </a:t>
          </a:r>
          <a:r>
            <a:rPr lang="en-US" sz="1600" b="1" dirty="0">
              <a:latin typeface="+mj-lt"/>
            </a:rPr>
            <a:t>our country </a:t>
          </a:r>
          <a:r>
            <a:rPr lang="en-US" sz="1600" dirty="0">
              <a:latin typeface="+mj-lt"/>
            </a:rPr>
            <a:t>will face a nursing shortage of approximately 500,000 registered nurses by 2025</a:t>
          </a:r>
          <a:r>
            <a:rPr lang="en-US" sz="1400" dirty="0"/>
            <a:t>.</a:t>
          </a:r>
        </a:p>
      </dgm:t>
    </dgm:pt>
    <dgm:pt modelId="{F8E30DCD-C9D5-40B8-B1F2-05CC6E0E637C}" type="parTrans" cxnId="{8EEE013C-EDF7-46BF-8C48-8D27859ADF3A}">
      <dgm:prSet/>
      <dgm:spPr/>
      <dgm:t>
        <a:bodyPr/>
        <a:lstStyle/>
        <a:p>
          <a:endParaRPr lang="en-US"/>
        </a:p>
      </dgm:t>
    </dgm:pt>
    <dgm:pt modelId="{7CF13224-86D9-4A16-B11D-DF1C5ABAE063}" type="sibTrans" cxnId="{8EEE013C-EDF7-46BF-8C48-8D27859ADF3A}">
      <dgm:prSet/>
      <dgm:spPr/>
      <dgm:t>
        <a:bodyPr/>
        <a:lstStyle/>
        <a:p>
          <a:endParaRPr lang="en-US"/>
        </a:p>
      </dgm:t>
    </dgm:pt>
    <dgm:pt modelId="{A084E199-6A52-4773-8ADE-A6F9D3C90ABD}">
      <dgm:prSet custT="1"/>
      <dgm:spPr/>
      <dgm:t>
        <a:bodyPr/>
        <a:lstStyle/>
        <a:p>
          <a:r>
            <a:rPr lang="en-US" sz="1600" dirty="0">
              <a:latin typeface="+mj-lt"/>
            </a:rPr>
            <a:t>The World Health Organization (WHO) predicts a shortage of 18 million healthcare workers </a:t>
          </a:r>
          <a:r>
            <a:rPr lang="en-US" sz="1600" b="1" dirty="0">
              <a:latin typeface="+mj-lt"/>
            </a:rPr>
            <a:t>worldwide </a:t>
          </a:r>
          <a:r>
            <a:rPr lang="en-US" sz="1600" dirty="0">
              <a:latin typeface="+mj-lt"/>
            </a:rPr>
            <a:t>by 2030 if no action is taken to address this pressing need.</a:t>
          </a:r>
        </a:p>
      </dgm:t>
    </dgm:pt>
    <dgm:pt modelId="{9D7A46E6-4C93-4AEA-98AD-CEF086E50E9B}" type="parTrans" cxnId="{D42D9B2E-EDCE-4315-A408-138987935BD2}">
      <dgm:prSet/>
      <dgm:spPr/>
      <dgm:t>
        <a:bodyPr/>
        <a:lstStyle/>
        <a:p>
          <a:endParaRPr lang="en-US"/>
        </a:p>
      </dgm:t>
    </dgm:pt>
    <dgm:pt modelId="{5327C7A7-E38C-4794-8CAE-6AC868769EA9}" type="sibTrans" cxnId="{D42D9B2E-EDCE-4315-A408-138987935BD2}">
      <dgm:prSet/>
      <dgm:spPr/>
      <dgm:t>
        <a:bodyPr/>
        <a:lstStyle/>
        <a:p>
          <a:endParaRPr lang="en-US"/>
        </a:p>
      </dgm:t>
    </dgm:pt>
    <dgm:pt modelId="{8CDFCB1C-D161-E74E-97CF-7E5DAC89FD16}" type="pres">
      <dgm:prSet presAssocID="{00ACF751-4407-4FBB-84E2-8F1D8AEFA7D2}" presName="hierChild1" presStyleCnt="0">
        <dgm:presLayoutVars>
          <dgm:chPref val="1"/>
          <dgm:dir/>
          <dgm:animOne val="branch"/>
          <dgm:animLvl val="lvl"/>
          <dgm:resizeHandles/>
        </dgm:presLayoutVars>
      </dgm:prSet>
      <dgm:spPr/>
      <dgm:t>
        <a:bodyPr/>
        <a:lstStyle/>
        <a:p>
          <a:endParaRPr lang="en-US"/>
        </a:p>
      </dgm:t>
    </dgm:pt>
    <dgm:pt modelId="{20B2B1AC-8065-0B47-856F-B8A1948BAD17}" type="pres">
      <dgm:prSet presAssocID="{D8ED65AC-12E0-47F5-A7A3-D38EFF9BF7BD}" presName="hierRoot1" presStyleCnt="0"/>
      <dgm:spPr/>
    </dgm:pt>
    <dgm:pt modelId="{03DC85DF-590B-684D-B892-34E83FAFF224}" type="pres">
      <dgm:prSet presAssocID="{D8ED65AC-12E0-47F5-A7A3-D38EFF9BF7BD}" presName="composite" presStyleCnt="0"/>
      <dgm:spPr/>
    </dgm:pt>
    <dgm:pt modelId="{4D4E3DEF-F9CC-0B42-BD94-FACF1D11CC7C}" type="pres">
      <dgm:prSet presAssocID="{D8ED65AC-12E0-47F5-A7A3-D38EFF9BF7BD}" presName="background" presStyleLbl="node0" presStyleIdx="0" presStyleCnt="3"/>
      <dgm:spPr/>
    </dgm:pt>
    <dgm:pt modelId="{1AFBC9CB-8C0C-544C-AB32-C39E6A1682ED}" type="pres">
      <dgm:prSet presAssocID="{D8ED65AC-12E0-47F5-A7A3-D38EFF9BF7BD}" presName="text" presStyleLbl="fgAcc0" presStyleIdx="0" presStyleCnt="3" custScaleX="153035" custScaleY="210073" custLinFactNeighborX="-5047" custLinFactNeighborY="-5787">
        <dgm:presLayoutVars>
          <dgm:chPref val="3"/>
        </dgm:presLayoutVars>
      </dgm:prSet>
      <dgm:spPr/>
      <dgm:t>
        <a:bodyPr/>
        <a:lstStyle/>
        <a:p>
          <a:endParaRPr lang="en-US"/>
        </a:p>
      </dgm:t>
    </dgm:pt>
    <dgm:pt modelId="{7E8D4807-C86A-FD4E-B9CD-0214591396E2}" type="pres">
      <dgm:prSet presAssocID="{D8ED65AC-12E0-47F5-A7A3-D38EFF9BF7BD}" presName="hierChild2" presStyleCnt="0"/>
      <dgm:spPr/>
    </dgm:pt>
    <dgm:pt modelId="{9C32304B-990B-F24A-B8A9-4D78105FD1EE}" type="pres">
      <dgm:prSet presAssocID="{86BB5BA4-2A58-4603-B97A-F50E32F7401F}" presName="hierRoot1" presStyleCnt="0"/>
      <dgm:spPr/>
    </dgm:pt>
    <dgm:pt modelId="{048C48AF-B4E6-5E4C-9B84-B26343C3C429}" type="pres">
      <dgm:prSet presAssocID="{86BB5BA4-2A58-4603-B97A-F50E32F7401F}" presName="composite" presStyleCnt="0"/>
      <dgm:spPr/>
    </dgm:pt>
    <dgm:pt modelId="{75B0309F-6C87-764D-80B2-38566116ABD9}" type="pres">
      <dgm:prSet presAssocID="{86BB5BA4-2A58-4603-B97A-F50E32F7401F}" presName="background" presStyleLbl="node0" presStyleIdx="1" presStyleCnt="3"/>
      <dgm:spPr/>
    </dgm:pt>
    <dgm:pt modelId="{DD04FE95-2F58-4643-8C69-8DE22EBBF651}" type="pres">
      <dgm:prSet presAssocID="{86BB5BA4-2A58-4603-B97A-F50E32F7401F}" presName="text" presStyleLbl="fgAcc0" presStyleIdx="1" presStyleCnt="3" custScaleX="161909" custScaleY="207483" custLinFactNeighborX="1475" custLinFactNeighborY="-6394">
        <dgm:presLayoutVars>
          <dgm:chPref val="3"/>
        </dgm:presLayoutVars>
      </dgm:prSet>
      <dgm:spPr/>
      <dgm:t>
        <a:bodyPr/>
        <a:lstStyle/>
        <a:p>
          <a:endParaRPr lang="en-US"/>
        </a:p>
      </dgm:t>
    </dgm:pt>
    <dgm:pt modelId="{C000A5F0-EABA-234D-A50F-69DC508E934D}" type="pres">
      <dgm:prSet presAssocID="{86BB5BA4-2A58-4603-B97A-F50E32F7401F}" presName="hierChild2" presStyleCnt="0"/>
      <dgm:spPr/>
    </dgm:pt>
    <dgm:pt modelId="{611E80F9-C164-3D42-961C-A2143242CBBE}" type="pres">
      <dgm:prSet presAssocID="{A084E199-6A52-4773-8ADE-A6F9D3C90ABD}" presName="hierRoot1" presStyleCnt="0"/>
      <dgm:spPr/>
    </dgm:pt>
    <dgm:pt modelId="{BFB08CFD-B1B3-D843-911B-9C722B6E8D73}" type="pres">
      <dgm:prSet presAssocID="{A084E199-6A52-4773-8ADE-A6F9D3C90ABD}" presName="composite" presStyleCnt="0"/>
      <dgm:spPr/>
    </dgm:pt>
    <dgm:pt modelId="{0CC6FB1C-5D61-8D4B-AF99-C1FD56090EF6}" type="pres">
      <dgm:prSet presAssocID="{A084E199-6A52-4773-8ADE-A6F9D3C90ABD}" presName="background" presStyleLbl="node0" presStyleIdx="2" presStyleCnt="3"/>
      <dgm:spPr/>
    </dgm:pt>
    <dgm:pt modelId="{3A0B3B42-35D5-1645-A970-40DBEAFA0666}" type="pres">
      <dgm:prSet presAssocID="{A084E199-6A52-4773-8ADE-A6F9D3C90ABD}" presName="text" presStyleLbl="fgAcc0" presStyleIdx="2" presStyleCnt="3" custScaleX="140700" custScaleY="210051" custLinFactNeighborX="-677" custLinFactNeighborY="-5329">
        <dgm:presLayoutVars>
          <dgm:chPref val="3"/>
        </dgm:presLayoutVars>
      </dgm:prSet>
      <dgm:spPr/>
      <dgm:t>
        <a:bodyPr/>
        <a:lstStyle/>
        <a:p>
          <a:endParaRPr lang="en-US"/>
        </a:p>
      </dgm:t>
    </dgm:pt>
    <dgm:pt modelId="{01661AD1-B254-E841-A278-D94E24FEDF9E}" type="pres">
      <dgm:prSet presAssocID="{A084E199-6A52-4773-8ADE-A6F9D3C90ABD}" presName="hierChild2" presStyleCnt="0"/>
      <dgm:spPr/>
    </dgm:pt>
  </dgm:ptLst>
  <dgm:cxnLst>
    <dgm:cxn modelId="{8EEE013C-EDF7-46BF-8C48-8D27859ADF3A}" srcId="{00ACF751-4407-4FBB-84E2-8F1D8AEFA7D2}" destId="{86BB5BA4-2A58-4603-B97A-F50E32F7401F}" srcOrd="1" destOrd="0" parTransId="{F8E30DCD-C9D5-40B8-B1F2-05CC6E0E637C}" sibTransId="{7CF13224-86D9-4A16-B11D-DF1C5ABAE063}"/>
    <dgm:cxn modelId="{18C27708-6E53-443E-A51E-46D7421530D3}" srcId="{00ACF751-4407-4FBB-84E2-8F1D8AEFA7D2}" destId="{D8ED65AC-12E0-47F5-A7A3-D38EFF9BF7BD}" srcOrd="0" destOrd="0" parTransId="{63A8CDB9-3830-4DF4-B35E-5A066CF1DB57}" sibTransId="{E33E832B-F1DA-4C57-B893-027491C796D9}"/>
    <dgm:cxn modelId="{029E1DE6-2D9A-844C-B578-EDDDC37020E9}" type="presOf" srcId="{D8ED65AC-12E0-47F5-A7A3-D38EFF9BF7BD}" destId="{1AFBC9CB-8C0C-544C-AB32-C39E6A1682ED}" srcOrd="0" destOrd="0" presId="urn:microsoft.com/office/officeart/2005/8/layout/hierarchy1"/>
    <dgm:cxn modelId="{D42D9B2E-EDCE-4315-A408-138987935BD2}" srcId="{00ACF751-4407-4FBB-84E2-8F1D8AEFA7D2}" destId="{A084E199-6A52-4773-8ADE-A6F9D3C90ABD}" srcOrd="2" destOrd="0" parTransId="{9D7A46E6-4C93-4AEA-98AD-CEF086E50E9B}" sibTransId="{5327C7A7-E38C-4794-8CAE-6AC868769EA9}"/>
    <dgm:cxn modelId="{803210EE-FED5-FD4E-B4C9-205B31D6F60B}" type="presOf" srcId="{A084E199-6A52-4773-8ADE-A6F9D3C90ABD}" destId="{3A0B3B42-35D5-1645-A970-40DBEAFA0666}" srcOrd="0" destOrd="0" presId="urn:microsoft.com/office/officeart/2005/8/layout/hierarchy1"/>
    <dgm:cxn modelId="{4909B3F7-7BF4-8B40-8B6F-DAF3575C2BE9}" type="presOf" srcId="{00ACF751-4407-4FBB-84E2-8F1D8AEFA7D2}" destId="{8CDFCB1C-D161-E74E-97CF-7E5DAC89FD16}" srcOrd="0" destOrd="0" presId="urn:microsoft.com/office/officeart/2005/8/layout/hierarchy1"/>
    <dgm:cxn modelId="{A59F3CF3-52D0-3B40-A315-DE2383E35B74}" type="presOf" srcId="{86BB5BA4-2A58-4603-B97A-F50E32F7401F}" destId="{DD04FE95-2F58-4643-8C69-8DE22EBBF651}" srcOrd="0" destOrd="0" presId="urn:microsoft.com/office/officeart/2005/8/layout/hierarchy1"/>
    <dgm:cxn modelId="{26DEF8A9-E3AC-D245-ACCE-F7ED616DB141}" type="presParOf" srcId="{8CDFCB1C-D161-E74E-97CF-7E5DAC89FD16}" destId="{20B2B1AC-8065-0B47-856F-B8A1948BAD17}" srcOrd="0" destOrd="0" presId="urn:microsoft.com/office/officeart/2005/8/layout/hierarchy1"/>
    <dgm:cxn modelId="{B9B97A6B-5A11-454B-8E23-76D86E7F61E0}" type="presParOf" srcId="{20B2B1AC-8065-0B47-856F-B8A1948BAD17}" destId="{03DC85DF-590B-684D-B892-34E83FAFF224}" srcOrd="0" destOrd="0" presId="urn:microsoft.com/office/officeart/2005/8/layout/hierarchy1"/>
    <dgm:cxn modelId="{C04275A7-1BEB-2349-90E2-61AF9CC565A0}" type="presParOf" srcId="{03DC85DF-590B-684D-B892-34E83FAFF224}" destId="{4D4E3DEF-F9CC-0B42-BD94-FACF1D11CC7C}" srcOrd="0" destOrd="0" presId="urn:microsoft.com/office/officeart/2005/8/layout/hierarchy1"/>
    <dgm:cxn modelId="{4FA01CF3-6239-394E-891E-C78B98457955}" type="presParOf" srcId="{03DC85DF-590B-684D-B892-34E83FAFF224}" destId="{1AFBC9CB-8C0C-544C-AB32-C39E6A1682ED}" srcOrd="1" destOrd="0" presId="urn:microsoft.com/office/officeart/2005/8/layout/hierarchy1"/>
    <dgm:cxn modelId="{363F3D9F-D450-2F40-9231-AFD4EBB8C74B}" type="presParOf" srcId="{20B2B1AC-8065-0B47-856F-B8A1948BAD17}" destId="{7E8D4807-C86A-FD4E-B9CD-0214591396E2}" srcOrd="1" destOrd="0" presId="urn:microsoft.com/office/officeart/2005/8/layout/hierarchy1"/>
    <dgm:cxn modelId="{A0940645-8097-0B4D-A618-93069F0E69A9}" type="presParOf" srcId="{8CDFCB1C-D161-E74E-97CF-7E5DAC89FD16}" destId="{9C32304B-990B-F24A-B8A9-4D78105FD1EE}" srcOrd="1" destOrd="0" presId="urn:microsoft.com/office/officeart/2005/8/layout/hierarchy1"/>
    <dgm:cxn modelId="{1A327F88-6253-EF42-A837-E3A5AD47F4A1}" type="presParOf" srcId="{9C32304B-990B-F24A-B8A9-4D78105FD1EE}" destId="{048C48AF-B4E6-5E4C-9B84-B26343C3C429}" srcOrd="0" destOrd="0" presId="urn:microsoft.com/office/officeart/2005/8/layout/hierarchy1"/>
    <dgm:cxn modelId="{4B6F9B2D-A46D-CA4A-BDC5-AA44D53EC0D6}" type="presParOf" srcId="{048C48AF-B4E6-5E4C-9B84-B26343C3C429}" destId="{75B0309F-6C87-764D-80B2-38566116ABD9}" srcOrd="0" destOrd="0" presId="urn:microsoft.com/office/officeart/2005/8/layout/hierarchy1"/>
    <dgm:cxn modelId="{AFB7DFB3-1AC4-754B-BD8F-2984464C4069}" type="presParOf" srcId="{048C48AF-B4E6-5E4C-9B84-B26343C3C429}" destId="{DD04FE95-2F58-4643-8C69-8DE22EBBF651}" srcOrd="1" destOrd="0" presId="urn:microsoft.com/office/officeart/2005/8/layout/hierarchy1"/>
    <dgm:cxn modelId="{06043A42-8A7B-D944-A2C0-8D9568BD89E2}" type="presParOf" srcId="{9C32304B-990B-F24A-B8A9-4D78105FD1EE}" destId="{C000A5F0-EABA-234D-A50F-69DC508E934D}" srcOrd="1" destOrd="0" presId="urn:microsoft.com/office/officeart/2005/8/layout/hierarchy1"/>
    <dgm:cxn modelId="{6FE67ECA-A8DE-A244-943B-801AC40A84E9}" type="presParOf" srcId="{8CDFCB1C-D161-E74E-97CF-7E5DAC89FD16}" destId="{611E80F9-C164-3D42-961C-A2143242CBBE}" srcOrd="2" destOrd="0" presId="urn:microsoft.com/office/officeart/2005/8/layout/hierarchy1"/>
    <dgm:cxn modelId="{756B9A83-CE80-944C-AFE3-E2F848BE73B9}" type="presParOf" srcId="{611E80F9-C164-3D42-961C-A2143242CBBE}" destId="{BFB08CFD-B1B3-D843-911B-9C722B6E8D73}" srcOrd="0" destOrd="0" presId="urn:microsoft.com/office/officeart/2005/8/layout/hierarchy1"/>
    <dgm:cxn modelId="{6EB3ED92-2B3E-2E46-8278-E26CA4F626D6}" type="presParOf" srcId="{BFB08CFD-B1B3-D843-911B-9C722B6E8D73}" destId="{0CC6FB1C-5D61-8D4B-AF99-C1FD56090EF6}" srcOrd="0" destOrd="0" presId="urn:microsoft.com/office/officeart/2005/8/layout/hierarchy1"/>
    <dgm:cxn modelId="{BDE5AA3D-F516-BC4A-87F4-1134DACCDD77}" type="presParOf" srcId="{BFB08CFD-B1B3-D843-911B-9C722B6E8D73}" destId="{3A0B3B42-35D5-1645-A970-40DBEAFA0666}" srcOrd="1" destOrd="0" presId="urn:microsoft.com/office/officeart/2005/8/layout/hierarchy1"/>
    <dgm:cxn modelId="{B7B0672D-353C-574D-94E0-7555ADA70535}" type="presParOf" srcId="{611E80F9-C164-3D42-961C-A2143242CBBE}" destId="{01661AD1-B254-E841-A278-D94E24FEDF9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96F401-312A-4982-905A-CC357F4AA28B}"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38B45504-D889-416E-9313-2E551667E753}">
      <dgm:prSet custT="1"/>
      <dgm:spPr/>
      <dgm:t>
        <a:bodyPr/>
        <a:lstStyle/>
        <a:p>
          <a:r>
            <a:rPr lang="en-US" sz="2400" b="1" dirty="0">
              <a:solidFill>
                <a:schemeClr val="tx1"/>
              </a:solidFill>
              <a:latin typeface="+mj-lt"/>
            </a:rPr>
            <a:t>#10 Best Jobs  Healthcare</a:t>
          </a:r>
        </a:p>
      </dgm:t>
    </dgm:pt>
    <dgm:pt modelId="{B90943FF-FDF2-478B-9155-76A31CA3418B}" type="parTrans" cxnId="{25C1DAEA-0B21-4F6B-BB68-92A4BA597FE1}">
      <dgm:prSet/>
      <dgm:spPr/>
      <dgm:t>
        <a:bodyPr/>
        <a:lstStyle/>
        <a:p>
          <a:endParaRPr lang="en-US"/>
        </a:p>
      </dgm:t>
    </dgm:pt>
    <dgm:pt modelId="{617586B3-BEFD-4BD5-A39A-1B05B0BE8D3A}" type="sibTrans" cxnId="{25C1DAEA-0B21-4F6B-BB68-92A4BA597FE1}">
      <dgm:prSet/>
      <dgm:spPr/>
      <dgm:t>
        <a:bodyPr/>
        <a:lstStyle/>
        <a:p>
          <a:endParaRPr lang="en-US"/>
        </a:p>
      </dgm:t>
    </dgm:pt>
    <dgm:pt modelId="{E8F17E82-CBD9-41B8-9E3D-518C3375F46F}">
      <dgm:prSet custT="1"/>
      <dgm:spPr/>
      <dgm:t>
        <a:bodyPr/>
        <a:lstStyle/>
        <a:p>
          <a:r>
            <a:rPr lang="en-US" sz="2400" b="1" dirty="0">
              <a:solidFill>
                <a:schemeClr val="tx1"/>
              </a:solidFill>
              <a:latin typeface="Arial" panose="020B0604020202020204" pitchFamily="34" charset="0"/>
              <a:cs typeface="Arial" panose="020B0604020202020204" pitchFamily="34" charset="0"/>
            </a:rPr>
            <a:t>Median Salary: </a:t>
          </a:r>
          <a:r>
            <a:rPr lang="en-US" sz="2400" dirty="0">
              <a:solidFill>
                <a:schemeClr val="tx1"/>
              </a:solidFill>
              <a:latin typeface="Arial" panose="020B0604020202020204" pitchFamily="34" charset="0"/>
              <a:cs typeface="Arial" panose="020B0604020202020204" pitchFamily="34" charset="0"/>
            </a:rPr>
            <a:t>$195,610</a:t>
          </a:r>
        </a:p>
      </dgm:t>
    </dgm:pt>
    <dgm:pt modelId="{503FD380-AC61-4E8C-ADAE-3C254276287D}" type="parTrans" cxnId="{5BE16D78-75B3-467A-A2C4-E4218A70A10F}">
      <dgm:prSet/>
      <dgm:spPr/>
      <dgm:t>
        <a:bodyPr/>
        <a:lstStyle/>
        <a:p>
          <a:endParaRPr lang="en-US"/>
        </a:p>
      </dgm:t>
    </dgm:pt>
    <dgm:pt modelId="{DAEFD854-2E4B-4BB4-B693-5F55F9657BED}" type="sibTrans" cxnId="{5BE16D78-75B3-467A-A2C4-E4218A70A10F}">
      <dgm:prSet/>
      <dgm:spPr/>
      <dgm:t>
        <a:bodyPr/>
        <a:lstStyle/>
        <a:p>
          <a:endParaRPr lang="en-US"/>
        </a:p>
      </dgm:t>
    </dgm:pt>
    <dgm:pt modelId="{E00CC589-B6F9-48AC-B397-0D62DC09322E}">
      <dgm:prSet custT="1"/>
      <dgm:spPr/>
      <dgm:t>
        <a:bodyPr/>
        <a:lstStyle/>
        <a:p>
          <a:r>
            <a:rPr lang="en-US" sz="2000" b="1" dirty="0">
              <a:solidFill>
                <a:schemeClr val="tx1"/>
              </a:solidFill>
              <a:latin typeface="Arial" panose="020B0604020202020204" pitchFamily="34" charset="0"/>
              <a:cs typeface="Arial" panose="020B0604020202020204" pitchFamily="34" charset="0"/>
            </a:rPr>
            <a:t>What they do</a:t>
          </a:r>
          <a:r>
            <a:rPr lang="en-US" sz="2000" dirty="0">
              <a:solidFill>
                <a:schemeClr val="tx1"/>
              </a:solidFill>
              <a:latin typeface="Arial" panose="020B0604020202020204" pitchFamily="34" charset="0"/>
              <a:cs typeface="Arial" panose="020B0604020202020204" pitchFamily="34" charset="0"/>
            </a:rPr>
            <a:t>:</a:t>
          </a:r>
        </a:p>
        <a:p>
          <a:r>
            <a:rPr lang="en-US" sz="1400" dirty="0">
              <a:solidFill>
                <a:schemeClr val="tx1"/>
              </a:solidFill>
              <a:latin typeface="Arial" panose="020B0604020202020204" pitchFamily="34" charset="0"/>
              <a:cs typeface="Arial" panose="020B0604020202020204" pitchFamily="34" charset="0"/>
            </a:rPr>
            <a:t>Anesthesia services to patients in hospitals, physician’s offices, &amp; clinics.</a:t>
          </a:r>
        </a:p>
      </dgm:t>
    </dgm:pt>
    <dgm:pt modelId="{8BF8D923-E8A6-4675-B50D-9336501D12A7}" type="parTrans" cxnId="{C096F145-4F04-453E-8A67-345579D5CFDC}">
      <dgm:prSet/>
      <dgm:spPr/>
      <dgm:t>
        <a:bodyPr/>
        <a:lstStyle/>
        <a:p>
          <a:endParaRPr lang="en-US"/>
        </a:p>
      </dgm:t>
    </dgm:pt>
    <dgm:pt modelId="{BC95942D-ADA8-46DB-B772-FD02D3FC4BA1}" type="sibTrans" cxnId="{C096F145-4F04-453E-8A67-345579D5CFDC}">
      <dgm:prSet/>
      <dgm:spPr/>
      <dgm:t>
        <a:bodyPr/>
        <a:lstStyle/>
        <a:p>
          <a:endParaRPr lang="en-US"/>
        </a:p>
      </dgm:t>
    </dgm:pt>
    <dgm:pt modelId="{E8BDFE28-5EA1-42EF-9119-5AD82722A065}">
      <dgm:prSet/>
      <dgm:spPr/>
      <dgm:t>
        <a:bodyPr/>
        <a:lstStyle/>
        <a:p>
          <a:r>
            <a:rPr lang="en-US" b="1" dirty="0">
              <a:solidFill>
                <a:schemeClr val="tx1"/>
              </a:solidFill>
              <a:latin typeface="Arial" panose="020B0604020202020204" pitchFamily="34" charset="0"/>
              <a:cs typeface="Arial" panose="020B0604020202020204" pitchFamily="34" charset="0"/>
            </a:rPr>
            <a:t>Entry Level:  </a:t>
          </a:r>
          <a:r>
            <a:rPr lang="en-US" b="0" dirty="0">
              <a:solidFill>
                <a:schemeClr val="tx1"/>
              </a:solidFill>
              <a:latin typeface="Arial" panose="020B0604020202020204" pitchFamily="34" charset="0"/>
              <a:cs typeface="Arial" panose="020B0604020202020204" pitchFamily="34" charset="0"/>
            </a:rPr>
            <a:t>Master’s degree</a:t>
          </a:r>
        </a:p>
      </dgm:t>
    </dgm:pt>
    <dgm:pt modelId="{C6ED170B-6930-4C9D-9BCF-728016F97126}" type="parTrans" cxnId="{CE6C743D-65E3-4024-97DF-4849156581AB}">
      <dgm:prSet/>
      <dgm:spPr/>
      <dgm:t>
        <a:bodyPr/>
        <a:lstStyle/>
        <a:p>
          <a:endParaRPr lang="en-US"/>
        </a:p>
      </dgm:t>
    </dgm:pt>
    <dgm:pt modelId="{BC3CC4EF-92FB-47C6-A0E6-D820F7378891}" type="sibTrans" cxnId="{CE6C743D-65E3-4024-97DF-4849156581AB}">
      <dgm:prSet/>
      <dgm:spPr/>
      <dgm:t>
        <a:bodyPr/>
        <a:lstStyle/>
        <a:p>
          <a:endParaRPr lang="en-US"/>
        </a:p>
      </dgm:t>
    </dgm:pt>
    <dgm:pt modelId="{6734D404-9E7F-487E-A57C-3BB741C7D27C}">
      <dgm:prSet/>
      <dgm:spPr/>
      <dgm:t>
        <a:bodyPr/>
        <a:lstStyle/>
        <a:p>
          <a:r>
            <a:rPr lang="en-US" b="1" dirty="0">
              <a:solidFill>
                <a:schemeClr val="tx1"/>
              </a:solidFill>
              <a:latin typeface="Arial" panose="020B0604020202020204" pitchFamily="34" charset="0"/>
              <a:cs typeface="Arial" panose="020B0604020202020204" pitchFamily="34" charset="0"/>
            </a:rPr>
            <a:t>Number of Jobs:  </a:t>
          </a:r>
          <a:r>
            <a:rPr lang="en-US" dirty="0">
              <a:solidFill>
                <a:schemeClr val="tx1"/>
              </a:solidFill>
              <a:latin typeface="Arial" panose="020B0604020202020204" pitchFamily="34" charset="0"/>
              <a:cs typeface="Arial" panose="020B0604020202020204" pitchFamily="34" charset="0"/>
            </a:rPr>
            <a:t>5300</a:t>
          </a:r>
        </a:p>
      </dgm:t>
    </dgm:pt>
    <dgm:pt modelId="{A8AB5509-F678-4244-9389-DDBAA7F81655}" type="parTrans" cxnId="{AC1F551C-EAAB-4898-B778-1914D9483044}">
      <dgm:prSet/>
      <dgm:spPr/>
      <dgm:t>
        <a:bodyPr/>
        <a:lstStyle/>
        <a:p>
          <a:endParaRPr lang="en-US"/>
        </a:p>
      </dgm:t>
    </dgm:pt>
    <dgm:pt modelId="{E6C67813-AADC-4B11-82BC-D81505CE192F}" type="sibTrans" cxnId="{AC1F551C-EAAB-4898-B778-1914D9483044}">
      <dgm:prSet/>
      <dgm:spPr/>
      <dgm:t>
        <a:bodyPr/>
        <a:lstStyle/>
        <a:p>
          <a:endParaRPr lang="en-US"/>
        </a:p>
      </dgm:t>
    </dgm:pt>
    <dgm:pt modelId="{EB9E6F96-592F-4771-82FC-9E6B4E30EC4F}">
      <dgm:prSet/>
      <dgm:spPr/>
      <dgm:t>
        <a:bodyPr/>
        <a:lstStyle/>
        <a:p>
          <a:r>
            <a:rPr lang="en-US" b="1" dirty="0">
              <a:solidFill>
                <a:schemeClr val="tx1"/>
              </a:solidFill>
              <a:latin typeface="Arial" panose="020B0604020202020204" pitchFamily="34" charset="0"/>
              <a:cs typeface="Arial" panose="020B0604020202020204" pitchFamily="34" charset="0"/>
            </a:rPr>
            <a:t>#25 in 100 Best Jobs in America</a:t>
          </a:r>
        </a:p>
      </dgm:t>
    </dgm:pt>
    <dgm:pt modelId="{D8CCC9C9-BB85-41B6-940B-5E5CF432341E}" type="parTrans" cxnId="{A97107B5-0A31-4A30-BF30-8ACB99AFC9AA}">
      <dgm:prSet/>
      <dgm:spPr/>
      <dgm:t>
        <a:bodyPr/>
        <a:lstStyle/>
        <a:p>
          <a:endParaRPr lang="en-US"/>
        </a:p>
      </dgm:t>
    </dgm:pt>
    <dgm:pt modelId="{613C27CD-D53E-41B3-8FC3-506C78D3EEEB}" type="sibTrans" cxnId="{A97107B5-0A31-4A30-BF30-8ACB99AFC9AA}">
      <dgm:prSet/>
      <dgm:spPr/>
      <dgm:t>
        <a:bodyPr/>
        <a:lstStyle/>
        <a:p>
          <a:endParaRPr lang="en-US"/>
        </a:p>
      </dgm:t>
    </dgm:pt>
    <dgm:pt modelId="{F3432833-E1E6-C94A-A33B-AC14B6E4586C}" type="pres">
      <dgm:prSet presAssocID="{6B96F401-312A-4982-905A-CC357F4AA28B}" presName="diagram" presStyleCnt="0">
        <dgm:presLayoutVars>
          <dgm:dir/>
          <dgm:resizeHandles val="exact"/>
        </dgm:presLayoutVars>
      </dgm:prSet>
      <dgm:spPr/>
      <dgm:t>
        <a:bodyPr/>
        <a:lstStyle/>
        <a:p>
          <a:endParaRPr lang="en-US"/>
        </a:p>
      </dgm:t>
    </dgm:pt>
    <dgm:pt modelId="{A842580B-2143-EF4F-B2A2-9C9B3E919786}" type="pres">
      <dgm:prSet presAssocID="{38B45504-D889-416E-9313-2E551667E753}" presName="node" presStyleLbl="node1" presStyleIdx="0" presStyleCnt="6">
        <dgm:presLayoutVars>
          <dgm:bulletEnabled val="1"/>
        </dgm:presLayoutVars>
      </dgm:prSet>
      <dgm:spPr/>
      <dgm:t>
        <a:bodyPr/>
        <a:lstStyle/>
        <a:p>
          <a:endParaRPr lang="en-US"/>
        </a:p>
      </dgm:t>
    </dgm:pt>
    <dgm:pt modelId="{85449192-9B0D-C544-988F-4AE4706C7B0D}" type="pres">
      <dgm:prSet presAssocID="{617586B3-BEFD-4BD5-A39A-1B05B0BE8D3A}" presName="sibTrans" presStyleCnt="0"/>
      <dgm:spPr/>
    </dgm:pt>
    <dgm:pt modelId="{1123665D-434C-664D-9F3A-0C3A126FE00D}" type="pres">
      <dgm:prSet presAssocID="{E8F17E82-CBD9-41B8-9E3D-518C3375F46F}" presName="node" presStyleLbl="node1" presStyleIdx="1" presStyleCnt="6">
        <dgm:presLayoutVars>
          <dgm:bulletEnabled val="1"/>
        </dgm:presLayoutVars>
      </dgm:prSet>
      <dgm:spPr/>
      <dgm:t>
        <a:bodyPr/>
        <a:lstStyle/>
        <a:p>
          <a:endParaRPr lang="en-US"/>
        </a:p>
      </dgm:t>
    </dgm:pt>
    <dgm:pt modelId="{396509AD-D122-9844-A393-18B865AFA9A1}" type="pres">
      <dgm:prSet presAssocID="{DAEFD854-2E4B-4BB4-B693-5F55F9657BED}" presName="sibTrans" presStyleCnt="0"/>
      <dgm:spPr/>
    </dgm:pt>
    <dgm:pt modelId="{97DA9278-DA93-1242-92D7-C44CB1C806B9}" type="pres">
      <dgm:prSet presAssocID="{E00CC589-B6F9-48AC-B397-0D62DC09322E}" presName="node" presStyleLbl="node1" presStyleIdx="2" presStyleCnt="6">
        <dgm:presLayoutVars>
          <dgm:bulletEnabled val="1"/>
        </dgm:presLayoutVars>
      </dgm:prSet>
      <dgm:spPr/>
      <dgm:t>
        <a:bodyPr/>
        <a:lstStyle/>
        <a:p>
          <a:endParaRPr lang="en-US"/>
        </a:p>
      </dgm:t>
    </dgm:pt>
    <dgm:pt modelId="{7E3CE516-8BBA-E34A-A472-5B3B0A94757E}" type="pres">
      <dgm:prSet presAssocID="{BC95942D-ADA8-46DB-B772-FD02D3FC4BA1}" presName="sibTrans" presStyleCnt="0"/>
      <dgm:spPr/>
    </dgm:pt>
    <dgm:pt modelId="{ED2589A9-F1B5-6B4B-843A-5F9ECCE16A01}" type="pres">
      <dgm:prSet presAssocID="{E8BDFE28-5EA1-42EF-9119-5AD82722A065}" presName="node" presStyleLbl="node1" presStyleIdx="3" presStyleCnt="6">
        <dgm:presLayoutVars>
          <dgm:bulletEnabled val="1"/>
        </dgm:presLayoutVars>
      </dgm:prSet>
      <dgm:spPr/>
      <dgm:t>
        <a:bodyPr/>
        <a:lstStyle/>
        <a:p>
          <a:endParaRPr lang="en-US"/>
        </a:p>
      </dgm:t>
    </dgm:pt>
    <dgm:pt modelId="{20C6065D-E29C-0944-8A69-0254B3533EF5}" type="pres">
      <dgm:prSet presAssocID="{BC3CC4EF-92FB-47C6-A0E6-D820F7378891}" presName="sibTrans" presStyleCnt="0"/>
      <dgm:spPr/>
    </dgm:pt>
    <dgm:pt modelId="{39E5DA2D-37E8-DE4B-B652-8D2C5E16EA55}" type="pres">
      <dgm:prSet presAssocID="{6734D404-9E7F-487E-A57C-3BB741C7D27C}" presName="node" presStyleLbl="node1" presStyleIdx="4" presStyleCnt="6">
        <dgm:presLayoutVars>
          <dgm:bulletEnabled val="1"/>
        </dgm:presLayoutVars>
      </dgm:prSet>
      <dgm:spPr/>
      <dgm:t>
        <a:bodyPr/>
        <a:lstStyle/>
        <a:p>
          <a:endParaRPr lang="en-US"/>
        </a:p>
      </dgm:t>
    </dgm:pt>
    <dgm:pt modelId="{DE16C7AF-D29D-D040-AD45-4834D2D6772F}" type="pres">
      <dgm:prSet presAssocID="{E6C67813-AADC-4B11-82BC-D81505CE192F}" presName="sibTrans" presStyleCnt="0"/>
      <dgm:spPr/>
    </dgm:pt>
    <dgm:pt modelId="{F5366603-9FE9-D74E-AF5F-F0DD3AD5F150}" type="pres">
      <dgm:prSet presAssocID="{EB9E6F96-592F-4771-82FC-9E6B4E30EC4F}" presName="node" presStyleLbl="node1" presStyleIdx="5" presStyleCnt="6">
        <dgm:presLayoutVars>
          <dgm:bulletEnabled val="1"/>
        </dgm:presLayoutVars>
      </dgm:prSet>
      <dgm:spPr/>
      <dgm:t>
        <a:bodyPr/>
        <a:lstStyle/>
        <a:p>
          <a:endParaRPr lang="en-US"/>
        </a:p>
      </dgm:t>
    </dgm:pt>
  </dgm:ptLst>
  <dgm:cxnLst>
    <dgm:cxn modelId="{F03E77C2-BE27-AB40-85DE-0B1EC84EB4D8}" type="presOf" srcId="{6B96F401-312A-4982-905A-CC357F4AA28B}" destId="{F3432833-E1E6-C94A-A33B-AC14B6E4586C}" srcOrd="0" destOrd="0" presId="urn:microsoft.com/office/officeart/2005/8/layout/default"/>
    <dgm:cxn modelId="{0EB43F2C-984D-F744-8B8A-AEA3D2BBF4F7}" type="presOf" srcId="{E8F17E82-CBD9-41B8-9E3D-518C3375F46F}" destId="{1123665D-434C-664D-9F3A-0C3A126FE00D}" srcOrd="0" destOrd="0" presId="urn:microsoft.com/office/officeart/2005/8/layout/default"/>
    <dgm:cxn modelId="{A526719F-20FF-214C-8AFF-F6ECDBE97FA0}" type="presOf" srcId="{6734D404-9E7F-487E-A57C-3BB741C7D27C}" destId="{39E5DA2D-37E8-DE4B-B652-8D2C5E16EA55}" srcOrd="0" destOrd="0" presId="urn:microsoft.com/office/officeart/2005/8/layout/default"/>
    <dgm:cxn modelId="{BFF4532E-4239-1349-B4D9-57E7FD6B76BB}" type="presOf" srcId="{EB9E6F96-592F-4771-82FC-9E6B4E30EC4F}" destId="{F5366603-9FE9-D74E-AF5F-F0DD3AD5F150}" srcOrd="0" destOrd="0" presId="urn:microsoft.com/office/officeart/2005/8/layout/default"/>
    <dgm:cxn modelId="{25C1DAEA-0B21-4F6B-BB68-92A4BA597FE1}" srcId="{6B96F401-312A-4982-905A-CC357F4AA28B}" destId="{38B45504-D889-416E-9313-2E551667E753}" srcOrd="0" destOrd="0" parTransId="{B90943FF-FDF2-478B-9155-76A31CA3418B}" sibTransId="{617586B3-BEFD-4BD5-A39A-1B05B0BE8D3A}"/>
    <dgm:cxn modelId="{C759262D-E33D-BC4A-AB0F-5AD0D51EBC73}" type="presOf" srcId="{E8BDFE28-5EA1-42EF-9119-5AD82722A065}" destId="{ED2589A9-F1B5-6B4B-843A-5F9ECCE16A01}" srcOrd="0" destOrd="0" presId="urn:microsoft.com/office/officeart/2005/8/layout/default"/>
    <dgm:cxn modelId="{AC1F551C-EAAB-4898-B778-1914D9483044}" srcId="{6B96F401-312A-4982-905A-CC357F4AA28B}" destId="{6734D404-9E7F-487E-A57C-3BB741C7D27C}" srcOrd="4" destOrd="0" parTransId="{A8AB5509-F678-4244-9389-DDBAA7F81655}" sibTransId="{E6C67813-AADC-4B11-82BC-D81505CE192F}"/>
    <dgm:cxn modelId="{C096F145-4F04-453E-8A67-345579D5CFDC}" srcId="{6B96F401-312A-4982-905A-CC357F4AA28B}" destId="{E00CC589-B6F9-48AC-B397-0D62DC09322E}" srcOrd="2" destOrd="0" parTransId="{8BF8D923-E8A6-4675-B50D-9336501D12A7}" sibTransId="{BC95942D-ADA8-46DB-B772-FD02D3FC4BA1}"/>
    <dgm:cxn modelId="{F10028E8-705C-0842-BC48-47F7E10CC209}" type="presOf" srcId="{E00CC589-B6F9-48AC-B397-0D62DC09322E}" destId="{97DA9278-DA93-1242-92D7-C44CB1C806B9}" srcOrd="0" destOrd="0" presId="urn:microsoft.com/office/officeart/2005/8/layout/default"/>
    <dgm:cxn modelId="{5BE16D78-75B3-467A-A2C4-E4218A70A10F}" srcId="{6B96F401-312A-4982-905A-CC357F4AA28B}" destId="{E8F17E82-CBD9-41B8-9E3D-518C3375F46F}" srcOrd="1" destOrd="0" parTransId="{503FD380-AC61-4E8C-ADAE-3C254276287D}" sibTransId="{DAEFD854-2E4B-4BB4-B693-5F55F9657BED}"/>
    <dgm:cxn modelId="{CE6C743D-65E3-4024-97DF-4849156581AB}" srcId="{6B96F401-312A-4982-905A-CC357F4AA28B}" destId="{E8BDFE28-5EA1-42EF-9119-5AD82722A065}" srcOrd="3" destOrd="0" parTransId="{C6ED170B-6930-4C9D-9BCF-728016F97126}" sibTransId="{BC3CC4EF-92FB-47C6-A0E6-D820F7378891}"/>
    <dgm:cxn modelId="{6628EE61-45DE-1442-9C29-EADC85D3DD8D}" type="presOf" srcId="{38B45504-D889-416E-9313-2E551667E753}" destId="{A842580B-2143-EF4F-B2A2-9C9B3E919786}" srcOrd="0" destOrd="0" presId="urn:microsoft.com/office/officeart/2005/8/layout/default"/>
    <dgm:cxn modelId="{A97107B5-0A31-4A30-BF30-8ACB99AFC9AA}" srcId="{6B96F401-312A-4982-905A-CC357F4AA28B}" destId="{EB9E6F96-592F-4771-82FC-9E6B4E30EC4F}" srcOrd="5" destOrd="0" parTransId="{D8CCC9C9-BB85-41B6-940B-5E5CF432341E}" sibTransId="{613C27CD-D53E-41B3-8FC3-506C78D3EEEB}"/>
    <dgm:cxn modelId="{70FAEE4D-F654-DB43-BAFB-20C60B0132A8}" type="presParOf" srcId="{F3432833-E1E6-C94A-A33B-AC14B6E4586C}" destId="{A842580B-2143-EF4F-B2A2-9C9B3E919786}" srcOrd="0" destOrd="0" presId="urn:microsoft.com/office/officeart/2005/8/layout/default"/>
    <dgm:cxn modelId="{78349D57-0463-B046-B2F3-490B8468E203}" type="presParOf" srcId="{F3432833-E1E6-C94A-A33B-AC14B6E4586C}" destId="{85449192-9B0D-C544-988F-4AE4706C7B0D}" srcOrd="1" destOrd="0" presId="urn:microsoft.com/office/officeart/2005/8/layout/default"/>
    <dgm:cxn modelId="{931FCB44-7D64-7643-BA3E-C67E7BB43CEB}" type="presParOf" srcId="{F3432833-E1E6-C94A-A33B-AC14B6E4586C}" destId="{1123665D-434C-664D-9F3A-0C3A126FE00D}" srcOrd="2" destOrd="0" presId="urn:microsoft.com/office/officeart/2005/8/layout/default"/>
    <dgm:cxn modelId="{E98964C3-3F56-EB41-BD3D-2E37AB336636}" type="presParOf" srcId="{F3432833-E1E6-C94A-A33B-AC14B6E4586C}" destId="{396509AD-D122-9844-A393-18B865AFA9A1}" srcOrd="3" destOrd="0" presId="urn:microsoft.com/office/officeart/2005/8/layout/default"/>
    <dgm:cxn modelId="{AC67DE8B-BC05-A14A-B1AE-2E90D0CEBC14}" type="presParOf" srcId="{F3432833-E1E6-C94A-A33B-AC14B6E4586C}" destId="{97DA9278-DA93-1242-92D7-C44CB1C806B9}" srcOrd="4" destOrd="0" presId="urn:microsoft.com/office/officeart/2005/8/layout/default"/>
    <dgm:cxn modelId="{6DE59922-B6C1-DB47-B9A4-F29AE28D4077}" type="presParOf" srcId="{F3432833-E1E6-C94A-A33B-AC14B6E4586C}" destId="{7E3CE516-8BBA-E34A-A472-5B3B0A94757E}" srcOrd="5" destOrd="0" presId="urn:microsoft.com/office/officeart/2005/8/layout/default"/>
    <dgm:cxn modelId="{D4B90E45-11F3-8A48-B8A8-F8AA6BC51B59}" type="presParOf" srcId="{F3432833-E1E6-C94A-A33B-AC14B6E4586C}" destId="{ED2589A9-F1B5-6B4B-843A-5F9ECCE16A01}" srcOrd="6" destOrd="0" presId="urn:microsoft.com/office/officeart/2005/8/layout/default"/>
    <dgm:cxn modelId="{28992366-755C-F049-83F2-C1DDD7EE9C70}" type="presParOf" srcId="{F3432833-E1E6-C94A-A33B-AC14B6E4586C}" destId="{20C6065D-E29C-0944-8A69-0254B3533EF5}" srcOrd="7" destOrd="0" presId="urn:microsoft.com/office/officeart/2005/8/layout/default"/>
    <dgm:cxn modelId="{EBBF1B86-6309-FC4C-94C5-46A92B0D6B5E}" type="presParOf" srcId="{F3432833-E1E6-C94A-A33B-AC14B6E4586C}" destId="{39E5DA2D-37E8-DE4B-B652-8D2C5E16EA55}" srcOrd="8" destOrd="0" presId="urn:microsoft.com/office/officeart/2005/8/layout/default"/>
    <dgm:cxn modelId="{C3493A02-066A-9141-8E3F-A7A9C2C75C58}" type="presParOf" srcId="{F3432833-E1E6-C94A-A33B-AC14B6E4586C}" destId="{DE16C7AF-D29D-D040-AD45-4834D2D6772F}" srcOrd="9" destOrd="0" presId="urn:microsoft.com/office/officeart/2005/8/layout/default"/>
    <dgm:cxn modelId="{F3D8B744-7960-A345-9241-1E159F9A4297}" type="presParOf" srcId="{F3432833-E1E6-C94A-A33B-AC14B6E4586C}" destId="{F5366603-9FE9-D74E-AF5F-F0DD3AD5F1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9C3C0A-C2CF-4352-804C-1F49F4E7F61E}"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21D3FD3A-73C0-4C20-83D1-775FCEC77E87}">
      <dgm:prSet custT="1"/>
      <dgm:spPr/>
      <dgm:t>
        <a:bodyPr/>
        <a:lstStyle/>
        <a:p>
          <a:r>
            <a:rPr lang="en-US" sz="2400" b="1" dirty="0">
              <a:latin typeface="+mj-lt"/>
            </a:rPr>
            <a:t>Median Salary:  </a:t>
          </a:r>
          <a:r>
            <a:rPr lang="en-US" sz="2400" dirty="0">
              <a:latin typeface="+mj-lt"/>
            </a:rPr>
            <a:t>$280,600    </a:t>
          </a:r>
        </a:p>
      </dgm:t>
    </dgm:pt>
    <dgm:pt modelId="{247903EE-6FB2-4575-8473-DDE5DAF4A77F}" type="parTrans" cxnId="{EB6AB786-5579-4C59-9806-A6865A11E6BF}">
      <dgm:prSet/>
      <dgm:spPr/>
      <dgm:t>
        <a:bodyPr/>
        <a:lstStyle/>
        <a:p>
          <a:endParaRPr lang="en-US"/>
        </a:p>
      </dgm:t>
    </dgm:pt>
    <dgm:pt modelId="{4BE685E5-54A8-4345-A402-4EA95592ABF6}" type="sibTrans" cxnId="{EB6AB786-5579-4C59-9806-A6865A11E6BF}">
      <dgm:prSet/>
      <dgm:spPr/>
      <dgm:t>
        <a:bodyPr/>
        <a:lstStyle/>
        <a:p>
          <a:endParaRPr lang="en-US"/>
        </a:p>
      </dgm:t>
    </dgm:pt>
    <dgm:pt modelId="{12FA7736-6142-49A6-85DA-09BF0265E773}">
      <dgm:prSet custT="1"/>
      <dgm:spPr/>
      <dgm:t>
        <a:bodyPr/>
        <a:lstStyle/>
        <a:p>
          <a:r>
            <a:rPr lang="en-US" sz="2000" b="1" dirty="0">
              <a:latin typeface="Arial" panose="020B0604020202020204" pitchFamily="34" charset="0"/>
              <a:cs typeface="Arial" panose="020B0604020202020204" pitchFamily="34" charset="0"/>
            </a:rPr>
            <a:t>What they do;</a:t>
          </a:r>
        </a:p>
        <a:p>
          <a:r>
            <a:rPr lang="en-US" sz="2000" dirty="0">
              <a:latin typeface="Arial" panose="020B0604020202020204" pitchFamily="34" charset="0"/>
              <a:cs typeface="Arial" panose="020B0604020202020204" pitchFamily="34" charset="0"/>
            </a:rPr>
            <a:t>D</a:t>
          </a:r>
          <a:r>
            <a:rPr lang="en-US" sz="2000" b="0" i="0" dirty="0">
              <a:latin typeface="Arial" panose="020B0604020202020204" pitchFamily="34" charset="0"/>
              <a:cs typeface="Arial" panose="020B0604020202020204" pitchFamily="34" charset="0"/>
            </a:rPr>
            <a:t>iagnose, treat and work to prevent disorders relating to the mind and mental health</a:t>
          </a:r>
          <a:endParaRPr lang="en-US" sz="2000" dirty="0"/>
        </a:p>
      </dgm:t>
    </dgm:pt>
    <dgm:pt modelId="{DBFAF2DC-8B0E-469E-82B5-F90362728297}" type="parTrans" cxnId="{B6D48701-77D2-4989-8AFD-6FDF52CFB7B4}">
      <dgm:prSet/>
      <dgm:spPr/>
      <dgm:t>
        <a:bodyPr/>
        <a:lstStyle/>
        <a:p>
          <a:endParaRPr lang="en-US"/>
        </a:p>
      </dgm:t>
    </dgm:pt>
    <dgm:pt modelId="{FFBE5461-0FAD-44EB-8F62-95143FE3339D}" type="sibTrans" cxnId="{B6D48701-77D2-4989-8AFD-6FDF52CFB7B4}">
      <dgm:prSet/>
      <dgm:spPr/>
      <dgm:t>
        <a:bodyPr/>
        <a:lstStyle/>
        <a:p>
          <a:endParaRPr lang="en-US"/>
        </a:p>
      </dgm:t>
    </dgm:pt>
    <dgm:pt modelId="{88AF4CBC-AD8E-4946-83CD-6E0EA7097229}">
      <dgm:prSet/>
      <dgm:spPr/>
      <dgm:t>
        <a:bodyPr/>
        <a:lstStyle/>
        <a:p>
          <a:r>
            <a:rPr lang="en-US" b="1" dirty="0">
              <a:latin typeface="Arial" panose="020B0604020202020204" pitchFamily="34" charset="0"/>
              <a:cs typeface="Arial" panose="020B0604020202020204" pitchFamily="34" charset="0"/>
            </a:rPr>
            <a:t>Entry Level:  </a:t>
          </a:r>
          <a:r>
            <a:rPr lang="en-US" dirty="0">
              <a:latin typeface="Arial" panose="020B0604020202020204" pitchFamily="34" charset="0"/>
              <a:cs typeface="Arial" panose="020B0604020202020204" pitchFamily="34" charset="0"/>
            </a:rPr>
            <a:t>Doctorate</a:t>
          </a:r>
        </a:p>
      </dgm:t>
    </dgm:pt>
    <dgm:pt modelId="{8AF16F10-ECAD-4F2F-BEE5-B9C4E030257C}" type="parTrans" cxnId="{FD10F62E-7538-42F0-BE9B-72555A120545}">
      <dgm:prSet/>
      <dgm:spPr/>
      <dgm:t>
        <a:bodyPr/>
        <a:lstStyle/>
        <a:p>
          <a:endParaRPr lang="en-US"/>
        </a:p>
      </dgm:t>
    </dgm:pt>
    <dgm:pt modelId="{87528DF9-7D8B-43B1-A78A-05A76F9D97B0}" type="sibTrans" cxnId="{FD10F62E-7538-42F0-BE9B-72555A120545}">
      <dgm:prSet/>
      <dgm:spPr/>
      <dgm:t>
        <a:bodyPr/>
        <a:lstStyle/>
        <a:p>
          <a:endParaRPr lang="en-US"/>
        </a:p>
      </dgm:t>
    </dgm:pt>
    <dgm:pt modelId="{F0A7EDEF-5B35-4232-8706-75F7C0E92FBD}">
      <dgm:prSet custT="1"/>
      <dgm:spPr/>
      <dgm:t>
        <a:bodyPr/>
        <a:lstStyle/>
        <a:p>
          <a:r>
            <a:rPr lang="en-US" sz="2400" b="1" dirty="0">
              <a:latin typeface="Arial" panose="020B0604020202020204" pitchFamily="34" charset="0"/>
              <a:cs typeface="Arial" panose="020B0604020202020204" pitchFamily="34" charset="0"/>
            </a:rPr>
            <a:t>Number of Jobs: </a:t>
          </a:r>
          <a:r>
            <a:rPr lang="en-US" sz="2400" b="0" dirty="0">
              <a:latin typeface="Arial" panose="020B0604020202020204" pitchFamily="34" charset="0"/>
              <a:cs typeface="Arial" panose="020B0604020202020204" pitchFamily="34" charset="0"/>
            </a:rPr>
            <a:t>2400</a:t>
          </a:r>
        </a:p>
      </dgm:t>
    </dgm:pt>
    <dgm:pt modelId="{7950309E-FEF9-4635-9BA1-43A923F455E3}" type="parTrans" cxnId="{449C5070-8373-48B5-8C4D-91B5EE6EC808}">
      <dgm:prSet/>
      <dgm:spPr/>
      <dgm:t>
        <a:bodyPr/>
        <a:lstStyle/>
        <a:p>
          <a:endParaRPr lang="en-US"/>
        </a:p>
      </dgm:t>
    </dgm:pt>
    <dgm:pt modelId="{E99A2D22-E64B-42F3-9FCE-B38CBD3F619D}" type="sibTrans" cxnId="{449C5070-8373-48B5-8C4D-91B5EE6EC808}">
      <dgm:prSet/>
      <dgm:spPr/>
      <dgm:t>
        <a:bodyPr/>
        <a:lstStyle/>
        <a:p>
          <a:endParaRPr lang="en-US"/>
        </a:p>
      </dgm:t>
    </dgm:pt>
    <dgm:pt modelId="{518414A2-291D-433B-AA6F-B88FF86BB8B3}">
      <dgm:prSet custT="1"/>
      <dgm:spPr/>
      <dgm:t>
        <a:bodyPr/>
        <a:lstStyle/>
        <a:p>
          <a:r>
            <a:rPr lang="en-US" sz="2400" b="1" dirty="0">
              <a:latin typeface="Arial" panose="020B0604020202020204" pitchFamily="34" charset="0"/>
              <a:cs typeface="Arial" panose="020B0604020202020204" pitchFamily="34" charset="0"/>
            </a:rPr>
            <a:t>#32 in 100 Best Jobs in America </a:t>
          </a:r>
          <a:endParaRPr lang="en-US" sz="2400" dirty="0">
            <a:latin typeface="Arial" panose="020B0604020202020204" pitchFamily="34" charset="0"/>
            <a:cs typeface="Arial" panose="020B0604020202020204" pitchFamily="34" charset="0"/>
          </a:endParaRPr>
        </a:p>
      </dgm:t>
    </dgm:pt>
    <dgm:pt modelId="{1035D12A-7B07-4C6A-B06B-8618A2EBBD12}" type="parTrans" cxnId="{8E5B66A4-359E-4B5E-A3DE-C2DDDB666C94}">
      <dgm:prSet/>
      <dgm:spPr/>
      <dgm:t>
        <a:bodyPr/>
        <a:lstStyle/>
        <a:p>
          <a:endParaRPr lang="en-US"/>
        </a:p>
      </dgm:t>
    </dgm:pt>
    <dgm:pt modelId="{6955C156-8672-4A87-9539-80C9C485B71D}" type="sibTrans" cxnId="{8E5B66A4-359E-4B5E-A3DE-C2DDDB666C94}">
      <dgm:prSet/>
      <dgm:spPr/>
      <dgm:t>
        <a:bodyPr/>
        <a:lstStyle/>
        <a:p>
          <a:endParaRPr lang="en-US"/>
        </a:p>
      </dgm:t>
    </dgm:pt>
    <dgm:pt modelId="{FA7BD7F8-6EE4-9D49-8B2F-96625AEBAAAB}" type="pres">
      <dgm:prSet presAssocID="{619C3C0A-C2CF-4352-804C-1F49F4E7F61E}" presName="vert0" presStyleCnt="0">
        <dgm:presLayoutVars>
          <dgm:dir/>
          <dgm:animOne val="branch"/>
          <dgm:animLvl val="lvl"/>
        </dgm:presLayoutVars>
      </dgm:prSet>
      <dgm:spPr/>
      <dgm:t>
        <a:bodyPr/>
        <a:lstStyle/>
        <a:p>
          <a:endParaRPr lang="en-US"/>
        </a:p>
      </dgm:t>
    </dgm:pt>
    <dgm:pt modelId="{9D8D4467-21D7-744B-B2B0-965EFDDF2F66}" type="pres">
      <dgm:prSet presAssocID="{21D3FD3A-73C0-4C20-83D1-775FCEC77E87}" presName="thickLine" presStyleLbl="alignNode1" presStyleIdx="0" presStyleCnt="5"/>
      <dgm:spPr/>
    </dgm:pt>
    <dgm:pt modelId="{A9A6120A-6099-DD4C-BBB8-02E2B2C013FA}" type="pres">
      <dgm:prSet presAssocID="{21D3FD3A-73C0-4C20-83D1-775FCEC77E87}" presName="horz1" presStyleCnt="0"/>
      <dgm:spPr/>
    </dgm:pt>
    <dgm:pt modelId="{B7319250-0E1F-A04A-A0EF-C7574CC4F0C3}" type="pres">
      <dgm:prSet presAssocID="{21D3FD3A-73C0-4C20-83D1-775FCEC77E87}" presName="tx1" presStyleLbl="revTx" presStyleIdx="0" presStyleCnt="5"/>
      <dgm:spPr/>
      <dgm:t>
        <a:bodyPr/>
        <a:lstStyle/>
        <a:p>
          <a:endParaRPr lang="en-US"/>
        </a:p>
      </dgm:t>
    </dgm:pt>
    <dgm:pt modelId="{E0D1BFC6-13D5-1C42-9E2E-E1DE92F010FF}" type="pres">
      <dgm:prSet presAssocID="{21D3FD3A-73C0-4C20-83D1-775FCEC77E87}" presName="vert1" presStyleCnt="0"/>
      <dgm:spPr/>
    </dgm:pt>
    <dgm:pt modelId="{6C85BA36-783A-BE48-95B6-46B0BB44F1B8}" type="pres">
      <dgm:prSet presAssocID="{12FA7736-6142-49A6-85DA-09BF0265E773}" presName="thickLine" presStyleLbl="alignNode1" presStyleIdx="1" presStyleCnt="5"/>
      <dgm:spPr/>
    </dgm:pt>
    <dgm:pt modelId="{00032CFB-706F-114D-B4AE-6598A4AB9B65}" type="pres">
      <dgm:prSet presAssocID="{12FA7736-6142-49A6-85DA-09BF0265E773}" presName="horz1" presStyleCnt="0"/>
      <dgm:spPr/>
    </dgm:pt>
    <dgm:pt modelId="{23000B0C-6663-9D46-86CD-A62F8977C12D}" type="pres">
      <dgm:prSet presAssocID="{12FA7736-6142-49A6-85DA-09BF0265E773}" presName="tx1" presStyleLbl="revTx" presStyleIdx="1" presStyleCnt="5" custScaleY="174833"/>
      <dgm:spPr/>
      <dgm:t>
        <a:bodyPr/>
        <a:lstStyle/>
        <a:p>
          <a:endParaRPr lang="en-US"/>
        </a:p>
      </dgm:t>
    </dgm:pt>
    <dgm:pt modelId="{941290FE-9DD6-904A-BCB3-171BC371B142}" type="pres">
      <dgm:prSet presAssocID="{12FA7736-6142-49A6-85DA-09BF0265E773}" presName="vert1" presStyleCnt="0"/>
      <dgm:spPr/>
    </dgm:pt>
    <dgm:pt modelId="{35C04E8E-2BEF-BE40-9A92-1AD9CD11D1C5}" type="pres">
      <dgm:prSet presAssocID="{88AF4CBC-AD8E-4946-83CD-6E0EA7097229}" presName="thickLine" presStyleLbl="alignNode1" presStyleIdx="2" presStyleCnt="5"/>
      <dgm:spPr/>
    </dgm:pt>
    <dgm:pt modelId="{35428E61-23C7-5D44-90BA-CDBE2976E823}" type="pres">
      <dgm:prSet presAssocID="{88AF4CBC-AD8E-4946-83CD-6E0EA7097229}" presName="horz1" presStyleCnt="0"/>
      <dgm:spPr/>
    </dgm:pt>
    <dgm:pt modelId="{192E7617-9C51-1043-8876-71BE4C92302D}" type="pres">
      <dgm:prSet presAssocID="{88AF4CBC-AD8E-4946-83CD-6E0EA7097229}" presName="tx1" presStyleLbl="revTx" presStyleIdx="2" presStyleCnt="5"/>
      <dgm:spPr/>
      <dgm:t>
        <a:bodyPr/>
        <a:lstStyle/>
        <a:p>
          <a:endParaRPr lang="en-US"/>
        </a:p>
      </dgm:t>
    </dgm:pt>
    <dgm:pt modelId="{6B8BE758-D5B5-964D-9939-81DE21433A52}" type="pres">
      <dgm:prSet presAssocID="{88AF4CBC-AD8E-4946-83CD-6E0EA7097229}" presName="vert1" presStyleCnt="0"/>
      <dgm:spPr/>
    </dgm:pt>
    <dgm:pt modelId="{2EBE80DA-2351-1245-9BDC-824CBB2F84F4}" type="pres">
      <dgm:prSet presAssocID="{F0A7EDEF-5B35-4232-8706-75F7C0E92FBD}" presName="thickLine" presStyleLbl="alignNode1" presStyleIdx="3" presStyleCnt="5"/>
      <dgm:spPr/>
    </dgm:pt>
    <dgm:pt modelId="{C990AC6D-8886-204D-BED0-30F07D3CA667}" type="pres">
      <dgm:prSet presAssocID="{F0A7EDEF-5B35-4232-8706-75F7C0E92FBD}" presName="horz1" presStyleCnt="0"/>
      <dgm:spPr/>
    </dgm:pt>
    <dgm:pt modelId="{4ED2885F-7D11-6843-8D73-84E3A19BBCF7}" type="pres">
      <dgm:prSet presAssocID="{F0A7EDEF-5B35-4232-8706-75F7C0E92FBD}" presName="tx1" presStyleLbl="revTx" presStyleIdx="3" presStyleCnt="5"/>
      <dgm:spPr/>
      <dgm:t>
        <a:bodyPr/>
        <a:lstStyle/>
        <a:p>
          <a:endParaRPr lang="en-US"/>
        </a:p>
      </dgm:t>
    </dgm:pt>
    <dgm:pt modelId="{1DA61E6B-8CF3-3D4F-B9CC-6FF1DEA5E751}" type="pres">
      <dgm:prSet presAssocID="{F0A7EDEF-5B35-4232-8706-75F7C0E92FBD}" presName="vert1" presStyleCnt="0"/>
      <dgm:spPr/>
    </dgm:pt>
    <dgm:pt modelId="{A6764BB5-19F3-7244-A523-D90C4FB60FFA}" type="pres">
      <dgm:prSet presAssocID="{518414A2-291D-433B-AA6F-B88FF86BB8B3}" presName="thickLine" presStyleLbl="alignNode1" presStyleIdx="4" presStyleCnt="5"/>
      <dgm:spPr/>
    </dgm:pt>
    <dgm:pt modelId="{78753FA9-53A7-4A41-8F71-7C7F58980A04}" type="pres">
      <dgm:prSet presAssocID="{518414A2-291D-433B-AA6F-B88FF86BB8B3}" presName="horz1" presStyleCnt="0"/>
      <dgm:spPr/>
    </dgm:pt>
    <dgm:pt modelId="{6C96BD5C-3318-2745-B289-5EEC3E04EF72}" type="pres">
      <dgm:prSet presAssocID="{518414A2-291D-433B-AA6F-B88FF86BB8B3}" presName="tx1" presStyleLbl="revTx" presStyleIdx="4" presStyleCnt="5"/>
      <dgm:spPr/>
      <dgm:t>
        <a:bodyPr/>
        <a:lstStyle/>
        <a:p>
          <a:endParaRPr lang="en-US"/>
        </a:p>
      </dgm:t>
    </dgm:pt>
    <dgm:pt modelId="{E2E402A5-327A-4641-BD40-04FF71465386}" type="pres">
      <dgm:prSet presAssocID="{518414A2-291D-433B-AA6F-B88FF86BB8B3}" presName="vert1" presStyleCnt="0"/>
      <dgm:spPr/>
    </dgm:pt>
  </dgm:ptLst>
  <dgm:cxnLst>
    <dgm:cxn modelId="{EB6AB786-5579-4C59-9806-A6865A11E6BF}" srcId="{619C3C0A-C2CF-4352-804C-1F49F4E7F61E}" destId="{21D3FD3A-73C0-4C20-83D1-775FCEC77E87}" srcOrd="0" destOrd="0" parTransId="{247903EE-6FB2-4575-8473-DDE5DAF4A77F}" sibTransId="{4BE685E5-54A8-4345-A402-4EA95592ABF6}"/>
    <dgm:cxn modelId="{1E60B174-9431-634A-BC87-8BABA77FD790}" type="presOf" srcId="{12FA7736-6142-49A6-85DA-09BF0265E773}" destId="{23000B0C-6663-9D46-86CD-A62F8977C12D}" srcOrd="0" destOrd="0" presId="urn:microsoft.com/office/officeart/2008/layout/LinedList"/>
    <dgm:cxn modelId="{F12A85F6-36B8-854F-8B8A-C9C428308094}" type="presOf" srcId="{21D3FD3A-73C0-4C20-83D1-775FCEC77E87}" destId="{B7319250-0E1F-A04A-A0EF-C7574CC4F0C3}" srcOrd="0" destOrd="0" presId="urn:microsoft.com/office/officeart/2008/layout/LinedList"/>
    <dgm:cxn modelId="{FD10F62E-7538-42F0-BE9B-72555A120545}" srcId="{619C3C0A-C2CF-4352-804C-1F49F4E7F61E}" destId="{88AF4CBC-AD8E-4946-83CD-6E0EA7097229}" srcOrd="2" destOrd="0" parTransId="{8AF16F10-ECAD-4F2F-BEE5-B9C4E030257C}" sibTransId="{87528DF9-7D8B-43B1-A78A-05A76F9D97B0}"/>
    <dgm:cxn modelId="{449C5070-8373-48B5-8C4D-91B5EE6EC808}" srcId="{619C3C0A-C2CF-4352-804C-1F49F4E7F61E}" destId="{F0A7EDEF-5B35-4232-8706-75F7C0E92FBD}" srcOrd="3" destOrd="0" parTransId="{7950309E-FEF9-4635-9BA1-43A923F455E3}" sibTransId="{E99A2D22-E64B-42F3-9FCE-B38CBD3F619D}"/>
    <dgm:cxn modelId="{8E5B66A4-359E-4B5E-A3DE-C2DDDB666C94}" srcId="{619C3C0A-C2CF-4352-804C-1F49F4E7F61E}" destId="{518414A2-291D-433B-AA6F-B88FF86BB8B3}" srcOrd="4" destOrd="0" parTransId="{1035D12A-7B07-4C6A-B06B-8618A2EBBD12}" sibTransId="{6955C156-8672-4A87-9539-80C9C485B71D}"/>
    <dgm:cxn modelId="{B6D48701-77D2-4989-8AFD-6FDF52CFB7B4}" srcId="{619C3C0A-C2CF-4352-804C-1F49F4E7F61E}" destId="{12FA7736-6142-49A6-85DA-09BF0265E773}" srcOrd="1" destOrd="0" parTransId="{DBFAF2DC-8B0E-469E-82B5-F90362728297}" sibTransId="{FFBE5461-0FAD-44EB-8F62-95143FE3339D}"/>
    <dgm:cxn modelId="{11D5BE14-CF32-D343-B1B1-A3F7BBB6BC35}" type="presOf" srcId="{88AF4CBC-AD8E-4946-83CD-6E0EA7097229}" destId="{192E7617-9C51-1043-8876-71BE4C92302D}" srcOrd="0" destOrd="0" presId="urn:microsoft.com/office/officeart/2008/layout/LinedList"/>
    <dgm:cxn modelId="{A6747879-6B91-BA47-AF2D-5D5A12ABCA5B}" type="presOf" srcId="{518414A2-291D-433B-AA6F-B88FF86BB8B3}" destId="{6C96BD5C-3318-2745-B289-5EEC3E04EF72}" srcOrd="0" destOrd="0" presId="urn:microsoft.com/office/officeart/2008/layout/LinedList"/>
    <dgm:cxn modelId="{D54B240B-15F6-D143-A5BE-AC40A13C2224}" type="presOf" srcId="{F0A7EDEF-5B35-4232-8706-75F7C0E92FBD}" destId="{4ED2885F-7D11-6843-8D73-84E3A19BBCF7}" srcOrd="0" destOrd="0" presId="urn:microsoft.com/office/officeart/2008/layout/LinedList"/>
    <dgm:cxn modelId="{1A8342F3-D9B3-C54B-A03C-7BA78B002611}" type="presOf" srcId="{619C3C0A-C2CF-4352-804C-1F49F4E7F61E}" destId="{FA7BD7F8-6EE4-9D49-8B2F-96625AEBAAAB}" srcOrd="0" destOrd="0" presId="urn:microsoft.com/office/officeart/2008/layout/LinedList"/>
    <dgm:cxn modelId="{68452E28-D56E-6B4E-9CFC-8B68B941DB13}" type="presParOf" srcId="{FA7BD7F8-6EE4-9D49-8B2F-96625AEBAAAB}" destId="{9D8D4467-21D7-744B-B2B0-965EFDDF2F66}" srcOrd="0" destOrd="0" presId="urn:microsoft.com/office/officeart/2008/layout/LinedList"/>
    <dgm:cxn modelId="{FF1AEC6A-9180-234A-8CE1-F8167DBA2363}" type="presParOf" srcId="{FA7BD7F8-6EE4-9D49-8B2F-96625AEBAAAB}" destId="{A9A6120A-6099-DD4C-BBB8-02E2B2C013FA}" srcOrd="1" destOrd="0" presId="urn:microsoft.com/office/officeart/2008/layout/LinedList"/>
    <dgm:cxn modelId="{8FE92933-9CBE-DF47-B89D-F56E3BD0B9B2}" type="presParOf" srcId="{A9A6120A-6099-DD4C-BBB8-02E2B2C013FA}" destId="{B7319250-0E1F-A04A-A0EF-C7574CC4F0C3}" srcOrd="0" destOrd="0" presId="urn:microsoft.com/office/officeart/2008/layout/LinedList"/>
    <dgm:cxn modelId="{B4540C21-88D0-F34E-A384-EFD1A4995D87}" type="presParOf" srcId="{A9A6120A-6099-DD4C-BBB8-02E2B2C013FA}" destId="{E0D1BFC6-13D5-1C42-9E2E-E1DE92F010FF}" srcOrd="1" destOrd="0" presId="urn:microsoft.com/office/officeart/2008/layout/LinedList"/>
    <dgm:cxn modelId="{B0966777-8392-AE4F-ABEE-5AF9D508C6C0}" type="presParOf" srcId="{FA7BD7F8-6EE4-9D49-8B2F-96625AEBAAAB}" destId="{6C85BA36-783A-BE48-95B6-46B0BB44F1B8}" srcOrd="2" destOrd="0" presId="urn:microsoft.com/office/officeart/2008/layout/LinedList"/>
    <dgm:cxn modelId="{8646087D-61E7-7A4C-B319-6E6F877AE5AB}" type="presParOf" srcId="{FA7BD7F8-6EE4-9D49-8B2F-96625AEBAAAB}" destId="{00032CFB-706F-114D-B4AE-6598A4AB9B65}" srcOrd="3" destOrd="0" presId="urn:microsoft.com/office/officeart/2008/layout/LinedList"/>
    <dgm:cxn modelId="{8AB7FD59-D7D1-C74E-9C2E-0BB399DB3E3F}" type="presParOf" srcId="{00032CFB-706F-114D-B4AE-6598A4AB9B65}" destId="{23000B0C-6663-9D46-86CD-A62F8977C12D}" srcOrd="0" destOrd="0" presId="urn:microsoft.com/office/officeart/2008/layout/LinedList"/>
    <dgm:cxn modelId="{807715C9-66B3-004F-B29D-99D9509C72C0}" type="presParOf" srcId="{00032CFB-706F-114D-B4AE-6598A4AB9B65}" destId="{941290FE-9DD6-904A-BCB3-171BC371B142}" srcOrd="1" destOrd="0" presId="urn:microsoft.com/office/officeart/2008/layout/LinedList"/>
    <dgm:cxn modelId="{64BB1E40-5F07-FF44-8505-5C8867883717}" type="presParOf" srcId="{FA7BD7F8-6EE4-9D49-8B2F-96625AEBAAAB}" destId="{35C04E8E-2BEF-BE40-9A92-1AD9CD11D1C5}" srcOrd="4" destOrd="0" presId="urn:microsoft.com/office/officeart/2008/layout/LinedList"/>
    <dgm:cxn modelId="{49AE1963-2C37-8045-AD97-8FAEA28F77C3}" type="presParOf" srcId="{FA7BD7F8-6EE4-9D49-8B2F-96625AEBAAAB}" destId="{35428E61-23C7-5D44-90BA-CDBE2976E823}" srcOrd="5" destOrd="0" presId="urn:microsoft.com/office/officeart/2008/layout/LinedList"/>
    <dgm:cxn modelId="{AA2B99A0-CAA5-AD44-885C-B9C1D5712271}" type="presParOf" srcId="{35428E61-23C7-5D44-90BA-CDBE2976E823}" destId="{192E7617-9C51-1043-8876-71BE4C92302D}" srcOrd="0" destOrd="0" presId="urn:microsoft.com/office/officeart/2008/layout/LinedList"/>
    <dgm:cxn modelId="{1D0A8D85-7A3B-334D-AC04-E464C340DDAF}" type="presParOf" srcId="{35428E61-23C7-5D44-90BA-CDBE2976E823}" destId="{6B8BE758-D5B5-964D-9939-81DE21433A52}" srcOrd="1" destOrd="0" presId="urn:microsoft.com/office/officeart/2008/layout/LinedList"/>
    <dgm:cxn modelId="{07651B96-CD70-8D4F-9366-E9526DCC82C5}" type="presParOf" srcId="{FA7BD7F8-6EE4-9D49-8B2F-96625AEBAAAB}" destId="{2EBE80DA-2351-1245-9BDC-824CBB2F84F4}" srcOrd="6" destOrd="0" presId="urn:microsoft.com/office/officeart/2008/layout/LinedList"/>
    <dgm:cxn modelId="{38678DA4-9056-4D4E-9E32-D8829521F219}" type="presParOf" srcId="{FA7BD7F8-6EE4-9D49-8B2F-96625AEBAAAB}" destId="{C990AC6D-8886-204D-BED0-30F07D3CA667}" srcOrd="7" destOrd="0" presId="urn:microsoft.com/office/officeart/2008/layout/LinedList"/>
    <dgm:cxn modelId="{4AD6404F-261B-2B44-B30C-15795A1AB638}" type="presParOf" srcId="{C990AC6D-8886-204D-BED0-30F07D3CA667}" destId="{4ED2885F-7D11-6843-8D73-84E3A19BBCF7}" srcOrd="0" destOrd="0" presId="urn:microsoft.com/office/officeart/2008/layout/LinedList"/>
    <dgm:cxn modelId="{4AE123A9-D703-D542-A035-460B8DE3851E}" type="presParOf" srcId="{C990AC6D-8886-204D-BED0-30F07D3CA667}" destId="{1DA61E6B-8CF3-3D4F-B9CC-6FF1DEA5E751}" srcOrd="1" destOrd="0" presId="urn:microsoft.com/office/officeart/2008/layout/LinedList"/>
    <dgm:cxn modelId="{F72FAFB9-4CCA-1A40-8984-02725F8F4F20}" type="presParOf" srcId="{FA7BD7F8-6EE4-9D49-8B2F-96625AEBAAAB}" destId="{A6764BB5-19F3-7244-A523-D90C4FB60FFA}" srcOrd="8" destOrd="0" presId="urn:microsoft.com/office/officeart/2008/layout/LinedList"/>
    <dgm:cxn modelId="{290D5320-7494-BD4B-9BA4-5710B3F6FB17}" type="presParOf" srcId="{FA7BD7F8-6EE4-9D49-8B2F-96625AEBAAAB}" destId="{78753FA9-53A7-4A41-8F71-7C7F58980A04}" srcOrd="9" destOrd="0" presId="urn:microsoft.com/office/officeart/2008/layout/LinedList"/>
    <dgm:cxn modelId="{2FA05BFA-DFD4-7747-ABB1-16F569A7DF87}" type="presParOf" srcId="{78753FA9-53A7-4A41-8F71-7C7F58980A04}" destId="{6C96BD5C-3318-2745-B289-5EEC3E04EF72}" srcOrd="0" destOrd="0" presId="urn:microsoft.com/office/officeart/2008/layout/LinedList"/>
    <dgm:cxn modelId="{458378EB-568F-314A-A62B-46C26274D568}" type="presParOf" srcId="{78753FA9-53A7-4A41-8F71-7C7F58980A04}" destId="{E2E402A5-327A-4641-BD40-04FF7146538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7B02FB-78CE-43E7-B453-A35B725C5ACD}"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EF173748-896C-420A-9593-0FB0BF6E275B}">
      <dgm:prSet custT="1"/>
      <dgm:spPr/>
      <dgm:t>
        <a:bodyPr/>
        <a:lstStyle/>
        <a:p>
          <a:r>
            <a:rPr lang="en-US" sz="2000" dirty="0">
              <a:latin typeface="+mj-lt"/>
            </a:rPr>
            <a:t>Median Salary:  $124,300</a:t>
          </a:r>
        </a:p>
      </dgm:t>
    </dgm:pt>
    <dgm:pt modelId="{0A587685-4BB0-4DF6-AC2F-BA45D5CCBDBC}" type="parTrans" cxnId="{D0F30B79-B788-448D-9DAC-1C3370B801C7}">
      <dgm:prSet/>
      <dgm:spPr/>
      <dgm:t>
        <a:bodyPr/>
        <a:lstStyle/>
        <a:p>
          <a:endParaRPr lang="en-US"/>
        </a:p>
      </dgm:t>
    </dgm:pt>
    <dgm:pt modelId="{96B42D6C-5170-48F3-89E9-8766C60E7565}" type="sibTrans" cxnId="{D0F30B79-B788-448D-9DAC-1C3370B801C7}">
      <dgm:prSet/>
      <dgm:spPr/>
      <dgm:t>
        <a:bodyPr/>
        <a:lstStyle/>
        <a:p>
          <a:endParaRPr lang="en-US"/>
        </a:p>
      </dgm:t>
    </dgm:pt>
    <dgm:pt modelId="{80DF7DEE-702D-4949-ACA9-1F0BFE3AB679}">
      <dgm:prSet custT="1"/>
      <dgm:spPr/>
      <dgm:t>
        <a:bodyPr/>
        <a:lstStyle/>
        <a:p>
          <a:r>
            <a:rPr lang="en-US" sz="2000" dirty="0">
              <a:latin typeface="+mj-lt"/>
            </a:rPr>
            <a:t>What they do</a:t>
          </a:r>
          <a:r>
            <a:rPr lang="en-US" sz="2000" dirty="0"/>
            <a:t>:</a:t>
          </a:r>
        </a:p>
      </dgm:t>
    </dgm:pt>
    <dgm:pt modelId="{6761B8C0-9359-4998-B556-4875115D42A3}" type="parTrans" cxnId="{4AF2113D-B149-47C7-8A12-E6F2B6F62889}">
      <dgm:prSet/>
      <dgm:spPr/>
      <dgm:t>
        <a:bodyPr/>
        <a:lstStyle/>
        <a:p>
          <a:endParaRPr lang="en-US"/>
        </a:p>
      </dgm:t>
    </dgm:pt>
    <dgm:pt modelId="{A16F3693-DB63-418A-8AA4-12CE92481256}" type="sibTrans" cxnId="{4AF2113D-B149-47C7-8A12-E6F2B6F62889}">
      <dgm:prSet/>
      <dgm:spPr/>
      <dgm:t>
        <a:bodyPr/>
        <a:lstStyle/>
        <a:p>
          <a:endParaRPr lang="en-US"/>
        </a:p>
      </dgm:t>
    </dgm:pt>
    <dgm:pt modelId="{D91AED0C-2CFF-41E8-B4A6-AA29C958A8D3}">
      <dgm:prSet/>
      <dgm:spPr/>
      <dgm:t>
        <a:bodyPr/>
        <a:lstStyle/>
        <a:p>
          <a:r>
            <a:rPr lang="en-US" dirty="0">
              <a:latin typeface="+mj-lt"/>
            </a:rPr>
            <a:t>Examine the eyes and diagnose and treat visual problems and manage diseases, injuries and other disorders of the eyes.</a:t>
          </a:r>
        </a:p>
      </dgm:t>
    </dgm:pt>
    <dgm:pt modelId="{192DBA17-241B-465B-AF1D-B01CD6191B7A}" type="parTrans" cxnId="{68FBB6DD-E8C9-4A5A-81B9-38E7FA519B36}">
      <dgm:prSet/>
      <dgm:spPr/>
      <dgm:t>
        <a:bodyPr/>
        <a:lstStyle/>
        <a:p>
          <a:endParaRPr lang="en-US"/>
        </a:p>
      </dgm:t>
    </dgm:pt>
    <dgm:pt modelId="{5A1BC1F7-9B26-4168-BA9A-372795091E52}" type="sibTrans" cxnId="{68FBB6DD-E8C9-4A5A-81B9-38E7FA519B36}">
      <dgm:prSet/>
      <dgm:spPr/>
      <dgm:t>
        <a:bodyPr/>
        <a:lstStyle/>
        <a:p>
          <a:endParaRPr lang="en-US"/>
        </a:p>
      </dgm:t>
    </dgm:pt>
    <dgm:pt modelId="{B6689B79-6DE3-400F-A24E-F9CC16617EEA}">
      <dgm:prSet custT="1"/>
      <dgm:spPr/>
      <dgm:t>
        <a:bodyPr/>
        <a:lstStyle/>
        <a:p>
          <a:r>
            <a:rPr lang="en-US" sz="1900" dirty="0">
              <a:latin typeface="Arial" panose="020B0604020202020204" pitchFamily="34" charset="0"/>
              <a:cs typeface="Arial" panose="020B0604020202020204" pitchFamily="34" charset="0"/>
            </a:rPr>
            <a:t>Entry Level: Doctor of </a:t>
          </a:r>
          <a:r>
            <a:rPr lang="en-US" sz="2000" dirty="0">
              <a:latin typeface="Arial" panose="020B0604020202020204" pitchFamily="34" charset="0"/>
              <a:cs typeface="Arial" panose="020B0604020202020204" pitchFamily="34" charset="0"/>
            </a:rPr>
            <a:t>Optometry</a:t>
          </a:r>
          <a:r>
            <a:rPr lang="en-US" sz="1900" dirty="0">
              <a:latin typeface="Arial" panose="020B0604020202020204" pitchFamily="34" charset="0"/>
              <a:cs typeface="Arial" panose="020B0604020202020204" pitchFamily="34" charset="0"/>
            </a:rPr>
            <a:t> </a:t>
          </a:r>
        </a:p>
      </dgm:t>
    </dgm:pt>
    <dgm:pt modelId="{EF73B8EA-D4F2-415B-8A13-80B61C4F534D}" type="parTrans" cxnId="{75B10CD7-D6C1-4626-84EA-001F2DDC1373}">
      <dgm:prSet/>
      <dgm:spPr/>
      <dgm:t>
        <a:bodyPr/>
        <a:lstStyle/>
        <a:p>
          <a:endParaRPr lang="en-US"/>
        </a:p>
      </dgm:t>
    </dgm:pt>
    <dgm:pt modelId="{20B471C4-A5D6-44A3-9C14-A1260622E7DF}" type="sibTrans" cxnId="{75B10CD7-D6C1-4626-84EA-001F2DDC1373}">
      <dgm:prSet/>
      <dgm:spPr/>
      <dgm:t>
        <a:bodyPr/>
        <a:lstStyle/>
        <a:p>
          <a:endParaRPr lang="en-US"/>
        </a:p>
      </dgm:t>
    </dgm:pt>
    <dgm:pt modelId="{AAD88E96-E877-48FD-8DAD-4EE426663539}">
      <dgm:prSet custT="1"/>
      <dgm:spPr/>
      <dgm:t>
        <a:bodyPr/>
        <a:lstStyle/>
        <a:p>
          <a:r>
            <a:rPr lang="en-US" sz="2000" dirty="0">
              <a:latin typeface="Arial" panose="020B0604020202020204" pitchFamily="34" charset="0"/>
              <a:cs typeface="Arial" panose="020B0604020202020204" pitchFamily="34" charset="0"/>
            </a:rPr>
            <a:t>Number of Jobs:  4000</a:t>
          </a:r>
        </a:p>
      </dgm:t>
    </dgm:pt>
    <dgm:pt modelId="{D8978876-C636-49F7-B629-4BBB5EE612A5}" type="parTrans" cxnId="{0A076628-4FE4-489C-8355-AED5083C952E}">
      <dgm:prSet/>
      <dgm:spPr/>
      <dgm:t>
        <a:bodyPr/>
        <a:lstStyle/>
        <a:p>
          <a:endParaRPr lang="en-US"/>
        </a:p>
      </dgm:t>
    </dgm:pt>
    <dgm:pt modelId="{021ACA2B-63A3-4604-9C17-404DDDC4356E}" type="sibTrans" cxnId="{0A076628-4FE4-489C-8355-AED5083C952E}">
      <dgm:prSet/>
      <dgm:spPr/>
      <dgm:t>
        <a:bodyPr/>
        <a:lstStyle/>
        <a:p>
          <a:endParaRPr lang="en-US"/>
        </a:p>
      </dgm:t>
    </dgm:pt>
    <dgm:pt modelId="{189EE334-C35F-4E27-B691-8048871909FD}">
      <dgm:prSet/>
      <dgm:spPr/>
      <dgm:t>
        <a:bodyPr/>
        <a:lstStyle/>
        <a:p>
          <a:r>
            <a:rPr lang="en-US" b="1" dirty="0">
              <a:latin typeface="+mj-lt"/>
            </a:rPr>
            <a:t>#33 in 100 Best Jobs in America </a:t>
          </a:r>
        </a:p>
      </dgm:t>
    </dgm:pt>
    <dgm:pt modelId="{955A2BDA-F299-4F3E-AF2C-BF908154D60A}" type="parTrans" cxnId="{2E773BD0-406A-4C89-885D-9EBF8874CE53}">
      <dgm:prSet/>
      <dgm:spPr/>
      <dgm:t>
        <a:bodyPr/>
        <a:lstStyle/>
        <a:p>
          <a:endParaRPr lang="en-US"/>
        </a:p>
      </dgm:t>
    </dgm:pt>
    <dgm:pt modelId="{86E5D45B-E72A-4CE5-8CBE-BCB32E141475}" type="sibTrans" cxnId="{2E773BD0-406A-4C89-885D-9EBF8874CE53}">
      <dgm:prSet/>
      <dgm:spPr/>
      <dgm:t>
        <a:bodyPr/>
        <a:lstStyle/>
        <a:p>
          <a:endParaRPr lang="en-US"/>
        </a:p>
      </dgm:t>
    </dgm:pt>
    <dgm:pt modelId="{483EAE3E-6B79-504A-B2CB-9A761B23EEBC}" type="pres">
      <dgm:prSet presAssocID="{CB7B02FB-78CE-43E7-B453-A35B725C5ACD}" presName="linear" presStyleCnt="0">
        <dgm:presLayoutVars>
          <dgm:dir/>
          <dgm:animLvl val="lvl"/>
          <dgm:resizeHandles val="exact"/>
        </dgm:presLayoutVars>
      </dgm:prSet>
      <dgm:spPr/>
      <dgm:t>
        <a:bodyPr/>
        <a:lstStyle/>
        <a:p>
          <a:endParaRPr lang="en-US"/>
        </a:p>
      </dgm:t>
    </dgm:pt>
    <dgm:pt modelId="{DFF55496-7193-5242-8174-9CE0113EBA46}" type="pres">
      <dgm:prSet presAssocID="{EF173748-896C-420A-9593-0FB0BF6E275B}" presName="parentLin" presStyleCnt="0"/>
      <dgm:spPr/>
    </dgm:pt>
    <dgm:pt modelId="{DF80DB8C-1D10-F24D-BAC7-F6A079FC507E}" type="pres">
      <dgm:prSet presAssocID="{EF173748-896C-420A-9593-0FB0BF6E275B}" presName="parentLeftMargin" presStyleLbl="node1" presStyleIdx="0" presStyleCnt="5"/>
      <dgm:spPr/>
      <dgm:t>
        <a:bodyPr/>
        <a:lstStyle/>
        <a:p>
          <a:endParaRPr lang="en-US"/>
        </a:p>
      </dgm:t>
    </dgm:pt>
    <dgm:pt modelId="{CC85E06B-FE46-BA48-9676-6CBFDBD43CD9}" type="pres">
      <dgm:prSet presAssocID="{EF173748-896C-420A-9593-0FB0BF6E275B}" presName="parentText" presStyleLbl="node1" presStyleIdx="0" presStyleCnt="5">
        <dgm:presLayoutVars>
          <dgm:chMax val="0"/>
          <dgm:bulletEnabled val="1"/>
        </dgm:presLayoutVars>
      </dgm:prSet>
      <dgm:spPr/>
      <dgm:t>
        <a:bodyPr/>
        <a:lstStyle/>
        <a:p>
          <a:endParaRPr lang="en-US"/>
        </a:p>
      </dgm:t>
    </dgm:pt>
    <dgm:pt modelId="{04A0FBC5-E3CB-4248-857F-5A432DFBE0EE}" type="pres">
      <dgm:prSet presAssocID="{EF173748-896C-420A-9593-0FB0BF6E275B}" presName="negativeSpace" presStyleCnt="0"/>
      <dgm:spPr/>
    </dgm:pt>
    <dgm:pt modelId="{396B2FBF-B83D-9C42-BCFB-978A4D887F67}" type="pres">
      <dgm:prSet presAssocID="{EF173748-896C-420A-9593-0FB0BF6E275B}" presName="childText" presStyleLbl="conFgAcc1" presStyleIdx="0" presStyleCnt="5">
        <dgm:presLayoutVars>
          <dgm:bulletEnabled val="1"/>
        </dgm:presLayoutVars>
      </dgm:prSet>
      <dgm:spPr/>
    </dgm:pt>
    <dgm:pt modelId="{570EED68-25AF-1E49-B9E1-BA0D7BAA3448}" type="pres">
      <dgm:prSet presAssocID="{96B42D6C-5170-48F3-89E9-8766C60E7565}" presName="spaceBetweenRectangles" presStyleCnt="0"/>
      <dgm:spPr/>
    </dgm:pt>
    <dgm:pt modelId="{7D6E525A-AF06-974C-B159-C81035B26167}" type="pres">
      <dgm:prSet presAssocID="{80DF7DEE-702D-4949-ACA9-1F0BFE3AB679}" presName="parentLin" presStyleCnt="0"/>
      <dgm:spPr/>
    </dgm:pt>
    <dgm:pt modelId="{906CAE25-B989-D543-B8F6-1FA1960283DC}" type="pres">
      <dgm:prSet presAssocID="{80DF7DEE-702D-4949-ACA9-1F0BFE3AB679}" presName="parentLeftMargin" presStyleLbl="node1" presStyleIdx="0" presStyleCnt="5"/>
      <dgm:spPr/>
      <dgm:t>
        <a:bodyPr/>
        <a:lstStyle/>
        <a:p>
          <a:endParaRPr lang="en-US"/>
        </a:p>
      </dgm:t>
    </dgm:pt>
    <dgm:pt modelId="{A10667D0-B3E9-2942-A3AA-E2CC6833DD1C}" type="pres">
      <dgm:prSet presAssocID="{80DF7DEE-702D-4949-ACA9-1F0BFE3AB679}" presName="parentText" presStyleLbl="node1" presStyleIdx="1" presStyleCnt="5">
        <dgm:presLayoutVars>
          <dgm:chMax val="0"/>
          <dgm:bulletEnabled val="1"/>
        </dgm:presLayoutVars>
      </dgm:prSet>
      <dgm:spPr/>
      <dgm:t>
        <a:bodyPr/>
        <a:lstStyle/>
        <a:p>
          <a:endParaRPr lang="en-US"/>
        </a:p>
      </dgm:t>
    </dgm:pt>
    <dgm:pt modelId="{94D7DA8D-0E9A-3D45-B59A-214BC63F4770}" type="pres">
      <dgm:prSet presAssocID="{80DF7DEE-702D-4949-ACA9-1F0BFE3AB679}" presName="negativeSpace" presStyleCnt="0"/>
      <dgm:spPr/>
    </dgm:pt>
    <dgm:pt modelId="{3A44514F-87F0-1B4B-BD09-A268146BBAEC}" type="pres">
      <dgm:prSet presAssocID="{80DF7DEE-702D-4949-ACA9-1F0BFE3AB679}" presName="childText" presStyleLbl="conFgAcc1" presStyleIdx="1" presStyleCnt="5">
        <dgm:presLayoutVars>
          <dgm:bulletEnabled val="1"/>
        </dgm:presLayoutVars>
      </dgm:prSet>
      <dgm:spPr/>
      <dgm:t>
        <a:bodyPr/>
        <a:lstStyle/>
        <a:p>
          <a:endParaRPr lang="en-US"/>
        </a:p>
      </dgm:t>
    </dgm:pt>
    <dgm:pt modelId="{885CD234-F8B2-6B45-A960-59D83A977399}" type="pres">
      <dgm:prSet presAssocID="{A16F3693-DB63-418A-8AA4-12CE92481256}" presName="spaceBetweenRectangles" presStyleCnt="0"/>
      <dgm:spPr/>
    </dgm:pt>
    <dgm:pt modelId="{CDF10C1E-FB20-844B-B7D8-010528B93E55}" type="pres">
      <dgm:prSet presAssocID="{B6689B79-6DE3-400F-A24E-F9CC16617EEA}" presName="parentLin" presStyleCnt="0"/>
      <dgm:spPr/>
    </dgm:pt>
    <dgm:pt modelId="{0F71A72B-B8DA-2E4D-BCE2-65A0992E0741}" type="pres">
      <dgm:prSet presAssocID="{B6689B79-6DE3-400F-A24E-F9CC16617EEA}" presName="parentLeftMargin" presStyleLbl="node1" presStyleIdx="1" presStyleCnt="5"/>
      <dgm:spPr/>
      <dgm:t>
        <a:bodyPr/>
        <a:lstStyle/>
        <a:p>
          <a:endParaRPr lang="en-US"/>
        </a:p>
      </dgm:t>
    </dgm:pt>
    <dgm:pt modelId="{39441732-F745-F247-9569-24FB5C821B1B}" type="pres">
      <dgm:prSet presAssocID="{B6689B79-6DE3-400F-A24E-F9CC16617EEA}" presName="parentText" presStyleLbl="node1" presStyleIdx="2" presStyleCnt="5" custScaleX="121692">
        <dgm:presLayoutVars>
          <dgm:chMax val="0"/>
          <dgm:bulletEnabled val="1"/>
        </dgm:presLayoutVars>
      </dgm:prSet>
      <dgm:spPr/>
      <dgm:t>
        <a:bodyPr/>
        <a:lstStyle/>
        <a:p>
          <a:endParaRPr lang="en-US"/>
        </a:p>
      </dgm:t>
    </dgm:pt>
    <dgm:pt modelId="{0680418D-1360-9842-AE8C-EE948DCE8ADF}" type="pres">
      <dgm:prSet presAssocID="{B6689B79-6DE3-400F-A24E-F9CC16617EEA}" presName="negativeSpace" presStyleCnt="0"/>
      <dgm:spPr/>
    </dgm:pt>
    <dgm:pt modelId="{BD6B7F3B-2E64-3641-8A28-ECF773180AD4}" type="pres">
      <dgm:prSet presAssocID="{B6689B79-6DE3-400F-A24E-F9CC16617EEA}" presName="childText" presStyleLbl="conFgAcc1" presStyleIdx="2" presStyleCnt="5">
        <dgm:presLayoutVars>
          <dgm:bulletEnabled val="1"/>
        </dgm:presLayoutVars>
      </dgm:prSet>
      <dgm:spPr/>
    </dgm:pt>
    <dgm:pt modelId="{E2927EFA-3072-BF49-805C-37CF3ED918A0}" type="pres">
      <dgm:prSet presAssocID="{20B471C4-A5D6-44A3-9C14-A1260622E7DF}" presName="spaceBetweenRectangles" presStyleCnt="0"/>
      <dgm:spPr/>
    </dgm:pt>
    <dgm:pt modelId="{9D569C03-EED0-DE4F-8C46-C98D67418E5E}" type="pres">
      <dgm:prSet presAssocID="{AAD88E96-E877-48FD-8DAD-4EE426663539}" presName="parentLin" presStyleCnt="0"/>
      <dgm:spPr/>
    </dgm:pt>
    <dgm:pt modelId="{66423DDC-70EF-0849-B0D6-005BADC4D577}" type="pres">
      <dgm:prSet presAssocID="{AAD88E96-E877-48FD-8DAD-4EE426663539}" presName="parentLeftMargin" presStyleLbl="node1" presStyleIdx="2" presStyleCnt="5"/>
      <dgm:spPr/>
      <dgm:t>
        <a:bodyPr/>
        <a:lstStyle/>
        <a:p>
          <a:endParaRPr lang="en-US"/>
        </a:p>
      </dgm:t>
    </dgm:pt>
    <dgm:pt modelId="{4F3B5177-3E20-6743-9A9F-1C4890BD7DFB}" type="pres">
      <dgm:prSet presAssocID="{AAD88E96-E877-48FD-8DAD-4EE426663539}" presName="parentText" presStyleLbl="node1" presStyleIdx="3" presStyleCnt="5">
        <dgm:presLayoutVars>
          <dgm:chMax val="0"/>
          <dgm:bulletEnabled val="1"/>
        </dgm:presLayoutVars>
      </dgm:prSet>
      <dgm:spPr/>
      <dgm:t>
        <a:bodyPr/>
        <a:lstStyle/>
        <a:p>
          <a:endParaRPr lang="en-US"/>
        </a:p>
      </dgm:t>
    </dgm:pt>
    <dgm:pt modelId="{86C2A8EB-655B-5D48-9F8C-8D746DA2B0CD}" type="pres">
      <dgm:prSet presAssocID="{AAD88E96-E877-48FD-8DAD-4EE426663539}" presName="negativeSpace" presStyleCnt="0"/>
      <dgm:spPr/>
    </dgm:pt>
    <dgm:pt modelId="{60AD5999-7F0D-2343-8CD0-5C290BD5294B}" type="pres">
      <dgm:prSet presAssocID="{AAD88E96-E877-48FD-8DAD-4EE426663539}" presName="childText" presStyleLbl="conFgAcc1" presStyleIdx="3" presStyleCnt="5">
        <dgm:presLayoutVars>
          <dgm:bulletEnabled val="1"/>
        </dgm:presLayoutVars>
      </dgm:prSet>
      <dgm:spPr/>
    </dgm:pt>
    <dgm:pt modelId="{6A56859C-1C80-654B-87D8-B399CA45C805}" type="pres">
      <dgm:prSet presAssocID="{021ACA2B-63A3-4604-9C17-404DDDC4356E}" presName="spaceBetweenRectangles" presStyleCnt="0"/>
      <dgm:spPr/>
    </dgm:pt>
    <dgm:pt modelId="{60C97EA6-800A-5842-B298-2792EAA1739C}" type="pres">
      <dgm:prSet presAssocID="{189EE334-C35F-4E27-B691-8048871909FD}" presName="parentLin" presStyleCnt="0"/>
      <dgm:spPr/>
    </dgm:pt>
    <dgm:pt modelId="{BBAE558D-A0A4-7545-BADA-67714D17C4AD}" type="pres">
      <dgm:prSet presAssocID="{189EE334-C35F-4E27-B691-8048871909FD}" presName="parentLeftMargin" presStyleLbl="node1" presStyleIdx="3" presStyleCnt="5"/>
      <dgm:spPr/>
      <dgm:t>
        <a:bodyPr/>
        <a:lstStyle/>
        <a:p>
          <a:endParaRPr lang="en-US"/>
        </a:p>
      </dgm:t>
    </dgm:pt>
    <dgm:pt modelId="{1C035808-75A3-734F-A31A-1CB4F541C2D4}" type="pres">
      <dgm:prSet presAssocID="{189EE334-C35F-4E27-B691-8048871909FD}" presName="parentText" presStyleLbl="node1" presStyleIdx="4" presStyleCnt="5" custScaleX="134050">
        <dgm:presLayoutVars>
          <dgm:chMax val="0"/>
          <dgm:bulletEnabled val="1"/>
        </dgm:presLayoutVars>
      </dgm:prSet>
      <dgm:spPr/>
      <dgm:t>
        <a:bodyPr/>
        <a:lstStyle/>
        <a:p>
          <a:endParaRPr lang="en-US"/>
        </a:p>
      </dgm:t>
    </dgm:pt>
    <dgm:pt modelId="{B5186B0A-B159-6649-A346-149D243605F2}" type="pres">
      <dgm:prSet presAssocID="{189EE334-C35F-4E27-B691-8048871909FD}" presName="negativeSpace" presStyleCnt="0"/>
      <dgm:spPr/>
    </dgm:pt>
    <dgm:pt modelId="{88A2ED7C-9149-584B-B18A-FD5A033A822A}" type="pres">
      <dgm:prSet presAssocID="{189EE334-C35F-4E27-B691-8048871909FD}" presName="childText" presStyleLbl="conFgAcc1" presStyleIdx="4" presStyleCnt="5">
        <dgm:presLayoutVars>
          <dgm:bulletEnabled val="1"/>
        </dgm:presLayoutVars>
      </dgm:prSet>
      <dgm:spPr/>
    </dgm:pt>
  </dgm:ptLst>
  <dgm:cxnLst>
    <dgm:cxn modelId="{F02292A1-3402-C942-9A87-E1CBBD9CBAF1}" type="presOf" srcId="{EF173748-896C-420A-9593-0FB0BF6E275B}" destId="{CC85E06B-FE46-BA48-9676-6CBFDBD43CD9}" srcOrd="1" destOrd="0" presId="urn:microsoft.com/office/officeart/2005/8/layout/list1"/>
    <dgm:cxn modelId="{2E773BD0-406A-4C89-885D-9EBF8874CE53}" srcId="{CB7B02FB-78CE-43E7-B453-A35B725C5ACD}" destId="{189EE334-C35F-4E27-B691-8048871909FD}" srcOrd="4" destOrd="0" parTransId="{955A2BDA-F299-4F3E-AF2C-BF908154D60A}" sibTransId="{86E5D45B-E72A-4CE5-8CBE-BCB32E141475}"/>
    <dgm:cxn modelId="{9129549E-7486-794C-AE23-04BC0282D428}" type="presOf" srcId="{AAD88E96-E877-48FD-8DAD-4EE426663539}" destId="{4F3B5177-3E20-6743-9A9F-1C4890BD7DFB}" srcOrd="1" destOrd="0" presId="urn:microsoft.com/office/officeart/2005/8/layout/list1"/>
    <dgm:cxn modelId="{75B10CD7-D6C1-4626-84EA-001F2DDC1373}" srcId="{CB7B02FB-78CE-43E7-B453-A35B725C5ACD}" destId="{B6689B79-6DE3-400F-A24E-F9CC16617EEA}" srcOrd="2" destOrd="0" parTransId="{EF73B8EA-D4F2-415B-8A13-80B61C4F534D}" sibTransId="{20B471C4-A5D6-44A3-9C14-A1260622E7DF}"/>
    <dgm:cxn modelId="{751BA534-3CFD-1244-A69A-B477A9565D02}" type="presOf" srcId="{80DF7DEE-702D-4949-ACA9-1F0BFE3AB679}" destId="{906CAE25-B989-D543-B8F6-1FA1960283DC}" srcOrd="0" destOrd="0" presId="urn:microsoft.com/office/officeart/2005/8/layout/list1"/>
    <dgm:cxn modelId="{65A0D12A-354E-F44C-A99E-83B3D8E2EC06}" type="presOf" srcId="{189EE334-C35F-4E27-B691-8048871909FD}" destId="{1C035808-75A3-734F-A31A-1CB4F541C2D4}" srcOrd="1" destOrd="0" presId="urn:microsoft.com/office/officeart/2005/8/layout/list1"/>
    <dgm:cxn modelId="{ACFAFA45-19C3-A342-B39B-967C2D82FDA7}" type="presOf" srcId="{80DF7DEE-702D-4949-ACA9-1F0BFE3AB679}" destId="{A10667D0-B3E9-2942-A3AA-E2CC6833DD1C}" srcOrd="1" destOrd="0" presId="urn:microsoft.com/office/officeart/2005/8/layout/list1"/>
    <dgm:cxn modelId="{17EFD603-7741-7942-AE7C-FD6B556F4512}" type="presOf" srcId="{D91AED0C-2CFF-41E8-B4A6-AA29C958A8D3}" destId="{3A44514F-87F0-1B4B-BD09-A268146BBAEC}" srcOrd="0" destOrd="0" presId="urn:microsoft.com/office/officeart/2005/8/layout/list1"/>
    <dgm:cxn modelId="{CF8743E1-1C02-9746-9B77-2EC5BF64D43E}" type="presOf" srcId="{CB7B02FB-78CE-43E7-B453-A35B725C5ACD}" destId="{483EAE3E-6B79-504A-B2CB-9A761B23EEBC}" srcOrd="0" destOrd="0" presId="urn:microsoft.com/office/officeart/2005/8/layout/list1"/>
    <dgm:cxn modelId="{D0F30B79-B788-448D-9DAC-1C3370B801C7}" srcId="{CB7B02FB-78CE-43E7-B453-A35B725C5ACD}" destId="{EF173748-896C-420A-9593-0FB0BF6E275B}" srcOrd="0" destOrd="0" parTransId="{0A587685-4BB0-4DF6-AC2F-BA45D5CCBDBC}" sibTransId="{96B42D6C-5170-48F3-89E9-8766C60E7565}"/>
    <dgm:cxn modelId="{7F5DEFE1-AF47-854F-BD22-73E55556D2B7}" type="presOf" srcId="{AAD88E96-E877-48FD-8DAD-4EE426663539}" destId="{66423DDC-70EF-0849-B0D6-005BADC4D577}" srcOrd="0" destOrd="0" presId="urn:microsoft.com/office/officeart/2005/8/layout/list1"/>
    <dgm:cxn modelId="{AB0C26AE-C4D5-CC47-8FB1-5D66E91BBB14}" type="presOf" srcId="{B6689B79-6DE3-400F-A24E-F9CC16617EEA}" destId="{0F71A72B-B8DA-2E4D-BCE2-65A0992E0741}" srcOrd="0" destOrd="0" presId="urn:microsoft.com/office/officeart/2005/8/layout/list1"/>
    <dgm:cxn modelId="{0FD84FB3-3C68-4249-9B0B-BAA52794F3C6}" type="presOf" srcId="{189EE334-C35F-4E27-B691-8048871909FD}" destId="{BBAE558D-A0A4-7545-BADA-67714D17C4AD}" srcOrd="0" destOrd="0" presId="urn:microsoft.com/office/officeart/2005/8/layout/list1"/>
    <dgm:cxn modelId="{0A076628-4FE4-489C-8355-AED5083C952E}" srcId="{CB7B02FB-78CE-43E7-B453-A35B725C5ACD}" destId="{AAD88E96-E877-48FD-8DAD-4EE426663539}" srcOrd="3" destOrd="0" parTransId="{D8978876-C636-49F7-B629-4BBB5EE612A5}" sibTransId="{021ACA2B-63A3-4604-9C17-404DDDC4356E}"/>
    <dgm:cxn modelId="{4AF2113D-B149-47C7-8A12-E6F2B6F62889}" srcId="{CB7B02FB-78CE-43E7-B453-A35B725C5ACD}" destId="{80DF7DEE-702D-4949-ACA9-1F0BFE3AB679}" srcOrd="1" destOrd="0" parTransId="{6761B8C0-9359-4998-B556-4875115D42A3}" sibTransId="{A16F3693-DB63-418A-8AA4-12CE92481256}"/>
    <dgm:cxn modelId="{03D2FDA4-E8C4-C345-BA20-DB5CC15374C0}" type="presOf" srcId="{EF173748-896C-420A-9593-0FB0BF6E275B}" destId="{DF80DB8C-1D10-F24D-BAC7-F6A079FC507E}" srcOrd="0" destOrd="0" presId="urn:microsoft.com/office/officeart/2005/8/layout/list1"/>
    <dgm:cxn modelId="{68FBB6DD-E8C9-4A5A-81B9-38E7FA519B36}" srcId="{80DF7DEE-702D-4949-ACA9-1F0BFE3AB679}" destId="{D91AED0C-2CFF-41E8-B4A6-AA29C958A8D3}" srcOrd="0" destOrd="0" parTransId="{192DBA17-241B-465B-AF1D-B01CD6191B7A}" sibTransId="{5A1BC1F7-9B26-4168-BA9A-372795091E52}"/>
    <dgm:cxn modelId="{2F6DC5BC-A392-D44E-8F55-68F145728213}" type="presOf" srcId="{B6689B79-6DE3-400F-A24E-F9CC16617EEA}" destId="{39441732-F745-F247-9569-24FB5C821B1B}" srcOrd="1" destOrd="0" presId="urn:microsoft.com/office/officeart/2005/8/layout/list1"/>
    <dgm:cxn modelId="{9EDFD55A-CA36-5A4C-9898-1B013826432E}" type="presParOf" srcId="{483EAE3E-6B79-504A-B2CB-9A761B23EEBC}" destId="{DFF55496-7193-5242-8174-9CE0113EBA46}" srcOrd="0" destOrd="0" presId="urn:microsoft.com/office/officeart/2005/8/layout/list1"/>
    <dgm:cxn modelId="{5735CDE9-CBE6-BB40-82EF-2DE1DD88CD2C}" type="presParOf" srcId="{DFF55496-7193-5242-8174-9CE0113EBA46}" destId="{DF80DB8C-1D10-F24D-BAC7-F6A079FC507E}" srcOrd="0" destOrd="0" presId="urn:microsoft.com/office/officeart/2005/8/layout/list1"/>
    <dgm:cxn modelId="{CECC6114-DF0D-0F42-8BAA-6FE3E89F4B61}" type="presParOf" srcId="{DFF55496-7193-5242-8174-9CE0113EBA46}" destId="{CC85E06B-FE46-BA48-9676-6CBFDBD43CD9}" srcOrd="1" destOrd="0" presId="urn:microsoft.com/office/officeart/2005/8/layout/list1"/>
    <dgm:cxn modelId="{F71E0621-E11C-6447-A10D-05D89D98BD61}" type="presParOf" srcId="{483EAE3E-6B79-504A-B2CB-9A761B23EEBC}" destId="{04A0FBC5-E3CB-4248-857F-5A432DFBE0EE}" srcOrd="1" destOrd="0" presId="urn:microsoft.com/office/officeart/2005/8/layout/list1"/>
    <dgm:cxn modelId="{AD18042F-7C41-8641-B5EC-A47DEEA7BF7B}" type="presParOf" srcId="{483EAE3E-6B79-504A-B2CB-9A761B23EEBC}" destId="{396B2FBF-B83D-9C42-BCFB-978A4D887F67}" srcOrd="2" destOrd="0" presId="urn:microsoft.com/office/officeart/2005/8/layout/list1"/>
    <dgm:cxn modelId="{74DA2BFF-7FBF-9E41-B9CF-8AB7B29116F1}" type="presParOf" srcId="{483EAE3E-6B79-504A-B2CB-9A761B23EEBC}" destId="{570EED68-25AF-1E49-B9E1-BA0D7BAA3448}" srcOrd="3" destOrd="0" presId="urn:microsoft.com/office/officeart/2005/8/layout/list1"/>
    <dgm:cxn modelId="{137D9EEF-1D8F-C84C-8CAB-141AD1F22979}" type="presParOf" srcId="{483EAE3E-6B79-504A-B2CB-9A761B23EEBC}" destId="{7D6E525A-AF06-974C-B159-C81035B26167}" srcOrd="4" destOrd="0" presId="urn:microsoft.com/office/officeart/2005/8/layout/list1"/>
    <dgm:cxn modelId="{EC58A954-E649-A54C-BBC4-2F30DADE685F}" type="presParOf" srcId="{7D6E525A-AF06-974C-B159-C81035B26167}" destId="{906CAE25-B989-D543-B8F6-1FA1960283DC}" srcOrd="0" destOrd="0" presId="urn:microsoft.com/office/officeart/2005/8/layout/list1"/>
    <dgm:cxn modelId="{5A339903-4BB7-E84C-968D-50625D4CB2B8}" type="presParOf" srcId="{7D6E525A-AF06-974C-B159-C81035B26167}" destId="{A10667D0-B3E9-2942-A3AA-E2CC6833DD1C}" srcOrd="1" destOrd="0" presId="urn:microsoft.com/office/officeart/2005/8/layout/list1"/>
    <dgm:cxn modelId="{4D6ACE6E-B718-D34D-B4EF-2D81EB4F68C2}" type="presParOf" srcId="{483EAE3E-6B79-504A-B2CB-9A761B23EEBC}" destId="{94D7DA8D-0E9A-3D45-B59A-214BC63F4770}" srcOrd="5" destOrd="0" presId="urn:microsoft.com/office/officeart/2005/8/layout/list1"/>
    <dgm:cxn modelId="{E0977125-575B-FE46-8263-F5A3A56DE38E}" type="presParOf" srcId="{483EAE3E-6B79-504A-B2CB-9A761B23EEBC}" destId="{3A44514F-87F0-1B4B-BD09-A268146BBAEC}" srcOrd="6" destOrd="0" presId="urn:microsoft.com/office/officeart/2005/8/layout/list1"/>
    <dgm:cxn modelId="{E6E8E7C5-147B-1F4B-A9F0-9BAAF5E27E49}" type="presParOf" srcId="{483EAE3E-6B79-504A-B2CB-9A761B23EEBC}" destId="{885CD234-F8B2-6B45-A960-59D83A977399}" srcOrd="7" destOrd="0" presId="urn:microsoft.com/office/officeart/2005/8/layout/list1"/>
    <dgm:cxn modelId="{673B098E-565F-A347-9C39-3414A617766B}" type="presParOf" srcId="{483EAE3E-6B79-504A-B2CB-9A761B23EEBC}" destId="{CDF10C1E-FB20-844B-B7D8-010528B93E55}" srcOrd="8" destOrd="0" presId="urn:microsoft.com/office/officeart/2005/8/layout/list1"/>
    <dgm:cxn modelId="{E12B67E9-2BCD-B944-AD78-03D371C3FAA7}" type="presParOf" srcId="{CDF10C1E-FB20-844B-B7D8-010528B93E55}" destId="{0F71A72B-B8DA-2E4D-BCE2-65A0992E0741}" srcOrd="0" destOrd="0" presId="urn:microsoft.com/office/officeart/2005/8/layout/list1"/>
    <dgm:cxn modelId="{93BE3BBA-519C-A44E-A3CF-D715BB78266C}" type="presParOf" srcId="{CDF10C1E-FB20-844B-B7D8-010528B93E55}" destId="{39441732-F745-F247-9569-24FB5C821B1B}" srcOrd="1" destOrd="0" presId="urn:microsoft.com/office/officeart/2005/8/layout/list1"/>
    <dgm:cxn modelId="{AB0B0622-3803-564D-8AE2-5EC1A258797A}" type="presParOf" srcId="{483EAE3E-6B79-504A-B2CB-9A761B23EEBC}" destId="{0680418D-1360-9842-AE8C-EE948DCE8ADF}" srcOrd="9" destOrd="0" presId="urn:microsoft.com/office/officeart/2005/8/layout/list1"/>
    <dgm:cxn modelId="{D71E156D-74A2-A24D-B6C1-F688907999BA}" type="presParOf" srcId="{483EAE3E-6B79-504A-B2CB-9A761B23EEBC}" destId="{BD6B7F3B-2E64-3641-8A28-ECF773180AD4}" srcOrd="10" destOrd="0" presId="urn:microsoft.com/office/officeart/2005/8/layout/list1"/>
    <dgm:cxn modelId="{3B1A9AF3-B148-2E4E-BD5E-AB37E12B9DFA}" type="presParOf" srcId="{483EAE3E-6B79-504A-B2CB-9A761B23EEBC}" destId="{E2927EFA-3072-BF49-805C-37CF3ED918A0}" srcOrd="11" destOrd="0" presId="urn:microsoft.com/office/officeart/2005/8/layout/list1"/>
    <dgm:cxn modelId="{30FBAED8-B919-7046-B61C-EFC215528335}" type="presParOf" srcId="{483EAE3E-6B79-504A-B2CB-9A761B23EEBC}" destId="{9D569C03-EED0-DE4F-8C46-C98D67418E5E}" srcOrd="12" destOrd="0" presId="urn:microsoft.com/office/officeart/2005/8/layout/list1"/>
    <dgm:cxn modelId="{70BDD085-45AE-E748-88C0-A1D4AFE37498}" type="presParOf" srcId="{9D569C03-EED0-DE4F-8C46-C98D67418E5E}" destId="{66423DDC-70EF-0849-B0D6-005BADC4D577}" srcOrd="0" destOrd="0" presId="urn:microsoft.com/office/officeart/2005/8/layout/list1"/>
    <dgm:cxn modelId="{2AB3AF3C-5F44-6143-9226-0A016CAE09A8}" type="presParOf" srcId="{9D569C03-EED0-DE4F-8C46-C98D67418E5E}" destId="{4F3B5177-3E20-6743-9A9F-1C4890BD7DFB}" srcOrd="1" destOrd="0" presId="urn:microsoft.com/office/officeart/2005/8/layout/list1"/>
    <dgm:cxn modelId="{B3332764-4FA6-AE4B-B842-73592251E6E8}" type="presParOf" srcId="{483EAE3E-6B79-504A-B2CB-9A761B23EEBC}" destId="{86C2A8EB-655B-5D48-9F8C-8D746DA2B0CD}" srcOrd="13" destOrd="0" presId="urn:microsoft.com/office/officeart/2005/8/layout/list1"/>
    <dgm:cxn modelId="{46D2C570-F042-9345-994D-5CBE474C0237}" type="presParOf" srcId="{483EAE3E-6B79-504A-B2CB-9A761B23EEBC}" destId="{60AD5999-7F0D-2343-8CD0-5C290BD5294B}" srcOrd="14" destOrd="0" presId="urn:microsoft.com/office/officeart/2005/8/layout/list1"/>
    <dgm:cxn modelId="{7D66A307-88F7-3A47-9E97-BB4A79E3D4F7}" type="presParOf" srcId="{483EAE3E-6B79-504A-B2CB-9A761B23EEBC}" destId="{6A56859C-1C80-654B-87D8-B399CA45C805}" srcOrd="15" destOrd="0" presId="urn:microsoft.com/office/officeart/2005/8/layout/list1"/>
    <dgm:cxn modelId="{0488C5C6-9356-E74C-8385-458E8BEF9A16}" type="presParOf" srcId="{483EAE3E-6B79-504A-B2CB-9A761B23EEBC}" destId="{60C97EA6-800A-5842-B298-2792EAA1739C}" srcOrd="16" destOrd="0" presId="urn:microsoft.com/office/officeart/2005/8/layout/list1"/>
    <dgm:cxn modelId="{A971E185-F374-7E4B-9F1B-3B9681C81E7B}" type="presParOf" srcId="{60C97EA6-800A-5842-B298-2792EAA1739C}" destId="{BBAE558D-A0A4-7545-BADA-67714D17C4AD}" srcOrd="0" destOrd="0" presId="urn:microsoft.com/office/officeart/2005/8/layout/list1"/>
    <dgm:cxn modelId="{68DDBA8C-65C6-CB48-AAB7-7AD171B4B432}" type="presParOf" srcId="{60C97EA6-800A-5842-B298-2792EAA1739C}" destId="{1C035808-75A3-734F-A31A-1CB4F541C2D4}" srcOrd="1" destOrd="0" presId="urn:microsoft.com/office/officeart/2005/8/layout/list1"/>
    <dgm:cxn modelId="{66F2AA56-6792-7B43-B54E-3364C5A08B2E}" type="presParOf" srcId="{483EAE3E-6B79-504A-B2CB-9A761B23EEBC}" destId="{B5186B0A-B159-6649-A346-149D243605F2}" srcOrd="17" destOrd="0" presId="urn:microsoft.com/office/officeart/2005/8/layout/list1"/>
    <dgm:cxn modelId="{7F0AFF10-D269-1D46-964B-5F59F77D2980}" type="presParOf" srcId="{483EAE3E-6B79-504A-B2CB-9A761B23EEBC}" destId="{88A2ED7C-9149-584B-B18A-FD5A033A822A}"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759D00-DAFE-49C3-B550-361E77A4AC5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BB396CC-31F1-4D2C-91E6-A40E6A6ABA1D}">
      <dgm:prSet custT="1"/>
      <dgm:spPr/>
      <dgm:t>
        <a:bodyPr/>
        <a:lstStyle/>
        <a:p>
          <a:r>
            <a:rPr lang="en-US" sz="2000" b="1" dirty="0">
              <a:latin typeface="Arial" panose="020B0604020202020204" pitchFamily="34" charset="0"/>
              <a:cs typeface="Arial" panose="020B0604020202020204" pitchFamily="34" charset="0"/>
            </a:rPr>
            <a:t>Median Salary:  </a:t>
          </a:r>
          <a:r>
            <a:rPr lang="en-US" sz="2000" dirty="0">
              <a:latin typeface="Arial" panose="020B0604020202020204" pitchFamily="34" charset="0"/>
              <a:cs typeface="Arial" panose="020B0604020202020204" pitchFamily="34" charset="0"/>
            </a:rPr>
            <a:t>$61,830</a:t>
          </a:r>
        </a:p>
      </dgm:t>
    </dgm:pt>
    <dgm:pt modelId="{DFEAC76C-889B-48FB-BC82-B342B2AE3D5D}" type="parTrans" cxnId="{E6F0DA75-A534-41C2-A02D-1DCD1597D07E}">
      <dgm:prSet/>
      <dgm:spPr/>
      <dgm:t>
        <a:bodyPr/>
        <a:lstStyle/>
        <a:p>
          <a:endParaRPr lang="en-US"/>
        </a:p>
      </dgm:t>
    </dgm:pt>
    <dgm:pt modelId="{D2B1D873-A01B-4C01-8673-4C077CFD4085}" type="sibTrans" cxnId="{E6F0DA75-A534-41C2-A02D-1DCD1597D07E}">
      <dgm:prSet/>
      <dgm:spPr/>
      <dgm:t>
        <a:bodyPr/>
        <a:lstStyle/>
        <a:p>
          <a:endParaRPr lang="en-US"/>
        </a:p>
      </dgm:t>
    </dgm:pt>
    <dgm:pt modelId="{0908804E-93E8-4C4B-ADB7-E20D89FE99CF}">
      <dgm:prSet custT="1"/>
      <dgm:spPr/>
      <dgm:t>
        <a:bodyPr/>
        <a:lstStyle/>
        <a:p>
          <a:r>
            <a:rPr lang="en-US" sz="1000" b="1" dirty="0">
              <a:latin typeface="Arial" panose="020B0604020202020204" pitchFamily="34" charset="0"/>
              <a:cs typeface="Arial" panose="020B0604020202020204" pitchFamily="34" charset="0"/>
            </a:rPr>
            <a:t>What they do:</a:t>
          </a:r>
        </a:p>
        <a:p>
          <a:r>
            <a:rPr lang="en-US" sz="1200" b="0" i="0" dirty="0">
              <a:latin typeface="Arial" panose="020B0604020202020204" pitchFamily="34" charset="0"/>
              <a:cs typeface="Arial" panose="020B0604020202020204" pitchFamily="34" charset="0"/>
            </a:rPr>
            <a:t>Heart and lung problems. Asthma, chronic bronchitis, emphysema, cystic fibrosis or sleep apnea; Respond emergency situations, like those experiencing a heart attack or suffering a stroke</a:t>
          </a:r>
          <a:r>
            <a:rPr lang="en-US" sz="1000" b="0" i="0" dirty="0">
              <a:latin typeface="Arial" panose="020B0604020202020204" pitchFamily="34" charset="0"/>
              <a:cs typeface="Arial" panose="020B0604020202020204" pitchFamily="34" charset="0"/>
            </a:rPr>
            <a:t>.</a:t>
          </a:r>
          <a:r>
            <a:rPr lang="en-US" sz="1000" b="1" dirty="0">
              <a:latin typeface="Arial" panose="020B0604020202020204" pitchFamily="34" charset="0"/>
              <a:cs typeface="Arial" panose="020B0604020202020204" pitchFamily="34" charset="0"/>
            </a:rPr>
            <a:t> </a:t>
          </a:r>
        </a:p>
      </dgm:t>
    </dgm:pt>
    <dgm:pt modelId="{05BBE0E6-58C8-489E-81AD-35154C2B439B}" type="parTrans" cxnId="{6D6731AA-1BDB-4BF8-BADF-2950E3F302D8}">
      <dgm:prSet/>
      <dgm:spPr/>
      <dgm:t>
        <a:bodyPr/>
        <a:lstStyle/>
        <a:p>
          <a:endParaRPr lang="en-US"/>
        </a:p>
      </dgm:t>
    </dgm:pt>
    <dgm:pt modelId="{9DA109DC-D389-4935-A237-6917B2A770F1}" type="sibTrans" cxnId="{6D6731AA-1BDB-4BF8-BADF-2950E3F302D8}">
      <dgm:prSet/>
      <dgm:spPr/>
      <dgm:t>
        <a:bodyPr/>
        <a:lstStyle/>
        <a:p>
          <a:endParaRPr lang="en-US"/>
        </a:p>
      </dgm:t>
    </dgm:pt>
    <dgm:pt modelId="{5209D441-69A2-4029-A01C-69174DE7D710}">
      <dgm:prSet/>
      <dgm:spPr/>
      <dgm:t>
        <a:bodyPr/>
        <a:lstStyle/>
        <a:p>
          <a:r>
            <a:rPr lang="en-US" b="1" dirty="0">
              <a:latin typeface="Arial" panose="020B0604020202020204" pitchFamily="34" charset="0"/>
              <a:cs typeface="Arial" panose="020B0604020202020204" pitchFamily="34" charset="0"/>
            </a:rPr>
            <a:t>Entry Level: </a:t>
          </a:r>
          <a:r>
            <a:rPr lang="en-US" dirty="0">
              <a:latin typeface="Arial" panose="020B0604020202020204" pitchFamily="34" charset="0"/>
              <a:cs typeface="Arial" panose="020B0604020202020204" pitchFamily="34" charset="0"/>
            </a:rPr>
            <a:t>Associate Degree</a:t>
          </a:r>
        </a:p>
      </dgm:t>
    </dgm:pt>
    <dgm:pt modelId="{B34BC7BA-0C21-4C79-BF18-1B0FC832B98E}" type="parTrans" cxnId="{45928DB4-CCC1-484B-954D-EFC82F92869E}">
      <dgm:prSet/>
      <dgm:spPr/>
      <dgm:t>
        <a:bodyPr/>
        <a:lstStyle/>
        <a:p>
          <a:endParaRPr lang="en-US"/>
        </a:p>
      </dgm:t>
    </dgm:pt>
    <dgm:pt modelId="{DF7AAD80-9832-4954-8D7C-E3BC406F8B87}" type="sibTrans" cxnId="{45928DB4-CCC1-484B-954D-EFC82F92869E}">
      <dgm:prSet/>
      <dgm:spPr/>
      <dgm:t>
        <a:bodyPr/>
        <a:lstStyle/>
        <a:p>
          <a:endParaRPr lang="en-US"/>
        </a:p>
      </dgm:t>
    </dgm:pt>
    <dgm:pt modelId="{285741F5-9476-4E16-B215-29DCEE059FA9}">
      <dgm:prSet/>
      <dgm:spPr/>
      <dgm:t>
        <a:bodyPr/>
        <a:lstStyle/>
        <a:p>
          <a:r>
            <a:rPr lang="en-US" b="1">
              <a:latin typeface="Arial" panose="020B0604020202020204" pitchFamily="34" charset="0"/>
              <a:cs typeface="Arial" panose="020B0604020202020204" pitchFamily="34" charset="0"/>
            </a:rPr>
            <a:t>Number of Jobs: </a:t>
          </a:r>
          <a:r>
            <a:rPr lang="en-US">
              <a:latin typeface="Arial" panose="020B0604020202020204" pitchFamily="34" charset="0"/>
              <a:cs typeface="Arial" panose="020B0604020202020204" pitchFamily="34" charset="0"/>
            </a:rPr>
            <a:t>18,400</a:t>
          </a:r>
        </a:p>
      </dgm:t>
    </dgm:pt>
    <dgm:pt modelId="{6EBD324D-8C2E-4B5D-AFD8-4417F5C866AB}" type="parTrans" cxnId="{D44C5BBA-29B6-4B44-880E-E0625CA99520}">
      <dgm:prSet/>
      <dgm:spPr/>
      <dgm:t>
        <a:bodyPr/>
        <a:lstStyle/>
        <a:p>
          <a:endParaRPr lang="en-US"/>
        </a:p>
      </dgm:t>
    </dgm:pt>
    <dgm:pt modelId="{BBB0B069-5683-4C67-AEB9-B43A32C6B574}" type="sibTrans" cxnId="{D44C5BBA-29B6-4B44-880E-E0625CA99520}">
      <dgm:prSet/>
      <dgm:spPr/>
      <dgm:t>
        <a:bodyPr/>
        <a:lstStyle/>
        <a:p>
          <a:endParaRPr lang="en-US"/>
        </a:p>
      </dgm:t>
    </dgm:pt>
    <dgm:pt modelId="{24186BA3-03F2-4982-8CB2-FECA45E6EEFB}">
      <dgm:prSet/>
      <dgm:spPr/>
      <dgm:t>
        <a:bodyPr/>
        <a:lstStyle/>
        <a:p>
          <a:r>
            <a:rPr lang="en-US" dirty="0">
              <a:latin typeface="+mj-lt"/>
            </a:rPr>
            <a:t>#</a:t>
          </a:r>
          <a:r>
            <a:rPr lang="en-US" b="1" dirty="0">
              <a:latin typeface="+mj-lt"/>
            </a:rPr>
            <a:t>36 in The Best 100 Jobs in America</a:t>
          </a:r>
          <a:endParaRPr lang="en-US" dirty="0">
            <a:latin typeface="+mj-lt"/>
          </a:endParaRPr>
        </a:p>
      </dgm:t>
    </dgm:pt>
    <dgm:pt modelId="{5CF0414A-CE0E-4222-917F-F38B702E7AFA}" type="parTrans" cxnId="{0D18676D-0338-4936-853E-2FA678D57169}">
      <dgm:prSet/>
      <dgm:spPr/>
      <dgm:t>
        <a:bodyPr/>
        <a:lstStyle/>
        <a:p>
          <a:endParaRPr lang="en-US"/>
        </a:p>
      </dgm:t>
    </dgm:pt>
    <dgm:pt modelId="{D0EE64F3-F737-4FD3-9CFE-0150CB8FA9B5}" type="sibTrans" cxnId="{0D18676D-0338-4936-853E-2FA678D57169}">
      <dgm:prSet/>
      <dgm:spPr/>
      <dgm:t>
        <a:bodyPr/>
        <a:lstStyle/>
        <a:p>
          <a:endParaRPr lang="en-US"/>
        </a:p>
      </dgm:t>
    </dgm:pt>
    <dgm:pt modelId="{84CCB043-41AE-EB47-B2C1-885FD9D465E1}" type="pres">
      <dgm:prSet presAssocID="{FE759D00-DAFE-49C3-B550-361E77A4AC59}" presName="diagram" presStyleCnt="0">
        <dgm:presLayoutVars>
          <dgm:dir/>
          <dgm:resizeHandles val="exact"/>
        </dgm:presLayoutVars>
      </dgm:prSet>
      <dgm:spPr/>
      <dgm:t>
        <a:bodyPr/>
        <a:lstStyle/>
        <a:p>
          <a:endParaRPr lang="en-US"/>
        </a:p>
      </dgm:t>
    </dgm:pt>
    <dgm:pt modelId="{597A9EE0-2914-3E4C-9506-517F4B8816BA}" type="pres">
      <dgm:prSet presAssocID="{EBB396CC-31F1-4D2C-91E6-A40E6A6ABA1D}" presName="node" presStyleLbl="node1" presStyleIdx="0" presStyleCnt="5">
        <dgm:presLayoutVars>
          <dgm:bulletEnabled val="1"/>
        </dgm:presLayoutVars>
      </dgm:prSet>
      <dgm:spPr/>
      <dgm:t>
        <a:bodyPr/>
        <a:lstStyle/>
        <a:p>
          <a:endParaRPr lang="en-US"/>
        </a:p>
      </dgm:t>
    </dgm:pt>
    <dgm:pt modelId="{9C02438A-E77C-104A-ADF8-D99AF1F24E67}" type="pres">
      <dgm:prSet presAssocID="{D2B1D873-A01B-4C01-8673-4C077CFD4085}" presName="sibTrans" presStyleCnt="0"/>
      <dgm:spPr/>
    </dgm:pt>
    <dgm:pt modelId="{DB9CEABE-E4BF-D645-8903-403CADE1DE2D}" type="pres">
      <dgm:prSet presAssocID="{0908804E-93E8-4C4B-ADB7-E20D89FE99CF}" presName="node" presStyleLbl="node1" presStyleIdx="1" presStyleCnt="5" custScaleX="139103" custScaleY="149459" custLinFactNeighborX="-4494">
        <dgm:presLayoutVars>
          <dgm:bulletEnabled val="1"/>
        </dgm:presLayoutVars>
      </dgm:prSet>
      <dgm:spPr/>
      <dgm:t>
        <a:bodyPr/>
        <a:lstStyle/>
        <a:p>
          <a:endParaRPr lang="en-US"/>
        </a:p>
      </dgm:t>
    </dgm:pt>
    <dgm:pt modelId="{27FC5A0A-DBAD-774C-BC47-2CED93BCC7E4}" type="pres">
      <dgm:prSet presAssocID="{9DA109DC-D389-4935-A237-6917B2A770F1}" presName="sibTrans" presStyleCnt="0"/>
      <dgm:spPr/>
    </dgm:pt>
    <dgm:pt modelId="{BA4F9BDA-D190-F249-A222-864E6B28CF7A}" type="pres">
      <dgm:prSet presAssocID="{5209D441-69A2-4029-A01C-69174DE7D710}" presName="node" presStyleLbl="node1" presStyleIdx="2" presStyleCnt="5">
        <dgm:presLayoutVars>
          <dgm:bulletEnabled val="1"/>
        </dgm:presLayoutVars>
      </dgm:prSet>
      <dgm:spPr/>
      <dgm:t>
        <a:bodyPr/>
        <a:lstStyle/>
        <a:p>
          <a:endParaRPr lang="en-US"/>
        </a:p>
      </dgm:t>
    </dgm:pt>
    <dgm:pt modelId="{E3DDABE9-FBE2-6B48-973F-82474A7596AC}" type="pres">
      <dgm:prSet presAssocID="{DF7AAD80-9832-4954-8D7C-E3BC406F8B87}" presName="sibTrans" presStyleCnt="0"/>
      <dgm:spPr/>
    </dgm:pt>
    <dgm:pt modelId="{AC282FEA-CC5D-3940-93F7-EF6DC358162D}" type="pres">
      <dgm:prSet presAssocID="{285741F5-9476-4E16-B215-29DCEE059FA9}" presName="node" presStyleLbl="node1" presStyleIdx="3" presStyleCnt="5">
        <dgm:presLayoutVars>
          <dgm:bulletEnabled val="1"/>
        </dgm:presLayoutVars>
      </dgm:prSet>
      <dgm:spPr/>
      <dgm:t>
        <a:bodyPr/>
        <a:lstStyle/>
        <a:p>
          <a:endParaRPr lang="en-US"/>
        </a:p>
      </dgm:t>
    </dgm:pt>
    <dgm:pt modelId="{0AF084C2-E5F2-984C-862D-99F228317365}" type="pres">
      <dgm:prSet presAssocID="{BBB0B069-5683-4C67-AEB9-B43A32C6B574}" presName="sibTrans" presStyleCnt="0"/>
      <dgm:spPr/>
    </dgm:pt>
    <dgm:pt modelId="{3E0F1258-0D0E-1D43-96D8-E6CA52C06747}" type="pres">
      <dgm:prSet presAssocID="{24186BA3-03F2-4982-8CB2-FECA45E6EEFB}" presName="node" presStyleLbl="node1" presStyleIdx="4" presStyleCnt="5">
        <dgm:presLayoutVars>
          <dgm:bulletEnabled val="1"/>
        </dgm:presLayoutVars>
      </dgm:prSet>
      <dgm:spPr/>
      <dgm:t>
        <a:bodyPr/>
        <a:lstStyle/>
        <a:p>
          <a:endParaRPr lang="en-US"/>
        </a:p>
      </dgm:t>
    </dgm:pt>
  </dgm:ptLst>
  <dgm:cxnLst>
    <dgm:cxn modelId="{3D0DFD9E-8955-4648-989E-5263276BBCC3}" type="presOf" srcId="{5209D441-69A2-4029-A01C-69174DE7D710}" destId="{BA4F9BDA-D190-F249-A222-864E6B28CF7A}" srcOrd="0" destOrd="0" presId="urn:microsoft.com/office/officeart/2005/8/layout/default"/>
    <dgm:cxn modelId="{E440A217-D178-D540-89D0-D8A908D6F7AC}" type="presOf" srcId="{FE759D00-DAFE-49C3-B550-361E77A4AC59}" destId="{84CCB043-41AE-EB47-B2C1-885FD9D465E1}" srcOrd="0" destOrd="0" presId="urn:microsoft.com/office/officeart/2005/8/layout/default"/>
    <dgm:cxn modelId="{5949EB66-BDFF-1946-A823-0D890A034062}" type="presOf" srcId="{0908804E-93E8-4C4B-ADB7-E20D89FE99CF}" destId="{DB9CEABE-E4BF-D645-8903-403CADE1DE2D}" srcOrd="0" destOrd="0" presId="urn:microsoft.com/office/officeart/2005/8/layout/default"/>
    <dgm:cxn modelId="{45928DB4-CCC1-484B-954D-EFC82F92869E}" srcId="{FE759D00-DAFE-49C3-B550-361E77A4AC59}" destId="{5209D441-69A2-4029-A01C-69174DE7D710}" srcOrd="2" destOrd="0" parTransId="{B34BC7BA-0C21-4C79-BF18-1B0FC832B98E}" sibTransId="{DF7AAD80-9832-4954-8D7C-E3BC406F8B87}"/>
    <dgm:cxn modelId="{6D6731AA-1BDB-4BF8-BADF-2950E3F302D8}" srcId="{FE759D00-DAFE-49C3-B550-361E77A4AC59}" destId="{0908804E-93E8-4C4B-ADB7-E20D89FE99CF}" srcOrd="1" destOrd="0" parTransId="{05BBE0E6-58C8-489E-81AD-35154C2B439B}" sibTransId="{9DA109DC-D389-4935-A237-6917B2A770F1}"/>
    <dgm:cxn modelId="{D44C5BBA-29B6-4B44-880E-E0625CA99520}" srcId="{FE759D00-DAFE-49C3-B550-361E77A4AC59}" destId="{285741F5-9476-4E16-B215-29DCEE059FA9}" srcOrd="3" destOrd="0" parTransId="{6EBD324D-8C2E-4B5D-AFD8-4417F5C866AB}" sibTransId="{BBB0B069-5683-4C67-AEB9-B43A32C6B574}"/>
    <dgm:cxn modelId="{C064923D-C132-3A4D-A38E-99BA30226F7D}" type="presOf" srcId="{EBB396CC-31F1-4D2C-91E6-A40E6A6ABA1D}" destId="{597A9EE0-2914-3E4C-9506-517F4B8816BA}" srcOrd="0" destOrd="0" presId="urn:microsoft.com/office/officeart/2005/8/layout/default"/>
    <dgm:cxn modelId="{0D18676D-0338-4936-853E-2FA678D57169}" srcId="{FE759D00-DAFE-49C3-B550-361E77A4AC59}" destId="{24186BA3-03F2-4982-8CB2-FECA45E6EEFB}" srcOrd="4" destOrd="0" parTransId="{5CF0414A-CE0E-4222-917F-F38B702E7AFA}" sibTransId="{D0EE64F3-F737-4FD3-9CFE-0150CB8FA9B5}"/>
    <dgm:cxn modelId="{0CECF2A5-11C6-0C47-BDBA-9F5B21743AFC}" type="presOf" srcId="{24186BA3-03F2-4982-8CB2-FECA45E6EEFB}" destId="{3E0F1258-0D0E-1D43-96D8-E6CA52C06747}" srcOrd="0" destOrd="0" presId="urn:microsoft.com/office/officeart/2005/8/layout/default"/>
    <dgm:cxn modelId="{CAEEEF9F-9C9F-E546-BDEA-134F89EE0C7B}" type="presOf" srcId="{285741F5-9476-4E16-B215-29DCEE059FA9}" destId="{AC282FEA-CC5D-3940-93F7-EF6DC358162D}" srcOrd="0" destOrd="0" presId="urn:microsoft.com/office/officeart/2005/8/layout/default"/>
    <dgm:cxn modelId="{E6F0DA75-A534-41C2-A02D-1DCD1597D07E}" srcId="{FE759D00-DAFE-49C3-B550-361E77A4AC59}" destId="{EBB396CC-31F1-4D2C-91E6-A40E6A6ABA1D}" srcOrd="0" destOrd="0" parTransId="{DFEAC76C-889B-48FB-BC82-B342B2AE3D5D}" sibTransId="{D2B1D873-A01B-4C01-8673-4C077CFD4085}"/>
    <dgm:cxn modelId="{015E58FC-B0C2-094A-821C-0167DD964D4E}" type="presParOf" srcId="{84CCB043-41AE-EB47-B2C1-885FD9D465E1}" destId="{597A9EE0-2914-3E4C-9506-517F4B8816BA}" srcOrd="0" destOrd="0" presId="urn:microsoft.com/office/officeart/2005/8/layout/default"/>
    <dgm:cxn modelId="{126E8399-39FD-094E-9981-F0B6CC9B42F2}" type="presParOf" srcId="{84CCB043-41AE-EB47-B2C1-885FD9D465E1}" destId="{9C02438A-E77C-104A-ADF8-D99AF1F24E67}" srcOrd="1" destOrd="0" presId="urn:microsoft.com/office/officeart/2005/8/layout/default"/>
    <dgm:cxn modelId="{73FD571C-9E0B-4A44-BABB-F9E2FFEE5EEE}" type="presParOf" srcId="{84CCB043-41AE-EB47-B2C1-885FD9D465E1}" destId="{DB9CEABE-E4BF-D645-8903-403CADE1DE2D}" srcOrd="2" destOrd="0" presId="urn:microsoft.com/office/officeart/2005/8/layout/default"/>
    <dgm:cxn modelId="{D6AF2612-C444-E741-9093-20DF2C7568D8}" type="presParOf" srcId="{84CCB043-41AE-EB47-B2C1-885FD9D465E1}" destId="{27FC5A0A-DBAD-774C-BC47-2CED93BCC7E4}" srcOrd="3" destOrd="0" presId="urn:microsoft.com/office/officeart/2005/8/layout/default"/>
    <dgm:cxn modelId="{FF1E64E6-F77F-F44A-9CE0-BDDA9FA4DF64}" type="presParOf" srcId="{84CCB043-41AE-EB47-B2C1-885FD9D465E1}" destId="{BA4F9BDA-D190-F249-A222-864E6B28CF7A}" srcOrd="4" destOrd="0" presId="urn:microsoft.com/office/officeart/2005/8/layout/default"/>
    <dgm:cxn modelId="{813526D5-578C-E74C-B5BC-FC564A4FA0BB}" type="presParOf" srcId="{84CCB043-41AE-EB47-B2C1-885FD9D465E1}" destId="{E3DDABE9-FBE2-6B48-973F-82474A7596AC}" srcOrd="5" destOrd="0" presId="urn:microsoft.com/office/officeart/2005/8/layout/default"/>
    <dgm:cxn modelId="{DC81A49F-3995-E74B-AC36-C7CFA5B40C50}" type="presParOf" srcId="{84CCB043-41AE-EB47-B2C1-885FD9D465E1}" destId="{AC282FEA-CC5D-3940-93F7-EF6DC358162D}" srcOrd="6" destOrd="0" presId="urn:microsoft.com/office/officeart/2005/8/layout/default"/>
    <dgm:cxn modelId="{310F6CB5-8B83-3E4E-881F-8ACFEA348EF9}" type="presParOf" srcId="{84CCB043-41AE-EB47-B2C1-885FD9D465E1}" destId="{0AF084C2-E5F2-984C-862D-99F228317365}" srcOrd="7" destOrd="0" presId="urn:microsoft.com/office/officeart/2005/8/layout/default"/>
    <dgm:cxn modelId="{FF91AF2C-197C-8D4A-AF3E-ADD9DD61493A}" type="presParOf" srcId="{84CCB043-41AE-EB47-B2C1-885FD9D465E1}" destId="{3E0F1258-0D0E-1D43-96D8-E6CA52C06747}"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DC9E1E-B9E1-4967-B409-FB1CB190112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6EB1E1-22DE-4849-9BE8-009DDD735E27}">
      <dgm:prSet custT="1"/>
      <dgm:spPr/>
      <dgm:t>
        <a:bodyPr/>
        <a:lstStyle/>
        <a:p>
          <a:pPr algn="ctr"/>
          <a:r>
            <a:rPr lang="en-US" sz="2800" b="1" dirty="0">
              <a:latin typeface="FUTURA MEDIUM" panose="020B0602020204020303" pitchFamily="34" charset="-79"/>
              <a:cs typeface="FUTURA MEDIUM" panose="020B0602020204020303" pitchFamily="34" charset="-79"/>
            </a:rPr>
            <a:t>National Authority for  </a:t>
          </a:r>
        </a:p>
        <a:p>
          <a:pPr algn="ctr"/>
          <a:r>
            <a:rPr lang="en-US" sz="2800" b="1" dirty="0">
              <a:latin typeface="FUTURA MEDIUM" panose="020B0602020204020303" pitchFamily="34" charset="-79"/>
              <a:cs typeface="FUTURA MEDIUM" panose="020B0602020204020303" pitchFamily="34" charset="-79"/>
            </a:rPr>
            <a:t>Health Science Education</a:t>
          </a:r>
        </a:p>
      </dgm:t>
    </dgm:pt>
    <dgm:pt modelId="{4A6D5767-2B19-4684-B343-A30C5A792F82}" type="parTrans" cxnId="{FECF0E43-EB23-4A90-BA13-DBF7FC4B1744}">
      <dgm:prSet/>
      <dgm:spPr/>
      <dgm:t>
        <a:bodyPr/>
        <a:lstStyle/>
        <a:p>
          <a:endParaRPr lang="en-US"/>
        </a:p>
      </dgm:t>
    </dgm:pt>
    <dgm:pt modelId="{D7A349E7-DE29-4C85-9553-3014DFC349DF}" type="sibTrans" cxnId="{FECF0E43-EB23-4A90-BA13-DBF7FC4B1744}">
      <dgm:prSet/>
      <dgm:spPr/>
      <dgm:t>
        <a:bodyPr/>
        <a:lstStyle/>
        <a:p>
          <a:endParaRPr lang="en-US"/>
        </a:p>
      </dgm:t>
    </dgm:pt>
    <dgm:pt modelId="{22DC1823-AA32-4CAA-AD6E-98280547DA2B}">
      <dgm:prSet/>
      <dgm:spPr/>
      <dgm:t>
        <a:bodyPr/>
        <a:lstStyle/>
        <a:p>
          <a:pPr algn="ctr"/>
          <a:r>
            <a:rPr lang="en-US" b="1" dirty="0">
              <a:latin typeface="FUTURA MEDIUM" panose="020B0602020204020303" pitchFamily="34" charset="-79"/>
              <a:cs typeface="FUTURA MEDIUM" panose="020B0602020204020303" pitchFamily="34" charset="-79"/>
            </a:rPr>
            <a:t>Collaboratively defines and advances a consistent health science education framework over 32 years</a:t>
          </a:r>
        </a:p>
      </dgm:t>
    </dgm:pt>
    <dgm:pt modelId="{C31A4688-C2E1-47C8-852C-2C31CCF892ED}" type="parTrans" cxnId="{3C22D3E2-7E03-45F0-BB71-0B8887DB0510}">
      <dgm:prSet/>
      <dgm:spPr/>
      <dgm:t>
        <a:bodyPr/>
        <a:lstStyle/>
        <a:p>
          <a:endParaRPr lang="en-US"/>
        </a:p>
      </dgm:t>
    </dgm:pt>
    <dgm:pt modelId="{37A8D2F9-715D-445C-A05E-09A0464FD301}" type="sibTrans" cxnId="{3C22D3E2-7E03-45F0-BB71-0B8887DB0510}">
      <dgm:prSet/>
      <dgm:spPr/>
      <dgm:t>
        <a:bodyPr/>
        <a:lstStyle/>
        <a:p>
          <a:endParaRPr lang="en-US"/>
        </a:p>
      </dgm:t>
    </dgm:pt>
    <dgm:pt modelId="{49E521E7-B234-1147-8CA6-2D1492EFC762}" type="pres">
      <dgm:prSet presAssocID="{86DC9E1E-B9E1-4967-B409-FB1CB190112A}" presName="linear" presStyleCnt="0">
        <dgm:presLayoutVars>
          <dgm:animLvl val="lvl"/>
          <dgm:resizeHandles val="exact"/>
        </dgm:presLayoutVars>
      </dgm:prSet>
      <dgm:spPr/>
      <dgm:t>
        <a:bodyPr/>
        <a:lstStyle/>
        <a:p>
          <a:endParaRPr lang="en-US"/>
        </a:p>
      </dgm:t>
    </dgm:pt>
    <dgm:pt modelId="{95991B62-66FB-314F-A1C2-7F2A05BB426A}" type="pres">
      <dgm:prSet presAssocID="{C66EB1E1-22DE-4849-9BE8-009DDD735E27}" presName="parentText" presStyleLbl="node1" presStyleIdx="0" presStyleCnt="2" custLinFactNeighborX="-25199" custLinFactNeighborY="75145">
        <dgm:presLayoutVars>
          <dgm:chMax val="0"/>
          <dgm:bulletEnabled val="1"/>
        </dgm:presLayoutVars>
      </dgm:prSet>
      <dgm:spPr/>
      <dgm:t>
        <a:bodyPr/>
        <a:lstStyle/>
        <a:p>
          <a:endParaRPr lang="en-US"/>
        </a:p>
      </dgm:t>
    </dgm:pt>
    <dgm:pt modelId="{4BB7B2B5-A902-FC4E-A454-722B71EED941}" type="pres">
      <dgm:prSet presAssocID="{D7A349E7-DE29-4C85-9553-3014DFC349DF}" presName="spacer" presStyleCnt="0"/>
      <dgm:spPr/>
    </dgm:pt>
    <dgm:pt modelId="{FC1E425F-F582-9544-9C88-F52EE11D8D4A}" type="pres">
      <dgm:prSet presAssocID="{22DC1823-AA32-4CAA-AD6E-98280547DA2B}" presName="parentText" presStyleLbl="node1" presStyleIdx="1" presStyleCnt="2">
        <dgm:presLayoutVars>
          <dgm:chMax val="0"/>
          <dgm:bulletEnabled val="1"/>
        </dgm:presLayoutVars>
      </dgm:prSet>
      <dgm:spPr/>
      <dgm:t>
        <a:bodyPr/>
        <a:lstStyle/>
        <a:p>
          <a:endParaRPr lang="en-US"/>
        </a:p>
      </dgm:t>
    </dgm:pt>
  </dgm:ptLst>
  <dgm:cxnLst>
    <dgm:cxn modelId="{D84F290F-7D1E-C34E-925E-332BFC120547}" type="presOf" srcId="{C66EB1E1-22DE-4849-9BE8-009DDD735E27}" destId="{95991B62-66FB-314F-A1C2-7F2A05BB426A}" srcOrd="0" destOrd="0" presId="urn:microsoft.com/office/officeart/2005/8/layout/vList2"/>
    <dgm:cxn modelId="{FECF0E43-EB23-4A90-BA13-DBF7FC4B1744}" srcId="{86DC9E1E-B9E1-4967-B409-FB1CB190112A}" destId="{C66EB1E1-22DE-4849-9BE8-009DDD735E27}" srcOrd="0" destOrd="0" parTransId="{4A6D5767-2B19-4684-B343-A30C5A792F82}" sibTransId="{D7A349E7-DE29-4C85-9553-3014DFC349DF}"/>
    <dgm:cxn modelId="{3C22D3E2-7E03-45F0-BB71-0B8887DB0510}" srcId="{86DC9E1E-B9E1-4967-B409-FB1CB190112A}" destId="{22DC1823-AA32-4CAA-AD6E-98280547DA2B}" srcOrd="1" destOrd="0" parTransId="{C31A4688-C2E1-47C8-852C-2C31CCF892ED}" sibTransId="{37A8D2F9-715D-445C-A05E-09A0464FD301}"/>
    <dgm:cxn modelId="{4C893888-7EFE-6F49-A9A1-A70E3751BB68}" type="presOf" srcId="{22DC1823-AA32-4CAA-AD6E-98280547DA2B}" destId="{FC1E425F-F582-9544-9C88-F52EE11D8D4A}" srcOrd="0" destOrd="0" presId="urn:microsoft.com/office/officeart/2005/8/layout/vList2"/>
    <dgm:cxn modelId="{2420B65D-F26F-DF4C-89BD-AF8E9E9FA673}" type="presOf" srcId="{86DC9E1E-B9E1-4967-B409-FB1CB190112A}" destId="{49E521E7-B234-1147-8CA6-2D1492EFC762}" srcOrd="0" destOrd="0" presId="urn:microsoft.com/office/officeart/2005/8/layout/vList2"/>
    <dgm:cxn modelId="{EB51593F-AF55-A94C-B773-6ED464AA2106}" type="presParOf" srcId="{49E521E7-B234-1147-8CA6-2D1492EFC762}" destId="{95991B62-66FB-314F-A1C2-7F2A05BB426A}" srcOrd="0" destOrd="0" presId="urn:microsoft.com/office/officeart/2005/8/layout/vList2"/>
    <dgm:cxn modelId="{E6807F8F-B062-C345-B5CC-8EA6BC920345}" type="presParOf" srcId="{49E521E7-B234-1147-8CA6-2D1492EFC762}" destId="{4BB7B2B5-A902-FC4E-A454-722B71EED941}" srcOrd="1" destOrd="0" presId="urn:microsoft.com/office/officeart/2005/8/layout/vList2"/>
    <dgm:cxn modelId="{73F400C5-D1FF-1541-B989-779734821568}" type="presParOf" srcId="{49E521E7-B234-1147-8CA6-2D1492EFC762}" destId="{FC1E425F-F582-9544-9C88-F52EE11D8D4A}"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E3DEF-F9CC-0B42-BD94-FACF1D11CC7C}">
      <dsp:nvSpPr>
        <dsp:cNvPr id="0" name=""/>
        <dsp:cNvSpPr/>
      </dsp:nvSpPr>
      <dsp:spPr>
        <a:xfrm>
          <a:off x="-82847" y="620385"/>
          <a:ext cx="2552872" cy="22252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FBC9CB-8C0C-544C-AB32-C39E6A1682ED}">
      <dsp:nvSpPr>
        <dsp:cNvPr id="0" name=""/>
        <dsp:cNvSpPr/>
      </dsp:nvSpPr>
      <dsp:spPr>
        <a:xfrm>
          <a:off x="102504" y="796469"/>
          <a:ext cx="2552872" cy="222526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Arial" panose="020B0604020202020204" pitchFamily="34" charset="0"/>
              <a:cs typeface="Arial" panose="020B0604020202020204" pitchFamily="34" charset="0"/>
            </a:rPr>
            <a:t>Projections estimate that the US healthcare system will face a shortage of 3.2 million medical professionals in the next five years.</a:t>
          </a:r>
        </a:p>
      </dsp:txBody>
      <dsp:txXfrm>
        <a:off x="167680" y="861645"/>
        <a:ext cx="2422520" cy="2094915"/>
      </dsp:txXfrm>
    </dsp:sp>
    <dsp:sp modelId="{75B0309F-6C87-764D-80B2-38566116ABD9}">
      <dsp:nvSpPr>
        <dsp:cNvPr id="0" name=""/>
        <dsp:cNvSpPr/>
      </dsp:nvSpPr>
      <dsp:spPr>
        <a:xfrm>
          <a:off x="2949525" y="613955"/>
          <a:ext cx="2700905" cy="21978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04FE95-2F58-4643-8C69-8DE22EBBF651}">
      <dsp:nvSpPr>
        <dsp:cNvPr id="0" name=""/>
        <dsp:cNvSpPr/>
      </dsp:nvSpPr>
      <dsp:spPr>
        <a:xfrm>
          <a:off x="3134876" y="790039"/>
          <a:ext cx="2700905" cy="21978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mj-lt"/>
            </a:rPr>
            <a:t>If current trends continue, </a:t>
          </a:r>
          <a:r>
            <a:rPr lang="en-US" sz="1600" b="1" kern="1200" dirty="0">
              <a:latin typeface="+mj-lt"/>
            </a:rPr>
            <a:t>our country </a:t>
          </a:r>
          <a:r>
            <a:rPr lang="en-US" sz="1600" kern="1200" dirty="0">
              <a:latin typeface="+mj-lt"/>
            </a:rPr>
            <a:t>will face a nursing shortage of approximately 500,000 registered nurses by 2025</a:t>
          </a:r>
          <a:r>
            <a:rPr lang="en-US" sz="1400" kern="1200" dirty="0"/>
            <a:t>.</a:t>
          </a:r>
        </a:p>
      </dsp:txBody>
      <dsp:txXfrm>
        <a:off x="3199248" y="854411"/>
        <a:ext cx="2572161" cy="2069088"/>
      </dsp:txXfrm>
    </dsp:sp>
    <dsp:sp modelId="{0CC6FB1C-5D61-8D4B-AF99-C1FD56090EF6}">
      <dsp:nvSpPr>
        <dsp:cNvPr id="0" name=""/>
        <dsp:cNvSpPr/>
      </dsp:nvSpPr>
      <dsp:spPr>
        <a:xfrm>
          <a:off x="5985234" y="625236"/>
          <a:ext cx="2347104" cy="22250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0B3B42-35D5-1645-A970-40DBEAFA0666}">
      <dsp:nvSpPr>
        <dsp:cNvPr id="0" name=""/>
        <dsp:cNvSpPr/>
      </dsp:nvSpPr>
      <dsp:spPr>
        <a:xfrm>
          <a:off x="6170586" y="801320"/>
          <a:ext cx="2347104" cy="222503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mj-lt"/>
            </a:rPr>
            <a:t>The World Health Organization (WHO) predicts a shortage of 18 million healthcare workers </a:t>
          </a:r>
          <a:r>
            <a:rPr lang="en-US" sz="1600" b="1" kern="1200" dirty="0">
              <a:latin typeface="+mj-lt"/>
            </a:rPr>
            <a:t>worldwide </a:t>
          </a:r>
          <a:r>
            <a:rPr lang="en-US" sz="1600" kern="1200" dirty="0">
              <a:latin typeface="+mj-lt"/>
            </a:rPr>
            <a:t>by 2030 if no action is taken to address this pressing need.</a:t>
          </a:r>
        </a:p>
      </dsp:txBody>
      <dsp:txXfrm>
        <a:off x="6235755" y="866489"/>
        <a:ext cx="2216766" cy="20946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2580B-2143-EF4F-B2A2-9C9B3E919786}">
      <dsp:nvSpPr>
        <dsp:cNvPr id="0" name=""/>
        <dsp:cNvSpPr/>
      </dsp:nvSpPr>
      <dsp:spPr>
        <a:xfrm>
          <a:off x="484338" y="1666"/>
          <a:ext cx="1891042" cy="113462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latin typeface="+mj-lt"/>
            </a:rPr>
            <a:t>#10 Best Jobs  Healthcare</a:t>
          </a:r>
        </a:p>
      </dsp:txBody>
      <dsp:txXfrm>
        <a:off x="484338" y="1666"/>
        <a:ext cx="1891042" cy="1134625"/>
      </dsp:txXfrm>
    </dsp:sp>
    <dsp:sp modelId="{1123665D-434C-664D-9F3A-0C3A126FE00D}">
      <dsp:nvSpPr>
        <dsp:cNvPr id="0" name=""/>
        <dsp:cNvSpPr/>
      </dsp:nvSpPr>
      <dsp:spPr>
        <a:xfrm>
          <a:off x="2564485" y="1666"/>
          <a:ext cx="1891042" cy="1134625"/>
        </a:xfrm>
        <a:prstGeom prst="rect">
          <a:avLst/>
        </a:prstGeom>
        <a:gradFill rotWithShape="0">
          <a:gsLst>
            <a:gs pos="0">
              <a:schemeClr val="accent2">
                <a:hueOff val="0"/>
                <a:satOff val="0"/>
                <a:lumOff val="4000"/>
                <a:alphaOff val="0"/>
                <a:satMod val="103000"/>
                <a:lumMod val="102000"/>
                <a:tint val="94000"/>
              </a:schemeClr>
            </a:gs>
            <a:gs pos="50000">
              <a:schemeClr val="accent2">
                <a:hueOff val="0"/>
                <a:satOff val="0"/>
                <a:lumOff val="4000"/>
                <a:alphaOff val="0"/>
                <a:satMod val="110000"/>
                <a:lumMod val="100000"/>
                <a:shade val="100000"/>
              </a:schemeClr>
            </a:gs>
            <a:gs pos="100000">
              <a:schemeClr val="accent2">
                <a:hueOff val="0"/>
                <a:satOff val="0"/>
                <a:lumOff val="400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latin typeface="Arial" panose="020B0604020202020204" pitchFamily="34" charset="0"/>
              <a:cs typeface="Arial" panose="020B0604020202020204" pitchFamily="34" charset="0"/>
            </a:rPr>
            <a:t>Median Salary: </a:t>
          </a:r>
          <a:r>
            <a:rPr lang="en-US" sz="2400" kern="1200" dirty="0">
              <a:solidFill>
                <a:schemeClr val="tx1"/>
              </a:solidFill>
              <a:latin typeface="Arial" panose="020B0604020202020204" pitchFamily="34" charset="0"/>
              <a:cs typeface="Arial" panose="020B0604020202020204" pitchFamily="34" charset="0"/>
            </a:rPr>
            <a:t>$195,610</a:t>
          </a:r>
        </a:p>
      </dsp:txBody>
      <dsp:txXfrm>
        <a:off x="2564485" y="1666"/>
        <a:ext cx="1891042" cy="1134625"/>
      </dsp:txXfrm>
    </dsp:sp>
    <dsp:sp modelId="{97DA9278-DA93-1242-92D7-C44CB1C806B9}">
      <dsp:nvSpPr>
        <dsp:cNvPr id="0" name=""/>
        <dsp:cNvSpPr/>
      </dsp:nvSpPr>
      <dsp:spPr>
        <a:xfrm>
          <a:off x="484338" y="1325396"/>
          <a:ext cx="1891042" cy="1134625"/>
        </a:xfrm>
        <a:prstGeom prst="rect">
          <a:avLst/>
        </a:prstGeom>
        <a:gradFill rotWithShape="0">
          <a:gsLst>
            <a:gs pos="0">
              <a:schemeClr val="accent2">
                <a:hueOff val="0"/>
                <a:satOff val="0"/>
                <a:lumOff val="8000"/>
                <a:alphaOff val="0"/>
                <a:satMod val="103000"/>
                <a:lumMod val="102000"/>
                <a:tint val="94000"/>
              </a:schemeClr>
            </a:gs>
            <a:gs pos="50000">
              <a:schemeClr val="accent2">
                <a:hueOff val="0"/>
                <a:satOff val="0"/>
                <a:lumOff val="8000"/>
                <a:alphaOff val="0"/>
                <a:satMod val="110000"/>
                <a:lumMod val="100000"/>
                <a:shade val="100000"/>
              </a:schemeClr>
            </a:gs>
            <a:gs pos="100000">
              <a:schemeClr val="accent2">
                <a:hueOff val="0"/>
                <a:satOff val="0"/>
                <a:lumOff val="800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latin typeface="Arial" panose="020B0604020202020204" pitchFamily="34" charset="0"/>
              <a:cs typeface="Arial" panose="020B0604020202020204" pitchFamily="34" charset="0"/>
            </a:rPr>
            <a:t>What they do</a:t>
          </a:r>
          <a:r>
            <a:rPr lang="en-US" sz="2000" kern="1200" dirty="0">
              <a:solidFill>
                <a:schemeClr val="tx1"/>
              </a:solidFill>
              <a:latin typeface="Arial" panose="020B0604020202020204" pitchFamily="34" charset="0"/>
              <a:cs typeface="Arial" panose="020B0604020202020204" pitchFamily="34" charset="0"/>
            </a:rPr>
            <a:t>:</a:t>
          </a:r>
        </a:p>
        <a:p>
          <a:pPr lvl="0" algn="ctr" defTabSz="889000">
            <a:lnSpc>
              <a:spcPct val="90000"/>
            </a:lnSpc>
            <a:spcBef>
              <a:spcPct val="0"/>
            </a:spcBef>
            <a:spcAft>
              <a:spcPct val="35000"/>
            </a:spcAft>
          </a:pPr>
          <a:r>
            <a:rPr lang="en-US" sz="1400" kern="1200" dirty="0">
              <a:solidFill>
                <a:schemeClr val="tx1"/>
              </a:solidFill>
              <a:latin typeface="Arial" panose="020B0604020202020204" pitchFamily="34" charset="0"/>
              <a:cs typeface="Arial" panose="020B0604020202020204" pitchFamily="34" charset="0"/>
            </a:rPr>
            <a:t>Anesthesia services to patients in hospitals, physician’s offices, &amp; clinics.</a:t>
          </a:r>
        </a:p>
      </dsp:txBody>
      <dsp:txXfrm>
        <a:off x="484338" y="1325396"/>
        <a:ext cx="1891042" cy="1134625"/>
      </dsp:txXfrm>
    </dsp:sp>
    <dsp:sp modelId="{ED2589A9-F1B5-6B4B-843A-5F9ECCE16A01}">
      <dsp:nvSpPr>
        <dsp:cNvPr id="0" name=""/>
        <dsp:cNvSpPr/>
      </dsp:nvSpPr>
      <dsp:spPr>
        <a:xfrm>
          <a:off x="2564485" y="1325396"/>
          <a:ext cx="1891042" cy="1134625"/>
        </a:xfrm>
        <a:prstGeom prst="rect">
          <a:avLst/>
        </a:prstGeom>
        <a:gradFill rotWithShape="0">
          <a:gsLst>
            <a:gs pos="0">
              <a:schemeClr val="accent2">
                <a:hueOff val="0"/>
                <a:satOff val="0"/>
                <a:lumOff val="12000"/>
                <a:alphaOff val="0"/>
                <a:satMod val="103000"/>
                <a:lumMod val="102000"/>
                <a:tint val="94000"/>
              </a:schemeClr>
            </a:gs>
            <a:gs pos="50000">
              <a:schemeClr val="accent2">
                <a:hueOff val="0"/>
                <a:satOff val="0"/>
                <a:lumOff val="12000"/>
                <a:alphaOff val="0"/>
                <a:satMod val="110000"/>
                <a:lumMod val="100000"/>
                <a:shade val="100000"/>
              </a:schemeClr>
            </a:gs>
            <a:gs pos="100000">
              <a:schemeClr val="accent2">
                <a:hueOff val="0"/>
                <a:satOff val="0"/>
                <a:lumOff val="1200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a:solidFill>
                <a:schemeClr val="tx1"/>
              </a:solidFill>
              <a:latin typeface="Arial" panose="020B0604020202020204" pitchFamily="34" charset="0"/>
              <a:cs typeface="Arial" panose="020B0604020202020204" pitchFamily="34" charset="0"/>
            </a:rPr>
            <a:t>Entry Level:  </a:t>
          </a:r>
          <a:r>
            <a:rPr lang="en-US" sz="2300" b="0" kern="1200" dirty="0">
              <a:solidFill>
                <a:schemeClr val="tx1"/>
              </a:solidFill>
              <a:latin typeface="Arial" panose="020B0604020202020204" pitchFamily="34" charset="0"/>
              <a:cs typeface="Arial" panose="020B0604020202020204" pitchFamily="34" charset="0"/>
            </a:rPr>
            <a:t>Master’s degree</a:t>
          </a:r>
        </a:p>
      </dsp:txBody>
      <dsp:txXfrm>
        <a:off x="2564485" y="1325396"/>
        <a:ext cx="1891042" cy="1134625"/>
      </dsp:txXfrm>
    </dsp:sp>
    <dsp:sp modelId="{39E5DA2D-37E8-DE4B-B652-8D2C5E16EA55}">
      <dsp:nvSpPr>
        <dsp:cNvPr id="0" name=""/>
        <dsp:cNvSpPr/>
      </dsp:nvSpPr>
      <dsp:spPr>
        <a:xfrm>
          <a:off x="484338" y="2649126"/>
          <a:ext cx="1891042" cy="1134625"/>
        </a:xfrm>
        <a:prstGeom prst="rect">
          <a:avLst/>
        </a:prstGeom>
        <a:gradFill rotWithShape="0">
          <a:gsLst>
            <a:gs pos="0">
              <a:schemeClr val="accent2">
                <a:hueOff val="0"/>
                <a:satOff val="0"/>
                <a:lumOff val="16000"/>
                <a:alphaOff val="0"/>
                <a:satMod val="103000"/>
                <a:lumMod val="102000"/>
                <a:tint val="94000"/>
              </a:schemeClr>
            </a:gs>
            <a:gs pos="50000">
              <a:schemeClr val="accent2">
                <a:hueOff val="0"/>
                <a:satOff val="0"/>
                <a:lumOff val="16000"/>
                <a:alphaOff val="0"/>
                <a:satMod val="110000"/>
                <a:lumMod val="100000"/>
                <a:shade val="100000"/>
              </a:schemeClr>
            </a:gs>
            <a:gs pos="100000">
              <a:schemeClr val="accent2">
                <a:hueOff val="0"/>
                <a:satOff val="0"/>
                <a:lumOff val="1600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a:solidFill>
                <a:schemeClr val="tx1"/>
              </a:solidFill>
              <a:latin typeface="Arial" panose="020B0604020202020204" pitchFamily="34" charset="0"/>
              <a:cs typeface="Arial" panose="020B0604020202020204" pitchFamily="34" charset="0"/>
            </a:rPr>
            <a:t>Number of Jobs:  </a:t>
          </a:r>
          <a:r>
            <a:rPr lang="en-US" sz="2300" kern="1200" dirty="0">
              <a:solidFill>
                <a:schemeClr val="tx1"/>
              </a:solidFill>
              <a:latin typeface="Arial" panose="020B0604020202020204" pitchFamily="34" charset="0"/>
              <a:cs typeface="Arial" panose="020B0604020202020204" pitchFamily="34" charset="0"/>
            </a:rPr>
            <a:t>5300</a:t>
          </a:r>
        </a:p>
      </dsp:txBody>
      <dsp:txXfrm>
        <a:off x="484338" y="2649126"/>
        <a:ext cx="1891042" cy="1134625"/>
      </dsp:txXfrm>
    </dsp:sp>
    <dsp:sp modelId="{F5366603-9FE9-D74E-AF5F-F0DD3AD5F150}">
      <dsp:nvSpPr>
        <dsp:cNvPr id="0" name=""/>
        <dsp:cNvSpPr/>
      </dsp:nvSpPr>
      <dsp:spPr>
        <a:xfrm>
          <a:off x="2564485" y="2649126"/>
          <a:ext cx="1891042" cy="1134625"/>
        </a:xfrm>
        <a:prstGeom prst="rect">
          <a:avLst/>
        </a:prstGeom>
        <a:gradFill rotWithShape="0">
          <a:gsLst>
            <a:gs pos="0">
              <a:schemeClr val="accent2">
                <a:hueOff val="0"/>
                <a:satOff val="0"/>
                <a:lumOff val="20000"/>
                <a:alphaOff val="0"/>
                <a:satMod val="103000"/>
                <a:lumMod val="102000"/>
                <a:tint val="94000"/>
              </a:schemeClr>
            </a:gs>
            <a:gs pos="50000">
              <a:schemeClr val="accent2">
                <a:hueOff val="0"/>
                <a:satOff val="0"/>
                <a:lumOff val="20000"/>
                <a:alphaOff val="0"/>
                <a:satMod val="110000"/>
                <a:lumMod val="100000"/>
                <a:shade val="100000"/>
              </a:schemeClr>
            </a:gs>
            <a:gs pos="100000">
              <a:schemeClr val="accent2">
                <a:hueOff val="0"/>
                <a:satOff val="0"/>
                <a:lumOff val="2000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dirty="0">
              <a:solidFill>
                <a:schemeClr val="tx1"/>
              </a:solidFill>
              <a:latin typeface="Arial" panose="020B0604020202020204" pitchFamily="34" charset="0"/>
              <a:cs typeface="Arial" panose="020B0604020202020204" pitchFamily="34" charset="0"/>
            </a:rPr>
            <a:t>#25 in 100 Best Jobs in America</a:t>
          </a:r>
        </a:p>
      </dsp:txBody>
      <dsp:txXfrm>
        <a:off x="2564485" y="2649126"/>
        <a:ext cx="1891042" cy="1134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D4467-21D7-744B-B2B0-965EFDDF2F66}">
      <dsp:nvSpPr>
        <dsp:cNvPr id="0" name=""/>
        <dsp:cNvSpPr/>
      </dsp:nvSpPr>
      <dsp:spPr>
        <a:xfrm>
          <a:off x="0" y="1693"/>
          <a:ext cx="3819146"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7319250-0E1F-A04A-A0EF-C7574CC4F0C3}">
      <dsp:nvSpPr>
        <dsp:cNvPr id="0" name=""/>
        <dsp:cNvSpPr/>
      </dsp:nvSpPr>
      <dsp:spPr>
        <a:xfrm>
          <a:off x="0" y="1693"/>
          <a:ext cx="3819146" cy="75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a:latin typeface="+mj-lt"/>
            </a:rPr>
            <a:t>Median Salary:  </a:t>
          </a:r>
          <a:r>
            <a:rPr lang="en-US" sz="2400" kern="1200" dirty="0">
              <a:latin typeface="+mj-lt"/>
            </a:rPr>
            <a:t>$280,600    </a:t>
          </a:r>
        </a:p>
      </dsp:txBody>
      <dsp:txXfrm>
        <a:off x="0" y="1693"/>
        <a:ext cx="3819146" cy="756384"/>
      </dsp:txXfrm>
    </dsp:sp>
    <dsp:sp modelId="{6C85BA36-783A-BE48-95B6-46B0BB44F1B8}">
      <dsp:nvSpPr>
        <dsp:cNvPr id="0" name=""/>
        <dsp:cNvSpPr/>
      </dsp:nvSpPr>
      <dsp:spPr>
        <a:xfrm>
          <a:off x="0" y="758078"/>
          <a:ext cx="3819146"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3000B0C-6663-9D46-86CD-A62F8977C12D}">
      <dsp:nvSpPr>
        <dsp:cNvPr id="0" name=""/>
        <dsp:cNvSpPr/>
      </dsp:nvSpPr>
      <dsp:spPr>
        <a:xfrm>
          <a:off x="0" y="758078"/>
          <a:ext cx="3815416" cy="132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What they do;</a:t>
          </a:r>
        </a:p>
        <a:p>
          <a:pPr lvl="0" algn="l"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D</a:t>
          </a:r>
          <a:r>
            <a:rPr lang="en-US" sz="2000" b="0" i="0" kern="1200" dirty="0">
              <a:latin typeface="Arial" panose="020B0604020202020204" pitchFamily="34" charset="0"/>
              <a:cs typeface="Arial" panose="020B0604020202020204" pitchFamily="34" charset="0"/>
            </a:rPr>
            <a:t>iagnose, treat and work to prevent disorders relating to the mind and mental health</a:t>
          </a:r>
          <a:endParaRPr lang="en-US" sz="2000" kern="1200" dirty="0"/>
        </a:p>
      </dsp:txBody>
      <dsp:txXfrm>
        <a:off x="0" y="758078"/>
        <a:ext cx="3815416" cy="1322410"/>
      </dsp:txXfrm>
    </dsp:sp>
    <dsp:sp modelId="{35C04E8E-2BEF-BE40-9A92-1AD9CD11D1C5}">
      <dsp:nvSpPr>
        <dsp:cNvPr id="0" name=""/>
        <dsp:cNvSpPr/>
      </dsp:nvSpPr>
      <dsp:spPr>
        <a:xfrm>
          <a:off x="0" y="2080489"/>
          <a:ext cx="3819146"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92E7617-9C51-1043-8876-71BE4C92302D}">
      <dsp:nvSpPr>
        <dsp:cNvPr id="0" name=""/>
        <dsp:cNvSpPr/>
      </dsp:nvSpPr>
      <dsp:spPr>
        <a:xfrm>
          <a:off x="0" y="2080489"/>
          <a:ext cx="3819146" cy="75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b="1" kern="1200" dirty="0">
              <a:latin typeface="Arial" panose="020B0604020202020204" pitchFamily="34" charset="0"/>
              <a:cs typeface="Arial" panose="020B0604020202020204" pitchFamily="34" charset="0"/>
            </a:rPr>
            <a:t>Entry Level:  </a:t>
          </a:r>
          <a:r>
            <a:rPr lang="en-US" sz="2600" kern="1200" dirty="0">
              <a:latin typeface="Arial" panose="020B0604020202020204" pitchFamily="34" charset="0"/>
              <a:cs typeface="Arial" panose="020B0604020202020204" pitchFamily="34" charset="0"/>
            </a:rPr>
            <a:t>Doctorate</a:t>
          </a:r>
        </a:p>
      </dsp:txBody>
      <dsp:txXfrm>
        <a:off x="0" y="2080489"/>
        <a:ext cx="3819146" cy="756384"/>
      </dsp:txXfrm>
    </dsp:sp>
    <dsp:sp modelId="{2EBE80DA-2351-1245-9BDC-824CBB2F84F4}">
      <dsp:nvSpPr>
        <dsp:cNvPr id="0" name=""/>
        <dsp:cNvSpPr/>
      </dsp:nvSpPr>
      <dsp:spPr>
        <a:xfrm>
          <a:off x="0" y="2836874"/>
          <a:ext cx="3819146"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ED2885F-7D11-6843-8D73-84E3A19BBCF7}">
      <dsp:nvSpPr>
        <dsp:cNvPr id="0" name=""/>
        <dsp:cNvSpPr/>
      </dsp:nvSpPr>
      <dsp:spPr>
        <a:xfrm>
          <a:off x="0" y="2836874"/>
          <a:ext cx="3819146" cy="75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a:latin typeface="Arial" panose="020B0604020202020204" pitchFamily="34" charset="0"/>
              <a:cs typeface="Arial" panose="020B0604020202020204" pitchFamily="34" charset="0"/>
            </a:rPr>
            <a:t>Number of Jobs: </a:t>
          </a:r>
          <a:r>
            <a:rPr lang="en-US" sz="2400" b="0" kern="1200" dirty="0">
              <a:latin typeface="Arial" panose="020B0604020202020204" pitchFamily="34" charset="0"/>
              <a:cs typeface="Arial" panose="020B0604020202020204" pitchFamily="34" charset="0"/>
            </a:rPr>
            <a:t>2400</a:t>
          </a:r>
        </a:p>
      </dsp:txBody>
      <dsp:txXfrm>
        <a:off x="0" y="2836874"/>
        <a:ext cx="3819146" cy="756384"/>
      </dsp:txXfrm>
    </dsp:sp>
    <dsp:sp modelId="{A6764BB5-19F3-7244-A523-D90C4FB60FFA}">
      <dsp:nvSpPr>
        <dsp:cNvPr id="0" name=""/>
        <dsp:cNvSpPr/>
      </dsp:nvSpPr>
      <dsp:spPr>
        <a:xfrm>
          <a:off x="0" y="3593259"/>
          <a:ext cx="3819146" cy="0"/>
        </a:xfrm>
        <a:prstGeom prst="lin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6C96BD5C-3318-2745-B289-5EEC3E04EF72}">
      <dsp:nvSpPr>
        <dsp:cNvPr id="0" name=""/>
        <dsp:cNvSpPr/>
      </dsp:nvSpPr>
      <dsp:spPr>
        <a:xfrm>
          <a:off x="0" y="3593259"/>
          <a:ext cx="3819146" cy="75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a:latin typeface="Arial" panose="020B0604020202020204" pitchFamily="34" charset="0"/>
              <a:cs typeface="Arial" panose="020B0604020202020204" pitchFamily="34" charset="0"/>
            </a:rPr>
            <a:t>#32 in 100 Best Jobs in America </a:t>
          </a:r>
          <a:endParaRPr lang="en-US" sz="2400" kern="1200" dirty="0">
            <a:latin typeface="Arial" panose="020B0604020202020204" pitchFamily="34" charset="0"/>
            <a:cs typeface="Arial" panose="020B0604020202020204" pitchFamily="34" charset="0"/>
          </a:endParaRPr>
        </a:p>
      </dsp:txBody>
      <dsp:txXfrm>
        <a:off x="0" y="3593259"/>
        <a:ext cx="3819146" cy="7563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6B2FBF-B83D-9C42-BCFB-978A4D887F67}">
      <dsp:nvSpPr>
        <dsp:cNvPr id="0" name=""/>
        <dsp:cNvSpPr/>
      </dsp:nvSpPr>
      <dsp:spPr>
        <a:xfrm>
          <a:off x="0" y="390833"/>
          <a:ext cx="4697730" cy="478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85E06B-FE46-BA48-9676-6CBFDBD43CD9}">
      <dsp:nvSpPr>
        <dsp:cNvPr id="0" name=""/>
        <dsp:cNvSpPr/>
      </dsp:nvSpPr>
      <dsp:spPr>
        <a:xfrm>
          <a:off x="234886" y="110393"/>
          <a:ext cx="3288411" cy="5608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lvl="0" algn="l" defTabSz="889000">
            <a:lnSpc>
              <a:spcPct val="90000"/>
            </a:lnSpc>
            <a:spcBef>
              <a:spcPct val="0"/>
            </a:spcBef>
            <a:spcAft>
              <a:spcPct val="35000"/>
            </a:spcAft>
          </a:pPr>
          <a:r>
            <a:rPr lang="en-US" sz="2000" kern="1200" dirty="0">
              <a:latin typeface="+mj-lt"/>
            </a:rPr>
            <a:t>Median Salary:  $124,300</a:t>
          </a:r>
        </a:p>
      </dsp:txBody>
      <dsp:txXfrm>
        <a:off x="262266" y="137773"/>
        <a:ext cx="3233651" cy="506120"/>
      </dsp:txXfrm>
    </dsp:sp>
    <dsp:sp modelId="{3A44514F-87F0-1B4B-BD09-A268146BBAEC}">
      <dsp:nvSpPr>
        <dsp:cNvPr id="0" name=""/>
        <dsp:cNvSpPr/>
      </dsp:nvSpPr>
      <dsp:spPr>
        <a:xfrm>
          <a:off x="0" y="1252674"/>
          <a:ext cx="4697730" cy="15561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4596" tIns="395732" rIns="364596"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latin typeface="+mj-lt"/>
            </a:rPr>
            <a:t>Examine the eyes and diagnose and treat visual problems and manage diseases, injuries and other disorders of the eyes.</a:t>
          </a:r>
        </a:p>
      </dsp:txBody>
      <dsp:txXfrm>
        <a:off x="0" y="1252674"/>
        <a:ext cx="4697730" cy="1556100"/>
      </dsp:txXfrm>
    </dsp:sp>
    <dsp:sp modelId="{A10667D0-B3E9-2942-A3AA-E2CC6833DD1C}">
      <dsp:nvSpPr>
        <dsp:cNvPr id="0" name=""/>
        <dsp:cNvSpPr/>
      </dsp:nvSpPr>
      <dsp:spPr>
        <a:xfrm>
          <a:off x="234886" y="972233"/>
          <a:ext cx="3288411" cy="5608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lvl="0" algn="l" defTabSz="889000">
            <a:lnSpc>
              <a:spcPct val="90000"/>
            </a:lnSpc>
            <a:spcBef>
              <a:spcPct val="0"/>
            </a:spcBef>
            <a:spcAft>
              <a:spcPct val="35000"/>
            </a:spcAft>
          </a:pPr>
          <a:r>
            <a:rPr lang="en-US" sz="2000" kern="1200" dirty="0">
              <a:latin typeface="+mj-lt"/>
            </a:rPr>
            <a:t>What they do</a:t>
          </a:r>
          <a:r>
            <a:rPr lang="en-US" sz="2000" kern="1200" dirty="0"/>
            <a:t>:</a:t>
          </a:r>
        </a:p>
      </dsp:txBody>
      <dsp:txXfrm>
        <a:off x="262266" y="999613"/>
        <a:ext cx="3233651" cy="506120"/>
      </dsp:txXfrm>
    </dsp:sp>
    <dsp:sp modelId="{BD6B7F3B-2E64-3641-8A28-ECF773180AD4}">
      <dsp:nvSpPr>
        <dsp:cNvPr id="0" name=""/>
        <dsp:cNvSpPr/>
      </dsp:nvSpPr>
      <dsp:spPr>
        <a:xfrm>
          <a:off x="0" y="3191813"/>
          <a:ext cx="4697730" cy="478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441732-F745-F247-9569-24FB5C821B1B}">
      <dsp:nvSpPr>
        <dsp:cNvPr id="0" name=""/>
        <dsp:cNvSpPr/>
      </dsp:nvSpPr>
      <dsp:spPr>
        <a:xfrm>
          <a:off x="234886" y="2911374"/>
          <a:ext cx="4001733" cy="5608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lvl="0" algn="l" defTabSz="844550">
            <a:lnSpc>
              <a:spcPct val="90000"/>
            </a:lnSpc>
            <a:spcBef>
              <a:spcPct val="0"/>
            </a:spcBef>
            <a:spcAft>
              <a:spcPct val="35000"/>
            </a:spcAft>
          </a:pPr>
          <a:r>
            <a:rPr lang="en-US" sz="1900" kern="1200" dirty="0">
              <a:latin typeface="Arial" panose="020B0604020202020204" pitchFamily="34" charset="0"/>
              <a:cs typeface="Arial" panose="020B0604020202020204" pitchFamily="34" charset="0"/>
            </a:rPr>
            <a:t>Entry Level: Doctor of </a:t>
          </a:r>
          <a:r>
            <a:rPr lang="en-US" sz="2000" kern="1200" dirty="0">
              <a:latin typeface="Arial" panose="020B0604020202020204" pitchFamily="34" charset="0"/>
              <a:cs typeface="Arial" panose="020B0604020202020204" pitchFamily="34" charset="0"/>
            </a:rPr>
            <a:t>Optometry</a:t>
          </a:r>
          <a:r>
            <a:rPr lang="en-US" sz="1900" kern="1200" dirty="0">
              <a:latin typeface="Arial" panose="020B0604020202020204" pitchFamily="34" charset="0"/>
              <a:cs typeface="Arial" panose="020B0604020202020204" pitchFamily="34" charset="0"/>
            </a:rPr>
            <a:t> </a:t>
          </a:r>
        </a:p>
      </dsp:txBody>
      <dsp:txXfrm>
        <a:off x="262266" y="2938754"/>
        <a:ext cx="3946973" cy="506120"/>
      </dsp:txXfrm>
    </dsp:sp>
    <dsp:sp modelId="{60AD5999-7F0D-2343-8CD0-5C290BD5294B}">
      <dsp:nvSpPr>
        <dsp:cNvPr id="0" name=""/>
        <dsp:cNvSpPr/>
      </dsp:nvSpPr>
      <dsp:spPr>
        <a:xfrm>
          <a:off x="0" y="4053653"/>
          <a:ext cx="4697730" cy="478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3B5177-3E20-6743-9A9F-1C4890BD7DFB}">
      <dsp:nvSpPr>
        <dsp:cNvPr id="0" name=""/>
        <dsp:cNvSpPr/>
      </dsp:nvSpPr>
      <dsp:spPr>
        <a:xfrm>
          <a:off x="234886" y="3773213"/>
          <a:ext cx="3288411" cy="5608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lvl="0" algn="l"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Number of Jobs:  4000</a:t>
          </a:r>
        </a:p>
      </dsp:txBody>
      <dsp:txXfrm>
        <a:off x="262266" y="3800593"/>
        <a:ext cx="3233651" cy="506120"/>
      </dsp:txXfrm>
    </dsp:sp>
    <dsp:sp modelId="{88A2ED7C-9149-584B-B18A-FD5A033A822A}">
      <dsp:nvSpPr>
        <dsp:cNvPr id="0" name=""/>
        <dsp:cNvSpPr/>
      </dsp:nvSpPr>
      <dsp:spPr>
        <a:xfrm>
          <a:off x="0" y="4915493"/>
          <a:ext cx="4697730" cy="4788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035808-75A3-734F-A31A-1CB4F541C2D4}">
      <dsp:nvSpPr>
        <dsp:cNvPr id="0" name=""/>
        <dsp:cNvSpPr/>
      </dsp:nvSpPr>
      <dsp:spPr>
        <a:xfrm>
          <a:off x="234886" y="4635053"/>
          <a:ext cx="4408114" cy="56088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294" tIns="0" rIns="124294" bIns="0" numCol="1" spcCol="1270" anchor="ctr" anchorCtr="0">
          <a:noAutofit/>
        </a:bodyPr>
        <a:lstStyle/>
        <a:p>
          <a:pPr lvl="0" algn="l" defTabSz="844550">
            <a:lnSpc>
              <a:spcPct val="90000"/>
            </a:lnSpc>
            <a:spcBef>
              <a:spcPct val="0"/>
            </a:spcBef>
            <a:spcAft>
              <a:spcPct val="35000"/>
            </a:spcAft>
          </a:pPr>
          <a:r>
            <a:rPr lang="en-US" sz="1900" b="1" kern="1200" dirty="0">
              <a:latin typeface="+mj-lt"/>
            </a:rPr>
            <a:t>#33 in 100 Best Jobs in America </a:t>
          </a:r>
        </a:p>
      </dsp:txBody>
      <dsp:txXfrm>
        <a:off x="262266" y="4662433"/>
        <a:ext cx="4353354" cy="506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A9EE0-2914-3E4C-9506-517F4B8816BA}">
      <dsp:nvSpPr>
        <dsp:cNvPr id="0" name=""/>
        <dsp:cNvSpPr/>
      </dsp:nvSpPr>
      <dsp:spPr>
        <a:xfrm>
          <a:off x="1308378" y="2047"/>
          <a:ext cx="1761607" cy="105696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Median Salary:  </a:t>
          </a:r>
          <a:r>
            <a:rPr lang="en-US" sz="2000" kern="1200" dirty="0">
              <a:latin typeface="Arial" panose="020B0604020202020204" pitchFamily="34" charset="0"/>
              <a:cs typeface="Arial" panose="020B0604020202020204" pitchFamily="34" charset="0"/>
            </a:rPr>
            <a:t>$61,830</a:t>
          </a:r>
        </a:p>
      </dsp:txBody>
      <dsp:txXfrm>
        <a:off x="1308378" y="2047"/>
        <a:ext cx="1761607" cy="1056964"/>
      </dsp:txXfrm>
    </dsp:sp>
    <dsp:sp modelId="{DB9CEABE-E4BF-D645-8903-403CADE1DE2D}">
      <dsp:nvSpPr>
        <dsp:cNvPr id="0" name=""/>
        <dsp:cNvSpPr/>
      </dsp:nvSpPr>
      <dsp:spPr>
        <a:xfrm>
          <a:off x="884791" y="1235172"/>
          <a:ext cx="2450449" cy="1579728"/>
        </a:xfrm>
        <a:prstGeom prst="rect">
          <a:avLst/>
        </a:prstGeom>
        <a:solidFill>
          <a:schemeClr val="accent2">
            <a:hueOff val="0"/>
            <a:satOff val="0"/>
            <a:lumOff val="5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b="1" kern="1200" dirty="0">
              <a:latin typeface="Arial" panose="020B0604020202020204" pitchFamily="34" charset="0"/>
              <a:cs typeface="Arial" panose="020B0604020202020204" pitchFamily="34" charset="0"/>
            </a:rPr>
            <a:t>What they do:</a:t>
          </a:r>
        </a:p>
        <a:p>
          <a:pPr lvl="0" algn="ctr" defTabSz="444500">
            <a:lnSpc>
              <a:spcPct val="90000"/>
            </a:lnSpc>
            <a:spcBef>
              <a:spcPct val="0"/>
            </a:spcBef>
            <a:spcAft>
              <a:spcPct val="35000"/>
            </a:spcAft>
          </a:pPr>
          <a:r>
            <a:rPr lang="en-US" sz="1200" b="0" i="0" kern="1200" dirty="0">
              <a:latin typeface="Arial" panose="020B0604020202020204" pitchFamily="34" charset="0"/>
              <a:cs typeface="Arial" panose="020B0604020202020204" pitchFamily="34" charset="0"/>
            </a:rPr>
            <a:t>Heart and lung problems. Asthma, chronic bronchitis, emphysema, cystic fibrosis or sleep apnea; Respond emergency situations, like those experiencing a heart attack or suffering a stroke</a:t>
          </a:r>
          <a:r>
            <a:rPr lang="en-US" sz="1000" b="0" i="0" kern="1200" dirty="0">
              <a:latin typeface="Arial" panose="020B0604020202020204" pitchFamily="34" charset="0"/>
              <a:cs typeface="Arial" panose="020B0604020202020204" pitchFamily="34" charset="0"/>
            </a:rPr>
            <a:t>.</a:t>
          </a:r>
          <a:r>
            <a:rPr lang="en-US" sz="1000" b="1" kern="1200" dirty="0">
              <a:latin typeface="Arial" panose="020B0604020202020204" pitchFamily="34" charset="0"/>
              <a:cs typeface="Arial" panose="020B0604020202020204" pitchFamily="34" charset="0"/>
            </a:rPr>
            <a:t> </a:t>
          </a:r>
        </a:p>
      </dsp:txBody>
      <dsp:txXfrm>
        <a:off x="884791" y="1235172"/>
        <a:ext cx="2450449" cy="1579728"/>
      </dsp:txXfrm>
    </dsp:sp>
    <dsp:sp modelId="{BA4F9BDA-D190-F249-A222-864E6B28CF7A}">
      <dsp:nvSpPr>
        <dsp:cNvPr id="0" name=""/>
        <dsp:cNvSpPr/>
      </dsp:nvSpPr>
      <dsp:spPr>
        <a:xfrm>
          <a:off x="339494" y="2991062"/>
          <a:ext cx="1761607" cy="1056964"/>
        </a:xfrm>
        <a:prstGeom prst="rect">
          <a:avLst/>
        </a:prstGeom>
        <a:solidFill>
          <a:schemeClr val="accent2">
            <a:hueOff val="0"/>
            <a:satOff val="0"/>
            <a:lumOff val="1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latin typeface="Arial" panose="020B0604020202020204" pitchFamily="34" charset="0"/>
              <a:cs typeface="Arial" panose="020B0604020202020204" pitchFamily="34" charset="0"/>
            </a:rPr>
            <a:t>Entry Level: </a:t>
          </a:r>
          <a:r>
            <a:rPr lang="en-US" sz="1800" kern="1200" dirty="0">
              <a:latin typeface="Arial" panose="020B0604020202020204" pitchFamily="34" charset="0"/>
              <a:cs typeface="Arial" panose="020B0604020202020204" pitchFamily="34" charset="0"/>
            </a:rPr>
            <a:t>Associate Degree</a:t>
          </a:r>
        </a:p>
      </dsp:txBody>
      <dsp:txXfrm>
        <a:off x="339494" y="2991062"/>
        <a:ext cx="1761607" cy="1056964"/>
      </dsp:txXfrm>
    </dsp:sp>
    <dsp:sp modelId="{AC282FEA-CC5D-3940-93F7-EF6DC358162D}">
      <dsp:nvSpPr>
        <dsp:cNvPr id="0" name=""/>
        <dsp:cNvSpPr/>
      </dsp:nvSpPr>
      <dsp:spPr>
        <a:xfrm>
          <a:off x="2277262" y="2991062"/>
          <a:ext cx="1761607" cy="1056964"/>
        </a:xfrm>
        <a:prstGeom prst="rect">
          <a:avLst/>
        </a:prstGeom>
        <a:solidFill>
          <a:schemeClr val="accent2">
            <a:hueOff val="0"/>
            <a:satOff val="0"/>
            <a:lumOff val="15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a:latin typeface="Arial" panose="020B0604020202020204" pitchFamily="34" charset="0"/>
              <a:cs typeface="Arial" panose="020B0604020202020204" pitchFamily="34" charset="0"/>
            </a:rPr>
            <a:t>Number of Jobs: </a:t>
          </a:r>
          <a:r>
            <a:rPr lang="en-US" sz="1800" kern="1200">
              <a:latin typeface="Arial" panose="020B0604020202020204" pitchFamily="34" charset="0"/>
              <a:cs typeface="Arial" panose="020B0604020202020204" pitchFamily="34" charset="0"/>
            </a:rPr>
            <a:t>18,400</a:t>
          </a:r>
        </a:p>
      </dsp:txBody>
      <dsp:txXfrm>
        <a:off x="2277262" y="2991062"/>
        <a:ext cx="1761607" cy="1056964"/>
      </dsp:txXfrm>
    </dsp:sp>
    <dsp:sp modelId="{3E0F1258-0D0E-1D43-96D8-E6CA52C06747}">
      <dsp:nvSpPr>
        <dsp:cNvPr id="0" name=""/>
        <dsp:cNvSpPr/>
      </dsp:nvSpPr>
      <dsp:spPr>
        <a:xfrm>
          <a:off x="1308378" y="4224187"/>
          <a:ext cx="1761607" cy="1056964"/>
        </a:xfrm>
        <a:prstGeom prst="rect">
          <a:avLst/>
        </a:prstGeom>
        <a:solidFill>
          <a:schemeClr val="accent2">
            <a:hueOff val="0"/>
            <a:satOff val="0"/>
            <a:lumOff val="2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mj-lt"/>
            </a:rPr>
            <a:t>#</a:t>
          </a:r>
          <a:r>
            <a:rPr lang="en-US" sz="1800" b="1" kern="1200" dirty="0">
              <a:latin typeface="+mj-lt"/>
            </a:rPr>
            <a:t>36 in The Best 100 Jobs in America</a:t>
          </a:r>
          <a:endParaRPr lang="en-US" sz="1800" kern="1200" dirty="0">
            <a:latin typeface="+mj-lt"/>
          </a:endParaRPr>
        </a:p>
      </dsp:txBody>
      <dsp:txXfrm>
        <a:off x="1308378" y="4224187"/>
        <a:ext cx="1761607" cy="10569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91B62-66FB-314F-A1C2-7F2A05BB426A}">
      <dsp:nvSpPr>
        <dsp:cNvPr id="0" name=""/>
        <dsp:cNvSpPr/>
      </dsp:nvSpPr>
      <dsp:spPr>
        <a:xfrm>
          <a:off x="0" y="13306"/>
          <a:ext cx="4354377" cy="19169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a:latin typeface="FUTURA MEDIUM" panose="020B0602020204020303" pitchFamily="34" charset="-79"/>
              <a:cs typeface="FUTURA MEDIUM" panose="020B0602020204020303" pitchFamily="34" charset="-79"/>
            </a:rPr>
            <a:t>National Authority for  </a:t>
          </a:r>
        </a:p>
        <a:p>
          <a:pPr lvl="0" algn="ctr" defTabSz="1244600">
            <a:lnSpc>
              <a:spcPct val="90000"/>
            </a:lnSpc>
            <a:spcBef>
              <a:spcPct val="0"/>
            </a:spcBef>
            <a:spcAft>
              <a:spcPct val="35000"/>
            </a:spcAft>
          </a:pPr>
          <a:r>
            <a:rPr lang="en-US" sz="2800" b="1" kern="1200" dirty="0">
              <a:latin typeface="FUTURA MEDIUM" panose="020B0602020204020303" pitchFamily="34" charset="-79"/>
              <a:cs typeface="FUTURA MEDIUM" panose="020B0602020204020303" pitchFamily="34" charset="-79"/>
            </a:rPr>
            <a:t>Health Science Education</a:t>
          </a:r>
        </a:p>
      </dsp:txBody>
      <dsp:txXfrm>
        <a:off x="93579" y="106885"/>
        <a:ext cx="4167219" cy="1729813"/>
      </dsp:txXfrm>
    </dsp:sp>
    <dsp:sp modelId="{FC1E425F-F582-9544-9C88-F52EE11D8D4A}">
      <dsp:nvSpPr>
        <dsp:cNvPr id="0" name=""/>
        <dsp:cNvSpPr/>
      </dsp:nvSpPr>
      <dsp:spPr>
        <a:xfrm>
          <a:off x="0" y="1933535"/>
          <a:ext cx="4354377" cy="19169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en-US" sz="500" b="1" kern="1200" dirty="0">
              <a:latin typeface="FUTURA MEDIUM" panose="020B0602020204020303" pitchFamily="34" charset="-79"/>
              <a:cs typeface="FUTURA MEDIUM" panose="020B0602020204020303" pitchFamily="34" charset="-79"/>
            </a:rPr>
            <a:t>Collaboratively defines and advances a consistent health science education framework over 32 years</a:t>
          </a:r>
        </a:p>
      </dsp:txBody>
      <dsp:txXfrm>
        <a:off x="93579" y="2027114"/>
        <a:ext cx="4167219" cy="172981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3T18:36:09.082"/>
    </inkml:context>
    <inkml:brush xml:id="br0">
      <inkml:brushProperty name="width" value="0.05" units="cm"/>
      <inkml:brushProperty name="height" value="0.05" units="cm"/>
      <inkml:brushProperty name="color" value="#E71224"/>
    </inkml:brush>
  </inkml:definitions>
  <inkml:trace contextRef="#ctx0" brushRef="#br0">0 1 22188,'3'3'0,"-1"-1"0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479DE-9A73-4D86-9450-69AD79694FF5}" type="datetimeFigureOut">
              <a:rPr lang="en-US" smtClean="0"/>
              <a:t>7/11/2023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EC0C5-149E-41D6-B9F1-241278993567}" type="slidenum">
              <a:rPr lang="en-US" smtClean="0"/>
              <a:t>‹#›</a:t>
            </a:fld>
            <a:endParaRPr lang="en-US"/>
          </a:p>
        </p:txBody>
      </p:sp>
    </p:spTree>
    <p:extLst>
      <p:ext uri="{BB962C8B-B14F-4D97-AF65-F5344CB8AC3E}">
        <p14:creationId xmlns:p14="http://schemas.microsoft.com/office/powerpoint/2010/main" val="1724581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briefly about the </a:t>
            </a:r>
            <a:r>
              <a:rPr lang="en-US"/>
              <a:t>Consortium</a:t>
            </a:r>
            <a:r>
              <a:rPr lang="en-US" smtClean="0"/>
              <a:t>.</a:t>
            </a:r>
            <a:endParaRPr lang="en-US" dirty="0"/>
          </a:p>
        </p:txBody>
      </p:sp>
      <p:sp>
        <p:nvSpPr>
          <p:cNvPr id="4" name="Slide Number Placeholder 3"/>
          <p:cNvSpPr>
            <a:spLocks noGrp="1"/>
          </p:cNvSpPr>
          <p:nvPr>
            <p:ph type="sldNum" sz="quarter" idx="5"/>
          </p:nvPr>
        </p:nvSpPr>
        <p:spPr/>
        <p:txBody>
          <a:bodyPr/>
          <a:lstStyle/>
          <a:p>
            <a:fld id="{B15EC0C5-149E-41D6-B9F1-241278993567}" type="slidenum">
              <a:rPr lang="en-US" smtClean="0"/>
              <a:t>1</a:t>
            </a:fld>
            <a:endParaRPr lang="en-US"/>
          </a:p>
        </p:txBody>
      </p:sp>
    </p:spTree>
    <p:extLst>
      <p:ext uri="{BB962C8B-B14F-4D97-AF65-F5344CB8AC3E}">
        <p14:creationId xmlns:p14="http://schemas.microsoft.com/office/powerpoint/2010/main" val="938816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Launched in 2018. Today 2000 educators strong from across the nation. </a:t>
            </a:r>
          </a:p>
        </p:txBody>
      </p:sp>
      <p:sp>
        <p:nvSpPr>
          <p:cNvPr id="4" name="Slide Number Placeholder 3"/>
          <p:cNvSpPr>
            <a:spLocks noGrp="1"/>
          </p:cNvSpPr>
          <p:nvPr>
            <p:ph type="sldNum" sz="quarter" idx="5"/>
          </p:nvPr>
        </p:nvSpPr>
        <p:spPr/>
        <p:txBody>
          <a:bodyPr/>
          <a:lstStyle/>
          <a:p>
            <a:fld id="{E311F905-2E1D-FD4D-8004-B772558995B7}" type="slidenum">
              <a:rPr lang="en-US" smtClean="0"/>
              <a:t>47</a:t>
            </a:fld>
            <a:endParaRPr lang="en-US"/>
          </a:p>
        </p:txBody>
      </p:sp>
    </p:spTree>
    <p:extLst>
      <p:ext uri="{BB962C8B-B14F-4D97-AF65-F5344CB8AC3E}">
        <p14:creationId xmlns:p14="http://schemas.microsoft.com/office/powerpoint/2010/main" val="1392989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5BB63AFC-BA29-1DB1-66D3-BFE66CDA93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DBC19CF2-DE7E-5BB8-D74D-031BA9866C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7651" name="Slide Number Placeholder 3">
            <a:extLst>
              <a:ext uri="{FF2B5EF4-FFF2-40B4-BE49-F238E27FC236}">
                <a16:creationId xmlns:a16="http://schemas.microsoft.com/office/drawing/2014/main" id="{92ACFB3C-4587-635F-A61E-51828E5BDF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87E33C69-25B7-4742-93C5-8E553659F841}" type="slidenum">
              <a:rPr lang="en-US" altLang="en-US" smtClean="0">
                <a:latin typeface="Calibri" panose="020F0502020204030204" pitchFamily="34" charset="0"/>
              </a:rPr>
              <a:pPr fontAlgn="base">
                <a:spcBef>
                  <a:spcPct val="0"/>
                </a:spcBef>
                <a:spcAft>
                  <a:spcPct val="0"/>
                </a:spcAft>
              </a:pPr>
              <a:t>48</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CD3A8B09-4728-CC8D-93E2-E11CC7D26E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D167952D-7CDE-EB96-55D0-2E08942039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a:t>If everyone will share their email addresses, we will send you a copy of this activity. This is an example of the content in HSEA exclusive classroom resources. </a:t>
            </a:r>
          </a:p>
        </p:txBody>
      </p:sp>
      <p:sp>
        <p:nvSpPr>
          <p:cNvPr id="31747" name="Slide Number Placeholder 3">
            <a:extLst>
              <a:ext uri="{FF2B5EF4-FFF2-40B4-BE49-F238E27FC236}">
                <a16:creationId xmlns:a16="http://schemas.microsoft.com/office/drawing/2014/main" id="{B9850FE6-7745-FEA9-A5C2-8D7FA7125D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E46E9495-677D-A54E-B374-2E0317F65461}" type="slidenum">
              <a:rPr lang="en-US" altLang="en-US" smtClean="0">
                <a:latin typeface="Calibri" panose="020F0502020204030204" pitchFamily="34" charset="0"/>
              </a:rPr>
              <a:pPr fontAlgn="base">
                <a:spcBef>
                  <a:spcPct val="0"/>
                </a:spcBef>
                <a:spcAft>
                  <a:spcPct val="0"/>
                </a:spcAft>
              </a:pPr>
              <a:t>50</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7" name="Google Shape;122;g129223b8453_0_19:notes">
            <a:extLst>
              <a:ext uri="{FF2B5EF4-FFF2-40B4-BE49-F238E27FC236}">
                <a16:creationId xmlns:a16="http://schemas.microsoft.com/office/drawing/2014/main" id="{2DD7526B-3A5B-D534-6ECE-D106CFD6AE5B}"/>
              </a:ext>
            </a:extLst>
          </p:cNvPr>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9698" name="Google Shape;123;g129223b8453_0_19:notes">
            <a:extLst>
              <a:ext uri="{FF2B5EF4-FFF2-40B4-BE49-F238E27FC236}">
                <a16:creationId xmlns:a16="http://schemas.microsoft.com/office/drawing/2014/main" id="{366F4D6B-3371-D556-FD68-6AC23B301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r>
              <a:rPr lang="en-US" altLang="en-US" dirty="0"/>
              <a:t>Applaud Michigan as the first state to become at state affiliate of HSEA three years ago. Set the stage for more state to come onboard. TEXAS is one!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B91C42E4-CAAE-00F0-2C50-1BA1416B2C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89819824-26B8-A0EE-BC77-B326F26AA9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a:t>
            </a:r>
          </a:p>
        </p:txBody>
      </p:sp>
      <p:sp>
        <p:nvSpPr>
          <p:cNvPr id="33795" name="Slide Number Placeholder 3">
            <a:extLst>
              <a:ext uri="{FF2B5EF4-FFF2-40B4-BE49-F238E27FC236}">
                <a16:creationId xmlns:a16="http://schemas.microsoft.com/office/drawing/2014/main" id="{C7FE04ED-5FE0-55B7-6CE7-C12F96502E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98E132DF-D588-9441-8C6A-AF9E7F1F67BA}" type="slidenum">
              <a:rPr lang="en-US" altLang="en-US" smtClean="0">
                <a:latin typeface="Calibri" panose="020F0502020204030204" pitchFamily="34" charset="0"/>
              </a:rPr>
              <a:pPr fontAlgn="base">
                <a:spcBef>
                  <a:spcPct val="0"/>
                </a:spcBef>
                <a:spcAft>
                  <a:spcPct val="0"/>
                </a:spcAft>
              </a:pPr>
              <a:t>52</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395CC80D-026C-45C7-5444-3EBB5A1DDC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0009FD73-68E4-FF03-8888-5A33C6B414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r>
              <a:rPr lang="en-US" altLang="en-US" dirty="0"/>
              <a:t>Explain FREE WWs; Fall </a:t>
            </a:r>
            <a:r>
              <a:rPr lang="en-US" altLang="en-US" dirty="0" smtClean="0"/>
              <a:t>offerings will  </a:t>
            </a:r>
            <a:r>
              <a:rPr lang="en-US" altLang="en-US" dirty="0"/>
              <a:t>posted on our website. registration links on NCHSE website at events tab. Scheduled 2-3x month on Wednesdays at 4:00 PM (ET) August to May…..relevant content for classroom teachers. Certifications of participation to document one </a:t>
            </a:r>
            <a:r>
              <a:rPr lang="en-US" altLang="en-US" dirty="0" err="1"/>
              <a:t>hr</a:t>
            </a:r>
            <a:r>
              <a:rPr lang="en-US" altLang="en-US" dirty="0"/>
              <a:t> of prof. dev. Available for live attendees. All are recorded and posted on our website for those unable to attend live. Invite them to visit archived webinars for valuable content. Webinars are organized by topics. </a:t>
            </a:r>
          </a:p>
        </p:txBody>
      </p:sp>
      <p:sp>
        <p:nvSpPr>
          <p:cNvPr id="39939" name="Slide Number Placeholder 3">
            <a:extLst>
              <a:ext uri="{FF2B5EF4-FFF2-40B4-BE49-F238E27FC236}">
                <a16:creationId xmlns:a16="http://schemas.microsoft.com/office/drawing/2014/main" id="{4BC83FE4-5C80-049C-1FE9-A9014EED71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2E6C0206-B9BF-2049-9331-C863D103FD84}" type="slidenum">
              <a:rPr lang="en-US" altLang="en-US" smtClean="0">
                <a:latin typeface="Calibri" panose="020F0502020204030204" pitchFamily="34" charset="0"/>
              </a:rPr>
              <a:pPr fontAlgn="base">
                <a:spcBef>
                  <a:spcPct val="0"/>
                </a:spcBef>
                <a:spcAft>
                  <a:spcPct val="0"/>
                </a:spcAft>
              </a:pPr>
              <a:t>53</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02C9283C-6EBE-401C-F79A-FB89E17383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51DF0223-A57A-49CB-2987-1415086EDA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Only national CTE conference that is 100% health science focused. </a:t>
            </a:r>
          </a:p>
        </p:txBody>
      </p:sp>
      <p:sp>
        <p:nvSpPr>
          <p:cNvPr id="41987" name="Slide Number Placeholder 3">
            <a:extLst>
              <a:ext uri="{FF2B5EF4-FFF2-40B4-BE49-F238E27FC236}">
                <a16:creationId xmlns:a16="http://schemas.microsoft.com/office/drawing/2014/main" id="{BFAEC72F-CAE2-F110-34D6-867D789ECF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B2DD2151-D84E-F045-B956-6E73F3A194CF}" type="slidenum">
              <a:rPr lang="en-US" altLang="en-US" smtClean="0">
                <a:latin typeface="Calibri" panose="020F0502020204030204" pitchFamily="34" charset="0"/>
              </a:rPr>
              <a:pPr fontAlgn="base">
                <a:spcBef>
                  <a:spcPct val="0"/>
                </a:spcBef>
                <a:spcAft>
                  <a:spcPct val="0"/>
                </a:spcAft>
              </a:pPr>
              <a:t>54</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4033" name="Google Shape;160;g129223b8453_0_11:notes">
            <a:extLst>
              <a:ext uri="{FF2B5EF4-FFF2-40B4-BE49-F238E27FC236}">
                <a16:creationId xmlns:a16="http://schemas.microsoft.com/office/drawing/2014/main" id="{AE436A7C-AD7D-C7D0-A410-D8F93BC2B671}"/>
              </a:ext>
            </a:extLst>
          </p:cNvPr>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4034" name="Google Shape;161;g129223b8453_0_11:notes">
            <a:extLst>
              <a:ext uri="{FF2B5EF4-FFF2-40B4-BE49-F238E27FC236}">
                <a16:creationId xmlns:a16="http://schemas.microsoft.com/office/drawing/2014/main" id="{67A5C0C5-A10B-AF5E-5E05-24D2B66D8A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039338FA-4662-0187-B7C8-2B894A90B0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FB812E97-B4BC-898D-275D-7B98AC156F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Created by teachers for teachers; over 600 files….content outlines, PPTs, projects, activities, websites and test items. In PDF and Word for easy editing. Available at our online store for $500 or discounted to $350 for teachers whose state education agency is a NCHSE member or if the teacher is a HSEA member. </a:t>
            </a:r>
          </a:p>
        </p:txBody>
      </p:sp>
      <p:sp>
        <p:nvSpPr>
          <p:cNvPr id="74755" name="Slide Number Placeholder 3">
            <a:extLst>
              <a:ext uri="{FF2B5EF4-FFF2-40B4-BE49-F238E27FC236}">
                <a16:creationId xmlns:a16="http://schemas.microsoft.com/office/drawing/2014/main" id="{B1311E34-915C-F552-2D45-61BBE40209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292C94CA-738D-1041-AA68-55F397450010}" type="slidenum">
              <a:rPr lang="en-US" altLang="en-US" smtClean="0">
                <a:latin typeface="Calibri" panose="020F0502020204030204" pitchFamily="34" charset="0"/>
              </a:rPr>
              <a:pPr fontAlgn="base">
                <a:spcBef>
                  <a:spcPct val="0"/>
                </a:spcBef>
                <a:spcAft>
                  <a:spcPct val="0"/>
                </a:spcAft>
              </a:pPr>
              <a:t>57</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has 25…BUT we added a bonus 4 more!</a:t>
            </a:r>
          </a:p>
        </p:txBody>
      </p:sp>
      <p:sp>
        <p:nvSpPr>
          <p:cNvPr id="4" name="Slide Number Placeholder 3"/>
          <p:cNvSpPr>
            <a:spLocks noGrp="1"/>
          </p:cNvSpPr>
          <p:nvPr>
            <p:ph type="sldNum" sz="quarter" idx="5"/>
          </p:nvPr>
        </p:nvSpPr>
        <p:spPr/>
        <p:txBody>
          <a:bodyPr/>
          <a:lstStyle/>
          <a:p>
            <a:fld id="{B15EC0C5-149E-41D6-B9F1-241278993567}" type="slidenum">
              <a:rPr lang="en-US" smtClean="0"/>
              <a:t>2</a:t>
            </a:fld>
            <a:endParaRPr lang="en-US"/>
          </a:p>
        </p:txBody>
      </p:sp>
    </p:spTree>
    <p:extLst>
      <p:ext uri="{BB962C8B-B14F-4D97-AF65-F5344CB8AC3E}">
        <p14:creationId xmlns:p14="http://schemas.microsoft.com/office/powerpoint/2010/main" val="899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this Career Specialty Chart – a free resource on our site. Way to visually share with students, career counselors and parents the extensive health science career opportunities</a:t>
            </a:r>
            <a:r>
              <a:rPr lang="en-US" dirty="0" smtClean="0"/>
              <a:t>.</a:t>
            </a:r>
          </a:p>
          <a:p>
            <a:endParaRPr lang="en-US" dirty="0" smtClean="0"/>
          </a:p>
          <a:p>
            <a:r>
              <a:rPr lang="en-US" dirty="0" smtClean="0"/>
              <a:t>But, we know that you are offering career exploration opportunities</a:t>
            </a:r>
            <a:r>
              <a:rPr lang="en-US" baseline="0" dirty="0" smtClean="0"/>
              <a:t> in your program.  Let’s break into groups of four (4) to discuss what you currently do.  </a:t>
            </a:r>
          </a:p>
          <a:p>
            <a:r>
              <a:rPr lang="en-US" baseline="0" dirty="0" smtClean="0"/>
              <a:t>Give 5 minutes for discussion.  </a:t>
            </a:r>
            <a:r>
              <a:rPr lang="en-US" dirty="0" smtClean="0"/>
              <a:t> </a:t>
            </a:r>
          </a:p>
          <a:p>
            <a:r>
              <a:rPr lang="en-US" dirty="0" smtClean="0"/>
              <a:t>Ask participants</a:t>
            </a:r>
            <a:r>
              <a:rPr lang="en-US" baseline="0" dirty="0" smtClean="0"/>
              <a:t> to share out.  </a:t>
            </a:r>
          </a:p>
          <a:p>
            <a:r>
              <a:rPr lang="en-US" baseline="0" dirty="0" smtClean="0"/>
              <a:t>IDEAS:  Research; Community/Clinical Partners (Classroom Speakers); Incorporate Soft Skills and Stress Soft Skills Importance; CTSO—HOSA; Hands-On Activities, Job Shadowing, or Clinical Rotations </a:t>
            </a:r>
            <a:endParaRPr lang="en-US" dirty="0" smtClean="0"/>
          </a:p>
          <a:p>
            <a:r>
              <a:rPr lang="en-US" dirty="0" smtClean="0"/>
              <a:t> </a:t>
            </a:r>
            <a:endParaRPr lang="en-US" dirty="0"/>
          </a:p>
        </p:txBody>
      </p:sp>
      <p:sp>
        <p:nvSpPr>
          <p:cNvPr id="4" name="Slide Number Placeholder 3"/>
          <p:cNvSpPr>
            <a:spLocks noGrp="1"/>
          </p:cNvSpPr>
          <p:nvPr>
            <p:ph type="sldNum" sz="quarter" idx="5"/>
          </p:nvPr>
        </p:nvSpPr>
        <p:spPr/>
        <p:txBody>
          <a:bodyPr/>
          <a:lstStyle/>
          <a:p>
            <a:fld id="{B15EC0C5-149E-41D6-B9F1-241278993567}" type="slidenum">
              <a:rPr lang="en-US" smtClean="0"/>
              <a:t>5</a:t>
            </a:fld>
            <a:endParaRPr lang="en-US"/>
          </a:p>
        </p:txBody>
      </p:sp>
    </p:spTree>
    <p:extLst>
      <p:ext uri="{BB962C8B-B14F-4D97-AF65-F5344CB8AC3E}">
        <p14:creationId xmlns:p14="http://schemas.microsoft.com/office/powerpoint/2010/main" val="291867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Published annually …. Great information about healthcare jobs. Projected jobs between 2023-2031. Embellish these careers as you like and engage with the audience for their input. The salaries are mean nationwide. Labor of Bureau Statistics has great info also. Top 25 re included here. Didn’t go into details about the length of medical school, </a:t>
            </a:r>
            <a:r>
              <a:rPr lang="en-US" dirty="0" err="1"/>
              <a:t>etc</a:t>
            </a:r>
            <a:r>
              <a:rPr lang="en-US" dirty="0"/>
              <a:t>….but fill time as needed. Also, could focus on career ladders associated w/ some of these careers.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TREND IN NURSING</a:t>
            </a:r>
            <a:r>
              <a:rPr lang="en-US" baseline="0" dirty="0" smtClean="0"/>
              <a:t> RELATED POSITIONS AND DENTISTRY.</a:t>
            </a:r>
            <a:endParaRPr lang="en-US" dirty="0" smtClean="0"/>
          </a:p>
          <a:p>
            <a:endParaRPr lang="en-US" dirty="0"/>
          </a:p>
        </p:txBody>
      </p:sp>
      <p:sp>
        <p:nvSpPr>
          <p:cNvPr id="4" name="Slide Number Placeholder 3"/>
          <p:cNvSpPr>
            <a:spLocks noGrp="1"/>
          </p:cNvSpPr>
          <p:nvPr>
            <p:ph type="sldNum" sz="quarter" idx="5"/>
          </p:nvPr>
        </p:nvSpPr>
        <p:spPr/>
        <p:txBody>
          <a:bodyPr/>
          <a:lstStyle/>
          <a:p>
            <a:fld id="{B15EC0C5-149E-41D6-B9F1-241278993567}" type="slidenum">
              <a:rPr lang="en-US" smtClean="0"/>
              <a:t>6</a:t>
            </a:fld>
            <a:endParaRPr lang="en-US"/>
          </a:p>
        </p:txBody>
      </p:sp>
    </p:spTree>
    <p:extLst>
      <p:ext uri="{BB962C8B-B14F-4D97-AF65-F5344CB8AC3E}">
        <p14:creationId xmlns:p14="http://schemas.microsoft.com/office/powerpoint/2010/main" val="575088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vary across the nation based on state regulations for certifications, education requirements, etc. </a:t>
            </a:r>
          </a:p>
        </p:txBody>
      </p:sp>
      <p:sp>
        <p:nvSpPr>
          <p:cNvPr id="4" name="Slide Number Placeholder 3"/>
          <p:cNvSpPr>
            <a:spLocks noGrp="1"/>
          </p:cNvSpPr>
          <p:nvPr>
            <p:ph type="sldNum" sz="quarter" idx="5"/>
          </p:nvPr>
        </p:nvSpPr>
        <p:spPr/>
        <p:txBody>
          <a:bodyPr/>
          <a:lstStyle/>
          <a:p>
            <a:fld id="{B15EC0C5-149E-41D6-B9F1-241278993567}" type="slidenum">
              <a:rPr lang="en-US" smtClean="0"/>
              <a:t>36</a:t>
            </a:fld>
            <a:endParaRPr lang="en-US"/>
          </a:p>
        </p:txBody>
      </p:sp>
    </p:spTree>
    <p:extLst>
      <p:ext uri="{BB962C8B-B14F-4D97-AF65-F5344CB8AC3E}">
        <p14:creationId xmlns:p14="http://schemas.microsoft.com/office/powerpoint/2010/main" val="665951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health career awareness websites – national and state examples. </a:t>
            </a:r>
          </a:p>
        </p:txBody>
      </p:sp>
      <p:sp>
        <p:nvSpPr>
          <p:cNvPr id="4" name="Slide Number Placeholder 3"/>
          <p:cNvSpPr>
            <a:spLocks noGrp="1"/>
          </p:cNvSpPr>
          <p:nvPr>
            <p:ph type="sldNum" sz="quarter" idx="5"/>
          </p:nvPr>
        </p:nvSpPr>
        <p:spPr/>
        <p:txBody>
          <a:bodyPr/>
          <a:lstStyle/>
          <a:p>
            <a:fld id="{B15EC0C5-149E-41D6-B9F1-241278993567}" type="slidenum">
              <a:rPr lang="en-US" smtClean="0"/>
              <a:t>40</a:t>
            </a:fld>
            <a:endParaRPr lang="en-US"/>
          </a:p>
        </p:txBody>
      </p:sp>
    </p:spTree>
    <p:extLst>
      <p:ext uri="{BB962C8B-B14F-4D97-AF65-F5344CB8AC3E}">
        <p14:creationId xmlns:p14="http://schemas.microsoft.com/office/powerpoint/2010/main" val="1156528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Professions Week offered 2x/year. </a:t>
            </a:r>
          </a:p>
        </p:txBody>
      </p:sp>
      <p:sp>
        <p:nvSpPr>
          <p:cNvPr id="4" name="Slide Number Placeholder 3"/>
          <p:cNvSpPr>
            <a:spLocks noGrp="1"/>
          </p:cNvSpPr>
          <p:nvPr>
            <p:ph type="sldNum" sz="quarter" idx="5"/>
          </p:nvPr>
        </p:nvSpPr>
        <p:spPr/>
        <p:txBody>
          <a:bodyPr/>
          <a:lstStyle/>
          <a:p>
            <a:fld id="{B15EC0C5-149E-41D6-B9F1-241278993567}" type="slidenum">
              <a:rPr lang="en-US" smtClean="0"/>
              <a:t>41</a:t>
            </a:fld>
            <a:endParaRPr lang="en-US"/>
          </a:p>
        </p:txBody>
      </p:sp>
    </p:spTree>
    <p:extLst>
      <p:ext uri="{BB962C8B-B14F-4D97-AF65-F5344CB8AC3E}">
        <p14:creationId xmlns:p14="http://schemas.microsoft.com/office/powerpoint/2010/main" val="2130542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Career Display – HOSA CE. Great project when teaching introduction to health professions. All students could develop health careers displays. Rubric is free download for teachers to use for grading. Great way to decorated a health science classroom for open house night!</a:t>
            </a:r>
          </a:p>
        </p:txBody>
      </p:sp>
      <p:sp>
        <p:nvSpPr>
          <p:cNvPr id="4" name="Slide Number Placeholder 3"/>
          <p:cNvSpPr>
            <a:spLocks noGrp="1"/>
          </p:cNvSpPr>
          <p:nvPr>
            <p:ph type="sldNum" sz="quarter" idx="5"/>
          </p:nvPr>
        </p:nvSpPr>
        <p:spPr/>
        <p:txBody>
          <a:bodyPr/>
          <a:lstStyle/>
          <a:p>
            <a:fld id="{B15EC0C5-149E-41D6-B9F1-241278993567}" type="slidenum">
              <a:rPr lang="en-US" smtClean="0"/>
              <a:t>44</a:t>
            </a:fld>
            <a:endParaRPr lang="en-US"/>
          </a:p>
        </p:txBody>
      </p:sp>
    </p:spTree>
    <p:extLst>
      <p:ext uri="{BB962C8B-B14F-4D97-AF65-F5344CB8AC3E}">
        <p14:creationId xmlns:p14="http://schemas.microsoft.com/office/powerpoint/2010/main" val="3711708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863872B4-AAF0-F7A2-2E2F-3946168AB5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0756D318-4DAD-E36D-1395-5113FD046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Introduce NCHSE- who we are …. our work and our mission. How we were formed. Celebrating 30 years of achievement. </a:t>
            </a:r>
          </a:p>
        </p:txBody>
      </p:sp>
      <p:sp>
        <p:nvSpPr>
          <p:cNvPr id="19459" name="Slide Number Placeholder 3">
            <a:extLst>
              <a:ext uri="{FF2B5EF4-FFF2-40B4-BE49-F238E27FC236}">
                <a16:creationId xmlns:a16="http://schemas.microsoft.com/office/drawing/2014/main" id="{22B559D2-2AA4-0E1C-7862-34F041C3C3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fontAlgn="base">
              <a:spcBef>
                <a:spcPct val="0"/>
              </a:spcBef>
              <a:spcAft>
                <a:spcPct val="0"/>
              </a:spcAft>
            </a:pPr>
            <a:fld id="{AEF99F70-98FE-4E47-B279-A86DE5467DCE}" type="slidenum">
              <a:rPr lang="en-US" altLang="en-US" smtClean="0">
                <a:latin typeface="Calibri" panose="020F0502020204030204" pitchFamily="34" charset="0"/>
              </a:rPr>
              <a:pPr fontAlgn="base">
                <a:spcBef>
                  <a:spcPct val="0"/>
                </a:spcBef>
                <a:spcAft>
                  <a:spcPct val="0"/>
                </a:spcAft>
              </a:pPr>
              <a:t>46</a:t>
            </a:fld>
            <a:endParaRPr lang="en-US" altLang="en-US">
              <a:latin typeface="Calibri" panose="020F0502020204030204" pitchFamily="34" charset="0"/>
            </a:endParaRPr>
          </a:p>
        </p:txBody>
      </p:sp>
    </p:spTree>
    <p:extLst>
      <p:ext uri="{BB962C8B-B14F-4D97-AF65-F5344CB8AC3E}">
        <p14:creationId xmlns:p14="http://schemas.microsoft.com/office/powerpoint/2010/main" val="4042384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8AF2A81-43A5-418F-9B04-48FE05C8DBCE}"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D8BAC-6EC0-4F48-9544-90919533F672}" type="slidenum">
              <a:rPr lang="en-US" smtClean="0"/>
              <a:t>‹#›</a:t>
            </a:fld>
            <a:endParaRPr lang="en-US"/>
          </a:p>
        </p:txBody>
      </p:sp>
    </p:spTree>
    <p:extLst>
      <p:ext uri="{BB962C8B-B14F-4D97-AF65-F5344CB8AC3E}">
        <p14:creationId xmlns:p14="http://schemas.microsoft.com/office/powerpoint/2010/main" val="2136858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AF2A81-43A5-418F-9B04-48FE05C8DBCE}"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D8BAC-6EC0-4F48-9544-90919533F672}" type="slidenum">
              <a:rPr lang="en-US" smtClean="0"/>
              <a:t>‹#›</a:t>
            </a:fld>
            <a:endParaRPr lang="en-US"/>
          </a:p>
        </p:txBody>
      </p:sp>
    </p:spTree>
    <p:extLst>
      <p:ext uri="{BB962C8B-B14F-4D97-AF65-F5344CB8AC3E}">
        <p14:creationId xmlns:p14="http://schemas.microsoft.com/office/powerpoint/2010/main" val="128618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AF2A81-43A5-418F-9B04-48FE05C8DBCE}"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D8BAC-6EC0-4F48-9544-90919533F672}" type="slidenum">
              <a:rPr lang="en-US" smtClean="0"/>
              <a:t>‹#›</a:t>
            </a:fld>
            <a:endParaRPr lang="en-US"/>
          </a:p>
        </p:txBody>
      </p:sp>
    </p:spTree>
    <p:extLst>
      <p:ext uri="{BB962C8B-B14F-4D97-AF65-F5344CB8AC3E}">
        <p14:creationId xmlns:p14="http://schemas.microsoft.com/office/powerpoint/2010/main" val="22419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19">
            <a:extLst>
              <a:ext uri="{FF2B5EF4-FFF2-40B4-BE49-F238E27FC236}">
                <a16:creationId xmlns:a16="http://schemas.microsoft.com/office/drawing/2014/main" id="{D0029B01-622A-0B45-9556-7010DB4506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0">
            <a:extLst>
              <a:ext uri="{FF2B5EF4-FFF2-40B4-BE49-F238E27FC236}">
                <a16:creationId xmlns:a16="http://schemas.microsoft.com/office/drawing/2014/main" id="{8102B2EC-EE19-B442-8FAC-D62652AC09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1">
            <a:extLst>
              <a:ext uri="{FF2B5EF4-FFF2-40B4-BE49-F238E27FC236}">
                <a16:creationId xmlns:a16="http://schemas.microsoft.com/office/drawing/2014/main" id="{90D3246F-BD52-8B4C-BD1B-85E42B30B14D}"/>
              </a:ext>
            </a:extLst>
          </p:cNvPr>
          <p:cNvSpPr>
            <a:spLocks noGrp="1" noChangeArrowheads="1"/>
          </p:cNvSpPr>
          <p:nvPr>
            <p:ph type="sldNum" sz="quarter" idx="12"/>
          </p:nvPr>
        </p:nvSpPr>
        <p:spPr>
          <a:ln/>
        </p:spPr>
        <p:txBody>
          <a:bodyPr/>
          <a:lstStyle>
            <a:lvl1pPr>
              <a:defRPr/>
            </a:lvl1pPr>
          </a:lstStyle>
          <a:p>
            <a:pPr>
              <a:defRPr/>
            </a:pPr>
            <a:fld id="{4EF60C11-1AA7-F646-B49C-60027DD2E7BF}" type="slidenum">
              <a:rPr lang="en-US" altLang="en-US"/>
              <a:pPr>
                <a:defRPr/>
              </a:pPr>
              <a:t>‹#›</a:t>
            </a:fld>
            <a:endParaRPr lang="en-US" altLang="en-US"/>
          </a:p>
        </p:txBody>
      </p:sp>
    </p:spTree>
    <p:extLst>
      <p:ext uri="{BB962C8B-B14F-4D97-AF65-F5344CB8AC3E}">
        <p14:creationId xmlns:p14="http://schemas.microsoft.com/office/powerpoint/2010/main" val="3849165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AF2A81-43A5-418F-9B04-48FE05C8DBCE}"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D8BAC-6EC0-4F48-9544-90919533F672}" type="slidenum">
              <a:rPr lang="en-US" smtClean="0"/>
              <a:t>‹#›</a:t>
            </a:fld>
            <a:endParaRPr lang="en-US"/>
          </a:p>
        </p:txBody>
      </p:sp>
    </p:spTree>
    <p:extLst>
      <p:ext uri="{BB962C8B-B14F-4D97-AF65-F5344CB8AC3E}">
        <p14:creationId xmlns:p14="http://schemas.microsoft.com/office/powerpoint/2010/main" val="246273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AF2A81-43A5-418F-9B04-48FE05C8DBCE}"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9D8BAC-6EC0-4F48-9544-90919533F672}" type="slidenum">
              <a:rPr lang="en-US" smtClean="0"/>
              <a:t>‹#›</a:t>
            </a:fld>
            <a:endParaRPr lang="en-US"/>
          </a:p>
        </p:txBody>
      </p:sp>
    </p:spTree>
    <p:extLst>
      <p:ext uri="{BB962C8B-B14F-4D97-AF65-F5344CB8AC3E}">
        <p14:creationId xmlns:p14="http://schemas.microsoft.com/office/powerpoint/2010/main" val="54837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AF2A81-43A5-418F-9B04-48FE05C8DBCE}"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9D8BAC-6EC0-4F48-9544-90919533F672}" type="slidenum">
              <a:rPr lang="en-US" smtClean="0"/>
              <a:t>‹#›</a:t>
            </a:fld>
            <a:endParaRPr lang="en-US"/>
          </a:p>
        </p:txBody>
      </p:sp>
    </p:spTree>
    <p:extLst>
      <p:ext uri="{BB962C8B-B14F-4D97-AF65-F5344CB8AC3E}">
        <p14:creationId xmlns:p14="http://schemas.microsoft.com/office/powerpoint/2010/main" val="291420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AF2A81-43A5-418F-9B04-48FE05C8DBCE}" type="datetimeFigureOut">
              <a:rPr lang="en-US" smtClean="0"/>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9D8BAC-6EC0-4F48-9544-90919533F672}" type="slidenum">
              <a:rPr lang="en-US" smtClean="0"/>
              <a:t>‹#›</a:t>
            </a:fld>
            <a:endParaRPr lang="en-US"/>
          </a:p>
        </p:txBody>
      </p:sp>
    </p:spTree>
    <p:extLst>
      <p:ext uri="{BB962C8B-B14F-4D97-AF65-F5344CB8AC3E}">
        <p14:creationId xmlns:p14="http://schemas.microsoft.com/office/powerpoint/2010/main" val="1614312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AF2A81-43A5-418F-9B04-48FE05C8DBCE}" type="datetimeFigureOut">
              <a:rPr lang="en-US" smtClean="0"/>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9D8BAC-6EC0-4F48-9544-90919533F672}" type="slidenum">
              <a:rPr lang="en-US" smtClean="0"/>
              <a:t>‹#›</a:t>
            </a:fld>
            <a:endParaRPr lang="en-US"/>
          </a:p>
        </p:txBody>
      </p:sp>
    </p:spTree>
    <p:extLst>
      <p:ext uri="{BB962C8B-B14F-4D97-AF65-F5344CB8AC3E}">
        <p14:creationId xmlns:p14="http://schemas.microsoft.com/office/powerpoint/2010/main" val="3957591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AF2A81-43A5-418F-9B04-48FE05C8DBCE}" type="datetimeFigureOut">
              <a:rPr lang="en-US" smtClean="0"/>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9D8BAC-6EC0-4F48-9544-90919533F672}" type="slidenum">
              <a:rPr lang="en-US" smtClean="0"/>
              <a:t>‹#›</a:t>
            </a:fld>
            <a:endParaRPr lang="en-US"/>
          </a:p>
        </p:txBody>
      </p:sp>
    </p:spTree>
    <p:extLst>
      <p:ext uri="{BB962C8B-B14F-4D97-AF65-F5344CB8AC3E}">
        <p14:creationId xmlns:p14="http://schemas.microsoft.com/office/powerpoint/2010/main" val="292174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8AF2A81-43A5-418F-9B04-48FE05C8DBCE}"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9D8BAC-6EC0-4F48-9544-90919533F672}" type="slidenum">
              <a:rPr lang="en-US" smtClean="0"/>
              <a:t>‹#›</a:t>
            </a:fld>
            <a:endParaRPr lang="en-US"/>
          </a:p>
        </p:txBody>
      </p:sp>
    </p:spTree>
    <p:extLst>
      <p:ext uri="{BB962C8B-B14F-4D97-AF65-F5344CB8AC3E}">
        <p14:creationId xmlns:p14="http://schemas.microsoft.com/office/powerpoint/2010/main" val="929939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8AF2A81-43A5-418F-9B04-48FE05C8DBCE}"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9D8BAC-6EC0-4F48-9544-90919533F672}" type="slidenum">
              <a:rPr lang="en-US" smtClean="0"/>
              <a:t>‹#›</a:t>
            </a:fld>
            <a:endParaRPr lang="en-US"/>
          </a:p>
        </p:txBody>
      </p:sp>
    </p:spTree>
    <p:extLst>
      <p:ext uri="{BB962C8B-B14F-4D97-AF65-F5344CB8AC3E}">
        <p14:creationId xmlns:p14="http://schemas.microsoft.com/office/powerpoint/2010/main" val="3551442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8AF2A81-43A5-418F-9B04-48FE05C8DBCE}" type="datetimeFigureOut">
              <a:rPr lang="en-US" smtClean="0"/>
              <a:t>7/11/2023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9D8BAC-6EC0-4F48-9544-90919533F672}" type="slidenum">
              <a:rPr lang="en-US" smtClean="0"/>
              <a:t>‹#›</a:t>
            </a:fld>
            <a:endParaRPr lang="en-US"/>
          </a:p>
        </p:txBody>
      </p:sp>
    </p:spTree>
    <p:extLst>
      <p:ext uri="{BB962C8B-B14F-4D97-AF65-F5344CB8AC3E}">
        <p14:creationId xmlns:p14="http://schemas.microsoft.com/office/powerpoint/2010/main" val="34687739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jpeg"/><Relationship Id="rId7" Type="http://schemas.openxmlformats.org/officeDocument/2006/relationships/diagramColors" Target="../diagrams/colors3.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4.png"/><Relationship Id="rId7" Type="http://schemas.openxmlformats.org/officeDocument/2006/relationships/diagramColors" Target="../diagrams/colors5.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bls.gov/ooh/healthcare/home.htm" TargetMode="External"/><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hyperlink" Target="https://money.usnews.com/careers/best-jobs/rankings/best-healthcare-jobs" TargetMode="External"/><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hyperlink" Target="https://money.usnews.com/careers/best-jobs/rankings/the-100-best-jobs"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explorehealthcareers.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explorehealthcareers.org/hpw/"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hosa.org/guidelines" TargetMode="External"/><Relationship Id="rId5" Type="http://schemas.openxmlformats.org/officeDocument/2006/relationships/image" Target="../media/image51.jpe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53.png"/><Relationship Id="rId7" Type="http://schemas.openxmlformats.org/officeDocument/2006/relationships/diagramQuickStyle" Target="../diagrams/quickStyle6.xml"/><Relationship Id="rId12" Type="http://schemas.openxmlformats.org/officeDocument/2006/relationships/image" Target="../media/image5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6.xml"/><Relationship Id="rId11" Type="http://schemas.openxmlformats.org/officeDocument/2006/relationships/image" Target="../media/image60.png"/><Relationship Id="rId5" Type="http://schemas.openxmlformats.org/officeDocument/2006/relationships/diagramData" Target="../diagrams/data6.xml"/><Relationship Id="rId10" Type="http://schemas.openxmlformats.org/officeDocument/2006/relationships/customXml" Target="../ink/ink1.xml"/><Relationship Id="rId4" Type="http://schemas.openxmlformats.org/officeDocument/2006/relationships/image" Target="../media/image54.jpeg"/><Relationship Id="rId9" Type="http://schemas.microsoft.com/office/2007/relationships/diagramDrawing" Target="../diagrams/drawing6.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Hello@healthscienceconsortium.org" TargetMode="External"/><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6ED803-705C-E0AC-425E-D90B8B0E17FC}"/>
              </a:ext>
            </a:extLst>
          </p:cNvPr>
          <p:cNvSpPr txBox="1"/>
          <p:nvPr/>
        </p:nvSpPr>
        <p:spPr>
          <a:xfrm>
            <a:off x="2291644" y="5994400"/>
            <a:ext cx="5529482" cy="461665"/>
          </a:xfrm>
          <a:prstGeom prst="rect">
            <a:avLst/>
          </a:prstGeom>
          <a:noFill/>
        </p:spPr>
        <p:txBody>
          <a:bodyPr wrap="square" rtlCol="0">
            <a:spAutoFit/>
          </a:bodyPr>
          <a:lstStyle/>
          <a:p>
            <a:r>
              <a:rPr lang="en-US" sz="2400" b="1" dirty="0" err="1">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rPr>
              <a:t>healthscienceconsortium.org</a:t>
            </a:r>
            <a:endParaRPr lang="en-US" sz="2400" b="1" dirty="0">
              <a:solidFill>
                <a:schemeClr val="tx2">
                  <a:lumMod val="90000"/>
                  <a:lumOff val="1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44544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indoor&#10;&#10;Description automatically generated">
            <a:extLst>
              <a:ext uri="{FF2B5EF4-FFF2-40B4-BE49-F238E27FC236}">
                <a16:creationId xmlns:a16="http://schemas.microsoft.com/office/drawing/2014/main" id="{F800BD68-BAB1-F3FC-0009-0F53943A305D}"/>
              </a:ext>
            </a:extLst>
          </p:cNvPr>
          <p:cNvPicPr>
            <a:picLocks noChangeAspect="1"/>
          </p:cNvPicPr>
          <p:nvPr/>
        </p:nvPicPr>
        <p:blipFill rotWithShape="1">
          <a:blip r:embed="rId2">
            <a:extLst>
              <a:ext uri="{28A0092B-C50C-407E-A947-70E740481C1C}">
                <a14:useLocalDpi xmlns:a14="http://schemas.microsoft.com/office/drawing/2010/main" val="0"/>
              </a:ext>
            </a:extLst>
          </a:blip>
          <a:srcRect l="10667" r="2" b="2"/>
          <a:stretch/>
        </p:blipFill>
        <p:spPr>
          <a:xfrm>
            <a:off x="20" y="10"/>
            <a:ext cx="9143979"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p:cNvSpPr>
            <a:spLocks noGrp="1"/>
          </p:cNvSpPr>
          <p:nvPr>
            <p:ph type="title"/>
          </p:nvPr>
        </p:nvSpPr>
        <p:spPr>
          <a:xfrm>
            <a:off x="-12700" y="1667936"/>
            <a:ext cx="4919716" cy="1342754"/>
          </a:xfrm>
        </p:spPr>
        <p:txBody>
          <a:bodyPr>
            <a:normAutofit fontScale="90000"/>
          </a:bodyPr>
          <a:lstStyle/>
          <a:p>
            <a:pPr algn="ctr"/>
            <a:r>
              <a:rPr lang="en-US" sz="800" b="1" dirty="0"/>
              <a:t/>
            </a:r>
            <a:br>
              <a:rPr lang="en-US" sz="800" b="1" dirty="0"/>
            </a:br>
            <a:r>
              <a:rPr lang="en-US" sz="800" b="1" dirty="0"/>
              <a:t/>
            </a:r>
            <a:br>
              <a:rPr lang="en-US" sz="800" b="1" dirty="0"/>
            </a:br>
            <a:r>
              <a:rPr lang="en-US" sz="800" b="1" dirty="0"/>
              <a:t/>
            </a:r>
            <a:br>
              <a:rPr lang="en-US" sz="800" b="1" dirty="0"/>
            </a:br>
            <a:r>
              <a:rPr lang="en-US" sz="800" b="1" dirty="0"/>
              <a:t/>
            </a:r>
            <a:br>
              <a:rPr lang="en-US" sz="800" b="1" dirty="0"/>
            </a:br>
            <a:r>
              <a:rPr lang="en-US" sz="800" b="1" dirty="0"/>
              <a:t/>
            </a:r>
            <a:br>
              <a:rPr lang="en-US" sz="800" b="1" dirty="0"/>
            </a:br>
            <a:r>
              <a:rPr lang="en-US" sz="800" b="1" dirty="0"/>
              <a:t/>
            </a:r>
            <a:br>
              <a:rPr lang="en-US" sz="800" b="1" dirty="0"/>
            </a:br>
            <a:r>
              <a:rPr lang="en-US" sz="4400" b="1" dirty="0">
                <a:latin typeface="+mj-lt"/>
              </a:rPr>
              <a:t>Dentist</a:t>
            </a:r>
            <a:r>
              <a:rPr lang="en-US" sz="4000" dirty="0">
                <a:latin typeface="+mj-lt"/>
              </a:rPr>
              <a:t/>
            </a:r>
            <a:br>
              <a:rPr lang="en-US" sz="4000" dirty="0">
                <a:latin typeface="+mj-lt"/>
              </a:rPr>
            </a:br>
            <a:r>
              <a:rPr lang="en-US" sz="800" dirty="0">
                <a:latin typeface="+mj-lt"/>
              </a:rPr>
              <a:t/>
            </a:r>
            <a:br>
              <a:rPr lang="en-US" sz="800" dirty="0">
                <a:latin typeface="+mj-lt"/>
              </a:rPr>
            </a:br>
            <a:r>
              <a:rPr lang="en-US" sz="3600" b="1" dirty="0">
                <a:solidFill>
                  <a:schemeClr val="tx2">
                    <a:lumMod val="75000"/>
                    <a:lumOff val="25000"/>
                  </a:schemeClr>
                </a:solidFill>
              </a:rPr>
              <a:t> </a:t>
            </a:r>
            <a:r>
              <a:rPr lang="en-US" sz="3600" b="1" dirty="0">
                <a:solidFill>
                  <a:schemeClr val="tx2">
                    <a:lumMod val="75000"/>
                    <a:lumOff val="25000"/>
                  </a:schemeClr>
                </a:solidFill>
                <a:latin typeface="+mj-lt"/>
              </a:rPr>
              <a:t>#4 Best Jobs  Healthcare</a:t>
            </a:r>
            <a:r>
              <a:rPr lang="en-US" sz="800" dirty="0">
                <a:latin typeface="+mj-lt"/>
              </a:rPr>
              <a:t/>
            </a:r>
            <a:br>
              <a:rPr lang="en-US" sz="800" dirty="0">
                <a:latin typeface="+mj-lt"/>
              </a:rPr>
            </a:br>
            <a:r>
              <a:rPr lang="en-US" sz="800" dirty="0">
                <a:latin typeface="+mj-lt"/>
              </a:rPr>
              <a:t/>
            </a:r>
            <a:br>
              <a:rPr lang="en-US" sz="800" dirty="0">
                <a:latin typeface="+mj-lt"/>
              </a:rPr>
            </a:br>
            <a:r>
              <a:rPr lang="en-US" sz="800" dirty="0">
                <a:latin typeface="+mj-lt"/>
              </a:rPr>
              <a:t/>
            </a:r>
            <a:br>
              <a:rPr lang="en-US" sz="800" dirty="0">
                <a:latin typeface="+mj-lt"/>
              </a:rPr>
            </a:br>
            <a:r>
              <a:rPr lang="en-US" sz="800" dirty="0"/>
              <a:t/>
            </a:r>
            <a:br>
              <a:rPr lang="en-US" sz="800" dirty="0"/>
            </a:br>
            <a:endParaRPr lang="en-US" sz="800" dirty="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5">
            <a:extLst>
              <a:ext uri="{FF2B5EF4-FFF2-40B4-BE49-F238E27FC236}">
                <a16:creationId xmlns:a16="http://schemas.microsoft.com/office/drawing/2014/main" id="{22E00905-AC13-0B45-9FD3-260E2AB27057}"/>
              </a:ext>
            </a:extLst>
          </p:cNvPr>
          <p:cNvSpPr txBox="1">
            <a:spLocks noGrp="1"/>
          </p:cNvSpPr>
          <p:nvPr>
            <p:ph idx="1"/>
          </p:nvPr>
        </p:nvSpPr>
        <p:spPr>
          <a:xfrm>
            <a:off x="66539" y="3484256"/>
            <a:ext cx="5498882" cy="2656896"/>
          </a:xfrm>
          <a:prstGeom prst="rect">
            <a:avLst/>
          </a:prstGeom>
        </p:spPr>
        <p:txBody>
          <a:bodyPr vert="horz" lIns="68598" tIns="34299" rIns="68598" bIns="34299" rtlCol="0" anchor="ctr">
            <a:normAutofit fontScale="25000" lnSpcReduction="20000"/>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endParaRPr lang="en-US" sz="1200" dirty="0">
              <a:latin typeface="+mj-lt"/>
            </a:endParaRPr>
          </a:p>
          <a:p>
            <a:endParaRPr lang="en-US" sz="2400" dirty="0">
              <a:latin typeface="+mj-lt"/>
            </a:endParaRPr>
          </a:p>
          <a:p>
            <a:pPr marL="0" indent="0">
              <a:buNone/>
            </a:pPr>
            <a:endParaRPr lang="en-US" sz="1200" dirty="0"/>
          </a:p>
          <a:p>
            <a:r>
              <a:rPr lang="en-US" sz="8800" b="1" dirty="0">
                <a:latin typeface="+mj-lt"/>
              </a:rPr>
              <a:t>Median Salary:  </a:t>
            </a:r>
            <a:r>
              <a:rPr lang="en-US" sz="8800" dirty="0">
                <a:latin typeface="+mj-lt"/>
              </a:rPr>
              <a:t>$160,370 </a:t>
            </a:r>
          </a:p>
          <a:p>
            <a:r>
              <a:rPr lang="en-US" sz="8800" b="1" dirty="0">
                <a:latin typeface="+mj-lt"/>
              </a:rPr>
              <a:t>What they do:   </a:t>
            </a:r>
          </a:p>
          <a:p>
            <a:pPr marL="0" indent="0">
              <a:buNone/>
            </a:pPr>
            <a:r>
              <a:rPr lang="en-US" sz="8800" dirty="0">
                <a:latin typeface="+mj-lt"/>
              </a:rPr>
              <a:t>Identify and treat problems concerning a patient's mouth, gums and teeth</a:t>
            </a:r>
          </a:p>
          <a:p>
            <a:r>
              <a:rPr lang="en-US" sz="8800" b="1" dirty="0">
                <a:latin typeface="+mj-lt"/>
              </a:rPr>
              <a:t>Entry Level: </a:t>
            </a:r>
            <a:r>
              <a:rPr lang="en-US" sz="8800" dirty="0">
                <a:latin typeface="+mj-lt"/>
              </a:rPr>
              <a:t>Doctorate</a:t>
            </a:r>
          </a:p>
          <a:p>
            <a:r>
              <a:rPr lang="en-US" sz="8800" b="1" dirty="0">
                <a:latin typeface="+mj-lt"/>
              </a:rPr>
              <a:t>Projected Jobs</a:t>
            </a:r>
            <a:r>
              <a:rPr lang="en-US" sz="8800" dirty="0">
                <a:latin typeface="+mj-lt"/>
              </a:rPr>
              <a:t>:  7700</a:t>
            </a:r>
          </a:p>
          <a:p>
            <a:r>
              <a:rPr lang="en-US" sz="8800" b="1" dirty="0">
                <a:latin typeface="+mj-lt"/>
              </a:rPr>
              <a:t>#10 in 100 in Best Jobs in America</a:t>
            </a:r>
          </a:p>
          <a:p>
            <a:endParaRPr lang="en-US" sz="1200" dirty="0"/>
          </a:p>
        </p:txBody>
      </p:sp>
    </p:spTree>
    <p:extLst>
      <p:ext uri="{BB962C8B-B14F-4D97-AF65-F5344CB8AC3E}">
        <p14:creationId xmlns:p14="http://schemas.microsoft.com/office/powerpoint/2010/main" val="3945583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900" y="583473"/>
            <a:ext cx="4368800" cy="1474445"/>
          </a:xfrm>
        </p:spPr>
        <p:txBody>
          <a:bodyPr>
            <a:normAutofit fontScale="90000"/>
          </a:bodyPr>
          <a:lstStyle/>
          <a:p>
            <a:r>
              <a:rPr lang="en-US" sz="4000" b="1" dirty="0"/>
              <a:t>Veterinarian</a:t>
            </a:r>
            <a:r>
              <a:rPr lang="en-US" sz="2800" dirty="0"/>
              <a:t/>
            </a:r>
            <a:br>
              <a:rPr lang="en-US" sz="2800" dirty="0"/>
            </a:br>
            <a:r>
              <a:rPr lang="en-US" sz="2800" dirty="0"/>
              <a:t> </a:t>
            </a:r>
            <a:br>
              <a:rPr lang="en-US" sz="2800" dirty="0"/>
            </a:br>
            <a:r>
              <a:rPr lang="en-US" sz="3600" b="1" dirty="0">
                <a:solidFill>
                  <a:schemeClr val="accent6">
                    <a:lumMod val="60000"/>
                    <a:lumOff val="40000"/>
                  </a:schemeClr>
                </a:solidFill>
              </a:rPr>
              <a:t>#5 </a:t>
            </a:r>
            <a:br>
              <a:rPr lang="en-US" sz="3600" b="1" dirty="0">
                <a:solidFill>
                  <a:schemeClr val="accent6">
                    <a:lumMod val="60000"/>
                    <a:lumOff val="40000"/>
                  </a:schemeClr>
                </a:solidFill>
              </a:rPr>
            </a:br>
            <a:r>
              <a:rPr lang="en-US" sz="3600" b="1" dirty="0">
                <a:solidFill>
                  <a:schemeClr val="accent6">
                    <a:lumMod val="60000"/>
                    <a:lumOff val="40000"/>
                  </a:schemeClr>
                </a:solidFill>
              </a:rPr>
              <a:t>Best Healthcare Jobs</a:t>
            </a:r>
            <a:r>
              <a:rPr lang="en-US" sz="2800" dirty="0"/>
              <a:t/>
            </a:r>
            <a:br>
              <a:rPr lang="en-US" sz="2800" dirty="0"/>
            </a:br>
            <a:endParaRPr lang="en-US" sz="2800" dirty="0"/>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5"/>
          <p:cNvSpPr>
            <a:spLocks noGrp="1"/>
          </p:cNvSpPr>
          <p:nvPr>
            <p:ph idx="1"/>
          </p:nvPr>
        </p:nvSpPr>
        <p:spPr>
          <a:xfrm>
            <a:off x="203200" y="2575033"/>
            <a:ext cx="4368800" cy="4085403"/>
          </a:xfrm>
        </p:spPr>
        <p:txBody>
          <a:bodyPr>
            <a:normAutofit/>
          </a:bodyPr>
          <a:lstStyle/>
          <a:p>
            <a:r>
              <a:rPr lang="en-US" sz="2000" b="1" dirty="0">
                <a:latin typeface="+mj-lt"/>
              </a:rPr>
              <a:t>Median Salary:  </a:t>
            </a:r>
            <a:r>
              <a:rPr lang="en-US" sz="2000" dirty="0">
                <a:latin typeface="+mj-lt"/>
              </a:rPr>
              <a:t>$100,730   </a:t>
            </a:r>
          </a:p>
          <a:p>
            <a:r>
              <a:rPr lang="en-US" sz="2000" b="1" dirty="0">
                <a:latin typeface="+mj-lt"/>
              </a:rPr>
              <a:t>What they do:</a:t>
            </a:r>
          </a:p>
          <a:p>
            <a:pPr marL="342900" lvl="1" indent="0">
              <a:buNone/>
            </a:pPr>
            <a:r>
              <a:rPr lang="en-US" sz="2000" dirty="0">
                <a:latin typeface="+mj-lt"/>
              </a:rPr>
              <a:t>Care for the health of animals by diagnosing, treating and researching medical conditions and diseases of pets, livestock and other animals</a:t>
            </a:r>
          </a:p>
          <a:p>
            <a:r>
              <a:rPr lang="en-US" sz="2000" b="1" dirty="0">
                <a:latin typeface="+mj-lt"/>
              </a:rPr>
              <a:t>Entry Level:  </a:t>
            </a:r>
            <a:r>
              <a:rPr lang="en-US" sz="2000" dirty="0">
                <a:latin typeface="+mj-lt"/>
              </a:rPr>
              <a:t>Doctorate</a:t>
            </a:r>
          </a:p>
          <a:p>
            <a:r>
              <a:rPr lang="en-US" sz="2000" dirty="0">
                <a:latin typeface="+mj-lt"/>
              </a:rPr>
              <a:t> </a:t>
            </a:r>
            <a:r>
              <a:rPr lang="en-US" sz="2000" b="1" dirty="0">
                <a:latin typeface="+mj-lt"/>
              </a:rPr>
              <a:t>Number of Jobs: </a:t>
            </a:r>
            <a:r>
              <a:rPr lang="en-US" sz="2000" dirty="0">
                <a:latin typeface="+mj-lt"/>
              </a:rPr>
              <a:t>16,800</a:t>
            </a:r>
          </a:p>
          <a:p>
            <a:r>
              <a:rPr lang="en-US" sz="2000" b="1" dirty="0">
                <a:latin typeface="+mj-lt"/>
              </a:rPr>
              <a:t>#12 in 100 Best Jobs in America</a:t>
            </a:r>
          </a:p>
          <a:p>
            <a:endParaRPr lang="en-US" sz="2000" dirty="0">
              <a:latin typeface="+mj-lt"/>
            </a:endParaRPr>
          </a:p>
          <a:p>
            <a:pPr marL="0" indent="0">
              <a:buNone/>
            </a:pPr>
            <a:endParaRPr lang="en-US" sz="1600" dirty="0"/>
          </a:p>
        </p:txBody>
      </p:sp>
      <p:pic>
        <p:nvPicPr>
          <p:cNvPr id="5" name="Picture 4" descr="A picture containing person, dog, mammal&#10;&#10;Description automatically generated">
            <a:extLst>
              <a:ext uri="{FF2B5EF4-FFF2-40B4-BE49-F238E27FC236}">
                <a16:creationId xmlns:a16="http://schemas.microsoft.com/office/drawing/2014/main" id="{F60B9300-BBA7-AF88-29B9-39C5F1B54C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19" r="2" b="2"/>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3768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4484914"/>
            <a:ext cx="2468166" cy="1923822"/>
          </a:xfrm>
        </p:spPr>
        <p:txBody>
          <a:bodyPr anchor="ctr">
            <a:normAutofit fontScale="90000"/>
          </a:bodyPr>
          <a:lstStyle/>
          <a:p>
            <a:r>
              <a:rPr lang="en-US" sz="4000" b="1" dirty="0">
                <a:latin typeface="+mj-lt"/>
              </a:rPr>
              <a:t>Physician</a:t>
            </a:r>
            <a:br>
              <a:rPr lang="en-US" sz="4000" b="1" dirty="0">
                <a:latin typeface="+mj-lt"/>
              </a:rPr>
            </a:br>
            <a:r>
              <a:rPr lang="en-US" sz="4000" b="1" dirty="0">
                <a:latin typeface="+mj-lt"/>
              </a:rPr>
              <a:t/>
            </a:r>
            <a:br>
              <a:rPr lang="en-US" sz="4000" b="1" dirty="0">
                <a:latin typeface="+mj-lt"/>
              </a:rPr>
            </a:br>
            <a:r>
              <a:rPr lang="en-US" sz="3600" b="1" dirty="0">
                <a:solidFill>
                  <a:srgbClr val="FF0000"/>
                </a:solidFill>
                <a:latin typeface="+mj-lt"/>
              </a:rPr>
              <a:t>#6 </a:t>
            </a:r>
            <a:r>
              <a:rPr lang="en-US" sz="3600" b="1" dirty="0">
                <a:solidFill>
                  <a:srgbClr val="FF0000"/>
                </a:solidFill>
              </a:rPr>
              <a:t/>
            </a:r>
            <a:br>
              <a:rPr lang="en-US" sz="3600" b="1" dirty="0">
                <a:solidFill>
                  <a:srgbClr val="FF0000"/>
                </a:solidFill>
              </a:rPr>
            </a:br>
            <a:r>
              <a:rPr lang="en-US" sz="3600" b="1" dirty="0">
                <a:solidFill>
                  <a:srgbClr val="FF0000"/>
                </a:solidFill>
                <a:latin typeface="+mj-lt"/>
              </a:rPr>
              <a:t>Best Jobs in Healthcare</a:t>
            </a:r>
            <a:r>
              <a:rPr lang="en-US" sz="2800" dirty="0">
                <a:latin typeface="+mj-lt"/>
              </a:rPr>
              <a:t/>
            </a:r>
            <a:br>
              <a:rPr lang="en-US" sz="2800" dirty="0">
                <a:latin typeface="+mj-lt"/>
              </a:rPr>
            </a:br>
            <a:r>
              <a:rPr lang="en-US" sz="2600" dirty="0"/>
              <a:t/>
            </a:r>
            <a:br>
              <a:rPr lang="en-US" sz="2600" dirty="0"/>
            </a:br>
            <a:endParaRPr lang="en-US" sz="2600" dirty="0"/>
          </a:p>
        </p:txBody>
      </p:sp>
      <p:pic>
        <p:nvPicPr>
          <p:cNvPr id="6" name="Picture 5" descr="A sign on a building&#10;&#10;Description automatically generated with low confidence">
            <a:extLst>
              <a:ext uri="{FF2B5EF4-FFF2-40B4-BE49-F238E27FC236}">
                <a16:creationId xmlns:a16="http://schemas.microsoft.com/office/drawing/2014/main" id="{DC2B6DA4-EFE6-6C62-EACE-4C657D4510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232" b="2551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5"/>
          <p:cNvSpPr>
            <a:spLocks noGrp="1"/>
          </p:cNvSpPr>
          <p:nvPr>
            <p:ph idx="1"/>
          </p:nvPr>
        </p:nvSpPr>
        <p:spPr>
          <a:xfrm>
            <a:off x="3167986" y="3955983"/>
            <a:ext cx="5976014" cy="2834285"/>
          </a:xfrm>
        </p:spPr>
        <p:txBody>
          <a:bodyPr anchor="ctr">
            <a:normAutofit fontScale="92500" lnSpcReduction="10000"/>
          </a:bodyPr>
          <a:lstStyle/>
          <a:p>
            <a:r>
              <a:rPr lang="en-US" sz="2400" b="1" dirty="0">
                <a:solidFill>
                  <a:schemeClr val="tx2"/>
                </a:solidFill>
                <a:latin typeface="+mj-lt"/>
              </a:rPr>
              <a:t>Median Salary</a:t>
            </a:r>
            <a:r>
              <a:rPr lang="en-US" sz="2400" dirty="0">
                <a:solidFill>
                  <a:schemeClr val="tx2"/>
                </a:solidFill>
                <a:latin typeface="+mj-lt"/>
              </a:rPr>
              <a:t>:  </a:t>
            </a:r>
            <a:r>
              <a:rPr lang="en-US" sz="2400" dirty="0" smtClean="0">
                <a:solidFill>
                  <a:schemeClr val="tx2"/>
                </a:solidFill>
                <a:latin typeface="+mj-lt"/>
              </a:rPr>
              <a:t>$208,000 to 353,000</a:t>
            </a:r>
            <a:endParaRPr lang="en-US" sz="2400" dirty="0">
              <a:solidFill>
                <a:schemeClr val="tx2"/>
              </a:solidFill>
              <a:latin typeface="+mj-lt"/>
            </a:endParaRPr>
          </a:p>
          <a:p>
            <a:r>
              <a:rPr lang="en-US" sz="2400" b="1" dirty="0">
                <a:solidFill>
                  <a:schemeClr val="tx2"/>
                </a:solidFill>
                <a:latin typeface="+mj-lt"/>
              </a:rPr>
              <a:t>What they do:</a:t>
            </a:r>
          </a:p>
          <a:p>
            <a:pPr marL="0" indent="0">
              <a:buNone/>
            </a:pPr>
            <a:r>
              <a:rPr lang="en-US" sz="2400" dirty="0">
                <a:solidFill>
                  <a:schemeClr val="tx2"/>
                </a:solidFill>
                <a:latin typeface="+mj-lt"/>
              </a:rPr>
              <a:t>Diagnose and treat injuries or illnesses. Provide surgeries on patients to treat injuries, diseases and deformities</a:t>
            </a:r>
          </a:p>
          <a:p>
            <a:r>
              <a:rPr lang="en-US" sz="2400" b="1" dirty="0">
                <a:solidFill>
                  <a:schemeClr val="tx2"/>
                </a:solidFill>
                <a:latin typeface="+mj-lt"/>
              </a:rPr>
              <a:t>Entry Level:  </a:t>
            </a:r>
            <a:r>
              <a:rPr lang="en-US" sz="2400" dirty="0">
                <a:solidFill>
                  <a:schemeClr val="tx2"/>
                </a:solidFill>
                <a:latin typeface="+mj-lt"/>
              </a:rPr>
              <a:t>Doctorate</a:t>
            </a:r>
          </a:p>
          <a:p>
            <a:r>
              <a:rPr lang="en-US" sz="2400" b="1" dirty="0">
                <a:solidFill>
                  <a:schemeClr val="tx2"/>
                </a:solidFill>
                <a:latin typeface="+mj-lt"/>
              </a:rPr>
              <a:t>Number of Jobs:  </a:t>
            </a:r>
            <a:r>
              <a:rPr lang="en-US" sz="2400" dirty="0">
                <a:solidFill>
                  <a:schemeClr val="tx2"/>
                </a:solidFill>
                <a:latin typeface="+mj-lt"/>
              </a:rPr>
              <a:t>19,400</a:t>
            </a:r>
          </a:p>
          <a:p>
            <a:r>
              <a:rPr lang="en-US" sz="2400" dirty="0">
                <a:solidFill>
                  <a:schemeClr val="tx2"/>
                </a:solidFill>
                <a:latin typeface="+mj-lt"/>
              </a:rPr>
              <a:t>#13 in 100 Best Jobs in America</a:t>
            </a:r>
          </a:p>
          <a:p>
            <a:pPr marL="0" indent="0">
              <a:buNone/>
            </a:pPr>
            <a:endParaRPr lang="en-US" sz="1600" dirty="0"/>
          </a:p>
        </p:txBody>
      </p:sp>
    </p:spTree>
    <p:extLst>
      <p:ext uri="{BB962C8B-B14F-4D97-AF65-F5344CB8AC3E}">
        <p14:creationId xmlns:p14="http://schemas.microsoft.com/office/powerpoint/2010/main" val="2511666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9264BFD-360D-430E-B593-7BC0D00FBD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A4538145-ACBA-40C0-AFBD-DE742723D57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3997" cy="6858000"/>
            <a:chOff x="1" y="0"/>
            <a:chExt cx="12191996" cy="6858000"/>
          </a:xfrm>
        </p:grpSpPr>
        <p:sp useBgFill="1">
          <p:nvSpPr>
            <p:cNvPr id="25" name="Rectangle 24">
              <a:extLst>
                <a:ext uri="{FF2B5EF4-FFF2-40B4-BE49-F238E27FC236}">
                  <a16:creationId xmlns:a16="http://schemas.microsoft.com/office/drawing/2014/main" id="{7BAD3960-6DE9-4457-8083-F6FFBD58D74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dirty="0">
                <a:solidFill>
                  <a:schemeClr val="tx1"/>
                </a:solidFill>
              </a:endParaRPr>
            </a:p>
          </p:txBody>
        </p:sp>
        <p:sp>
          <p:nvSpPr>
            <p:cNvPr id="26" name="Rectangle 25">
              <a:extLst>
                <a:ext uri="{FF2B5EF4-FFF2-40B4-BE49-F238E27FC236}">
                  <a16:creationId xmlns:a16="http://schemas.microsoft.com/office/drawing/2014/main" id="{F3F5E368-26F9-408D-9C1D-D007FCE0C20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2" name="Title 1"/>
          <p:cNvSpPr>
            <a:spLocks noGrp="1"/>
          </p:cNvSpPr>
          <p:nvPr>
            <p:ph type="title"/>
          </p:nvPr>
        </p:nvSpPr>
        <p:spPr>
          <a:xfrm>
            <a:off x="266700" y="0"/>
            <a:ext cx="4235712" cy="1798932"/>
          </a:xfrm>
        </p:spPr>
        <p:txBody>
          <a:bodyPr anchor="t">
            <a:normAutofit fontScale="90000"/>
          </a:bodyPr>
          <a:lstStyle/>
          <a:p>
            <a:r>
              <a:rPr lang="en-US" sz="4000" b="1" dirty="0"/>
              <a:t>Orthodontist</a:t>
            </a:r>
            <a:r>
              <a:rPr lang="en-US" sz="1800" b="1" dirty="0"/>
              <a:t/>
            </a:r>
            <a:br>
              <a:rPr lang="en-US" sz="1800" b="1" dirty="0"/>
            </a:br>
            <a:r>
              <a:rPr lang="en-US" sz="1800" b="1" dirty="0"/>
              <a:t/>
            </a:r>
            <a:br>
              <a:rPr lang="en-US" sz="1800" b="1" dirty="0"/>
            </a:br>
            <a:r>
              <a:rPr lang="en-US" sz="3600" b="1" dirty="0">
                <a:solidFill>
                  <a:srgbClr val="0432FF"/>
                </a:solidFill>
                <a:latin typeface="+mj-lt"/>
              </a:rPr>
              <a:t>#7 </a:t>
            </a:r>
            <a:r>
              <a:rPr lang="en-US" sz="3600" b="1" dirty="0">
                <a:solidFill>
                  <a:srgbClr val="0432FF"/>
                </a:solidFill>
              </a:rPr>
              <a:t/>
            </a:r>
            <a:br>
              <a:rPr lang="en-US" sz="3600" b="1" dirty="0">
                <a:solidFill>
                  <a:srgbClr val="0432FF"/>
                </a:solidFill>
              </a:rPr>
            </a:br>
            <a:r>
              <a:rPr lang="en-US" sz="3600" b="1" dirty="0">
                <a:solidFill>
                  <a:srgbClr val="0432FF"/>
                </a:solidFill>
                <a:latin typeface="+mj-lt"/>
              </a:rPr>
              <a:t>Best Jobs  Healthcare</a:t>
            </a:r>
            <a:r>
              <a:rPr lang="en-US" sz="1800" dirty="0"/>
              <a:t/>
            </a:r>
            <a:br>
              <a:rPr lang="en-US" sz="1800" dirty="0"/>
            </a:br>
            <a:endParaRPr lang="en-US" sz="1800" dirty="0"/>
          </a:p>
        </p:txBody>
      </p:sp>
      <p:sp>
        <p:nvSpPr>
          <p:cNvPr id="3" name="Content Placeholder 5"/>
          <p:cNvSpPr>
            <a:spLocks noGrp="1"/>
          </p:cNvSpPr>
          <p:nvPr>
            <p:ph idx="1"/>
          </p:nvPr>
        </p:nvSpPr>
        <p:spPr>
          <a:xfrm>
            <a:off x="266700" y="2286000"/>
            <a:ext cx="4235712" cy="4265199"/>
          </a:xfrm>
        </p:spPr>
        <p:txBody>
          <a:bodyPr>
            <a:normAutofit fontScale="77500" lnSpcReduction="20000"/>
          </a:bodyPr>
          <a:lstStyle/>
          <a:p>
            <a:r>
              <a:rPr lang="en-US" sz="3600" b="1" dirty="0">
                <a:solidFill>
                  <a:schemeClr val="tx1">
                    <a:alpha val="60000"/>
                  </a:schemeClr>
                </a:solidFill>
                <a:latin typeface="+mj-lt"/>
              </a:rPr>
              <a:t>Median Salary</a:t>
            </a:r>
            <a:r>
              <a:rPr lang="en-US" sz="3600" dirty="0">
                <a:solidFill>
                  <a:schemeClr val="tx1">
                    <a:alpha val="60000"/>
                  </a:schemeClr>
                </a:solidFill>
                <a:latin typeface="+mj-lt"/>
              </a:rPr>
              <a:t>:  </a:t>
            </a:r>
            <a:r>
              <a:rPr lang="en-US" sz="3100" dirty="0">
                <a:solidFill>
                  <a:schemeClr val="tx1">
                    <a:alpha val="60000"/>
                  </a:schemeClr>
                </a:solidFill>
                <a:latin typeface="+mj-lt"/>
              </a:rPr>
              <a:t>$277,590   </a:t>
            </a:r>
          </a:p>
          <a:p>
            <a:r>
              <a:rPr lang="en-US" sz="3600" b="1" dirty="0">
                <a:solidFill>
                  <a:schemeClr val="tx1">
                    <a:alpha val="60000"/>
                  </a:schemeClr>
                </a:solidFill>
                <a:latin typeface="+mj-lt"/>
              </a:rPr>
              <a:t>What they do:</a:t>
            </a:r>
          </a:p>
          <a:p>
            <a:pPr marL="0" indent="0">
              <a:buNone/>
            </a:pPr>
            <a:r>
              <a:rPr lang="en-US" sz="3100" dirty="0">
                <a:solidFill>
                  <a:schemeClr val="tx1">
                    <a:alpha val="60000"/>
                  </a:schemeClr>
                </a:solidFill>
                <a:latin typeface="+mj-lt"/>
              </a:rPr>
              <a:t>C</a:t>
            </a:r>
            <a:r>
              <a:rPr lang="en-US" sz="3100" b="0" i="0" dirty="0">
                <a:solidFill>
                  <a:schemeClr val="tx1">
                    <a:alpha val="60000"/>
                  </a:schemeClr>
                </a:solidFill>
                <a:effectLst/>
                <a:latin typeface="+mj-lt"/>
              </a:rPr>
              <a:t>oncentrate on fixing </a:t>
            </a:r>
            <a:r>
              <a:rPr lang="en-US" sz="3100" dirty="0">
                <a:solidFill>
                  <a:schemeClr val="tx1">
                    <a:alpha val="60000"/>
                  </a:schemeClr>
                </a:solidFill>
                <a:latin typeface="+mj-lt"/>
              </a:rPr>
              <a:t>    </a:t>
            </a:r>
            <a:r>
              <a:rPr lang="en-US" sz="3100" b="0" i="0" dirty="0">
                <a:solidFill>
                  <a:schemeClr val="tx1">
                    <a:alpha val="60000"/>
                  </a:schemeClr>
                </a:solidFill>
                <a:effectLst/>
                <a:latin typeface="+mj-lt"/>
              </a:rPr>
              <a:t>irregularities in teeth and jaws. </a:t>
            </a:r>
            <a:r>
              <a:rPr lang="en-US" sz="3100" dirty="0">
                <a:solidFill>
                  <a:schemeClr val="tx1">
                    <a:alpha val="60000"/>
                  </a:schemeClr>
                </a:solidFill>
                <a:latin typeface="+mj-lt"/>
              </a:rPr>
              <a:t>S</a:t>
            </a:r>
            <a:r>
              <a:rPr lang="en-US" sz="3100" b="0" i="0" dirty="0">
                <a:solidFill>
                  <a:schemeClr val="tx1">
                    <a:alpha val="60000"/>
                  </a:schemeClr>
                </a:solidFill>
                <a:effectLst/>
                <a:latin typeface="+mj-lt"/>
              </a:rPr>
              <a:t>traighten teeth and help correct overbites and underbites</a:t>
            </a:r>
            <a:endParaRPr lang="en-US" sz="3100" b="1" dirty="0">
              <a:solidFill>
                <a:schemeClr val="tx1">
                  <a:alpha val="60000"/>
                </a:schemeClr>
              </a:solidFill>
              <a:latin typeface="+mj-lt"/>
            </a:endParaRPr>
          </a:p>
          <a:p>
            <a:r>
              <a:rPr lang="en-US" sz="3600" b="1" dirty="0">
                <a:solidFill>
                  <a:schemeClr val="tx1">
                    <a:alpha val="60000"/>
                  </a:schemeClr>
                </a:solidFill>
                <a:latin typeface="+mj-lt"/>
              </a:rPr>
              <a:t>Entry Level:  </a:t>
            </a:r>
            <a:r>
              <a:rPr lang="en-US" sz="3100" dirty="0">
                <a:solidFill>
                  <a:schemeClr val="tx1">
                    <a:alpha val="60000"/>
                  </a:schemeClr>
                </a:solidFill>
                <a:latin typeface="+mj-lt"/>
              </a:rPr>
              <a:t>Doctorate</a:t>
            </a:r>
          </a:p>
          <a:p>
            <a:r>
              <a:rPr lang="en-US" sz="3600" b="1" dirty="0">
                <a:solidFill>
                  <a:schemeClr val="tx1">
                    <a:alpha val="60000"/>
                  </a:schemeClr>
                </a:solidFill>
                <a:latin typeface="+mj-lt"/>
              </a:rPr>
              <a:t>Number of Jobs:  </a:t>
            </a:r>
            <a:r>
              <a:rPr lang="en-US" sz="3100" dirty="0">
                <a:solidFill>
                  <a:schemeClr val="tx1">
                    <a:alpha val="60000"/>
                  </a:schemeClr>
                </a:solidFill>
                <a:latin typeface="+mj-lt"/>
              </a:rPr>
              <a:t>300</a:t>
            </a:r>
          </a:p>
          <a:p>
            <a:r>
              <a:rPr lang="en-US" sz="3600" b="1" dirty="0">
                <a:solidFill>
                  <a:schemeClr val="tx1">
                    <a:alpha val="60000"/>
                  </a:schemeClr>
                </a:solidFill>
                <a:latin typeface="+mj-lt"/>
              </a:rPr>
              <a:t>#14 in 100 Best Jobs in America</a:t>
            </a:r>
          </a:p>
          <a:p>
            <a:endParaRPr lang="en-US" sz="3600" dirty="0">
              <a:solidFill>
                <a:schemeClr val="tx1">
                  <a:alpha val="60000"/>
                </a:schemeClr>
              </a:solidFill>
              <a:latin typeface="+mj-lt"/>
            </a:endParaRPr>
          </a:p>
          <a:p>
            <a:endParaRPr lang="en-US" sz="1700" dirty="0">
              <a:solidFill>
                <a:schemeClr val="tx1">
                  <a:alpha val="60000"/>
                </a:schemeClr>
              </a:solidFill>
            </a:endParaRPr>
          </a:p>
          <a:p>
            <a:endParaRPr lang="en-US" sz="1700" dirty="0">
              <a:solidFill>
                <a:schemeClr val="tx1">
                  <a:alpha val="60000"/>
                </a:schemeClr>
              </a:solidFill>
            </a:endParaRPr>
          </a:p>
        </p:txBody>
      </p:sp>
      <p:sp>
        <p:nvSpPr>
          <p:cNvPr id="28" name="Freeform: Shape 27">
            <a:extLst>
              <a:ext uri="{FF2B5EF4-FFF2-40B4-BE49-F238E27FC236}">
                <a16:creationId xmlns:a16="http://schemas.microsoft.com/office/drawing/2014/main" id="{F249C1C3-EBDE-4C27-BD12-A6AE40A4DB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0531" y="0"/>
            <a:ext cx="4803469"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descr="A picture containing person, baby, indoor, close&#10;&#10;Description automatically generated">
            <a:extLst>
              <a:ext uri="{FF2B5EF4-FFF2-40B4-BE49-F238E27FC236}">
                <a16:creationId xmlns:a16="http://schemas.microsoft.com/office/drawing/2014/main" id="{7EC22F6B-0BC4-696A-0929-6CC80E759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354" r="22332" b="1"/>
          <a:stretch/>
        </p:blipFill>
        <p:spPr>
          <a:xfrm>
            <a:off x="4502415" y="10"/>
            <a:ext cx="4641585"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Tree>
    <p:extLst>
      <p:ext uri="{BB962C8B-B14F-4D97-AF65-F5344CB8AC3E}">
        <p14:creationId xmlns:p14="http://schemas.microsoft.com/office/powerpoint/2010/main" val="3868646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1300" y="3752849"/>
            <a:ext cx="2926686" cy="2800351"/>
          </a:xfrm>
        </p:spPr>
        <p:txBody>
          <a:bodyPr anchor="ctr">
            <a:normAutofit fontScale="90000"/>
          </a:bodyPr>
          <a:lstStyle/>
          <a:p>
            <a:r>
              <a:rPr lang="en-US" sz="4400" b="1" dirty="0"/>
              <a:t>Registered</a:t>
            </a:r>
            <a:br>
              <a:rPr lang="en-US" sz="4400" b="1" dirty="0"/>
            </a:br>
            <a:r>
              <a:rPr lang="en-US" sz="4400" b="1" dirty="0"/>
              <a:t>Nurse</a:t>
            </a:r>
            <a:r>
              <a:rPr lang="en-US" sz="2600" dirty="0"/>
              <a:t/>
            </a:r>
            <a:br>
              <a:rPr lang="en-US" sz="2600" dirty="0"/>
            </a:br>
            <a:r>
              <a:rPr lang="en-US" sz="2600" dirty="0"/>
              <a:t/>
            </a:r>
            <a:br>
              <a:rPr lang="en-US" sz="2600" dirty="0"/>
            </a:br>
            <a:r>
              <a:rPr lang="en-US" sz="3600" b="1" dirty="0">
                <a:solidFill>
                  <a:srgbClr val="00B0F0"/>
                </a:solidFill>
              </a:rPr>
              <a:t>#8 </a:t>
            </a:r>
            <a:br>
              <a:rPr lang="en-US" sz="3600" b="1" dirty="0">
                <a:solidFill>
                  <a:srgbClr val="00B0F0"/>
                </a:solidFill>
              </a:rPr>
            </a:br>
            <a:r>
              <a:rPr lang="en-US" sz="3600" b="1" dirty="0">
                <a:solidFill>
                  <a:srgbClr val="00B0F0"/>
                </a:solidFill>
              </a:rPr>
              <a:t>Best Jobs in Healthcare</a:t>
            </a:r>
            <a:r>
              <a:rPr lang="en-US" sz="2600" dirty="0"/>
              <a:t/>
            </a:r>
            <a:br>
              <a:rPr lang="en-US" sz="2600" dirty="0"/>
            </a:br>
            <a:endParaRPr lang="en-US" sz="2600" dirty="0"/>
          </a:p>
        </p:txBody>
      </p:sp>
      <p:pic>
        <p:nvPicPr>
          <p:cNvPr id="5" name="Picture 4" descr="A picture containing person, clothing&#10;&#10;Description automatically generated">
            <a:extLst>
              <a:ext uri="{FF2B5EF4-FFF2-40B4-BE49-F238E27FC236}">
                <a16:creationId xmlns:a16="http://schemas.microsoft.com/office/drawing/2014/main" id="{95BB29F5-425B-6516-67A0-2290765C635D}"/>
              </a:ext>
            </a:extLst>
          </p:cNvPr>
          <p:cNvPicPr>
            <a:picLocks noChangeAspect="1"/>
          </p:cNvPicPr>
          <p:nvPr/>
        </p:nvPicPr>
        <p:blipFill rotWithShape="1">
          <a:blip r:embed="rId2">
            <a:extLst>
              <a:ext uri="{28A0092B-C50C-407E-A947-70E740481C1C}">
                <a14:useLocalDpi xmlns:a14="http://schemas.microsoft.com/office/drawing/2010/main" val="0"/>
              </a:ext>
            </a:extLst>
          </a:blip>
          <a:srcRect t="20165" b="1904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5"/>
          <p:cNvSpPr>
            <a:spLocks noGrp="1"/>
          </p:cNvSpPr>
          <p:nvPr>
            <p:ph idx="1"/>
          </p:nvPr>
        </p:nvSpPr>
        <p:spPr>
          <a:xfrm>
            <a:off x="3167986" y="3752850"/>
            <a:ext cx="5976014" cy="2990850"/>
          </a:xfrm>
        </p:spPr>
        <p:txBody>
          <a:bodyPr anchor="ctr">
            <a:normAutofit fontScale="92500" lnSpcReduction="20000"/>
          </a:bodyPr>
          <a:lstStyle/>
          <a:p>
            <a:r>
              <a:rPr lang="en-US" sz="2800" b="1" dirty="0">
                <a:solidFill>
                  <a:schemeClr val="tx1">
                    <a:alpha val="60000"/>
                  </a:schemeClr>
                </a:solidFill>
                <a:latin typeface="+mj-lt"/>
                <a:cs typeface="Arial" panose="020B0604020202020204" pitchFamily="34" charset="0"/>
              </a:rPr>
              <a:t>Median Salary: </a:t>
            </a:r>
            <a:r>
              <a:rPr lang="en-US" sz="2800" i="0" dirty="0">
                <a:solidFill>
                  <a:srgbClr val="1A1D26"/>
                </a:solidFill>
                <a:effectLst/>
                <a:latin typeface="+mj-lt"/>
                <a:cs typeface="Arial" panose="020B0604020202020204" pitchFamily="34" charset="0"/>
              </a:rPr>
              <a:t>$77,600</a:t>
            </a:r>
            <a:endParaRPr lang="en-US" sz="2800" dirty="0">
              <a:solidFill>
                <a:schemeClr val="tx1">
                  <a:alpha val="60000"/>
                </a:schemeClr>
              </a:solidFill>
              <a:latin typeface="+mj-lt"/>
              <a:cs typeface="Arial" panose="020B0604020202020204" pitchFamily="34" charset="0"/>
            </a:endParaRPr>
          </a:p>
          <a:p>
            <a:r>
              <a:rPr lang="en-US" sz="2800" b="1" dirty="0">
                <a:solidFill>
                  <a:schemeClr val="tx1">
                    <a:alpha val="60000"/>
                  </a:schemeClr>
                </a:solidFill>
                <a:latin typeface="+mj-lt"/>
                <a:cs typeface="Arial" panose="020B0604020202020204" pitchFamily="34" charset="0"/>
              </a:rPr>
              <a:t>What they do:</a:t>
            </a:r>
          </a:p>
          <a:p>
            <a:pPr marL="0" indent="0">
              <a:buNone/>
            </a:pPr>
            <a:r>
              <a:rPr lang="en-US" sz="2400" i="0" dirty="0">
                <a:solidFill>
                  <a:srgbClr val="1A1D26"/>
                </a:solidFill>
                <a:effectLst/>
                <a:latin typeface="+mj-lt"/>
              </a:rPr>
              <a:t>Care for sick, injured and healthy patients in a variety of settings, and they teach members of the public about health and wellness best practices</a:t>
            </a:r>
            <a:endParaRPr lang="en-US" sz="2400" dirty="0">
              <a:solidFill>
                <a:schemeClr val="tx1">
                  <a:alpha val="60000"/>
                </a:schemeClr>
              </a:solidFill>
              <a:latin typeface="+mj-lt"/>
              <a:cs typeface="Arial" panose="020B0604020202020204" pitchFamily="34" charset="0"/>
            </a:endParaRPr>
          </a:p>
          <a:p>
            <a:r>
              <a:rPr lang="en-US" sz="2800" b="1" dirty="0">
                <a:solidFill>
                  <a:schemeClr val="tx1">
                    <a:alpha val="60000"/>
                  </a:schemeClr>
                </a:solidFill>
                <a:latin typeface="+mj-lt"/>
                <a:cs typeface="Arial" panose="020B0604020202020204" pitchFamily="34" charset="0"/>
              </a:rPr>
              <a:t>Entry Level: </a:t>
            </a:r>
            <a:r>
              <a:rPr lang="en-US" sz="2800" dirty="0">
                <a:solidFill>
                  <a:schemeClr val="tx1">
                    <a:alpha val="60000"/>
                  </a:schemeClr>
                </a:solidFill>
                <a:latin typeface="+mj-lt"/>
                <a:cs typeface="Arial" panose="020B0604020202020204" pitchFamily="34" charset="0"/>
              </a:rPr>
              <a:t>2- to 4-year degree</a:t>
            </a:r>
          </a:p>
          <a:p>
            <a:r>
              <a:rPr lang="en-US" sz="2800" b="1" dirty="0">
                <a:solidFill>
                  <a:schemeClr val="tx1">
                    <a:alpha val="60000"/>
                  </a:schemeClr>
                </a:solidFill>
                <a:latin typeface="+mj-lt"/>
                <a:cs typeface="Arial" panose="020B0604020202020204" pitchFamily="34" charset="0"/>
              </a:rPr>
              <a:t>Number of Jobs: </a:t>
            </a:r>
            <a:r>
              <a:rPr lang="en-US" sz="2800" i="0" dirty="0">
                <a:solidFill>
                  <a:srgbClr val="1A1D26"/>
                </a:solidFill>
                <a:effectLst/>
                <a:latin typeface="+mj-lt"/>
                <a:cs typeface="Arial" panose="020B0604020202020204" pitchFamily="34" charset="0"/>
              </a:rPr>
              <a:t>195,400</a:t>
            </a:r>
          </a:p>
          <a:p>
            <a:r>
              <a:rPr lang="en-US" sz="2800" b="1" dirty="0">
                <a:solidFill>
                  <a:schemeClr val="tx1">
                    <a:alpha val="60000"/>
                  </a:schemeClr>
                </a:solidFill>
                <a:latin typeface="+mj-lt"/>
                <a:cs typeface="Arial" panose="020B0604020202020204" pitchFamily="34" charset="0"/>
              </a:rPr>
              <a:t>#17 in 100 Best Jobs in America</a:t>
            </a:r>
            <a:endParaRPr lang="en-US" sz="2800" dirty="0">
              <a:latin typeface="+mj-lt"/>
              <a:cs typeface="Arial" panose="020B0604020202020204" pitchFamily="34" charset="0"/>
            </a:endParaRPr>
          </a:p>
          <a:p>
            <a:endParaRPr lang="en-US" sz="900" dirty="0"/>
          </a:p>
        </p:txBody>
      </p:sp>
    </p:spTree>
    <p:extLst>
      <p:ext uri="{BB962C8B-B14F-4D97-AF65-F5344CB8AC3E}">
        <p14:creationId xmlns:p14="http://schemas.microsoft.com/office/powerpoint/2010/main" val="77631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46B3DF3-4614-46A9-9E5E-D14431DCC6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A65E1D-6553-99E3-4FE8-C1B8904BCBE6}"/>
              </a:ext>
            </a:extLst>
          </p:cNvPr>
          <p:cNvSpPr>
            <a:spLocks noGrp="1"/>
          </p:cNvSpPr>
          <p:nvPr>
            <p:ph type="title"/>
          </p:nvPr>
        </p:nvSpPr>
        <p:spPr>
          <a:xfrm>
            <a:off x="664368" y="87086"/>
            <a:ext cx="4464981" cy="2069313"/>
          </a:xfrm>
        </p:spPr>
        <p:txBody>
          <a:bodyPr anchor="t">
            <a:normAutofit fontScale="90000"/>
          </a:bodyPr>
          <a:lstStyle/>
          <a:p>
            <a:r>
              <a:rPr lang="en-US" sz="4000" b="1" dirty="0">
                <a:solidFill>
                  <a:srgbClr val="00B0F0"/>
                </a:solidFill>
              </a:rPr>
              <a:t>Oral and Maxillofacial Surgeon</a:t>
            </a:r>
            <a:r>
              <a:rPr lang="en-US" b="1" dirty="0">
                <a:solidFill>
                  <a:srgbClr val="00B0F0"/>
                </a:solidFill>
              </a:rPr>
              <a:t/>
            </a:r>
            <a:br>
              <a:rPr lang="en-US" b="1" dirty="0">
                <a:solidFill>
                  <a:srgbClr val="00B0F0"/>
                </a:solidFill>
              </a:rPr>
            </a:br>
            <a:r>
              <a:rPr lang="en-US" sz="3600" b="1" dirty="0">
                <a:solidFill>
                  <a:srgbClr val="002060"/>
                </a:solidFill>
              </a:rPr>
              <a:t>#9 Best Jobs in Healthcare</a:t>
            </a:r>
            <a:r>
              <a:rPr lang="en-US" b="1" dirty="0">
                <a:solidFill>
                  <a:srgbClr val="00B0F0"/>
                </a:solidFill>
              </a:rPr>
              <a:t/>
            </a:r>
            <a:br>
              <a:rPr lang="en-US" b="1" dirty="0">
                <a:solidFill>
                  <a:srgbClr val="00B0F0"/>
                </a:solidFill>
              </a:rPr>
            </a:br>
            <a:endParaRPr lang="en-US" b="1" dirty="0">
              <a:solidFill>
                <a:srgbClr val="00B0F0"/>
              </a:solidFill>
            </a:endParaRPr>
          </a:p>
        </p:txBody>
      </p:sp>
      <p:grpSp>
        <p:nvGrpSpPr>
          <p:cNvPr id="15" name="Group 14">
            <a:extLst>
              <a:ext uri="{FF2B5EF4-FFF2-40B4-BE49-F238E27FC236}">
                <a16:creationId xmlns:a16="http://schemas.microsoft.com/office/drawing/2014/main" id="{96AF5BED-1831-4A88-91BC-55D58BF9F23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64368" cy="6858000"/>
            <a:chOff x="0" y="0"/>
            <a:chExt cx="885825" cy="6858000"/>
          </a:xfrm>
        </p:grpSpPr>
        <p:sp>
          <p:nvSpPr>
            <p:cNvPr id="16" name="Freeform 6">
              <a:extLst>
                <a:ext uri="{FF2B5EF4-FFF2-40B4-BE49-F238E27FC236}">
                  <a16:creationId xmlns:a16="http://schemas.microsoft.com/office/drawing/2014/main" id="{544BD6EE-970C-4DF5-A508-F6127787CDD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17" name="Freeform 6">
              <a:extLst>
                <a:ext uri="{FF2B5EF4-FFF2-40B4-BE49-F238E27FC236}">
                  <a16:creationId xmlns:a16="http://schemas.microsoft.com/office/drawing/2014/main" id="{B0ECD73E-712E-4743-BE0D-7BDF10DABC9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grpSp>
      <p:sp>
        <p:nvSpPr>
          <p:cNvPr id="10" name="Content Placeholder 9">
            <a:extLst>
              <a:ext uri="{FF2B5EF4-FFF2-40B4-BE49-F238E27FC236}">
                <a16:creationId xmlns:a16="http://schemas.microsoft.com/office/drawing/2014/main" id="{818D54AF-762E-706E-694D-DFBEB269A9FB}"/>
              </a:ext>
            </a:extLst>
          </p:cNvPr>
          <p:cNvSpPr>
            <a:spLocks noGrp="1"/>
          </p:cNvSpPr>
          <p:nvPr>
            <p:ph idx="1"/>
          </p:nvPr>
        </p:nvSpPr>
        <p:spPr>
          <a:xfrm>
            <a:off x="938759" y="2768601"/>
            <a:ext cx="3356515" cy="3844800"/>
          </a:xfrm>
        </p:spPr>
        <p:txBody>
          <a:bodyPr>
            <a:normAutofit/>
          </a:bodyPr>
          <a:lstStyle/>
          <a:p>
            <a:r>
              <a:rPr lang="en-US" sz="2000" b="1" dirty="0">
                <a:solidFill>
                  <a:schemeClr val="tx1">
                    <a:alpha val="60000"/>
                  </a:schemeClr>
                </a:solidFill>
                <a:latin typeface="+mj-lt"/>
                <a:cs typeface="Arial" panose="020B0604020202020204" pitchFamily="34" charset="0"/>
              </a:rPr>
              <a:t>Median Salary:$331,210 </a:t>
            </a:r>
          </a:p>
          <a:p>
            <a:r>
              <a:rPr lang="en-US" sz="2000" b="1" dirty="0">
                <a:solidFill>
                  <a:schemeClr val="tx1">
                    <a:alpha val="60000"/>
                  </a:schemeClr>
                </a:solidFill>
                <a:latin typeface="+mj-lt"/>
                <a:cs typeface="Arial" panose="020B0604020202020204" pitchFamily="34" charset="0"/>
              </a:rPr>
              <a:t>What they do:</a:t>
            </a:r>
          </a:p>
          <a:p>
            <a:pPr marL="0" indent="0">
              <a:buNone/>
            </a:pPr>
            <a:r>
              <a:rPr lang="en-US" sz="1600" dirty="0">
                <a:solidFill>
                  <a:srgbClr val="1A1D26"/>
                </a:solidFill>
                <a:latin typeface="+mj-lt"/>
              </a:rPr>
              <a:t>P</a:t>
            </a:r>
            <a:r>
              <a:rPr lang="en-US" sz="1600" b="0" i="0" dirty="0">
                <a:solidFill>
                  <a:srgbClr val="1A1D26"/>
                </a:solidFill>
                <a:effectLst/>
                <a:latin typeface="+mj-lt"/>
              </a:rPr>
              <a:t>erform surgeries on the face, mouth and jaw. </a:t>
            </a:r>
            <a:r>
              <a:rPr lang="en-US" sz="1600" dirty="0">
                <a:solidFill>
                  <a:srgbClr val="1A1D26"/>
                </a:solidFill>
                <a:latin typeface="+mj-lt"/>
              </a:rPr>
              <a:t>D</a:t>
            </a:r>
            <a:r>
              <a:rPr lang="en-US" sz="1600" b="0" i="0" dirty="0">
                <a:solidFill>
                  <a:srgbClr val="1A1D26"/>
                </a:solidFill>
                <a:effectLst/>
                <a:latin typeface="+mj-lt"/>
              </a:rPr>
              <a:t>entists with </a:t>
            </a:r>
            <a:r>
              <a:rPr lang="en-US" sz="1600" dirty="0">
                <a:solidFill>
                  <a:srgbClr val="1A1D26"/>
                </a:solidFill>
                <a:latin typeface="+mj-lt"/>
              </a:rPr>
              <a:t>4+ </a:t>
            </a:r>
            <a:r>
              <a:rPr lang="en-US" sz="1600" b="0" i="0" dirty="0">
                <a:solidFill>
                  <a:srgbClr val="1A1D26"/>
                </a:solidFill>
                <a:effectLst/>
                <a:latin typeface="+mj-lt"/>
              </a:rPr>
              <a:t>years of additional surgery training. Treat facial traumas to fixing cleft lips. </a:t>
            </a:r>
            <a:r>
              <a:rPr lang="en-US" sz="1600" dirty="0">
                <a:solidFill>
                  <a:srgbClr val="1A1D26"/>
                </a:solidFill>
                <a:latin typeface="+mj-lt"/>
              </a:rPr>
              <a:t>D</a:t>
            </a:r>
            <a:r>
              <a:rPr lang="en-US" sz="1600" b="0" i="0" dirty="0">
                <a:solidFill>
                  <a:srgbClr val="1A1D26"/>
                </a:solidFill>
                <a:effectLst/>
                <a:latin typeface="+mj-lt"/>
              </a:rPr>
              <a:t>iagnose and treat patients with head, neck and oral cancer. Perform cosmetic surgeries.</a:t>
            </a:r>
            <a:endParaRPr lang="en-US" sz="2000" b="1" dirty="0">
              <a:solidFill>
                <a:schemeClr val="tx1">
                  <a:alpha val="60000"/>
                </a:schemeClr>
              </a:solidFill>
              <a:latin typeface="+mj-lt"/>
              <a:cs typeface="Arial" panose="020B0604020202020204" pitchFamily="34" charset="0"/>
            </a:endParaRPr>
          </a:p>
          <a:p>
            <a:r>
              <a:rPr lang="en-US" sz="2000" b="1" dirty="0">
                <a:solidFill>
                  <a:schemeClr val="tx1">
                    <a:alpha val="60000"/>
                  </a:schemeClr>
                </a:solidFill>
                <a:latin typeface="+mj-lt"/>
                <a:cs typeface="Arial" panose="020B0604020202020204" pitchFamily="34" charset="0"/>
              </a:rPr>
              <a:t>Entry Level: Doctorate</a:t>
            </a:r>
          </a:p>
          <a:p>
            <a:r>
              <a:rPr lang="en-US" sz="2000" b="1" dirty="0">
                <a:solidFill>
                  <a:schemeClr val="tx1">
                    <a:alpha val="60000"/>
                  </a:schemeClr>
                </a:solidFill>
                <a:latin typeface="+mj-lt"/>
                <a:cs typeface="Arial" panose="020B0604020202020204" pitchFamily="34" charset="0"/>
              </a:rPr>
              <a:t>Number of Jobs: </a:t>
            </a:r>
            <a:r>
              <a:rPr lang="en-US" sz="2000" dirty="0">
                <a:solidFill>
                  <a:srgbClr val="1A1D26"/>
                </a:solidFill>
                <a:latin typeface="+mj-lt"/>
                <a:cs typeface="Arial" panose="020B0604020202020204" pitchFamily="34" charset="0"/>
              </a:rPr>
              <a:t>300</a:t>
            </a:r>
          </a:p>
          <a:p>
            <a:r>
              <a:rPr lang="en-US" sz="2000" b="1" dirty="0">
                <a:solidFill>
                  <a:schemeClr val="tx1">
                    <a:alpha val="60000"/>
                  </a:schemeClr>
                </a:solidFill>
                <a:latin typeface="+mj-lt"/>
                <a:cs typeface="Arial" panose="020B0604020202020204" pitchFamily="34" charset="0"/>
              </a:rPr>
              <a:t>#24 in 100 Best Jobs in America</a:t>
            </a:r>
          </a:p>
          <a:p>
            <a:endParaRPr lang="en-US" sz="2000" dirty="0">
              <a:latin typeface="+mj-lt"/>
              <a:cs typeface="Arial" panose="020B0604020202020204" pitchFamily="34" charset="0"/>
            </a:endParaRPr>
          </a:p>
          <a:p>
            <a:endParaRPr lang="en-US" sz="1700" dirty="0">
              <a:solidFill>
                <a:schemeClr val="tx1">
                  <a:alpha val="60000"/>
                </a:schemeClr>
              </a:solidFill>
            </a:endParaRPr>
          </a:p>
        </p:txBody>
      </p:sp>
      <p:pic>
        <p:nvPicPr>
          <p:cNvPr id="6" name="Content Placeholder 5" descr="A picture containing indoor, donut&#10;&#10;Description automatically generated">
            <a:extLst>
              <a:ext uri="{FF2B5EF4-FFF2-40B4-BE49-F238E27FC236}">
                <a16:creationId xmlns:a16="http://schemas.microsoft.com/office/drawing/2014/main" id="{C69F926B-D979-5F45-1A1E-8ED5F6E9BC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
          <a:stretch/>
        </p:blipFill>
        <p:spPr>
          <a:xfrm>
            <a:off x="4573644" y="10"/>
            <a:ext cx="4570356" cy="6857990"/>
          </a:xfrm>
          <a:prstGeom prst="rect">
            <a:avLst/>
          </a:prstGeom>
        </p:spPr>
      </p:pic>
    </p:spTree>
    <p:extLst>
      <p:ext uri="{BB962C8B-B14F-4D97-AF65-F5344CB8AC3E}">
        <p14:creationId xmlns:p14="http://schemas.microsoft.com/office/powerpoint/2010/main" val="987075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629268"/>
            <a:ext cx="4939868" cy="1286160"/>
          </a:xfrm>
        </p:spPr>
        <p:txBody>
          <a:bodyPr anchor="b">
            <a:normAutofit fontScale="90000"/>
          </a:bodyPr>
          <a:lstStyle/>
          <a:p>
            <a:pPr algn="ctr"/>
            <a:r>
              <a:rPr lang="en-US" sz="4900" b="1" dirty="0">
                <a:solidFill>
                  <a:srgbClr val="00B0F0"/>
                </a:solidFill>
              </a:rPr>
              <a:t>Nurse</a:t>
            </a:r>
            <a:br>
              <a:rPr lang="en-US" sz="4900" b="1" dirty="0">
                <a:solidFill>
                  <a:srgbClr val="00B0F0"/>
                </a:solidFill>
              </a:rPr>
            </a:br>
            <a:r>
              <a:rPr lang="en-US" sz="4900" b="1" dirty="0">
                <a:solidFill>
                  <a:srgbClr val="00B0F0"/>
                </a:solidFill>
              </a:rPr>
              <a:t>Anesthetist</a:t>
            </a:r>
            <a:r>
              <a:rPr lang="en-US" sz="2800" dirty="0"/>
              <a:t/>
            </a:r>
            <a:br>
              <a:rPr lang="en-US" sz="2800" dirty="0"/>
            </a:br>
            <a:endParaRPr lang="en-US" sz="2800" dirty="0"/>
          </a:p>
        </p:txBody>
      </p:sp>
      <p:pic>
        <p:nvPicPr>
          <p:cNvPr id="6" name="Picture 5" descr="A picture containing person, indoor, hospital room, room&#10;&#10;Description automatically generated">
            <a:extLst>
              <a:ext uri="{FF2B5EF4-FFF2-40B4-BE49-F238E27FC236}">
                <a16:creationId xmlns:a16="http://schemas.microsoft.com/office/drawing/2014/main" id="{6ABF5745-9BE2-43C4-31E2-265A42A68E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188" r="7864"/>
          <a:stretch/>
        </p:blipFill>
        <p:spPr>
          <a:xfrm>
            <a:off x="20" y="10"/>
            <a:ext cx="3476673" cy="6857990"/>
          </a:xfrm>
          <a:prstGeom prst="rect">
            <a:avLst/>
          </a:prstGeom>
          <a:effectLst/>
        </p:spPr>
      </p:pic>
      <p:cxnSp>
        <p:nvCxnSpPr>
          <p:cNvPr id="24" name="Straight Connector 23">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7BA4C9"/>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5">
            <a:extLst>
              <a:ext uri="{FF2B5EF4-FFF2-40B4-BE49-F238E27FC236}">
                <a16:creationId xmlns:a16="http://schemas.microsoft.com/office/drawing/2014/main" id="{846D7E8C-9D11-7912-C947-FFB6BB7962CF}"/>
              </a:ext>
            </a:extLst>
          </p:cNvPr>
          <p:cNvGraphicFramePr>
            <a:graphicFrameLocks noGrp="1"/>
          </p:cNvGraphicFramePr>
          <p:nvPr>
            <p:ph idx="1"/>
            <p:extLst>
              <p:ext uri="{D42A27DB-BD31-4B8C-83A1-F6EECF244321}">
                <p14:modId xmlns:p14="http://schemas.microsoft.com/office/powerpoint/2010/main" val="449675530"/>
              </p:ext>
            </p:extLst>
          </p:nvPr>
        </p:nvGraphicFramePr>
        <p:xfrm>
          <a:off x="3724073" y="2438400"/>
          <a:ext cx="4939867"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4628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215900" y="157989"/>
            <a:ext cx="3987800" cy="2238521"/>
          </a:xfrm>
        </p:spPr>
        <p:txBody>
          <a:bodyPr vert="horz" lIns="91440" tIns="45720" rIns="91440" bIns="45720" rtlCol="0" anchor="b">
            <a:normAutofit fontScale="90000"/>
          </a:bodyPr>
          <a:lstStyle/>
          <a:p>
            <a:pPr defTabSz="914400"/>
            <a:r>
              <a:rPr lang="en-US" sz="4000" b="1" kern="1200" dirty="0">
                <a:latin typeface="+mj-lt"/>
                <a:ea typeface="+mj-ea"/>
                <a:cs typeface="+mj-cs"/>
              </a:rPr>
              <a:t>Speech</a:t>
            </a:r>
            <a:br>
              <a:rPr lang="en-US" sz="4000" b="1" kern="1200" dirty="0">
                <a:latin typeface="+mj-lt"/>
                <a:ea typeface="+mj-ea"/>
                <a:cs typeface="+mj-cs"/>
              </a:rPr>
            </a:br>
            <a:r>
              <a:rPr lang="en-US" sz="4000" b="1" kern="1200" dirty="0">
                <a:latin typeface="+mj-lt"/>
                <a:ea typeface="+mj-ea"/>
                <a:cs typeface="+mj-cs"/>
              </a:rPr>
              <a:t>Language</a:t>
            </a:r>
            <a:br>
              <a:rPr lang="en-US" sz="4000" b="1" kern="1200" dirty="0">
                <a:latin typeface="+mj-lt"/>
                <a:ea typeface="+mj-ea"/>
                <a:cs typeface="+mj-cs"/>
              </a:rPr>
            </a:br>
            <a:r>
              <a:rPr lang="en-US" sz="4000" b="1" kern="1200" dirty="0">
                <a:latin typeface="+mj-lt"/>
                <a:ea typeface="+mj-ea"/>
                <a:cs typeface="+mj-cs"/>
              </a:rPr>
              <a:t>Pathologist</a:t>
            </a:r>
            <a:r>
              <a:rPr lang="en-US" sz="2200" kern="1200" dirty="0">
                <a:latin typeface="+mj-lt"/>
                <a:ea typeface="+mj-ea"/>
                <a:cs typeface="+mj-cs"/>
              </a:rPr>
              <a:t/>
            </a:r>
            <a:br>
              <a:rPr lang="en-US" sz="2200" kern="1200" dirty="0">
                <a:latin typeface="+mj-lt"/>
                <a:ea typeface="+mj-ea"/>
                <a:cs typeface="+mj-cs"/>
              </a:rPr>
            </a:br>
            <a:r>
              <a:rPr lang="en-US" sz="2200" kern="1200" dirty="0">
                <a:latin typeface="+mj-lt"/>
                <a:ea typeface="+mj-ea"/>
                <a:cs typeface="+mj-cs"/>
              </a:rPr>
              <a:t/>
            </a:r>
            <a:br>
              <a:rPr lang="en-US" sz="2200" kern="1200" dirty="0">
                <a:latin typeface="+mj-lt"/>
                <a:ea typeface="+mj-ea"/>
                <a:cs typeface="+mj-cs"/>
              </a:rPr>
            </a:br>
            <a:r>
              <a:rPr lang="en-US" sz="2700" kern="1200" dirty="0">
                <a:latin typeface="+mj-lt"/>
                <a:ea typeface="+mj-ea"/>
                <a:cs typeface="+mj-cs"/>
              </a:rPr>
              <a:t>#11 Best Jobs Healthcare</a:t>
            </a:r>
          </a:p>
        </p:txBody>
      </p:sp>
      <p:sp>
        <p:nvSpPr>
          <p:cNvPr id="60"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5"/>
          <p:cNvSpPr>
            <a:spLocks noGrp="1"/>
          </p:cNvSpPr>
          <p:nvPr>
            <p:ph idx="1"/>
          </p:nvPr>
        </p:nvSpPr>
        <p:spPr>
          <a:xfrm>
            <a:off x="215900" y="2795766"/>
            <a:ext cx="3767876" cy="3904245"/>
          </a:xfrm>
        </p:spPr>
        <p:txBody>
          <a:bodyPr vert="horz" lIns="91440" tIns="45720" rIns="91440" bIns="45720" rtlCol="0">
            <a:normAutofit fontScale="92500" lnSpcReduction="10000"/>
          </a:bodyPr>
          <a:lstStyle/>
          <a:p>
            <a:pPr indent="-228600" defTabSz="914400"/>
            <a:r>
              <a:rPr lang="en-US" sz="2200" b="1" dirty="0">
                <a:latin typeface="Arial" panose="020B0604020202020204" pitchFamily="34" charset="0"/>
                <a:cs typeface="Arial" panose="020B0604020202020204" pitchFamily="34" charset="0"/>
              </a:rPr>
              <a:t>Median Salary:  </a:t>
            </a:r>
            <a:r>
              <a:rPr lang="en-US" sz="2200" dirty="0">
                <a:latin typeface="Arial" panose="020B0604020202020204" pitchFamily="34" charset="0"/>
                <a:cs typeface="Arial" panose="020B0604020202020204" pitchFamily="34" charset="0"/>
              </a:rPr>
              <a:t>$79,690    </a:t>
            </a:r>
          </a:p>
          <a:p>
            <a:pPr indent="-228600" defTabSz="914400"/>
            <a:r>
              <a:rPr lang="en-US" sz="2200" b="1" dirty="0">
                <a:latin typeface="Arial" panose="020B0604020202020204" pitchFamily="34" charset="0"/>
                <a:cs typeface="Arial" panose="020B0604020202020204" pitchFamily="34" charset="0"/>
              </a:rPr>
              <a:t>What they do:</a:t>
            </a:r>
          </a:p>
          <a:p>
            <a:pPr marL="0" indent="0" defTabSz="914400">
              <a:buNone/>
            </a:pPr>
            <a:r>
              <a:rPr lang="en-US" sz="2200" dirty="0">
                <a:latin typeface="Arial" panose="020B0604020202020204" pitchFamily="34" charset="0"/>
                <a:cs typeface="Arial" panose="020B0604020202020204" pitchFamily="34" charset="0"/>
              </a:rPr>
              <a:t>Assess, diagnose, treat, and help to prevent communication and swallowing disorders in children and adults caused by stroke, brain injury, hearing loss, developmental delay, cleft palate, or autism.</a:t>
            </a:r>
          </a:p>
          <a:p>
            <a:pPr defTabSz="914400"/>
            <a:r>
              <a:rPr lang="en-US" sz="2200" b="1" dirty="0">
                <a:latin typeface="Arial" panose="020B0604020202020204" pitchFamily="34" charset="0"/>
                <a:cs typeface="Arial" panose="020B0604020202020204" pitchFamily="34" charset="0"/>
              </a:rPr>
              <a:t>Entry Level: </a:t>
            </a:r>
            <a:r>
              <a:rPr lang="en-US" sz="2200" dirty="0">
                <a:latin typeface="Arial" panose="020B0604020202020204" pitchFamily="34" charset="0"/>
                <a:cs typeface="Arial" panose="020B0604020202020204" pitchFamily="34" charset="0"/>
              </a:rPr>
              <a:t>Master’s degree</a:t>
            </a:r>
          </a:p>
          <a:p>
            <a:pPr indent="-228600" defTabSz="914400"/>
            <a:r>
              <a:rPr lang="en-US" sz="2200" b="1" dirty="0">
                <a:latin typeface="Arial" panose="020B0604020202020204" pitchFamily="34" charset="0"/>
                <a:cs typeface="Arial" panose="020B0604020202020204" pitchFamily="34" charset="0"/>
              </a:rPr>
              <a:t>Number of Jobs: </a:t>
            </a:r>
            <a:r>
              <a:rPr lang="en-US" sz="2200" dirty="0">
                <a:latin typeface="Arial" panose="020B0604020202020204" pitchFamily="34" charset="0"/>
                <a:cs typeface="Arial" panose="020B0604020202020204" pitchFamily="34" charset="0"/>
              </a:rPr>
              <a:t>34,000</a:t>
            </a:r>
          </a:p>
          <a:p>
            <a:pPr indent="-228600" defTabSz="914400"/>
            <a:r>
              <a:rPr lang="en-US" sz="2200" b="1" dirty="0">
                <a:latin typeface="Arial" panose="020B0604020202020204" pitchFamily="34" charset="0"/>
                <a:cs typeface="Arial" panose="020B0604020202020204" pitchFamily="34" charset="0"/>
              </a:rPr>
              <a:t>#31 in 100 Best Jobs in America </a:t>
            </a:r>
          </a:p>
          <a:p>
            <a:pPr marL="0" indent="0" defTabSz="914400">
              <a:buNone/>
            </a:pPr>
            <a:endParaRPr lang="en-US" sz="1600" dirty="0"/>
          </a:p>
          <a:p>
            <a:pPr marL="0" indent="-228600" defTabSz="914400"/>
            <a:endParaRPr lang="en-US" sz="1600" dirty="0"/>
          </a:p>
          <a:p>
            <a:pPr indent="-228600" defTabSz="914400"/>
            <a:endParaRPr lang="en-US" sz="1600" dirty="0"/>
          </a:p>
        </p:txBody>
      </p:sp>
      <p:pic>
        <p:nvPicPr>
          <p:cNvPr id="4" name="Picture 3" descr="A picture containing indoor, person, sitting, computer&#10;&#10;Description automatically generated">
            <a:extLst>
              <a:ext uri="{FF2B5EF4-FFF2-40B4-BE49-F238E27FC236}">
                <a16:creationId xmlns:a16="http://schemas.microsoft.com/office/drawing/2014/main" id="{B40CED60-EB7D-B648-2B1C-83D5488053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393" r="6392"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extBox 1">
            <a:extLst>
              <a:ext uri="{FF2B5EF4-FFF2-40B4-BE49-F238E27FC236}">
                <a16:creationId xmlns:a16="http://schemas.microsoft.com/office/drawing/2014/main" id="{C032D833-1D9D-3A65-3596-7D1BB3233B8D}"/>
              </a:ext>
            </a:extLst>
          </p:cNvPr>
          <p:cNvSpPr txBox="1"/>
          <p:nvPr/>
        </p:nvSpPr>
        <p:spPr>
          <a:xfrm>
            <a:off x="6338703" y="1412489"/>
            <a:ext cx="2194560" cy="4363844"/>
          </a:xfrm>
          <a:prstGeom prst="rect">
            <a:avLst/>
          </a:prstGeom>
        </p:spPr>
        <p:txBody>
          <a:bodyPr vert="horz" lIns="91440" tIns="45720" rIns="91440" bIns="45720" rtlCol="0">
            <a:normAutofit/>
          </a:bodyPr>
          <a:lstStyle/>
          <a:p>
            <a:pPr>
              <a:lnSpc>
                <a:spcPct val="90000"/>
              </a:lnSpc>
              <a:spcAft>
                <a:spcPts val="600"/>
              </a:spcAft>
            </a:pPr>
            <a:endParaRPr lang="en-US" sz="1700" b="1" dirty="0"/>
          </a:p>
        </p:txBody>
      </p:sp>
    </p:spTree>
    <p:extLst>
      <p:ext uri="{BB962C8B-B14F-4D97-AF65-F5344CB8AC3E}">
        <p14:creationId xmlns:p14="http://schemas.microsoft.com/office/powerpoint/2010/main" val="2955134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2B783EE-0239-4717-BBEA-8C9EAC61C8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D9739-65E2-0DC6-0063-6F5062126A2C}"/>
              </a:ext>
            </a:extLst>
          </p:cNvPr>
          <p:cNvSpPr>
            <a:spLocks noGrp="1"/>
          </p:cNvSpPr>
          <p:nvPr>
            <p:ph type="title"/>
          </p:nvPr>
        </p:nvSpPr>
        <p:spPr>
          <a:xfrm>
            <a:off x="248356" y="345810"/>
            <a:ext cx="4447849" cy="1325563"/>
          </a:xfrm>
        </p:spPr>
        <p:txBody>
          <a:bodyPr vert="horz" lIns="91440" tIns="45720" rIns="91440" bIns="45720" rtlCol="0">
            <a:normAutofit fontScale="90000"/>
          </a:bodyPr>
          <a:lstStyle/>
          <a:p>
            <a:pPr defTabSz="914400"/>
            <a:r>
              <a:rPr lang="en-US" sz="4000" b="1" dirty="0"/>
              <a:t>Psychiatrist </a:t>
            </a:r>
            <a:r>
              <a:rPr lang="en-US" sz="2800" dirty="0"/>
              <a:t/>
            </a:r>
            <a:br>
              <a:rPr lang="en-US" sz="2800" dirty="0"/>
            </a:br>
            <a:r>
              <a:rPr lang="en-US" sz="3100" b="1" dirty="0">
                <a:solidFill>
                  <a:schemeClr val="accent1">
                    <a:lumMod val="50000"/>
                  </a:schemeClr>
                </a:solidFill>
              </a:rPr>
              <a:t>#12 </a:t>
            </a:r>
            <a:br>
              <a:rPr lang="en-US" sz="3100" b="1" dirty="0">
                <a:solidFill>
                  <a:schemeClr val="accent1">
                    <a:lumMod val="50000"/>
                  </a:schemeClr>
                </a:solidFill>
              </a:rPr>
            </a:br>
            <a:r>
              <a:rPr lang="en-US" sz="3100" b="1" dirty="0">
                <a:solidFill>
                  <a:schemeClr val="accent1">
                    <a:lumMod val="50000"/>
                  </a:schemeClr>
                </a:solidFill>
              </a:rPr>
              <a:t>Best Jobs in Healthcare</a:t>
            </a:r>
          </a:p>
        </p:txBody>
      </p:sp>
      <p:sp>
        <p:nvSpPr>
          <p:cNvPr id="24" name="Oval 23">
            <a:extLst>
              <a:ext uri="{FF2B5EF4-FFF2-40B4-BE49-F238E27FC236}">
                <a16:creationId xmlns:a16="http://schemas.microsoft.com/office/drawing/2014/main" id="{A7B99495-F43F-4D80-A44F-2CB4764EB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5426" y="1364732"/>
            <a:ext cx="710616"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494F8BD-E482-C7F6-7625-E7BE8F903CB1}"/>
              </a:ext>
            </a:extLst>
          </p:cNvPr>
          <p:cNvPicPr>
            <a:picLocks noChangeAspect="1"/>
          </p:cNvPicPr>
          <p:nvPr/>
        </p:nvPicPr>
        <p:blipFill rotWithShape="1">
          <a:blip r:embed="rId2"/>
          <a:srcRect l="8726" r="39266" b="-1"/>
          <a:stretch/>
        </p:blipFill>
        <p:spPr>
          <a:xfrm>
            <a:off x="5925944" y="2727729"/>
            <a:ext cx="3218056"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6" name="Arc 25">
            <a:extLst>
              <a:ext uri="{FF2B5EF4-FFF2-40B4-BE49-F238E27FC236}">
                <a16:creationId xmlns:a16="http://schemas.microsoft.com/office/drawing/2014/main" id="{70BEB1E7-2F88-40BC-B73D-42E5B6F80BF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4022954" y="-170491"/>
            <a:ext cx="4021193"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 name="Picture 9" descr="Two people sitting at a table&#10;&#10;Description automatically generated with medium confidence">
            <a:extLst>
              <a:ext uri="{FF2B5EF4-FFF2-40B4-BE49-F238E27FC236}">
                <a16:creationId xmlns:a16="http://schemas.microsoft.com/office/drawing/2014/main" id="{6791B2C6-0E7A-FA29-A6D9-DBD8650B15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932" r="3" b="3"/>
          <a:stretch/>
        </p:blipFill>
        <p:spPr>
          <a:xfrm>
            <a:off x="5076446" y="162786"/>
            <a:ext cx="3090783" cy="4047473"/>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graphicFrame>
        <p:nvGraphicFramePr>
          <p:cNvPr id="7" name="TextBox 4">
            <a:extLst>
              <a:ext uri="{FF2B5EF4-FFF2-40B4-BE49-F238E27FC236}">
                <a16:creationId xmlns:a16="http://schemas.microsoft.com/office/drawing/2014/main" id="{5ECC5579-9826-F350-9F67-06E0C73B83F7}"/>
              </a:ext>
            </a:extLst>
          </p:cNvPr>
          <p:cNvGraphicFramePr/>
          <p:nvPr>
            <p:extLst>
              <p:ext uri="{D42A27DB-BD31-4B8C-83A1-F6EECF244321}">
                <p14:modId xmlns:p14="http://schemas.microsoft.com/office/powerpoint/2010/main" val="3947952717"/>
              </p:ext>
            </p:extLst>
          </p:nvPr>
        </p:nvGraphicFramePr>
        <p:xfrm>
          <a:off x="628650" y="1825625"/>
          <a:ext cx="3819146"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76603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819A166-7571-4003-A6B8-B62034C3ED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9480" y="203200"/>
            <a:ext cx="3566831" cy="5921880"/>
          </a:xfrm>
        </p:spPr>
        <p:txBody>
          <a:bodyPr vert="horz" lIns="91440" tIns="45720" rIns="91440" bIns="45720" rtlCol="0">
            <a:normAutofit/>
          </a:bodyPr>
          <a:lstStyle/>
          <a:p>
            <a:pPr algn="ctr" defTabSz="914400"/>
            <a:r>
              <a:rPr lang="en-US" sz="3600" b="1" dirty="0">
                <a:solidFill>
                  <a:schemeClr val="bg1"/>
                </a:solidFill>
              </a:rPr>
              <a:t>Optometrist</a:t>
            </a:r>
            <a:r>
              <a:rPr lang="en-US" sz="3600" dirty="0">
                <a:solidFill>
                  <a:schemeClr val="bg1"/>
                </a:solidFill>
              </a:rPr>
              <a:t/>
            </a:r>
            <a:br>
              <a:rPr lang="en-US" sz="3600" dirty="0">
                <a:solidFill>
                  <a:schemeClr val="bg1"/>
                </a:solidFill>
              </a:rPr>
            </a:br>
            <a:r>
              <a:rPr lang="en-US" sz="3600" dirty="0">
                <a:solidFill>
                  <a:schemeClr val="bg1"/>
                </a:solidFill>
              </a:rPr>
              <a:t/>
            </a:r>
            <a:br>
              <a:rPr lang="en-US" sz="3600" dirty="0">
                <a:solidFill>
                  <a:schemeClr val="bg1"/>
                </a:solidFill>
              </a:rPr>
            </a:br>
            <a:r>
              <a:rPr lang="en-US" sz="3600" dirty="0">
                <a:solidFill>
                  <a:schemeClr val="bg1"/>
                </a:solidFill>
              </a:rPr>
              <a:t>#13 Best Jobs  Healthcare</a:t>
            </a:r>
            <a:br>
              <a:rPr lang="en-US" sz="3600" dirty="0">
                <a:solidFill>
                  <a:schemeClr val="bg1"/>
                </a:solidFill>
              </a:rPr>
            </a:br>
            <a:r>
              <a:rPr lang="en-US" sz="3600" dirty="0">
                <a:solidFill>
                  <a:schemeClr val="bg1"/>
                </a:solidFill>
              </a:rPr>
              <a:t/>
            </a:r>
            <a:br>
              <a:rPr lang="en-US" sz="3600" dirty="0">
                <a:solidFill>
                  <a:schemeClr val="bg1"/>
                </a:solidFill>
              </a:rPr>
            </a:br>
            <a:r>
              <a:rPr lang="en-US" sz="3600" dirty="0">
                <a:solidFill>
                  <a:schemeClr val="bg1"/>
                </a:solidFill>
              </a:rPr>
              <a:t/>
            </a:r>
            <a:br>
              <a:rPr lang="en-US" sz="3600" dirty="0">
                <a:solidFill>
                  <a:schemeClr val="bg1"/>
                </a:solidFill>
              </a:rPr>
            </a:br>
            <a:r>
              <a:rPr lang="en-US" sz="3600" dirty="0">
                <a:solidFill>
                  <a:schemeClr val="bg1"/>
                </a:solidFill>
              </a:rPr>
              <a:t/>
            </a:r>
            <a:br>
              <a:rPr lang="en-US" sz="3600" dirty="0">
                <a:solidFill>
                  <a:schemeClr val="bg1"/>
                </a:solidFill>
              </a:rPr>
            </a:br>
            <a:endParaRPr lang="en-US" sz="3600" kern="1200" dirty="0">
              <a:solidFill>
                <a:schemeClr val="bg1"/>
              </a:solidFill>
              <a:latin typeface="+mj-lt"/>
              <a:ea typeface="+mj-ea"/>
              <a:cs typeface="+mj-cs"/>
            </a:endParaRPr>
          </a:p>
        </p:txBody>
      </p:sp>
      <p:sp>
        <p:nvSpPr>
          <p:cNvPr id="4" name="TextBox 3">
            <a:extLst>
              <a:ext uri="{FF2B5EF4-FFF2-40B4-BE49-F238E27FC236}">
                <a16:creationId xmlns:a16="http://schemas.microsoft.com/office/drawing/2014/main" id="{FAD9EDBB-9FFE-39F0-9487-F47008D6A2D0}"/>
              </a:ext>
            </a:extLst>
          </p:cNvPr>
          <p:cNvSpPr txBox="1"/>
          <p:nvPr/>
        </p:nvSpPr>
        <p:spPr>
          <a:xfrm>
            <a:off x="6217272" y="1608667"/>
            <a:ext cx="2566467" cy="4501127"/>
          </a:xfrm>
          <a:prstGeom prst="rect">
            <a:avLst/>
          </a:prstGeom>
        </p:spPr>
        <p:txBody>
          <a:bodyPr vert="horz" lIns="91440" tIns="45720" rIns="91440" bIns="45720" rtlCol="0">
            <a:normAutofit/>
          </a:bodyPr>
          <a:lstStyle/>
          <a:p>
            <a:pPr>
              <a:lnSpc>
                <a:spcPct val="90000"/>
              </a:lnSpc>
              <a:spcAft>
                <a:spcPts val="600"/>
              </a:spcAft>
            </a:pPr>
            <a:endParaRPr lang="en-US" sz="1700" dirty="0"/>
          </a:p>
        </p:txBody>
      </p:sp>
      <p:graphicFrame>
        <p:nvGraphicFramePr>
          <p:cNvPr id="13" name="Content Placeholder 5">
            <a:extLst>
              <a:ext uri="{FF2B5EF4-FFF2-40B4-BE49-F238E27FC236}">
                <a16:creationId xmlns:a16="http://schemas.microsoft.com/office/drawing/2014/main" id="{D55BACA7-2BCB-171C-1613-A4BBCCA7ACE8}"/>
              </a:ext>
            </a:extLst>
          </p:cNvPr>
          <p:cNvGraphicFramePr>
            <a:graphicFrameLocks noGrp="1"/>
          </p:cNvGraphicFramePr>
          <p:nvPr>
            <p:ph idx="1"/>
            <p:extLst>
              <p:ext uri="{D42A27DB-BD31-4B8C-83A1-F6EECF244321}">
                <p14:modId xmlns:p14="http://schemas.microsoft.com/office/powerpoint/2010/main" val="295120280"/>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A51266B5-02A4-624D-1738-1DEFB2320379}"/>
              </a:ext>
            </a:extLst>
          </p:cNvPr>
          <p:cNvPicPr>
            <a:picLocks noChangeAspect="1"/>
          </p:cNvPicPr>
          <p:nvPr/>
        </p:nvPicPr>
        <p:blipFill>
          <a:blip r:embed="rId7"/>
          <a:stretch>
            <a:fillRect/>
          </a:stretch>
        </p:blipFill>
        <p:spPr>
          <a:xfrm>
            <a:off x="79480" y="4052424"/>
            <a:ext cx="3660945" cy="24391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09647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3363022-C969-41E9-8EB2-E4C94908C1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D1AD6B3-BE88-4CEB-BA17-790657CC472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4942996" y="1162756"/>
            <a:ext cx="3604497" cy="4854221"/>
          </a:xfrm>
          <a:prstGeom prst="rect">
            <a:avLst/>
          </a:prstGeom>
        </p:spPr>
        <p:txBody>
          <a:bodyPr vert="horz" lIns="91440" tIns="45720" rIns="91440" bIns="45720" rtlCol="0" anchor="t">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400">
              <a:spcAft>
                <a:spcPts val="600"/>
              </a:spcAft>
            </a:pPr>
            <a:r>
              <a:rPr lang="en-US" sz="6000" b="1" dirty="0">
                <a:solidFill>
                  <a:schemeClr val="tx2"/>
                </a:solidFill>
              </a:rPr>
              <a:t>Top</a:t>
            </a:r>
          </a:p>
          <a:p>
            <a:pPr algn="ctr" defTabSz="914400">
              <a:spcAft>
                <a:spcPts val="600"/>
              </a:spcAft>
            </a:pPr>
            <a:r>
              <a:rPr lang="en-US" sz="6000" b="1" dirty="0">
                <a:solidFill>
                  <a:schemeClr val="tx2"/>
                </a:solidFill>
              </a:rPr>
              <a:t>29</a:t>
            </a:r>
            <a:r>
              <a:rPr lang="en-US" sz="6000" b="1" kern="1200" dirty="0">
                <a:solidFill>
                  <a:schemeClr val="tx2"/>
                </a:solidFill>
                <a:latin typeface="+mj-lt"/>
                <a:ea typeface="+mj-ea"/>
                <a:cs typeface="+mj-cs"/>
              </a:rPr>
              <a:t> </a:t>
            </a:r>
          </a:p>
          <a:p>
            <a:pPr algn="ctr" defTabSz="914400">
              <a:spcAft>
                <a:spcPts val="600"/>
              </a:spcAft>
            </a:pPr>
            <a:r>
              <a:rPr lang="en-US" sz="6000" b="1" kern="1200" dirty="0">
                <a:solidFill>
                  <a:schemeClr val="tx2"/>
                </a:solidFill>
                <a:latin typeface="+mj-lt"/>
                <a:ea typeface="+mj-ea"/>
                <a:cs typeface="+mj-cs"/>
              </a:rPr>
              <a:t>Health Careers </a:t>
            </a:r>
          </a:p>
          <a:p>
            <a:pPr algn="ctr" defTabSz="914400">
              <a:spcAft>
                <a:spcPts val="600"/>
              </a:spcAft>
            </a:pPr>
            <a:r>
              <a:rPr lang="en-US" sz="6000" b="1" kern="1200" dirty="0">
                <a:solidFill>
                  <a:schemeClr val="tx2"/>
                </a:solidFill>
                <a:latin typeface="+mj-lt"/>
                <a:ea typeface="+mj-ea"/>
                <a:cs typeface="+mj-cs"/>
              </a:rPr>
              <a:t>in </a:t>
            </a:r>
          </a:p>
          <a:p>
            <a:pPr algn="ctr" defTabSz="914400">
              <a:spcAft>
                <a:spcPts val="600"/>
              </a:spcAft>
            </a:pPr>
            <a:r>
              <a:rPr lang="en-US" sz="6000" b="1" kern="1200" dirty="0">
                <a:solidFill>
                  <a:schemeClr val="tx2"/>
                </a:solidFill>
                <a:latin typeface="+mj-lt"/>
                <a:ea typeface="+mj-ea"/>
                <a:cs typeface="+mj-cs"/>
              </a:rPr>
              <a:t>2023</a:t>
            </a:r>
          </a:p>
        </p:txBody>
      </p:sp>
      <p:pic>
        <p:nvPicPr>
          <p:cNvPr id="48" name="Graphic 47" descr="Stopwatch">
            <a:extLst>
              <a:ext uri="{FF2B5EF4-FFF2-40B4-BE49-F238E27FC236}">
                <a16:creationId xmlns:a16="http://schemas.microsoft.com/office/drawing/2014/main" id="{368C8795-B04C-A4F8-E894-FB3027F76F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55352" y="233304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55" name="Group 54">
            <a:extLst>
              <a:ext uri="{FF2B5EF4-FFF2-40B4-BE49-F238E27FC236}">
                <a16:creationId xmlns:a16="http://schemas.microsoft.com/office/drawing/2014/main" id="{89D1390B-7E13-4B4F-9CB2-391063412E5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89" y="-5977"/>
            <a:ext cx="4679005" cy="6863979"/>
            <a:chOff x="305" y="-5977"/>
            <a:chExt cx="6238675" cy="6863979"/>
          </a:xfrm>
        </p:grpSpPr>
        <p:sp>
          <p:nvSpPr>
            <p:cNvPr id="56" name="Freeform: Shape 55">
              <a:extLst>
                <a:ext uri="{FF2B5EF4-FFF2-40B4-BE49-F238E27FC236}">
                  <a16:creationId xmlns:a16="http://schemas.microsoft.com/office/drawing/2014/main" id="{9E720206-AA49-4786-A932-A2650DE0918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Shape 56">
              <a:extLst>
                <a:ext uri="{FF2B5EF4-FFF2-40B4-BE49-F238E27FC236}">
                  <a16:creationId xmlns:a16="http://schemas.microsoft.com/office/drawing/2014/main" id="{C72F6EE6-EDE9-45A5-8F6D-02B9B7CB2C2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Shape 57">
              <a:extLst>
                <a:ext uri="{FF2B5EF4-FFF2-40B4-BE49-F238E27FC236}">
                  <a16:creationId xmlns:a16="http://schemas.microsoft.com/office/drawing/2014/main" id="{C093DC50-3BD7-46B1-A300-CD207E152FF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Subtitle 2"/>
          <p:cNvSpPr txBox="1">
            <a:spLocks/>
          </p:cNvSpPr>
          <p:nvPr/>
        </p:nvSpPr>
        <p:spPr>
          <a:xfrm>
            <a:off x="1438940" y="4038601"/>
            <a:ext cx="6808629" cy="10668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endParaRPr lang="en-US" sz="2800" dirty="0">
              <a:solidFill>
                <a:schemeClr val="tx2">
                  <a:lumMod val="90000"/>
                  <a:lumOff val="10000"/>
                </a:schemeClr>
              </a:solidFill>
              <a:latin typeface="Arial Black" panose="020B0A04020102020204" pitchFamily="34" charset="0"/>
            </a:endParaRPr>
          </a:p>
        </p:txBody>
      </p:sp>
    </p:spTree>
    <p:extLst>
      <p:ext uri="{BB962C8B-B14F-4D97-AF65-F5344CB8AC3E}">
        <p14:creationId xmlns:p14="http://schemas.microsoft.com/office/powerpoint/2010/main" val="3623617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0310" y="3752849"/>
            <a:ext cx="2901245" cy="2452687"/>
          </a:xfrm>
        </p:spPr>
        <p:txBody>
          <a:bodyPr vert="horz" lIns="91440" tIns="45720" rIns="91440" bIns="45720" rtlCol="0" anchor="ctr">
            <a:normAutofit fontScale="90000"/>
          </a:bodyPr>
          <a:lstStyle/>
          <a:p>
            <a:pPr defTabSz="914400"/>
            <a:r>
              <a:rPr lang="en-US" sz="3600" b="1" kern="1200" dirty="0">
                <a:solidFill>
                  <a:srgbClr val="002060"/>
                </a:solidFill>
                <a:latin typeface="+mj-lt"/>
                <a:ea typeface="+mj-ea"/>
                <a:cs typeface="+mj-cs"/>
              </a:rPr>
              <a:t>Pediatrician</a:t>
            </a:r>
            <a:r>
              <a:rPr lang="en-US" sz="3100" kern="1200" dirty="0">
                <a:latin typeface="+mj-lt"/>
                <a:ea typeface="+mj-ea"/>
                <a:cs typeface="+mj-cs"/>
              </a:rPr>
              <a:t/>
            </a:r>
            <a:br>
              <a:rPr lang="en-US" sz="3100" kern="1200" dirty="0">
                <a:latin typeface="+mj-lt"/>
                <a:ea typeface="+mj-ea"/>
                <a:cs typeface="+mj-cs"/>
              </a:rPr>
            </a:br>
            <a:r>
              <a:rPr lang="en-US" sz="3100" kern="1200" dirty="0">
                <a:latin typeface="+mj-lt"/>
                <a:ea typeface="+mj-ea"/>
                <a:cs typeface="+mj-cs"/>
              </a:rPr>
              <a:t/>
            </a:r>
            <a:br>
              <a:rPr lang="en-US" sz="3100" kern="1200" dirty="0">
                <a:latin typeface="+mj-lt"/>
                <a:ea typeface="+mj-ea"/>
                <a:cs typeface="+mj-cs"/>
              </a:rPr>
            </a:br>
            <a:r>
              <a:rPr lang="en-US" sz="3100" b="1" kern="1200" dirty="0">
                <a:solidFill>
                  <a:srgbClr val="FF0000"/>
                </a:solidFill>
                <a:latin typeface="+mj-lt"/>
                <a:ea typeface="+mj-ea"/>
                <a:cs typeface="+mj-cs"/>
              </a:rPr>
              <a:t>#14 </a:t>
            </a:r>
            <a:r>
              <a:rPr lang="en-US" sz="3100" b="1" dirty="0">
                <a:solidFill>
                  <a:srgbClr val="FF0000"/>
                </a:solidFill>
              </a:rPr>
              <a:t/>
            </a:r>
            <a:br>
              <a:rPr lang="en-US" sz="3100" b="1" dirty="0">
                <a:solidFill>
                  <a:srgbClr val="FF0000"/>
                </a:solidFill>
              </a:rPr>
            </a:br>
            <a:r>
              <a:rPr lang="en-US" sz="3100" b="1" kern="1200" dirty="0">
                <a:solidFill>
                  <a:srgbClr val="FF0000"/>
                </a:solidFill>
                <a:latin typeface="+mj-lt"/>
                <a:ea typeface="+mj-ea"/>
                <a:cs typeface="+mj-cs"/>
              </a:rPr>
              <a:t>Best Healthcare Jobs </a:t>
            </a:r>
          </a:p>
        </p:txBody>
      </p:sp>
      <p:pic>
        <p:nvPicPr>
          <p:cNvPr id="5" name="Picture 4" descr="A person holding a baby&#10;&#10;Description automatically generated with medium confidence">
            <a:extLst>
              <a:ext uri="{FF2B5EF4-FFF2-40B4-BE49-F238E27FC236}">
                <a16:creationId xmlns:a16="http://schemas.microsoft.com/office/drawing/2014/main" id="{1F6557CD-E886-BA55-2B97-F72C108F04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221" b="3206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1" name="Content Placeholder 5"/>
          <p:cNvSpPr>
            <a:spLocks noGrp="1"/>
          </p:cNvSpPr>
          <p:nvPr>
            <p:ph idx="1"/>
          </p:nvPr>
        </p:nvSpPr>
        <p:spPr>
          <a:xfrm>
            <a:off x="2828925" y="3677358"/>
            <a:ext cx="6315075" cy="3254022"/>
          </a:xfrm>
        </p:spPr>
        <p:txBody>
          <a:bodyPr vert="horz" lIns="91440" tIns="45720" rIns="91440" bIns="45720" rtlCol="0" anchor="ctr">
            <a:normAutofit fontScale="55000" lnSpcReduction="20000"/>
          </a:bodyPr>
          <a:lstStyle/>
          <a:p>
            <a:pPr indent="-228600" defTabSz="914400"/>
            <a:r>
              <a:rPr lang="en-US" sz="3600" b="1" dirty="0">
                <a:latin typeface="Arial" panose="020B0604020202020204" pitchFamily="34" charset="0"/>
                <a:cs typeface="Arial" panose="020B0604020202020204" pitchFamily="34" charset="0"/>
              </a:rPr>
              <a:t>Median Salary:  </a:t>
            </a:r>
            <a:r>
              <a:rPr lang="en-US" sz="3600" dirty="0">
                <a:latin typeface="Arial" panose="020B0604020202020204" pitchFamily="34" charset="0"/>
                <a:cs typeface="Arial" panose="020B0604020202020204" pitchFamily="34" charset="0"/>
              </a:rPr>
              <a:t>$203,690</a:t>
            </a:r>
          </a:p>
          <a:p>
            <a:pPr indent="-228600" defTabSz="914400"/>
            <a:r>
              <a:rPr lang="en-US" sz="3600" b="1" dirty="0">
                <a:latin typeface="Arial" panose="020B0604020202020204" pitchFamily="34" charset="0"/>
                <a:cs typeface="Arial" panose="020B0604020202020204" pitchFamily="34" charset="0"/>
              </a:rPr>
              <a:t>What they do: </a:t>
            </a:r>
          </a:p>
          <a:p>
            <a:pPr marL="0" indent="0" defTabSz="914400">
              <a:buNone/>
            </a:pPr>
            <a:r>
              <a:rPr lang="en-US" sz="3200" dirty="0">
                <a:latin typeface="Arial" panose="020B0604020202020204" pitchFamily="34" charset="0"/>
                <a:cs typeface="Arial" panose="020B0604020202020204" pitchFamily="34" charset="0"/>
              </a:rPr>
              <a:t>Concerned with physical, emotional and social well-being of children from infancy to young adulthood. Specialty ranging from neonatology, oncology and hematology to developmental-behavioral pediatrics and psychiatry. </a:t>
            </a:r>
            <a:br>
              <a:rPr lang="en-US" sz="3200" dirty="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a:p>
            <a:pPr indent="-228600" defTabSz="914400"/>
            <a:r>
              <a:rPr lang="en-US" sz="3600" b="1" dirty="0">
                <a:latin typeface="Arial" panose="020B0604020202020204" pitchFamily="34" charset="0"/>
                <a:cs typeface="Arial" panose="020B0604020202020204" pitchFamily="34" charset="0"/>
              </a:rPr>
              <a:t>Entry Level: </a:t>
            </a:r>
            <a:r>
              <a:rPr lang="en-US" sz="3200" dirty="0">
                <a:latin typeface="Arial" panose="020B0604020202020204" pitchFamily="34" charset="0"/>
                <a:cs typeface="Arial" panose="020B0604020202020204" pitchFamily="34" charset="0"/>
              </a:rPr>
              <a:t>Doctorate </a:t>
            </a:r>
          </a:p>
          <a:p>
            <a:pPr indent="-228600" defTabSz="914400"/>
            <a:endParaRPr lang="en-US" sz="3200" dirty="0">
              <a:latin typeface="Arial" panose="020B0604020202020204" pitchFamily="34" charset="0"/>
              <a:cs typeface="Arial" panose="020B0604020202020204" pitchFamily="34" charset="0"/>
            </a:endParaRPr>
          </a:p>
          <a:p>
            <a:pPr indent="-228600" defTabSz="914400"/>
            <a:r>
              <a:rPr lang="en-US" sz="3600" b="1" dirty="0">
                <a:latin typeface="Arial" panose="020B0604020202020204" pitchFamily="34" charset="0"/>
                <a:cs typeface="Arial" panose="020B0604020202020204" pitchFamily="34" charset="0"/>
              </a:rPr>
              <a:t>Number of Jobs: </a:t>
            </a:r>
            <a:r>
              <a:rPr lang="en-US" sz="3200" dirty="0">
                <a:latin typeface="Arial" panose="020B0604020202020204" pitchFamily="34" charset="0"/>
                <a:cs typeface="Arial" panose="020B0604020202020204" pitchFamily="34" charset="0"/>
              </a:rPr>
              <a:t>400</a:t>
            </a:r>
          </a:p>
          <a:p>
            <a:pPr marL="0" indent="-228600" defTabSz="914400"/>
            <a:endParaRPr lang="en-US" sz="3200" dirty="0">
              <a:latin typeface="Arial" panose="020B0604020202020204" pitchFamily="34" charset="0"/>
              <a:cs typeface="Arial" panose="020B0604020202020204" pitchFamily="34" charset="0"/>
            </a:endParaRPr>
          </a:p>
          <a:p>
            <a:pPr indent="-228600" defTabSz="914400"/>
            <a:r>
              <a:rPr lang="en-US" sz="3600" dirty="0">
                <a:latin typeface="Arial" panose="020B0604020202020204" pitchFamily="34" charset="0"/>
                <a:cs typeface="Arial" panose="020B0604020202020204" pitchFamily="34" charset="0"/>
              </a:rPr>
              <a:t>#</a:t>
            </a:r>
            <a:r>
              <a:rPr lang="en-US" sz="3600" b="1" dirty="0">
                <a:latin typeface="Arial" panose="020B0604020202020204" pitchFamily="34" charset="0"/>
                <a:cs typeface="Arial" panose="020B0604020202020204" pitchFamily="34" charset="0"/>
              </a:rPr>
              <a:t>34 in The Best 100 Jobs in America</a:t>
            </a:r>
          </a:p>
          <a:p>
            <a:pPr indent="-228600" defTabSz="914400"/>
            <a:endParaRPr lang="en-US" sz="1400" dirty="0"/>
          </a:p>
        </p:txBody>
      </p:sp>
      <p:sp>
        <p:nvSpPr>
          <p:cNvPr id="2" name="TextBox 1">
            <a:extLst>
              <a:ext uri="{FF2B5EF4-FFF2-40B4-BE49-F238E27FC236}">
                <a16:creationId xmlns:a16="http://schemas.microsoft.com/office/drawing/2014/main" id="{F34DD097-A901-F45E-156C-03E39E2D0E03}"/>
              </a:ext>
            </a:extLst>
          </p:cNvPr>
          <p:cNvSpPr txBox="1"/>
          <p:nvPr/>
        </p:nvSpPr>
        <p:spPr>
          <a:xfrm>
            <a:off x="4813298" y="2888250"/>
            <a:ext cx="3219445" cy="2959778"/>
          </a:xfrm>
          <a:prstGeom prst="rect">
            <a:avLst/>
          </a:prstGeom>
        </p:spPr>
        <p:txBody>
          <a:bodyPr vert="horz" lIns="91440" tIns="45720" rIns="91440" bIns="45720" rtlCol="0" anchor="t">
            <a:normAutofit/>
          </a:bodyPr>
          <a:lstStyle/>
          <a:p>
            <a:pPr>
              <a:lnSpc>
                <a:spcPct val="90000"/>
              </a:lnSpc>
              <a:spcAft>
                <a:spcPts val="600"/>
              </a:spcAft>
            </a:pPr>
            <a:endParaRPr lang="en-US" sz="1700" dirty="0"/>
          </a:p>
        </p:txBody>
      </p:sp>
    </p:spTree>
    <p:extLst>
      <p:ext uri="{BB962C8B-B14F-4D97-AF65-F5344CB8AC3E}">
        <p14:creationId xmlns:p14="http://schemas.microsoft.com/office/powerpoint/2010/main" val="1741435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wave&#10;&#10;Description automatically generated with low confidence">
            <a:extLst>
              <a:ext uri="{FF2B5EF4-FFF2-40B4-BE49-F238E27FC236}">
                <a16:creationId xmlns:a16="http://schemas.microsoft.com/office/drawing/2014/main" id="{A42945EE-4297-D21E-C16D-112F0FBAA509}"/>
              </a:ext>
            </a:extLst>
          </p:cNvPr>
          <p:cNvPicPr>
            <a:picLocks noChangeAspect="1"/>
          </p:cNvPicPr>
          <p:nvPr/>
        </p:nvPicPr>
        <p:blipFill rotWithShape="1">
          <a:blip r:embed="rId2">
            <a:duotone>
              <a:prstClr val="black"/>
              <a:schemeClr val="tx2">
                <a:tint val="45000"/>
                <a:satMod val="400000"/>
              </a:schemeClr>
            </a:duotone>
            <a:alphaModFix amt="35000"/>
          </a:blip>
          <a:srcRect l="4429" r="6591" b="-1"/>
          <a:stretch/>
        </p:blipFill>
        <p:spPr>
          <a:xfrm>
            <a:off x="0" y="0"/>
            <a:ext cx="9143980" cy="6857990"/>
          </a:xfrm>
          <a:prstGeom prst="rect">
            <a:avLst/>
          </a:prstGeom>
        </p:spPr>
      </p:pic>
      <p:sp>
        <p:nvSpPr>
          <p:cNvPr id="2" name="Title 1">
            <a:extLst>
              <a:ext uri="{FF2B5EF4-FFF2-40B4-BE49-F238E27FC236}">
                <a16:creationId xmlns:a16="http://schemas.microsoft.com/office/drawing/2014/main" id="{0A545833-758E-E86E-2332-383BBAF6980A}"/>
              </a:ext>
            </a:extLst>
          </p:cNvPr>
          <p:cNvSpPr>
            <a:spLocks noGrp="1"/>
          </p:cNvSpPr>
          <p:nvPr>
            <p:ph type="title"/>
          </p:nvPr>
        </p:nvSpPr>
        <p:spPr>
          <a:xfrm>
            <a:off x="4540251" y="103407"/>
            <a:ext cx="3985902" cy="1325563"/>
          </a:xfrm>
        </p:spPr>
        <p:txBody>
          <a:bodyPr>
            <a:normAutofit/>
          </a:bodyPr>
          <a:lstStyle/>
          <a:p>
            <a:pPr algn="ctr"/>
            <a:r>
              <a:rPr lang="en-US" sz="2800" b="1" dirty="0"/>
              <a:t>Respiratory Therapist </a:t>
            </a:r>
            <a:r>
              <a:rPr lang="en-US" sz="2800" dirty="0"/>
              <a:t/>
            </a:r>
            <a:br>
              <a:rPr lang="en-US" sz="2800" dirty="0"/>
            </a:br>
            <a:r>
              <a:rPr lang="en-US" sz="2800" b="1" dirty="0">
                <a:solidFill>
                  <a:srgbClr val="00B0F0"/>
                </a:solidFill>
              </a:rPr>
              <a:t>#15 Best Jobs  Healthcare</a:t>
            </a:r>
          </a:p>
        </p:txBody>
      </p:sp>
      <p:sp>
        <p:nvSpPr>
          <p:cNvPr id="30" name="Freeform: Shape 17">
            <a:extLst>
              <a:ext uri="{FF2B5EF4-FFF2-40B4-BE49-F238E27FC236}">
                <a16:creationId xmlns:a16="http://schemas.microsoft.com/office/drawing/2014/main" id="{CF62D2A7-8207-488C-9F46-316BA81A16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 indoor, person, hospital room&#10;&#10;Description automatically generated">
            <a:extLst>
              <a:ext uri="{FF2B5EF4-FFF2-40B4-BE49-F238E27FC236}">
                <a16:creationId xmlns:a16="http://schemas.microsoft.com/office/drawing/2014/main" id="{13713C28-6F5A-4928-5057-C9832599AA0F}"/>
              </a:ext>
            </a:extLst>
          </p:cNvPr>
          <p:cNvPicPr>
            <a:picLocks noChangeAspect="1"/>
          </p:cNvPicPr>
          <p:nvPr/>
        </p:nvPicPr>
        <p:blipFill rotWithShape="1">
          <a:blip r:embed="rId3">
            <a:extLst>
              <a:ext uri="{28A0092B-C50C-407E-A947-70E740481C1C}">
                <a14:useLocalDpi xmlns:a14="http://schemas.microsoft.com/office/drawing/2010/main" val="0"/>
              </a:ext>
            </a:extLst>
          </a:blip>
          <a:srcRect l="27362" r="30957" b="-1"/>
          <a:stretch/>
        </p:blipFill>
        <p:spPr>
          <a:xfrm>
            <a:off x="-1737" y="-3"/>
            <a:ext cx="4541987" cy="6293111"/>
          </a:xfrm>
          <a:custGeom>
            <a:avLst/>
            <a:gdLst/>
            <a:ahLst/>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p:spPr>
      </p:pic>
      <p:graphicFrame>
        <p:nvGraphicFramePr>
          <p:cNvPr id="5" name="Content Placeholder 2">
            <a:extLst>
              <a:ext uri="{FF2B5EF4-FFF2-40B4-BE49-F238E27FC236}">
                <a16:creationId xmlns:a16="http://schemas.microsoft.com/office/drawing/2014/main" id="{A0D119EA-558D-651A-72E7-F27EDB11D6F8}"/>
              </a:ext>
            </a:extLst>
          </p:cNvPr>
          <p:cNvGraphicFramePr>
            <a:graphicFrameLocks noGrp="1"/>
          </p:cNvGraphicFramePr>
          <p:nvPr>
            <p:ph idx="1"/>
            <p:extLst>
              <p:ext uri="{D42A27DB-BD31-4B8C-83A1-F6EECF244321}">
                <p14:modId xmlns:p14="http://schemas.microsoft.com/office/powerpoint/2010/main" val="1441427822"/>
              </p:ext>
            </p:extLst>
          </p:nvPr>
        </p:nvGraphicFramePr>
        <p:xfrm>
          <a:off x="4368800" y="1411111"/>
          <a:ext cx="4378365" cy="5283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9749632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person, close&#10;&#10;Description automatically generated">
            <a:extLst>
              <a:ext uri="{FF2B5EF4-FFF2-40B4-BE49-F238E27FC236}">
                <a16:creationId xmlns:a16="http://schemas.microsoft.com/office/drawing/2014/main" id="{CDC28D41-1036-2FD2-5C60-5D3BD89CDCCA}"/>
              </a:ext>
            </a:extLst>
          </p:cNvPr>
          <p:cNvPicPr>
            <a:picLocks noChangeAspect="1"/>
          </p:cNvPicPr>
          <p:nvPr/>
        </p:nvPicPr>
        <p:blipFill rotWithShape="1">
          <a:blip r:embed="rId2">
            <a:extLst>
              <a:ext uri="{28A0092B-C50C-407E-A947-70E740481C1C}">
                <a14:useLocalDpi xmlns:a14="http://schemas.microsoft.com/office/drawing/2010/main" val="0"/>
              </a:ext>
            </a:extLst>
          </a:blip>
          <a:srcRect l="19884" r="9528" b="-1"/>
          <a:stretch/>
        </p:blipFill>
        <p:spPr>
          <a:xfrm>
            <a:off x="0" y="10"/>
            <a:ext cx="725221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48707" y="365125"/>
            <a:ext cx="3133252" cy="1899912"/>
          </a:xfrm>
        </p:spPr>
        <p:txBody>
          <a:bodyPr>
            <a:normAutofit fontScale="90000"/>
          </a:bodyPr>
          <a:lstStyle/>
          <a:p>
            <a:r>
              <a:rPr lang="en-US" sz="900" b="1" dirty="0"/>
              <a:t/>
            </a:r>
            <a:br>
              <a:rPr lang="en-US" sz="900" b="1" dirty="0"/>
            </a:br>
            <a:r>
              <a:rPr lang="en-US" sz="900" b="1" dirty="0"/>
              <a:t/>
            </a:r>
            <a:br>
              <a:rPr lang="en-US" sz="900" b="1" dirty="0"/>
            </a:br>
            <a:r>
              <a:rPr lang="en-US" sz="900" b="1" dirty="0"/>
              <a:t/>
            </a:r>
            <a:br>
              <a:rPr lang="en-US" sz="900" b="1" dirty="0"/>
            </a:br>
            <a:r>
              <a:rPr lang="en-US" sz="900" b="1" dirty="0"/>
              <a:t/>
            </a:r>
            <a:br>
              <a:rPr lang="en-US" sz="900" b="1" dirty="0"/>
            </a:br>
            <a:r>
              <a:rPr lang="en-US" sz="900" b="1" dirty="0"/>
              <a:t/>
            </a:r>
            <a:br>
              <a:rPr lang="en-US" sz="900" b="1" dirty="0"/>
            </a:br>
            <a:r>
              <a:rPr lang="en-US" sz="900" b="1" dirty="0"/>
              <a:t/>
            </a:r>
            <a:br>
              <a:rPr lang="en-US" sz="900" b="1" dirty="0"/>
            </a:br>
            <a:r>
              <a:rPr lang="en-US" sz="900" b="1" dirty="0"/>
              <a:t/>
            </a:r>
            <a:br>
              <a:rPr lang="en-US" sz="900" b="1" dirty="0"/>
            </a:br>
            <a:r>
              <a:rPr lang="en-US" sz="900" b="1" dirty="0"/>
              <a:t/>
            </a:r>
            <a:br>
              <a:rPr lang="en-US" sz="900" b="1" dirty="0"/>
            </a:br>
            <a:r>
              <a:rPr lang="en-US" sz="900" b="1" dirty="0"/>
              <a:t/>
            </a:r>
            <a:br>
              <a:rPr lang="en-US" sz="900" b="1" dirty="0"/>
            </a:br>
            <a:r>
              <a:rPr lang="en-US" sz="900" b="1" dirty="0"/>
              <a:t/>
            </a:r>
            <a:br>
              <a:rPr lang="en-US" sz="900" b="1" dirty="0"/>
            </a:br>
            <a:r>
              <a:rPr lang="en-US" sz="3100" b="1" dirty="0">
                <a:solidFill>
                  <a:srgbClr val="0432FF"/>
                </a:solidFill>
              </a:rPr>
              <a:t>#16 Best Jobs  Healthcare (tie)</a:t>
            </a:r>
            <a:r>
              <a:rPr lang="en-US" sz="900" b="1" dirty="0"/>
              <a:t/>
            </a:r>
            <a:br>
              <a:rPr lang="en-US" sz="900" b="1" dirty="0"/>
            </a:br>
            <a:endParaRPr lang="en-US" sz="900" b="1" dirty="0"/>
          </a:p>
        </p:txBody>
      </p:sp>
      <p:sp>
        <p:nvSpPr>
          <p:cNvPr id="3" name="Content Placeholder 2"/>
          <p:cNvSpPr>
            <a:spLocks noGrp="1"/>
          </p:cNvSpPr>
          <p:nvPr>
            <p:ph idx="1"/>
          </p:nvPr>
        </p:nvSpPr>
        <p:spPr>
          <a:xfrm>
            <a:off x="5373511" y="2230043"/>
            <a:ext cx="3623732" cy="4543290"/>
          </a:xfrm>
        </p:spPr>
        <p:txBody>
          <a:bodyPr>
            <a:normAutofit fontScale="40000" lnSpcReduction="20000"/>
          </a:bodyPr>
          <a:lstStyle/>
          <a:p>
            <a:endParaRPr lang="en-US" sz="1200" b="1" dirty="0">
              <a:latin typeface="+mj-lt"/>
            </a:endParaRPr>
          </a:p>
          <a:p>
            <a:endParaRPr lang="en-US" sz="1200" b="1" dirty="0">
              <a:latin typeface="+mj-lt"/>
            </a:endParaRPr>
          </a:p>
          <a:p>
            <a:r>
              <a:rPr lang="en-US" sz="5000" b="1" dirty="0">
                <a:latin typeface="Arial" panose="020B0604020202020204" pitchFamily="34" charset="0"/>
                <a:cs typeface="Arial" panose="020B0604020202020204" pitchFamily="34" charset="0"/>
              </a:rPr>
              <a:t>Median Salary:  </a:t>
            </a:r>
            <a:r>
              <a:rPr lang="en-US" sz="5000" dirty="0">
                <a:latin typeface="Arial" panose="020B0604020202020204" pitchFamily="34" charset="0"/>
                <a:cs typeface="Arial" panose="020B0604020202020204" pitchFamily="34" charset="0"/>
              </a:rPr>
              <a:t>$349,590</a:t>
            </a:r>
          </a:p>
          <a:p>
            <a:r>
              <a:rPr lang="en-US" sz="5000" b="1" dirty="0">
                <a:latin typeface="Arial" panose="020B0604020202020204" pitchFamily="34" charset="0"/>
                <a:cs typeface="Arial" panose="020B0604020202020204" pitchFamily="34" charset="0"/>
              </a:rPr>
              <a:t>What they do: </a:t>
            </a:r>
          </a:p>
          <a:p>
            <a:pPr marL="0" indent="0">
              <a:buNone/>
            </a:pPr>
            <a:r>
              <a:rPr lang="en-US" sz="5000" dirty="0">
                <a:latin typeface="Arial" panose="020B0604020202020204" pitchFamily="34" charset="0"/>
                <a:cs typeface="Arial" panose="020B0604020202020204" pitchFamily="34" charset="0"/>
              </a:rPr>
              <a:t>A</a:t>
            </a:r>
            <a:r>
              <a:rPr lang="en-US" sz="5000" b="0" i="0" dirty="0">
                <a:effectLst/>
                <a:latin typeface="Arial" panose="020B0604020202020204" pitchFamily="34" charset="0"/>
                <a:cs typeface="Arial" panose="020B0604020202020204" pitchFamily="34" charset="0"/>
              </a:rPr>
              <a:t>dminister general or regional anesthesia; allows surgeons and other physicians to complete invasive procedures with little to no discomfort to the patient. </a:t>
            </a:r>
            <a:r>
              <a:rPr lang="en-US" sz="5000" dirty="0">
                <a:latin typeface="Arial" panose="020B0604020202020204" pitchFamily="34" charset="0"/>
                <a:cs typeface="Arial" panose="020B0604020202020204" pitchFamily="34" charset="0"/>
              </a:rPr>
              <a:t>M</a:t>
            </a:r>
            <a:r>
              <a:rPr lang="en-US" sz="5000" b="0" i="0" dirty="0">
                <a:effectLst/>
                <a:latin typeface="Arial" panose="020B0604020202020204" pitchFamily="34" charset="0"/>
                <a:cs typeface="Arial" panose="020B0604020202020204" pitchFamily="34" charset="0"/>
              </a:rPr>
              <a:t>onitor a patient's vital signs and critical life functions before, during and after a surgery; pain management</a:t>
            </a:r>
            <a:endParaRPr lang="en-US" sz="5000" b="1" dirty="0">
              <a:latin typeface="Arial" panose="020B0604020202020204" pitchFamily="34" charset="0"/>
              <a:cs typeface="Arial" panose="020B0604020202020204" pitchFamily="34" charset="0"/>
            </a:endParaRPr>
          </a:p>
          <a:p>
            <a:r>
              <a:rPr lang="en-US" sz="5000" b="1" dirty="0">
                <a:latin typeface="Arial" panose="020B0604020202020204" pitchFamily="34" charset="0"/>
                <a:cs typeface="Arial" panose="020B0604020202020204" pitchFamily="34" charset="0"/>
              </a:rPr>
              <a:t>Entry Level: </a:t>
            </a:r>
            <a:r>
              <a:rPr lang="en-US" sz="5000" dirty="0">
                <a:latin typeface="Arial" panose="020B0604020202020204" pitchFamily="34" charset="0"/>
                <a:cs typeface="Arial" panose="020B0604020202020204" pitchFamily="34" charset="0"/>
              </a:rPr>
              <a:t>Doctorate </a:t>
            </a:r>
          </a:p>
          <a:p>
            <a:r>
              <a:rPr lang="en-US" sz="5000" b="1" dirty="0">
                <a:latin typeface="Arial" panose="020B0604020202020204" pitchFamily="34" charset="0"/>
                <a:cs typeface="Arial" panose="020B0604020202020204" pitchFamily="34" charset="0"/>
              </a:rPr>
              <a:t>Number of Jobs</a:t>
            </a:r>
            <a:r>
              <a:rPr lang="en-US" sz="5000" dirty="0">
                <a:latin typeface="Arial" panose="020B0604020202020204" pitchFamily="34" charset="0"/>
                <a:cs typeface="Arial" panose="020B0604020202020204" pitchFamily="34" charset="0"/>
              </a:rPr>
              <a:t>: 400</a:t>
            </a:r>
          </a:p>
          <a:p>
            <a:pPr marL="342900" lvl="1" indent="0">
              <a:buNone/>
            </a:pPr>
            <a:endParaRPr lang="en-US" sz="5000" dirty="0">
              <a:latin typeface="Arial" panose="020B0604020202020204" pitchFamily="34" charset="0"/>
              <a:cs typeface="Arial" panose="020B0604020202020204" pitchFamily="34" charset="0"/>
            </a:endParaRPr>
          </a:p>
          <a:p>
            <a:pPr marL="0" lvl="0" indent="0" defTabSz="914400" eaLnBrk="0" fontAlgn="base" hangingPunct="0">
              <a:spcBef>
                <a:spcPct val="0"/>
              </a:spcBef>
              <a:spcAft>
                <a:spcPct val="0"/>
              </a:spcAft>
              <a:buFontTx/>
              <a:buChar char="•"/>
            </a:pPr>
            <a:r>
              <a:rPr lang="en-US" altLang="en-US" sz="5000" b="1" dirty="0">
                <a:latin typeface="Arial" panose="020B0604020202020204" pitchFamily="34" charset="0"/>
                <a:cs typeface="Arial" panose="020B0604020202020204" pitchFamily="34" charset="0"/>
              </a:rPr>
              <a:t> #41 in the </a:t>
            </a:r>
            <a:r>
              <a:rPr lang="en-US" altLang="en-US" sz="5000" b="1" dirty="0">
                <a:latin typeface="+mj-lt"/>
              </a:rPr>
              <a:t>Best 100 Jobs in America (stress!)</a:t>
            </a:r>
          </a:p>
          <a:p>
            <a:pPr marL="342900" lvl="1" indent="0">
              <a:buNone/>
            </a:pPr>
            <a:endParaRPr lang="en-US" sz="1200" dirty="0">
              <a:latin typeface="+mj-lt"/>
            </a:endParaRPr>
          </a:p>
          <a:p>
            <a:pPr marL="342900" lvl="1" indent="0">
              <a:buNone/>
            </a:pPr>
            <a:endParaRPr lang="en-US" sz="1200" dirty="0">
              <a:latin typeface="+mj-lt"/>
            </a:endParaRPr>
          </a:p>
          <a:p>
            <a:pPr marL="342900" lvl="1" indent="0">
              <a:buNone/>
            </a:pPr>
            <a:endParaRPr lang="en-US" sz="1200" dirty="0">
              <a:latin typeface="+mj-lt"/>
            </a:endParaRPr>
          </a:p>
          <a:p>
            <a:pPr marL="0" indent="0">
              <a:buNone/>
            </a:pPr>
            <a:endParaRPr lang="en-US" sz="1200" dirty="0">
              <a:latin typeface="+mj-lt"/>
            </a:endParaRPr>
          </a:p>
          <a:p>
            <a:pPr marL="0" indent="0">
              <a:buNone/>
            </a:pPr>
            <a:endParaRPr lang="en-US" sz="1200" dirty="0"/>
          </a:p>
        </p:txBody>
      </p:sp>
      <p:sp>
        <p:nvSpPr>
          <p:cNvPr id="5" name="AutoShape 2" descr="https://money.usnews.com/static/img/mini-badge-color.svg">
            <a:extLst>
              <a:ext uri="{FF2B5EF4-FFF2-40B4-BE49-F238E27FC236}">
                <a16:creationId xmlns:a16="http://schemas.microsoft.com/office/drawing/2014/main" id="{433DFCD0-E456-514E-A8B3-B0DBEE708427}"/>
              </a:ext>
            </a:extLst>
          </p:cNvPr>
          <p:cNvSpPr>
            <a:spLocks noChangeAspect="1" noChangeArrowheads="1"/>
          </p:cNvSpPr>
          <p:nvPr/>
        </p:nvSpPr>
        <p:spPr bwMode="auto">
          <a:xfrm>
            <a:off x="206375"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3" descr="https://money.usnews.com/static/img/mini-badge-color.svg">
            <a:extLst>
              <a:ext uri="{FF2B5EF4-FFF2-40B4-BE49-F238E27FC236}">
                <a16:creationId xmlns:a16="http://schemas.microsoft.com/office/drawing/2014/main" id="{26E7FB36-A7D4-6B44-BA97-24117DBC3C2C}"/>
              </a:ext>
            </a:extLst>
          </p:cNvPr>
          <p:cNvSpPr>
            <a:spLocks noChangeAspect="1" noChangeArrowheads="1"/>
          </p:cNvSpPr>
          <p:nvPr/>
        </p:nvSpPr>
        <p:spPr bwMode="auto">
          <a:xfrm>
            <a:off x="206375"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A8EA686D-C91D-16BC-518E-19FFF803BB66}"/>
              </a:ext>
            </a:extLst>
          </p:cNvPr>
          <p:cNvSpPr txBox="1"/>
          <p:nvPr/>
        </p:nvSpPr>
        <p:spPr>
          <a:xfrm>
            <a:off x="4673600" y="791861"/>
            <a:ext cx="4323643" cy="646331"/>
          </a:xfrm>
          <a:prstGeom prst="rect">
            <a:avLst/>
          </a:prstGeom>
          <a:noFill/>
        </p:spPr>
        <p:txBody>
          <a:bodyPr wrap="square" rtlCol="0">
            <a:spAutoFit/>
          </a:bodyPr>
          <a:lstStyle/>
          <a:p>
            <a:pPr>
              <a:spcAft>
                <a:spcPts val="600"/>
              </a:spcAft>
            </a:pPr>
            <a:r>
              <a:rPr lang="en-US" sz="3600" b="1" dirty="0">
                <a:latin typeface="Arial" panose="020B0604020202020204" pitchFamily="34" charset="0"/>
                <a:cs typeface="Arial" panose="020B0604020202020204" pitchFamily="34" charset="0"/>
              </a:rPr>
              <a:t>Anesthesiologist</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347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5"/>
          <p:cNvSpPr>
            <a:spLocks noGrp="1"/>
          </p:cNvSpPr>
          <p:nvPr>
            <p:ph idx="1"/>
          </p:nvPr>
        </p:nvSpPr>
        <p:spPr>
          <a:xfrm>
            <a:off x="480060" y="2709333"/>
            <a:ext cx="3324296" cy="3905956"/>
          </a:xfrm>
        </p:spPr>
        <p:txBody>
          <a:bodyPr>
            <a:normAutofit fontScale="92500"/>
          </a:bodyPr>
          <a:lstStyle/>
          <a:p>
            <a:r>
              <a:rPr lang="en-US" sz="2400" b="1" dirty="0">
                <a:latin typeface="+mj-lt"/>
              </a:rPr>
              <a:t>Median Salary: </a:t>
            </a:r>
            <a:r>
              <a:rPr lang="en-US" sz="2400" dirty="0">
                <a:latin typeface="+mj-lt"/>
              </a:rPr>
              <a:t> $290,320    </a:t>
            </a:r>
          </a:p>
          <a:p>
            <a:r>
              <a:rPr lang="en-US" sz="2400" b="1" dirty="0">
                <a:latin typeface="+mj-lt"/>
              </a:rPr>
              <a:t>What they do: </a:t>
            </a:r>
          </a:p>
          <a:p>
            <a:pPr marL="0" indent="0">
              <a:buNone/>
            </a:pPr>
            <a:r>
              <a:rPr lang="en-US" sz="2200" dirty="0">
                <a:latin typeface="+mj-lt"/>
              </a:rPr>
              <a:t>Bring new life into the world and care for the spectrum of women's reproductive health</a:t>
            </a:r>
          </a:p>
          <a:p>
            <a:r>
              <a:rPr lang="en-US" sz="2400" b="1" dirty="0">
                <a:latin typeface="+mj-lt"/>
              </a:rPr>
              <a:t>Entry Level: </a:t>
            </a:r>
            <a:r>
              <a:rPr lang="en-US" sz="2400" dirty="0">
                <a:latin typeface="+mj-lt"/>
              </a:rPr>
              <a:t>Doctorate</a:t>
            </a:r>
          </a:p>
          <a:p>
            <a:r>
              <a:rPr lang="en-US" sz="2400" b="1" dirty="0">
                <a:latin typeface="+mj-lt"/>
              </a:rPr>
              <a:t>Number of Jobs: </a:t>
            </a:r>
            <a:r>
              <a:rPr lang="en-US" sz="2400" dirty="0">
                <a:latin typeface="+mj-lt"/>
              </a:rPr>
              <a:t>400</a:t>
            </a:r>
          </a:p>
          <a:p>
            <a:r>
              <a:rPr lang="en-US" sz="2400" b="1" dirty="0">
                <a:latin typeface="+mj-lt"/>
              </a:rPr>
              <a:t>#41 in Best 100 Jobs in America </a:t>
            </a:r>
          </a:p>
          <a:p>
            <a:endParaRPr lang="en-US" sz="1500" dirty="0"/>
          </a:p>
        </p:txBody>
      </p:sp>
      <p:pic>
        <p:nvPicPr>
          <p:cNvPr id="6" name="Picture 5" descr="A picture containing person, indoor, bed&#10;&#10;Description automatically generated">
            <a:extLst>
              <a:ext uri="{FF2B5EF4-FFF2-40B4-BE49-F238E27FC236}">
                <a16:creationId xmlns:a16="http://schemas.microsoft.com/office/drawing/2014/main" id="{24BA2308-D1CA-9524-503C-CD5BFCF7F7AE}"/>
              </a:ext>
            </a:extLst>
          </p:cNvPr>
          <p:cNvPicPr>
            <a:picLocks noChangeAspect="1"/>
          </p:cNvPicPr>
          <p:nvPr/>
        </p:nvPicPr>
        <p:blipFill rotWithShape="1">
          <a:blip r:embed="rId2">
            <a:extLst>
              <a:ext uri="{28A0092B-C50C-407E-A947-70E740481C1C}">
                <a14:useLocalDpi xmlns:a14="http://schemas.microsoft.com/office/drawing/2010/main" val="0"/>
              </a:ext>
            </a:extLst>
          </a:blip>
          <a:srcRect l="23445" r="34240"/>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8AC2920E-3229-589E-A867-026E2ED4B316}"/>
              </a:ext>
            </a:extLst>
          </p:cNvPr>
          <p:cNvSpPr txBox="1"/>
          <p:nvPr/>
        </p:nvSpPr>
        <p:spPr>
          <a:xfrm>
            <a:off x="329010" y="59531"/>
            <a:ext cx="6737833" cy="2416046"/>
          </a:xfrm>
          <a:prstGeom prst="rect">
            <a:avLst/>
          </a:prstGeom>
          <a:noFill/>
        </p:spPr>
        <p:txBody>
          <a:bodyPr wrap="square" rtlCol="0">
            <a:spAutoFit/>
          </a:bodyPr>
          <a:lstStyle/>
          <a:p>
            <a:pPr>
              <a:spcAft>
                <a:spcPts val="600"/>
              </a:spcAft>
            </a:pPr>
            <a:r>
              <a:rPr lang="en-US" sz="3600" b="1" dirty="0">
                <a:latin typeface="+mj-lt"/>
                <a:cs typeface="Arial" panose="020B0604020202020204" pitchFamily="34" charset="0"/>
              </a:rPr>
              <a:t>Obstetrician/</a:t>
            </a:r>
          </a:p>
          <a:p>
            <a:pPr>
              <a:spcAft>
                <a:spcPts val="600"/>
              </a:spcAft>
            </a:pPr>
            <a:r>
              <a:rPr lang="en-US" sz="3600" b="1" dirty="0">
                <a:latin typeface="+mj-lt"/>
                <a:cs typeface="Arial" panose="020B0604020202020204" pitchFamily="34" charset="0"/>
              </a:rPr>
              <a:t>Gynecologist</a:t>
            </a:r>
          </a:p>
          <a:p>
            <a:pPr>
              <a:spcAft>
                <a:spcPts val="600"/>
              </a:spcAft>
            </a:pPr>
            <a:r>
              <a:rPr lang="en-US" sz="3200" b="1" dirty="0">
                <a:solidFill>
                  <a:schemeClr val="tx2">
                    <a:lumMod val="50000"/>
                    <a:lumOff val="50000"/>
                  </a:schemeClr>
                </a:solidFill>
                <a:latin typeface="+mj-lt"/>
              </a:rPr>
              <a:t>#16 Best Jobs  </a:t>
            </a:r>
          </a:p>
          <a:p>
            <a:pPr>
              <a:spcAft>
                <a:spcPts val="600"/>
              </a:spcAft>
            </a:pPr>
            <a:r>
              <a:rPr lang="en-US" sz="3200" b="1" dirty="0">
                <a:solidFill>
                  <a:schemeClr val="tx2">
                    <a:lumMod val="50000"/>
                    <a:lumOff val="50000"/>
                  </a:schemeClr>
                </a:solidFill>
                <a:latin typeface="+mj-lt"/>
              </a:rPr>
              <a:t>Healthcare (tie)</a:t>
            </a:r>
          </a:p>
        </p:txBody>
      </p:sp>
    </p:spTree>
    <p:extLst>
      <p:ext uri="{BB962C8B-B14F-4D97-AF65-F5344CB8AC3E}">
        <p14:creationId xmlns:p14="http://schemas.microsoft.com/office/powerpoint/2010/main" val="290493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7033" y="2403252"/>
            <a:ext cx="3519577" cy="1657782"/>
          </a:xfrm>
        </p:spPr>
        <p:txBody>
          <a:bodyPr>
            <a:normAutofit/>
          </a:bodyPr>
          <a:lstStyle/>
          <a:p>
            <a:pPr algn="ctr"/>
            <a:r>
              <a:rPr lang="en-US" sz="3600" dirty="0">
                <a:solidFill>
                  <a:schemeClr val="bg1"/>
                </a:solidFill>
              </a:rPr>
              <a:t>Chiropractor</a:t>
            </a:r>
            <a:endParaRPr lang="en-US" sz="4000" dirty="0">
              <a:solidFill>
                <a:schemeClr val="bg1"/>
              </a:solidFill>
            </a:endParaRPr>
          </a:p>
        </p:txBody>
      </p:sp>
      <p:sp>
        <p:nvSpPr>
          <p:cNvPr id="6" name="Content Placeholder 5"/>
          <p:cNvSpPr>
            <a:spLocks noGrp="1"/>
          </p:cNvSpPr>
          <p:nvPr>
            <p:ph idx="1"/>
          </p:nvPr>
        </p:nvSpPr>
        <p:spPr>
          <a:xfrm>
            <a:off x="4835477" y="2144889"/>
            <a:ext cx="4161767" cy="4575087"/>
          </a:xfrm>
        </p:spPr>
        <p:txBody>
          <a:bodyPr>
            <a:normAutofit/>
          </a:bodyPr>
          <a:lstStyle/>
          <a:p>
            <a:r>
              <a:rPr lang="en-US" sz="2400" b="1" dirty="0">
                <a:solidFill>
                  <a:schemeClr val="tx2">
                    <a:lumMod val="90000"/>
                    <a:lumOff val="10000"/>
                  </a:schemeClr>
                </a:solidFill>
                <a:latin typeface="+mj-lt"/>
              </a:rPr>
              <a:t>Median Salary:  </a:t>
            </a:r>
            <a:r>
              <a:rPr lang="en-US" sz="2400" dirty="0">
                <a:solidFill>
                  <a:schemeClr val="tx2">
                    <a:lumMod val="90000"/>
                    <a:lumOff val="10000"/>
                  </a:schemeClr>
                </a:solidFill>
                <a:latin typeface="+mj-lt"/>
              </a:rPr>
              <a:t>$75,000   </a:t>
            </a:r>
          </a:p>
          <a:p>
            <a:r>
              <a:rPr lang="en-US" sz="2400" b="1" dirty="0">
                <a:solidFill>
                  <a:schemeClr val="tx2">
                    <a:lumMod val="90000"/>
                    <a:lumOff val="10000"/>
                  </a:schemeClr>
                </a:solidFill>
                <a:latin typeface="+mj-lt"/>
              </a:rPr>
              <a:t>What they do:</a:t>
            </a:r>
          </a:p>
          <a:p>
            <a:pPr marL="0" indent="0">
              <a:buNone/>
            </a:pPr>
            <a:r>
              <a:rPr lang="en-US" sz="2400" dirty="0">
                <a:solidFill>
                  <a:schemeClr val="tx2">
                    <a:lumMod val="90000"/>
                    <a:lumOff val="10000"/>
                  </a:schemeClr>
                </a:solidFill>
                <a:latin typeface="+mj-lt"/>
              </a:rPr>
              <a:t>Treat neuro-musculoskeletal system in patients by using spinal adjustments and manipulation</a:t>
            </a:r>
          </a:p>
          <a:p>
            <a:r>
              <a:rPr lang="en-US" sz="2400" b="1" dirty="0">
                <a:solidFill>
                  <a:schemeClr val="tx2">
                    <a:lumMod val="90000"/>
                    <a:lumOff val="10000"/>
                  </a:schemeClr>
                </a:solidFill>
                <a:latin typeface="+mj-lt"/>
              </a:rPr>
              <a:t>Entry Level: </a:t>
            </a:r>
            <a:r>
              <a:rPr lang="en-US" sz="2400" dirty="0">
                <a:solidFill>
                  <a:schemeClr val="tx2">
                    <a:lumMod val="90000"/>
                    <a:lumOff val="10000"/>
                  </a:schemeClr>
                </a:solidFill>
                <a:latin typeface="+mj-lt"/>
              </a:rPr>
              <a:t>Doctor of Chiropractic</a:t>
            </a:r>
          </a:p>
          <a:p>
            <a:r>
              <a:rPr lang="en-US" sz="2400" b="1" dirty="0">
                <a:solidFill>
                  <a:schemeClr val="tx2">
                    <a:lumMod val="90000"/>
                    <a:lumOff val="10000"/>
                  </a:schemeClr>
                </a:solidFill>
                <a:latin typeface="+mj-lt"/>
              </a:rPr>
              <a:t>Number of Jobs: </a:t>
            </a:r>
            <a:r>
              <a:rPr lang="en-US" sz="2400" dirty="0">
                <a:solidFill>
                  <a:schemeClr val="tx2">
                    <a:lumMod val="90000"/>
                    <a:lumOff val="10000"/>
                  </a:schemeClr>
                </a:solidFill>
                <a:latin typeface="+mj-lt"/>
              </a:rPr>
              <a:t>5500</a:t>
            </a:r>
          </a:p>
          <a:p>
            <a:r>
              <a:rPr lang="en-US" sz="2400" b="1" dirty="0">
                <a:solidFill>
                  <a:schemeClr val="tx2">
                    <a:lumMod val="90000"/>
                    <a:lumOff val="10000"/>
                  </a:schemeClr>
                </a:solidFill>
                <a:latin typeface="+mj-lt"/>
              </a:rPr>
              <a:t>#46 in 100 Best Jobs in America</a:t>
            </a:r>
          </a:p>
          <a:p>
            <a:pPr marL="0" indent="0">
              <a:buNone/>
            </a:pPr>
            <a:endParaRPr lang="en-US" dirty="0"/>
          </a:p>
          <a:p>
            <a:endParaRPr lang="en-US" dirty="0"/>
          </a:p>
        </p:txBody>
      </p:sp>
      <p:sp>
        <p:nvSpPr>
          <p:cNvPr id="2" name="TextBox 1">
            <a:extLst>
              <a:ext uri="{FF2B5EF4-FFF2-40B4-BE49-F238E27FC236}">
                <a16:creationId xmlns:a16="http://schemas.microsoft.com/office/drawing/2014/main" id="{2AB40A5B-C5B1-4F42-8052-BC4627D0D251}"/>
              </a:ext>
            </a:extLst>
          </p:cNvPr>
          <p:cNvSpPr txBox="1"/>
          <p:nvPr/>
        </p:nvSpPr>
        <p:spPr>
          <a:xfrm>
            <a:off x="5130803" y="362655"/>
            <a:ext cx="3724096" cy="1631216"/>
          </a:xfrm>
          <a:prstGeom prst="rect">
            <a:avLst/>
          </a:prstGeom>
          <a:noFill/>
        </p:spPr>
        <p:txBody>
          <a:bodyPr wrap="square" rtlCol="0">
            <a:spAutoFit/>
          </a:bodyPr>
          <a:lstStyle/>
          <a:p>
            <a:r>
              <a:rPr lang="en-US" sz="3600" b="1" dirty="0">
                <a:latin typeface="+mj-lt"/>
              </a:rPr>
              <a:t>Chiropractor </a:t>
            </a:r>
          </a:p>
          <a:p>
            <a:r>
              <a:rPr lang="en-US" sz="3200" b="1" dirty="0">
                <a:solidFill>
                  <a:schemeClr val="tx2">
                    <a:lumMod val="50000"/>
                    <a:lumOff val="50000"/>
                  </a:schemeClr>
                </a:solidFill>
                <a:latin typeface="+mj-lt"/>
              </a:rPr>
              <a:t>#18 Best Jobs  </a:t>
            </a:r>
          </a:p>
          <a:p>
            <a:r>
              <a:rPr lang="en-US" sz="3200" b="1" dirty="0">
                <a:solidFill>
                  <a:schemeClr val="tx2">
                    <a:lumMod val="50000"/>
                    <a:lumOff val="50000"/>
                  </a:schemeClr>
                </a:solidFill>
                <a:latin typeface="+mj-lt"/>
              </a:rPr>
              <a:t>Healthcare</a:t>
            </a:r>
          </a:p>
        </p:txBody>
      </p:sp>
      <p:pic>
        <p:nvPicPr>
          <p:cNvPr id="4" name="Picture 3" descr="A close-up of hands on a person's lap&#10;&#10;Description automatically generated with low confidence">
            <a:extLst>
              <a:ext uri="{FF2B5EF4-FFF2-40B4-BE49-F238E27FC236}">
                <a16:creationId xmlns:a16="http://schemas.microsoft.com/office/drawing/2014/main" id="{8D7DAC99-1E99-1360-242C-FCE5908EE2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144"/>
            <a:ext cx="4572000" cy="67877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172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09D6D5-DAC2-4A8B-A17A-E206B9012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6BC3E-E944-D101-32D5-3642DA1B3495}"/>
              </a:ext>
            </a:extLst>
          </p:cNvPr>
          <p:cNvSpPr>
            <a:spLocks noGrp="1"/>
          </p:cNvSpPr>
          <p:nvPr>
            <p:ph type="title"/>
          </p:nvPr>
        </p:nvSpPr>
        <p:spPr>
          <a:xfrm>
            <a:off x="225778" y="316089"/>
            <a:ext cx="5994400" cy="1856341"/>
          </a:xfrm>
        </p:spPr>
        <p:txBody>
          <a:bodyPr>
            <a:normAutofit/>
          </a:bodyPr>
          <a:lstStyle/>
          <a:p>
            <a:r>
              <a:rPr lang="en-US" sz="3200" b="1" dirty="0"/>
              <a:t>Prosthodontist </a:t>
            </a:r>
            <a:br>
              <a:rPr lang="en-US" sz="3200" b="1" dirty="0"/>
            </a:br>
            <a:r>
              <a:rPr lang="en-US" sz="3200" b="1" dirty="0"/>
              <a:t>(Cosmetic Dentist)</a:t>
            </a:r>
            <a:r>
              <a:rPr lang="en-US" sz="3100" dirty="0"/>
              <a:t/>
            </a:r>
            <a:br>
              <a:rPr lang="en-US" sz="3100" dirty="0"/>
            </a:br>
            <a:r>
              <a:rPr lang="en-US" sz="3100" b="1" dirty="0">
                <a:solidFill>
                  <a:srgbClr val="FF8AD8"/>
                </a:solidFill>
              </a:rPr>
              <a:t>#19 Best Jobs Healthcare</a:t>
            </a:r>
          </a:p>
        </p:txBody>
      </p:sp>
      <p:sp>
        <p:nvSpPr>
          <p:cNvPr id="3" name="Content Placeholder 2">
            <a:extLst>
              <a:ext uri="{FF2B5EF4-FFF2-40B4-BE49-F238E27FC236}">
                <a16:creationId xmlns:a16="http://schemas.microsoft.com/office/drawing/2014/main" id="{15C6D69E-F374-1265-A318-714D5A323816}"/>
              </a:ext>
            </a:extLst>
          </p:cNvPr>
          <p:cNvSpPr>
            <a:spLocks noGrp="1"/>
          </p:cNvSpPr>
          <p:nvPr>
            <p:ph idx="1"/>
          </p:nvPr>
        </p:nvSpPr>
        <p:spPr>
          <a:xfrm>
            <a:off x="628650" y="2333297"/>
            <a:ext cx="3464715" cy="3843666"/>
          </a:xfrm>
        </p:spPr>
        <p:txBody>
          <a:bodyPr>
            <a:normAutofit fontScale="62500" lnSpcReduction="20000"/>
          </a:bodyPr>
          <a:lstStyle/>
          <a:p>
            <a:r>
              <a:rPr lang="en-US" sz="3600" b="1" dirty="0">
                <a:latin typeface="Arial" panose="020B0604020202020204" pitchFamily="34" charset="0"/>
                <a:cs typeface="Arial" panose="020B0604020202020204" pitchFamily="34" charset="0"/>
              </a:rPr>
              <a:t>Median Salary: </a:t>
            </a:r>
            <a:r>
              <a:rPr lang="en-US" sz="3600" dirty="0">
                <a:latin typeface="Arial" panose="020B0604020202020204" pitchFamily="34" charset="0"/>
                <a:cs typeface="Arial" panose="020B0604020202020204" pitchFamily="34" charset="0"/>
              </a:rPr>
              <a:t>$143,730</a:t>
            </a:r>
          </a:p>
          <a:p>
            <a:r>
              <a:rPr lang="en-US" sz="3600" b="1" dirty="0">
                <a:latin typeface="Arial" panose="020B0604020202020204" pitchFamily="34" charset="0"/>
                <a:cs typeface="Arial" panose="020B0604020202020204" pitchFamily="34" charset="0"/>
              </a:rPr>
              <a:t>What they do:</a:t>
            </a:r>
          </a:p>
          <a:p>
            <a:pPr marL="0" indent="0">
              <a:buNone/>
            </a:pPr>
            <a:r>
              <a:rPr lang="en-US" sz="3600" dirty="0">
                <a:latin typeface="Arial" panose="020B0604020202020204" pitchFamily="34" charset="0"/>
                <a:cs typeface="Arial" panose="020B0604020202020204" pitchFamily="34" charset="0"/>
              </a:rPr>
              <a:t>D</a:t>
            </a:r>
            <a:r>
              <a:rPr lang="en-US" sz="3600" b="0" i="0" dirty="0">
                <a:effectLst/>
                <a:latin typeface="Arial" panose="020B0604020202020204" pitchFamily="34" charset="0"/>
                <a:cs typeface="Arial" panose="020B0604020202020204" pitchFamily="34" charset="0"/>
              </a:rPr>
              <a:t>ental specialists who restore and replace teeth to improve the function of your mouth or the look of your smile</a:t>
            </a:r>
          </a:p>
          <a:p>
            <a:pPr marL="0" indent="0">
              <a:buNone/>
            </a:pPr>
            <a:r>
              <a:rPr lang="en-US" sz="3600" b="1" dirty="0">
                <a:latin typeface="Arial" panose="020B0604020202020204" pitchFamily="34" charset="0"/>
                <a:cs typeface="Arial" panose="020B0604020202020204" pitchFamily="34" charset="0"/>
              </a:rPr>
              <a:t>Entry Level: </a:t>
            </a:r>
            <a:r>
              <a:rPr lang="en-US" sz="3600" dirty="0">
                <a:latin typeface="Arial" panose="020B0604020202020204" pitchFamily="34" charset="0"/>
                <a:cs typeface="Arial" panose="020B0604020202020204" pitchFamily="34" charset="0"/>
              </a:rPr>
              <a:t>Doctorate</a:t>
            </a:r>
          </a:p>
          <a:p>
            <a:pPr marL="0" indent="0">
              <a:buNone/>
            </a:pPr>
            <a:r>
              <a:rPr lang="en-US" sz="3600" b="1" dirty="0">
                <a:latin typeface="Arial" panose="020B0604020202020204" pitchFamily="34" charset="0"/>
                <a:cs typeface="Arial" panose="020B0604020202020204" pitchFamily="34" charset="0"/>
              </a:rPr>
              <a:t>Number of Jobs: </a:t>
            </a:r>
            <a:r>
              <a:rPr lang="en-US" sz="3600" dirty="0">
                <a:latin typeface="Arial" panose="020B0604020202020204" pitchFamily="34" charset="0"/>
                <a:cs typeface="Arial" panose="020B0604020202020204" pitchFamily="34" charset="0"/>
              </a:rPr>
              <a:t>0</a:t>
            </a:r>
          </a:p>
          <a:p>
            <a:pPr marL="0" indent="0">
              <a:buNone/>
            </a:pPr>
            <a:r>
              <a:rPr lang="en-US" sz="3600" b="1" dirty="0">
                <a:latin typeface="Arial" panose="020B0604020202020204" pitchFamily="34" charset="0"/>
                <a:cs typeface="Arial" panose="020B0604020202020204" pitchFamily="34" charset="0"/>
              </a:rPr>
              <a:t>#67 in 100 Best Jobs in America</a:t>
            </a:r>
          </a:p>
          <a:p>
            <a:pPr marL="0" indent="0">
              <a:buNone/>
            </a:pPr>
            <a:endParaRPr lang="en-US" sz="1700" dirty="0">
              <a:latin typeface="Roboto" panose="02000000000000000000" pitchFamily="2" charset="0"/>
            </a:endParaRPr>
          </a:p>
          <a:p>
            <a:pPr marL="0" indent="0">
              <a:buNone/>
            </a:pPr>
            <a:endParaRPr lang="en-US" sz="1700" dirty="0">
              <a:latin typeface="Roboto" panose="02000000000000000000" pitchFamily="2" charset="0"/>
            </a:endParaRPr>
          </a:p>
          <a:p>
            <a:pPr marL="0" indent="0">
              <a:buNone/>
            </a:pPr>
            <a:endParaRPr lang="en-US" sz="1700" dirty="0"/>
          </a:p>
        </p:txBody>
      </p:sp>
      <p:pic>
        <p:nvPicPr>
          <p:cNvPr id="5" name="Picture 4" descr="A picture containing indoor, hand&#10;&#10;Description automatically generated">
            <a:extLst>
              <a:ext uri="{FF2B5EF4-FFF2-40B4-BE49-F238E27FC236}">
                <a16:creationId xmlns:a16="http://schemas.microsoft.com/office/drawing/2014/main" id="{3F908DE9-6697-ACCD-4F37-4D81EF6C0121}"/>
              </a:ext>
            </a:extLst>
          </p:cNvPr>
          <p:cNvPicPr>
            <a:picLocks noChangeAspect="1"/>
          </p:cNvPicPr>
          <p:nvPr/>
        </p:nvPicPr>
        <p:blipFill rotWithShape="1">
          <a:blip r:embed="rId2">
            <a:extLst>
              <a:ext uri="{28A0092B-C50C-407E-A947-70E740481C1C}">
                <a14:useLocalDpi xmlns:a14="http://schemas.microsoft.com/office/drawing/2010/main" val="0"/>
              </a:ext>
            </a:extLst>
          </a:blip>
          <a:srcRect l="17915" r="24538"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077953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person, indoor, people&#10;&#10;Description automatically generated">
            <a:extLst>
              <a:ext uri="{FF2B5EF4-FFF2-40B4-BE49-F238E27FC236}">
                <a16:creationId xmlns:a16="http://schemas.microsoft.com/office/drawing/2014/main" id="{4CFB1B69-01EE-63EF-4A34-D5AC41D9FE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91" t="9091"/>
          <a:stretch/>
        </p:blipFill>
        <p:spPr>
          <a:xfrm>
            <a:off x="20" y="10"/>
            <a:ext cx="9143980" cy="6857990"/>
          </a:xfrm>
          <a:prstGeom prst="rect">
            <a:avLst/>
          </a:prstGeom>
        </p:spPr>
      </p:pic>
      <p:sp>
        <p:nvSpPr>
          <p:cNvPr id="15" name="Freeform: Shape 11">
            <a:extLst>
              <a:ext uri="{FF2B5EF4-FFF2-40B4-BE49-F238E27FC236}">
                <a16:creationId xmlns:a16="http://schemas.microsoft.com/office/drawing/2014/main" id="{E862BE82-D00D-42C1-BF16-93AA37870C3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62605" y="-2"/>
            <a:ext cx="4081395"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p:cNvSpPr>
            <a:spLocks noGrp="1"/>
          </p:cNvSpPr>
          <p:nvPr>
            <p:ph type="title"/>
          </p:nvPr>
        </p:nvSpPr>
        <p:spPr>
          <a:xfrm>
            <a:off x="5888273" y="632990"/>
            <a:ext cx="3046982" cy="1043409"/>
          </a:xfrm>
        </p:spPr>
        <p:txBody>
          <a:bodyPr>
            <a:normAutofit fontScale="90000"/>
          </a:bodyPr>
          <a:lstStyle/>
          <a:p>
            <a:pPr>
              <a:spcAft>
                <a:spcPts val="600"/>
              </a:spcAft>
            </a:pPr>
            <a:r>
              <a:rPr lang="en-US" sz="3600" b="1" dirty="0">
                <a:latin typeface="+mj-lt"/>
              </a:rPr>
              <a:t/>
            </a:r>
            <a:br>
              <a:rPr lang="en-US" sz="3600" b="1" dirty="0">
                <a:latin typeface="+mj-lt"/>
              </a:rPr>
            </a:br>
            <a:r>
              <a:rPr lang="en-US" sz="3600" b="1" dirty="0">
                <a:latin typeface="+mj-lt"/>
              </a:rPr>
              <a:t>Occupational Therapist</a:t>
            </a:r>
            <a:br>
              <a:rPr lang="en-US" sz="3600" b="1" dirty="0">
                <a:latin typeface="+mj-lt"/>
              </a:rPr>
            </a:br>
            <a:r>
              <a:rPr lang="en-US" sz="3600" b="1" dirty="0">
                <a:solidFill>
                  <a:schemeClr val="bg1">
                    <a:lumMod val="50000"/>
                  </a:schemeClr>
                </a:solidFill>
                <a:latin typeface="+mj-lt"/>
              </a:rPr>
              <a:t>#20 Best Jobs Healthcare</a:t>
            </a:r>
            <a:r>
              <a:rPr lang="en-US" sz="1200" b="1" dirty="0">
                <a:latin typeface="+mj-lt"/>
              </a:rPr>
              <a:t/>
            </a:r>
            <a:br>
              <a:rPr lang="en-US" sz="1200" b="1" dirty="0">
                <a:latin typeface="+mj-lt"/>
              </a:rPr>
            </a:br>
            <a:r>
              <a:rPr lang="en-US" sz="2200" dirty="0"/>
              <a:t/>
            </a:r>
            <a:br>
              <a:rPr lang="en-US" sz="2200" dirty="0"/>
            </a:br>
            <a:endParaRPr lang="en-US" sz="2200" dirty="0"/>
          </a:p>
        </p:txBody>
      </p:sp>
      <p:sp>
        <p:nvSpPr>
          <p:cNvPr id="7" name="Content Placeholder 5"/>
          <p:cNvSpPr>
            <a:spLocks noGrp="1"/>
          </p:cNvSpPr>
          <p:nvPr>
            <p:ph idx="1"/>
          </p:nvPr>
        </p:nvSpPr>
        <p:spPr>
          <a:xfrm>
            <a:off x="5770880" y="1960880"/>
            <a:ext cx="3360712" cy="3464561"/>
          </a:xfrm>
        </p:spPr>
        <p:txBody>
          <a:bodyPr anchor="t">
            <a:normAutofit fontScale="85000" lnSpcReduction="10000"/>
          </a:bodyPr>
          <a:lstStyle/>
          <a:p>
            <a:r>
              <a:rPr lang="en-US" sz="2400" b="1" dirty="0">
                <a:latin typeface="+mj-lt"/>
              </a:rPr>
              <a:t>Median Salary:  </a:t>
            </a:r>
            <a:r>
              <a:rPr lang="en-US" sz="2400" dirty="0">
                <a:latin typeface="+mj-lt"/>
              </a:rPr>
              <a:t>$85,570  </a:t>
            </a:r>
          </a:p>
          <a:p>
            <a:r>
              <a:rPr lang="en-US" sz="2400" b="1" dirty="0">
                <a:latin typeface="+mj-lt"/>
              </a:rPr>
              <a:t>What they do:</a:t>
            </a:r>
          </a:p>
          <a:p>
            <a:pPr marL="0" indent="0">
              <a:buNone/>
            </a:pPr>
            <a:r>
              <a:rPr lang="en-US" sz="2400" dirty="0">
                <a:latin typeface="+mj-lt"/>
              </a:rPr>
              <a:t>Treat injured, ill, or disabled patients through therapeutic use of everyday activities</a:t>
            </a:r>
          </a:p>
          <a:p>
            <a:r>
              <a:rPr lang="en-US" sz="2400" b="1" dirty="0">
                <a:latin typeface="+mj-lt"/>
              </a:rPr>
              <a:t>Entry Level</a:t>
            </a:r>
            <a:r>
              <a:rPr lang="en-US" sz="2400" dirty="0">
                <a:latin typeface="+mj-lt"/>
              </a:rPr>
              <a:t>:  Master’s degree</a:t>
            </a:r>
          </a:p>
          <a:p>
            <a:r>
              <a:rPr lang="en-US" sz="2400" b="1" dirty="0">
                <a:latin typeface="+mj-lt"/>
              </a:rPr>
              <a:t>Number of Jobs:  </a:t>
            </a:r>
            <a:r>
              <a:rPr lang="en-US" sz="2400" dirty="0">
                <a:latin typeface="+mj-lt"/>
              </a:rPr>
              <a:t>18,600</a:t>
            </a:r>
          </a:p>
          <a:p>
            <a:r>
              <a:rPr lang="en-US" sz="2400" b="1" dirty="0">
                <a:latin typeface="+mj-lt"/>
              </a:rPr>
              <a:t>#72 in 100 Best Jobs in America</a:t>
            </a:r>
          </a:p>
          <a:p>
            <a:endParaRPr lang="en-US" sz="1500" dirty="0"/>
          </a:p>
          <a:p>
            <a:endParaRPr lang="en-US" sz="1500" dirty="0"/>
          </a:p>
        </p:txBody>
      </p:sp>
    </p:spTree>
    <p:extLst>
      <p:ext uri="{BB962C8B-B14F-4D97-AF65-F5344CB8AC3E}">
        <p14:creationId xmlns:p14="http://schemas.microsoft.com/office/powerpoint/2010/main" val="1570096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24072" y="214490"/>
            <a:ext cx="4939867" cy="2223909"/>
          </a:xfrm>
        </p:spPr>
        <p:txBody>
          <a:bodyPr anchor="b">
            <a:normAutofit fontScale="90000"/>
          </a:bodyPr>
          <a:lstStyle/>
          <a:p>
            <a:r>
              <a:rPr lang="en-US" sz="4000" b="1" dirty="0"/>
              <a:t>Dietitian/</a:t>
            </a:r>
            <a:br>
              <a:rPr lang="en-US" sz="4000" b="1" dirty="0"/>
            </a:br>
            <a:r>
              <a:rPr lang="en-US" sz="4000" b="1" dirty="0"/>
              <a:t>Nutritionist</a:t>
            </a:r>
            <a:r>
              <a:rPr lang="en-US" b="1" dirty="0"/>
              <a:t/>
            </a:r>
            <a:br>
              <a:rPr lang="en-US" b="1" dirty="0"/>
            </a:br>
            <a:r>
              <a:rPr lang="en-US" sz="3600" b="1" dirty="0">
                <a:solidFill>
                  <a:schemeClr val="accent1">
                    <a:lumMod val="50000"/>
                  </a:schemeClr>
                </a:solidFill>
                <a:latin typeface="+mj-lt"/>
              </a:rPr>
              <a:t>#21 Best Jobs  Healthcare</a:t>
            </a:r>
            <a:r>
              <a:rPr lang="en-US" sz="3600" b="1" dirty="0">
                <a:latin typeface="+mj-lt"/>
              </a:rPr>
              <a:t/>
            </a:r>
            <a:br>
              <a:rPr lang="en-US" sz="3600" b="1" dirty="0">
                <a:latin typeface="+mj-lt"/>
              </a:rPr>
            </a:br>
            <a:endParaRPr lang="en-US" b="1" dirty="0"/>
          </a:p>
        </p:txBody>
      </p:sp>
      <p:sp>
        <p:nvSpPr>
          <p:cNvPr id="3" name="Content Placeholder 5"/>
          <p:cNvSpPr>
            <a:spLocks noGrp="1"/>
          </p:cNvSpPr>
          <p:nvPr>
            <p:ph idx="1"/>
          </p:nvPr>
        </p:nvSpPr>
        <p:spPr>
          <a:xfrm>
            <a:off x="3724073" y="2438400"/>
            <a:ext cx="5187245" cy="3785419"/>
          </a:xfrm>
        </p:spPr>
        <p:txBody>
          <a:bodyPr>
            <a:normAutofit fontScale="70000" lnSpcReduction="20000"/>
          </a:bodyPr>
          <a:lstStyle/>
          <a:p>
            <a:r>
              <a:rPr lang="en-US" sz="3600" b="1" dirty="0">
                <a:latin typeface="+mj-lt"/>
              </a:rPr>
              <a:t>Median Salary</a:t>
            </a:r>
            <a:r>
              <a:rPr lang="en-US" sz="3600" dirty="0">
                <a:latin typeface="+mj-lt"/>
              </a:rPr>
              <a:t>:  $61,650  </a:t>
            </a:r>
          </a:p>
          <a:p>
            <a:r>
              <a:rPr lang="en-US" sz="3600" b="1" dirty="0">
                <a:latin typeface="+mj-lt"/>
              </a:rPr>
              <a:t>What they do:</a:t>
            </a:r>
          </a:p>
          <a:p>
            <a:pPr marL="0" indent="0">
              <a:buNone/>
            </a:pPr>
            <a:r>
              <a:rPr lang="en-US" sz="3600" dirty="0">
                <a:latin typeface="+mj-lt"/>
              </a:rPr>
              <a:t>Experts in use of food and nutrition to promote health and manage disease.  Advise on healthy lifestyle eating or how to achieve a health-related goal.</a:t>
            </a:r>
          </a:p>
          <a:p>
            <a:r>
              <a:rPr lang="en-US" sz="3600" b="1" dirty="0">
                <a:latin typeface="+mj-lt"/>
              </a:rPr>
              <a:t>Entry Level:  </a:t>
            </a:r>
            <a:r>
              <a:rPr lang="en-US" sz="3600" dirty="0">
                <a:latin typeface="+mj-lt"/>
              </a:rPr>
              <a:t>Bachelor’s degree</a:t>
            </a:r>
          </a:p>
          <a:p>
            <a:r>
              <a:rPr lang="en-US" sz="3600" b="1" dirty="0">
                <a:latin typeface="+mj-lt"/>
              </a:rPr>
              <a:t>Number of Jobs: </a:t>
            </a:r>
            <a:r>
              <a:rPr lang="en-US" sz="3600" dirty="0">
                <a:latin typeface="+mj-lt"/>
              </a:rPr>
              <a:t>51,000</a:t>
            </a:r>
          </a:p>
          <a:p>
            <a:r>
              <a:rPr lang="en-US" sz="3600" b="1" dirty="0">
                <a:latin typeface="+mj-lt"/>
              </a:rPr>
              <a:t>#76 in100 Best Jobs in America</a:t>
            </a:r>
          </a:p>
          <a:p>
            <a:endParaRPr lang="en-US" sz="1700" dirty="0"/>
          </a:p>
          <a:p>
            <a:endParaRPr lang="en-US" sz="1700" dirty="0"/>
          </a:p>
        </p:txBody>
      </p:sp>
      <p:pic>
        <p:nvPicPr>
          <p:cNvPr id="5" name="Picture 4" descr="A bowl of fruit on a table&#10;&#10;Description automatically generated with medium confidence">
            <a:extLst>
              <a:ext uri="{FF2B5EF4-FFF2-40B4-BE49-F238E27FC236}">
                <a16:creationId xmlns:a16="http://schemas.microsoft.com/office/drawing/2014/main" id="{C86DBDEB-359E-C8A7-696C-5C256DAE0F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78" r="14874"/>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E6B1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455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360759" y="4334933"/>
            <a:ext cx="2468166" cy="1870603"/>
          </a:xfrm>
        </p:spPr>
        <p:txBody>
          <a:bodyPr anchor="ctr">
            <a:normAutofit fontScale="90000"/>
          </a:bodyPr>
          <a:lstStyle/>
          <a:p>
            <a:r>
              <a:rPr lang="en-US" sz="3600" b="1" dirty="0"/>
              <a:t>Pharmacist</a:t>
            </a:r>
            <a:r>
              <a:rPr lang="en-US" sz="3100" b="1" dirty="0"/>
              <a:t/>
            </a:r>
            <a:br>
              <a:rPr lang="en-US" sz="3100" b="1" dirty="0"/>
            </a:br>
            <a:r>
              <a:rPr lang="en-US" sz="3100" dirty="0"/>
              <a:t/>
            </a:r>
            <a:br>
              <a:rPr lang="en-US" sz="3100" dirty="0"/>
            </a:br>
            <a:r>
              <a:rPr lang="en-US" sz="3600" b="1" dirty="0">
                <a:solidFill>
                  <a:srgbClr val="FF9300"/>
                </a:solidFill>
                <a:latin typeface="Arial" panose="020B0604020202020204" pitchFamily="34" charset="0"/>
                <a:cs typeface="Arial" panose="020B0604020202020204" pitchFamily="34" charset="0"/>
              </a:rPr>
              <a:t>#22 Best Jobs  Healthcare</a:t>
            </a: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r>
              <a:rPr lang="en-US" sz="3100" dirty="0"/>
              <a:t/>
            </a:r>
            <a:br>
              <a:rPr lang="en-US" sz="3100" dirty="0"/>
            </a:br>
            <a:endParaRPr lang="en-US" sz="3100" dirty="0"/>
          </a:p>
        </p:txBody>
      </p:sp>
      <p:pic>
        <p:nvPicPr>
          <p:cNvPr id="3" name="Picture 2" descr="A person in a lab coat&#10;&#10;Description automatically generated with medium confidence">
            <a:extLst>
              <a:ext uri="{FF2B5EF4-FFF2-40B4-BE49-F238E27FC236}">
                <a16:creationId xmlns:a16="http://schemas.microsoft.com/office/drawing/2014/main" id="{DFC10B21-D7BD-3E34-AA6B-DC614D79EF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302" b="2190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Content Placeholder 5"/>
          <p:cNvSpPr>
            <a:spLocks noGrp="1"/>
          </p:cNvSpPr>
          <p:nvPr>
            <p:ph idx="1"/>
          </p:nvPr>
        </p:nvSpPr>
        <p:spPr>
          <a:xfrm>
            <a:off x="2720622" y="3657601"/>
            <a:ext cx="6061424" cy="3160889"/>
          </a:xfrm>
        </p:spPr>
        <p:txBody>
          <a:bodyPr anchor="ctr">
            <a:normAutofit fontScale="62500" lnSpcReduction="20000"/>
          </a:bodyPr>
          <a:lstStyle/>
          <a:p>
            <a:pPr marL="0" indent="0">
              <a:buNone/>
            </a:pPr>
            <a:endParaRPr lang="en-US" sz="1000" dirty="0">
              <a:latin typeface="+mj-lt"/>
            </a:endParaRPr>
          </a:p>
          <a:p>
            <a:r>
              <a:rPr lang="en-US" sz="3400" b="1" dirty="0">
                <a:latin typeface="Arial" panose="020B0604020202020204" pitchFamily="34" charset="0"/>
                <a:cs typeface="Arial" panose="020B0604020202020204" pitchFamily="34" charset="0"/>
              </a:rPr>
              <a:t>Median Salary:  </a:t>
            </a:r>
            <a:r>
              <a:rPr lang="en-US" sz="3400" dirty="0">
                <a:latin typeface="Arial" panose="020B0604020202020204" pitchFamily="34" charset="0"/>
                <a:cs typeface="Arial" panose="020B0604020202020204" pitchFamily="34" charset="0"/>
              </a:rPr>
              <a:t>$128,570</a:t>
            </a:r>
          </a:p>
          <a:p>
            <a:r>
              <a:rPr lang="en-US" sz="3400" b="1" dirty="0">
                <a:latin typeface="Arial" panose="020B0604020202020204" pitchFamily="34" charset="0"/>
                <a:cs typeface="Arial" panose="020B0604020202020204" pitchFamily="34" charset="0"/>
              </a:rPr>
              <a:t>What they do:</a:t>
            </a:r>
          </a:p>
          <a:p>
            <a:pPr marL="0" indent="0">
              <a:buNone/>
            </a:pPr>
            <a:r>
              <a:rPr lang="en-US" sz="3400" dirty="0">
                <a:latin typeface="Arial" panose="020B0604020202020204" pitchFamily="34" charset="0"/>
                <a:cs typeface="Arial" panose="020B0604020202020204" pitchFamily="34" charset="0"/>
              </a:rPr>
              <a:t>Dispense prescription medications to patients and offer expertise in the safe use of prescriptions.  Conduct health screenings, provide immunizations and provide patient education</a:t>
            </a:r>
          </a:p>
          <a:p>
            <a:r>
              <a:rPr lang="en-US" sz="3400" b="1" dirty="0">
                <a:latin typeface="Arial" panose="020B0604020202020204" pitchFamily="34" charset="0"/>
                <a:cs typeface="Arial" panose="020B0604020202020204" pitchFamily="34" charset="0"/>
              </a:rPr>
              <a:t>Entry Level:  </a:t>
            </a:r>
            <a:r>
              <a:rPr lang="en-US" sz="3400" dirty="0">
                <a:latin typeface="Arial" panose="020B0604020202020204" pitchFamily="34" charset="0"/>
                <a:cs typeface="Arial" panose="020B0604020202020204" pitchFamily="34" charset="0"/>
              </a:rPr>
              <a:t>Doctorate </a:t>
            </a:r>
          </a:p>
          <a:p>
            <a:r>
              <a:rPr lang="en-US" sz="3400" b="1" dirty="0">
                <a:latin typeface="Arial" panose="020B0604020202020204" pitchFamily="34" charset="0"/>
                <a:cs typeface="Arial" panose="020B0604020202020204" pitchFamily="34" charset="0"/>
              </a:rPr>
              <a:t>Number of Jobs:  </a:t>
            </a:r>
            <a:r>
              <a:rPr lang="en-US" sz="3400" dirty="0">
                <a:latin typeface="Arial" panose="020B0604020202020204" pitchFamily="34" charset="0"/>
                <a:cs typeface="Arial" panose="020B0604020202020204" pitchFamily="34" charset="0"/>
              </a:rPr>
              <a:t>7700</a:t>
            </a:r>
          </a:p>
          <a:p>
            <a:r>
              <a:rPr lang="en-US" sz="3400" b="1" dirty="0">
                <a:latin typeface="Arial" panose="020B0604020202020204" pitchFamily="34" charset="0"/>
                <a:cs typeface="Arial" panose="020B0604020202020204" pitchFamily="34" charset="0"/>
              </a:rPr>
              <a:t>#89 in 100 Best Jobs in America</a:t>
            </a:r>
          </a:p>
          <a:p>
            <a:endParaRPr lang="en-US" sz="1000" dirty="0">
              <a:latin typeface="Arial" panose="020B0604020202020204" pitchFamily="34" charset="0"/>
              <a:cs typeface="Arial" panose="020B0604020202020204" pitchFamily="34" charset="0"/>
            </a:endParaRPr>
          </a:p>
          <a:p>
            <a:endParaRPr lang="en-US" sz="1000" dirty="0"/>
          </a:p>
        </p:txBody>
      </p:sp>
    </p:spTree>
    <p:extLst>
      <p:ext uri="{BB962C8B-B14F-4D97-AF65-F5344CB8AC3E}">
        <p14:creationId xmlns:p14="http://schemas.microsoft.com/office/powerpoint/2010/main" val="4254610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cutting another person's hair&#10;&#10;Description automatically generated with medium confidence">
            <a:extLst>
              <a:ext uri="{FF2B5EF4-FFF2-40B4-BE49-F238E27FC236}">
                <a16:creationId xmlns:a16="http://schemas.microsoft.com/office/drawing/2014/main" id="{EAD4E3CB-523A-2F08-F4F7-003535C3F560}"/>
              </a:ext>
            </a:extLst>
          </p:cNvPr>
          <p:cNvPicPr>
            <a:picLocks noChangeAspect="1"/>
          </p:cNvPicPr>
          <p:nvPr/>
        </p:nvPicPr>
        <p:blipFill rotWithShape="1">
          <a:blip r:embed="rId2">
            <a:extLst>
              <a:ext uri="{28A0092B-C50C-407E-A947-70E740481C1C}">
                <a14:useLocalDpi xmlns:a14="http://schemas.microsoft.com/office/drawing/2010/main" val="0"/>
              </a:ext>
            </a:extLst>
          </a:blip>
          <a:srcRect l="20009" r="9141" b="2"/>
          <a:stretch/>
        </p:blipFill>
        <p:spPr>
          <a:xfrm>
            <a:off x="1916580" y="0"/>
            <a:ext cx="7252231" cy="675640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150634"/>
            <a:ext cx="2866641" cy="1899912"/>
          </a:xfrm>
        </p:spPr>
        <p:txBody>
          <a:bodyPr>
            <a:normAutofit fontScale="90000"/>
          </a:bodyPr>
          <a:lstStyle/>
          <a:p>
            <a:r>
              <a:rPr lang="en-US" sz="4000" b="1" dirty="0"/>
              <a:t>Audiologist</a:t>
            </a:r>
            <a:r>
              <a:rPr lang="en-US" sz="3200" dirty="0"/>
              <a:t/>
            </a:r>
            <a:br>
              <a:rPr lang="en-US" sz="3200" dirty="0"/>
            </a:br>
            <a:r>
              <a:rPr lang="en-US" sz="3200" b="1" dirty="0">
                <a:solidFill>
                  <a:srgbClr val="AB7942"/>
                </a:solidFill>
              </a:rPr>
              <a:t>#23 Best Jobs Healthcare</a:t>
            </a:r>
          </a:p>
        </p:txBody>
      </p:sp>
      <p:sp>
        <p:nvSpPr>
          <p:cNvPr id="4" name="Content Placeholder 5"/>
          <p:cNvSpPr>
            <a:spLocks noGrp="1"/>
          </p:cNvSpPr>
          <p:nvPr>
            <p:ph idx="1"/>
          </p:nvPr>
        </p:nvSpPr>
        <p:spPr>
          <a:xfrm>
            <a:off x="214490" y="2054578"/>
            <a:ext cx="3280802" cy="4122385"/>
          </a:xfrm>
        </p:spPr>
        <p:txBody>
          <a:bodyPr>
            <a:normAutofit fontScale="55000" lnSpcReduction="20000"/>
          </a:bodyPr>
          <a:lstStyle/>
          <a:p>
            <a:r>
              <a:rPr lang="en-US" sz="4400" b="1" dirty="0">
                <a:latin typeface="+mj-lt"/>
              </a:rPr>
              <a:t>Median Salary:  </a:t>
            </a:r>
            <a:r>
              <a:rPr lang="en-US" sz="4400" dirty="0">
                <a:latin typeface="+mj-lt"/>
              </a:rPr>
              <a:t>$78,950</a:t>
            </a:r>
          </a:p>
          <a:p>
            <a:r>
              <a:rPr lang="en-US" sz="4400" b="1" dirty="0">
                <a:latin typeface="+mj-lt"/>
              </a:rPr>
              <a:t>What they do:</a:t>
            </a:r>
          </a:p>
          <a:p>
            <a:pPr marL="0" indent="0">
              <a:buNone/>
            </a:pPr>
            <a:r>
              <a:rPr lang="en-US" sz="4400" dirty="0">
                <a:latin typeface="+mj-lt"/>
              </a:rPr>
              <a:t>Diagnose, manage and treat a patient’s hearing, balance or ear problems</a:t>
            </a:r>
          </a:p>
          <a:p>
            <a:r>
              <a:rPr lang="en-US" sz="4400" b="1" dirty="0">
                <a:latin typeface="+mj-lt"/>
              </a:rPr>
              <a:t>Entry Level:  </a:t>
            </a:r>
            <a:r>
              <a:rPr lang="en-US" sz="4400" dirty="0">
                <a:latin typeface="+mj-lt"/>
              </a:rPr>
              <a:t>Doctorate</a:t>
            </a:r>
          </a:p>
          <a:p>
            <a:r>
              <a:rPr lang="en-US" sz="4400" b="1" dirty="0">
                <a:latin typeface="+mj-lt"/>
              </a:rPr>
              <a:t>Number of Jobs:  </a:t>
            </a:r>
            <a:r>
              <a:rPr lang="en-US" sz="4400" dirty="0">
                <a:latin typeface="+mj-lt"/>
              </a:rPr>
              <a:t>1500</a:t>
            </a:r>
          </a:p>
          <a:p>
            <a:r>
              <a:rPr lang="en-US" sz="4400" b="1" dirty="0">
                <a:latin typeface="+mj-lt"/>
              </a:rPr>
              <a:t>#90 </a:t>
            </a:r>
            <a:r>
              <a:rPr lang="en-US" sz="4400" dirty="0">
                <a:latin typeface="+mj-lt"/>
              </a:rPr>
              <a:t>in 100 Best Jobs in America</a:t>
            </a:r>
          </a:p>
          <a:p>
            <a:pPr marL="0" indent="0">
              <a:buNone/>
            </a:pPr>
            <a:endParaRPr lang="en-US" sz="1700" dirty="0"/>
          </a:p>
        </p:txBody>
      </p:sp>
    </p:spTree>
    <p:extLst>
      <p:ext uri="{BB962C8B-B14F-4D97-AF65-F5344CB8AC3E}">
        <p14:creationId xmlns:p14="http://schemas.microsoft.com/office/powerpoint/2010/main" val="4293125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68B3F68-107C-434F-AA38-110D5EA91B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AAD0DBB9-1A4B-4391-81D4-CB19F9AB91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063BBA22-50EA-4C4D-BE05-F1CE4E63AA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0" name="Text Placeholder 2">
            <a:extLst>
              <a:ext uri="{FF2B5EF4-FFF2-40B4-BE49-F238E27FC236}">
                <a16:creationId xmlns:a16="http://schemas.microsoft.com/office/drawing/2014/main" id="{DA3C0878-7013-E047-2697-B2BFB04CCE7F}"/>
              </a:ext>
            </a:extLst>
          </p:cNvPr>
          <p:cNvGraphicFramePr/>
          <p:nvPr>
            <p:extLst>
              <p:ext uri="{D42A27DB-BD31-4B8C-83A1-F6EECF244321}">
                <p14:modId xmlns:p14="http://schemas.microsoft.com/office/powerpoint/2010/main" val="1462730426"/>
              </p:ext>
            </p:extLst>
          </p:nvPr>
        </p:nvGraphicFramePr>
        <p:xfrm>
          <a:off x="272027" y="2615979"/>
          <a:ext cx="8530329" cy="3764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B0CBADE-FC51-D67A-A747-5788C5713E58}"/>
              </a:ext>
            </a:extLst>
          </p:cNvPr>
          <p:cNvSpPr txBox="1"/>
          <p:nvPr/>
        </p:nvSpPr>
        <p:spPr>
          <a:xfrm>
            <a:off x="452177" y="562709"/>
            <a:ext cx="5600960" cy="1200329"/>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A Growing Healthcare Workforce Shortage</a:t>
            </a:r>
          </a:p>
        </p:txBody>
      </p:sp>
    </p:spTree>
    <p:extLst>
      <p:ext uri="{BB962C8B-B14F-4D97-AF65-F5344CB8AC3E}">
        <p14:creationId xmlns:p14="http://schemas.microsoft.com/office/powerpoint/2010/main" val="133140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baby&#10;&#10;Description automatically generated with low confidence">
            <a:extLst>
              <a:ext uri="{FF2B5EF4-FFF2-40B4-BE49-F238E27FC236}">
                <a16:creationId xmlns:a16="http://schemas.microsoft.com/office/drawing/2014/main" id="{1E8BC11B-3F0A-45C5-C276-5C8998F498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883" r="19633"/>
          <a:stretch/>
        </p:blipFill>
        <p:spPr>
          <a:xfrm>
            <a:off x="1891767" y="10"/>
            <a:ext cx="7252231"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D2097F-509D-4CD1-0C30-A7D7D0D6C143}"/>
              </a:ext>
            </a:extLst>
          </p:cNvPr>
          <p:cNvSpPr>
            <a:spLocks noGrp="1"/>
          </p:cNvSpPr>
          <p:nvPr>
            <p:ph type="title"/>
          </p:nvPr>
        </p:nvSpPr>
        <p:spPr>
          <a:xfrm>
            <a:off x="210958" y="218368"/>
            <a:ext cx="3627261" cy="1899912"/>
          </a:xfrm>
        </p:spPr>
        <p:txBody>
          <a:bodyPr>
            <a:noAutofit/>
          </a:bodyPr>
          <a:lstStyle/>
          <a:p>
            <a:r>
              <a:rPr lang="en-US" sz="3600" b="1" dirty="0"/>
              <a:t>Nurse Midwife </a:t>
            </a:r>
            <a:br>
              <a:rPr lang="en-US" sz="3600" b="1" dirty="0"/>
            </a:br>
            <a:r>
              <a:rPr lang="en-US" sz="3600" b="1" dirty="0">
                <a:solidFill>
                  <a:srgbClr val="AB7942"/>
                </a:solidFill>
              </a:rPr>
              <a:t>#24 Best Jobs Healthcare</a:t>
            </a:r>
          </a:p>
        </p:txBody>
      </p:sp>
      <p:sp>
        <p:nvSpPr>
          <p:cNvPr id="3" name="Content Placeholder 2">
            <a:extLst>
              <a:ext uri="{FF2B5EF4-FFF2-40B4-BE49-F238E27FC236}">
                <a16:creationId xmlns:a16="http://schemas.microsoft.com/office/drawing/2014/main" id="{DC2E45D7-3CA3-475B-C763-46A05346FE7B}"/>
              </a:ext>
            </a:extLst>
          </p:cNvPr>
          <p:cNvSpPr>
            <a:spLocks noGrp="1"/>
          </p:cNvSpPr>
          <p:nvPr>
            <p:ph idx="1"/>
          </p:nvPr>
        </p:nvSpPr>
        <p:spPr>
          <a:xfrm>
            <a:off x="210958" y="2265037"/>
            <a:ext cx="3284333" cy="4372830"/>
          </a:xfrm>
        </p:spPr>
        <p:txBody>
          <a:bodyPr>
            <a:normAutofit fontScale="92500"/>
          </a:bodyPr>
          <a:lstStyle/>
          <a:p>
            <a:r>
              <a:rPr lang="en-US" sz="2400" b="1" dirty="0">
                <a:latin typeface="Arial" panose="020B0604020202020204" pitchFamily="34" charset="0"/>
                <a:cs typeface="Arial" panose="020B0604020202020204" pitchFamily="34" charset="0"/>
              </a:rPr>
              <a:t>Median Salary: </a:t>
            </a:r>
            <a:r>
              <a:rPr lang="en-US" sz="2400" dirty="0">
                <a:latin typeface="Arial" panose="020B0604020202020204" pitchFamily="34" charset="0"/>
                <a:cs typeface="Arial" panose="020B0604020202020204" pitchFamily="34" charset="0"/>
              </a:rPr>
              <a:t>$114,210</a:t>
            </a:r>
          </a:p>
          <a:p>
            <a:r>
              <a:rPr lang="en-US" sz="2400" b="1" dirty="0">
                <a:latin typeface="Arial" panose="020B0604020202020204" pitchFamily="34" charset="0"/>
                <a:cs typeface="Arial" panose="020B0604020202020204" pitchFamily="34" charset="0"/>
              </a:rPr>
              <a:t>What Do They Do:</a:t>
            </a:r>
          </a:p>
          <a:p>
            <a:pPr marL="0" indent="0">
              <a:buNone/>
            </a:pPr>
            <a:r>
              <a:rPr lang="en-US" sz="2400" dirty="0">
                <a:latin typeface="Roboto" panose="02000000000000000000" pitchFamily="2" charset="0"/>
              </a:rPr>
              <a:t>A</a:t>
            </a:r>
            <a:r>
              <a:rPr lang="en-US" sz="2400" b="0" i="0" dirty="0">
                <a:effectLst/>
                <a:latin typeface="Roboto" panose="02000000000000000000" pitchFamily="2" charset="0"/>
              </a:rPr>
              <a:t>dvanced practice registered nurses (APRNs); treat women of all ages for annual exams, regular pregnancy exams, delivery, menopausal care and more </a:t>
            </a:r>
          </a:p>
          <a:p>
            <a:r>
              <a:rPr lang="en-US" sz="2400" b="1" dirty="0">
                <a:latin typeface="Arial" panose="020B0604020202020204" pitchFamily="34" charset="0"/>
                <a:cs typeface="Arial" panose="020B0604020202020204" pitchFamily="34" charset="0"/>
              </a:rPr>
              <a:t>Entry Level: </a:t>
            </a:r>
            <a:r>
              <a:rPr lang="en-US" sz="2400" dirty="0">
                <a:latin typeface="Arial" panose="020B0604020202020204" pitchFamily="34" charset="0"/>
                <a:cs typeface="Arial" panose="020B0604020202020204" pitchFamily="34" charset="0"/>
              </a:rPr>
              <a:t>Graduate Degree in Midwifery </a:t>
            </a:r>
          </a:p>
          <a:p>
            <a:r>
              <a:rPr lang="en-US" sz="2400" b="1" dirty="0">
                <a:latin typeface="Arial" panose="020B0604020202020204" pitchFamily="34" charset="0"/>
                <a:cs typeface="Arial" panose="020B0604020202020204" pitchFamily="34" charset="0"/>
              </a:rPr>
              <a:t>Number of Jobs: </a:t>
            </a:r>
            <a:r>
              <a:rPr lang="en-US" sz="2400" dirty="0">
                <a:latin typeface="Arial" panose="020B0604020202020204" pitchFamily="34" charset="0"/>
                <a:cs typeface="Arial" panose="020B0604020202020204" pitchFamily="34" charset="0"/>
              </a:rPr>
              <a:t>600</a:t>
            </a:r>
          </a:p>
          <a:p>
            <a:endParaRPr lang="en-US" sz="1700" dirty="0"/>
          </a:p>
        </p:txBody>
      </p:sp>
    </p:spTree>
    <p:extLst>
      <p:ext uri="{BB962C8B-B14F-4D97-AF65-F5344CB8AC3E}">
        <p14:creationId xmlns:p14="http://schemas.microsoft.com/office/powerpoint/2010/main" val="2581080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C9F1B9-A69E-0CD7-93A6-9EAEBB1BD3EF}"/>
              </a:ext>
            </a:extLst>
          </p:cNvPr>
          <p:cNvSpPr>
            <a:spLocks noGrp="1"/>
          </p:cNvSpPr>
          <p:nvPr>
            <p:ph type="title"/>
          </p:nvPr>
        </p:nvSpPr>
        <p:spPr>
          <a:xfrm>
            <a:off x="79022" y="626573"/>
            <a:ext cx="5147734" cy="1215319"/>
          </a:xfrm>
        </p:spPr>
        <p:txBody>
          <a:bodyPr>
            <a:normAutofit fontScale="90000"/>
          </a:bodyPr>
          <a:lstStyle/>
          <a:p>
            <a:r>
              <a:rPr lang="en-US" sz="2300" dirty="0"/>
              <a:t/>
            </a:r>
            <a:br>
              <a:rPr lang="en-US" sz="2300" dirty="0"/>
            </a:br>
            <a:r>
              <a:rPr lang="en-US" sz="4000" b="1" i="0" dirty="0">
                <a:effectLst/>
              </a:rPr>
              <a:t>Esthetician and Skincare Specialist</a:t>
            </a:r>
            <a:r>
              <a:rPr lang="en-US" sz="2300" b="1" i="0" dirty="0">
                <a:effectLst/>
              </a:rPr>
              <a:t/>
            </a:r>
            <a:br>
              <a:rPr lang="en-US" sz="2300" b="1" i="0" dirty="0">
                <a:effectLst/>
              </a:rPr>
            </a:br>
            <a:r>
              <a:rPr lang="en-US" sz="2300" b="1" i="0" dirty="0">
                <a:effectLst/>
              </a:rPr>
              <a:t/>
            </a:r>
            <a:br>
              <a:rPr lang="en-US" sz="2300" b="1" i="0" dirty="0">
                <a:effectLst/>
              </a:rPr>
            </a:br>
            <a:r>
              <a:rPr lang="en-US" sz="3600" b="1" i="0" dirty="0">
                <a:solidFill>
                  <a:schemeClr val="bg1">
                    <a:lumMod val="50000"/>
                  </a:schemeClr>
                </a:solidFill>
                <a:effectLst/>
              </a:rPr>
              <a:t>#25 Best Jobs  Healthcare</a:t>
            </a:r>
            <a:endParaRPr lang="en-US" sz="3600" dirty="0">
              <a:solidFill>
                <a:schemeClr val="bg1">
                  <a:lumMod val="50000"/>
                </a:schemeClr>
              </a:solidFill>
            </a:endParaRPr>
          </a:p>
        </p:txBody>
      </p:sp>
      <p:sp>
        <p:nvSpPr>
          <p:cNvPr id="3" name="Content Placeholder 2">
            <a:extLst>
              <a:ext uri="{FF2B5EF4-FFF2-40B4-BE49-F238E27FC236}">
                <a16:creationId xmlns:a16="http://schemas.microsoft.com/office/drawing/2014/main" id="{81C85BDD-7BC9-46A5-75B1-B7877DDD08A1}"/>
              </a:ext>
            </a:extLst>
          </p:cNvPr>
          <p:cNvSpPr>
            <a:spLocks noGrp="1"/>
          </p:cNvSpPr>
          <p:nvPr>
            <p:ph idx="1"/>
          </p:nvPr>
        </p:nvSpPr>
        <p:spPr>
          <a:xfrm>
            <a:off x="628650" y="2190044"/>
            <a:ext cx="3464715" cy="4583289"/>
          </a:xfrm>
        </p:spPr>
        <p:txBody>
          <a:bodyPr>
            <a:normAutofit fontScale="62500" lnSpcReduction="20000"/>
          </a:bodyPr>
          <a:lstStyle/>
          <a:p>
            <a:pPr marL="0" indent="0">
              <a:buNone/>
            </a:pPr>
            <a:endParaRPr lang="en-US" sz="2400" b="1" dirty="0">
              <a:latin typeface="+mj-lt"/>
            </a:endParaRPr>
          </a:p>
          <a:p>
            <a:pPr marL="0" indent="0">
              <a:buNone/>
            </a:pPr>
            <a:endParaRPr lang="en-US" sz="2400" b="1" dirty="0">
              <a:latin typeface="+mj-lt"/>
            </a:endParaRPr>
          </a:p>
          <a:p>
            <a:r>
              <a:rPr lang="en-US" sz="3400" b="1" dirty="0">
                <a:latin typeface="Arial" panose="020B0604020202020204" pitchFamily="34" charset="0"/>
                <a:cs typeface="Arial" panose="020B0604020202020204" pitchFamily="34" charset="0"/>
              </a:rPr>
              <a:t>Median Salary:  </a:t>
            </a:r>
            <a:r>
              <a:rPr lang="en-US" sz="3400" dirty="0">
                <a:latin typeface="Arial" panose="020B0604020202020204" pitchFamily="34" charset="0"/>
                <a:cs typeface="Arial" panose="020B0604020202020204" pitchFamily="34" charset="0"/>
              </a:rPr>
              <a:t>$37,300</a:t>
            </a:r>
          </a:p>
          <a:p>
            <a:r>
              <a:rPr lang="en-US" sz="3400" b="1" dirty="0">
                <a:latin typeface="Arial" panose="020B0604020202020204" pitchFamily="34" charset="0"/>
                <a:cs typeface="Arial" panose="020B0604020202020204" pitchFamily="34" charset="0"/>
              </a:rPr>
              <a:t>What they do:</a:t>
            </a:r>
          </a:p>
          <a:p>
            <a:pPr marL="0" indent="0">
              <a:buNone/>
            </a:pPr>
            <a:r>
              <a:rPr lang="en-US" sz="3400" dirty="0">
                <a:latin typeface="Arial" panose="020B0604020202020204" pitchFamily="34" charset="0"/>
                <a:cs typeface="Arial" panose="020B0604020202020204" pitchFamily="34" charset="0"/>
              </a:rPr>
              <a:t>C</a:t>
            </a:r>
            <a:r>
              <a:rPr lang="en-US" sz="3400" b="0" i="0" dirty="0">
                <a:effectLst/>
                <a:latin typeface="Arial" panose="020B0604020202020204" pitchFamily="34" charset="0"/>
                <a:cs typeface="Arial" panose="020B0604020202020204" pitchFamily="34" charset="0"/>
              </a:rPr>
              <a:t>leanse and exfoliate, wax and laser, moisturize and apply makeup to enhance a person's overall appearance.</a:t>
            </a:r>
            <a:endParaRPr lang="en-US" sz="3400" b="1" dirty="0">
              <a:latin typeface="Arial" panose="020B0604020202020204" pitchFamily="34" charset="0"/>
              <a:cs typeface="Arial" panose="020B0604020202020204" pitchFamily="34" charset="0"/>
            </a:endParaRPr>
          </a:p>
          <a:p>
            <a:r>
              <a:rPr lang="en-US" sz="3400" b="1" dirty="0">
                <a:latin typeface="Arial" panose="020B0604020202020204" pitchFamily="34" charset="0"/>
                <a:cs typeface="Arial" panose="020B0604020202020204" pitchFamily="34" charset="0"/>
              </a:rPr>
              <a:t>Entry Level: </a:t>
            </a:r>
            <a:r>
              <a:rPr lang="en-US" sz="3400" dirty="0">
                <a:latin typeface="Arial" panose="020B0604020202020204" pitchFamily="34" charset="0"/>
                <a:cs typeface="Arial" panose="020B0604020202020204" pitchFamily="34" charset="0"/>
              </a:rPr>
              <a:t>S</a:t>
            </a:r>
            <a:r>
              <a:rPr lang="en-US" sz="3400" b="0" i="0" dirty="0">
                <a:effectLst/>
                <a:latin typeface="Arial" panose="020B0604020202020204" pitchFamily="34" charset="0"/>
                <a:cs typeface="Arial" panose="020B0604020202020204" pitchFamily="34" charset="0"/>
              </a:rPr>
              <a:t>tate-approved cosmetology or esthetician program - pass a state exam for licensure</a:t>
            </a:r>
            <a:endParaRPr lang="en-US" sz="3400" b="1" dirty="0">
              <a:latin typeface="Arial" panose="020B0604020202020204" pitchFamily="34" charset="0"/>
              <a:cs typeface="Arial" panose="020B0604020202020204" pitchFamily="34" charset="0"/>
            </a:endParaRPr>
          </a:p>
          <a:p>
            <a:r>
              <a:rPr lang="en-US" sz="3400" b="1" dirty="0">
                <a:latin typeface="Arial" panose="020B0604020202020204" pitchFamily="34" charset="0"/>
                <a:cs typeface="Arial" panose="020B0604020202020204" pitchFamily="34" charset="0"/>
              </a:rPr>
              <a:t>Number of Jobs: </a:t>
            </a:r>
            <a:r>
              <a:rPr lang="en-US" sz="3400" dirty="0">
                <a:latin typeface="Arial" panose="020B0604020202020204" pitchFamily="34" charset="0"/>
                <a:cs typeface="Arial" panose="020B0604020202020204" pitchFamily="34" charset="0"/>
              </a:rPr>
              <a:t>13,400</a:t>
            </a:r>
          </a:p>
          <a:p>
            <a:endParaRPr lang="en-US" sz="1700" dirty="0"/>
          </a:p>
        </p:txBody>
      </p:sp>
      <p:pic>
        <p:nvPicPr>
          <p:cNvPr id="7" name="Picture 6" descr="A picture containing person, indoor&#10;&#10;Description automatically generated">
            <a:extLst>
              <a:ext uri="{FF2B5EF4-FFF2-40B4-BE49-F238E27FC236}">
                <a16:creationId xmlns:a16="http://schemas.microsoft.com/office/drawing/2014/main" id="{8741E8D1-2D7C-B1AB-F7EC-B7A263B83A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 r="2068"/>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61824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F1B9-A69E-0CD7-93A6-9EAEBB1BD3EF}"/>
              </a:ext>
            </a:extLst>
          </p:cNvPr>
          <p:cNvSpPr>
            <a:spLocks noGrp="1"/>
          </p:cNvSpPr>
          <p:nvPr>
            <p:ph type="title"/>
          </p:nvPr>
        </p:nvSpPr>
        <p:spPr>
          <a:xfrm>
            <a:off x="628650" y="365125"/>
            <a:ext cx="3938487" cy="1968172"/>
          </a:xfrm>
        </p:spPr>
        <p:txBody>
          <a:bodyPr>
            <a:normAutofit fontScale="90000"/>
          </a:bodyPr>
          <a:lstStyle/>
          <a:p>
            <a:r>
              <a:rPr lang="en-US" sz="2300" dirty="0"/>
              <a:t/>
            </a:r>
            <a:br>
              <a:rPr lang="en-US" sz="2300" dirty="0"/>
            </a:br>
            <a:r>
              <a:rPr lang="en-US" sz="4400" b="1" i="0" dirty="0">
                <a:effectLst/>
              </a:rPr>
              <a:t>Surgeon</a:t>
            </a:r>
            <a:r>
              <a:rPr lang="en-US" sz="2300" b="1" i="0" dirty="0">
                <a:effectLst/>
              </a:rPr>
              <a:t/>
            </a:r>
            <a:br>
              <a:rPr lang="en-US" sz="2300" b="1" i="0" dirty="0">
                <a:effectLst/>
              </a:rPr>
            </a:br>
            <a:r>
              <a:rPr lang="en-US" sz="2300" b="1" i="0" dirty="0">
                <a:effectLst/>
              </a:rPr>
              <a:t/>
            </a:r>
            <a:br>
              <a:rPr lang="en-US" sz="2300" b="1" i="0" dirty="0">
                <a:effectLst/>
              </a:rPr>
            </a:br>
            <a:r>
              <a:rPr lang="en-US" sz="3600" b="1" i="0" dirty="0">
                <a:solidFill>
                  <a:schemeClr val="bg1">
                    <a:lumMod val="65000"/>
                  </a:schemeClr>
                </a:solidFill>
                <a:effectLst/>
              </a:rPr>
              <a:t>#26 Best Jobs in Healthcare</a:t>
            </a:r>
            <a:endParaRPr lang="en-US" sz="3600" dirty="0">
              <a:solidFill>
                <a:schemeClr val="bg1">
                  <a:lumMod val="65000"/>
                </a:schemeClr>
              </a:solidFill>
            </a:endParaRPr>
          </a:p>
        </p:txBody>
      </p:sp>
      <p:sp>
        <p:nvSpPr>
          <p:cNvPr id="3" name="Content Placeholder 2">
            <a:extLst>
              <a:ext uri="{FF2B5EF4-FFF2-40B4-BE49-F238E27FC236}">
                <a16:creationId xmlns:a16="http://schemas.microsoft.com/office/drawing/2014/main" id="{81C85BDD-7BC9-46A5-75B1-B7877DDD08A1}"/>
              </a:ext>
            </a:extLst>
          </p:cNvPr>
          <p:cNvSpPr>
            <a:spLocks noGrp="1"/>
          </p:cNvSpPr>
          <p:nvPr>
            <p:ph idx="1"/>
          </p:nvPr>
        </p:nvSpPr>
        <p:spPr>
          <a:xfrm>
            <a:off x="365760" y="2333296"/>
            <a:ext cx="4211105" cy="4524703"/>
          </a:xfrm>
        </p:spPr>
        <p:txBody>
          <a:bodyPr>
            <a:normAutofit fontScale="92500" lnSpcReduction="10000"/>
          </a:bodyPr>
          <a:lstStyle/>
          <a:p>
            <a:pPr marL="0" indent="0">
              <a:buNone/>
            </a:pPr>
            <a:endParaRPr lang="en-US" sz="1600" b="1" dirty="0">
              <a:latin typeface="+mj-lt"/>
            </a:endParaRPr>
          </a:p>
          <a:p>
            <a:pPr marL="0" indent="0">
              <a:buNone/>
            </a:pPr>
            <a:endParaRPr lang="en-US" sz="1600" b="1" dirty="0">
              <a:latin typeface="+mj-lt"/>
            </a:endParaRPr>
          </a:p>
          <a:p>
            <a:r>
              <a:rPr lang="en-US" sz="2400" b="1" dirty="0">
                <a:latin typeface="Arial" panose="020B0604020202020204" pitchFamily="34" charset="0"/>
                <a:cs typeface="Arial" panose="020B0604020202020204" pitchFamily="34" charset="0"/>
              </a:rPr>
              <a:t>Median Salary:  </a:t>
            </a:r>
            <a:r>
              <a:rPr lang="en-US" sz="2400" dirty="0">
                <a:latin typeface="Arial" panose="020B0604020202020204" pitchFamily="34" charset="0"/>
                <a:cs typeface="Arial" panose="020B0604020202020204" pitchFamily="34" charset="0"/>
              </a:rPr>
              <a:t>$208,000++</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What they do: </a:t>
            </a:r>
            <a:r>
              <a:rPr lang="en-US" sz="2400" dirty="0">
                <a:latin typeface="Arial" panose="020B0604020202020204" pitchFamily="34" charset="0"/>
                <a:cs typeface="Arial" panose="020B0604020202020204" pitchFamily="34" charset="0"/>
              </a:rPr>
              <a:t>O</a:t>
            </a:r>
            <a:r>
              <a:rPr lang="en-US" sz="2400" i="0" dirty="0">
                <a:effectLst/>
                <a:latin typeface="Roboto" panose="02000000000000000000" pitchFamily="2" charset="0"/>
              </a:rPr>
              <a:t>perate</a:t>
            </a:r>
            <a:r>
              <a:rPr lang="en-US" sz="2400" b="0" i="0" dirty="0">
                <a:effectLst/>
                <a:latin typeface="Roboto" panose="02000000000000000000" pitchFamily="2" charset="0"/>
              </a:rPr>
              <a:t> on patients who suffer from injuries, diseases or deformities. These professionals can train toward becoming general surgeons, or they can choose a specialization, such as orthopedic, neurological, cardiovascular or plastic surgery.</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Entry Level: </a:t>
            </a:r>
            <a:r>
              <a:rPr lang="en-US" sz="2400" dirty="0">
                <a:latin typeface="Arial" panose="020B0604020202020204" pitchFamily="34" charset="0"/>
                <a:cs typeface="Arial" panose="020B0604020202020204" pitchFamily="34" charset="0"/>
              </a:rPr>
              <a:t>Medical Doctor</a:t>
            </a: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Number of Jobs: </a:t>
            </a:r>
            <a:r>
              <a:rPr lang="en-US" sz="2400" dirty="0">
                <a:latin typeface="Arial" panose="020B0604020202020204" pitchFamily="34" charset="0"/>
                <a:cs typeface="Arial" panose="020B0604020202020204" pitchFamily="34" charset="0"/>
              </a:rPr>
              <a:t>2000</a:t>
            </a:r>
          </a:p>
          <a:p>
            <a:endParaRPr lang="en-US" sz="1600" dirty="0"/>
          </a:p>
        </p:txBody>
      </p:sp>
      <p:pic>
        <p:nvPicPr>
          <p:cNvPr id="5" name="Picture 4" descr="A group of surgeons in a operating room&#10;&#10;Description automatically generated">
            <a:extLst>
              <a:ext uri="{FF2B5EF4-FFF2-40B4-BE49-F238E27FC236}">
                <a16:creationId xmlns:a16="http://schemas.microsoft.com/office/drawing/2014/main" id="{A0BC2722-F028-6556-4A60-4C1AFC076BD5}"/>
              </a:ext>
            </a:extLst>
          </p:cNvPr>
          <p:cNvPicPr>
            <a:picLocks noChangeAspect="1"/>
          </p:cNvPicPr>
          <p:nvPr/>
        </p:nvPicPr>
        <p:blipFill rotWithShape="1">
          <a:blip r:embed="rId2">
            <a:extLst>
              <a:ext uri="{28A0092B-C50C-407E-A947-70E740481C1C}">
                <a14:useLocalDpi xmlns:a14="http://schemas.microsoft.com/office/drawing/2010/main" val="0"/>
              </a:ext>
            </a:extLst>
          </a:blip>
          <a:srcRect l="1645" r="295"/>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99227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2097F-509D-4CD1-0C30-A7D7D0D6C143}"/>
              </a:ext>
            </a:extLst>
          </p:cNvPr>
          <p:cNvSpPr>
            <a:spLocks noGrp="1"/>
          </p:cNvSpPr>
          <p:nvPr>
            <p:ph type="title"/>
          </p:nvPr>
        </p:nvSpPr>
        <p:spPr>
          <a:xfrm>
            <a:off x="360759" y="3752849"/>
            <a:ext cx="2468166" cy="2452687"/>
          </a:xfrm>
        </p:spPr>
        <p:txBody>
          <a:bodyPr anchor="ctr">
            <a:normAutofit/>
          </a:bodyPr>
          <a:lstStyle/>
          <a:p>
            <a:r>
              <a:rPr lang="en-US" sz="3100" b="1" dirty="0"/>
              <a:t>Podiatrist</a:t>
            </a:r>
            <a:br>
              <a:rPr lang="en-US" sz="3100" b="1" dirty="0"/>
            </a:br>
            <a:r>
              <a:rPr lang="en-US" sz="3100" b="1" dirty="0"/>
              <a:t/>
            </a:r>
            <a:br>
              <a:rPr lang="en-US" sz="3100" b="1" dirty="0"/>
            </a:br>
            <a:r>
              <a:rPr lang="en-US" sz="3100" b="1" dirty="0">
                <a:solidFill>
                  <a:schemeClr val="accent1">
                    <a:lumMod val="50000"/>
                  </a:schemeClr>
                </a:solidFill>
              </a:rPr>
              <a:t>#27 Best Jobs in Healthcare</a:t>
            </a:r>
          </a:p>
        </p:txBody>
      </p:sp>
      <p:pic>
        <p:nvPicPr>
          <p:cNvPr id="6" name="Picture 5" descr="A close-up of a person's feet&#10;&#10;Description automatically generated">
            <a:extLst>
              <a:ext uri="{FF2B5EF4-FFF2-40B4-BE49-F238E27FC236}">
                <a16:creationId xmlns:a16="http://schemas.microsoft.com/office/drawing/2014/main" id="{CDD1DF12-C203-3CB6-4E2C-07B2E075DCF1}"/>
              </a:ext>
            </a:extLst>
          </p:cNvPr>
          <p:cNvPicPr>
            <a:picLocks noChangeAspect="1"/>
          </p:cNvPicPr>
          <p:nvPr/>
        </p:nvPicPr>
        <p:blipFill rotWithShape="1">
          <a:blip r:embed="rId2">
            <a:extLst>
              <a:ext uri="{28A0092B-C50C-407E-A947-70E740481C1C}">
                <a14:useLocalDpi xmlns:a14="http://schemas.microsoft.com/office/drawing/2010/main" val="0"/>
              </a:ext>
            </a:extLst>
          </a:blip>
          <a:srcRect t="27889" b="1800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DC2E45D7-3CA3-475B-C763-46A05346FE7B}"/>
              </a:ext>
            </a:extLst>
          </p:cNvPr>
          <p:cNvSpPr>
            <a:spLocks noGrp="1"/>
          </p:cNvSpPr>
          <p:nvPr>
            <p:ph idx="1"/>
          </p:nvPr>
        </p:nvSpPr>
        <p:spPr>
          <a:xfrm>
            <a:off x="3167986" y="3730752"/>
            <a:ext cx="5614060" cy="2669857"/>
          </a:xfrm>
        </p:spPr>
        <p:txBody>
          <a:bodyPr anchor="ctr">
            <a:normAutofit/>
          </a:bodyPr>
          <a:lstStyle/>
          <a:p>
            <a:r>
              <a:rPr lang="en-US" sz="1800" b="1" dirty="0">
                <a:latin typeface="Arial" panose="020B0604020202020204" pitchFamily="34" charset="0"/>
                <a:cs typeface="Arial" panose="020B0604020202020204" pitchFamily="34" charset="0"/>
              </a:rPr>
              <a:t>Median Salary: </a:t>
            </a:r>
            <a:r>
              <a:rPr lang="en-US" sz="1800" dirty="0">
                <a:latin typeface="Arial" panose="020B0604020202020204" pitchFamily="34" charset="0"/>
                <a:cs typeface="Arial" panose="020B0604020202020204" pitchFamily="34" charset="0"/>
              </a:rPr>
              <a:t>$145,840</a:t>
            </a:r>
          </a:p>
          <a:p>
            <a:r>
              <a:rPr lang="en-US" sz="1800" b="1" dirty="0">
                <a:latin typeface="+mj-lt"/>
                <a:cs typeface="Arial" panose="020B0604020202020204" pitchFamily="34" charset="0"/>
              </a:rPr>
              <a:t>What Do They Do: </a:t>
            </a:r>
            <a:r>
              <a:rPr lang="en-US" sz="1800" dirty="0">
                <a:latin typeface="+mj-lt"/>
                <a:cs typeface="Arial" panose="020B0604020202020204" pitchFamily="34" charset="0"/>
              </a:rPr>
              <a:t>P</a:t>
            </a:r>
            <a:r>
              <a:rPr lang="en-US" sz="1800" b="0" i="0" dirty="0">
                <a:effectLst/>
                <a:latin typeface="+mj-lt"/>
              </a:rPr>
              <a:t>hysicians who diagnose and treat conditions of the foot and ankle, ranging from ingrown nails and bunions to fractured ankles and bone spurs. </a:t>
            </a:r>
            <a:r>
              <a:rPr lang="en-US" sz="1800" dirty="0">
                <a:latin typeface="+mj-lt"/>
              </a:rPr>
              <a:t>T</a:t>
            </a:r>
            <a:r>
              <a:rPr lang="en-US" sz="1800" b="0" i="0" dirty="0">
                <a:effectLst/>
                <a:latin typeface="+mj-lt"/>
              </a:rPr>
              <a:t>reatment as simple as prescribing orthotic shoes or as complicated as performing total ankle implant surgery.</a:t>
            </a:r>
            <a:endParaRPr lang="en-US" sz="1800" b="1" dirty="0">
              <a:latin typeface="+mj-lt"/>
              <a:cs typeface="Arial" panose="020B0604020202020204" pitchFamily="34" charset="0"/>
            </a:endParaRPr>
          </a:p>
          <a:p>
            <a:r>
              <a:rPr lang="en-US" sz="1800" b="1" dirty="0">
                <a:latin typeface="Arial" panose="020B0604020202020204" pitchFamily="34" charset="0"/>
                <a:cs typeface="Arial" panose="020B0604020202020204" pitchFamily="34" charset="0"/>
              </a:rPr>
              <a:t>Entry Level: </a:t>
            </a:r>
            <a:r>
              <a:rPr lang="en-US" sz="1800" dirty="0">
                <a:latin typeface="Arial" panose="020B0604020202020204" pitchFamily="34" charset="0"/>
                <a:cs typeface="Arial" panose="020B0604020202020204" pitchFamily="34" charset="0"/>
              </a:rPr>
              <a:t>Doctorate</a:t>
            </a:r>
          </a:p>
          <a:p>
            <a:r>
              <a:rPr lang="en-US" sz="1800" b="1" dirty="0">
                <a:latin typeface="Arial" panose="020B0604020202020204" pitchFamily="34" charset="0"/>
                <a:cs typeface="Arial" panose="020B0604020202020204" pitchFamily="34" charset="0"/>
              </a:rPr>
              <a:t>Number of Jobs: </a:t>
            </a:r>
            <a:r>
              <a:rPr lang="en-US" sz="1800" dirty="0">
                <a:latin typeface="Arial" panose="020B0604020202020204" pitchFamily="34" charset="0"/>
                <a:cs typeface="Arial" panose="020B0604020202020204" pitchFamily="34" charset="0"/>
              </a:rPr>
              <a:t>200</a:t>
            </a:r>
          </a:p>
          <a:p>
            <a:endParaRPr lang="en-US" sz="1600" dirty="0"/>
          </a:p>
        </p:txBody>
      </p:sp>
    </p:spTree>
    <p:extLst>
      <p:ext uri="{BB962C8B-B14F-4D97-AF65-F5344CB8AC3E}">
        <p14:creationId xmlns:p14="http://schemas.microsoft.com/office/powerpoint/2010/main" val="2130963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F1B9-A69E-0CD7-93A6-9EAEBB1BD3EF}"/>
              </a:ext>
            </a:extLst>
          </p:cNvPr>
          <p:cNvSpPr>
            <a:spLocks noGrp="1"/>
          </p:cNvSpPr>
          <p:nvPr>
            <p:ph type="title"/>
          </p:nvPr>
        </p:nvSpPr>
        <p:spPr>
          <a:xfrm>
            <a:off x="480060" y="325369"/>
            <a:ext cx="4274820" cy="1956841"/>
          </a:xfrm>
        </p:spPr>
        <p:txBody>
          <a:bodyPr anchor="b">
            <a:normAutofit fontScale="90000"/>
          </a:bodyPr>
          <a:lstStyle/>
          <a:p>
            <a:r>
              <a:rPr lang="en-US" sz="2600" dirty="0"/>
              <a:t/>
            </a:r>
            <a:br>
              <a:rPr lang="en-US" sz="2600" dirty="0"/>
            </a:br>
            <a:r>
              <a:rPr lang="en-US" sz="3600" b="1" dirty="0"/>
              <a:t>Radiation Therapist</a:t>
            </a:r>
            <a:r>
              <a:rPr lang="en-US" sz="2600" b="1" i="0" dirty="0">
                <a:effectLst/>
              </a:rPr>
              <a:t/>
            </a:r>
            <a:br>
              <a:rPr lang="en-US" sz="2600" b="1" i="0" dirty="0">
                <a:effectLst/>
              </a:rPr>
            </a:br>
            <a:r>
              <a:rPr lang="en-US" sz="2600" b="1" i="0" dirty="0">
                <a:effectLst/>
              </a:rPr>
              <a:t/>
            </a:r>
            <a:br>
              <a:rPr lang="en-US" sz="2600" b="1" i="0" dirty="0">
                <a:effectLst/>
              </a:rPr>
            </a:br>
            <a:r>
              <a:rPr lang="en-US" sz="3100" b="1" i="0" dirty="0">
                <a:solidFill>
                  <a:schemeClr val="accent5">
                    <a:lumMod val="75000"/>
                  </a:schemeClr>
                </a:solidFill>
                <a:effectLst/>
              </a:rPr>
              <a:t>#28 Best Jobs in Healthcare</a:t>
            </a:r>
            <a:endParaRPr lang="en-US" sz="3100" dirty="0">
              <a:solidFill>
                <a:schemeClr val="accent5">
                  <a:lumMod val="75000"/>
                </a:schemeClr>
              </a:solidFill>
            </a:endParaRPr>
          </a:p>
        </p:txBody>
      </p:sp>
      <p:sp>
        <p:nvSpPr>
          <p:cNvPr id="3" name="Content Placeholder 2">
            <a:extLst>
              <a:ext uri="{FF2B5EF4-FFF2-40B4-BE49-F238E27FC236}">
                <a16:creationId xmlns:a16="http://schemas.microsoft.com/office/drawing/2014/main" id="{81C85BDD-7BC9-46A5-75B1-B7877DDD08A1}"/>
              </a:ext>
            </a:extLst>
          </p:cNvPr>
          <p:cNvSpPr>
            <a:spLocks noGrp="1"/>
          </p:cNvSpPr>
          <p:nvPr>
            <p:ph idx="1"/>
          </p:nvPr>
        </p:nvSpPr>
        <p:spPr>
          <a:xfrm>
            <a:off x="231648" y="2263906"/>
            <a:ext cx="3840480" cy="4594084"/>
          </a:xfrm>
        </p:spPr>
        <p:txBody>
          <a:bodyPr>
            <a:normAutofit fontScale="25000" lnSpcReduction="20000"/>
          </a:bodyPr>
          <a:lstStyle/>
          <a:p>
            <a:pPr marL="0" indent="0">
              <a:buNone/>
            </a:pPr>
            <a:endParaRPr lang="en-US" sz="4200" b="1" dirty="0">
              <a:latin typeface="+mj-lt"/>
            </a:endParaRPr>
          </a:p>
          <a:p>
            <a:pPr marL="0" indent="0">
              <a:buNone/>
            </a:pPr>
            <a:endParaRPr lang="en-US" sz="5000" b="1" dirty="0">
              <a:latin typeface="+mj-lt"/>
            </a:endParaRPr>
          </a:p>
          <a:p>
            <a:r>
              <a:rPr lang="en-US" sz="8000" b="1" dirty="0">
                <a:latin typeface="Arial" panose="020B0604020202020204" pitchFamily="34" charset="0"/>
                <a:cs typeface="Arial" panose="020B0604020202020204" pitchFamily="34" charset="0"/>
              </a:rPr>
              <a:t>Median Salary:  </a:t>
            </a:r>
            <a:r>
              <a:rPr lang="en-US" sz="8000" dirty="0">
                <a:latin typeface="Arial" panose="020B0604020202020204" pitchFamily="34" charset="0"/>
                <a:cs typeface="Arial" panose="020B0604020202020204" pitchFamily="34" charset="0"/>
              </a:rPr>
              <a:t>$82,790</a:t>
            </a:r>
          </a:p>
          <a:p>
            <a:endParaRPr lang="en-US" sz="6200" dirty="0">
              <a:latin typeface="Arial" panose="020B0604020202020204" pitchFamily="34" charset="0"/>
              <a:cs typeface="Arial" panose="020B0604020202020204" pitchFamily="34" charset="0"/>
            </a:endParaRPr>
          </a:p>
          <a:p>
            <a:r>
              <a:rPr lang="en-US" sz="8000" b="1" dirty="0">
                <a:latin typeface="Arial" panose="020B0604020202020204" pitchFamily="34" charset="0"/>
                <a:cs typeface="Arial" panose="020B0604020202020204" pitchFamily="34" charset="0"/>
              </a:rPr>
              <a:t>What they do:</a:t>
            </a:r>
            <a:r>
              <a:rPr lang="en-US" sz="8000" dirty="0">
                <a:latin typeface="Roboto" panose="02000000000000000000" pitchFamily="2" charset="0"/>
                <a:cs typeface="Arial" panose="020B0604020202020204" pitchFamily="34" charset="0"/>
              </a:rPr>
              <a:t> C</a:t>
            </a:r>
            <a:r>
              <a:rPr lang="en-US" sz="8000" b="0" i="0" dirty="0">
                <a:effectLst/>
                <a:latin typeface="Roboto" panose="02000000000000000000" pitchFamily="2" charset="0"/>
              </a:rPr>
              <a:t>arry out radiation treatment plans created by radiation oncologists and dosimetrists. Work with CAT scans, X-rays and Cone beam computed tomography before radiation is even administered. </a:t>
            </a:r>
            <a:r>
              <a:rPr lang="en-US" sz="8000" dirty="0">
                <a:latin typeface="Roboto" panose="02000000000000000000" pitchFamily="2" charset="0"/>
              </a:rPr>
              <a:t>A</a:t>
            </a:r>
            <a:r>
              <a:rPr lang="en-US" sz="8000" b="0" i="0" dirty="0">
                <a:effectLst/>
                <a:latin typeface="Roboto" panose="02000000000000000000" pitchFamily="2" charset="0"/>
              </a:rPr>
              <a:t>ccurately position cancer. Experts on computer technologies, which will appropriate the correct doses of radiation. </a:t>
            </a:r>
            <a:endParaRPr lang="en-US" sz="6200" b="0" i="0" dirty="0">
              <a:effectLst/>
              <a:latin typeface="Roboto" panose="02000000000000000000" pitchFamily="2" charset="0"/>
            </a:endParaRPr>
          </a:p>
          <a:p>
            <a:r>
              <a:rPr lang="en-US" sz="8000" b="1" dirty="0">
                <a:latin typeface="Arial" panose="020B0604020202020204" pitchFamily="34" charset="0"/>
                <a:cs typeface="Arial" panose="020B0604020202020204" pitchFamily="34" charset="0"/>
              </a:rPr>
              <a:t>Entry Level: </a:t>
            </a:r>
            <a:r>
              <a:rPr lang="en-US" sz="8000" dirty="0">
                <a:latin typeface="Arial" panose="020B0604020202020204" pitchFamily="34" charset="0"/>
                <a:cs typeface="Arial" panose="020B0604020202020204" pitchFamily="34" charset="0"/>
              </a:rPr>
              <a:t>Associate’s</a:t>
            </a:r>
          </a:p>
          <a:p>
            <a:r>
              <a:rPr lang="en-US" sz="8000" b="1" dirty="0">
                <a:latin typeface="Arial" panose="020B0604020202020204" pitchFamily="34" charset="0"/>
                <a:cs typeface="Arial" panose="020B0604020202020204" pitchFamily="34" charset="0"/>
              </a:rPr>
              <a:t>Number of Jobs: </a:t>
            </a:r>
            <a:r>
              <a:rPr lang="en-US" sz="8000" dirty="0">
                <a:latin typeface="Arial" panose="020B0604020202020204" pitchFamily="34" charset="0"/>
                <a:cs typeface="Arial" panose="020B0604020202020204" pitchFamily="34" charset="0"/>
              </a:rPr>
              <a:t>1000</a:t>
            </a:r>
          </a:p>
          <a:p>
            <a:endParaRPr lang="en-US" sz="1300" dirty="0"/>
          </a:p>
        </p:txBody>
      </p:sp>
      <p:pic>
        <p:nvPicPr>
          <p:cNvPr id="6" name="Picture 5" descr="A doctor putting a mask on a patient's head&#10;&#10;Description automatically generated">
            <a:extLst>
              <a:ext uri="{FF2B5EF4-FFF2-40B4-BE49-F238E27FC236}">
                <a16:creationId xmlns:a16="http://schemas.microsoft.com/office/drawing/2014/main" id="{7AE48FC0-4D18-30C2-83C7-493FE1862E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11267"/>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08082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F1B9-A69E-0CD7-93A6-9EAEBB1BD3EF}"/>
              </a:ext>
            </a:extLst>
          </p:cNvPr>
          <p:cNvSpPr>
            <a:spLocks noGrp="1"/>
          </p:cNvSpPr>
          <p:nvPr>
            <p:ph type="title"/>
          </p:nvPr>
        </p:nvSpPr>
        <p:spPr>
          <a:xfrm>
            <a:off x="339891" y="231007"/>
            <a:ext cx="3702720" cy="3811604"/>
          </a:xfrm>
        </p:spPr>
        <p:txBody>
          <a:bodyPr>
            <a:normAutofit/>
          </a:bodyPr>
          <a:lstStyle/>
          <a:p>
            <a:r>
              <a:rPr lang="en-US" sz="2300" dirty="0"/>
              <a:t/>
            </a:r>
            <a:br>
              <a:rPr lang="en-US" sz="2300" dirty="0"/>
            </a:br>
            <a:r>
              <a:rPr lang="en-US" sz="4000" b="1" i="0" dirty="0">
                <a:solidFill>
                  <a:srgbClr val="1A1D26"/>
                </a:solidFill>
                <a:effectLst/>
              </a:rPr>
              <a:t>Rehabilitation Counselor</a:t>
            </a:r>
            <a:r>
              <a:rPr lang="en-US" sz="1200" b="1" i="0" dirty="0">
                <a:solidFill>
                  <a:srgbClr val="1A1D26"/>
                </a:solidFill>
                <a:effectLst/>
                <a:latin typeface="var(--font-secondary)"/>
              </a:rPr>
              <a:t/>
            </a:r>
            <a:br>
              <a:rPr lang="en-US" sz="1200" b="1" i="0" dirty="0">
                <a:solidFill>
                  <a:srgbClr val="1A1D26"/>
                </a:solidFill>
                <a:effectLst/>
                <a:latin typeface="var(--font-secondary)"/>
              </a:rPr>
            </a:br>
            <a:r>
              <a:rPr lang="en-US" sz="2300" b="1" i="0" dirty="0">
                <a:effectLst/>
              </a:rPr>
              <a:t/>
            </a:r>
            <a:br>
              <a:rPr lang="en-US" sz="2300" b="1" i="0" dirty="0">
                <a:effectLst/>
              </a:rPr>
            </a:br>
            <a:r>
              <a:rPr lang="en-US" sz="3600" b="1" i="0" dirty="0">
                <a:solidFill>
                  <a:schemeClr val="bg1">
                    <a:lumMod val="65000"/>
                  </a:schemeClr>
                </a:solidFill>
                <a:effectLst/>
              </a:rPr>
              <a:t>#29 Best Jobs in Healthcare</a:t>
            </a:r>
            <a:endParaRPr lang="en-US" sz="3600" dirty="0">
              <a:solidFill>
                <a:schemeClr val="bg1">
                  <a:lumMod val="65000"/>
                </a:schemeClr>
              </a:solidFill>
            </a:endParaRPr>
          </a:p>
        </p:txBody>
      </p:sp>
      <p:sp>
        <p:nvSpPr>
          <p:cNvPr id="3" name="Content Placeholder 2">
            <a:extLst>
              <a:ext uri="{FF2B5EF4-FFF2-40B4-BE49-F238E27FC236}">
                <a16:creationId xmlns:a16="http://schemas.microsoft.com/office/drawing/2014/main" id="{81C85BDD-7BC9-46A5-75B1-B7877DDD08A1}"/>
              </a:ext>
            </a:extLst>
          </p:cNvPr>
          <p:cNvSpPr>
            <a:spLocks noGrp="1"/>
          </p:cNvSpPr>
          <p:nvPr>
            <p:ph idx="1"/>
          </p:nvPr>
        </p:nvSpPr>
        <p:spPr>
          <a:xfrm>
            <a:off x="339891" y="3830024"/>
            <a:ext cx="7523949" cy="3027976"/>
          </a:xfrm>
        </p:spPr>
        <p:txBody>
          <a:bodyPr>
            <a:normAutofit fontScale="70000" lnSpcReduction="20000"/>
          </a:bodyPr>
          <a:lstStyle/>
          <a:p>
            <a:pPr marL="0" indent="0">
              <a:buNone/>
            </a:pPr>
            <a:endParaRPr lang="en-US" sz="1600" b="1" dirty="0">
              <a:latin typeface="+mj-lt"/>
            </a:endParaRPr>
          </a:p>
          <a:p>
            <a:pPr marL="0" indent="0">
              <a:buNone/>
            </a:pPr>
            <a:endParaRPr lang="en-US" sz="1600" b="1" dirty="0">
              <a:latin typeface="+mj-lt"/>
            </a:endParaRPr>
          </a:p>
          <a:p>
            <a:r>
              <a:rPr lang="en-US" sz="2900" b="1" dirty="0">
                <a:latin typeface="Arial" panose="020B0604020202020204" pitchFamily="34" charset="0"/>
                <a:cs typeface="Arial" panose="020B0604020202020204" pitchFamily="34" charset="0"/>
              </a:rPr>
              <a:t>Median Salary:  </a:t>
            </a:r>
            <a:r>
              <a:rPr lang="en-US" sz="2900" dirty="0">
                <a:latin typeface="Arial" panose="020B0604020202020204" pitchFamily="34" charset="0"/>
                <a:cs typeface="Arial" panose="020B0604020202020204" pitchFamily="34" charset="0"/>
              </a:rPr>
              <a:t>$38,560</a:t>
            </a:r>
          </a:p>
          <a:p>
            <a:r>
              <a:rPr lang="en-US" sz="2900" b="1" dirty="0">
                <a:latin typeface="Arial" panose="020B0604020202020204" pitchFamily="34" charset="0"/>
                <a:cs typeface="Arial" panose="020B0604020202020204" pitchFamily="34" charset="0"/>
              </a:rPr>
              <a:t>What they do:</a:t>
            </a:r>
            <a:r>
              <a:rPr lang="en-US" sz="2900" dirty="0">
                <a:solidFill>
                  <a:srgbClr val="1A1D26"/>
                </a:solidFill>
                <a:latin typeface="Roboto" panose="02000000000000000000" pitchFamily="2" charset="0"/>
                <a:cs typeface="Arial" panose="020B0604020202020204" pitchFamily="34" charset="0"/>
              </a:rPr>
              <a:t> H</a:t>
            </a:r>
            <a:r>
              <a:rPr lang="en-US" sz="2900" b="0" i="0" dirty="0">
                <a:solidFill>
                  <a:srgbClr val="1A1D26"/>
                </a:solidFill>
                <a:effectLst/>
                <a:latin typeface="Roboto" panose="02000000000000000000" pitchFamily="2" charset="0"/>
              </a:rPr>
              <a:t>elp people affected by emotional and physical disabilities live independently. </a:t>
            </a:r>
            <a:r>
              <a:rPr lang="en-US" sz="2900" dirty="0">
                <a:solidFill>
                  <a:srgbClr val="1A1D26"/>
                </a:solidFill>
                <a:latin typeface="Roboto" panose="02000000000000000000" pitchFamily="2" charset="0"/>
              </a:rPr>
              <a:t>S</a:t>
            </a:r>
            <a:r>
              <a:rPr lang="en-US" sz="2900" b="0" i="0" dirty="0">
                <a:solidFill>
                  <a:srgbClr val="1A1D26"/>
                </a:solidFill>
                <a:effectLst/>
                <a:latin typeface="Roboto" panose="02000000000000000000" pitchFamily="2" charset="0"/>
              </a:rPr>
              <a:t>ervices to people from traumatic injuries to diabetes to mental.</a:t>
            </a:r>
            <a:r>
              <a:rPr lang="en-US" sz="2900" dirty="0">
                <a:solidFill>
                  <a:srgbClr val="1A1D26"/>
                </a:solidFill>
                <a:latin typeface="Roboto" panose="02000000000000000000" pitchFamily="2" charset="0"/>
              </a:rPr>
              <a:t> P</a:t>
            </a:r>
            <a:r>
              <a:rPr lang="en-US" sz="2900" b="0" i="0" dirty="0">
                <a:solidFill>
                  <a:srgbClr val="1A1D26"/>
                </a:solidFill>
                <a:effectLst/>
                <a:latin typeface="Roboto" panose="02000000000000000000" pitchFamily="2" charset="0"/>
              </a:rPr>
              <a:t>rovide and coordinate services, talk therapy, individual evaluations and treatment plans. </a:t>
            </a:r>
            <a:r>
              <a:rPr lang="en-US" sz="2900" dirty="0">
                <a:solidFill>
                  <a:srgbClr val="1A1D26"/>
                </a:solidFill>
                <a:latin typeface="Roboto" panose="02000000000000000000" pitchFamily="2" charset="0"/>
              </a:rPr>
              <a:t>A</a:t>
            </a:r>
            <a:r>
              <a:rPr lang="en-US" sz="2900" b="0" i="0" dirty="0">
                <a:solidFill>
                  <a:srgbClr val="1A1D26"/>
                </a:solidFill>
                <a:effectLst/>
                <a:latin typeface="Roboto" panose="02000000000000000000" pitchFamily="2" charset="0"/>
              </a:rPr>
              <a:t>rrange for patients to receive equipment, wheelchairs and assistive technology, and facilitate career training. </a:t>
            </a:r>
            <a:r>
              <a:rPr lang="en-US" sz="2900" dirty="0">
                <a:solidFill>
                  <a:srgbClr val="1A1D26"/>
                </a:solidFill>
                <a:latin typeface="Roboto" panose="02000000000000000000" pitchFamily="2" charset="0"/>
              </a:rPr>
              <a:t>A</a:t>
            </a:r>
            <a:r>
              <a:rPr lang="en-US" sz="2900" b="0" i="0" dirty="0">
                <a:solidFill>
                  <a:srgbClr val="1A1D26"/>
                </a:solidFill>
                <a:effectLst/>
                <a:latin typeface="Roboto" panose="02000000000000000000" pitchFamily="2" charset="0"/>
              </a:rPr>
              <a:t>dvocates for needs of people with disabilities inside and outside of the workplace.</a:t>
            </a:r>
            <a:endParaRPr lang="en-US" sz="2900" b="1" dirty="0">
              <a:latin typeface="Arial" panose="020B0604020202020204" pitchFamily="34" charset="0"/>
              <a:cs typeface="Arial" panose="020B0604020202020204" pitchFamily="34" charset="0"/>
            </a:endParaRPr>
          </a:p>
          <a:p>
            <a:r>
              <a:rPr lang="en-US" sz="2900" b="1" dirty="0">
                <a:latin typeface="Arial" panose="020B0604020202020204" pitchFamily="34" charset="0"/>
                <a:cs typeface="Arial" panose="020B0604020202020204" pitchFamily="34" charset="0"/>
              </a:rPr>
              <a:t>Entry Level: </a:t>
            </a:r>
            <a:r>
              <a:rPr lang="en-US" sz="2900" dirty="0">
                <a:latin typeface="Arial" panose="020B0604020202020204" pitchFamily="34" charset="0"/>
                <a:cs typeface="Arial" panose="020B0604020202020204" pitchFamily="34" charset="0"/>
              </a:rPr>
              <a:t>Master’s</a:t>
            </a:r>
            <a:endParaRPr lang="en-US" sz="2900" b="1" dirty="0">
              <a:latin typeface="Arial" panose="020B0604020202020204" pitchFamily="34" charset="0"/>
              <a:cs typeface="Arial" panose="020B0604020202020204" pitchFamily="34" charset="0"/>
            </a:endParaRPr>
          </a:p>
          <a:p>
            <a:r>
              <a:rPr lang="en-US" sz="2900" b="1" dirty="0">
                <a:latin typeface="Arial" panose="020B0604020202020204" pitchFamily="34" charset="0"/>
                <a:cs typeface="Arial" panose="020B0604020202020204" pitchFamily="34" charset="0"/>
              </a:rPr>
              <a:t>Number of Jobs: </a:t>
            </a:r>
            <a:r>
              <a:rPr lang="en-US" sz="2900" dirty="0">
                <a:latin typeface="Arial" panose="020B0604020202020204" pitchFamily="34" charset="0"/>
                <a:cs typeface="Arial" panose="020B0604020202020204" pitchFamily="34" charset="0"/>
              </a:rPr>
              <a:t>9800</a:t>
            </a:r>
          </a:p>
          <a:p>
            <a:endParaRPr lang="en-US" sz="1600" dirty="0"/>
          </a:p>
        </p:txBody>
      </p:sp>
      <p:pic>
        <p:nvPicPr>
          <p:cNvPr id="5" name="Picture 4">
            <a:extLst>
              <a:ext uri="{FF2B5EF4-FFF2-40B4-BE49-F238E27FC236}">
                <a16:creationId xmlns:a16="http://schemas.microsoft.com/office/drawing/2014/main" id="{A0BC2722-F028-6556-4A60-4C1AFC076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7544" y="1"/>
            <a:ext cx="5336455" cy="4417996"/>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88458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1E7530-396C-45F0-92F4-A885648D16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10;&#10;Description automatically generated">
            <a:extLst>
              <a:ext uri="{FF2B5EF4-FFF2-40B4-BE49-F238E27FC236}">
                <a16:creationId xmlns:a16="http://schemas.microsoft.com/office/drawing/2014/main" id="{7FEE4D00-17CE-6833-D0F0-7EF70ACBC6B0}"/>
              </a:ext>
            </a:extLst>
          </p:cNvPr>
          <p:cNvPicPr>
            <a:picLocks noChangeAspect="1"/>
          </p:cNvPicPr>
          <p:nvPr/>
        </p:nvPicPr>
        <p:blipFill rotWithShape="1">
          <a:blip r:embed="rId3">
            <a:extLst>
              <a:ext uri="{28A0092B-C50C-407E-A947-70E740481C1C}">
                <a14:useLocalDpi xmlns:a14="http://schemas.microsoft.com/office/drawing/2010/main" val="0"/>
              </a:ext>
            </a:extLst>
          </a:blip>
          <a:srcRect l="15723"/>
          <a:stretch/>
        </p:blipFill>
        <p:spPr>
          <a:xfrm>
            <a:off x="598311" y="-1"/>
            <a:ext cx="8545689" cy="6857999"/>
          </a:xfrm>
          <a:prstGeom prst="rect">
            <a:avLst/>
          </a:prstGeom>
        </p:spPr>
      </p:pic>
      <p:sp>
        <p:nvSpPr>
          <p:cNvPr id="12" name="Rectangle 11">
            <a:extLst>
              <a:ext uri="{FF2B5EF4-FFF2-40B4-BE49-F238E27FC236}">
                <a16:creationId xmlns:a16="http://schemas.microsoft.com/office/drawing/2014/main" id="{7316481C-0A49-4796-812B-0D64F063B7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64924"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7B3094-78A2-1262-15CD-9108C7E53E96}"/>
              </a:ext>
            </a:extLst>
          </p:cNvPr>
          <p:cNvSpPr>
            <a:spLocks noGrp="1"/>
          </p:cNvSpPr>
          <p:nvPr>
            <p:ph type="title"/>
          </p:nvPr>
        </p:nvSpPr>
        <p:spPr>
          <a:xfrm>
            <a:off x="598311" y="140424"/>
            <a:ext cx="3594246" cy="2147520"/>
          </a:xfrm>
        </p:spPr>
        <p:txBody>
          <a:bodyPr>
            <a:normAutofit/>
          </a:bodyPr>
          <a:lstStyle/>
          <a:p>
            <a:r>
              <a:rPr lang="en-US" sz="3100" b="1" dirty="0">
                <a:solidFill>
                  <a:schemeClr val="bg1"/>
                </a:solidFill>
              </a:rPr>
              <a:t>Health Careers for Entry Level </a:t>
            </a:r>
            <a:br>
              <a:rPr lang="en-US" sz="3100" b="1" dirty="0">
                <a:solidFill>
                  <a:schemeClr val="bg1"/>
                </a:solidFill>
              </a:rPr>
            </a:br>
            <a:r>
              <a:rPr lang="en-US" sz="3100" b="1" dirty="0">
                <a:solidFill>
                  <a:schemeClr val="bg1"/>
                </a:solidFill>
              </a:rPr>
              <a:t>after High School</a:t>
            </a:r>
          </a:p>
        </p:txBody>
      </p:sp>
      <p:sp>
        <p:nvSpPr>
          <p:cNvPr id="14" name="Rectangle 13">
            <a:extLst>
              <a:ext uri="{FF2B5EF4-FFF2-40B4-BE49-F238E27FC236}">
                <a16:creationId xmlns:a16="http://schemas.microsoft.com/office/drawing/2014/main" id="{A5271697-90F1-4A23-8EF2-0179F2EAFA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1DE8B58-F373-409E-A253-4380A66091D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17" name="Rectangle 64">
              <a:extLst>
                <a:ext uri="{FF2B5EF4-FFF2-40B4-BE49-F238E27FC236}">
                  <a16:creationId xmlns:a16="http://schemas.microsoft.com/office/drawing/2014/main" id="{F5ACE265-D22D-48CC-99DE-EB81AE9229E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6FE80EEA-F4ED-4436-8861-0BEAAEFE761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C3642BC8-86E8-47D0-8846-3E4D49E4B46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2D35214-3634-4180-BF0E-45B6145161C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15BE89E6-3D1C-42B5-A950-E72889F8BB6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73771CC-5097-4E08-9606-24B0BC9A0D1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E872634-00DA-47BD-880D-5C05FFADCC2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F151F5C-DE9B-460E-BC51-471F4A8A5A2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34557B8A-4D2F-4D0D-B746-59EA85318C4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C764CD8E-E409-4E9B-8E87-746DDE36DA2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8E27A01D-2F01-4286-9453-3FBF6E84856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60487A5-12EB-422E-9588-8FF06FAF739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7D522D20-C9F7-4B34-9066-4B43ADAABD4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97B04F2C-295B-447A-8941-0AD4F555161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7D7FF91-B366-4534-B9B4-5710926EE7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5B8116C-ADD9-4826-9C37-270377E8FF4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22D01D96-8DB8-40BF-83AC-4CA49EC2639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44B584CD-5E60-4B15-847C-B30D15DA1A4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CF2BB7DC-B968-4F0B-9748-BF0E6E297C2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CF12C159-3F09-4861-9450-ECD5DB31009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33984"/>
            <a:ext cx="455228"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80A79C-3551-4672-E972-6F2772ABBA56}"/>
              </a:ext>
            </a:extLst>
          </p:cNvPr>
          <p:cNvSpPr>
            <a:spLocks noGrp="1"/>
          </p:cNvSpPr>
          <p:nvPr>
            <p:ph idx="1"/>
          </p:nvPr>
        </p:nvSpPr>
        <p:spPr>
          <a:xfrm>
            <a:off x="452753" y="2360245"/>
            <a:ext cx="3594246" cy="4335605"/>
          </a:xfrm>
        </p:spPr>
        <p:txBody>
          <a:bodyPr anchor="ctr">
            <a:normAutofit fontScale="92500" lnSpcReduction="10000"/>
          </a:bodyPr>
          <a:lstStyle/>
          <a:p>
            <a:r>
              <a:rPr lang="en-US" sz="2000" dirty="0">
                <a:solidFill>
                  <a:schemeClr val="bg1"/>
                </a:solidFill>
                <a:latin typeface="+mj-lt"/>
              </a:rPr>
              <a:t>Certified Nursing Assistant</a:t>
            </a:r>
          </a:p>
          <a:p>
            <a:r>
              <a:rPr lang="en-US" sz="2000" dirty="0">
                <a:solidFill>
                  <a:schemeClr val="bg1"/>
                </a:solidFill>
                <a:latin typeface="+mj-lt"/>
              </a:rPr>
              <a:t>Central Supply Technician </a:t>
            </a:r>
          </a:p>
          <a:p>
            <a:r>
              <a:rPr lang="en-US" sz="2000" dirty="0">
                <a:solidFill>
                  <a:schemeClr val="bg1"/>
                </a:solidFill>
                <a:latin typeface="+mj-lt"/>
              </a:rPr>
              <a:t>Dental Assistant</a:t>
            </a:r>
          </a:p>
          <a:p>
            <a:r>
              <a:rPr lang="en-US" sz="2000" dirty="0">
                <a:solidFill>
                  <a:schemeClr val="bg1"/>
                </a:solidFill>
                <a:latin typeface="+mj-lt"/>
              </a:rPr>
              <a:t>EMT</a:t>
            </a:r>
          </a:p>
          <a:p>
            <a:r>
              <a:rPr lang="en-US" sz="2000" dirty="0">
                <a:solidFill>
                  <a:schemeClr val="bg1"/>
                </a:solidFill>
                <a:latin typeface="+mj-lt"/>
              </a:rPr>
              <a:t>Home Health Aide</a:t>
            </a:r>
          </a:p>
          <a:p>
            <a:r>
              <a:rPr lang="en-US" sz="2000" dirty="0">
                <a:solidFill>
                  <a:schemeClr val="bg1"/>
                </a:solidFill>
                <a:latin typeface="+mj-lt"/>
              </a:rPr>
              <a:t>Medical Assistant</a:t>
            </a:r>
          </a:p>
          <a:p>
            <a:r>
              <a:rPr lang="en-US" sz="2000" dirty="0">
                <a:solidFill>
                  <a:schemeClr val="bg1"/>
                </a:solidFill>
                <a:latin typeface="+mj-lt"/>
              </a:rPr>
              <a:t>Personal Care Aide</a:t>
            </a:r>
          </a:p>
          <a:p>
            <a:r>
              <a:rPr lang="en-US" sz="2000" dirty="0">
                <a:solidFill>
                  <a:schemeClr val="bg1"/>
                </a:solidFill>
                <a:latin typeface="+mj-lt"/>
              </a:rPr>
              <a:t>Pharmacy Technicians</a:t>
            </a:r>
          </a:p>
          <a:p>
            <a:r>
              <a:rPr lang="en-US" sz="2000" dirty="0">
                <a:solidFill>
                  <a:schemeClr val="bg1"/>
                </a:solidFill>
                <a:latin typeface="+mj-lt"/>
              </a:rPr>
              <a:t>Phlebotomists</a:t>
            </a:r>
          </a:p>
          <a:p>
            <a:r>
              <a:rPr lang="en-US" sz="2000" dirty="0">
                <a:solidFill>
                  <a:schemeClr val="bg1"/>
                </a:solidFill>
                <a:latin typeface="+mj-lt"/>
              </a:rPr>
              <a:t>Psychiatric Technicians </a:t>
            </a:r>
          </a:p>
          <a:p>
            <a:r>
              <a:rPr lang="en-US" sz="2000" dirty="0">
                <a:solidFill>
                  <a:schemeClr val="bg1"/>
                </a:solidFill>
                <a:latin typeface="+mj-lt"/>
              </a:rPr>
              <a:t>Telehealth Presenter</a:t>
            </a:r>
          </a:p>
          <a:p>
            <a:r>
              <a:rPr lang="en-US" sz="2000" dirty="0">
                <a:solidFill>
                  <a:schemeClr val="bg1"/>
                </a:solidFill>
                <a:latin typeface="+mj-lt"/>
              </a:rPr>
              <a:t>Veterinary Assistants</a:t>
            </a:r>
          </a:p>
          <a:p>
            <a:r>
              <a:rPr lang="en-US" sz="2000" dirty="0">
                <a:solidFill>
                  <a:schemeClr val="bg1"/>
                </a:solidFill>
                <a:latin typeface="+mj-lt"/>
              </a:rPr>
              <a:t>Others?</a:t>
            </a:r>
          </a:p>
          <a:p>
            <a:endParaRPr lang="en-US" sz="1600" dirty="0">
              <a:solidFill>
                <a:schemeClr val="bg1"/>
              </a:solidFill>
              <a:latin typeface="+mj-lt"/>
            </a:endParaRPr>
          </a:p>
          <a:p>
            <a:endParaRPr lang="en-US" sz="1600" dirty="0">
              <a:solidFill>
                <a:schemeClr val="bg1"/>
              </a:solidFill>
              <a:latin typeface="+mj-lt"/>
            </a:endParaRPr>
          </a:p>
        </p:txBody>
      </p:sp>
    </p:spTree>
    <p:extLst>
      <p:ext uri="{BB962C8B-B14F-4D97-AF65-F5344CB8AC3E}">
        <p14:creationId xmlns:p14="http://schemas.microsoft.com/office/powerpoint/2010/main" val="747044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4"/>
          <p:cNvSpPr>
            <a:spLocks noGrp="1"/>
          </p:cNvSpPr>
          <p:nvPr>
            <p:ph type="title"/>
          </p:nvPr>
        </p:nvSpPr>
        <p:spPr>
          <a:xfrm>
            <a:off x="1142108" y="158044"/>
            <a:ext cx="7202776" cy="564445"/>
          </a:xfrm>
        </p:spPr>
        <p:txBody>
          <a:bodyPr/>
          <a:lstStyle/>
          <a:p>
            <a:r>
              <a:rPr lang="en-US" b="1" dirty="0">
                <a:solidFill>
                  <a:schemeClr val="tx2"/>
                </a:solidFill>
              </a:rPr>
              <a:t>Websites</a:t>
            </a:r>
          </a:p>
        </p:txBody>
      </p:sp>
      <p:sp>
        <p:nvSpPr>
          <p:cNvPr id="3" name="Content Placeholder 5"/>
          <p:cNvSpPr>
            <a:spLocks noGrp="1"/>
          </p:cNvSpPr>
          <p:nvPr>
            <p:ph idx="1"/>
          </p:nvPr>
        </p:nvSpPr>
        <p:spPr>
          <a:xfrm>
            <a:off x="950193" y="1042318"/>
            <a:ext cx="8103495" cy="4773363"/>
          </a:xfrm>
        </p:spPr>
        <p:txBody>
          <a:bodyPr>
            <a:noAutofit/>
          </a:bodyPr>
          <a:lstStyle/>
          <a:p>
            <a:pPr marL="0" indent="0">
              <a:buNone/>
            </a:pPr>
            <a:r>
              <a:rPr lang="en-US" sz="2400" b="1" dirty="0">
                <a:solidFill>
                  <a:schemeClr val="tx2"/>
                </a:solidFill>
                <a:latin typeface="+mj-lt"/>
              </a:rPr>
              <a:t>Healthcare Occupations:  Occupational Outlook Handbook, Bureau of Labor Statistics, Sept 2022</a:t>
            </a:r>
          </a:p>
          <a:p>
            <a:pPr marL="0" indent="0">
              <a:buNone/>
            </a:pPr>
            <a:r>
              <a:rPr lang="en-US" sz="1800" dirty="0">
                <a:solidFill>
                  <a:schemeClr val="tx2"/>
                </a:solidFill>
                <a:latin typeface="+mj-lt"/>
                <a:hlinkClick r:id="rId3">
                  <a:extLst>
                    <a:ext uri="{A12FA001-AC4F-418D-AE19-62706E023703}">
                      <ahyp:hlinkClr xmlns="" xmlns:ahyp="http://schemas.microsoft.com/office/drawing/2018/hyperlinkcolor" val="tx"/>
                    </a:ext>
                  </a:extLst>
                </a:hlinkClick>
              </a:rPr>
              <a:t>https://www.bls.gov/ooh/healthcare/home.htm</a:t>
            </a:r>
            <a:endParaRPr lang="en-US" sz="1800" dirty="0">
              <a:solidFill>
                <a:schemeClr val="tx2"/>
              </a:solidFill>
              <a:latin typeface="+mj-lt"/>
            </a:endParaRPr>
          </a:p>
          <a:p>
            <a:endParaRPr lang="en-US" sz="1800" dirty="0">
              <a:solidFill>
                <a:schemeClr val="tx2"/>
              </a:solidFill>
              <a:latin typeface="+mj-lt"/>
            </a:endParaRPr>
          </a:p>
          <a:p>
            <a:endParaRPr lang="en-US" sz="1800" dirty="0">
              <a:solidFill>
                <a:schemeClr val="tx2"/>
              </a:solidFill>
              <a:latin typeface="+mj-lt"/>
            </a:endParaRPr>
          </a:p>
          <a:p>
            <a:pPr marL="0" indent="0">
              <a:buNone/>
            </a:pPr>
            <a:endParaRPr lang="en-US" sz="1800" dirty="0">
              <a:solidFill>
                <a:schemeClr val="tx2"/>
              </a:solidFill>
              <a:latin typeface="+mj-lt"/>
            </a:endParaRPr>
          </a:p>
          <a:p>
            <a:pPr marL="0" indent="0">
              <a:buNone/>
            </a:pPr>
            <a:endParaRPr lang="en-US" sz="1800" dirty="0">
              <a:solidFill>
                <a:schemeClr val="tx2"/>
              </a:solidFill>
              <a:latin typeface="+mj-lt"/>
            </a:endParaRPr>
          </a:p>
          <a:p>
            <a:pPr marL="0" indent="0">
              <a:buNone/>
            </a:pPr>
            <a:endParaRPr lang="en-US" sz="1800" dirty="0">
              <a:solidFill>
                <a:schemeClr val="tx2"/>
              </a:solidFill>
              <a:latin typeface="+mj-lt"/>
            </a:endParaRPr>
          </a:p>
          <a:p>
            <a:pPr marL="0" indent="0">
              <a:buNone/>
            </a:pPr>
            <a:endParaRPr lang="en-US" sz="1800" dirty="0">
              <a:solidFill>
                <a:schemeClr val="tx2"/>
              </a:solidFill>
              <a:latin typeface="+mj-lt"/>
            </a:endParaRPr>
          </a:p>
          <a:p>
            <a:pPr marL="0" indent="0">
              <a:buNone/>
            </a:pPr>
            <a:endParaRPr lang="en-US" sz="1800" dirty="0">
              <a:solidFill>
                <a:schemeClr val="tx2"/>
              </a:solidFill>
              <a:latin typeface="+mj-lt"/>
            </a:endParaRPr>
          </a:p>
          <a:p>
            <a:pPr marL="0" indent="0">
              <a:buNone/>
            </a:pPr>
            <a:endParaRPr lang="en-US" sz="1800" dirty="0">
              <a:solidFill>
                <a:schemeClr val="tx2"/>
              </a:solidFill>
              <a:latin typeface="+mj-lt"/>
            </a:endParaRPr>
          </a:p>
          <a:p>
            <a:pPr marL="0" indent="0">
              <a:buNone/>
            </a:pPr>
            <a:endParaRPr lang="en-US" sz="1800" dirty="0">
              <a:solidFill>
                <a:schemeClr val="tx2"/>
              </a:solidFill>
              <a:latin typeface="+mj-lt"/>
            </a:endParaRPr>
          </a:p>
          <a:p>
            <a:pPr marL="0" indent="0">
              <a:buNone/>
            </a:pPr>
            <a:endParaRPr lang="en-US" sz="1800" dirty="0">
              <a:solidFill>
                <a:schemeClr val="tx2"/>
              </a:solidFill>
              <a:latin typeface="+mj-lt"/>
            </a:endParaRPr>
          </a:p>
          <a:p>
            <a:pPr marL="0" indent="0">
              <a:buNone/>
            </a:pPr>
            <a:endParaRPr lang="en-US" sz="1800" dirty="0">
              <a:solidFill>
                <a:schemeClr val="tx2"/>
              </a:solidFill>
              <a:latin typeface="+mj-lt"/>
            </a:endParaRPr>
          </a:p>
          <a:p>
            <a:pPr marL="0" indent="0">
              <a:buNone/>
            </a:pPr>
            <a:endParaRPr lang="en-US" sz="2000" dirty="0">
              <a:solidFill>
                <a:schemeClr val="tx2"/>
              </a:solidFill>
              <a:latin typeface="+mj-lt"/>
            </a:endParaRPr>
          </a:p>
          <a:p>
            <a:pPr marL="0" indent="0">
              <a:buNone/>
            </a:pPr>
            <a:r>
              <a:rPr lang="en-US" sz="2000" dirty="0">
                <a:solidFill>
                  <a:schemeClr val="tx2"/>
                </a:solidFill>
              </a:rPr>
              <a:t> </a:t>
            </a:r>
          </a:p>
        </p:txBody>
      </p:sp>
      <p:pic>
        <p:nvPicPr>
          <p:cNvPr id="4" name="Picture 3">
            <a:extLst>
              <a:ext uri="{FF2B5EF4-FFF2-40B4-BE49-F238E27FC236}">
                <a16:creationId xmlns:a16="http://schemas.microsoft.com/office/drawing/2014/main" id="{21EB14D9-18F5-0298-4791-DEEB6E701BCA}"/>
              </a:ext>
            </a:extLst>
          </p:cNvPr>
          <p:cNvPicPr>
            <a:picLocks noChangeAspect="1"/>
          </p:cNvPicPr>
          <p:nvPr/>
        </p:nvPicPr>
        <p:blipFill>
          <a:blip r:embed="rId4"/>
          <a:stretch>
            <a:fillRect/>
          </a:stretch>
        </p:blipFill>
        <p:spPr>
          <a:xfrm>
            <a:off x="2596443" y="2206978"/>
            <a:ext cx="4873717" cy="4492978"/>
          </a:xfrm>
          <a:prstGeom prst="rect">
            <a:avLst/>
          </a:prstGeom>
        </p:spPr>
      </p:pic>
    </p:spTree>
    <p:extLst>
      <p:ext uri="{BB962C8B-B14F-4D97-AF65-F5344CB8AC3E}">
        <p14:creationId xmlns:p14="http://schemas.microsoft.com/office/powerpoint/2010/main" val="3755211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5"/>
          <p:cNvSpPr>
            <a:spLocks noGrp="1"/>
          </p:cNvSpPr>
          <p:nvPr>
            <p:ph idx="1"/>
          </p:nvPr>
        </p:nvSpPr>
        <p:spPr>
          <a:xfrm>
            <a:off x="1416905" y="2349103"/>
            <a:ext cx="7634176" cy="4104167"/>
          </a:xfrm>
        </p:spPr>
        <p:txBody>
          <a:bodyPr>
            <a:noAutofit/>
          </a:bodyPr>
          <a:lstStyle/>
          <a:p>
            <a:endParaRPr lang="en-US" sz="1800" dirty="0">
              <a:solidFill>
                <a:schemeClr val="tx2"/>
              </a:solidFill>
              <a:latin typeface="+mj-lt"/>
            </a:endParaRPr>
          </a:p>
          <a:p>
            <a:endParaRPr lang="en-US" sz="2000" dirty="0">
              <a:solidFill>
                <a:schemeClr val="tx2"/>
              </a:solidFill>
              <a:latin typeface="+mj-lt"/>
            </a:endParaRPr>
          </a:p>
          <a:p>
            <a:pPr marL="0" indent="0">
              <a:buNone/>
            </a:pPr>
            <a:r>
              <a:rPr lang="en-US" sz="2000" dirty="0">
                <a:solidFill>
                  <a:schemeClr val="tx2"/>
                </a:solidFill>
              </a:rPr>
              <a:t> </a:t>
            </a:r>
          </a:p>
        </p:txBody>
      </p:sp>
      <p:sp>
        <p:nvSpPr>
          <p:cNvPr id="4" name="TextBox 3">
            <a:extLst>
              <a:ext uri="{FF2B5EF4-FFF2-40B4-BE49-F238E27FC236}">
                <a16:creationId xmlns:a16="http://schemas.microsoft.com/office/drawing/2014/main" id="{148DCD42-373B-5A85-1606-ABA99C2BBD3B}"/>
              </a:ext>
            </a:extLst>
          </p:cNvPr>
          <p:cNvSpPr txBox="1"/>
          <p:nvPr/>
        </p:nvSpPr>
        <p:spPr>
          <a:xfrm>
            <a:off x="959555" y="269077"/>
            <a:ext cx="7010400" cy="1569660"/>
          </a:xfrm>
          <a:prstGeom prst="rect">
            <a:avLst/>
          </a:prstGeom>
          <a:noFill/>
        </p:spPr>
        <p:txBody>
          <a:bodyPr wrap="square">
            <a:spAutoFit/>
          </a:bodyPr>
          <a:lstStyle/>
          <a:p>
            <a:pPr marL="0" indent="0">
              <a:buNone/>
            </a:pPr>
            <a:r>
              <a:rPr lang="en-US" sz="2400" b="1" dirty="0">
                <a:solidFill>
                  <a:schemeClr val="tx2"/>
                </a:solidFill>
                <a:latin typeface="+mj-lt"/>
              </a:rPr>
              <a:t>100 Best Jobs in America 2023</a:t>
            </a:r>
          </a:p>
          <a:p>
            <a:pPr marL="0" indent="0">
              <a:buNone/>
            </a:pPr>
            <a:r>
              <a:rPr lang="en-US" sz="2400" b="1" dirty="0">
                <a:solidFill>
                  <a:schemeClr val="tx2"/>
                </a:solidFill>
                <a:latin typeface="+mj-lt"/>
              </a:rPr>
              <a:t>US News and World Report </a:t>
            </a:r>
          </a:p>
          <a:p>
            <a:pPr marL="0" indent="0">
              <a:buNone/>
            </a:pPr>
            <a:r>
              <a:rPr lang="en-US" sz="2400" b="1" dirty="0">
                <a:solidFill>
                  <a:schemeClr val="tx2"/>
                </a:solidFill>
                <a:latin typeface="+mj-lt"/>
                <a:hlinkClick r:id="rId3"/>
              </a:rPr>
              <a:t>https://money.usnews.com/careers/best-jobs/rankings/best-healthcare-jobs</a:t>
            </a:r>
            <a:endParaRPr lang="en-US" sz="2400" b="1" dirty="0">
              <a:solidFill>
                <a:schemeClr val="tx2"/>
              </a:solidFill>
              <a:latin typeface="+mj-lt"/>
            </a:endParaRPr>
          </a:p>
        </p:txBody>
      </p:sp>
      <p:pic>
        <p:nvPicPr>
          <p:cNvPr id="7" name="Picture 6">
            <a:extLst>
              <a:ext uri="{FF2B5EF4-FFF2-40B4-BE49-F238E27FC236}">
                <a16:creationId xmlns:a16="http://schemas.microsoft.com/office/drawing/2014/main" id="{90C92CD0-0F3F-86AD-87C9-1D8F020186B5}"/>
              </a:ext>
            </a:extLst>
          </p:cNvPr>
          <p:cNvPicPr>
            <a:picLocks noChangeAspect="1"/>
          </p:cNvPicPr>
          <p:nvPr/>
        </p:nvPicPr>
        <p:blipFill>
          <a:blip r:embed="rId4"/>
          <a:stretch>
            <a:fillRect/>
          </a:stretch>
        </p:blipFill>
        <p:spPr>
          <a:xfrm>
            <a:off x="2404534" y="1836300"/>
            <a:ext cx="4752623" cy="4752623"/>
          </a:xfrm>
          <a:prstGeom prst="rect">
            <a:avLst/>
          </a:prstGeom>
        </p:spPr>
      </p:pic>
    </p:spTree>
    <p:extLst>
      <p:ext uri="{BB962C8B-B14F-4D97-AF65-F5344CB8AC3E}">
        <p14:creationId xmlns:p14="http://schemas.microsoft.com/office/powerpoint/2010/main" val="1268589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A67CD3-AB4E-4A7A-BEB8-53C445D8C4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0045"/>
            <a:ext cx="4694659" cy="573405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a:extLst>
              <a:ext uri="{FF2B5EF4-FFF2-40B4-BE49-F238E27FC236}">
                <a16:creationId xmlns:a16="http://schemas.microsoft.com/office/drawing/2014/main" id="{07CF545F-9C2E-4446-97CD-AD92990C2B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10299"/>
          <a:stretch/>
        </p:blipFill>
        <p:spPr>
          <a:xfrm>
            <a:off x="-1" y="857250"/>
            <a:ext cx="9144001" cy="5734050"/>
          </a:xfrm>
          <a:prstGeom prst="rect">
            <a:avLst/>
          </a:prstGeom>
        </p:spPr>
      </p:pic>
      <p:sp>
        <p:nvSpPr>
          <p:cNvPr id="2" name="Title 1">
            <a:extLst>
              <a:ext uri="{FF2B5EF4-FFF2-40B4-BE49-F238E27FC236}">
                <a16:creationId xmlns:a16="http://schemas.microsoft.com/office/drawing/2014/main" id="{BC752ADB-629B-D56F-C5C7-71A6DF701430}"/>
              </a:ext>
            </a:extLst>
          </p:cNvPr>
          <p:cNvSpPr>
            <a:spLocks noGrp="1"/>
          </p:cNvSpPr>
          <p:nvPr>
            <p:ph type="title"/>
          </p:nvPr>
        </p:nvSpPr>
        <p:spPr>
          <a:xfrm>
            <a:off x="4171397" y="1257300"/>
            <a:ext cx="4749083" cy="1381125"/>
          </a:xfrm>
        </p:spPr>
        <p:txBody>
          <a:bodyPr vert="horz" lIns="91440" tIns="45720" rIns="91440" bIns="45720" rtlCol="0" anchor="ctr">
            <a:normAutofit fontScale="90000"/>
          </a:bodyPr>
          <a:lstStyle/>
          <a:p>
            <a:pPr marL="0" indent="0" algn="ctr" defTabSz="914400"/>
            <a:r>
              <a:rPr lang="en-US" sz="3100" b="1" kern="1200" dirty="0">
                <a:solidFill>
                  <a:srgbClr val="000000"/>
                </a:solidFill>
                <a:latin typeface="+mj-lt"/>
                <a:ea typeface="+mj-ea"/>
                <a:cs typeface="+mj-cs"/>
              </a:rPr>
              <a:t>100 Best Jobs in America 2023</a:t>
            </a:r>
            <a:br>
              <a:rPr lang="en-US" sz="3100" b="1" kern="1200" dirty="0">
                <a:solidFill>
                  <a:srgbClr val="000000"/>
                </a:solidFill>
                <a:latin typeface="+mj-lt"/>
                <a:ea typeface="+mj-ea"/>
                <a:cs typeface="+mj-cs"/>
              </a:rPr>
            </a:br>
            <a:r>
              <a:rPr lang="en-US" sz="3100" b="1" kern="1200" dirty="0">
                <a:solidFill>
                  <a:srgbClr val="000000"/>
                </a:solidFill>
                <a:latin typeface="+mj-lt"/>
                <a:ea typeface="+mj-ea"/>
                <a:cs typeface="+mj-cs"/>
              </a:rPr>
              <a:t>US News &amp; World Report</a:t>
            </a:r>
            <a:br>
              <a:rPr lang="en-US" sz="3100" b="1" kern="1200" dirty="0">
                <a:solidFill>
                  <a:srgbClr val="000000"/>
                </a:solidFill>
                <a:latin typeface="+mj-lt"/>
                <a:ea typeface="+mj-ea"/>
                <a:cs typeface="+mj-cs"/>
              </a:rPr>
            </a:br>
            <a:r>
              <a:rPr lang="en-US" sz="3100" b="1" kern="1200" dirty="0">
                <a:solidFill>
                  <a:srgbClr val="000000"/>
                </a:solidFill>
                <a:latin typeface="+mj-lt"/>
                <a:ea typeface="+mj-ea"/>
                <a:cs typeface="+mj-cs"/>
              </a:rPr>
              <a:t> </a:t>
            </a:r>
            <a:br>
              <a:rPr lang="en-US" sz="3100" b="1" kern="1200" dirty="0">
                <a:solidFill>
                  <a:srgbClr val="000000"/>
                </a:solidFill>
                <a:latin typeface="+mj-lt"/>
                <a:ea typeface="+mj-ea"/>
                <a:cs typeface="+mj-cs"/>
              </a:rPr>
            </a:br>
            <a:r>
              <a:rPr lang="en-US" sz="3100" b="1" kern="1200" dirty="0">
                <a:solidFill>
                  <a:srgbClr val="000000"/>
                </a:solidFill>
                <a:latin typeface="+mj-lt"/>
                <a:ea typeface="+mj-ea"/>
                <a:cs typeface="+mj-cs"/>
                <a:hlinkClick r:id="rId3"/>
              </a:rPr>
              <a:t>https://money.usnews.com/careers/best-jobs/rankings/the-100-best-jobs</a:t>
            </a:r>
            <a:r>
              <a:rPr lang="en-US" sz="1100" b="1" kern="1200" dirty="0">
                <a:solidFill>
                  <a:srgbClr val="000000"/>
                </a:solidFill>
                <a:latin typeface="+mj-lt"/>
                <a:ea typeface="+mj-ea"/>
                <a:cs typeface="+mj-cs"/>
              </a:rPr>
              <a:t/>
            </a:r>
            <a:br>
              <a:rPr lang="en-US" sz="1100" b="1" kern="1200" dirty="0">
                <a:solidFill>
                  <a:srgbClr val="000000"/>
                </a:solidFill>
                <a:latin typeface="+mj-lt"/>
                <a:ea typeface="+mj-ea"/>
                <a:cs typeface="+mj-cs"/>
              </a:rPr>
            </a:br>
            <a:r>
              <a:rPr lang="en-US" sz="1100" b="1" kern="1200" dirty="0">
                <a:solidFill>
                  <a:srgbClr val="000000"/>
                </a:solidFill>
                <a:latin typeface="+mj-lt"/>
                <a:ea typeface="+mj-ea"/>
                <a:cs typeface="+mj-cs"/>
              </a:rPr>
              <a:t/>
            </a:r>
            <a:br>
              <a:rPr lang="en-US" sz="1100" b="1" kern="1200" dirty="0">
                <a:solidFill>
                  <a:srgbClr val="000000"/>
                </a:solidFill>
                <a:latin typeface="+mj-lt"/>
                <a:ea typeface="+mj-ea"/>
                <a:cs typeface="+mj-cs"/>
              </a:rPr>
            </a:br>
            <a:endParaRPr lang="en-US" sz="1100" kern="1200" dirty="0">
              <a:solidFill>
                <a:srgbClr val="000000"/>
              </a:solidFill>
              <a:latin typeface="+mj-lt"/>
              <a:ea typeface="+mj-ea"/>
              <a:cs typeface="+mj-cs"/>
            </a:endParaRPr>
          </a:p>
        </p:txBody>
      </p:sp>
      <p:sp>
        <p:nvSpPr>
          <p:cNvPr id="16" name="Freeform 62">
            <a:extLst>
              <a:ext uri="{FF2B5EF4-FFF2-40B4-BE49-F238E27FC236}">
                <a16:creationId xmlns:a16="http://schemas.microsoft.com/office/drawing/2014/main" id="{339C8D78-A644-462F-B674-F440635E53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5" y="1468363"/>
            <a:ext cx="4180922" cy="4515805"/>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Content Placeholder 5" descr="A qr code with a logo&#10;&#10;Description automatically generated">
            <a:extLst>
              <a:ext uri="{FF2B5EF4-FFF2-40B4-BE49-F238E27FC236}">
                <a16:creationId xmlns:a16="http://schemas.microsoft.com/office/drawing/2014/main" id="{B7151C50-E10B-8A14-B2D4-D4826C46FF1B}"/>
              </a:ext>
            </a:extLst>
          </p:cNvPr>
          <p:cNvPicPr>
            <a:picLocks noGrp="1" noChangeAspect="1"/>
          </p:cNvPicPr>
          <p:nvPr>
            <p:ph idx="1"/>
          </p:nvPr>
        </p:nvPicPr>
        <p:blipFill>
          <a:blip r:embed="rId4"/>
          <a:stretch>
            <a:fillRect/>
          </a:stretch>
        </p:blipFill>
        <p:spPr>
          <a:xfrm>
            <a:off x="339490" y="2079067"/>
            <a:ext cx="3026740" cy="3026740"/>
          </a:xfrm>
          <a:prstGeom prst="rect">
            <a:avLst/>
          </a:prstGeom>
        </p:spPr>
      </p:pic>
      <p:sp>
        <p:nvSpPr>
          <p:cNvPr id="7" name="TextBox 6">
            <a:extLst>
              <a:ext uri="{FF2B5EF4-FFF2-40B4-BE49-F238E27FC236}">
                <a16:creationId xmlns:a16="http://schemas.microsoft.com/office/drawing/2014/main" id="{9395C1E6-58E2-A3C3-E5E4-7B0C044208F3}"/>
              </a:ext>
            </a:extLst>
          </p:cNvPr>
          <p:cNvSpPr txBox="1"/>
          <p:nvPr/>
        </p:nvSpPr>
        <p:spPr>
          <a:xfrm>
            <a:off x="4570579" y="2947260"/>
            <a:ext cx="4003614" cy="2927188"/>
          </a:xfrm>
          <a:prstGeom prst="rect">
            <a:avLst/>
          </a:prstGeom>
        </p:spPr>
        <p:txBody>
          <a:bodyPr vert="horz" lIns="91440" tIns="45720" rIns="91440" bIns="45720" rtlCol="0" anchor="ctr">
            <a:normAutofit/>
          </a:bodyPr>
          <a:lstStyle/>
          <a:p>
            <a:pPr algn="ctr">
              <a:lnSpc>
                <a:spcPct val="90000"/>
              </a:lnSpc>
              <a:spcAft>
                <a:spcPts val="600"/>
              </a:spcAft>
            </a:pPr>
            <a:r>
              <a:rPr lang="en-US" sz="3200" b="1" i="1" dirty="0">
                <a:solidFill>
                  <a:schemeClr val="accent4">
                    <a:lumMod val="75000"/>
                  </a:schemeClr>
                </a:solidFill>
                <a:latin typeface="Arial" panose="020B0604020202020204" pitchFamily="34" charset="0"/>
                <a:cs typeface="Arial" panose="020B0604020202020204" pitchFamily="34" charset="0"/>
              </a:rPr>
              <a:t>50 of the </a:t>
            </a:r>
          </a:p>
          <a:p>
            <a:pPr algn="ctr">
              <a:lnSpc>
                <a:spcPct val="90000"/>
              </a:lnSpc>
              <a:spcAft>
                <a:spcPts val="600"/>
              </a:spcAft>
            </a:pPr>
            <a:r>
              <a:rPr lang="en-US" sz="3200" b="1" i="1" dirty="0">
                <a:solidFill>
                  <a:schemeClr val="accent4">
                    <a:lumMod val="75000"/>
                  </a:schemeClr>
                </a:solidFill>
                <a:latin typeface="Arial" panose="020B0604020202020204" pitchFamily="34" charset="0"/>
                <a:cs typeface="Arial" panose="020B0604020202020204" pitchFamily="34" charset="0"/>
              </a:rPr>
              <a:t>BEST 100 jobs are in healthcare!</a:t>
            </a:r>
            <a:r>
              <a:rPr lang="en-US" sz="1500" b="1" dirty="0">
                <a:solidFill>
                  <a:srgbClr val="000000"/>
                </a:solidFill>
              </a:rPr>
              <a:t/>
            </a:r>
            <a:br>
              <a:rPr lang="en-US" sz="1500" b="1" dirty="0">
                <a:solidFill>
                  <a:srgbClr val="000000"/>
                </a:solidFill>
              </a:rPr>
            </a:br>
            <a:endParaRPr lang="en-US" sz="1500" dirty="0">
              <a:solidFill>
                <a:srgbClr val="000000"/>
              </a:solidFill>
            </a:endParaRPr>
          </a:p>
        </p:txBody>
      </p:sp>
    </p:spTree>
    <p:extLst>
      <p:ext uri="{BB962C8B-B14F-4D97-AF65-F5344CB8AC3E}">
        <p14:creationId xmlns:p14="http://schemas.microsoft.com/office/powerpoint/2010/main" val="2028700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57845966-6EFC-468A-9CC7-BAB4B95854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59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a:extLst>
              <a:ext uri="{FF2B5EF4-FFF2-40B4-BE49-F238E27FC236}">
                <a16:creationId xmlns:a16="http://schemas.microsoft.com/office/drawing/2014/main" id="{75554383-98AF-4A47-BB65-705FAAA4BE6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8" name="Freeform: Shape 17">
            <a:extLst>
              <a:ext uri="{FF2B5EF4-FFF2-40B4-BE49-F238E27FC236}">
                <a16:creationId xmlns:a16="http://schemas.microsoft.com/office/drawing/2014/main" id="{ADAD1991-FFD1-4E94-ABAB-7560D33008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pic>
        <p:nvPicPr>
          <p:cNvPr id="3" name="Picture 2" descr="Graphical user interface, text&#10;&#10;Description automatically generated">
            <a:extLst>
              <a:ext uri="{FF2B5EF4-FFF2-40B4-BE49-F238E27FC236}">
                <a16:creationId xmlns:a16="http://schemas.microsoft.com/office/drawing/2014/main" id="{0638B279-98A0-4B72-44D3-916A140994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1046" y="312165"/>
            <a:ext cx="3257090" cy="6233670"/>
          </a:xfrm>
          <a:prstGeom prst="rect">
            <a:avLst/>
          </a:prstGeom>
        </p:spPr>
      </p:pic>
      <p:sp>
        <p:nvSpPr>
          <p:cNvPr id="9" name="Text Placeholder 2"/>
          <p:cNvSpPr txBox="1">
            <a:spLocks/>
          </p:cNvSpPr>
          <p:nvPr/>
        </p:nvSpPr>
        <p:spPr>
          <a:xfrm>
            <a:off x="1288756" y="918237"/>
            <a:ext cx="6173808" cy="291540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endParaRPr lang="en-US" sz="2000" dirty="0">
              <a:solidFill>
                <a:schemeClr val="tx2">
                  <a:lumMod val="90000"/>
                  <a:lumOff val="10000"/>
                </a:schemeClr>
              </a:solidFill>
              <a:latin typeface="+mj-lt"/>
            </a:endParaRPr>
          </a:p>
        </p:txBody>
      </p:sp>
    </p:spTree>
    <p:extLst>
      <p:ext uri="{BB962C8B-B14F-4D97-AF65-F5344CB8AC3E}">
        <p14:creationId xmlns:p14="http://schemas.microsoft.com/office/powerpoint/2010/main" val="1392988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10;&#10;Description automatically generated">
            <a:extLst>
              <a:ext uri="{FF2B5EF4-FFF2-40B4-BE49-F238E27FC236}">
                <a16:creationId xmlns:a16="http://schemas.microsoft.com/office/drawing/2014/main" id="{18FBD250-9241-5240-AA39-EC6934DE4E6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80581" cy="6869289"/>
          </a:xfrm>
        </p:spPr>
      </p:pic>
      <p:sp>
        <p:nvSpPr>
          <p:cNvPr id="3" name="TextBox 2">
            <a:extLst>
              <a:ext uri="{FF2B5EF4-FFF2-40B4-BE49-F238E27FC236}">
                <a16:creationId xmlns:a16="http://schemas.microsoft.com/office/drawing/2014/main" id="{3294DBD4-C585-2C7C-97B7-0670BE3FFEC5}"/>
              </a:ext>
            </a:extLst>
          </p:cNvPr>
          <p:cNvSpPr txBox="1"/>
          <p:nvPr/>
        </p:nvSpPr>
        <p:spPr>
          <a:xfrm>
            <a:off x="1907823" y="82235"/>
            <a:ext cx="6208888" cy="584775"/>
          </a:xfrm>
          <a:prstGeom prst="rect">
            <a:avLst/>
          </a:prstGeom>
          <a:noFill/>
        </p:spPr>
        <p:txBody>
          <a:bodyPr wrap="square">
            <a:spAutoFit/>
          </a:bodyPr>
          <a:lstStyle/>
          <a:p>
            <a:pPr marL="0" indent="0">
              <a:buNone/>
            </a:pPr>
            <a:r>
              <a:rPr lang="en-US" sz="3200" b="1" dirty="0">
                <a:solidFill>
                  <a:schemeClr val="tx2"/>
                </a:solidFill>
                <a:latin typeface="+mj-lt"/>
                <a:hlinkClick r:id="rId4">
                  <a:extLst>
                    <a:ext uri="{A12FA001-AC4F-418D-AE19-62706E023703}">
                      <ahyp:hlinkClr xmlns="" xmlns:ahyp="http://schemas.microsoft.com/office/drawing/2018/hyperlinkcolor" val="tx"/>
                    </a:ext>
                  </a:extLst>
                </a:hlinkClick>
              </a:rPr>
              <a:t>www.explorehealthcareers.org</a:t>
            </a:r>
            <a:endParaRPr lang="en-US" sz="3200" b="1" dirty="0">
              <a:solidFill>
                <a:schemeClr val="tx2"/>
              </a:solidFill>
              <a:latin typeface="+mj-lt"/>
            </a:endParaRPr>
          </a:p>
        </p:txBody>
      </p:sp>
    </p:spTree>
    <p:extLst>
      <p:ext uri="{BB962C8B-B14F-4D97-AF65-F5344CB8AC3E}">
        <p14:creationId xmlns:p14="http://schemas.microsoft.com/office/powerpoint/2010/main" val="2047848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813F0-E7C8-DDBE-2C82-0CE588DC4168}"/>
              </a:ext>
            </a:extLst>
          </p:cNvPr>
          <p:cNvSpPr>
            <a:spLocks noGrp="1"/>
          </p:cNvSpPr>
          <p:nvPr>
            <p:ph type="title"/>
          </p:nvPr>
        </p:nvSpPr>
        <p:spPr>
          <a:xfrm>
            <a:off x="628650" y="176586"/>
            <a:ext cx="7886700" cy="1325563"/>
          </a:xfrm>
          <a:blipFill>
            <a:blip r:embed="rId3"/>
            <a:tile tx="0" ty="0" sx="100000" sy="100000" flip="none" algn="tl"/>
          </a:blipFill>
          <a:ln w="57150">
            <a:solidFill>
              <a:schemeClr val="tx1"/>
            </a:solidFill>
          </a:ln>
        </p:spPr>
        <p:txBody>
          <a:bodyPr>
            <a:normAutofit fontScale="90000"/>
          </a:bodyPr>
          <a:lstStyle/>
          <a:p>
            <a:pPr algn="ctr"/>
            <a:r>
              <a:rPr lang="en-US" dirty="0">
                <a:hlinkClick r:id="rId4"/>
              </a:rPr>
              <a:t>https://explorehealthcareers.org/hpw/</a:t>
            </a:r>
            <a:r>
              <a:rPr lang="en-US" dirty="0"/>
              <a:t> </a:t>
            </a:r>
            <a:br>
              <a:rPr lang="en-US" dirty="0"/>
            </a:br>
            <a:r>
              <a:rPr lang="en-US" dirty="0"/>
              <a:t>Free health career explorations for students! </a:t>
            </a:r>
          </a:p>
        </p:txBody>
      </p:sp>
      <p:pic>
        <p:nvPicPr>
          <p:cNvPr id="5" name="Content Placeholder 4" descr="A picture containing text, screenshot, person&#10;&#10;Description automatically generated">
            <a:extLst>
              <a:ext uri="{FF2B5EF4-FFF2-40B4-BE49-F238E27FC236}">
                <a16:creationId xmlns:a16="http://schemas.microsoft.com/office/drawing/2014/main" id="{69F21BCE-95FA-2BEE-3DC3-10F4EE035EA4}"/>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 y="1597572"/>
            <a:ext cx="9144000" cy="5171090"/>
          </a:xfrm>
        </p:spPr>
      </p:pic>
    </p:spTree>
    <p:extLst>
      <p:ext uri="{BB962C8B-B14F-4D97-AF65-F5344CB8AC3E}">
        <p14:creationId xmlns:p14="http://schemas.microsoft.com/office/powerpoint/2010/main" val="2433871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person&#10;&#10;Description automatically generated">
            <a:extLst>
              <a:ext uri="{FF2B5EF4-FFF2-40B4-BE49-F238E27FC236}">
                <a16:creationId xmlns:a16="http://schemas.microsoft.com/office/drawing/2014/main" id="{696E9C5D-1045-D352-D168-8BA67C7A7D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365955"/>
            <a:ext cx="9144000" cy="5396089"/>
          </a:xfrm>
        </p:spPr>
      </p:pic>
      <p:sp>
        <p:nvSpPr>
          <p:cNvPr id="7" name="TextBox 6">
            <a:extLst>
              <a:ext uri="{FF2B5EF4-FFF2-40B4-BE49-F238E27FC236}">
                <a16:creationId xmlns:a16="http://schemas.microsoft.com/office/drawing/2014/main" id="{EFC162C5-63A3-0837-7BA3-71B9681DF4FC}"/>
              </a:ext>
            </a:extLst>
          </p:cNvPr>
          <p:cNvSpPr txBox="1"/>
          <p:nvPr/>
        </p:nvSpPr>
        <p:spPr>
          <a:xfrm>
            <a:off x="948267" y="428977"/>
            <a:ext cx="6762043" cy="707886"/>
          </a:xfrm>
          <a:prstGeom prst="rect">
            <a:avLst/>
          </a:prstGeom>
          <a:solidFill>
            <a:schemeClr val="accent6">
              <a:lumMod val="40000"/>
              <a:lumOff val="60000"/>
            </a:schemeClr>
          </a:solidFill>
        </p:spPr>
        <p:txBody>
          <a:bodyPr wrap="square" rtlCol="0">
            <a:spAutoFit/>
          </a:bodyPr>
          <a:lstStyle/>
          <a:p>
            <a:pPr algn="ctr"/>
            <a:r>
              <a:rPr lang="en-US" sz="4000" b="1" dirty="0" err="1">
                <a:latin typeface="+mj-lt"/>
              </a:rPr>
              <a:t>BeSomethingAmazing.com</a:t>
            </a:r>
            <a:endParaRPr lang="en-US" sz="4000" b="1" dirty="0">
              <a:latin typeface="+mj-lt"/>
            </a:endParaRPr>
          </a:p>
        </p:txBody>
      </p:sp>
    </p:spTree>
    <p:extLst>
      <p:ext uri="{BB962C8B-B14F-4D97-AF65-F5344CB8AC3E}">
        <p14:creationId xmlns:p14="http://schemas.microsoft.com/office/powerpoint/2010/main" val="1898556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shape&#10;&#10;Description automatically generated">
            <a:extLst>
              <a:ext uri="{FF2B5EF4-FFF2-40B4-BE49-F238E27FC236}">
                <a16:creationId xmlns:a16="http://schemas.microsoft.com/office/drawing/2014/main" id="{D944ADE1-B9BC-BA7F-59AB-4EE3D4B86C3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0" y="936976"/>
            <a:ext cx="9143310" cy="5921023"/>
          </a:xfrm>
        </p:spPr>
      </p:pic>
      <p:sp>
        <p:nvSpPr>
          <p:cNvPr id="6" name="TextBox 5">
            <a:extLst>
              <a:ext uri="{FF2B5EF4-FFF2-40B4-BE49-F238E27FC236}">
                <a16:creationId xmlns:a16="http://schemas.microsoft.com/office/drawing/2014/main" id="{D27F59E4-D9E6-DD0B-76C8-650FEE8D2B22}"/>
              </a:ext>
            </a:extLst>
          </p:cNvPr>
          <p:cNvSpPr txBox="1"/>
          <p:nvPr/>
        </p:nvSpPr>
        <p:spPr>
          <a:xfrm>
            <a:off x="316090" y="203199"/>
            <a:ext cx="8489244" cy="707886"/>
          </a:xfrm>
          <a:prstGeom prst="rect">
            <a:avLst/>
          </a:prstGeom>
          <a:solidFill>
            <a:schemeClr val="tx2">
              <a:lumMod val="75000"/>
              <a:lumOff val="25000"/>
            </a:schemeClr>
          </a:solidFill>
          <a:ln>
            <a:solidFill>
              <a:schemeClr val="accent1">
                <a:lumMod val="60000"/>
                <a:lumOff val="40000"/>
              </a:schemeClr>
            </a:solidFill>
          </a:ln>
        </p:spPr>
        <p:txBody>
          <a:bodyPr wrap="square" rtlCol="0">
            <a:spAutoFit/>
          </a:bodyPr>
          <a:lstStyle/>
          <a:p>
            <a:pPr algn="ctr"/>
            <a:r>
              <a:rPr lang="en-US" sz="4000" dirty="0" err="1">
                <a:solidFill>
                  <a:schemeClr val="bg1"/>
                </a:solidFill>
                <a:latin typeface="Arial" panose="020B0604020202020204" pitchFamily="34" charset="0"/>
                <a:cs typeface="Arial" panose="020B0604020202020204" pitchFamily="34" charset="0"/>
              </a:rPr>
              <a:t>MissouriHealthCareers.com</a:t>
            </a:r>
            <a:r>
              <a:rPr lang="en-US" sz="40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92793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DAA6C16-BF9B-4A3E-BC70-EE6015D4F9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ext&#10;&#10;Description automatically generated">
            <a:extLst>
              <a:ext uri="{FF2B5EF4-FFF2-40B4-BE49-F238E27FC236}">
                <a16:creationId xmlns:a16="http://schemas.microsoft.com/office/drawing/2014/main" id="{823BC82C-8136-5BEB-4F4D-F54EF70EF19C}"/>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4" b="8744"/>
          <a:stretch/>
        </p:blipFill>
        <p:spPr>
          <a:xfrm>
            <a:off x="4" y="-1"/>
            <a:ext cx="4500562"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11" name="Picture 10" descr="Calendar&#10;&#10;Description automatically generated">
            <a:extLst>
              <a:ext uri="{FF2B5EF4-FFF2-40B4-BE49-F238E27FC236}">
                <a16:creationId xmlns:a16="http://schemas.microsoft.com/office/drawing/2014/main" id="{6609604B-57E6-2EF3-AD65-576C512F40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 b="9113"/>
          <a:stretch/>
        </p:blipFill>
        <p:spPr>
          <a:xfrm>
            <a:off x="4643433" y="-1"/>
            <a:ext cx="4500563"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9" name="Group 28">
            <a:extLst>
              <a:ext uri="{FF2B5EF4-FFF2-40B4-BE49-F238E27FC236}">
                <a16:creationId xmlns:a16="http://schemas.microsoft.com/office/drawing/2014/main" id="{A4AE1828-51FD-4AD7-BCF6-9AF5C696CE5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30" name="Freeform: Shape 29">
              <a:extLst>
                <a:ext uri="{FF2B5EF4-FFF2-40B4-BE49-F238E27FC236}">
                  <a16:creationId xmlns:a16="http://schemas.microsoft.com/office/drawing/2014/main" id="{8542C7CD-02BE-4ADE-8D2F-DFB759D71A3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840A04EE-8E37-4C28-B09B-A9593A4AAB0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TextBox 8">
            <a:extLst>
              <a:ext uri="{FF2B5EF4-FFF2-40B4-BE49-F238E27FC236}">
                <a16:creationId xmlns:a16="http://schemas.microsoft.com/office/drawing/2014/main" id="{7E53D33C-9680-8E86-B3C6-8A30D9C02A45}"/>
              </a:ext>
            </a:extLst>
          </p:cNvPr>
          <p:cNvSpPr txBox="1"/>
          <p:nvPr/>
        </p:nvSpPr>
        <p:spPr>
          <a:xfrm>
            <a:off x="355600" y="4420827"/>
            <a:ext cx="8636000" cy="1695493"/>
          </a:xfrm>
          <a:prstGeom prst="rect">
            <a:avLst/>
          </a:prstGeom>
        </p:spPr>
        <p:txBody>
          <a:bodyPr vert="horz" lIns="91440" tIns="45720" rIns="91440" bIns="45720" rtlCol="0">
            <a:noAutofit/>
          </a:bodyPr>
          <a:lstStyle/>
          <a:p>
            <a:pPr algn="ctr">
              <a:lnSpc>
                <a:spcPct val="90000"/>
              </a:lnSpc>
              <a:spcAft>
                <a:spcPts val="600"/>
              </a:spcAft>
            </a:pPr>
            <a:r>
              <a:rPr lang="en-US" sz="4000" b="1" dirty="0">
                <a:solidFill>
                  <a:schemeClr val="bg1">
                    <a:alpha val="80000"/>
                  </a:schemeClr>
                </a:solidFill>
                <a:latin typeface="+mj-lt"/>
                <a:hlinkClick r:id="rId6">
                  <a:extLst>
                    <a:ext uri="{A12FA001-AC4F-418D-AE19-62706E023703}">
                      <ahyp:hlinkClr xmlns="" xmlns:ahyp="http://schemas.microsoft.com/office/drawing/2018/hyperlinkcolor" val="tx"/>
                    </a:ext>
                  </a:extLst>
                </a:hlinkClick>
              </a:rPr>
              <a:t>www.hosa.org/guidelines</a:t>
            </a:r>
            <a:endParaRPr lang="en-US" sz="4000" b="1" dirty="0">
              <a:solidFill>
                <a:schemeClr val="bg1">
                  <a:alpha val="80000"/>
                </a:schemeClr>
              </a:solidFill>
              <a:latin typeface="+mj-lt"/>
            </a:endParaRPr>
          </a:p>
          <a:p>
            <a:pPr algn="ctr">
              <a:lnSpc>
                <a:spcPct val="90000"/>
              </a:lnSpc>
              <a:spcAft>
                <a:spcPts val="600"/>
              </a:spcAft>
            </a:pPr>
            <a:r>
              <a:rPr lang="en-US" sz="4000" b="1" dirty="0">
                <a:solidFill>
                  <a:schemeClr val="bg1">
                    <a:alpha val="80000"/>
                  </a:schemeClr>
                </a:solidFill>
                <a:latin typeface="+mj-lt"/>
              </a:rPr>
              <a:t>Health Career Display</a:t>
            </a:r>
          </a:p>
          <a:p>
            <a:pPr marL="457200" indent="-457200">
              <a:lnSpc>
                <a:spcPct val="90000"/>
              </a:lnSpc>
              <a:spcAft>
                <a:spcPts val="600"/>
              </a:spcAft>
              <a:buFont typeface="Arial" panose="020B0604020202020204" pitchFamily="34" charset="0"/>
              <a:buChar char="•"/>
            </a:pPr>
            <a:r>
              <a:rPr lang="en-US" sz="2800" dirty="0">
                <a:solidFill>
                  <a:schemeClr val="bg1">
                    <a:alpha val="80000"/>
                  </a:schemeClr>
                </a:solidFill>
                <a:latin typeface="+mj-lt"/>
              </a:rPr>
              <a:t>Excellent rubric for career search project</a:t>
            </a:r>
          </a:p>
          <a:p>
            <a:pPr marL="457200" indent="-457200">
              <a:lnSpc>
                <a:spcPct val="90000"/>
              </a:lnSpc>
              <a:spcAft>
                <a:spcPts val="600"/>
              </a:spcAft>
              <a:buFont typeface="Arial" panose="020B0604020202020204" pitchFamily="34" charset="0"/>
              <a:buChar char="•"/>
            </a:pPr>
            <a:r>
              <a:rPr lang="en-US" sz="2800" dirty="0">
                <a:solidFill>
                  <a:schemeClr val="bg1">
                    <a:alpha val="80000"/>
                  </a:schemeClr>
                </a:solidFill>
                <a:latin typeface="+mj-lt"/>
              </a:rPr>
              <a:t>Instant way to decorate your room for open house</a:t>
            </a:r>
          </a:p>
          <a:p>
            <a:pPr>
              <a:lnSpc>
                <a:spcPct val="90000"/>
              </a:lnSpc>
              <a:spcAft>
                <a:spcPts val="600"/>
              </a:spcAft>
            </a:pPr>
            <a:endParaRPr lang="en-US" sz="2800" dirty="0">
              <a:solidFill>
                <a:schemeClr val="bg1">
                  <a:alpha val="80000"/>
                </a:schemeClr>
              </a:solidFill>
              <a:latin typeface="+mj-lt"/>
            </a:endParaRPr>
          </a:p>
        </p:txBody>
      </p:sp>
      <p:sp>
        <p:nvSpPr>
          <p:cNvPr id="8" name="TextBox 7">
            <a:extLst>
              <a:ext uri="{FF2B5EF4-FFF2-40B4-BE49-F238E27FC236}">
                <a16:creationId xmlns:a16="http://schemas.microsoft.com/office/drawing/2014/main" id="{6E85F5DD-005C-E581-FBF2-F69C3C1678FB}"/>
              </a:ext>
            </a:extLst>
          </p:cNvPr>
          <p:cNvSpPr txBox="1"/>
          <p:nvPr/>
        </p:nvSpPr>
        <p:spPr>
          <a:xfrm>
            <a:off x="0" y="372534"/>
            <a:ext cx="3842451" cy="5851286"/>
          </a:xfrm>
          <a:prstGeom prst="rect">
            <a:avLst/>
          </a:prstGeom>
        </p:spPr>
        <p:txBody>
          <a:bodyPr vert="horz" lIns="91440" tIns="45720" rIns="91440" bIns="45720" rtlCol="0">
            <a:normAutofit/>
          </a:bodyPr>
          <a:lstStyle/>
          <a:p>
            <a:pPr>
              <a:lnSpc>
                <a:spcPct val="90000"/>
              </a:lnSpc>
              <a:spcAft>
                <a:spcPts val="600"/>
              </a:spcAft>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6544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2BF8F-BCDF-7C75-AFEE-3A5D3785B8AD}"/>
              </a:ext>
            </a:extLst>
          </p:cNvPr>
          <p:cNvSpPr>
            <a:spLocks noGrp="1"/>
          </p:cNvSpPr>
          <p:nvPr>
            <p:ph type="title"/>
          </p:nvPr>
        </p:nvSpPr>
        <p:spPr>
          <a:xfrm>
            <a:off x="271305" y="365126"/>
            <a:ext cx="8571243" cy="1325563"/>
          </a:xfrm>
          <a:solidFill>
            <a:srgbClr val="92D050"/>
          </a:solidFill>
          <a:ln w="57150">
            <a:solidFill>
              <a:schemeClr val="tx1"/>
            </a:solidFill>
          </a:ln>
        </p:spPr>
        <p:txBody>
          <a:bodyPr>
            <a:noAutofit/>
          </a:bodyPr>
          <a:lstStyle/>
          <a:p>
            <a:pPr algn="ctr"/>
            <a:r>
              <a:rPr lang="en-US" sz="4000" b="1" dirty="0" err="1">
                <a:solidFill>
                  <a:schemeClr val="bg1"/>
                </a:solidFill>
              </a:rPr>
              <a:t>healthscienceconsortium.org</a:t>
            </a:r>
            <a:r>
              <a:rPr lang="en-US" sz="4000" b="1" dirty="0">
                <a:solidFill>
                  <a:schemeClr val="bg1"/>
                </a:solidFill>
              </a:rPr>
              <a:t> </a:t>
            </a:r>
            <a:r>
              <a:rPr lang="en-US" sz="4000" dirty="0">
                <a:solidFill>
                  <a:schemeClr val="bg1"/>
                </a:solidFill>
              </a:rPr>
              <a:t/>
            </a:r>
            <a:br>
              <a:rPr lang="en-US" sz="4000" dirty="0">
                <a:solidFill>
                  <a:schemeClr val="bg1"/>
                </a:solidFill>
              </a:rPr>
            </a:br>
            <a:r>
              <a:rPr lang="en-US" sz="2800" dirty="0">
                <a:solidFill>
                  <a:schemeClr val="bg1"/>
                </a:solidFill>
              </a:rPr>
              <a:t>Found on homepage with printing instructions</a:t>
            </a:r>
          </a:p>
        </p:txBody>
      </p:sp>
      <p:pic>
        <p:nvPicPr>
          <p:cNvPr id="5" name="Content Placeholder 4" descr="Graphical user interface, application&#10;&#10;Description automatically generated">
            <a:extLst>
              <a:ext uri="{FF2B5EF4-FFF2-40B4-BE49-F238E27FC236}">
                <a16:creationId xmlns:a16="http://schemas.microsoft.com/office/drawing/2014/main" id="{9A21B0C2-EB9E-2DE5-3CA5-9331188AD7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01" y="1858945"/>
            <a:ext cx="9162302" cy="4999055"/>
          </a:xfrm>
        </p:spPr>
      </p:pic>
    </p:spTree>
    <p:extLst>
      <p:ext uri="{BB962C8B-B14F-4D97-AF65-F5344CB8AC3E}">
        <p14:creationId xmlns:p14="http://schemas.microsoft.com/office/powerpoint/2010/main" val="21593123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descr="&quot;&quot;">
            <a:extLst>
              <a:ext uri="{FF2B5EF4-FFF2-40B4-BE49-F238E27FC236}">
                <a16:creationId xmlns:a16="http://schemas.microsoft.com/office/drawing/2014/main" id="{44471D83-4966-596C-EF1C-7DAD2F625EE2}"/>
              </a:ext>
            </a:extLst>
          </p:cNvPr>
          <p:cNvSpPr>
            <a:spLocks noGrp="1" noRot="1" noChangeAspect="1" noMove="1" noResize="1" noEditPoints="1" noAdjustHandles="1" noChangeArrowheads="1" noChangeShapeType="1" noTextEdit="1"/>
          </p:cNvSpPr>
          <p:nvPr/>
        </p:nvSpPr>
        <p:spPr>
          <a:xfrm>
            <a:off x="0" y="0"/>
            <a:ext cx="91424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8435" name="Graphic 6" descr="Arrow Right with solid fill">
            <a:extLst>
              <a:ext uri="{FF2B5EF4-FFF2-40B4-BE49-F238E27FC236}">
                <a16:creationId xmlns:a16="http://schemas.microsoft.com/office/drawing/2014/main" id="{CFA52983-567B-D1C8-1161-35B619A81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346075"/>
            <a:ext cx="2935288"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Text&#10;&#10;Description automatically generated">
            <a:extLst>
              <a:ext uri="{FF2B5EF4-FFF2-40B4-BE49-F238E27FC236}">
                <a16:creationId xmlns:a16="http://schemas.microsoft.com/office/drawing/2014/main" id="{9C140927-2137-4646-606F-3D577ED043B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488" y="2697163"/>
            <a:ext cx="3979862" cy="2935287"/>
          </a:xfrm>
          <a:prstGeom prst="rect">
            <a:avLst/>
          </a:prstGeom>
          <a:noFill/>
          <a:ln w="28575">
            <a:solidFill>
              <a:srgbClr val="9BDE54"/>
            </a:solidFill>
            <a:miter lim="800000"/>
            <a:headEnd/>
            <a:tailEnd/>
          </a:ln>
          <a:extLst>
            <a:ext uri="{909E8E84-426E-40DD-AFC4-6F175D3DCCD1}">
              <a14:hiddenFill xmlns:a14="http://schemas.microsoft.com/office/drawing/2010/main">
                <a:solidFill>
                  <a:srgbClr val="FFFFFF"/>
                </a:solidFill>
              </a14:hiddenFill>
            </a:ext>
          </a:extLst>
        </p:spPr>
      </p:pic>
      <p:cxnSp>
        <p:nvCxnSpPr>
          <p:cNvPr id="14" name="Straight Connector 13" descr="&quot;&quot;">
            <a:extLst>
              <a:ext uri="{FF2B5EF4-FFF2-40B4-BE49-F238E27FC236}">
                <a16:creationId xmlns:a16="http://schemas.microsoft.com/office/drawing/2014/main" id="{E3651F03-0D11-1BE6-3E0B-CA017AD6FBF8}"/>
              </a:ext>
            </a:extLst>
          </p:cNvPr>
          <p:cNvCxnSpPr>
            <a:cxnSpLocks noGrp="1" noRot="1" noChangeAspect="1" noMove="1" noResize="1" noEditPoints="1" noAdjustHandles="1" noChangeArrowheads="1" noChangeShapeType="1"/>
          </p:cNvCxnSpPr>
          <p:nvPr/>
        </p:nvCxnSpPr>
        <p:spPr>
          <a:xfrm>
            <a:off x="4376738" y="1417638"/>
            <a:ext cx="0" cy="40227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2">
            <a:extLst>
              <a:ext uri="{FF2B5EF4-FFF2-40B4-BE49-F238E27FC236}">
                <a16:creationId xmlns:a16="http://schemas.microsoft.com/office/drawing/2014/main" id="{24DB59D1-DBE2-32B1-4FCD-75D647BCC0FE}"/>
              </a:ext>
            </a:extLst>
          </p:cNvPr>
          <p:cNvGraphicFramePr>
            <a:graphicFrameLocks noGrp="1"/>
          </p:cNvGraphicFramePr>
          <p:nvPr>
            <p:ph idx="1"/>
          </p:nvPr>
        </p:nvGraphicFramePr>
        <p:xfrm>
          <a:off x="4571999" y="2300770"/>
          <a:ext cx="4354377" cy="38539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AlternateContent xmlns:mc="http://schemas.openxmlformats.org/markup-compatibility/2006" xmlns:p14="http://schemas.microsoft.com/office/powerpoint/2010/main">
        <mc:Choice Requires="p14">
          <p:contentPart p14:bwMode="auto" r:id="rId10">
            <p14:nvContentPartPr>
              <p14:cNvPr id="2" name="Ink 1">
                <a:extLst>
                  <a:ext uri="{FF2B5EF4-FFF2-40B4-BE49-F238E27FC236}">
                    <a16:creationId xmlns:a16="http://schemas.microsoft.com/office/drawing/2014/main" id="{4DCCEF58-1665-EEBA-0ED8-EFE31E47E642}"/>
                  </a:ext>
                </a:extLst>
              </p14:cNvPr>
              <p14:cNvContentPartPr/>
              <p14:nvPr/>
            </p14:nvContentPartPr>
            <p14:xfrm>
              <a:off x="5889545" y="3204083"/>
              <a:ext cx="2160" cy="2160"/>
            </p14:xfrm>
          </p:contentPart>
        </mc:Choice>
        <mc:Fallback xmlns="">
          <p:pic>
            <p:nvPicPr>
              <p:cNvPr id="2" name="Ink 1">
                <a:extLst>
                  <a:ext uri="{FF2B5EF4-FFF2-40B4-BE49-F238E27FC236}">
                    <a16:creationId xmlns:a16="http://schemas.microsoft.com/office/drawing/2014/main" id="{4DCCEF58-1665-EEBA-0ED8-EFE31E47E642}"/>
                  </a:ext>
                </a:extLst>
              </p:cNvPr>
              <p:cNvPicPr/>
              <p:nvPr/>
            </p:nvPicPr>
            <p:blipFill>
              <a:blip r:embed="rId11"/>
              <a:stretch>
                <a:fillRect/>
              </a:stretch>
            </p:blipFill>
            <p:spPr>
              <a:xfrm>
                <a:off x="5880545" y="3195083"/>
                <a:ext cx="19800" cy="19800"/>
              </a:xfrm>
              <a:prstGeom prst="rect">
                <a:avLst/>
              </a:prstGeom>
            </p:spPr>
          </p:pic>
        </mc:Fallback>
      </mc:AlternateContent>
      <p:pic>
        <p:nvPicPr>
          <p:cNvPr id="8" name="Picture 7" descr="Graphical user interface&#10;&#10;Description automatically generated with medium confidence">
            <a:extLst>
              <a:ext uri="{FF2B5EF4-FFF2-40B4-BE49-F238E27FC236}">
                <a16:creationId xmlns:a16="http://schemas.microsoft.com/office/drawing/2014/main" id="{AF74852E-0F75-AB37-F339-736B8FA46569}"/>
              </a:ext>
            </a:extLst>
          </p:cNvPr>
          <p:cNvPicPr>
            <a:picLocks noChangeAspect="1"/>
          </p:cNvPicPr>
          <p:nvPr/>
        </p:nvPicPr>
        <p:blipFill>
          <a:blip r:embed="rId12"/>
          <a:stretch>
            <a:fillRect/>
          </a:stretch>
        </p:blipFill>
        <p:spPr>
          <a:xfrm>
            <a:off x="3785352" y="451857"/>
            <a:ext cx="4980263" cy="1283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49198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logo for a health educator&#10;&#10;Description automatically generated">
            <a:extLst>
              <a:ext uri="{FF2B5EF4-FFF2-40B4-BE49-F238E27FC236}">
                <a16:creationId xmlns:a16="http://schemas.microsoft.com/office/drawing/2014/main" id="{AB67F486-44F0-4E9E-437F-F0CFC2F9A3B5}"/>
              </a:ext>
            </a:extLst>
          </p:cNvPr>
          <p:cNvPicPr>
            <a:picLocks noGrp="1" noChangeAspect="1"/>
          </p:cNvPicPr>
          <p:nvPr>
            <p:ph sz="half" idx="2"/>
          </p:nvPr>
        </p:nvPicPr>
        <p:blipFill>
          <a:blip r:embed="rId3"/>
          <a:stretch>
            <a:fillRect/>
          </a:stretch>
        </p:blipFill>
        <p:spPr>
          <a:xfrm>
            <a:off x="844732" y="2216049"/>
            <a:ext cx="7455944" cy="2423182"/>
          </a:xfrm>
          <a:prstGeom prst="rect">
            <a:avLst/>
          </a:prstGeom>
        </p:spPr>
      </p:pic>
    </p:spTree>
    <p:extLst>
      <p:ext uri="{BB962C8B-B14F-4D97-AF65-F5344CB8AC3E}">
        <p14:creationId xmlns:p14="http://schemas.microsoft.com/office/powerpoint/2010/main" val="3552006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35" name="Rectangle 26634">
            <a:extLst>
              <a:ext uri="{FF2B5EF4-FFF2-40B4-BE49-F238E27FC236}">
                <a16:creationId xmlns:a16="http://schemas.microsoft.com/office/drawing/2014/main" id="{01D0AF59-99C3-4251-AB9A-C966C6AD44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7" name="Rectangle 26636">
            <a:extLst>
              <a:ext uri="{FF2B5EF4-FFF2-40B4-BE49-F238E27FC236}">
                <a16:creationId xmlns:a16="http://schemas.microsoft.com/office/drawing/2014/main" id="{1855405F-37A2-4869-9154-F8BE3BECE6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descr="&quot;&quot;">
            <a:extLst>
              <a:ext uri="{FF2B5EF4-FFF2-40B4-BE49-F238E27FC236}">
                <a16:creationId xmlns:a16="http://schemas.microsoft.com/office/drawing/2014/main" id="{6604D0F8-28A7-8940-7AFA-5D2310AB415E}"/>
              </a:ext>
            </a:extLst>
          </p:cNvPr>
          <p:cNvSpPr>
            <a:spLocks noGrp="1" noRot="1" noChangeAspect="1" noMove="1" noResize="1" noEditPoints="1" noAdjustHandles="1" noChangeArrowheads="1" noChangeShapeType="1" noTextEdit="1"/>
          </p:cNvSpPr>
          <p:nvPr/>
        </p:nvSpPr>
        <p:spPr>
          <a:xfrm>
            <a:off x="1009056" y="813812"/>
            <a:ext cx="6973835" cy="52303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6628" name="Freeform: Shape 18">
            <a:extLst>
              <a:ext uri="{FF2B5EF4-FFF2-40B4-BE49-F238E27FC236}">
                <a16:creationId xmlns:a16="http://schemas.microsoft.com/office/drawing/2014/main" id="{BA060D20-15C6-1647-D17E-032F91604851}"/>
              </a:ext>
              <a:ext uri="{C183D7F6-B498-43B3-948B-1728B52AA6E4}">
                <adec:decorative xmlns="" xmlns:adec="http://schemas.microsoft.com/office/drawing/2017/decorative" val="1"/>
              </a:ext>
            </a:extLst>
          </p:cNvPr>
          <p:cNvSpPr>
            <a:spLocks noGrp="1" noRot="1" noChangeAspect="1" noMove="1" noResize="1" noEditPoints="1" noAdjustHandles="1" noChangeShapeType="1" noTextEdit="1"/>
          </p:cNvSpPr>
          <p:nvPr/>
        </p:nvSpPr>
        <p:spPr bwMode="auto">
          <a:xfrm flipH="1">
            <a:off x="6848434" y="813812"/>
            <a:ext cx="1134458" cy="5230376"/>
          </a:xfrm>
          <a:custGeom>
            <a:avLst/>
            <a:gdLst>
              <a:gd name="T0" fmla="*/ 1376658 w 1983504"/>
              <a:gd name="T1" fmla="*/ 0 h 6858000"/>
              <a:gd name="T2" fmla="*/ 1645361 w 1983504"/>
              <a:gd name="T3" fmla="*/ 135168 h 6858000"/>
              <a:gd name="T4" fmla="*/ 1319295 w 1983504"/>
              <a:gd name="T5" fmla="*/ 88927 h 6858000"/>
              <a:gd name="T6" fmla="*/ 1464213 w 1983504"/>
              <a:gd name="T7" fmla="*/ 192082 h 6858000"/>
              <a:gd name="T8" fmla="*/ 1370620 w 1983504"/>
              <a:gd name="T9" fmla="*/ 352148 h 6858000"/>
              <a:gd name="T10" fmla="*/ 1304199 w 1983504"/>
              <a:gd name="T11" fmla="*/ 451747 h 6858000"/>
              <a:gd name="T12" fmla="*/ 1153242 w 1983504"/>
              <a:gd name="T13" fmla="*/ 334364 h 6858000"/>
              <a:gd name="T14" fmla="*/ 1195509 w 1983504"/>
              <a:gd name="T15" fmla="*/ 505101 h 6858000"/>
              <a:gd name="T16" fmla="*/ 1183434 w 1983504"/>
              <a:gd name="T17" fmla="*/ 558458 h 6858000"/>
              <a:gd name="T18" fmla="*/ 754716 w 1983504"/>
              <a:gd name="T19" fmla="*/ 533558 h 6858000"/>
              <a:gd name="T20" fmla="*/ 335056 w 1983504"/>
              <a:gd name="T21" fmla="*/ 465975 h 6858000"/>
              <a:gd name="T22" fmla="*/ 1225701 w 1983504"/>
              <a:gd name="T23" fmla="*/ 921277 h 6858000"/>
              <a:gd name="T24" fmla="*/ 1210606 w 1983504"/>
              <a:gd name="T25" fmla="*/ 1006647 h 6858000"/>
              <a:gd name="T26" fmla="*/ 1515538 w 1983504"/>
              <a:gd name="T27" fmla="*/ 1220069 h 6858000"/>
              <a:gd name="T28" fmla="*/ 1373640 w 1983504"/>
              <a:gd name="T29" fmla="*/ 1230741 h 6858000"/>
              <a:gd name="T30" fmla="*/ 1748012 w 1983504"/>
              <a:gd name="T31" fmla="*/ 1540204 h 6858000"/>
              <a:gd name="T32" fmla="*/ 1735936 w 1983504"/>
              <a:gd name="T33" fmla="*/ 1636245 h 6858000"/>
              <a:gd name="T34" fmla="*/ 1781223 w 1983504"/>
              <a:gd name="T35" fmla="*/ 1849668 h 6858000"/>
              <a:gd name="T36" fmla="*/ 1938218 w 1983504"/>
              <a:gd name="T37" fmla="*/ 1984836 h 6858000"/>
              <a:gd name="T38" fmla="*/ 1805376 w 1983504"/>
              <a:gd name="T39" fmla="*/ 2102219 h 6858000"/>
              <a:gd name="T40" fmla="*/ 1920104 w 1983504"/>
              <a:gd name="T41" fmla="*/ 2208931 h 6858000"/>
              <a:gd name="T42" fmla="*/ 839252 w 1983504"/>
              <a:gd name="T43" fmla="*/ 1974165 h 6858000"/>
              <a:gd name="T44" fmla="*/ 1358543 w 1983504"/>
              <a:gd name="T45" fmla="*/ 2326314 h 6858000"/>
              <a:gd name="T46" fmla="*/ 1648381 w 1983504"/>
              <a:gd name="T47" fmla="*/ 2401012 h 6858000"/>
              <a:gd name="T48" fmla="*/ 1645361 w 1983504"/>
              <a:gd name="T49" fmla="*/ 2543294 h 6858000"/>
              <a:gd name="T50" fmla="*/ 1337410 w 1983504"/>
              <a:gd name="T51" fmla="*/ 2564636 h 6858000"/>
              <a:gd name="T52" fmla="*/ 1005304 w 1983504"/>
              <a:gd name="T53" fmla="*/ 2553965 h 6858000"/>
              <a:gd name="T54" fmla="*/ 929826 w 1983504"/>
              <a:gd name="T55" fmla="*/ 2703362 h 6858000"/>
              <a:gd name="T56" fmla="*/ 501108 w 1983504"/>
              <a:gd name="T57" fmla="*/ 2941684 h 6858000"/>
              <a:gd name="T58" fmla="*/ 682256 w 1983504"/>
              <a:gd name="T59" fmla="*/ 3229805 h 6858000"/>
              <a:gd name="T60" fmla="*/ 806041 w 1983504"/>
              <a:gd name="T61" fmla="*/ 3539269 h 6858000"/>
              <a:gd name="T62" fmla="*/ 839252 w 1983504"/>
              <a:gd name="T63" fmla="*/ 4090612 h 6858000"/>
              <a:gd name="T64" fmla="*/ 655085 w 1983504"/>
              <a:gd name="T65" fmla="*/ 4321821 h 6858000"/>
              <a:gd name="T66" fmla="*/ 356189 w 1983504"/>
              <a:gd name="T67" fmla="*/ 4378734 h 6858000"/>
              <a:gd name="T68" fmla="*/ 416573 w 1983504"/>
              <a:gd name="T69" fmla="*/ 4585042 h 6858000"/>
              <a:gd name="T70" fmla="*/ 380342 w 1983504"/>
              <a:gd name="T71" fmla="*/ 4677526 h 6858000"/>
              <a:gd name="T72" fmla="*/ 944922 w 1983504"/>
              <a:gd name="T73" fmla="*/ 5154171 h 6858000"/>
              <a:gd name="T74" fmla="*/ 963036 w 1983504"/>
              <a:gd name="T75" fmla="*/ 5353367 h 6858000"/>
              <a:gd name="T76" fmla="*/ 1222682 w 1983504"/>
              <a:gd name="T77" fmla="*/ 5769542 h 6858000"/>
              <a:gd name="T78" fmla="*/ 1014361 w 1983504"/>
              <a:gd name="T79" fmla="*/ 5755314 h 6858000"/>
              <a:gd name="T80" fmla="*/ 1542711 w 1983504"/>
              <a:gd name="T81" fmla="*/ 6196388 h 6858000"/>
              <a:gd name="T82" fmla="*/ 1089840 w 1983504"/>
              <a:gd name="T83" fmla="*/ 6057663 h 6858000"/>
              <a:gd name="T84" fmla="*/ 1246836 w 1983504"/>
              <a:gd name="T85" fmla="*/ 6281757 h 6858000"/>
              <a:gd name="T86" fmla="*/ 1446099 w 1983504"/>
              <a:gd name="T87" fmla="*/ 6431153 h 6858000"/>
              <a:gd name="T88" fmla="*/ 1983504 w 1983504"/>
              <a:gd name="T89" fmla="*/ 6858000 h 6858000"/>
              <a:gd name="T90" fmla="*/ 0 w 1983504"/>
              <a:gd name="T91" fmla="*/ 0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lnTo>
                  <a:pt x="0" y="0"/>
                </a:lnTo>
                <a:close/>
              </a:path>
            </a:pathLst>
          </a:custGeom>
          <a:solidFill>
            <a:schemeClr val="bg2">
              <a:alpha val="50195"/>
            </a:schemeClr>
          </a:solidFill>
          <a:ln>
            <a:noFill/>
          </a:ln>
          <a:extLst>
            <a:ext uri="{91240B29-F687-4F45-9708-019B960494DF}">
              <a14:hiddenLine xmlns:a14="http://schemas.microsoft.com/office/drawing/2010/main" w="32707" cap="flat">
                <a:solidFill>
                  <a:srgbClr val="000000"/>
                </a:solidFill>
                <a:prstDash val="solid"/>
                <a:miter lim="800000"/>
                <a:headEnd/>
                <a:tailEnd/>
              </a14:hiddenLine>
            </a:ext>
          </a:extLst>
        </p:spPr>
        <p:txBody>
          <a:bodyPr anchor="ctr"/>
          <a:lstStyle/>
          <a:p>
            <a:endParaRPr lang="en-US" sz="1350"/>
          </a:p>
        </p:txBody>
      </p:sp>
      <p:sp>
        <p:nvSpPr>
          <p:cNvPr id="26630" name="TextBox 12">
            <a:extLst>
              <a:ext uri="{FF2B5EF4-FFF2-40B4-BE49-F238E27FC236}">
                <a16:creationId xmlns:a16="http://schemas.microsoft.com/office/drawing/2014/main" id="{306E08E3-3DB9-C74D-541C-C88E92B5C658}"/>
              </a:ext>
            </a:extLst>
          </p:cNvPr>
          <p:cNvSpPr txBox="1">
            <a:spLocks noChangeArrowheads="1"/>
          </p:cNvSpPr>
          <p:nvPr/>
        </p:nvSpPr>
        <p:spPr bwMode="auto">
          <a:xfrm>
            <a:off x="482601" y="5508252"/>
            <a:ext cx="81787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23544">
              <a:spcAft>
                <a:spcPts val="600"/>
              </a:spcAft>
            </a:pPr>
            <a:r>
              <a:rPr lang="en-US" altLang="en-US" sz="2000" b="1" kern="1200" dirty="0">
                <a:solidFill>
                  <a:schemeClr val="tx1"/>
                </a:solidFill>
                <a:latin typeface="Arial" panose="020B0604020202020204" pitchFamily="34" charset="0"/>
                <a:cs typeface="Arial" panose="020B0604020202020204" pitchFamily="34" charset="0"/>
              </a:rPr>
              <a:t>Health Science Teachers Professional Learning Community</a:t>
            </a:r>
            <a:endParaRPr lang="en-US" altLang="en-US" sz="2000" b="1" dirty="0">
              <a:latin typeface="Arial" panose="020B0604020202020204" pitchFamily="34" charset="0"/>
              <a:cs typeface="Arial" panose="020B0604020202020204" pitchFamily="34" charset="0"/>
            </a:endParaRPr>
          </a:p>
        </p:txBody>
      </p:sp>
      <p:pic>
        <p:nvPicPr>
          <p:cNvPr id="5" name="Content Placeholder 4" descr="A group of people sitting at desks&#10;&#10;Description automatically generated">
            <a:extLst>
              <a:ext uri="{FF2B5EF4-FFF2-40B4-BE49-F238E27FC236}">
                <a16:creationId xmlns:a16="http://schemas.microsoft.com/office/drawing/2014/main" id="{5FBA41ED-6921-06D4-032A-A9E5F5CC75CF}"/>
              </a:ext>
            </a:extLst>
          </p:cNvPr>
          <p:cNvPicPr>
            <a:picLocks noGrp="1" noChangeAspect="1"/>
          </p:cNvPicPr>
          <p:nvPr>
            <p:ph idx="1"/>
          </p:nvPr>
        </p:nvPicPr>
        <p:blipFill>
          <a:blip r:embed="rId3"/>
          <a:stretch>
            <a:fillRect/>
          </a:stretch>
        </p:blipFill>
        <p:spPr>
          <a:xfrm>
            <a:off x="745827" y="684093"/>
            <a:ext cx="7651939" cy="471354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Freeform 6">
            <a:extLst>
              <a:ext uri="{FF2B5EF4-FFF2-40B4-BE49-F238E27FC236}">
                <a16:creationId xmlns:a16="http://schemas.microsoft.com/office/drawing/2014/main" id="{69D184B2-2226-4E31-BCCB-4443307674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8899" y="918266"/>
            <a:ext cx="529596"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1AC4D4E3-486A-464A-8EC8-D448810972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8409" y="643467"/>
            <a:ext cx="315230"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44">
            <a:extLst>
              <a:ext uri="{FF2B5EF4-FFF2-40B4-BE49-F238E27FC236}">
                <a16:creationId xmlns:a16="http://schemas.microsoft.com/office/drawing/2014/main" id="{864DE13E-58EB-4475-B79C-0D4FC65123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8790" y="643467"/>
            <a:ext cx="8200127"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36" name="Content Placeholder 35" descr="A group of people with a network&#10;&#10;Description automatically generated">
            <a:extLst>
              <a:ext uri="{FF2B5EF4-FFF2-40B4-BE49-F238E27FC236}">
                <a16:creationId xmlns:a16="http://schemas.microsoft.com/office/drawing/2014/main" id="{8BB4926D-0CBF-0543-453D-E7A096FD9990}"/>
              </a:ext>
            </a:extLst>
          </p:cNvPr>
          <p:cNvPicPr>
            <a:picLocks noGrp="1" noChangeAspect="1"/>
          </p:cNvPicPr>
          <p:nvPr>
            <p:ph idx="1"/>
          </p:nvPr>
        </p:nvPicPr>
        <p:blipFill>
          <a:blip r:embed="rId2"/>
          <a:stretch>
            <a:fillRect/>
          </a:stretch>
        </p:blipFill>
        <p:spPr>
          <a:xfrm>
            <a:off x="492031" y="1040525"/>
            <a:ext cx="8021347" cy="4361792"/>
          </a:xfrm>
          <a:prstGeom prst="rect">
            <a:avLst/>
          </a:prstGeom>
        </p:spPr>
      </p:pic>
    </p:spTree>
    <p:extLst>
      <p:ext uri="{BB962C8B-B14F-4D97-AF65-F5344CB8AC3E}">
        <p14:creationId xmlns:p14="http://schemas.microsoft.com/office/powerpoint/2010/main" val="3274832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69D184B2-2226-4E31-BCCB-44433076744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8899" y="918266"/>
            <a:ext cx="529596"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7">
            <a:extLst>
              <a:ext uri="{FF2B5EF4-FFF2-40B4-BE49-F238E27FC236}">
                <a16:creationId xmlns:a16="http://schemas.microsoft.com/office/drawing/2014/main" id="{1AC4D4E3-486A-464A-8EC8-D448810972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8409" y="643467"/>
            <a:ext cx="315230"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Rectangle 23">
            <a:extLst>
              <a:ext uri="{FF2B5EF4-FFF2-40B4-BE49-F238E27FC236}">
                <a16:creationId xmlns:a16="http://schemas.microsoft.com/office/drawing/2014/main" id="{864DE13E-58EB-4475-B79C-0D4FC65123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8790" y="643467"/>
            <a:ext cx="8200127"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6" name="Content Placeholder 5">
            <a:extLst>
              <a:ext uri="{FF2B5EF4-FFF2-40B4-BE49-F238E27FC236}">
                <a16:creationId xmlns:a16="http://schemas.microsoft.com/office/drawing/2014/main" id="{FA6B683E-392C-0264-EDE3-419457A14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7"/>
            <a:ext cx="9144000" cy="6854263"/>
          </a:xfrm>
          <a:prstGeom prst="rect">
            <a:avLst/>
          </a:prstGeom>
        </p:spPr>
      </p:pic>
      <p:sp>
        <p:nvSpPr>
          <p:cNvPr id="2" name="TextBox 1">
            <a:extLst>
              <a:ext uri="{FF2B5EF4-FFF2-40B4-BE49-F238E27FC236}">
                <a16:creationId xmlns:a16="http://schemas.microsoft.com/office/drawing/2014/main" id="{6071F269-7798-191C-2241-72EC52C86D8D}"/>
              </a:ext>
            </a:extLst>
          </p:cNvPr>
          <p:cNvSpPr txBox="1"/>
          <p:nvPr/>
        </p:nvSpPr>
        <p:spPr>
          <a:xfrm>
            <a:off x="6553200" y="4978400"/>
            <a:ext cx="1950720" cy="707886"/>
          </a:xfrm>
          <a:prstGeom prst="rect">
            <a:avLst/>
          </a:prstGeom>
          <a:solidFill>
            <a:srgbClr val="002060"/>
          </a:solidFill>
        </p:spPr>
        <p:txBody>
          <a:bodyPr wrap="square" rtlCol="0">
            <a:spAutoFit/>
          </a:bodyPr>
          <a:lstStyle/>
          <a:p>
            <a:pPr algn="ctr"/>
            <a:r>
              <a:rPr lang="en-US" sz="2000" dirty="0">
                <a:solidFill>
                  <a:schemeClr val="bg1"/>
                </a:solidFill>
                <a:latin typeface="Calibri" panose="020F0502020204030204" pitchFamily="34" charset="0"/>
                <a:cs typeface="Calibri" panose="020F0502020204030204" pitchFamily="34" charset="0"/>
              </a:rPr>
              <a:t>Free download on our website</a:t>
            </a:r>
          </a:p>
        </p:txBody>
      </p:sp>
    </p:spTree>
    <p:extLst>
      <p:ext uri="{BB962C8B-B14F-4D97-AF65-F5344CB8AC3E}">
        <p14:creationId xmlns:p14="http://schemas.microsoft.com/office/powerpoint/2010/main" val="4551374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Content Placeholder 4" descr="Text&#10;&#10;Description automatically generated">
            <a:extLst>
              <a:ext uri="{FF2B5EF4-FFF2-40B4-BE49-F238E27FC236}">
                <a16:creationId xmlns:a16="http://schemas.microsoft.com/office/drawing/2014/main" id="{DE2ED949-7676-6778-6D9F-B45C1357BF7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26319" y="1047143"/>
            <a:ext cx="7543921" cy="5674968"/>
          </a:xfrm>
        </p:spPr>
      </p:pic>
      <p:sp>
        <p:nvSpPr>
          <p:cNvPr id="2" name="TextBox 1">
            <a:extLst>
              <a:ext uri="{FF2B5EF4-FFF2-40B4-BE49-F238E27FC236}">
                <a16:creationId xmlns:a16="http://schemas.microsoft.com/office/drawing/2014/main" id="{90EF3FC5-8A86-FA26-BA2E-0427BF9B9EEA}"/>
              </a:ext>
            </a:extLst>
          </p:cNvPr>
          <p:cNvSpPr txBox="1"/>
          <p:nvPr/>
        </p:nvSpPr>
        <p:spPr>
          <a:xfrm>
            <a:off x="721360" y="436880"/>
            <a:ext cx="8155847" cy="523220"/>
          </a:xfrm>
          <a:prstGeom prst="rect">
            <a:avLst/>
          </a:prstGeom>
          <a:solidFill>
            <a:srgbClr val="92D050"/>
          </a:solid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Exclusive Classroom Resources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4" name="Rectangle 28678">
            <a:extLst>
              <a:ext uri="{FF2B5EF4-FFF2-40B4-BE49-F238E27FC236}">
                <a16:creationId xmlns:a16="http://schemas.microsoft.com/office/drawing/2014/main" id="{D2B783EE-0239-4717-BBEA-8C9EAC61C8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Google Shape;128;p20">
            <a:extLst>
              <a:ext uri="{FF2B5EF4-FFF2-40B4-BE49-F238E27FC236}">
                <a16:creationId xmlns:a16="http://schemas.microsoft.com/office/drawing/2014/main" id="{68FE1338-F57E-12D1-029E-AAA09F9EE9A1}"/>
              </a:ext>
            </a:extLst>
          </p:cNvPr>
          <p:cNvSpPr/>
          <p:nvPr/>
        </p:nvSpPr>
        <p:spPr>
          <a:xfrm>
            <a:off x="325121" y="1825625"/>
            <a:ext cx="4392090" cy="4351338"/>
          </a:xfrm>
          <a:prstGeom prst="roundRect">
            <a:avLst>
              <a:gd name="adj" fmla="val 0"/>
            </a:avLst>
          </a:prstGeom>
        </p:spPr>
        <p:txBody>
          <a:bodyPr spcFirstLastPara="1" vert="horz" lIns="91440" tIns="45720" rIns="91440" bIns="45720" rtlCol="0">
            <a:normAutofit/>
          </a:bodyPr>
          <a:lstStyle/>
          <a:p>
            <a:pPr marL="571500" indent="-571500">
              <a:lnSpc>
                <a:spcPct val="90000"/>
              </a:lnSpc>
              <a:spcBef>
                <a:spcPts val="750"/>
              </a:spcBef>
              <a:buClr>
                <a:schemeClr val="accent1"/>
              </a:buClr>
              <a:buSzPct val="80000"/>
              <a:buFont typeface="Arial" panose="020B0604020202020204" pitchFamily="34" charset="0"/>
              <a:buChar char="•"/>
              <a:defRPr/>
            </a:pPr>
            <a:r>
              <a:rPr lang="en-US" sz="3600" b="1">
                <a:latin typeface="Arial" panose="020B0604020202020204" pitchFamily="34" charset="0"/>
                <a:cs typeface="Arial" panose="020B0604020202020204" pitchFamily="34" charset="0"/>
              </a:rPr>
              <a:t>11 </a:t>
            </a:r>
            <a:r>
              <a:rPr lang="en-US" sz="3600" b="1" dirty="0">
                <a:latin typeface="Arial" panose="020B0604020202020204" pitchFamily="34" charset="0"/>
                <a:cs typeface="Arial" panose="020B0604020202020204" pitchFamily="34" charset="0"/>
              </a:rPr>
              <a:t>State HSEA Affiliates</a:t>
            </a:r>
          </a:p>
          <a:p>
            <a:pPr indent="-228600">
              <a:lnSpc>
                <a:spcPct val="90000"/>
              </a:lnSpc>
              <a:spcBef>
                <a:spcPts val="750"/>
              </a:spcBef>
              <a:buClr>
                <a:schemeClr val="accent1"/>
              </a:buClr>
              <a:buSzPct val="80000"/>
              <a:buFont typeface="Arial" panose="020B0604020202020204" pitchFamily="34" charset="0"/>
              <a:buChar char="•"/>
              <a:defRPr/>
            </a:pPr>
            <a:endParaRPr lang="en-US" sz="3600" b="1" i="1" u="sng" dirty="0">
              <a:latin typeface="Arial" panose="020B0604020202020204" pitchFamily="34" charset="0"/>
              <a:cs typeface="Arial" panose="020B0604020202020204" pitchFamily="34" charset="0"/>
            </a:endParaRPr>
          </a:p>
          <a:p>
            <a:pPr marL="571500" indent="-571500">
              <a:lnSpc>
                <a:spcPct val="90000"/>
              </a:lnSpc>
              <a:spcBef>
                <a:spcPts val="750"/>
              </a:spcBef>
              <a:buClr>
                <a:schemeClr val="accent1"/>
              </a:buClr>
              <a:buSzPct val="80000"/>
              <a:buFont typeface="Arial" panose="020B0604020202020204" pitchFamily="34" charset="0"/>
              <a:buChar char="•"/>
              <a:defRPr/>
            </a:pPr>
            <a:r>
              <a:rPr lang="en-US" sz="3600" b="1" dirty="0">
                <a:latin typeface="Arial" panose="020B0604020202020204" pitchFamily="34" charset="0"/>
                <a:cs typeface="Arial" panose="020B0604020202020204" pitchFamily="34" charset="0"/>
              </a:rPr>
              <a:t>AL, GA, KY, MI, MO, OK, OR, SC, TX, WI, &amp; WV</a:t>
            </a:r>
          </a:p>
        </p:txBody>
      </p:sp>
      <p:sp>
        <p:nvSpPr>
          <p:cNvPr id="28685" name="Oval 28680">
            <a:extLst>
              <a:ext uri="{FF2B5EF4-FFF2-40B4-BE49-F238E27FC236}">
                <a16:creationId xmlns:a16="http://schemas.microsoft.com/office/drawing/2014/main" id="{A7B99495-F43F-4D80-A44F-2CB4764EB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5426" y="1364732"/>
            <a:ext cx="710616"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8673" name="Google Shape;125;p20">
            <a:extLst>
              <a:ext uri="{FF2B5EF4-FFF2-40B4-BE49-F238E27FC236}">
                <a16:creationId xmlns:a16="http://schemas.microsoft.com/office/drawing/2014/main" id="{5F27353B-0677-F549-FE96-E6B746FF3AA7}"/>
              </a:ext>
            </a:extLst>
          </p:cNvPr>
          <p:cNvPicPr preferRelativeResize="0">
            <a:picLocks noChangeAspect="1" noChangeArrowheads="1"/>
          </p:cNvPicPr>
          <p:nvPr/>
        </p:nvPicPr>
        <p:blipFill rotWithShape="1">
          <a:blip r:embed="rId3" cstate="print">
            <a:extLst>
              <a:ext uri="{28A0092B-C50C-407E-A947-70E740481C1C}">
                <a14:useLocalDpi xmlns:a14="http://schemas.microsoft.com/office/drawing/2010/main" val="0"/>
              </a:ext>
            </a:extLst>
          </a:blip>
          <a:srcRect l="24215" r="20078" b="3"/>
          <a:stretch/>
        </p:blipFill>
        <p:spPr bwMode="auto">
          <a:xfrm>
            <a:off x="5925944" y="2727729"/>
            <a:ext cx="3218056"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Arc 28682">
            <a:extLst>
              <a:ext uri="{FF2B5EF4-FFF2-40B4-BE49-F238E27FC236}">
                <a16:creationId xmlns:a16="http://schemas.microsoft.com/office/drawing/2014/main" id="{70BEB1E7-2F88-40BC-B73D-42E5B6F80BF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4022954" y="-170491"/>
            <a:ext cx="4021193"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 name="Picture 2" descr="A group of people sitting at a table&#10;&#10;Description automatically generated">
            <a:extLst>
              <a:ext uri="{FF2B5EF4-FFF2-40B4-BE49-F238E27FC236}">
                <a16:creationId xmlns:a16="http://schemas.microsoft.com/office/drawing/2014/main" id="{E567F41D-A51A-5ACA-E103-998104785211}"/>
              </a:ext>
            </a:extLst>
          </p:cNvPr>
          <p:cNvPicPr>
            <a:picLocks noChangeAspect="1"/>
          </p:cNvPicPr>
          <p:nvPr/>
        </p:nvPicPr>
        <p:blipFill rotWithShape="1">
          <a:blip r:embed="rId4"/>
          <a:srcRect l="4740" r="29444" b="-4"/>
          <a:stretch/>
        </p:blipFill>
        <p:spPr>
          <a:xfrm>
            <a:off x="4717210" y="321670"/>
            <a:ext cx="3170841" cy="361343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28674" name="Google Shape;127;p20">
            <a:extLst>
              <a:ext uri="{FF2B5EF4-FFF2-40B4-BE49-F238E27FC236}">
                <a16:creationId xmlns:a16="http://schemas.microsoft.com/office/drawing/2014/main" id="{E28E5584-4DAC-3829-C032-18B963359FFA}"/>
              </a:ext>
            </a:extLst>
          </p:cNvPr>
          <p:cNvSpPr txBox="1">
            <a:spLocks noChangeArrowheads="1"/>
          </p:cNvSpPr>
          <p:nvPr/>
        </p:nvSpPr>
        <p:spPr bwMode="auto">
          <a:xfrm>
            <a:off x="4013597" y="2689622"/>
            <a:ext cx="2113359" cy="2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sz="135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descr="&quot;&quot;">
            <a:extLst>
              <a:ext uri="{FF2B5EF4-FFF2-40B4-BE49-F238E27FC236}">
                <a16:creationId xmlns:a16="http://schemas.microsoft.com/office/drawing/2014/main" id="{0585D8EE-DB2D-C35D-08E0-FE238F341894}"/>
              </a:ext>
            </a:extLst>
          </p:cNvPr>
          <p:cNvSpPr>
            <a:spLocks noGrp="1" noRot="1" noChangeAspect="1" noMove="1" noResize="1" noEditPoints="1" noAdjustHandles="1" noChangeArrowheads="1" noChangeShapeType="1" noTextEdit="1"/>
          </p:cNvSpPr>
          <p:nvPr/>
        </p:nvSpPr>
        <p:spPr>
          <a:xfrm>
            <a:off x="1408931" y="1829202"/>
            <a:ext cx="4426444" cy="3319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9" name="Freeform: Shape 28" descr="&quot;&quot;">
            <a:extLst>
              <a:ext uri="{FF2B5EF4-FFF2-40B4-BE49-F238E27FC236}">
                <a16:creationId xmlns:a16="http://schemas.microsoft.com/office/drawing/2014/main" id="{9E48A094-AE74-61E7-21EF-1035285C9322}"/>
              </a:ext>
            </a:extLst>
          </p:cNvPr>
          <p:cNvSpPr>
            <a:spLocks noGrp="1" noRot="1" noChangeAspect="1" noMove="1" noResize="1" noEditPoints="1" noAdjustHandles="1" noChangeArrowheads="1" noChangeShapeType="1" noTextEdit="1"/>
          </p:cNvSpPr>
          <p:nvPr/>
        </p:nvSpPr>
        <p:spPr>
          <a:xfrm rot="18900000" flipH="1">
            <a:off x="1272141" y="1706246"/>
            <a:ext cx="663967" cy="667040"/>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46" name="Rectangle 30" descr="&quot;&quot;">
            <a:extLst>
              <a:ext uri="{FF2B5EF4-FFF2-40B4-BE49-F238E27FC236}">
                <a16:creationId xmlns:a16="http://schemas.microsoft.com/office/drawing/2014/main" id="{770957ED-CBBC-359B-28E1-18D3C48F2BB3}"/>
              </a:ext>
            </a:extLst>
          </p:cNvPr>
          <p:cNvSpPr>
            <a:spLocks noGrp="1" noRot="1" noChangeAspect="1" noMove="1" noResize="1" noEditPoints="1" noAdjustHandles="1" noChangeArrowheads="1" noChangeShapeType="1" noTextEdit="1"/>
          </p:cNvSpPr>
          <p:nvPr/>
        </p:nvSpPr>
        <p:spPr>
          <a:xfrm rot="18900000" flipH="1">
            <a:off x="1732462" y="2033619"/>
            <a:ext cx="234386" cy="31277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7" name="Rectangle 32" descr="&quot;&quot;">
            <a:extLst>
              <a:ext uri="{FF2B5EF4-FFF2-40B4-BE49-F238E27FC236}">
                <a16:creationId xmlns:a16="http://schemas.microsoft.com/office/drawing/2014/main" id="{C52C66E6-8FEC-2398-4B14-6AF93A02BDF3}"/>
              </a:ext>
            </a:extLst>
          </p:cNvPr>
          <p:cNvSpPr>
            <a:spLocks noGrp="1" noRot="1" noChangeAspect="1" noMove="1" noResize="1" noEditPoints="1" noAdjustHandles="1" noChangeArrowheads="1" noChangeShapeType="1" noTextEdit="1"/>
          </p:cNvSpPr>
          <p:nvPr/>
        </p:nvSpPr>
        <p:spPr>
          <a:xfrm rot="18900000" flipH="1">
            <a:off x="5055368" y="2146586"/>
            <a:ext cx="249756" cy="33275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8" name="Freeform: Shape 34" descr="&quot;&quot;">
            <a:extLst>
              <a:ext uri="{FF2B5EF4-FFF2-40B4-BE49-F238E27FC236}">
                <a16:creationId xmlns:a16="http://schemas.microsoft.com/office/drawing/2014/main" id="{87F5A9DE-777E-6AE0-171E-A8C2400DDB44}"/>
              </a:ext>
            </a:extLst>
          </p:cNvPr>
          <p:cNvSpPr>
            <a:spLocks noGrp="1" noRot="1" noChangeAspect="1" noMove="1" noResize="1" noEditPoints="1" noAdjustHandles="1" noChangeArrowheads="1" noChangeShapeType="1" noTextEdit="1"/>
          </p:cNvSpPr>
          <p:nvPr/>
        </p:nvSpPr>
        <p:spPr>
          <a:xfrm rot="10800000" flipH="1">
            <a:off x="4805612" y="1829202"/>
            <a:ext cx="1029763" cy="716992"/>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37" name="Isosceles Triangle 36" descr="&quot;&quot;">
            <a:extLst>
              <a:ext uri="{FF2B5EF4-FFF2-40B4-BE49-F238E27FC236}">
                <a16:creationId xmlns:a16="http://schemas.microsoft.com/office/drawing/2014/main" id="{045AF2F7-2032-11F5-4511-3AA6515E9CEB}"/>
              </a:ext>
            </a:extLst>
          </p:cNvPr>
          <p:cNvSpPr>
            <a:spLocks noGrp="1" noRot="1" noChangeAspect="1" noMove="1" noResize="1" noEditPoints="1" noAdjustHandles="1" noChangeArrowheads="1" noChangeShapeType="1" noTextEdit="1"/>
          </p:cNvSpPr>
          <p:nvPr/>
        </p:nvSpPr>
        <p:spPr>
          <a:xfrm flipH="1">
            <a:off x="4304563" y="4789387"/>
            <a:ext cx="542547" cy="35964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9" name="Isosceles Triangle 38" descr="&quot;&quot;">
            <a:extLst>
              <a:ext uri="{FF2B5EF4-FFF2-40B4-BE49-F238E27FC236}">
                <a16:creationId xmlns:a16="http://schemas.microsoft.com/office/drawing/2014/main" id="{A803B3E0-59D0-9C4F-07EF-87D76A447338}"/>
              </a:ext>
            </a:extLst>
          </p:cNvPr>
          <p:cNvSpPr>
            <a:spLocks noGrp="1" noRot="1" noChangeAspect="1" noMove="1" noResize="1" noEditPoints="1" noAdjustHandles="1" noChangeArrowheads="1" noChangeShapeType="1" noTextEdit="1"/>
          </p:cNvSpPr>
          <p:nvPr/>
        </p:nvSpPr>
        <p:spPr>
          <a:xfrm flipH="1">
            <a:off x="4169311" y="4953073"/>
            <a:ext cx="295865" cy="195962"/>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6" name="Content Placeholder 5" descr="A group of women sitting at a table&#10;&#10;Description automatically generated">
            <a:extLst>
              <a:ext uri="{FF2B5EF4-FFF2-40B4-BE49-F238E27FC236}">
                <a16:creationId xmlns:a16="http://schemas.microsoft.com/office/drawing/2014/main" id="{3BE1E50C-6E1E-41B1-F746-18A7AA7827B5}"/>
              </a:ext>
            </a:extLst>
          </p:cNvPr>
          <p:cNvPicPr>
            <a:picLocks noGrp="1" noChangeAspect="1"/>
          </p:cNvPicPr>
          <p:nvPr>
            <p:ph idx="1"/>
          </p:nvPr>
        </p:nvPicPr>
        <p:blipFill>
          <a:blip r:embed="rId3"/>
          <a:stretch>
            <a:fillRect/>
          </a:stretch>
        </p:blipFill>
        <p:spPr>
          <a:xfrm>
            <a:off x="1106762" y="3174537"/>
            <a:ext cx="6972882" cy="3319833"/>
          </a:xfrm>
        </p:spPr>
      </p:pic>
      <p:pic>
        <p:nvPicPr>
          <p:cNvPr id="8" name="Picture 7" descr="A screenshot of a phone&#10;&#10;Description automatically generated">
            <a:extLst>
              <a:ext uri="{FF2B5EF4-FFF2-40B4-BE49-F238E27FC236}">
                <a16:creationId xmlns:a16="http://schemas.microsoft.com/office/drawing/2014/main" id="{0A25F4F3-24DE-84F7-1AE7-A1BE2DD6ECF4}"/>
              </a:ext>
            </a:extLst>
          </p:cNvPr>
          <p:cNvPicPr>
            <a:picLocks noChangeAspect="1"/>
          </p:cNvPicPr>
          <p:nvPr/>
        </p:nvPicPr>
        <p:blipFill>
          <a:blip r:embed="rId4"/>
          <a:stretch>
            <a:fillRect/>
          </a:stretch>
        </p:blipFill>
        <p:spPr>
          <a:xfrm>
            <a:off x="113918" y="822960"/>
            <a:ext cx="9005369" cy="2487197"/>
          </a:xfrm>
          <a:prstGeom prst="rect">
            <a:avLst/>
          </a:prstGeom>
        </p:spPr>
      </p:pic>
      <p:sp>
        <p:nvSpPr>
          <p:cNvPr id="2" name="TextBox 1">
            <a:extLst>
              <a:ext uri="{FF2B5EF4-FFF2-40B4-BE49-F238E27FC236}">
                <a16:creationId xmlns:a16="http://schemas.microsoft.com/office/drawing/2014/main" id="{1F2BE2E7-6237-D781-84F4-EBDB1A556352}"/>
              </a:ext>
            </a:extLst>
          </p:cNvPr>
          <p:cNvSpPr txBox="1"/>
          <p:nvPr/>
        </p:nvSpPr>
        <p:spPr>
          <a:xfrm>
            <a:off x="113919" y="330517"/>
            <a:ext cx="8776082" cy="492443"/>
          </a:xfrm>
          <a:prstGeom prst="rect">
            <a:avLst/>
          </a:prstGeom>
          <a:solidFill>
            <a:srgbClr val="0432FF"/>
          </a:solidFill>
        </p:spPr>
        <p:txBody>
          <a:bodyPr wrap="square" rtlCol="0">
            <a:spAutoFit/>
          </a:bodyPr>
          <a:lstStyle/>
          <a:p>
            <a:r>
              <a:rPr lang="en-US" sz="2600" b="1" dirty="0">
                <a:solidFill>
                  <a:schemeClr val="bg1"/>
                </a:solidFill>
                <a:latin typeface="+mj-lt"/>
              </a:rPr>
              <a:t>Facebook Group Open to All Health Science Teachers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921" name="Rectangle 38920">
            <a:extLst>
              <a:ext uri="{FF2B5EF4-FFF2-40B4-BE49-F238E27FC236}">
                <a16:creationId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3" name="Rectangle 38922">
            <a:extLst>
              <a:ext uri="{FF2B5EF4-FFF2-40B4-BE49-F238E27FC236}">
                <a16:creationId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5" name="Rectangle 38924">
            <a:extLst>
              <a:ext uri="{FF2B5EF4-FFF2-40B4-BE49-F238E27FC236}">
                <a16:creationId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27" name="Rectangle 38926">
            <a:extLst>
              <a:ext uri="{FF2B5EF4-FFF2-40B4-BE49-F238E27FC236}">
                <a16:creationId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descr="&quot;&quot;">
            <a:extLst>
              <a:ext uri="{FF2B5EF4-FFF2-40B4-BE49-F238E27FC236}">
                <a16:creationId xmlns:a16="http://schemas.microsoft.com/office/drawing/2014/main" id="{19ED35A8-B2D0-0016-2EB8-8D067ABFC79E}"/>
              </a:ext>
            </a:extLst>
          </p:cNvPr>
          <p:cNvSpPr>
            <a:spLocks noGrp="1" noRot="1" noChangeAspect="1" noMove="1" noResize="1" noEditPoints="1" noAdjustHandles="1" noChangeArrowheads="1" noChangeShapeType="1" noTextEdit="1"/>
          </p:cNvSpPr>
          <p:nvPr/>
        </p:nvSpPr>
        <p:spPr>
          <a:xfrm>
            <a:off x="1075943" y="457201"/>
            <a:ext cx="2329186" cy="3250239"/>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3" name="Rectangle 2">
            <a:extLst>
              <a:ext uri="{FF2B5EF4-FFF2-40B4-BE49-F238E27FC236}">
                <a16:creationId xmlns:a16="http://schemas.microsoft.com/office/drawing/2014/main" id="{25F4B66A-767F-7684-E1E5-C020396A35D4}"/>
              </a:ext>
            </a:extLst>
          </p:cNvPr>
          <p:cNvSpPr/>
          <p:nvPr/>
        </p:nvSpPr>
        <p:spPr>
          <a:xfrm>
            <a:off x="1075943" y="457200"/>
            <a:ext cx="2521897" cy="3414116"/>
          </a:xfrm>
          <a:prstGeom prst="rect">
            <a:avLst/>
          </a:prstGeom>
        </p:spPr>
        <p:txBody>
          <a:bodyPr anchor="ctr">
            <a:normAutofit/>
          </a:bodyPr>
          <a:lstStyle/>
          <a:p>
            <a:pPr algn="ctr" defTabSz="1161288">
              <a:lnSpc>
                <a:spcPct val="90000"/>
              </a:lnSpc>
              <a:spcAft>
                <a:spcPts val="572"/>
              </a:spcAft>
              <a:defRPr/>
            </a:pPr>
            <a:r>
              <a:rPr lang="en-US" sz="3429" b="1" kern="1200">
                <a:solidFill>
                  <a:srgbClr val="FFFFFF"/>
                </a:solidFill>
                <a:latin typeface="Arial" panose="020B0604020202020204" pitchFamily="34" charset="0"/>
                <a:ea typeface="+mj-ea"/>
                <a:cs typeface="Arial" panose="020B0604020202020204" pitchFamily="34" charset="0"/>
              </a:rPr>
              <a:t>FREE</a:t>
            </a:r>
            <a:r>
              <a:rPr lang="en-US" sz="3429" kern="1200">
                <a:solidFill>
                  <a:srgbClr val="FFFFFF"/>
                </a:solidFill>
                <a:latin typeface="Arial" panose="020B0604020202020204" pitchFamily="34" charset="0"/>
                <a:ea typeface="+mj-ea"/>
                <a:cs typeface="Arial" panose="020B0604020202020204" pitchFamily="34" charset="0"/>
              </a:rPr>
              <a:t> </a:t>
            </a:r>
            <a:r>
              <a:rPr lang="en-US" sz="3048" kern="1200">
                <a:solidFill>
                  <a:srgbClr val="FFFFFF"/>
                </a:solidFill>
                <a:latin typeface="Arial" panose="020B0604020202020204" pitchFamily="34" charset="0"/>
                <a:ea typeface="+mj-ea"/>
                <a:cs typeface="Arial" panose="020B0604020202020204" pitchFamily="34" charset="0"/>
              </a:rPr>
              <a:t>Wednesday Webinars</a:t>
            </a:r>
          </a:p>
          <a:p>
            <a:pPr indent="-171450">
              <a:lnSpc>
                <a:spcPct val="90000"/>
              </a:lnSpc>
              <a:spcAft>
                <a:spcPts val="450"/>
              </a:spcAft>
              <a:defRPr/>
            </a:pPr>
            <a:endParaRPr lang="en-US" sz="2100" dirty="0">
              <a:solidFill>
                <a:srgbClr val="FFFFFF"/>
              </a:solidFill>
              <a:latin typeface="+mj-lt"/>
              <a:ea typeface="+mj-ea"/>
              <a:cs typeface="+mj-cs"/>
            </a:endParaRPr>
          </a:p>
        </p:txBody>
      </p:sp>
      <p:pic>
        <p:nvPicPr>
          <p:cNvPr id="38916" name="Picture 5" descr="A picture containing drawing&#10;&#10;Description automatically generated">
            <a:extLst>
              <a:ext uri="{FF2B5EF4-FFF2-40B4-BE49-F238E27FC236}">
                <a16:creationId xmlns:a16="http://schemas.microsoft.com/office/drawing/2014/main" id="{7287FF2B-B255-9493-FEE1-78A37BF2C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887" r="9293"/>
          <a:stretch>
            <a:fillRect/>
          </a:stretch>
        </p:blipFill>
        <p:spPr bwMode="auto">
          <a:xfrm>
            <a:off x="3597840" y="1068709"/>
            <a:ext cx="4470216" cy="533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3">
            <a:extLst>
              <a:ext uri="{FF2B5EF4-FFF2-40B4-BE49-F238E27FC236}">
                <a16:creationId xmlns:a16="http://schemas.microsoft.com/office/drawing/2014/main" id="{2D2B266D-3625-4584-A5C3-7D3F672CFF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5">
            <a:extLst>
              <a:ext uri="{FF2B5EF4-FFF2-40B4-BE49-F238E27FC236}">
                <a16:creationId xmlns:a16="http://schemas.microsoft.com/office/drawing/2014/main" id="{C463B99A-73EE-4FBB-B7C4-F9F9BCC25C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27">
            <a:extLst>
              <a:ext uri="{FF2B5EF4-FFF2-40B4-BE49-F238E27FC236}">
                <a16:creationId xmlns:a16="http://schemas.microsoft.com/office/drawing/2014/main" id="{A5D2A5D1-BA0D-47D3-B051-DA7743C46E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1" descr="&quot;&quot;">
            <a:extLst>
              <a:ext uri="{FF2B5EF4-FFF2-40B4-BE49-F238E27FC236}">
                <a16:creationId xmlns:a16="http://schemas.microsoft.com/office/drawing/2014/main" id="{3CF6ABD7-8B41-FB0A-603C-9B0F8C6D47CF}"/>
              </a:ext>
            </a:extLst>
          </p:cNvPr>
          <p:cNvSpPr>
            <a:spLocks noGrp="1" noRot="1" noChangeAspect="1" noMove="1" noResize="1" noEditPoints="1" noAdjustHandles="1" noChangeArrowheads="1" noChangeShapeType="1" noTextEdit="1"/>
          </p:cNvSpPr>
          <p:nvPr/>
        </p:nvSpPr>
        <p:spPr>
          <a:xfrm>
            <a:off x="2239564" y="1049136"/>
            <a:ext cx="4738408" cy="33159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6" name="Content Placeholder 5" descr="A close-up of a postcard&#10;&#10;Description automatically generated">
            <a:extLst>
              <a:ext uri="{FF2B5EF4-FFF2-40B4-BE49-F238E27FC236}">
                <a16:creationId xmlns:a16="http://schemas.microsoft.com/office/drawing/2014/main" id="{79C30342-0D2D-3BE1-24C4-51ED04EB2D60}"/>
              </a:ext>
            </a:extLst>
          </p:cNvPr>
          <p:cNvPicPr>
            <a:picLocks noGrp="1" noChangeAspect="1"/>
          </p:cNvPicPr>
          <p:nvPr>
            <p:ph idx="1"/>
          </p:nvPr>
        </p:nvPicPr>
        <p:blipFill>
          <a:blip r:embed="rId3"/>
          <a:stretch>
            <a:fillRect/>
          </a:stretch>
        </p:blipFill>
        <p:spPr>
          <a:xfrm>
            <a:off x="1093075" y="131774"/>
            <a:ext cx="7166365" cy="5533302"/>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548F45-5164-4ABB-8212-7F293FDED8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5A6A21-20CC-E554-DD3D-F7B45A382119}"/>
              </a:ext>
            </a:extLst>
          </p:cNvPr>
          <p:cNvPicPr>
            <a:picLocks noChangeAspect="1"/>
          </p:cNvPicPr>
          <p:nvPr/>
        </p:nvPicPr>
        <p:blipFill rotWithShape="1">
          <a:blip r:embed="rId2"/>
          <a:srcRect l="6626" r="4363" b="-4"/>
          <a:stretch/>
        </p:blipFill>
        <p:spPr>
          <a:xfrm>
            <a:off x="3028949" y="10"/>
            <a:ext cx="6120019"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DF89ACA-98D9-933B-EC90-80C10EABC950}"/>
              </a:ext>
            </a:extLst>
          </p:cNvPr>
          <p:cNvSpPr>
            <a:spLocks noGrp="1"/>
          </p:cNvSpPr>
          <p:nvPr>
            <p:ph type="title"/>
          </p:nvPr>
        </p:nvSpPr>
        <p:spPr>
          <a:xfrm>
            <a:off x="400854" y="2950387"/>
            <a:ext cx="2289220" cy="3531403"/>
          </a:xfrm>
        </p:spPr>
        <p:txBody>
          <a:bodyPr vert="horz" lIns="91440" tIns="45720" rIns="91440" bIns="45720" rtlCol="0" anchor="t">
            <a:normAutofit/>
          </a:bodyPr>
          <a:lstStyle/>
          <a:p>
            <a:pPr algn="r" defTabSz="914400"/>
            <a:r>
              <a:rPr lang="en-US" sz="3000" b="1">
                <a:solidFill>
                  <a:srgbClr val="FFFFFF"/>
                </a:solidFill>
              </a:rPr>
              <a:t>2023 National Health Science Conference Page</a:t>
            </a:r>
          </a:p>
        </p:txBody>
      </p:sp>
    </p:spTree>
    <p:extLst>
      <p:ext uri="{BB962C8B-B14F-4D97-AF65-F5344CB8AC3E}">
        <p14:creationId xmlns:p14="http://schemas.microsoft.com/office/powerpoint/2010/main" val="18561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Google Shape;163;p24">
            <a:extLst>
              <a:ext uri="{FF2B5EF4-FFF2-40B4-BE49-F238E27FC236}">
                <a16:creationId xmlns:a16="http://schemas.microsoft.com/office/drawing/2014/main" id="{6B05732D-EC1E-D015-3F51-97AD19B9C6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60663"/>
          <a:stretch>
            <a:fillRect/>
          </a:stretch>
        </p:blipFill>
        <p:spPr bwMode="auto">
          <a:xfrm>
            <a:off x="0" y="3432175"/>
            <a:ext cx="91440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Google Shape;164;p24">
            <a:extLst>
              <a:ext uri="{FF2B5EF4-FFF2-40B4-BE49-F238E27FC236}">
                <a16:creationId xmlns:a16="http://schemas.microsoft.com/office/drawing/2014/main" id="{63773647-2EEB-E9C5-2F82-43A3CC0803E7}"/>
              </a:ext>
            </a:extLst>
          </p:cNvPr>
          <p:cNvSpPr>
            <a:spLocks noChangeArrowheads="1"/>
          </p:cNvSpPr>
          <p:nvPr/>
        </p:nvSpPr>
        <p:spPr bwMode="auto">
          <a:xfrm>
            <a:off x="0" y="1260475"/>
            <a:ext cx="9144000" cy="25701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n-US" altLang="en-US"/>
          </a:p>
        </p:txBody>
      </p:sp>
      <p:grpSp>
        <p:nvGrpSpPr>
          <p:cNvPr id="43011" name="Google Shape;165;p24">
            <a:extLst>
              <a:ext uri="{FF2B5EF4-FFF2-40B4-BE49-F238E27FC236}">
                <a16:creationId xmlns:a16="http://schemas.microsoft.com/office/drawing/2014/main" id="{B7F2F63A-D4E1-3266-0F01-6FE331413A65}"/>
              </a:ext>
            </a:extLst>
          </p:cNvPr>
          <p:cNvGrpSpPr>
            <a:grpSpLocks/>
          </p:cNvGrpSpPr>
          <p:nvPr/>
        </p:nvGrpSpPr>
        <p:grpSpPr bwMode="auto">
          <a:xfrm rot="-240508">
            <a:off x="312738" y="612775"/>
            <a:ext cx="4540250" cy="5175250"/>
            <a:chOff x="3090300" y="463425"/>
            <a:chExt cx="2963400" cy="4196100"/>
          </a:xfrm>
        </p:grpSpPr>
        <p:sp>
          <p:nvSpPr>
            <p:cNvPr id="166" name="Google Shape;166;p24">
              <a:extLst>
                <a:ext uri="{FF2B5EF4-FFF2-40B4-BE49-F238E27FC236}">
                  <a16:creationId xmlns:a16="http://schemas.microsoft.com/office/drawing/2014/main" id="{65236EC6-3853-23F4-8CE1-32DFCB95A2D7}"/>
                </a:ext>
              </a:extLst>
            </p:cNvPr>
            <p:cNvSpPr/>
            <p:nvPr/>
          </p:nvSpPr>
          <p:spPr>
            <a:xfrm rot="-5400000">
              <a:off x="2473950" y="1079775"/>
              <a:ext cx="4196100" cy="2963400"/>
            </a:xfrm>
            <a:prstGeom prst="roundRect">
              <a:avLst>
                <a:gd name="adj" fmla="val 0"/>
              </a:avLst>
            </a:prstGeom>
            <a:solidFill>
              <a:srgbClr val="FFFFFF"/>
            </a:solidFill>
            <a:ln>
              <a:noFill/>
            </a:ln>
            <a:effectLst>
              <a:outerShdw blurRad="228600" dist="50800" dir="5400000" algn="tl" rotWithShape="0">
                <a:srgbClr val="000000">
                  <a:alpha val="54900"/>
                </a:srgbClr>
              </a:outerShdw>
            </a:effectLst>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43015" name="Google Shape;167;p24">
              <a:extLst>
                <a:ext uri="{FF2B5EF4-FFF2-40B4-BE49-F238E27FC236}">
                  <a16:creationId xmlns:a16="http://schemas.microsoft.com/office/drawing/2014/main" id="{47F63D10-31A9-DD11-488F-89C39F87A28F}"/>
                </a:ext>
              </a:extLst>
            </p:cNvPr>
            <p:cNvSpPr txBox="1">
              <a:spLocks noChangeArrowheads="1"/>
            </p:cNvSpPr>
            <p:nvPr/>
          </p:nvSpPr>
          <p:spPr bwMode="auto">
            <a:xfrm>
              <a:off x="3162607" y="589242"/>
              <a:ext cx="2818800" cy="3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endParaRPr lang="en-US" altLang="en-US" sz="2400" b="1">
                <a:solidFill>
                  <a:srgbClr val="0000F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endParaRPr>
            </a:p>
          </p:txBody>
        </p:sp>
      </p:grpSp>
      <p:pic>
        <p:nvPicPr>
          <p:cNvPr id="43012" name="Google Shape;168;p24">
            <a:extLst>
              <a:ext uri="{FF2B5EF4-FFF2-40B4-BE49-F238E27FC236}">
                <a16:creationId xmlns:a16="http://schemas.microsoft.com/office/drawing/2014/main" id="{32D0860E-20C5-ABD5-5D5C-FDB1285A9FDB}"/>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69850"/>
            <a:ext cx="4892675"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1">
            <a:extLst>
              <a:ext uri="{FF2B5EF4-FFF2-40B4-BE49-F238E27FC236}">
                <a16:creationId xmlns:a16="http://schemas.microsoft.com/office/drawing/2014/main" id="{6065BBDF-9598-EF3C-8143-3B6E13D4A893}"/>
              </a:ext>
            </a:extLst>
          </p:cNvPr>
          <p:cNvSpPr txBox="1">
            <a:spLocks noChangeArrowheads="1"/>
          </p:cNvSpPr>
          <p:nvPr/>
        </p:nvSpPr>
        <p:spPr bwMode="auto">
          <a:xfrm>
            <a:off x="665163" y="316050"/>
            <a:ext cx="3144837" cy="3540125"/>
          </a:xfrm>
          <a:prstGeom prst="rect">
            <a:avLst/>
          </a:prstGeom>
          <a:solidFill>
            <a:srgbClr val="24466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dirty="0">
                <a:solidFill>
                  <a:schemeClr val="bg1"/>
                </a:solidFill>
                <a:latin typeface="Futura Medium" panose="020B0602020204020303" pitchFamily="34" charset="-79"/>
                <a:cs typeface="Futura Medium" panose="020B0602020204020303" pitchFamily="34" charset="-79"/>
              </a:rPr>
              <a:t>Request to attend letter template</a:t>
            </a:r>
          </a:p>
          <a:p>
            <a:pPr algn="ctr" eaLnBrk="1" hangingPunct="1"/>
            <a:r>
              <a:rPr lang="en-US" altLang="en-US" sz="3200" b="1" dirty="0">
                <a:solidFill>
                  <a:schemeClr val="bg1"/>
                </a:solidFill>
                <a:latin typeface="Futura Medium" panose="020B0602020204020303" pitchFamily="34" charset="-79"/>
                <a:cs typeface="Futura Medium" panose="020B0602020204020303" pitchFamily="34" charset="-79"/>
              </a:rPr>
              <a:t>available on NCHSE conference page</a:t>
            </a:r>
            <a:r>
              <a:rPr lang="en-US" altLang="en-US" sz="2800" b="1" dirty="0">
                <a:solidFill>
                  <a:schemeClr val="bg1"/>
                </a:solidFill>
                <a:latin typeface="Futura Medium" panose="020B0602020204020303" pitchFamily="34" charset="-79"/>
                <a:cs typeface="Futura Medium" panose="020B0602020204020303" pitchFamily="34" charset="-79"/>
              </a:rPr>
              <a:t>.</a:t>
            </a:r>
          </a:p>
        </p:txBody>
      </p:sp>
      <p:sp>
        <p:nvSpPr>
          <p:cNvPr id="2" name="TextBox 1">
            <a:extLst>
              <a:ext uri="{FF2B5EF4-FFF2-40B4-BE49-F238E27FC236}">
                <a16:creationId xmlns:a16="http://schemas.microsoft.com/office/drawing/2014/main" id="{B44DE39A-21C2-79D3-6829-C9CAB3EF2682}"/>
              </a:ext>
            </a:extLst>
          </p:cNvPr>
          <p:cNvSpPr txBox="1">
            <a:spLocks noChangeArrowheads="1"/>
          </p:cNvSpPr>
          <p:nvPr/>
        </p:nvSpPr>
        <p:spPr bwMode="auto">
          <a:xfrm>
            <a:off x="258764" y="4246739"/>
            <a:ext cx="5403850" cy="1385888"/>
          </a:xfrm>
          <a:prstGeom prst="rect">
            <a:avLst/>
          </a:prstGeom>
          <a:solidFill>
            <a:srgbClr val="9BDE54"/>
          </a:solidFill>
          <a:ln w="38100">
            <a:solidFill>
              <a:srgbClr val="9BDE54"/>
            </a:solidFill>
            <a:miter lim="800000"/>
            <a:headEnd/>
            <a:tailEnd/>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b="1" dirty="0">
                <a:latin typeface="Futura Medium" panose="020B0602020204020303" pitchFamily="34" charset="-79"/>
                <a:cs typeface="Futura Medium" panose="020B0602020204020303" pitchFamily="34" charset="-79"/>
              </a:rPr>
              <a:t>$100 off registration for </a:t>
            </a:r>
          </a:p>
          <a:p>
            <a:pPr algn="ctr" eaLnBrk="1" hangingPunct="1"/>
            <a:r>
              <a:rPr lang="en-US" altLang="en-US" sz="2800" b="1" dirty="0">
                <a:latin typeface="Futura Medium" panose="020B0602020204020303" pitchFamily="34" charset="-79"/>
                <a:cs typeface="Futura Medium" panose="020B0602020204020303" pitchFamily="34" charset="-79"/>
              </a:rPr>
              <a:t>primary presenter</a:t>
            </a:r>
          </a:p>
          <a:p>
            <a:pPr algn="ctr" eaLnBrk="1" hangingPunct="1"/>
            <a:r>
              <a:rPr lang="en-US" altLang="en-US" sz="2800" b="1" dirty="0">
                <a:latin typeface="Futura Medium" panose="020B0602020204020303" pitchFamily="34" charset="-79"/>
                <a:cs typeface="Futura Medium" panose="020B0602020204020303" pitchFamily="34" charset="-79"/>
              </a:rPr>
              <a:t>Deadline: Aug 18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ADF181DA-C602-23C0-27EA-07A5C36B763A}"/>
              </a:ext>
            </a:extLst>
          </p:cNvPr>
          <p:cNvSpPr>
            <a:spLocks noGrp="1" noChangeArrowheads="1"/>
          </p:cNvSpPr>
          <p:nvPr>
            <p:ph type="title"/>
          </p:nvPr>
        </p:nvSpPr>
        <p:spPr>
          <a:xfrm>
            <a:off x="785813" y="760413"/>
            <a:ext cx="7729537" cy="1325562"/>
          </a:xfrm>
        </p:spPr>
        <p:txBody>
          <a:bodyPr/>
          <a:lstStyle/>
          <a:p>
            <a:pPr algn="ctr" eaLnBrk="1" hangingPunct="1"/>
            <a:r>
              <a:rPr lang="en-US" altLang="en-US" sz="4000" b="1">
                <a:solidFill>
                  <a:srgbClr val="FFFFFF"/>
                </a:solidFill>
                <a:latin typeface="Calibri" panose="020F0502020204030204" pitchFamily="34" charset="0"/>
                <a:cs typeface="Calibri" panose="020F0502020204030204" pitchFamily="34" charset="0"/>
              </a:rPr>
              <a:t>Expanding Classroom Resources</a:t>
            </a:r>
          </a:p>
        </p:txBody>
      </p:sp>
      <p:sp>
        <p:nvSpPr>
          <p:cNvPr id="3" name="Content Placeholder 2">
            <a:extLst>
              <a:ext uri="{FF2B5EF4-FFF2-40B4-BE49-F238E27FC236}">
                <a16:creationId xmlns:a16="http://schemas.microsoft.com/office/drawing/2014/main" id="{24ABA510-FB46-484A-E6D0-A4AF813C4850}"/>
              </a:ext>
            </a:extLst>
          </p:cNvPr>
          <p:cNvSpPr>
            <a:spLocks noGrp="1"/>
          </p:cNvSpPr>
          <p:nvPr>
            <p:ph idx="1"/>
          </p:nvPr>
        </p:nvSpPr>
        <p:spPr>
          <a:xfrm>
            <a:off x="307975" y="2667000"/>
            <a:ext cx="5454650" cy="3322638"/>
          </a:xfrm>
        </p:spPr>
        <p:txBody>
          <a:bodyPr rtlCol="0">
            <a:normAutofit/>
          </a:bodyPr>
          <a:lstStyle/>
          <a:p>
            <a:pPr marL="0" indent="0" eaLnBrk="1" fontAlgn="auto" hangingPunct="1">
              <a:spcAft>
                <a:spcPts val="0"/>
              </a:spcAft>
              <a:buFont typeface="Arial" panose="020B0604020202020204" pitchFamily="34" charset="0"/>
              <a:buNone/>
              <a:defRPr/>
            </a:pPr>
            <a:endParaRPr lang="en-US" dirty="0">
              <a:latin typeface="Calibri" panose="020F0502020204030204" pitchFamily="34" charset="0"/>
              <a:cs typeface="Calibri" panose="020F0502020204030204" pitchFamily="34" charset="0"/>
            </a:endParaRPr>
          </a:p>
          <a:p>
            <a:pPr eaLnBrk="1" fontAlgn="auto" hangingPunct="1">
              <a:spcAft>
                <a:spcPts val="0"/>
              </a:spcAft>
              <a:defRPr/>
            </a:pPr>
            <a:endParaRPr lang="en-US" dirty="0">
              <a:latin typeface="Calibri" panose="020F0502020204030204" pitchFamily="34" charset="0"/>
              <a:cs typeface="Calibri" panose="020F0502020204030204" pitchFamily="34" charset="0"/>
            </a:endParaRPr>
          </a:p>
        </p:txBody>
      </p:sp>
      <p:pic>
        <p:nvPicPr>
          <p:cNvPr id="73731" name="Picture 4" descr="A person holding a sign&#10;&#10;Description automatically generated">
            <a:extLst>
              <a:ext uri="{FF2B5EF4-FFF2-40B4-BE49-F238E27FC236}">
                <a16:creationId xmlns:a16="http://schemas.microsoft.com/office/drawing/2014/main" id="{0F6505E7-500E-58DF-703E-95FDF2625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638"/>
            <a:ext cx="9144000" cy="715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Box 7">
            <a:extLst>
              <a:ext uri="{FF2B5EF4-FFF2-40B4-BE49-F238E27FC236}">
                <a16:creationId xmlns:a16="http://schemas.microsoft.com/office/drawing/2014/main" id="{41B8A33F-A049-5806-E2ED-9972E9E5250A}"/>
              </a:ext>
            </a:extLst>
          </p:cNvPr>
          <p:cNvSpPr txBox="1">
            <a:spLocks noChangeArrowheads="1"/>
          </p:cNvSpPr>
          <p:nvPr/>
        </p:nvSpPr>
        <p:spPr bwMode="auto">
          <a:xfrm>
            <a:off x="0" y="144463"/>
            <a:ext cx="9144000" cy="646112"/>
          </a:xfrm>
          <a:prstGeom prst="rect">
            <a:avLst/>
          </a:prstGeom>
          <a:solidFill>
            <a:srgbClr val="9BDE54"/>
          </a:solidFill>
          <a:ln w="28575">
            <a:solidFill>
              <a:srgbClr val="24466C"/>
            </a:solidFill>
            <a:miter lim="800000"/>
            <a:headEnd/>
            <a:tailEnd/>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600" dirty="0">
                <a:latin typeface="Futura Medium" panose="020B0602020204020303" pitchFamily="34" charset="-79"/>
                <a:cs typeface="Futura Medium" panose="020B0602020204020303" pitchFamily="34" charset="-79"/>
              </a:rPr>
              <a:t>NCHSE Curriculum Enhancements  </a:t>
            </a:r>
            <a:r>
              <a:rPr lang="en-US" altLang="en-US" sz="2400" dirty="0">
                <a:latin typeface="Futura Medium" panose="020B0602020204020303" pitchFamily="34" charset="-79"/>
                <a:cs typeface="Futura Medium" panose="020B0602020204020303" pitchFamily="34" charset="-79"/>
              </a:rPr>
              <a:t>7.0 Version</a:t>
            </a:r>
          </a:p>
        </p:txBody>
      </p:sp>
      <p:sp>
        <p:nvSpPr>
          <p:cNvPr id="73734" name="TextBox 8">
            <a:extLst>
              <a:ext uri="{FF2B5EF4-FFF2-40B4-BE49-F238E27FC236}">
                <a16:creationId xmlns:a16="http://schemas.microsoft.com/office/drawing/2014/main" id="{491033E1-12C9-9945-9B14-9ED63A044DC0}"/>
              </a:ext>
            </a:extLst>
          </p:cNvPr>
          <p:cNvSpPr txBox="1">
            <a:spLocks noChangeArrowheads="1"/>
          </p:cNvSpPr>
          <p:nvPr/>
        </p:nvSpPr>
        <p:spPr bwMode="auto">
          <a:xfrm>
            <a:off x="914400" y="5549900"/>
            <a:ext cx="8094663" cy="1077913"/>
          </a:xfrm>
          <a:prstGeom prst="rect">
            <a:avLst/>
          </a:prstGeom>
          <a:solidFill>
            <a:srgbClr val="559AFF"/>
          </a:solidFill>
          <a:ln w="76200">
            <a:solidFill>
              <a:srgbClr val="FFFF00"/>
            </a:solidFill>
            <a:miter lim="800000"/>
            <a:headEnd/>
            <a:tailEnd/>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b="1" i="1">
                <a:solidFill>
                  <a:schemeClr val="bg1"/>
                </a:solidFill>
                <a:latin typeface="Futura Medium" panose="020B0602020204020303" pitchFamily="34" charset="-79"/>
                <a:cs typeface="Futura Medium" panose="020B0602020204020303" pitchFamily="34" charset="-79"/>
              </a:rPr>
              <a:t>  </a:t>
            </a:r>
            <a:r>
              <a:rPr lang="en-US" altLang="en-US" sz="3200" b="1">
                <a:solidFill>
                  <a:schemeClr val="bg1"/>
                </a:solidFill>
                <a:latin typeface="Futura Medium" panose="020B0602020204020303" pitchFamily="34" charset="-79"/>
                <a:cs typeface="Futura Medium" panose="020B0602020204020303" pitchFamily="34" charset="-79"/>
              </a:rPr>
              <a:t>Instructional strategies to deliver the National Health Science Standards</a:t>
            </a:r>
          </a:p>
        </p:txBody>
      </p:sp>
      <p:sp>
        <p:nvSpPr>
          <p:cNvPr id="2" name="TextBox 1">
            <a:extLst>
              <a:ext uri="{FF2B5EF4-FFF2-40B4-BE49-F238E27FC236}">
                <a16:creationId xmlns:a16="http://schemas.microsoft.com/office/drawing/2014/main" id="{4FB42FDB-23A7-D468-67E2-96A2C09333EE}"/>
              </a:ext>
            </a:extLst>
          </p:cNvPr>
          <p:cNvSpPr txBox="1"/>
          <p:nvPr/>
        </p:nvSpPr>
        <p:spPr>
          <a:xfrm>
            <a:off x="5439070" y="2297668"/>
            <a:ext cx="3076280" cy="1077218"/>
          </a:xfrm>
          <a:prstGeom prst="rect">
            <a:avLst/>
          </a:prstGeom>
          <a:solidFill>
            <a:schemeClr val="bg1"/>
          </a:solidFill>
        </p:spPr>
        <p:txBody>
          <a:bodyPr wrap="square" rtlCol="0">
            <a:spAutoFit/>
          </a:bodyPr>
          <a:lstStyle/>
          <a:p>
            <a:pPr algn="ctr"/>
            <a:r>
              <a:rPr lang="en-US" sz="2800" dirty="0">
                <a:solidFill>
                  <a:srgbClr val="FF0000"/>
                </a:solidFill>
                <a:latin typeface="Futura Medium" panose="020B0602020204020303" pitchFamily="34" charset="-79"/>
                <a:cs typeface="Futura Medium" panose="020B0602020204020303" pitchFamily="34" charset="-79"/>
              </a:rPr>
              <a:t>NEW RELEASE:</a:t>
            </a:r>
            <a:r>
              <a:rPr lang="en-US" dirty="0">
                <a:solidFill>
                  <a:srgbClr val="FF0000"/>
                </a:solidFill>
                <a:latin typeface="Futura Medium" panose="020B0602020204020303" pitchFamily="34" charset="-79"/>
                <a:cs typeface="Futura Medium" panose="020B0602020204020303" pitchFamily="34" charset="-79"/>
              </a:rPr>
              <a:t/>
            </a:r>
            <a:br>
              <a:rPr lang="en-US" dirty="0">
                <a:solidFill>
                  <a:srgbClr val="FF0000"/>
                </a:solidFill>
                <a:latin typeface="Futura Medium" panose="020B0602020204020303" pitchFamily="34" charset="-79"/>
                <a:cs typeface="Futura Medium" panose="020B0602020204020303" pitchFamily="34" charset="-79"/>
              </a:rPr>
            </a:br>
            <a:r>
              <a:rPr lang="en-US" dirty="0">
                <a:latin typeface="Futura Medium" panose="020B0602020204020303" pitchFamily="34" charset="-79"/>
                <a:cs typeface="Futura Medium" panose="020B0602020204020303" pitchFamily="34" charset="-79"/>
              </a:rPr>
              <a:t>Available for purchase for August 2023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26" descr="&quot;&quot;">
            <a:extLst>
              <a:ext uri="{FF2B5EF4-FFF2-40B4-BE49-F238E27FC236}">
                <a16:creationId xmlns:a16="http://schemas.microsoft.com/office/drawing/2014/main" id="{D8F5762E-8F64-DD4B-C749-60B7736CC52C}"/>
              </a:ext>
            </a:extLst>
          </p:cNvPr>
          <p:cNvSpPr>
            <a:spLocks noGrp="1" noRot="1" noChangeAspect="1" noMove="1" noResize="1" noEditPoints="1" noAdjustHandles="1" noChangeArrowheads="1" noChangeShapeType="1" noTextEdit="1"/>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latin typeface="Impact" panose="020B0806030902050204"/>
            </a:endParaRPr>
          </a:p>
        </p:txBody>
      </p:sp>
      <p:sp>
        <p:nvSpPr>
          <p:cNvPr id="32" name="Rectangle 28" descr="&quot;&quot;">
            <a:extLst>
              <a:ext uri="{FF2B5EF4-FFF2-40B4-BE49-F238E27FC236}">
                <a16:creationId xmlns:a16="http://schemas.microsoft.com/office/drawing/2014/main" id="{F392C103-B37B-838D-7666-18C142FBF816}"/>
              </a:ext>
            </a:extLst>
          </p:cNvPr>
          <p:cNvSpPr>
            <a:spLocks noGrp="1" noRot="1" noChangeAspect="1" noMove="1" noResize="1" noEditPoints="1" noAdjustHandles="1" noChangeArrowheads="1" noChangeShapeType="1" noTextEdit="1"/>
          </p:cNvSpPr>
          <p:nvPr/>
        </p:nvSpPr>
        <p:spPr>
          <a:xfrm rot="21480000">
            <a:off x="611188" y="682625"/>
            <a:ext cx="7921625" cy="5405438"/>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latin typeface="Impact" panose="020B0806030902050204"/>
            </a:endParaRPr>
          </a:p>
        </p:txBody>
      </p:sp>
      <p:pic>
        <p:nvPicPr>
          <p:cNvPr id="81924" name="Content Placeholder 4" descr="Graphical user interface&#10;&#10;Description automatically generated with medium confidence">
            <a:extLst>
              <a:ext uri="{FF2B5EF4-FFF2-40B4-BE49-F238E27FC236}">
                <a16:creationId xmlns:a16="http://schemas.microsoft.com/office/drawing/2014/main" id="{A3652837-C5B5-C6B9-C36E-9218B3F8A5B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176" r="2039" b="-2"/>
          <a:stretch>
            <a:fillRect/>
          </a:stretch>
        </p:blipFill>
        <p:spPr>
          <a:xfrm rot="21480000">
            <a:off x="854075" y="1003300"/>
            <a:ext cx="7435850" cy="4764088"/>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Rectangle 60">
            <a:extLst>
              <a:ext uri="{FF2B5EF4-FFF2-40B4-BE49-F238E27FC236}">
                <a16:creationId xmlns:a16="http://schemas.microsoft.com/office/drawing/2014/main" id="{67009BBA-DC62-4808-B0A8-DC86986B76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descr="A person wearing a pink and green sweater&#10;&#10;Description automatically generated">
            <a:extLst>
              <a:ext uri="{FF2B5EF4-FFF2-40B4-BE49-F238E27FC236}">
                <a16:creationId xmlns:a16="http://schemas.microsoft.com/office/drawing/2014/main" id="{ECFEAECD-DF69-BD44-48F4-D91B026145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11001"/>
          <a:stretch/>
        </p:blipFill>
        <p:spPr>
          <a:xfrm>
            <a:off x="482600" y="680402"/>
            <a:ext cx="4001197" cy="5334930"/>
          </a:xfrm>
          <a:custGeom>
            <a:avLst/>
            <a:gdLst/>
            <a:ahLst/>
            <a:cxnLst/>
            <a:rect l="l" t="t" r="r" b="b"/>
            <a:pathLst>
              <a:path w="2232338" h="2232338">
                <a:moveTo>
                  <a:pt x="1116169" y="0"/>
                </a:moveTo>
                <a:cubicBezTo>
                  <a:pt x="1732612" y="0"/>
                  <a:pt x="2232338" y="499726"/>
                  <a:pt x="2232338" y="1116169"/>
                </a:cubicBezTo>
                <a:cubicBezTo>
                  <a:pt x="2232338" y="1732612"/>
                  <a:pt x="1732612" y="2232338"/>
                  <a:pt x="1116169" y="2232338"/>
                </a:cubicBezTo>
                <a:cubicBezTo>
                  <a:pt x="499726" y="2232338"/>
                  <a:pt x="0" y="1732612"/>
                  <a:pt x="0" y="1116169"/>
                </a:cubicBezTo>
                <a:cubicBezTo>
                  <a:pt x="0" y="499726"/>
                  <a:pt x="499726" y="0"/>
                  <a:pt x="1116169" y="0"/>
                </a:cubicBezTo>
                <a:close/>
              </a:path>
            </a:pathLst>
          </a:custGeom>
        </p:spPr>
      </p:pic>
      <p:sp>
        <p:nvSpPr>
          <p:cNvPr id="70" name="Arc 62">
            <a:extLst>
              <a:ext uri="{FF2B5EF4-FFF2-40B4-BE49-F238E27FC236}">
                <a16:creationId xmlns:a16="http://schemas.microsoft.com/office/drawing/2014/main" id="{3F9BDB9F-8714-4605-B1BF-670E949600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57504">
            <a:off x="6366187" y="695616"/>
            <a:ext cx="2240924" cy="2987899"/>
          </a:xfrm>
          <a:prstGeom prst="arc">
            <a:avLst>
              <a:gd name="adj1" fmla="val 16200000"/>
              <a:gd name="adj2" fmla="val 218864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3"/>
          <p:cNvSpPr>
            <a:spLocks noGrp="1"/>
          </p:cNvSpPr>
          <p:nvPr>
            <p:ph type="title"/>
          </p:nvPr>
        </p:nvSpPr>
        <p:spPr>
          <a:xfrm>
            <a:off x="4483797" y="643468"/>
            <a:ext cx="4177602" cy="3433088"/>
          </a:xfrm>
        </p:spPr>
        <p:txBody>
          <a:bodyPr vert="horz" lIns="91440" tIns="45720" rIns="91440" bIns="45720" rtlCol="0" anchor="b">
            <a:normAutofit fontScale="90000"/>
          </a:bodyPr>
          <a:lstStyle/>
          <a:p>
            <a:pPr algn="ctr" defTabSz="914400"/>
            <a:r>
              <a:rPr lang="en-US" sz="2400" b="1" dirty="0">
                <a:solidFill>
                  <a:srgbClr val="FFFFFF"/>
                </a:solidFill>
              </a:rPr>
              <a:t>Questions?</a:t>
            </a:r>
            <a:br>
              <a:rPr lang="en-US" sz="2400" b="1" dirty="0">
                <a:solidFill>
                  <a:srgbClr val="FFFFFF"/>
                </a:solidFill>
              </a:rPr>
            </a:br>
            <a:r>
              <a:rPr lang="en-US" sz="2400" b="1" dirty="0">
                <a:solidFill>
                  <a:srgbClr val="FFFFFF"/>
                </a:solidFill>
              </a:rPr>
              <a:t/>
            </a:r>
            <a:br>
              <a:rPr lang="en-US" sz="2400" b="1" dirty="0">
                <a:solidFill>
                  <a:srgbClr val="FFFFFF"/>
                </a:solidFill>
              </a:rPr>
            </a:br>
            <a:r>
              <a:rPr lang="en-US" sz="2400" b="1" dirty="0">
                <a:solidFill>
                  <a:srgbClr val="FFFFFF"/>
                </a:solidFill>
              </a:rPr>
              <a:t>Shelly Wehmeyer, </a:t>
            </a:r>
            <a:br>
              <a:rPr lang="en-US" sz="2400" b="1" dirty="0">
                <a:solidFill>
                  <a:srgbClr val="FFFFFF"/>
                </a:solidFill>
              </a:rPr>
            </a:br>
            <a:r>
              <a:rPr lang="en-US" sz="2400" b="1" dirty="0">
                <a:solidFill>
                  <a:srgbClr val="FFFFFF"/>
                </a:solidFill>
              </a:rPr>
              <a:t>NCHSE Chair</a:t>
            </a:r>
            <a:r>
              <a:rPr lang="en-US" sz="1500" b="1" dirty="0">
                <a:solidFill>
                  <a:srgbClr val="FFFFFF"/>
                </a:solidFill>
              </a:rPr>
              <a:t/>
            </a:r>
            <a:br>
              <a:rPr lang="en-US" sz="1500" b="1" dirty="0">
                <a:solidFill>
                  <a:srgbClr val="FFFFFF"/>
                </a:solidFill>
              </a:rPr>
            </a:br>
            <a:r>
              <a:rPr lang="en-US" sz="1500" b="1" dirty="0">
                <a:solidFill>
                  <a:srgbClr val="FFFFFF"/>
                </a:solidFill>
              </a:rPr>
              <a:t/>
            </a:r>
            <a:br>
              <a:rPr lang="en-US" sz="1500" b="1" dirty="0">
                <a:solidFill>
                  <a:srgbClr val="FFFFFF"/>
                </a:solidFill>
              </a:rPr>
            </a:br>
            <a:r>
              <a:rPr lang="en-US" sz="1500" dirty="0">
                <a:solidFill>
                  <a:srgbClr val="FFFFFF"/>
                </a:solidFill>
              </a:rPr>
              <a:t/>
            </a:r>
            <a:br>
              <a:rPr lang="en-US" sz="1500" dirty="0">
                <a:solidFill>
                  <a:srgbClr val="FFFFFF"/>
                </a:solidFill>
              </a:rPr>
            </a:br>
            <a:r>
              <a:rPr lang="en-US" sz="1500" dirty="0">
                <a:solidFill>
                  <a:srgbClr val="FFFFFF"/>
                </a:solidFill>
              </a:rPr>
              <a:t/>
            </a:r>
            <a:br>
              <a:rPr lang="en-US" sz="1500" dirty="0">
                <a:solidFill>
                  <a:srgbClr val="FFFFFF"/>
                </a:solidFill>
              </a:rPr>
            </a:br>
            <a:r>
              <a:rPr lang="en-US" sz="2000" b="1" dirty="0">
                <a:solidFill>
                  <a:srgbClr val="FFFFFF"/>
                </a:solidFill>
              </a:rPr>
              <a:t>email:</a:t>
            </a:r>
            <a:r>
              <a:rPr lang="en-US" sz="2000" dirty="0">
                <a:solidFill>
                  <a:srgbClr val="FFFFFF"/>
                </a:solidFill>
              </a:rPr>
              <a:t/>
            </a:r>
            <a:br>
              <a:rPr lang="en-US" sz="2000" dirty="0">
                <a:solidFill>
                  <a:srgbClr val="FFFFFF"/>
                </a:solidFill>
              </a:rPr>
            </a:br>
            <a:r>
              <a:rPr lang="en-US" sz="2000" dirty="0">
                <a:solidFill>
                  <a:srgbClr val="FFFFFF"/>
                </a:solidFill>
                <a:hlinkClick r:id="rId3">
                  <a:extLst>
                    <a:ext uri="{A12FA001-AC4F-418D-AE19-62706E023703}">
                      <ahyp:hlinkClr xmlns="" xmlns:ahyp="http://schemas.microsoft.com/office/drawing/2018/hyperlinkcolor" val="tx"/>
                    </a:ext>
                  </a:extLst>
                </a:hlinkClick>
              </a:rPr>
              <a:t>Hello@healthscienceconsortium.org</a:t>
            </a:r>
            <a:r>
              <a:rPr lang="en-US" sz="2000" dirty="0">
                <a:solidFill>
                  <a:srgbClr val="FFFFFF"/>
                </a:solidFill>
              </a:rPr>
              <a:t/>
            </a:r>
            <a:br>
              <a:rPr lang="en-US" sz="2000" dirty="0">
                <a:solidFill>
                  <a:srgbClr val="FFFFFF"/>
                </a:solidFill>
              </a:rPr>
            </a:br>
            <a:r>
              <a:rPr lang="en-US" sz="2000" dirty="0">
                <a:solidFill>
                  <a:srgbClr val="FFFFFF"/>
                </a:solidFill>
              </a:rPr>
              <a:t/>
            </a:r>
            <a:br>
              <a:rPr lang="en-US" sz="2000" dirty="0">
                <a:solidFill>
                  <a:srgbClr val="FFFFFF"/>
                </a:solidFill>
              </a:rPr>
            </a:br>
            <a:r>
              <a:rPr lang="en-US" sz="2000" b="1" dirty="0">
                <a:solidFill>
                  <a:srgbClr val="FFFFFF"/>
                </a:solidFill>
              </a:rPr>
              <a:t>Website:</a:t>
            </a:r>
            <a:r>
              <a:rPr lang="en-US" sz="2000" dirty="0">
                <a:solidFill>
                  <a:srgbClr val="FFFFFF"/>
                </a:solidFill>
              </a:rPr>
              <a:t/>
            </a:r>
            <a:br>
              <a:rPr lang="en-US" sz="2000" dirty="0">
                <a:solidFill>
                  <a:srgbClr val="FFFFFF"/>
                </a:solidFill>
              </a:rPr>
            </a:br>
            <a:r>
              <a:rPr lang="en-US" sz="2000" dirty="0" err="1">
                <a:solidFill>
                  <a:srgbClr val="FFFFFF"/>
                </a:solidFill>
              </a:rPr>
              <a:t>healthscienceconsortium.org</a:t>
            </a:r>
            <a:r>
              <a:rPr lang="en-US" sz="2000" dirty="0">
                <a:solidFill>
                  <a:srgbClr val="FFFFFF"/>
                </a:solidFill>
              </a:rPr>
              <a:t> </a:t>
            </a:r>
            <a:r>
              <a:rPr lang="en-US" sz="1500" dirty="0">
                <a:solidFill>
                  <a:srgbClr val="FFFFFF"/>
                </a:solidFill>
              </a:rPr>
              <a:t/>
            </a:r>
            <a:br>
              <a:rPr lang="en-US" sz="1500" dirty="0">
                <a:solidFill>
                  <a:srgbClr val="FFFFFF"/>
                </a:solidFill>
              </a:rPr>
            </a:br>
            <a:endParaRPr lang="en-US" sz="1500" dirty="0">
              <a:solidFill>
                <a:srgbClr val="FFFFFF"/>
              </a:solidFill>
            </a:endParaRPr>
          </a:p>
        </p:txBody>
      </p:sp>
      <p:sp>
        <p:nvSpPr>
          <p:cNvPr id="71" name="Oval 64">
            <a:extLst>
              <a:ext uri="{FF2B5EF4-FFF2-40B4-BE49-F238E27FC236}">
                <a16:creationId xmlns:a16="http://schemas.microsoft.com/office/drawing/2014/main" id="{CB339924-0C86-4476-A81F-37DCF289E1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950" y="4948670"/>
            <a:ext cx="634831" cy="8234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19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17E6728-0584-7E1A-F96B-CB189D4BD173}"/>
              </a:ext>
            </a:extLst>
          </p:cNvPr>
          <p:cNvSpPr>
            <a:spLocks noGrp="1"/>
          </p:cNvSpPr>
          <p:nvPr>
            <p:ph type="title"/>
          </p:nvPr>
        </p:nvSpPr>
        <p:spPr>
          <a:xfrm>
            <a:off x="480060" y="325369"/>
            <a:ext cx="3276451" cy="1956841"/>
          </a:xfrm>
        </p:spPr>
        <p:txBody>
          <a:bodyPr vert="horz" lIns="91440" tIns="45720" rIns="91440" bIns="45720" rtlCol="0" anchor="b">
            <a:normAutofit/>
          </a:bodyPr>
          <a:lstStyle/>
          <a:p>
            <a:pPr defTabSz="914400"/>
            <a:r>
              <a:rPr lang="en-US" sz="2900" b="1" i="0" dirty="0">
                <a:effectLst/>
              </a:rPr>
              <a:t>2023 Best Healthcare Jobs </a:t>
            </a:r>
            <a:br>
              <a:rPr lang="en-US" sz="2900" b="1" i="0" dirty="0">
                <a:effectLst/>
              </a:rPr>
            </a:br>
            <a:r>
              <a:rPr lang="en-US" sz="2900" b="1" i="0" dirty="0">
                <a:effectLst/>
              </a:rPr>
              <a:t>U.S. News &amp; World Report</a:t>
            </a:r>
            <a:endParaRPr lang="en-US" sz="2900" b="1" dirty="0"/>
          </a:p>
        </p:txBody>
      </p:sp>
      <p:sp>
        <p:nvSpPr>
          <p:cNvPr id="15"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A669AFA8-7F20-C75A-F6B2-FBBB43656F41}"/>
              </a:ext>
            </a:extLst>
          </p:cNvPr>
          <p:cNvSpPr>
            <a:spLocks noGrp="1"/>
          </p:cNvSpPr>
          <p:nvPr>
            <p:ph type="body" sz="half" idx="1"/>
          </p:nvPr>
        </p:nvSpPr>
        <p:spPr>
          <a:xfrm>
            <a:off x="480060" y="2872899"/>
            <a:ext cx="3182691" cy="3320668"/>
          </a:xfrm>
        </p:spPr>
        <p:txBody>
          <a:bodyPr vert="horz" lIns="91440" tIns="45720" rIns="91440" bIns="45720" rtlCol="0">
            <a:normAutofit/>
          </a:bodyPr>
          <a:lstStyle/>
          <a:p>
            <a:pPr marL="0" indent="-228600" defTabSz="914400"/>
            <a:endParaRPr lang="en-US" sz="1900" dirty="0"/>
          </a:p>
          <a:p>
            <a:pPr marL="0" indent="-228600" defTabSz="914400"/>
            <a:endParaRPr lang="en-US" sz="1900" dirty="0"/>
          </a:p>
          <a:p>
            <a:pPr marL="0" indent="-228600" defTabSz="914400"/>
            <a:endParaRPr lang="en-US" sz="1900" dirty="0"/>
          </a:p>
        </p:txBody>
      </p:sp>
      <p:pic>
        <p:nvPicPr>
          <p:cNvPr id="8" name="Picture 7" descr="Logo, company name&#10;&#10;Description automatically generated">
            <a:extLst>
              <a:ext uri="{FF2B5EF4-FFF2-40B4-BE49-F238E27FC236}">
                <a16:creationId xmlns:a16="http://schemas.microsoft.com/office/drawing/2014/main" id="{9F4AA5C7-C825-85D1-D355-7C8522BD22D4}"/>
              </a:ext>
            </a:extLst>
          </p:cNvPr>
          <p:cNvPicPr>
            <a:picLocks noChangeAspect="1"/>
          </p:cNvPicPr>
          <p:nvPr/>
        </p:nvPicPr>
        <p:blipFill rotWithShape="1">
          <a:blip r:embed="rId3">
            <a:extLst>
              <a:ext uri="{28A0092B-C50C-407E-A947-70E740481C1C}">
                <a14:useLocalDpi xmlns:a14="http://schemas.microsoft.com/office/drawing/2010/main" val="0"/>
              </a:ext>
            </a:extLst>
          </a:blip>
          <a:srcRect l="14354" r="14410" b="-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9" name="Picture 8">
            <a:extLst>
              <a:ext uri="{FF2B5EF4-FFF2-40B4-BE49-F238E27FC236}">
                <a16:creationId xmlns:a16="http://schemas.microsoft.com/office/drawing/2014/main" id="{8609757A-1E94-E265-5131-ACA193B86045}"/>
              </a:ext>
            </a:extLst>
          </p:cNvPr>
          <p:cNvPicPr>
            <a:picLocks noChangeAspect="1"/>
          </p:cNvPicPr>
          <p:nvPr/>
        </p:nvPicPr>
        <p:blipFill>
          <a:blip r:embed="rId4"/>
          <a:stretch>
            <a:fillRect/>
          </a:stretch>
        </p:blipFill>
        <p:spPr>
          <a:xfrm>
            <a:off x="572064" y="2872899"/>
            <a:ext cx="3251200" cy="3251200"/>
          </a:xfrm>
          <a:prstGeom prst="rect">
            <a:avLst/>
          </a:prstGeom>
        </p:spPr>
      </p:pic>
      <p:sp>
        <p:nvSpPr>
          <p:cNvPr id="10" name="TextBox 9">
            <a:extLst>
              <a:ext uri="{FF2B5EF4-FFF2-40B4-BE49-F238E27FC236}">
                <a16:creationId xmlns:a16="http://schemas.microsoft.com/office/drawing/2014/main" id="{B2C47A5A-02B7-2369-491C-DDAE6D4EAA43}"/>
              </a:ext>
            </a:extLst>
          </p:cNvPr>
          <p:cNvSpPr txBox="1"/>
          <p:nvPr/>
        </p:nvSpPr>
        <p:spPr>
          <a:xfrm>
            <a:off x="673100" y="6193567"/>
            <a:ext cx="3776996" cy="400110"/>
          </a:xfrm>
          <a:prstGeom prst="rect">
            <a:avLst/>
          </a:prstGeom>
          <a:noFill/>
        </p:spPr>
        <p:txBody>
          <a:bodyPr wrap="none" rtlCol="0">
            <a:spAutoFit/>
          </a:bodyPr>
          <a:lstStyle/>
          <a:p>
            <a:r>
              <a:rPr lang="en-US" sz="2000" b="1" dirty="0">
                <a:solidFill>
                  <a:schemeClr val="bg1"/>
                </a:solidFill>
                <a:highlight>
                  <a:srgbClr val="FF0000"/>
                </a:highlight>
                <a:latin typeface="+mj-lt"/>
              </a:rPr>
              <a:t>Projected Jobs Through 2031</a:t>
            </a:r>
          </a:p>
        </p:txBody>
      </p:sp>
    </p:spTree>
    <p:extLst>
      <p:ext uri="{BB962C8B-B14F-4D97-AF65-F5344CB8AC3E}">
        <p14:creationId xmlns:p14="http://schemas.microsoft.com/office/powerpoint/2010/main" val="955330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18">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8722" y="2052570"/>
            <a:ext cx="4629978" cy="1114301"/>
          </a:xfrm>
        </p:spPr>
        <p:txBody>
          <a:bodyPr anchor="b">
            <a:normAutofit fontScale="90000"/>
          </a:bodyPr>
          <a:lstStyle/>
          <a:p>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3600" b="1" dirty="0">
                <a:solidFill>
                  <a:schemeClr val="tx2">
                    <a:lumMod val="50000"/>
                    <a:lumOff val="50000"/>
                  </a:schemeClr>
                </a:solidFill>
                <a:latin typeface="+mj-lt"/>
              </a:rPr>
              <a:t>#1 </a:t>
            </a:r>
            <a:r>
              <a:rPr lang="en-US" sz="3600" b="1" dirty="0">
                <a:solidFill>
                  <a:schemeClr val="tx2">
                    <a:lumMod val="50000"/>
                    <a:lumOff val="50000"/>
                  </a:schemeClr>
                </a:solidFill>
              </a:rPr>
              <a:t/>
            </a:r>
            <a:br>
              <a:rPr lang="en-US" sz="3600" b="1" dirty="0">
                <a:solidFill>
                  <a:schemeClr val="tx2">
                    <a:lumMod val="50000"/>
                    <a:lumOff val="50000"/>
                  </a:schemeClr>
                </a:solidFill>
              </a:rPr>
            </a:br>
            <a:r>
              <a:rPr lang="en-US" sz="3600" b="1" dirty="0">
                <a:solidFill>
                  <a:schemeClr val="tx2">
                    <a:lumMod val="50000"/>
                    <a:lumOff val="50000"/>
                  </a:schemeClr>
                </a:solidFill>
                <a:latin typeface="+mj-lt"/>
              </a:rPr>
              <a:t>Best Jobs in </a:t>
            </a:r>
            <a:br>
              <a:rPr lang="en-US" sz="3600" b="1" dirty="0">
                <a:solidFill>
                  <a:schemeClr val="tx2">
                    <a:lumMod val="50000"/>
                    <a:lumOff val="50000"/>
                  </a:schemeClr>
                </a:solidFill>
                <a:latin typeface="+mj-lt"/>
              </a:rPr>
            </a:br>
            <a:r>
              <a:rPr lang="en-US" sz="3600" b="1" dirty="0">
                <a:solidFill>
                  <a:schemeClr val="tx2">
                    <a:lumMod val="50000"/>
                    <a:lumOff val="50000"/>
                  </a:schemeClr>
                </a:solidFill>
                <a:latin typeface="+mj-lt"/>
              </a:rPr>
              <a:t>Healthcare</a:t>
            </a:r>
            <a:r>
              <a:rPr lang="en-US" sz="1200" b="1" dirty="0"/>
              <a:t/>
            </a:r>
            <a:br>
              <a:rPr lang="en-US" sz="1200" b="1" dirty="0"/>
            </a:br>
            <a:r>
              <a:rPr lang="en-US" sz="1200" dirty="0">
                <a:latin typeface="+mj-lt"/>
              </a:rPr>
              <a:t/>
            </a:r>
            <a:br>
              <a:rPr lang="en-US" sz="1200" dirty="0">
                <a:latin typeface="+mj-lt"/>
              </a:rPr>
            </a:br>
            <a:r>
              <a:rPr lang="en-US" sz="1200" dirty="0">
                <a:latin typeface="+mj-lt"/>
              </a:rPr>
              <a:t/>
            </a:r>
            <a:br>
              <a:rPr lang="en-US" sz="1200" dirty="0">
                <a:latin typeface="+mj-lt"/>
              </a:rPr>
            </a:br>
            <a:r>
              <a:rPr lang="en-US" sz="1200" dirty="0"/>
              <a:t/>
            </a:r>
            <a:br>
              <a:rPr lang="en-US" sz="1200" dirty="0"/>
            </a:br>
            <a:endParaRPr lang="en-US" sz="1200" dirty="0"/>
          </a:p>
        </p:txBody>
      </p:sp>
      <p:sp>
        <p:nvSpPr>
          <p:cNvPr id="39"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5">
            <a:extLst>
              <a:ext uri="{FF2B5EF4-FFF2-40B4-BE49-F238E27FC236}">
                <a16:creationId xmlns:a16="http://schemas.microsoft.com/office/drawing/2014/main" id="{22E00905-AC13-0B45-9FD3-260E2AB27057}"/>
              </a:ext>
            </a:extLst>
          </p:cNvPr>
          <p:cNvSpPr txBox="1">
            <a:spLocks noGrp="1"/>
          </p:cNvSpPr>
          <p:nvPr>
            <p:ph idx="1"/>
          </p:nvPr>
        </p:nvSpPr>
        <p:spPr>
          <a:xfrm>
            <a:off x="109331" y="2703443"/>
            <a:ext cx="3874446" cy="4055166"/>
          </a:xfrm>
          <a:prstGeom prst="rect">
            <a:avLst/>
          </a:prstGeom>
        </p:spPr>
        <p:txBody>
          <a:bodyPr vert="horz" lIns="68598" tIns="34299" rIns="68598" bIns="34299" rtlCol="0">
            <a:normAutofit fontScale="77500" lnSpcReduction="20000"/>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endParaRPr lang="en-US" sz="1000" dirty="0">
              <a:latin typeface="+mj-lt"/>
            </a:endParaRPr>
          </a:p>
          <a:p>
            <a:r>
              <a:rPr lang="en-US" sz="2400" b="1" dirty="0">
                <a:latin typeface="+mj-lt"/>
              </a:rPr>
              <a:t>Median Salary: </a:t>
            </a:r>
            <a:r>
              <a:rPr lang="en-US" sz="2400" dirty="0">
                <a:latin typeface="+mj-lt"/>
              </a:rPr>
              <a:t>$120,680</a:t>
            </a:r>
          </a:p>
          <a:p>
            <a:r>
              <a:rPr lang="en-US" sz="2400" b="1" dirty="0">
                <a:latin typeface="+mj-lt"/>
              </a:rPr>
              <a:t>What they do:                      </a:t>
            </a:r>
            <a:r>
              <a:rPr lang="en-US" sz="2400" dirty="0">
                <a:latin typeface="+mj-lt"/>
              </a:rPr>
              <a:t>T</a:t>
            </a:r>
            <a:r>
              <a:rPr lang="en-US" sz="2400" i="0" dirty="0">
                <a:effectLst/>
                <a:latin typeface="+mj-lt"/>
              </a:rPr>
              <a:t>ake patient histories, perform physical exams, order labs, analyze lab results, prescribe medicines, authorize treatments and educate patients and families on continued care</a:t>
            </a:r>
            <a:endParaRPr lang="en-US" sz="2400" dirty="0">
              <a:latin typeface="+mj-lt"/>
            </a:endParaRPr>
          </a:p>
          <a:p>
            <a:r>
              <a:rPr lang="en-US" sz="2400" b="1" dirty="0">
                <a:latin typeface="+mj-lt"/>
              </a:rPr>
              <a:t>Entry Level</a:t>
            </a:r>
            <a:r>
              <a:rPr lang="en-US" sz="2400" dirty="0">
                <a:latin typeface="+mj-lt"/>
              </a:rPr>
              <a:t>: Master’s degree                                          RNs with advanced education</a:t>
            </a:r>
          </a:p>
          <a:p>
            <a:r>
              <a:rPr lang="en-US" sz="2400" b="1" dirty="0">
                <a:latin typeface="+mj-lt"/>
              </a:rPr>
              <a:t>Projected Jobs: </a:t>
            </a:r>
            <a:r>
              <a:rPr lang="en-US" sz="2400" dirty="0">
                <a:latin typeface="+mj-lt"/>
              </a:rPr>
              <a:t>112,700</a:t>
            </a:r>
          </a:p>
          <a:p>
            <a:r>
              <a:rPr lang="en-US" sz="2400" b="1" dirty="0">
                <a:latin typeface="+mj-lt"/>
              </a:rPr>
              <a:t>#2 in 100 Best Jobs in America</a:t>
            </a:r>
          </a:p>
          <a:p>
            <a:endParaRPr lang="en-US" sz="2400" dirty="0">
              <a:latin typeface="+mj-lt"/>
            </a:endParaRPr>
          </a:p>
          <a:p>
            <a:pPr marL="0" indent="0">
              <a:buNone/>
            </a:pPr>
            <a:endParaRPr lang="en-US" sz="1000" dirty="0"/>
          </a:p>
          <a:p>
            <a:endParaRPr lang="en-US" sz="1000" dirty="0"/>
          </a:p>
        </p:txBody>
      </p:sp>
      <p:pic>
        <p:nvPicPr>
          <p:cNvPr id="7" name="Picture 6" descr="A doctor attending to a patient&#10;&#10;Description automatically generated with medium confidence">
            <a:extLst>
              <a:ext uri="{FF2B5EF4-FFF2-40B4-BE49-F238E27FC236}">
                <a16:creationId xmlns:a16="http://schemas.microsoft.com/office/drawing/2014/main" id="{5D091F0C-4AC5-A179-C4DC-3091A9C901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 b="3588"/>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1C01CAA5-1973-D21E-2EEF-AAF71703CFDE}"/>
              </a:ext>
            </a:extLst>
          </p:cNvPr>
          <p:cNvSpPr txBox="1"/>
          <p:nvPr/>
        </p:nvSpPr>
        <p:spPr>
          <a:xfrm>
            <a:off x="480059" y="247905"/>
            <a:ext cx="3970021" cy="861774"/>
          </a:xfrm>
          <a:prstGeom prst="rect">
            <a:avLst/>
          </a:prstGeom>
          <a:noFill/>
        </p:spPr>
        <p:txBody>
          <a:bodyPr wrap="square" rtlCol="0">
            <a:spAutoFit/>
          </a:bodyPr>
          <a:lstStyle/>
          <a:p>
            <a:endParaRPr lang="en-US" sz="1800" b="1" dirty="0"/>
          </a:p>
          <a:p>
            <a:r>
              <a:rPr lang="en-US" sz="3200" b="1" dirty="0">
                <a:latin typeface="+mj-lt"/>
              </a:rPr>
              <a:t>Nurse Practitioner</a:t>
            </a:r>
            <a:endParaRPr lang="en-US" sz="3200" dirty="0">
              <a:latin typeface="+mj-lt"/>
            </a:endParaRPr>
          </a:p>
        </p:txBody>
      </p:sp>
    </p:spTree>
    <p:extLst>
      <p:ext uri="{BB962C8B-B14F-4D97-AF65-F5344CB8AC3E}">
        <p14:creationId xmlns:p14="http://schemas.microsoft.com/office/powerpoint/2010/main" val="2655443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19AFDD6-2A73-6388-5079-3B891D6228D6}"/>
              </a:ext>
            </a:extLst>
          </p:cNvPr>
          <p:cNvSpPr txBox="1"/>
          <p:nvPr/>
        </p:nvSpPr>
        <p:spPr>
          <a:xfrm>
            <a:off x="279400" y="3752849"/>
            <a:ext cx="3238500" cy="2452687"/>
          </a:xfrm>
          <a:prstGeom prst="rect">
            <a:avLst/>
          </a:prstGeom>
        </p:spPr>
        <p:txBody>
          <a:bodyPr vert="horz" lIns="91440" tIns="45720" rIns="91440" bIns="45720" rtlCol="0" anchor="ctr">
            <a:normAutofit fontScale="92500" lnSpcReduction="20000"/>
          </a:bodyPr>
          <a:lstStyle/>
          <a:p>
            <a:pPr>
              <a:lnSpc>
                <a:spcPct val="90000"/>
              </a:lnSpc>
              <a:spcBef>
                <a:spcPct val="0"/>
              </a:spcBef>
              <a:spcAft>
                <a:spcPts val="600"/>
              </a:spcAft>
            </a:pPr>
            <a:r>
              <a:rPr lang="en-US" sz="3600" b="1" dirty="0">
                <a:latin typeface="+mj-lt"/>
                <a:ea typeface="+mj-ea"/>
                <a:cs typeface="+mj-cs"/>
              </a:rPr>
              <a:t>Physician Assistant</a:t>
            </a:r>
          </a:p>
          <a:p>
            <a:pPr>
              <a:lnSpc>
                <a:spcPct val="90000"/>
              </a:lnSpc>
              <a:spcBef>
                <a:spcPct val="0"/>
              </a:spcBef>
              <a:spcAft>
                <a:spcPts val="600"/>
              </a:spcAft>
            </a:pPr>
            <a:r>
              <a:rPr lang="en-US" sz="3100" b="1" dirty="0">
                <a:latin typeface="+mj-lt"/>
                <a:ea typeface="+mj-ea"/>
                <a:cs typeface="+mj-cs"/>
              </a:rPr>
              <a:t/>
            </a:r>
            <a:br>
              <a:rPr lang="en-US" sz="3100" b="1" dirty="0">
                <a:latin typeface="+mj-lt"/>
                <a:ea typeface="+mj-ea"/>
                <a:cs typeface="+mj-cs"/>
              </a:rPr>
            </a:br>
            <a:r>
              <a:rPr lang="en-US" sz="3500" b="1" dirty="0">
                <a:solidFill>
                  <a:srgbClr val="00B0F0"/>
                </a:solidFill>
                <a:latin typeface="+mj-lt"/>
                <a:ea typeface="+mj-ea"/>
                <a:cs typeface="+mj-cs"/>
              </a:rPr>
              <a:t>#2 </a:t>
            </a:r>
          </a:p>
          <a:p>
            <a:pPr>
              <a:lnSpc>
                <a:spcPct val="90000"/>
              </a:lnSpc>
              <a:spcBef>
                <a:spcPct val="0"/>
              </a:spcBef>
              <a:spcAft>
                <a:spcPts val="600"/>
              </a:spcAft>
            </a:pPr>
            <a:r>
              <a:rPr lang="en-US" sz="3500" b="1" dirty="0">
                <a:solidFill>
                  <a:srgbClr val="00B0F0"/>
                </a:solidFill>
                <a:latin typeface="+mj-lt"/>
                <a:ea typeface="+mj-ea"/>
                <a:cs typeface="+mj-cs"/>
              </a:rPr>
              <a:t>Best Jobs in Healthcare</a:t>
            </a:r>
          </a:p>
        </p:txBody>
      </p:sp>
      <p:pic>
        <p:nvPicPr>
          <p:cNvPr id="15" name="Picture 14" descr="A group of surgeons performing surgery&#10;&#10;Description automatically generated with low confidence">
            <a:extLst>
              <a:ext uri="{FF2B5EF4-FFF2-40B4-BE49-F238E27FC236}">
                <a16:creationId xmlns:a16="http://schemas.microsoft.com/office/drawing/2014/main" id="{AF1EBBEA-D46C-5D42-7454-EAE51BE42F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908" b="1829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5">
            <a:extLst>
              <a:ext uri="{FF2B5EF4-FFF2-40B4-BE49-F238E27FC236}">
                <a16:creationId xmlns:a16="http://schemas.microsoft.com/office/drawing/2014/main" id="{22E00905-AC13-0B45-9FD3-260E2AB27057}"/>
              </a:ext>
            </a:extLst>
          </p:cNvPr>
          <p:cNvSpPr txBox="1">
            <a:spLocks noGrp="1"/>
          </p:cNvSpPr>
          <p:nvPr>
            <p:ph idx="1"/>
          </p:nvPr>
        </p:nvSpPr>
        <p:spPr>
          <a:xfrm>
            <a:off x="3273778" y="4131735"/>
            <a:ext cx="5780770" cy="2452688"/>
          </a:xfrm>
          <a:prstGeom prst="rect">
            <a:avLst/>
          </a:prstGeom>
        </p:spPr>
        <p:txBody>
          <a:bodyPr vert="horz" lIns="91440" tIns="45720" rIns="91440" bIns="45720" rtlCol="0" anchor="ctr">
            <a:normAutofit fontScale="25000" lnSpcReduction="20000"/>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228600"/>
            <a:endParaRPr lang="en-US" sz="1200" dirty="0"/>
          </a:p>
          <a:p>
            <a:pPr indent="-228600"/>
            <a:endParaRPr lang="en-US" sz="4200" b="1" dirty="0">
              <a:latin typeface="Arial" panose="020B0604020202020204" pitchFamily="34" charset="0"/>
              <a:cs typeface="Arial" panose="020B0604020202020204" pitchFamily="34" charset="0"/>
            </a:endParaRPr>
          </a:p>
          <a:p>
            <a:pPr indent="-228600"/>
            <a:r>
              <a:rPr lang="en-US" sz="9600" b="1" dirty="0">
                <a:latin typeface="Arial" panose="020B0604020202020204" pitchFamily="34" charset="0"/>
                <a:cs typeface="Arial" panose="020B0604020202020204" pitchFamily="34" charset="0"/>
              </a:rPr>
              <a:t>Median Salary: </a:t>
            </a:r>
            <a:r>
              <a:rPr lang="en-US" sz="9600" dirty="0">
                <a:latin typeface="Arial" panose="020B0604020202020204" pitchFamily="34" charset="0"/>
                <a:cs typeface="Arial" panose="020B0604020202020204" pitchFamily="34" charset="0"/>
              </a:rPr>
              <a:t>$121,530</a:t>
            </a:r>
          </a:p>
          <a:p>
            <a:pPr indent="-228600"/>
            <a:r>
              <a:rPr lang="en-US" sz="9600" b="1" dirty="0">
                <a:latin typeface="Arial" panose="020B0604020202020204" pitchFamily="34" charset="0"/>
                <a:cs typeface="Arial" panose="020B0604020202020204" pitchFamily="34" charset="0"/>
              </a:rPr>
              <a:t>What they do:                                                                                                        </a:t>
            </a:r>
            <a:r>
              <a:rPr lang="en-US" sz="9600" dirty="0">
                <a:latin typeface="Arial" panose="020B0604020202020204" pitchFamily="34" charset="0"/>
                <a:cs typeface="Arial" panose="020B0604020202020204" pitchFamily="34" charset="0"/>
              </a:rPr>
              <a:t>P</a:t>
            </a:r>
            <a:r>
              <a:rPr lang="en-US" sz="9600" b="0" i="0" dirty="0">
                <a:effectLst/>
                <a:latin typeface="Arial" panose="020B0604020202020204" pitchFamily="34" charset="0"/>
                <a:cs typeface="Arial" panose="020B0604020202020204" pitchFamily="34" charset="0"/>
              </a:rPr>
              <a:t>ractice medicine in healthcare settings, from hospitals to emergency rooms to private practice to operating suites</a:t>
            </a:r>
            <a:endParaRPr lang="en-US" sz="9600" dirty="0">
              <a:latin typeface="Arial" panose="020B0604020202020204" pitchFamily="34" charset="0"/>
              <a:cs typeface="Arial" panose="020B0604020202020204" pitchFamily="34" charset="0"/>
            </a:endParaRPr>
          </a:p>
          <a:p>
            <a:pPr indent="-228600"/>
            <a:r>
              <a:rPr lang="en-US" sz="9600" b="1" dirty="0">
                <a:latin typeface="Arial" panose="020B0604020202020204" pitchFamily="34" charset="0"/>
                <a:cs typeface="Arial" panose="020B0604020202020204" pitchFamily="34" charset="0"/>
              </a:rPr>
              <a:t>Entry Level: </a:t>
            </a:r>
            <a:r>
              <a:rPr lang="en-US" sz="9600" dirty="0">
                <a:latin typeface="Arial" panose="020B0604020202020204" pitchFamily="34" charset="0"/>
                <a:cs typeface="Arial" panose="020B0604020202020204" pitchFamily="34" charset="0"/>
              </a:rPr>
              <a:t>Master’s Degree</a:t>
            </a:r>
          </a:p>
          <a:p>
            <a:pPr indent="-228600"/>
            <a:r>
              <a:rPr lang="en-US" sz="9600" b="1" dirty="0">
                <a:latin typeface="Arial" panose="020B0604020202020204" pitchFamily="34" charset="0"/>
                <a:cs typeface="Arial" panose="020B0604020202020204" pitchFamily="34" charset="0"/>
              </a:rPr>
              <a:t>Projected Jobs: </a:t>
            </a:r>
            <a:r>
              <a:rPr lang="en-US" sz="9600" dirty="0">
                <a:latin typeface="Arial" panose="020B0604020202020204" pitchFamily="34" charset="0"/>
                <a:cs typeface="Arial" panose="020B0604020202020204" pitchFamily="34" charset="0"/>
              </a:rPr>
              <a:t>38,400</a:t>
            </a:r>
          </a:p>
          <a:p>
            <a:pPr indent="-228600"/>
            <a:r>
              <a:rPr lang="en-US" sz="9600" b="1" dirty="0">
                <a:latin typeface="Arial" panose="020B0604020202020204" pitchFamily="34" charset="0"/>
                <a:cs typeface="Arial" panose="020B0604020202020204" pitchFamily="34" charset="0"/>
              </a:rPr>
              <a:t>#4 in 100 Best Jobs in America</a:t>
            </a:r>
          </a:p>
          <a:p>
            <a:pPr indent="-228600"/>
            <a:endParaRPr lang="en-US" sz="4200" dirty="0">
              <a:latin typeface="Arial" panose="020B0604020202020204" pitchFamily="34" charset="0"/>
              <a:cs typeface="Arial" panose="020B0604020202020204" pitchFamily="34" charset="0"/>
            </a:endParaRPr>
          </a:p>
          <a:p>
            <a:pPr marL="0" indent="-228600"/>
            <a:endParaRPr lang="en-US" sz="1200" dirty="0"/>
          </a:p>
          <a:p>
            <a:pPr indent="-228600"/>
            <a:endParaRPr lang="en-US" sz="1200" dirty="0"/>
          </a:p>
        </p:txBody>
      </p:sp>
    </p:spTree>
    <p:extLst>
      <p:ext uri="{BB962C8B-B14F-4D97-AF65-F5344CB8AC3E}">
        <p14:creationId xmlns:p14="http://schemas.microsoft.com/office/powerpoint/2010/main" val="212379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7800" y="3752849"/>
            <a:ext cx="2990186" cy="2452687"/>
          </a:xfrm>
        </p:spPr>
        <p:txBody>
          <a:bodyPr anchor="ctr">
            <a:normAutofit fontScale="90000"/>
          </a:bodyPr>
          <a:lstStyle/>
          <a:p>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1200" b="1" dirty="0"/>
              <a:t/>
            </a:r>
            <a:br>
              <a:rPr lang="en-US" sz="1200" b="1" dirty="0"/>
            </a:br>
            <a:r>
              <a:rPr lang="en-US" sz="4000" b="1" dirty="0"/>
              <a:t>Physical Therapist</a:t>
            </a:r>
            <a:r>
              <a:rPr lang="en-US" sz="2400" b="1" dirty="0">
                <a:solidFill>
                  <a:srgbClr val="0432FF"/>
                </a:solidFill>
              </a:rPr>
              <a:t/>
            </a:r>
            <a:br>
              <a:rPr lang="en-US" sz="2400" b="1" dirty="0">
                <a:solidFill>
                  <a:srgbClr val="0432FF"/>
                </a:solidFill>
              </a:rPr>
            </a:br>
            <a:r>
              <a:rPr lang="en-US" sz="2400" b="1" dirty="0">
                <a:solidFill>
                  <a:srgbClr val="0432FF"/>
                </a:solidFill>
              </a:rPr>
              <a:t/>
            </a:r>
            <a:br>
              <a:rPr lang="en-US" sz="2400" b="1" dirty="0">
                <a:solidFill>
                  <a:srgbClr val="0432FF"/>
                </a:solidFill>
              </a:rPr>
            </a:br>
            <a:r>
              <a:rPr lang="en-US" sz="3600" b="1" dirty="0">
                <a:solidFill>
                  <a:srgbClr val="0432FF"/>
                </a:solidFill>
                <a:latin typeface="+mj-lt"/>
              </a:rPr>
              <a:t>#3 </a:t>
            </a:r>
            <a:r>
              <a:rPr lang="en-US" sz="3600" b="1" dirty="0">
                <a:solidFill>
                  <a:srgbClr val="0432FF"/>
                </a:solidFill>
              </a:rPr>
              <a:t/>
            </a:r>
            <a:br>
              <a:rPr lang="en-US" sz="3600" b="1" dirty="0">
                <a:solidFill>
                  <a:srgbClr val="0432FF"/>
                </a:solidFill>
              </a:rPr>
            </a:br>
            <a:r>
              <a:rPr lang="en-US" sz="3600" b="1" dirty="0">
                <a:solidFill>
                  <a:srgbClr val="0432FF"/>
                </a:solidFill>
                <a:latin typeface="+mj-lt"/>
              </a:rPr>
              <a:t>Best Jobs in Healthcare</a:t>
            </a:r>
            <a:r>
              <a:rPr lang="en-US" sz="2400" dirty="0">
                <a:solidFill>
                  <a:schemeClr val="tx2">
                    <a:lumMod val="75000"/>
                    <a:lumOff val="25000"/>
                  </a:schemeClr>
                </a:solidFill>
                <a:latin typeface="+mj-lt"/>
              </a:rPr>
              <a:t/>
            </a:r>
            <a:br>
              <a:rPr lang="en-US" sz="2400" dirty="0">
                <a:solidFill>
                  <a:schemeClr val="tx2">
                    <a:lumMod val="75000"/>
                    <a:lumOff val="25000"/>
                  </a:schemeClr>
                </a:solidFill>
                <a:latin typeface="+mj-lt"/>
              </a:rPr>
            </a:br>
            <a:r>
              <a:rPr lang="en-US" sz="1200" dirty="0">
                <a:latin typeface="+mj-lt"/>
              </a:rPr>
              <a:t/>
            </a:r>
            <a:br>
              <a:rPr lang="en-US" sz="1200" dirty="0">
                <a:latin typeface="+mj-lt"/>
              </a:rPr>
            </a:br>
            <a:r>
              <a:rPr lang="en-US" sz="1200" dirty="0"/>
              <a:t/>
            </a:r>
            <a:br>
              <a:rPr lang="en-US" sz="1200" dirty="0"/>
            </a:br>
            <a:endParaRPr lang="en-US" sz="1200" dirty="0"/>
          </a:p>
        </p:txBody>
      </p:sp>
      <p:pic>
        <p:nvPicPr>
          <p:cNvPr id="5" name="Picture 4" descr="A picture containing person, floor, indoor, window&#10;&#10;Description automatically generated">
            <a:extLst>
              <a:ext uri="{FF2B5EF4-FFF2-40B4-BE49-F238E27FC236}">
                <a16:creationId xmlns:a16="http://schemas.microsoft.com/office/drawing/2014/main" id="{E6F146EE-838D-4267-2E16-3EFC745ECE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325" b="1088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5">
            <a:extLst>
              <a:ext uri="{FF2B5EF4-FFF2-40B4-BE49-F238E27FC236}">
                <a16:creationId xmlns:a16="http://schemas.microsoft.com/office/drawing/2014/main" id="{22E00905-AC13-0B45-9FD3-260E2AB27057}"/>
              </a:ext>
            </a:extLst>
          </p:cNvPr>
          <p:cNvSpPr txBox="1">
            <a:spLocks noGrp="1"/>
          </p:cNvSpPr>
          <p:nvPr>
            <p:ph idx="1"/>
          </p:nvPr>
        </p:nvSpPr>
        <p:spPr>
          <a:xfrm>
            <a:off x="3167986" y="3832580"/>
            <a:ext cx="5614060" cy="3251190"/>
          </a:xfrm>
          <a:prstGeom prst="rect">
            <a:avLst/>
          </a:prstGeom>
        </p:spPr>
        <p:txBody>
          <a:bodyPr vert="horz" lIns="68598" tIns="34299" rIns="68598" bIns="34299" rtlCol="0" anchor="ctr">
            <a:normAutofit fontScale="47500" lnSpcReduction="20000"/>
          </a:bodyPr>
          <a:lst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a:lstStyle>
          <a:p>
            <a:pPr marL="0" indent="0">
              <a:buNone/>
            </a:pPr>
            <a:endParaRPr lang="en-US" sz="1100" dirty="0">
              <a:latin typeface="+mj-lt"/>
            </a:endParaRPr>
          </a:p>
          <a:p>
            <a:r>
              <a:rPr lang="en-US" sz="4200" b="1" dirty="0">
                <a:latin typeface="+mj-lt"/>
              </a:rPr>
              <a:t>Median Salary: </a:t>
            </a:r>
            <a:r>
              <a:rPr lang="en-US" sz="4200" dirty="0">
                <a:latin typeface="+mj-lt"/>
              </a:rPr>
              <a:t>$95,630</a:t>
            </a:r>
          </a:p>
          <a:p>
            <a:r>
              <a:rPr lang="en-US" sz="4200" b="1" dirty="0">
                <a:latin typeface="+mj-lt"/>
              </a:rPr>
              <a:t>What they do: </a:t>
            </a:r>
            <a:r>
              <a:rPr lang="en-US" sz="4200" dirty="0">
                <a:latin typeface="Roboto" panose="02000000000000000000" pitchFamily="2" charset="0"/>
              </a:rPr>
              <a:t>                                                                                               </a:t>
            </a:r>
            <a:r>
              <a:rPr lang="en-US" sz="4200" dirty="0">
                <a:latin typeface="+mj-lt"/>
              </a:rPr>
              <a:t>P</a:t>
            </a:r>
            <a:r>
              <a:rPr lang="en-US" sz="4200" b="0" i="0" dirty="0">
                <a:effectLst/>
                <a:latin typeface="+mj-lt"/>
              </a:rPr>
              <a:t>lan and execute rehabilitative programs designed to improve the patient's mobility, increase his or her strength and relieve or at least lessen his or her pain</a:t>
            </a:r>
            <a:endParaRPr lang="en-US" sz="4200" b="1" dirty="0">
              <a:latin typeface="+mj-lt"/>
            </a:endParaRPr>
          </a:p>
          <a:p>
            <a:r>
              <a:rPr lang="en-US" sz="4200" b="1" dirty="0">
                <a:latin typeface="+mj-lt"/>
              </a:rPr>
              <a:t>Entry Level</a:t>
            </a:r>
            <a:r>
              <a:rPr lang="en-US" sz="4200" dirty="0">
                <a:latin typeface="+mj-lt"/>
              </a:rPr>
              <a:t>: Doctorate</a:t>
            </a:r>
          </a:p>
          <a:p>
            <a:r>
              <a:rPr lang="en-US" sz="4200" b="1" dirty="0">
                <a:latin typeface="+mj-lt"/>
              </a:rPr>
              <a:t>Projected Jobs: </a:t>
            </a:r>
            <a:r>
              <a:rPr lang="en-US" sz="4200" dirty="0">
                <a:latin typeface="+mj-lt"/>
              </a:rPr>
              <a:t>40,400</a:t>
            </a:r>
          </a:p>
          <a:p>
            <a:r>
              <a:rPr lang="en-US" sz="4200" b="1" dirty="0">
                <a:latin typeface="+mj-lt"/>
              </a:rPr>
              <a:t>#6 in 100 Best Jobs in America</a:t>
            </a:r>
          </a:p>
          <a:p>
            <a:endParaRPr lang="en-US" sz="4200" dirty="0">
              <a:latin typeface="+mj-lt"/>
            </a:endParaRPr>
          </a:p>
          <a:p>
            <a:pPr marL="0" indent="0">
              <a:buNone/>
            </a:pPr>
            <a:endParaRPr lang="en-US" sz="1100" dirty="0"/>
          </a:p>
          <a:p>
            <a:endParaRPr lang="en-US" sz="1100" dirty="0"/>
          </a:p>
        </p:txBody>
      </p:sp>
    </p:spTree>
    <p:extLst>
      <p:ext uri="{BB962C8B-B14F-4D97-AF65-F5344CB8AC3E}">
        <p14:creationId xmlns:p14="http://schemas.microsoft.com/office/powerpoint/2010/main" val="3805462767"/>
      </p:ext>
    </p:extLst>
  </p:cSld>
  <p:clrMapOvr>
    <a:masterClrMapping/>
  </p:clrMapOvr>
</p:sld>
</file>

<file path=ppt/theme/theme1.xml><?xml version="1.0" encoding="utf-8"?>
<a:theme xmlns:a="http://schemas.openxmlformats.org/drawingml/2006/main" name="Office Theme">
  <a:themeElements>
    <a:clrScheme name="NCHSE COLOR PALET">
      <a:dk1>
        <a:sysClr val="windowText" lastClr="000000"/>
      </a:dk1>
      <a:lt1>
        <a:sysClr val="window" lastClr="FFFFFF"/>
      </a:lt1>
      <a:dk2>
        <a:srgbClr val="0E2240"/>
      </a:dk2>
      <a:lt2>
        <a:srgbClr val="E7E6E6"/>
      </a:lt2>
      <a:accent1>
        <a:srgbClr val="76BD1D"/>
      </a:accent1>
      <a:accent2>
        <a:srgbClr val="A5A5A5"/>
      </a:accent2>
      <a:accent3>
        <a:srgbClr val="D8D8D8"/>
      </a:accent3>
      <a:accent4>
        <a:srgbClr val="C5E0B3"/>
      </a:accent4>
      <a:accent5>
        <a:srgbClr val="8496B0"/>
      </a:accent5>
      <a:accent6>
        <a:srgbClr val="595959"/>
      </a:accent6>
      <a:hlink>
        <a:srgbClr val="323F4F"/>
      </a:hlink>
      <a:folHlink>
        <a:srgbClr val="538135"/>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11171</TotalTime>
  <Words>2836</Words>
  <Application>Microsoft Office PowerPoint</Application>
  <PresentationFormat>On-screen Show (4:3)</PresentationFormat>
  <Paragraphs>358</Paragraphs>
  <Slides>59</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59</vt:i4>
      </vt:variant>
    </vt:vector>
  </HeadingPairs>
  <TitlesOfParts>
    <vt:vector size="71" baseType="lpstr">
      <vt:lpstr>Arial</vt:lpstr>
      <vt:lpstr>Arial Black</vt:lpstr>
      <vt:lpstr>Calibri</vt:lpstr>
      <vt:lpstr>Futura Medium</vt:lpstr>
      <vt:lpstr>Futura Medium</vt:lpstr>
      <vt:lpstr>Impact</vt:lpstr>
      <vt:lpstr>Lato</vt:lpstr>
      <vt:lpstr>Roboto</vt:lpstr>
      <vt:lpstr>Tahoma</vt:lpstr>
      <vt:lpstr>Times New Roman</vt:lpstr>
      <vt:lpstr>var(--font-secondary)</vt:lpstr>
      <vt:lpstr>Office Theme</vt:lpstr>
      <vt:lpstr>PowerPoint Presentation</vt:lpstr>
      <vt:lpstr>PowerPoint Presentation</vt:lpstr>
      <vt:lpstr>PowerPoint Presentation</vt:lpstr>
      <vt:lpstr>PowerPoint Presentation</vt:lpstr>
      <vt:lpstr>PowerPoint Presentation</vt:lpstr>
      <vt:lpstr>2023 Best Healthcare Jobs  U.S. News &amp; World Report</vt:lpstr>
      <vt:lpstr>                #1  Best Jobs in  Healthcare    </vt:lpstr>
      <vt:lpstr>PowerPoint Presentation</vt:lpstr>
      <vt:lpstr>      Physical Therapist  #3  Best Jobs in Healthcare   </vt:lpstr>
      <vt:lpstr>      Dentist   #4 Best Jobs  Healthcare    </vt:lpstr>
      <vt:lpstr>Veterinarian   #5  Best Healthcare Jobs </vt:lpstr>
      <vt:lpstr>Physician  #6  Best Jobs in Healthcare  </vt:lpstr>
      <vt:lpstr>Orthodontist  #7  Best Jobs  Healthcare </vt:lpstr>
      <vt:lpstr>Registered Nurse  #8  Best Jobs in Healthcare </vt:lpstr>
      <vt:lpstr>Oral and Maxillofacial Surgeon #9 Best Jobs in Healthcare </vt:lpstr>
      <vt:lpstr>Nurse Anesthetist </vt:lpstr>
      <vt:lpstr>Speech Language Pathologist  #11 Best Jobs Healthcare</vt:lpstr>
      <vt:lpstr>Psychiatrist  #12  Best Jobs in Healthcare</vt:lpstr>
      <vt:lpstr>Optometrist  #13 Best Jobs  Healthcare    </vt:lpstr>
      <vt:lpstr>Pediatrician  #14  Best Healthcare Jobs </vt:lpstr>
      <vt:lpstr>Respiratory Therapist  #15 Best Jobs  Healthcare</vt:lpstr>
      <vt:lpstr>          #16 Best Jobs  Healthcare (tie) </vt:lpstr>
      <vt:lpstr>PowerPoint Presentation</vt:lpstr>
      <vt:lpstr>Chiropractor</vt:lpstr>
      <vt:lpstr>Prosthodontist  (Cosmetic Dentist) #19 Best Jobs Healthcare</vt:lpstr>
      <vt:lpstr> Occupational Therapist #20 Best Jobs Healthcare  </vt:lpstr>
      <vt:lpstr>Dietitian/ Nutritionist #21 Best Jobs  Healthcare </vt:lpstr>
      <vt:lpstr>Pharmacist  #22 Best Jobs  Healthcare  </vt:lpstr>
      <vt:lpstr>Audiologist #23 Best Jobs Healthcare</vt:lpstr>
      <vt:lpstr>Nurse Midwife  #24 Best Jobs Healthcare</vt:lpstr>
      <vt:lpstr> Esthetician and Skincare Specialist  #25 Best Jobs  Healthcare</vt:lpstr>
      <vt:lpstr> Surgeon  #26 Best Jobs in Healthcare</vt:lpstr>
      <vt:lpstr>Podiatrist  #27 Best Jobs in Healthcare</vt:lpstr>
      <vt:lpstr> Radiation Therapist  #28 Best Jobs in Healthcare</vt:lpstr>
      <vt:lpstr> Rehabilitation Counselor  #29 Best Jobs in Healthcare</vt:lpstr>
      <vt:lpstr>Health Careers for Entry Level  after High School</vt:lpstr>
      <vt:lpstr>Websites</vt:lpstr>
      <vt:lpstr>PowerPoint Presentation</vt:lpstr>
      <vt:lpstr>100 Best Jobs in America 2023 US News &amp; World Report   https://money.usnews.com/careers/best-jobs/rankings/the-100-best-jobs  </vt:lpstr>
      <vt:lpstr>PowerPoint Presentation</vt:lpstr>
      <vt:lpstr>https://explorehealthcareers.org/hpw/  Free health career explorations for students! </vt:lpstr>
      <vt:lpstr>PowerPoint Presentation</vt:lpstr>
      <vt:lpstr>PowerPoint Presentation</vt:lpstr>
      <vt:lpstr>PowerPoint Presentation</vt:lpstr>
      <vt:lpstr>healthscienceconsortium.org  Found on homepage with printing instructions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2023 National Health Science Conference Page</vt:lpstr>
      <vt:lpstr>PowerPoint Presentation</vt:lpstr>
      <vt:lpstr>Expanding Classroom Resources</vt:lpstr>
      <vt:lpstr>PowerPoint Presentation</vt:lpstr>
      <vt:lpstr>Questions?  Shelly Wehmeyer,  NCHSE Chair    email: Hello@healthscienceconsortium.org  Website: healthscienceconsortium.org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Detlor</dc:creator>
  <cp:lastModifiedBy>Wehmeyer, Shelly</cp:lastModifiedBy>
  <cp:revision>66</cp:revision>
  <dcterms:created xsi:type="dcterms:W3CDTF">2015-09-17T13:40:35Z</dcterms:created>
  <dcterms:modified xsi:type="dcterms:W3CDTF">2023-07-11T19:28:49Z</dcterms:modified>
</cp:coreProperties>
</file>