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Caveat"/>
      <p:regular r:id="rId32"/>
      <p:bold r:id="rId33"/>
    </p:embeddedFont>
    <p:embeddedFont>
      <p:font typeface="Proxima Nova"/>
      <p:regular r:id="rId34"/>
      <p:bold r:id="rId35"/>
      <p:italic r:id="rId36"/>
      <p:boldItalic r:id="rId37"/>
    </p:embeddedFont>
    <p:embeddedFont>
      <p:font typeface="Proxima Nova Semibold"/>
      <p:regular r:id="rId38"/>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E0706F-0ECF-4026-AA95-8BF504BD0B01}">
  <a:tblStyle styleId="{0EE0706F-0ECF-4026-AA95-8BF504BD0B0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1A16326-2EFA-48AC-B176-D31224D5868D}"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Caveat-bold.fntdata"/><Relationship Id="rId10" Type="http://schemas.openxmlformats.org/officeDocument/2006/relationships/slide" Target="slides/slide4.xml"/><Relationship Id="rId32" Type="http://schemas.openxmlformats.org/officeDocument/2006/relationships/font" Target="fonts/Caveat-regular.fntdata"/><Relationship Id="rId13" Type="http://schemas.openxmlformats.org/officeDocument/2006/relationships/slide" Target="slides/slide7.xml"/><Relationship Id="rId35" Type="http://schemas.openxmlformats.org/officeDocument/2006/relationships/font" Target="fonts/ProximaNova-bold.fntdata"/><Relationship Id="rId12" Type="http://schemas.openxmlformats.org/officeDocument/2006/relationships/slide" Target="slides/slide6.xml"/><Relationship Id="rId34" Type="http://schemas.openxmlformats.org/officeDocument/2006/relationships/font" Target="fonts/ProximaNova-regular.fntdata"/><Relationship Id="rId15" Type="http://schemas.openxmlformats.org/officeDocument/2006/relationships/slide" Target="slides/slide9.xml"/><Relationship Id="rId37" Type="http://schemas.openxmlformats.org/officeDocument/2006/relationships/font" Target="fonts/ProximaNova-boldItalic.fntdata"/><Relationship Id="rId14" Type="http://schemas.openxmlformats.org/officeDocument/2006/relationships/slide" Target="slides/slide8.xml"/><Relationship Id="rId36" Type="http://schemas.openxmlformats.org/officeDocument/2006/relationships/font" Target="fonts/ProximaNova-italic.fntdata"/><Relationship Id="rId17" Type="http://schemas.openxmlformats.org/officeDocument/2006/relationships/slide" Target="slides/slide11.xml"/><Relationship Id="rId39" Type="http://schemas.openxmlformats.org/officeDocument/2006/relationships/font" Target="fonts/ProximaNovaSemibold-bold.fntdata"/><Relationship Id="rId16" Type="http://schemas.openxmlformats.org/officeDocument/2006/relationships/slide" Target="slides/slide10.xml"/><Relationship Id="rId38" Type="http://schemas.openxmlformats.org/officeDocument/2006/relationships/font" Target="fonts/ProximaNovaSemibol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963f7240eb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963f7240eb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5719be8c72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5719be8c72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0a23a9d72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0a23a9d72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0a23a9d72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0a23a9d72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5124f239c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5124f239c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124f239c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124f239c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7c6ba4f9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7c6ba4f9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7f6d2bda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57f6d2bda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7f6d2bdae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7f6d2bda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7c6ba4f90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47c6ba4f90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963f7240e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963f7240e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e3f71900bd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e3f71900bd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19b62fc5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19b62fc5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963f7240e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963f7240e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7c6ba4f9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7c6ba4f9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5719be8c72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5719be8c72_0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7c6ba4f90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47c6ba4f90_0_17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5719be8c72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5719be8c72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5719be8c72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5719be8c72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523e8bc5d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523e8bc5d1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3138ef47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3138ef47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57f6d2bd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57f6d2bd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3138ef470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3138ef470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293acf0070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293acf0070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_1">
    <p:bg>
      <p:bgPr>
        <a:solidFill>
          <a:schemeClr val="dk2"/>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12219" t="0"/>
          <a:stretch/>
        </p:blipFill>
        <p:spPr>
          <a:xfrm>
            <a:off x="8029305" y="42770"/>
            <a:ext cx="1108169" cy="480061"/>
          </a:xfrm>
          <a:prstGeom prst="rect">
            <a:avLst/>
          </a:prstGeom>
          <a:noFill/>
          <a:ln>
            <a:noFill/>
          </a:ln>
        </p:spPr>
      </p:pic>
      <p:sp>
        <p:nvSpPr>
          <p:cNvPr id="52" name="Google Shape;52;p13"/>
          <p:cNvSpPr txBox="1"/>
          <p:nvPr>
            <p:ph type="title"/>
          </p:nvPr>
        </p:nvSpPr>
        <p:spPr>
          <a:xfrm>
            <a:off x="1143000" y="841772"/>
            <a:ext cx="6858000" cy="1790700"/>
          </a:xfrm>
          <a:prstGeom prst="rect">
            <a:avLst/>
          </a:prstGeom>
          <a:noFill/>
          <a:ln>
            <a:noFill/>
          </a:ln>
        </p:spPr>
        <p:txBody>
          <a:bodyPr anchorCtr="0" anchor="b" bIns="34250" lIns="34250" spcFirstLastPara="1" rIns="34250" wrap="square" tIns="34250">
            <a:normAutofit/>
          </a:bodyPr>
          <a:lstStyle>
            <a:lvl1pPr lvl="0" rtl="0" algn="ctr">
              <a:lnSpc>
                <a:spcPct val="90000"/>
              </a:lnSpc>
              <a:spcBef>
                <a:spcPts val="0"/>
              </a:spcBef>
              <a:spcAft>
                <a:spcPts val="0"/>
              </a:spcAft>
              <a:buClr>
                <a:srgbClr val="000000"/>
              </a:buClr>
              <a:buSzPts val="4500"/>
              <a:buFont typeface="Calibri"/>
              <a:buNone/>
              <a:defRPr sz="4500"/>
            </a:lvl1pPr>
            <a:lvl2pPr lvl="1" rtl="0" algn="l">
              <a:lnSpc>
                <a:spcPct val="90000"/>
              </a:lnSpc>
              <a:spcBef>
                <a:spcPts val="0"/>
              </a:spcBef>
              <a:spcAft>
                <a:spcPts val="0"/>
              </a:spcAft>
              <a:buClr>
                <a:srgbClr val="000000"/>
              </a:buClr>
              <a:buSzPts val="1400"/>
              <a:buNone/>
              <a:defRPr/>
            </a:lvl2pPr>
            <a:lvl3pPr lvl="2" rtl="0" algn="l">
              <a:lnSpc>
                <a:spcPct val="90000"/>
              </a:lnSpc>
              <a:spcBef>
                <a:spcPts val="0"/>
              </a:spcBef>
              <a:spcAft>
                <a:spcPts val="0"/>
              </a:spcAft>
              <a:buClr>
                <a:srgbClr val="000000"/>
              </a:buClr>
              <a:buSzPts val="1400"/>
              <a:buNone/>
              <a:defRPr/>
            </a:lvl3pPr>
            <a:lvl4pPr lvl="3" rtl="0" algn="l">
              <a:lnSpc>
                <a:spcPct val="90000"/>
              </a:lnSpc>
              <a:spcBef>
                <a:spcPts val="0"/>
              </a:spcBef>
              <a:spcAft>
                <a:spcPts val="0"/>
              </a:spcAft>
              <a:buClr>
                <a:srgbClr val="000000"/>
              </a:buClr>
              <a:buSzPts val="1400"/>
              <a:buNone/>
              <a:defRPr/>
            </a:lvl4pPr>
            <a:lvl5pPr lvl="4" rtl="0" algn="l">
              <a:lnSpc>
                <a:spcPct val="90000"/>
              </a:lnSpc>
              <a:spcBef>
                <a:spcPts val="0"/>
              </a:spcBef>
              <a:spcAft>
                <a:spcPts val="0"/>
              </a:spcAft>
              <a:buClr>
                <a:srgbClr val="000000"/>
              </a:buClr>
              <a:buSzPts val="1400"/>
              <a:buNone/>
              <a:defRPr/>
            </a:lvl5pPr>
            <a:lvl6pPr lvl="5" rtl="0" algn="l">
              <a:lnSpc>
                <a:spcPct val="90000"/>
              </a:lnSpc>
              <a:spcBef>
                <a:spcPts val="0"/>
              </a:spcBef>
              <a:spcAft>
                <a:spcPts val="0"/>
              </a:spcAft>
              <a:buClr>
                <a:srgbClr val="000000"/>
              </a:buClr>
              <a:buSzPts val="1400"/>
              <a:buNone/>
              <a:defRPr/>
            </a:lvl6pPr>
            <a:lvl7pPr lvl="6" rtl="0" algn="l">
              <a:lnSpc>
                <a:spcPct val="90000"/>
              </a:lnSpc>
              <a:spcBef>
                <a:spcPts val="0"/>
              </a:spcBef>
              <a:spcAft>
                <a:spcPts val="0"/>
              </a:spcAft>
              <a:buClr>
                <a:srgbClr val="000000"/>
              </a:buClr>
              <a:buSzPts val="1400"/>
              <a:buNone/>
              <a:defRPr/>
            </a:lvl7pPr>
            <a:lvl8pPr lvl="7" rtl="0" algn="l">
              <a:lnSpc>
                <a:spcPct val="90000"/>
              </a:lnSpc>
              <a:spcBef>
                <a:spcPts val="0"/>
              </a:spcBef>
              <a:spcAft>
                <a:spcPts val="0"/>
              </a:spcAft>
              <a:buClr>
                <a:srgbClr val="000000"/>
              </a:buClr>
              <a:buSzPts val="1400"/>
              <a:buNone/>
              <a:defRPr/>
            </a:lvl8pPr>
            <a:lvl9pPr lvl="8" rtl="0" algn="l">
              <a:lnSpc>
                <a:spcPct val="90000"/>
              </a:lnSpc>
              <a:spcBef>
                <a:spcPts val="0"/>
              </a:spcBef>
              <a:spcAft>
                <a:spcPts val="0"/>
              </a:spcAft>
              <a:buClr>
                <a:srgbClr val="000000"/>
              </a:buClr>
              <a:buSzPts val="1400"/>
              <a:buNone/>
              <a:defRPr/>
            </a:lvl9pPr>
          </a:lstStyle>
          <a:p/>
        </p:txBody>
      </p:sp>
      <p:sp>
        <p:nvSpPr>
          <p:cNvPr id="53" name="Google Shape;53;p13"/>
          <p:cNvSpPr txBox="1"/>
          <p:nvPr>
            <p:ph idx="1" type="body"/>
          </p:nvPr>
        </p:nvSpPr>
        <p:spPr>
          <a:xfrm>
            <a:off x="1143000" y="2701528"/>
            <a:ext cx="6858000" cy="1241700"/>
          </a:xfrm>
          <a:prstGeom prst="rect">
            <a:avLst/>
          </a:prstGeom>
          <a:noFill/>
          <a:ln>
            <a:noFill/>
          </a:ln>
        </p:spPr>
        <p:txBody>
          <a:bodyPr anchorCtr="0" anchor="t" bIns="34250" lIns="34250" spcFirstLastPara="1" rIns="34250" wrap="square" tIns="34250">
            <a:normAutofit/>
          </a:bodyPr>
          <a:lstStyle>
            <a:lvl1pPr indent="-228600" lvl="0" marL="457200" rtl="0" algn="ctr">
              <a:lnSpc>
                <a:spcPct val="90000"/>
              </a:lnSpc>
              <a:spcBef>
                <a:spcPts val="800"/>
              </a:spcBef>
              <a:spcAft>
                <a:spcPts val="0"/>
              </a:spcAft>
              <a:buClr>
                <a:srgbClr val="000000"/>
              </a:buClr>
              <a:buSzPts val="1800"/>
              <a:buFont typeface="Calibri"/>
              <a:buNone/>
              <a:defRPr sz="1800"/>
            </a:lvl1pPr>
            <a:lvl2pPr indent="-228600" lvl="1" marL="914400" rtl="0" algn="ctr">
              <a:lnSpc>
                <a:spcPct val="90000"/>
              </a:lnSpc>
              <a:spcBef>
                <a:spcPts val="800"/>
              </a:spcBef>
              <a:spcAft>
                <a:spcPts val="0"/>
              </a:spcAft>
              <a:buClr>
                <a:srgbClr val="000000"/>
              </a:buClr>
              <a:buSzPts val="1800"/>
              <a:buFont typeface="Calibri"/>
              <a:buNone/>
              <a:defRPr sz="1800"/>
            </a:lvl2pPr>
            <a:lvl3pPr indent="-228600" lvl="2" marL="1371600" rtl="0" algn="ctr">
              <a:lnSpc>
                <a:spcPct val="90000"/>
              </a:lnSpc>
              <a:spcBef>
                <a:spcPts val="800"/>
              </a:spcBef>
              <a:spcAft>
                <a:spcPts val="0"/>
              </a:spcAft>
              <a:buClr>
                <a:srgbClr val="000000"/>
              </a:buClr>
              <a:buSzPts val="1800"/>
              <a:buFont typeface="Calibri"/>
              <a:buNone/>
              <a:defRPr sz="1800"/>
            </a:lvl3pPr>
            <a:lvl4pPr indent="-228600" lvl="3" marL="1828800" rtl="0" algn="ctr">
              <a:lnSpc>
                <a:spcPct val="90000"/>
              </a:lnSpc>
              <a:spcBef>
                <a:spcPts val="800"/>
              </a:spcBef>
              <a:spcAft>
                <a:spcPts val="0"/>
              </a:spcAft>
              <a:buClr>
                <a:srgbClr val="000000"/>
              </a:buClr>
              <a:buSzPts val="1800"/>
              <a:buFont typeface="Calibri"/>
              <a:buNone/>
              <a:defRPr sz="1800"/>
            </a:lvl4pPr>
            <a:lvl5pPr indent="-228600" lvl="4" marL="2286000" rtl="0" algn="ctr">
              <a:lnSpc>
                <a:spcPct val="90000"/>
              </a:lnSpc>
              <a:spcBef>
                <a:spcPts val="800"/>
              </a:spcBef>
              <a:spcAft>
                <a:spcPts val="0"/>
              </a:spcAft>
              <a:buClr>
                <a:srgbClr val="000000"/>
              </a:buClr>
              <a:buSzPts val="1800"/>
              <a:buFont typeface="Calibri"/>
              <a:buNone/>
              <a:defRPr sz="1800"/>
            </a:lvl5pPr>
            <a:lvl6pPr indent="-361950" lvl="5" marL="2743200" rtl="0" algn="l">
              <a:lnSpc>
                <a:spcPct val="90000"/>
              </a:lnSpc>
              <a:spcBef>
                <a:spcPts val="800"/>
              </a:spcBef>
              <a:spcAft>
                <a:spcPts val="0"/>
              </a:spcAft>
              <a:buSzPts val="2100"/>
              <a:buChar char="■"/>
              <a:defRPr/>
            </a:lvl6pPr>
            <a:lvl7pPr indent="-361950" lvl="6" marL="3200400" rtl="0" algn="l">
              <a:lnSpc>
                <a:spcPct val="90000"/>
              </a:lnSpc>
              <a:spcBef>
                <a:spcPts val="800"/>
              </a:spcBef>
              <a:spcAft>
                <a:spcPts val="0"/>
              </a:spcAft>
              <a:buSzPts val="2100"/>
              <a:buChar char="●"/>
              <a:defRPr/>
            </a:lvl7pPr>
            <a:lvl8pPr indent="-361950" lvl="7" marL="3657600" rtl="0" algn="l">
              <a:lnSpc>
                <a:spcPct val="90000"/>
              </a:lnSpc>
              <a:spcBef>
                <a:spcPts val="800"/>
              </a:spcBef>
              <a:spcAft>
                <a:spcPts val="0"/>
              </a:spcAft>
              <a:buSzPts val="2100"/>
              <a:buChar char="○"/>
              <a:defRPr/>
            </a:lvl8pPr>
            <a:lvl9pPr indent="-361950" lvl="8" marL="4114800" rtl="0" algn="l">
              <a:lnSpc>
                <a:spcPct val="90000"/>
              </a:lnSpc>
              <a:spcBef>
                <a:spcPts val="800"/>
              </a:spcBef>
              <a:spcAft>
                <a:spcPts val="0"/>
              </a:spcAft>
              <a:buSzPts val="2100"/>
              <a:buChar char="■"/>
              <a:defRPr/>
            </a:lvl9pPr>
          </a:lstStyle>
          <a:p/>
        </p:txBody>
      </p:sp>
      <p:sp>
        <p:nvSpPr>
          <p:cNvPr id="54" name="Google Shape;54;p13"/>
          <p:cNvSpPr txBox="1"/>
          <p:nvPr>
            <p:ph idx="12" type="sldNum"/>
          </p:nvPr>
        </p:nvSpPr>
        <p:spPr>
          <a:xfrm>
            <a:off x="8317393" y="4803234"/>
            <a:ext cx="198000" cy="201900"/>
          </a:xfrm>
          <a:prstGeom prst="rect">
            <a:avLst/>
          </a:prstGeom>
          <a:noFill/>
          <a:ln>
            <a:noFill/>
          </a:ln>
        </p:spPr>
        <p:txBody>
          <a:bodyPr anchorCtr="0" anchor="ctr" bIns="34250" lIns="34250" spcFirstLastPara="1" rIns="34250" wrap="square" tIns="34250">
            <a:normAutofit lnSpcReduction="20000"/>
          </a:bodyPr>
          <a:lstStyle>
            <a:lvl1pPr indent="0" lvl="0"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showMasterSp="0">
  <p:cSld name="TITLE_2">
    <p:bg>
      <p:bgPr>
        <a:solidFill>
          <a:schemeClr val="dk2"/>
        </a:solidFill>
      </p:bgPr>
    </p:bg>
    <p:spTree>
      <p:nvGrpSpPr>
        <p:cNvPr id="55" name="Shape 55"/>
        <p:cNvGrpSpPr/>
        <p:nvPr/>
      </p:nvGrpSpPr>
      <p:grpSpPr>
        <a:xfrm>
          <a:off x="0" y="0"/>
          <a:ext cx="0" cy="0"/>
          <a:chOff x="0" y="0"/>
          <a:chExt cx="0" cy="0"/>
        </a:xfrm>
      </p:grpSpPr>
      <p:pic>
        <p:nvPicPr>
          <p:cNvPr id="56" name="Google Shape;56;p14"/>
          <p:cNvPicPr preferRelativeResize="0"/>
          <p:nvPr/>
        </p:nvPicPr>
        <p:blipFill rotWithShape="1">
          <a:blip r:embed="rId2">
            <a:alphaModFix/>
          </a:blip>
          <a:srcRect b="0" l="0" r="12219" t="0"/>
          <a:stretch/>
        </p:blipFill>
        <p:spPr>
          <a:xfrm>
            <a:off x="8029305" y="42770"/>
            <a:ext cx="1108169" cy="480061"/>
          </a:xfrm>
          <a:prstGeom prst="rect">
            <a:avLst/>
          </a:prstGeom>
          <a:noFill/>
          <a:ln>
            <a:noFill/>
          </a:ln>
        </p:spPr>
      </p:pic>
      <p:sp>
        <p:nvSpPr>
          <p:cNvPr id="57" name="Google Shape;57;p14"/>
          <p:cNvSpPr txBox="1"/>
          <p:nvPr>
            <p:ph type="title"/>
          </p:nvPr>
        </p:nvSpPr>
        <p:spPr>
          <a:xfrm>
            <a:off x="1143000" y="841772"/>
            <a:ext cx="6858000" cy="1790700"/>
          </a:xfrm>
          <a:prstGeom prst="rect">
            <a:avLst/>
          </a:prstGeom>
          <a:noFill/>
          <a:ln>
            <a:noFill/>
          </a:ln>
        </p:spPr>
        <p:txBody>
          <a:bodyPr anchorCtr="0" anchor="b" bIns="34250" lIns="34250" spcFirstLastPara="1" rIns="34250" wrap="square" tIns="34250">
            <a:normAutofit/>
          </a:bodyPr>
          <a:lstStyle>
            <a:lvl1pPr lvl="0" rtl="0" algn="ctr">
              <a:lnSpc>
                <a:spcPct val="90000"/>
              </a:lnSpc>
              <a:spcBef>
                <a:spcPts val="0"/>
              </a:spcBef>
              <a:spcAft>
                <a:spcPts val="0"/>
              </a:spcAft>
              <a:buClr>
                <a:srgbClr val="000000"/>
              </a:buClr>
              <a:buSzPts val="4500"/>
              <a:buFont typeface="Calibri"/>
              <a:buNone/>
              <a:defRPr sz="4500"/>
            </a:lvl1pPr>
            <a:lvl2pPr lvl="1" rtl="0" algn="l">
              <a:lnSpc>
                <a:spcPct val="90000"/>
              </a:lnSpc>
              <a:spcBef>
                <a:spcPts val="0"/>
              </a:spcBef>
              <a:spcAft>
                <a:spcPts val="0"/>
              </a:spcAft>
              <a:buClr>
                <a:srgbClr val="000000"/>
              </a:buClr>
              <a:buSzPts val="1400"/>
              <a:buNone/>
              <a:defRPr/>
            </a:lvl2pPr>
            <a:lvl3pPr lvl="2" rtl="0" algn="l">
              <a:lnSpc>
                <a:spcPct val="90000"/>
              </a:lnSpc>
              <a:spcBef>
                <a:spcPts val="0"/>
              </a:spcBef>
              <a:spcAft>
                <a:spcPts val="0"/>
              </a:spcAft>
              <a:buClr>
                <a:srgbClr val="000000"/>
              </a:buClr>
              <a:buSzPts val="1400"/>
              <a:buNone/>
              <a:defRPr/>
            </a:lvl3pPr>
            <a:lvl4pPr lvl="3" rtl="0" algn="l">
              <a:lnSpc>
                <a:spcPct val="90000"/>
              </a:lnSpc>
              <a:spcBef>
                <a:spcPts val="0"/>
              </a:spcBef>
              <a:spcAft>
                <a:spcPts val="0"/>
              </a:spcAft>
              <a:buClr>
                <a:srgbClr val="000000"/>
              </a:buClr>
              <a:buSzPts val="1400"/>
              <a:buNone/>
              <a:defRPr/>
            </a:lvl4pPr>
            <a:lvl5pPr lvl="4" rtl="0" algn="l">
              <a:lnSpc>
                <a:spcPct val="90000"/>
              </a:lnSpc>
              <a:spcBef>
                <a:spcPts val="0"/>
              </a:spcBef>
              <a:spcAft>
                <a:spcPts val="0"/>
              </a:spcAft>
              <a:buClr>
                <a:srgbClr val="000000"/>
              </a:buClr>
              <a:buSzPts val="1400"/>
              <a:buNone/>
              <a:defRPr/>
            </a:lvl5pPr>
            <a:lvl6pPr lvl="5" rtl="0" algn="l">
              <a:lnSpc>
                <a:spcPct val="90000"/>
              </a:lnSpc>
              <a:spcBef>
                <a:spcPts val="0"/>
              </a:spcBef>
              <a:spcAft>
                <a:spcPts val="0"/>
              </a:spcAft>
              <a:buClr>
                <a:srgbClr val="000000"/>
              </a:buClr>
              <a:buSzPts val="1400"/>
              <a:buNone/>
              <a:defRPr/>
            </a:lvl6pPr>
            <a:lvl7pPr lvl="6" rtl="0" algn="l">
              <a:lnSpc>
                <a:spcPct val="90000"/>
              </a:lnSpc>
              <a:spcBef>
                <a:spcPts val="0"/>
              </a:spcBef>
              <a:spcAft>
                <a:spcPts val="0"/>
              </a:spcAft>
              <a:buClr>
                <a:srgbClr val="000000"/>
              </a:buClr>
              <a:buSzPts val="1400"/>
              <a:buNone/>
              <a:defRPr/>
            </a:lvl7pPr>
            <a:lvl8pPr lvl="7" rtl="0" algn="l">
              <a:lnSpc>
                <a:spcPct val="90000"/>
              </a:lnSpc>
              <a:spcBef>
                <a:spcPts val="0"/>
              </a:spcBef>
              <a:spcAft>
                <a:spcPts val="0"/>
              </a:spcAft>
              <a:buClr>
                <a:srgbClr val="000000"/>
              </a:buClr>
              <a:buSzPts val="1400"/>
              <a:buNone/>
              <a:defRPr/>
            </a:lvl8pPr>
            <a:lvl9pPr lvl="8" rtl="0" algn="l">
              <a:lnSpc>
                <a:spcPct val="90000"/>
              </a:lnSpc>
              <a:spcBef>
                <a:spcPts val="0"/>
              </a:spcBef>
              <a:spcAft>
                <a:spcPts val="0"/>
              </a:spcAft>
              <a:buClr>
                <a:srgbClr val="000000"/>
              </a:buClr>
              <a:buSzPts val="1400"/>
              <a:buNone/>
              <a:defRPr/>
            </a:lvl9pPr>
          </a:lstStyle>
          <a:p/>
        </p:txBody>
      </p:sp>
      <p:sp>
        <p:nvSpPr>
          <p:cNvPr id="58" name="Google Shape;58;p14"/>
          <p:cNvSpPr txBox="1"/>
          <p:nvPr>
            <p:ph idx="1" type="body"/>
          </p:nvPr>
        </p:nvSpPr>
        <p:spPr>
          <a:xfrm>
            <a:off x="1143000" y="2701528"/>
            <a:ext cx="6858000" cy="1241700"/>
          </a:xfrm>
          <a:prstGeom prst="rect">
            <a:avLst/>
          </a:prstGeom>
          <a:noFill/>
          <a:ln>
            <a:noFill/>
          </a:ln>
        </p:spPr>
        <p:txBody>
          <a:bodyPr anchorCtr="0" anchor="t" bIns="34250" lIns="34250" spcFirstLastPara="1" rIns="34250" wrap="square" tIns="34250">
            <a:normAutofit/>
          </a:bodyPr>
          <a:lstStyle>
            <a:lvl1pPr indent="-228600" lvl="0" marL="457200" rtl="0" algn="ctr">
              <a:lnSpc>
                <a:spcPct val="90000"/>
              </a:lnSpc>
              <a:spcBef>
                <a:spcPts val="800"/>
              </a:spcBef>
              <a:spcAft>
                <a:spcPts val="0"/>
              </a:spcAft>
              <a:buClr>
                <a:srgbClr val="000000"/>
              </a:buClr>
              <a:buSzPts val="1800"/>
              <a:buFont typeface="Calibri"/>
              <a:buNone/>
              <a:defRPr sz="1800"/>
            </a:lvl1pPr>
            <a:lvl2pPr indent="-228600" lvl="1" marL="914400" rtl="0" algn="ctr">
              <a:lnSpc>
                <a:spcPct val="90000"/>
              </a:lnSpc>
              <a:spcBef>
                <a:spcPts val="800"/>
              </a:spcBef>
              <a:spcAft>
                <a:spcPts val="0"/>
              </a:spcAft>
              <a:buClr>
                <a:srgbClr val="000000"/>
              </a:buClr>
              <a:buSzPts val="1800"/>
              <a:buFont typeface="Calibri"/>
              <a:buNone/>
              <a:defRPr sz="1800"/>
            </a:lvl2pPr>
            <a:lvl3pPr indent="-228600" lvl="2" marL="1371600" rtl="0" algn="ctr">
              <a:lnSpc>
                <a:spcPct val="90000"/>
              </a:lnSpc>
              <a:spcBef>
                <a:spcPts val="800"/>
              </a:spcBef>
              <a:spcAft>
                <a:spcPts val="0"/>
              </a:spcAft>
              <a:buClr>
                <a:srgbClr val="000000"/>
              </a:buClr>
              <a:buSzPts val="1800"/>
              <a:buFont typeface="Calibri"/>
              <a:buNone/>
              <a:defRPr sz="1800"/>
            </a:lvl3pPr>
            <a:lvl4pPr indent="-228600" lvl="3" marL="1828800" rtl="0" algn="ctr">
              <a:lnSpc>
                <a:spcPct val="90000"/>
              </a:lnSpc>
              <a:spcBef>
                <a:spcPts val="800"/>
              </a:spcBef>
              <a:spcAft>
                <a:spcPts val="0"/>
              </a:spcAft>
              <a:buClr>
                <a:srgbClr val="000000"/>
              </a:buClr>
              <a:buSzPts val="1800"/>
              <a:buFont typeface="Calibri"/>
              <a:buNone/>
              <a:defRPr sz="1800"/>
            </a:lvl4pPr>
            <a:lvl5pPr indent="-228600" lvl="4" marL="2286000" rtl="0" algn="ctr">
              <a:lnSpc>
                <a:spcPct val="90000"/>
              </a:lnSpc>
              <a:spcBef>
                <a:spcPts val="800"/>
              </a:spcBef>
              <a:spcAft>
                <a:spcPts val="0"/>
              </a:spcAft>
              <a:buClr>
                <a:srgbClr val="000000"/>
              </a:buClr>
              <a:buSzPts val="1800"/>
              <a:buFont typeface="Calibri"/>
              <a:buNone/>
              <a:defRPr sz="1800"/>
            </a:lvl5pPr>
            <a:lvl6pPr indent="-361950" lvl="5" marL="2743200" rtl="0" algn="l">
              <a:lnSpc>
                <a:spcPct val="90000"/>
              </a:lnSpc>
              <a:spcBef>
                <a:spcPts val="800"/>
              </a:spcBef>
              <a:spcAft>
                <a:spcPts val="0"/>
              </a:spcAft>
              <a:buSzPts val="2100"/>
              <a:buChar char="■"/>
              <a:defRPr/>
            </a:lvl6pPr>
            <a:lvl7pPr indent="-361950" lvl="6" marL="3200400" rtl="0" algn="l">
              <a:lnSpc>
                <a:spcPct val="90000"/>
              </a:lnSpc>
              <a:spcBef>
                <a:spcPts val="800"/>
              </a:spcBef>
              <a:spcAft>
                <a:spcPts val="0"/>
              </a:spcAft>
              <a:buSzPts val="2100"/>
              <a:buChar char="●"/>
              <a:defRPr/>
            </a:lvl7pPr>
            <a:lvl8pPr indent="-361950" lvl="7" marL="3657600" rtl="0" algn="l">
              <a:lnSpc>
                <a:spcPct val="90000"/>
              </a:lnSpc>
              <a:spcBef>
                <a:spcPts val="800"/>
              </a:spcBef>
              <a:spcAft>
                <a:spcPts val="0"/>
              </a:spcAft>
              <a:buSzPts val="2100"/>
              <a:buChar char="○"/>
              <a:defRPr/>
            </a:lvl8pPr>
            <a:lvl9pPr indent="-361950" lvl="8" marL="4114800" rtl="0" algn="l">
              <a:lnSpc>
                <a:spcPct val="90000"/>
              </a:lnSpc>
              <a:spcBef>
                <a:spcPts val="800"/>
              </a:spcBef>
              <a:spcAft>
                <a:spcPts val="0"/>
              </a:spcAft>
              <a:buSzPts val="2100"/>
              <a:buChar char="■"/>
              <a:defRPr/>
            </a:lvl9pPr>
          </a:lstStyle>
          <a:p/>
        </p:txBody>
      </p:sp>
      <p:sp>
        <p:nvSpPr>
          <p:cNvPr id="59" name="Google Shape;59;p14"/>
          <p:cNvSpPr txBox="1"/>
          <p:nvPr>
            <p:ph idx="12" type="sldNum"/>
          </p:nvPr>
        </p:nvSpPr>
        <p:spPr>
          <a:xfrm>
            <a:off x="8317393" y="4803234"/>
            <a:ext cx="198000" cy="201900"/>
          </a:xfrm>
          <a:prstGeom prst="rect">
            <a:avLst/>
          </a:prstGeom>
          <a:noFill/>
          <a:ln>
            <a:noFill/>
          </a:ln>
        </p:spPr>
        <p:txBody>
          <a:bodyPr anchorCtr="0" anchor="ctr" bIns="34250" lIns="34250" spcFirstLastPara="1" rIns="34250" wrap="square" tIns="34250">
            <a:normAutofit lnSpcReduction="20000"/>
          </a:bodyPr>
          <a:lstStyle>
            <a:lvl1pPr indent="0" lvl="0"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youtube.com/watch?v=B9PQ9swhhG8&amp;t=1s"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hyperlink" Target="https://www.vfcbrazos.org/vfcroar" TargetMode="External"/><Relationship Id="rId7"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dfps.state.tx.us/contact_us/map.asp" TargetMode="External"/><Relationship Id="rId4" Type="http://schemas.openxmlformats.org/officeDocument/2006/relationships/image" Target="../media/image10.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407923" y="204225"/>
            <a:ext cx="1254226" cy="1273498"/>
          </a:xfrm>
          <a:prstGeom prst="rect">
            <a:avLst/>
          </a:prstGeom>
          <a:noFill/>
          <a:ln>
            <a:noFill/>
          </a:ln>
        </p:spPr>
      </p:pic>
      <p:sp>
        <p:nvSpPr>
          <p:cNvPr id="65" name="Google Shape;65;p15"/>
          <p:cNvSpPr txBox="1"/>
          <p:nvPr/>
        </p:nvSpPr>
        <p:spPr>
          <a:xfrm>
            <a:off x="719700" y="1771350"/>
            <a:ext cx="7704600" cy="160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600">
                <a:solidFill>
                  <a:srgbClr val="00447C"/>
                </a:solidFill>
              </a:rPr>
              <a:t>Why you should consider becoming a CASA</a:t>
            </a:r>
            <a:endParaRPr b="1" sz="4600">
              <a:solidFill>
                <a:srgbClr val="00447C"/>
              </a:solidFill>
            </a:endParaRPr>
          </a:p>
        </p:txBody>
      </p:sp>
      <p:sp>
        <p:nvSpPr>
          <p:cNvPr id="66" name="Google Shape;66;p15"/>
          <p:cNvSpPr txBox="1"/>
          <p:nvPr/>
        </p:nvSpPr>
        <p:spPr>
          <a:xfrm>
            <a:off x="690600" y="3665775"/>
            <a:ext cx="7762800" cy="71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3200">
                <a:solidFill>
                  <a:srgbClr val="00447C"/>
                </a:solidFill>
              </a:rPr>
              <a:t>(Court Appointed Special Advocate)</a:t>
            </a:r>
            <a:endParaRPr b="1" sz="3200">
              <a:solidFill>
                <a:srgbClr val="00447C"/>
              </a:solidFill>
            </a:endParaRPr>
          </a:p>
          <a:p>
            <a:pPr indent="0" lvl="0" marL="0" rtl="0" algn="l">
              <a:spcBef>
                <a:spcPts val="0"/>
              </a:spcBef>
              <a:spcAft>
                <a:spcPts val="0"/>
              </a:spcAft>
              <a:buNone/>
            </a:pPr>
            <a:r>
              <a:t/>
            </a:r>
            <a:endParaRPr sz="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nvSpPr>
        <p:spPr>
          <a:xfrm>
            <a:off x="262500" y="117750"/>
            <a:ext cx="8619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600">
                <a:solidFill>
                  <a:srgbClr val="1C4587"/>
                </a:solidFill>
                <a:latin typeface="Proxima Nova"/>
                <a:ea typeface="Proxima Nova"/>
                <a:cs typeface="Proxima Nova"/>
                <a:sym typeface="Proxima Nova"/>
              </a:rPr>
              <a:t>Ever wondered…?</a:t>
            </a:r>
            <a:endParaRPr sz="5300">
              <a:solidFill>
                <a:srgbClr val="1C4587"/>
              </a:solidFill>
              <a:latin typeface="Proxima Nova"/>
              <a:ea typeface="Proxima Nova"/>
              <a:cs typeface="Proxima Nova"/>
              <a:sym typeface="Proxima Nova"/>
            </a:endParaRPr>
          </a:p>
        </p:txBody>
      </p:sp>
      <p:pic>
        <p:nvPicPr>
          <p:cNvPr id="140" name="Google Shape;140;p24"/>
          <p:cNvPicPr preferRelativeResize="0"/>
          <p:nvPr/>
        </p:nvPicPr>
        <p:blipFill>
          <a:blip r:embed="rId3">
            <a:alphaModFix/>
          </a:blip>
          <a:stretch>
            <a:fillRect/>
          </a:stretch>
        </p:blipFill>
        <p:spPr>
          <a:xfrm>
            <a:off x="1004300" y="1469250"/>
            <a:ext cx="7407850" cy="3674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nvSpPr>
        <p:spPr>
          <a:xfrm>
            <a:off x="262500" y="117750"/>
            <a:ext cx="86190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400">
                <a:solidFill>
                  <a:srgbClr val="1C4587"/>
                </a:solidFill>
                <a:latin typeface="Proxima Nova"/>
                <a:ea typeface="Proxima Nova"/>
                <a:cs typeface="Proxima Nova"/>
                <a:sym typeface="Proxima Nova"/>
              </a:rPr>
              <a:t>So, let’s meet Emily!</a:t>
            </a:r>
            <a:endParaRPr sz="6100">
              <a:solidFill>
                <a:srgbClr val="1C4587"/>
              </a:solidFill>
              <a:latin typeface="Proxima Nova"/>
              <a:ea typeface="Proxima Nova"/>
              <a:cs typeface="Proxima Nova"/>
              <a:sym typeface="Proxima Nova"/>
            </a:endParaRPr>
          </a:p>
        </p:txBody>
      </p:sp>
      <p:pic>
        <p:nvPicPr>
          <p:cNvPr id="146" name="Google Shape;146;p25">
            <a:hlinkClick r:id="rId3"/>
          </p:cNvPr>
          <p:cNvPicPr preferRelativeResize="0"/>
          <p:nvPr/>
        </p:nvPicPr>
        <p:blipFill>
          <a:blip r:embed="rId4">
            <a:alphaModFix/>
          </a:blip>
          <a:stretch>
            <a:fillRect/>
          </a:stretch>
        </p:blipFill>
        <p:spPr>
          <a:xfrm>
            <a:off x="1397475" y="1387000"/>
            <a:ext cx="6322526" cy="3551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ph idx="2" type="body"/>
          </p:nvPr>
        </p:nvSpPr>
        <p:spPr>
          <a:xfrm>
            <a:off x="503175" y="3512000"/>
            <a:ext cx="4984500" cy="14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52"/>
              <a:buFont typeface="Arial"/>
              <a:buNone/>
            </a:pPr>
            <a:r>
              <a:rPr b="1" lang="en" sz="1685">
                <a:solidFill>
                  <a:schemeClr val="dk1"/>
                </a:solidFill>
                <a:latin typeface="Proxima Nova"/>
                <a:ea typeface="Proxima Nova"/>
                <a:cs typeface="Proxima Nova"/>
                <a:sym typeface="Proxima Nova"/>
              </a:rPr>
              <a:t>“</a:t>
            </a:r>
            <a:r>
              <a:rPr b="1" lang="en" sz="1685">
                <a:solidFill>
                  <a:schemeClr val="dk1"/>
                </a:solidFill>
                <a:latin typeface="Proxima Nova"/>
                <a:ea typeface="Proxima Nova"/>
                <a:cs typeface="Proxima Nova"/>
                <a:sym typeface="Proxima Nova"/>
              </a:rPr>
              <a:t>When a child enters the foster care system because his or her home is no longer safe, we would hope that there’s someone there who may be the one consistent adult in their life.”</a:t>
            </a:r>
            <a:endParaRPr b="1" sz="1685">
              <a:solidFill>
                <a:schemeClr val="dk1"/>
              </a:solidFill>
              <a:latin typeface="Proxima Nova"/>
              <a:ea typeface="Proxima Nova"/>
              <a:cs typeface="Proxima Nova"/>
              <a:sym typeface="Proxima Nova"/>
            </a:endParaRPr>
          </a:p>
          <a:p>
            <a:pPr indent="0" lvl="0" marL="0" rtl="0" algn="l">
              <a:spcBef>
                <a:spcPts val="1200"/>
              </a:spcBef>
              <a:spcAft>
                <a:spcPts val="1200"/>
              </a:spcAft>
              <a:buSzPts val="852"/>
              <a:buNone/>
            </a:pPr>
            <a:r>
              <a:t/>
            </a:r>
            <a:endParaRPr b="1" sz="1485">
              <a:solidFill>
                <a:schemeClr val="dk1"/>
              </a:solidFill>
            </a:endParaRPr>
          </a:p>
        </p:txBody>
      </p:sp>
      <p:pic>
        <p:nvPicPr>
          <p:cNvPr id="152" name="Google Shape;152;p26"/>
          <p:cNvPicPr preferRelativeResize="0"/>
          <p:nvPr/>
        </p:nvPicPr>
        <p:blipFill>
          <a:blip r:embed="rId3">
            <a:alphaModFix/>
          </a:blip>
          <a:stretch>
            <a:fillRect/>
          </a:stretch>
        </p:blipFill>
        <p:spPr>
          <a:xfrm>
            <a:off x="307450" y="417084"/>
            <a:ext cx="5847826" cy="2795174"/>
          </a:xfrm>
          <a:prstGeom prst="rect">
            <a:avLst/>
          </a:prstGeom>
          <a:noFill/>
          <a:ln>
            <a:noFill/>
          </a:ln>
        </p:spPr>
      </p:pic>
      <p:pic>
        <p:nvPicPr>
          <p:cNvPr id="153" name="Google Shape;153;p26"/>
          <p:cNvPicPr preferRelativeResize="0"/>
          <p:nvPr/>
        </p:nvPicPr>
        <p:blipFill>
          <a:blip r:embed="rId4">
            <a:alphaModFix/>
          </a:blip>
          <a:stretch>
            <a:fillRect/>
          </a:stretch>
        </p:blipFill>
        <p:spPr>
          <a:xfrm>
            <a:off x="5621050" y="2727189"/>
            <a:ext cx="3313301" cy="16738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7"/>
          <p:cNvSpPr txBox="1"/>
          <p:nvPr/>
        </p:nvSpPr>
        <p:spPr>
          <a:xfrm>
            <a:off x="262500" y="117750"/>
            <a:ext cx="8619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600">
                <a:solidFill>
                  <a:srgbClr val="1C4587"/>
                </a:solidFill>
                <a:latin typeface="Proxima Nova"/>
                <a:ea typeface="Proxima Nova"/>
                <a:cs typeface="Proxima Nova"/>
                <a:sym typeface="Proxima Nova"/>
              </a:rPr>
              <a:t>Advocacy &amp; C</a:t>
            </a:r>
            <a:r>
              <a:rPr lang="en" sz="5600">
                <a:solidFill>
                  <a:srgbClr val="1C4587"/>
                </a:solidFill>
                <a:latin typeface="Proxima Nova"/>
                <a:ea typeface="Proxima Nova"/>
                <a:cs typeface="Proxima Nova"/>
                <a:sym typeface="Proxima Nova"/>
              </a:rPr>
              <a:t>onnections!</a:t>
            </a:r>
            <a:endParaRPr sz="5300">
              <a:solidFill>
                <a:srgbClr val="1C4587"/>
              </a:solidFill>
              <a:latin typeface="Proxima Nova"/>
              <a:ea typeface="Proxima Nova"/>
              <a:cs typeface="Proxima Nova"/>
              <a:sym typeface="Proxima Nova"/>
            </a:endParaRPr>
          </a:p>
        </p:txBody>
      </p:sp>
      <p:pic>
        <p:nvPicPr>
          <p:cNvPr id="159" name="Google Shape;159;p27"/>
          <p:cNvPicPr preferRelativeResize="0"/>
          <p:nvPr/>
        </p:nvPicPr>
        <p:blipFill>
          <a:blip r:embed="rId3">
            <a:alphaModFix/>
          </a:blip>
          <a:stretch>
            <a:fillRect/>
          </a:stretch>
        </p:blipFill>
        <p:spPr>
          <a:xfrm>
            <a:off x="1500200" y="1287450"/>
            <a:ext cx="6341037" cy="3551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txBox="1"/>
          <p:nvPr/>
        </p:nvSpPr>
        <p:spPr>
          <a:xfrm>
            <a:off x="262500" y="117750"/>
            <a:ext cx="8619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1C4587"/>
                </a:solidFill>
                <a:latin typeface="Proxima Nova"/>
                <a:ea typeface="Proxima Nova"/>
                <a:cs typeface="Proxima Nova"/>
                <a:sym typeface="Proxima Nova"/>
              </a:rPr>
              <a:t>TEKS Standards for Health Science courses</a:t>
            </a:r>
            <a:endParaRPr sz="3100">
              <a:solidFill>
                <a:srgbClr val="1C4587"/>
              </a:solidFill>
              <a:latin typeface="Proxima Nova"/>
              <a:ea typeface="Proxima Nova"/>
              <a:cs typeface="Proxima Nova"/>
              <a:sym typeface="Proxima Nova"/>
            </a:endParaRPr>
          </a:p>
        </p:txBody>
      </p:sp>
      <p:graphicFrame>
        <p:nvGraphicFramePr>
          <p:cNvPr id="165" name="Google Shape;165;p28"/>
          <p:cNvGraphicFramePr/>
          <p:nvPr/>
        </p:nvGraphicFramePr>
        <p:xfrm>
          <a:off x="304800" y="994517"/>
          <a:ext cx="3000000" cy="3000000"/>
        </p:xfrm>
        <a:graphic>
          <a:graphicData uri="http://schemas.openxmlformats.org/drawingml/2006/table">
            <a:tbl>
              <a:tblPr>
                <a:noFill/>
                <a:tableStyleId>{31A16326-2EFA-48AC-B176-D31224D5868D}</a:tableStyleId>
              </a:tblPr>
              <a:tblGrid>
                <a:gridCol w="8471325"/>
              </a:tblGrid>
              <a:tr h="4208950">
                <a:tc>
                  <a:txBody>
                    <a:bodyPr/>
                    <a:lstStyle/>
                    <a:p>
                      <a:pPr indent="-333375" lvl="0" marL="457200" marR="0" rtl="0" algn="l">
                        <a:lnSpc>
                          <a:spcPct val="100000"/>
                        </a:lnSpc>
                        <a:spcBef>
                          <a:spcPts val="0"/>
                        </a:spcBef>
                        <a:spcAft>
                          <a:spcPts val="0"/>
                        </a:spcAft>
                        <a:buClr>
                          <a:srgbClr val="595959"/>
                        </a:buClr>
                        <a:buSzPts val="1650"/>
                        <a:buFont typeface="Proxima Nova"/>
                        <a:buChar char="●"/>
                      </a:pPr>
                      <a:r>
                        <a:rPr b="1" lang="en" sz="1650">
                          <a:solidFill>
                            <a:srgbClr val="595959"/>
                          </a:solidFill>
                          <a:latin typeface="Proxima Nova"/>
                          <a:ea typeface="Proxima Nova"/>
                          <a:cs typeface="Proxima Nova"/>
                          <a:sym typeface="Proxima Nova"/>
                        </a:rPr>
                        <a:t>The student uses verbal and nonverbal communication skills. The student is expected to: (B) demonstrate effective communication skills for responding to the needs of individuals in a diverse society;</a:t>
                      </a:r>
                      <a:endParaRPr b="1" sz="1650">
                        <a:solidFill>
                          <a:srgbClr val="595959"/>
                        </a:solidFill>
                        <a:latin typeface="Proxima Nova"/>
                        <a:ea typeface="Proxima Nova"/>
                        <a:cs typeface="Proxima Nova"/>
                        <a:sym typeface="Proxima Nova"/>
                      </a:endParaRPr>
                    </a:p>
                    <a:p>
                      <a:pPr indent="-333375" lvl="0" marL="457200" marR="0" rtl="0" algn="l">
                        <a:lnSpc>
                          <a:spcPct val="100000"/>
                        </a:lnSpc>
                        <a:spcBef>
                          <a:spcPts val="1000"/>
                        </a:spcBef>
                        <a:spcAft>
                          <a:spcPts val="0"/>
                        </a:spcAft>
                        <a:buClr>
                          <a:srgbClr val="595959"/>
                        </a:buClr>
                        <a:buSzPts val="1650"/>
                        <a:buFont typeface="Proxima Nova"/>
                        <a:buChar char="●"/>
                      </a:pPr>
                      <a:r>
                        <a:rPr b="1" lang="en" sz="1650">
                          <a:solidFill>
                            <a:srgbClr val="595959"/>
                          </a:solidFill>
                          <a:latin typeface="Proxima Nova"/>
                          <a:ea typeface="Proxima Nova"/>
                          <a:cs typeface="Proxima Nova"/>
                          <a:sym typeface="Proxima Nova"/>
                        </a:rPr>
                        <a:t>The student implements the leadership skills necessary to function in a democratic society. The student is expected to: (C) demonstrate the ability to effectively conduct and participate in meetings.</a:t>
                      </a:r>
                      <a:endParaRPr b="1" sz="1650">
                        <a:solidFill>
                          <a:srgbClr val="595959"/>
                        </a:solidFill>
                        <a:latin typeface="Proxima Nova"/>
                        <a:ea typeface="Proxima Nova"/>
                        <a:cs typeface="Proxima Nova"/>
                        <a:sym typeface="Proxima Nova"/>
                      </a:endParaRPr>
                    </a:p>
                    <a:p>
                      <a:pPr indent="-333375" lvl="0" marL="457200" marR="0" rtl="0" algn="l">
                        <a:lnSpc>
                          <a:spcPct val="100000"/>
                        </a:lnSpc>
                        <a:spcBef>
                          <a:spcPts val="1000"/>
                        </a:spcBef>
                        <a:spcAft>
                          <a:spcPts val="1000"/>
                        </a:spcAft>
                        <a:buClr>
                          <a:srgbClr val="595959"/>
                        </a:buClr>
                        <a:buSzPts val="1650"/>
                        <a:buFont typeface="Proxima Nova"/>
                        <a:buChar char="●"/>
                      </a:pPr>
                      <a:r>
                        <a:rPr b="1" lang="en" sz="1650">
                          <a:solidFill>
                            <a:srgbClr val="595959"/>
                          </a:solidFill>
                          <a:latin typeface="Proxima Nova"/>
                          <a:ea typeface="Proxima Nova"/>
                          <a:cs typeface="Proxima Nova"/>
                          <a:sym typeface="Proxima Nova"/>
                        </a:rPr>
                        <a:t>The student recognizes the rights and choices of the individual. The student is expected to: (A) identify situations related to autonomy; (B) identify wellness strategies for the prevention of disease; (C) evaluate positive and negative effects of relationships on physical and emotional health such as peers, family, and friends in promoting a healthy community; (D) review documentation related to rights and choices; and (E) demonstrate an understanding of diversity and cultural practices influencing contemporary aspects of health care.</a:t>
                      </a:r>
                      <a:endParaRPr sz="1650">
                        <a:solidFill>
                          <a:srgbClr val="595959"/>
                        </a:solidFill>
                        <a:latin typeface="Proxima Nova"/>
                        <a:ea typeface="Proxima Nova"/>
                        <a:cs typeface="Proxima Nova"/>
                        <a:sym typeface="Proxima Nova"/>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nvSpPr>
        <p:spPr>
          <a:xfrm>
            <a:off x="262500" y="117750"/>
            <a:ext cx="8619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1C4587"/>
                </a:solidFill>
                <a:latin typeface="Proxima Nova"/>
                <a:ea typeface="Proxima Nova"/>
                <a:cs typeface="Proxima Nova"/>
                <a:sym typeface="Proxima Nova"/>
              </a:rPr>
              <a:t>TEKS Standards for Health Science (cont.)</a:t>
            </a:r>
            <a:endParaRPr sz="3100">
              <a:solidFill>
                <a:srgbClr val="1C4587"/>
              </a:solidFill>
              <a:latin typeface="Proxima Nova"/>
              <a:ea typeface="Proxima Nova"/>
              <a:cs typeface="Proxima Nova"/>
              <a:sym typeface="Proxima Nova"/>
            </a:endParaRPr>
          </a:p>
        </p:txBody>
      </p:sp>
      <p:graphicFrame>
        <p:nvGraphicFramePr>
          <p:cNvPr id="171" name="Google Shape;171;p29"/>
          <p:cNvGraphicFramePr/>
          <p:nvPr/>
        </p:nvGraphicFramePr>
        <p:xfrm>
          <a:off x="304800" y="994517"/>
          <a:ext cx="3000000" cy="3000000"/>
        </p:xfrm>
        <a:graphic>
          <a:graphicData uri="http://schemas.openxmlformats.org/drawingml/2006/table">
            <a:tbl>
              <a:tblPr>
                <a:noFill/>
                <a:tableStyleId>{31A16326-2EFA-48AC-B176-D31224D5868D}</a:tableStyleId>
              </a:tblPr>
              <a:tblGrid>
                <a:gridCol w="8471325"/>
              </a:tblGrid>
              <a:tr h="4665025">
                <a:tc>
                  <a:txBody>
                    <a:bodyPr/>
                    <a:lstStyle/>
                    <a:p>
                      <a:pPr indent="-333375" lvl="0" marL="457200" marR="0" rtl="0" algn="l">
                        <a:lnSpc>
                          <a:spcPct val="100000"/>
                        </a:lnSpc>
                        <a:spcBef>
                          <a:spcPts val="0"/>
                        </a:spcBef>
                        <a:spcAft>
                          <a:spcPts val="0"/>
                        </a:spcAft>
                        <a:buClr>
                          <a:srgbClr val="595959"/>
                        </a:buClr>
                        <a:buSzPts val="1650"/>
                        <a:buFont typeface="Proxima Nova"/>
                        <a:buChar char="●"/>
                      </a:pPr>
                      <a:r>
                        <a:rPr b="1" lang="en" sz="1650">
                          <a:solidFill>
                            <a:srgbClr val="595959"/>
                          </a:solidFill>
                          <a:latin typeface="Proxima Nova"/>
                          <a:ea typeface="Proxima Nova"/>
                          <a:cs typeface="Proxima Nova"/>
                          <a:sym typeface="Proxima Nova"/>
                        </a:rPr>
                        <a:t>The student analyzes and evaluates communication skills for maintaining healthy relationships throughout the </a:t>
                      </a:r>
                      <a:r>
                        <a:rPr b="1" lang="en" sz="1650">
                          <a:solidFill>
                            <a:srgbClr val="595959"/>
                          </a:solidFill>
                          <a:latin typeface="Proxima Nova"/>
                          <a:ea typeface="Proxima Nova"/>
                          <a:cs typeface="Proxima Nova"/>
                          <a:sym typeface="Proxima Nova"/>
                        </a:rPr>
                        <a:t>lifespan</a:t>
                      </a:r>
                      <a:r>
                        <a:rPr b="1" lang="en" sz="1650">
                          <a:solidFill>
                            <a:srgbClr val="595959"/>
                          </a:solidFill>
                          <a:latin typeface="Proxima Nova"/>
                          <a:ea typeface="Proxima Nova"/>
                          <a:cs typeface="Proxima Nova"/>
                          <a:sym typeface="Proxima Nova"/>
                        </a:rPr>
                        <a:t>. The student is expected to: (A) evaluate how healthy relationships influence career goals; (B) demonstrate communication skills in building and maintaining healthy relationships; (C) demonstrate strategies for communicating needs, wants, and emotions; and (D) evaluate the effectiveness of conflict resolution techniques in various simulated situations.</a:t>
                      </a:r>
                      <a:endParaRPr b="1" sz="1650">
                        <a:solidFill>
                          <a:srgbClr val="595959"/>
                        </a:solidFill>
                        <a:latin typeface="Proxima Nova"/>
                        <a:ea typeface="Proxima Nova"/>
                        <a:cs typeface="Proxima Nova"/>
                        <a:sym typeface="Proxima Nova"/>
                      </a:endParaRPr>
                    </a:p>
                    <a:p>
                      <a:pPr indent="-333375" lvl="0" marL="457200" marR="0" rtl="0" algn="l">
                        <a:lnSpc>
                          <a:spcPct val="100000"/>
                        </a:lnSpc>
                        <a:spcBef>
                          <a:spcPts val="1000"/>
                        </a:spcBef>
                        <a:spcAft>
                          <a:spcPts val="0"/>
                        </a:spcAft>
                        <a:buClr>
                          <a:srgbClr val="595959"/>
                        </a:buClr>
                        <a:buSzPts val="1650"/>
                        <a:buFont typeface="Proxima Nova"/>
                        <a:buChar char="●"/>
                      </a:pPr>
                      <a:r>
                        <a:rPr b="1" lang="en" sz="1650">
                          <a:solidFill>
                            <a:srgbClr val="595959"/>
                          </a:solidFill>
                          <a:latin typeface="Proxima Nova"/>
                          <a:ea typeface="Proxima Nova"/>
                          <a:cs typeface="Proxima Nova"/>
                          <a:sym typeface="Proxima Nova"/>
                        </a:rPr>
                        <a:t>The student relates appropriate information to the proper authority in a simulated classroom setting. The student is expected to: (A) identify and retrieve reportable information; and (B) report simulated information according to facility policy.</a:t>
                      </a:r>
                      <a:endParaRPr b="1" sz="1650">
                        <a:solidFill>
                          <a:srgbClr val="595959"/>
                        </a:solidFill>
                        <a:latin typeface="Proxima Nova"/>
                        <a:ea typeface="Proxima Nova"/>
                        <a:cs typeface="Proxima Nova"/>
                        <a:sym typeface="Proxima Nova"/>
                      </a:endParaRPr>
                    </a:p>
                    <a:p>
                      <a:pPr indent="-333375" lvl="0" marL="457200" marR="0" rtl="0" algn="l">
                        <a:lnSpc>
                          <a:spcPct val="100000"/>
                        </a:lnSpc>
                        <a:spcBef>
                          <a:spcPts val="1000"/>
                        </a:spcBef>
                        <a:spcAft>
                          <a:spcPts val="0"/>
                        </a:spcAft>
                        <a:buClr>
                          <a:srgbClr val="595959"/>
                        </a:buClr>
                        <a:buSzPts val="1650"/>
                        <a:buFont typeface="Proxima Nova"/>
                        <a:buChar char="●"/>
                      </a:pPr>
                      <a:r>
                        <a:rPr b="1" lang="en" sz="1650">
                          <a:solidFill>
                            <a:srgbClr val="595959"/>
                          </a:solidFill>
                          <a:latin typeface="Proxima Nova"/>
                          <a:ea typeface="Proxima Nova"/>
                          <a:cs typeface="Proxima Nova"/>
                          <a:sym typeface="Proxima Nova"/>
                        </a:rPr>
                        <a:t>The student identifies problems and participates in the decision-making process. The student is expected to: (A) analyze systematic procedures for problem solving; (B) evaluate the impact of decisions; and (C) suggest modifications based on decision outcomes.</a:t>
                      </a:r>
                      <a:endParaRPr b="1" sz="1650">
                        <a:solidFill>
                          <a:srgbClr val="595959"/>
                        </a:solidFill>
                        <a:latin typeface="Proxima Nova"/>
                        <a:ea typeface="Proxima Nova"/>
                        <a:cs typeface="Proxima Nova"/>
                        <a:sym typeface="Proxima Nova"/>
                      </a:endParaRPr>
                    </a:p>
                    <a:p>
                      <a:pPr indent="0" lvl="0" marL="0" marR="0" rtl="0" algn="l">
                        <a:lnSpc>
                          <a:spcPct val="100000"/>
                        </a:lnSpc>
                        <a:spcBef>
                          <a:spcPts val="1000"/>
                        </a:spcBef>
                        <a:spcAft>
                          <a:spcPts val="0"/>
                        </a:spcAft>
                        <a:buNone/>
                      </a:pPr>
                      <a:r>
                        <a:t/>
                      </a:r>
                      <a:endParaRPr sz="800">
                        <a:solidFill>
                          <a:srgbClr val="595959"/>
                        </a:solidFill>
                        <a:latin typeface="Proxima Nova"/>
                        <a:ea typeface="Proxima Nova"/>
                        <a:cs typeface="Proxima Nova"/>
                        <a:sym typeface="Proxima Nova"/>
                      </a:endParaRPr>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0"/>
          <p:cNvSpPr txBox="1"/>
          <p:nvPr/>
        </p:nvSpPr>
        <p:spPr>
          <a:xfrm>
            <a:off x="262500" y="1177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Training Topics</a:t>
            </a:r>
            <a:endParaRPr sz="5200">
              <a:solidFill>
                <a:srgbClr val="1C4587"/>
              </a:solidFill>
              <a:latin typeface="Proxima Nova"/>
              <a:ea typeface="Proxima Nova"/>
              <a:cs typeface="Proxima Nova"/>
              <a:sym typeface="Proxima Nova"/>
            </a:endParaRPr>
          </a:p>
        </p:txBody>
      </p:sp>
      <p:graphicFrame>
        <p:nvGraphicFramePr>
          <p:cNvPr id="177" name="Google Shape;177;p30"/>
          <p:cNvGraphicFramePr/>
          <p:nvPr/>
        </p:nvGraphicFramePr>
        <p:xfrm>
          <a:off x="4281250" y="1651467"/>
          <a:ext cx="3000000" cy="3000000"/>
        </p:xfrm>
        <a:graphic>
          <a:graphicData uri="http://schemas.openxmlformats.org/drawingml/2006/table">
            <a:tbl>
              <a:tblPr>
                <a:noFill/>
                <a:tableStyleId>{31A16326-2EFA-48AC-B176-D31224D5868D}</a:tableStyleId>
              </a:tblPr>
              <a:tblGrid>
                <a:gridCol w="4190075"/>
              </a:tblGrid>
              <a:tr h="302140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595959"/>
                          </a:solidFill>
                          <a:latin typeface="Proxima Nova"/>
                          <a:ea typeface="Proxima Nova"/>
                          <a:cs typeface="Proxima Nova"/>
                          <a:sym typeface="Proxima Nova"/>
                        </a:rPr>
                        <a:t>Pre-Service Curriculum Categories</a:t>
                      </a:r>
                      <a:endParaRPr b="1" sz="1600" u="none" cap="none" strike="noStrike">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t/>
                      </a:r>
                      <a:endParaRPr b="1" sz="1400" u="none" cap="none" strike="noStrike">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Session 1:  The CASA/GAL Volunteer Role</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Session 2:  The Well-Being of the Child</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Session 3:  Trauma, Resilience and Communication Skills</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Session 4:  Mental Health, Poverty and Confidentiality</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Session 5:  Substance Abuse, Diversity &amp; Disproportionality</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Session 6:  Domestic Violence, Bias and Cultural Competence</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Pre-Service Session 7:  Educational Advocacy, Older Youth and LGBTQ Youth</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Pre-Service Session 8:  Moving Forward as an Advocate</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100">
                        <a:solidFill>
                          <a:srgbClr val="595959"/>
                        </a:solidFill>
                        <a:latin typeface="Proxima Nova"/>
                        <a:ea typeface="Proxima Nova"/>
                        <a:cs typeface="Proxima Nova"/>
                        <a:sym typeface="Proxima Nova"/>
                      </a:endParaRPr>
                    </a:p>
                  </a:txBody>
                  <a:tcPr marT="91425" marB="91425" marR="91425" marL="91425"/>
                </a:tc>
              </a:tr>
            </a:tbl>
          </a:graphicData>
        </a:graphic>
      </p:graphicFrame>
      <p:pic>
        <p:nvPicPr>
          <p:cNvPr id="178" name="Google Shape;178;p30"/>
          <p:cNvPicPr preferRelativeResize="0"/>
          <p:nvPr/>
        </p:nvPicPr>
        <p:blipFill>
          <a:blip r:embed="rId3">
            <a:alphaModFix/>
          </a:blip>
          <a:stretch>
            <a:fillRect/>
          </a:stretch>
        </p:blipFill>
        <p:spPr>
          <a:xfrm>
            <a:off x="438150" y="1422875"/>
            <a:ext cx="3474800" cy="32640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1"/>
          <p:cNvSpPr txBox="1"/>
          <p:nvPr/>
        </p:nvSpPr>
        <p:spPr>
          <a:xfrm>
            <a:off x="262500" y="1177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Training Schedule (A)</a:t>
            </a:r>
            <a:endParaRPr sz="5200">
              <a:solidFill>
                <a:srgbClr val="1C4587"/>
              </a:solidFill>
              <a:latin typeface="Proxima Nova"/>
              <a:ea typeface="Proxima Nova"/>
              <a:cs typeface="Proxima Nova"/>
              <a:sym typeface="Proxima Nova"/>
            </a:endParaRPr>
          </a:p>
        </p:txBody>
      </p:sp>
      <p:pic>
        <p:nvPicPr>
          <p:cNvPr id="184" name="Google Shape;184;p31"/>
          <p:cNvPicPr preferRelativeResize="0"/>
          <p:nvPr/>
        </p:nvPicPr>
        <p:blipFill>
          <a:blip r:embed="rId3">
            <a:alphaModFix/>
          </a:blip>
          <a:stretch>
            <a:fillRect/>
          </a:stretch>
        </p:blipFill>
        <p:spPr>
          <a:xfrm>
            <a:off x="659925" y="1124900"/>
            <a:ext cx="2924701" cy="3899602"/>
          </a:xfrm>
          <a:prstGeom prst="rect">
            <a:avLst/>
          </a:prstGeom>
          <a:noFill/>
          <a:ln>
            <a:noFill/>
          </a:ln>
        </p:spPr>
      </p:pic>
      <p:graphicFrame>
        <p:nvGraphicFramePr>
          <p:cNvPr id="185" name="Google Shape;185;p31"/>
          <p:cNvGraphicFramePr/>
          <p:nvPr/>
        </p:nvGraphicFramePr>
        <p:xfrm>
          <a:off x="4128850" y="1422867"/>
          <a:ext cx="3000000" cy="3000000"/>
        </p:xfrm>
        <a:graphic>
          <a:graphicData uri="http://schemas.openxmlformats.org/drawingml/2006/table">
            <a:tbl>
              <a:tblPr>
                <a:noFill/>
                <a:tableStyleId>{31A16326-2EFA-48AC-B176-D31224D5868D}</a:tableStyleId>
              </a:tblPr>
              <a:tblGrid>
                <a:gridCol w="4489925"/>
              </a:tblGrid>
              <a:tr h="302140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595959"/>
                          </a:solidFill>
                          <a:latin typeface="Proxima Nova"/>
                          <a:ea typeface="Proxima Nova"/>
                          <a:cs typeface="Proxima Nova"/>
                          <a:sym typeface="Proxima Nova"/>
                        </a:rPr>
                        <a:t>A) Summer Fast Track 2023</a:t>
                      </a:r>
                      <a:endParaRPr b="1" sz="1600" u="none" cap="none" strike="noStrike">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t/>
                      </a:r>
                      <a:endParaRPr b="1" sz="1400" u="none" cap="none" strike="noStrike">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Mon, Jul 24,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Tue, Jul 25,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Wed, Jul 26,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(Court Observation)</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Thu, Jul 27,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Fri, Jul 28,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 sz="1100">
                          <a:solidFill>
                            <a:srgbClr val="595959"/>
                          </a:solidFill>
                          <a:latin typeface="Proxima Nova"/>
                          <a:ea typeface="Proxima Nova"/>
                          <a:cs typeface="Proxima Nova"/>
                          <a:sym typeface="Proxima Nova"/>
                        </a:rPr>
                        <a:t>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Mon, Jul 31,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Tue, Aug 1,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Wed, Aug 2,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r>
                        <a:rPr lang="en" sz="1100">
                          <a:solidFill>
                            <a:schemeClr val="dk2"/>
                          </a:solidFill>
                          <a:latin typeface="Proxima Nova"/>
                          <a:ea typeface="Proxima Nova"/>
                          <a:cs typeface="Proxima Nova"/>
                          <a:sym typeface="Proxima Nova"/>
                        </a:rPr>
                        <a:t>(Court Observation)</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Thu, Aug 3,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Fri, Aug 4, 2023	             </a:t>
                      </a:r>
                      <a:r>
                        <a:rPr lang="en" sz="1100">
                          <a:solidFill>
                            <a:srgbClr val="595959"/>
                          </a:solidFill>
                          <a:latin typeface="Proxima Nova"/>
                          <a:ea typeface="Proxima Nova"/>
                          <a:cs typeface="Proxima Nova"/>
                          <a:sym typeface="Proxima Nova"/>
                        </a:rPr>
                        <a:t>9:00am</a:t>
                      </a:r>
                      <a:r>
                        <a:rPr lang="en" sz="1100">
                          <a:solidFill>
                            <a:srgbClr val="595959"/>
                          </a:solidFill>
                          <a:latin typeface="Proxima Nova"/>
                          <a:ea typeface="Proxima Nova"/>
                          <a:cs typeface="Proxima Nova"/>
                          <a:sym typeface="Proxima Nova"/>
                        </a:rPr>
                        <a:t> - 12:30pm	</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100">
                        <a:solidFill>
                          <a:srgbClr val="595959"/>
                        </a:solidFill>
                        <a:latin typeface="Proxima Nova"/>
                        <a:ea typeface="Proxima Nova"/>
                        <a:cs typeface="Proxima Nova"/>
                        <a:sym typeface="Proxima Nova"/>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nvSpPr>
        <p:spPr>
          <a:xfrm>
            <a:off x="262500" y="1177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Training Schedule (B)</a:t>
            </a:r>
            <a:endParaRPr sz="5200">
              <a:solidFill>
                <a:srgbClr val="1C4587"/>
              </a:solidFill>
              <a:latin typeface="Proxima Nova"/>
              <a:ea typeface="Proxima Nova"/>
              <a:cs typeface="Proxima Nova"/>
              <a:sym typeface="Proxima Nova"/>
            </a:endParaRPr>
          </a:p>
        </p:txBody>
      </p:sp>
      <p:pic>
        <p:nvPicPr>
          <p:cNvPr id="191" name="Google Shape;191;p32"/>
          <p:cNvPicPr preferRelativeResize="0"/>
          <p:nvPr/>
        </p:nvPicPr>
        <p:blipFill>
          <a:blip r:embed="rId3">
            <a:alphaModFix/>
          </a:blip>
          <a:stretch>
            <a:fillRect/>
          </a:stretch>
        </p:blipFill>
        <p:spPr>
          <a:xfrm>
            <a:off x="874251" y="1225350"/>
            <a:ext cx="2891946" cy="3855974"/>
          </a:xfrm>
          <a:prstGeom prst="rect">
            <a:avLst/>
          </a:prstGeom>
          <a:noFill/>
          <a:ln>
            <a:noFill/>
          </a:ln>
        </p:spPr>
      </p:pic>
      <p:graphicFrame>
        <p:nvGraphicFramePr>
          <p:cNvPr id="192" name="Google Shape;192;p32"/>
          <p:cNvGraphicFramePr/>
          <p:nvPr/>
        </p:nvGraphicFramePr>
        <p:xfrm>
          <a:off x="4281250" y="1499067"/>
          <a:ext cx="3000000" cy="3000000"/>
        </p:xfrm>
        <a:graphic>
          <a:graphicData uri="http://schemas.openxmlformats.org/drawingml/2006/table">
            <a:tbl>
              <a:tblPr>
                <a:noFill/>
                <a:tableStyleId>{31A16326-2EFA-48AC-B176-D31224D5868D}</a:tableStyleId>
              </a:tblPr>
              <a:tblGrid>
                <a:gridCol w="4190075"/>
              </a:tblGrid>
              <a:tr h="302140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595959"/>
                          </a:solidFill>
                          <a:latin typeface="Proxima Nova"/>
                          <a:ea typeface="Proxima Nova"/>
                          <a:cs typeface="Proxima Nova"/>
                          <a:sym typeface="Proxima Nova"/>
                        </a:rPr>
                        <a:t>B) Fall Traditional Series 2023</a:t>
                      </a:r>
                      <a:endParaRPr b="1" sz="1600" u="none" cap="none" strike="noStrike">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t/>
                      </a:r>
                      <a:endParaRPr b="1" sz="1400" u="none" cap="none" strike="noStrike">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Mon, Sep 25, 2023	5:30pm - 9pm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Thu, Sep 28, 2023	5:30pm - 9pm</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 sz="1100">
                          <a:solidFill>
                            <a:srgbClr val="595959"/>
                          </a:solidFill>
                          <a:latin typeface="Proxima Nova"/>
                          <a:ea typeface="Proxima Nova"/>
                          <a:cs typeface="Proxima Nova"/>
                          <a:sym typeface="Proxima Nova"/>
                        </a:rPr>
                        <a:t>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Mon, Oct 2, 2023	5:30pm - 9pm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Thu, Oct 5, 2023	5:30pm - 9pm</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 sz="1100">
                          <a:solidFill>
                            <a:srgbClr val="595959"/>
                          </a:solidFill>
                          <a:latin typeface="Proxima Nova"/>
                          <a:ea typeface="Proxima Nova"/>
                          <a:cs typeface="Proxima Nova"/>
                          <a:sym typeface="Proxima Nova"/>
                        </a:rPr>
                        <a:t>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Sat, Oct 7, 2023	             12pm - 2pm (Optional Training Lab)</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 sz="1100">
                          <a:solidFill>
                            <a:srgbClr val="595959"/>
                          </a:solidFill>
                          <a:latin typeface="Proxima Nova"/>
                          <a:ea typeface="Proxima Nova"/>
                          <a:cs typeface="Proxima Nova"/>
                          <a:sym typeface="Proxima Nova"/>
                        </a:rPr>
                        <a:t>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Mon, Oct 9, 2023	5:30pm - 9pm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Thu, Oct 12, 2023	5:30pm - 9pm</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 sz="1100">
                          <a:solidFill>
                            <a:srgbClr val="595959"/>
                          </a:solidFill>
                          <a:latin typeface="Proxima Nova"/>
                          <a:ea typeface="Proxima Nova"/>
                          <a:cs typeface="Proxima Nova"/>
                          <a:sym typeface="Proxima Nova"/>
                        </a:rPr>
                        <a:t>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Mon, Oct 16, 2023	5:30pm - 9pm	</a:t>
                      </a:r>
                      <a:endParaRPr sz="1100">
                        <a:solidFill>
                          <a:srgbClr val="595959"/>
                        </a:solidFill>
                        <a:latin typeface="Proxima Nova"/>
                        <a:ea typeface="Proxima Nova"/>
                        <a:cs typeface="Proxima Nova"/>
                        <a:sym typeface="Proxima Nova"/>
                      </a:endParaRPr>
                    </a:p>
                    <a:p>
                      <a:pPr indent="-317500" lvl="0" marL="342900" marR="0" rtl="0" algn="l">
                        <a:lnSpc>
                          <a:spcPct val="100000"/>
                        </a:lnSpc>
                        <a:spcBef>
                          <a:spcPts val="0"/>
                        </a:spcBef>
                        <a:spcAft>
                          <a:spcPts val="0"/>
                        </a:spcAft>
                        <a:buClr>
                          <a:srgbClr val="595959"/>
                        </a:buClr>
                        <a:buSzPts val="1400"/>
                        <a:buFont typeface="Proxima Nova"/>
                        <a:buChar char="●"/>
                      </a:pPr>
                      <a:r>
                        <a:rPr lang="en" sz="1100">
                          <a:solidFill>
                            <a:srgbClr val="595959"/>
                          </a:solidFill>
                          <a:latin typeface="Proxima Nova"/>
                          <a:ea typeface="Proxima Nova"/>
                          <a:cs typeface="Proxima Nova"/>
                          <a:sym typeface="Proxima Nova"/>
                        </a:rPr>
                        <a:t>Thu, Oct 19, 2023	5:30pm - 9pm</a:t>
                      </a:r>
                      <a:endParaRPr sz="1100">
                        <a:solidFill>
                          <a:srgbClr val="595959"/>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100">
                        <a:solidFill>
                          <a:srgbClr val="595959"/>
                        </a:solidFill>
                        <a:latin typeface="Proxima Nova"/>
                        <a:ea typeface="Proxima Nova"/>
                        <a:cs typeface="Proxima Nova"/>
                        <a:sym typeface="Proxima Nova"/>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3"/>
          <p:cNvPicPr preferRelativeResize="0"/>
          <p:nvPr/>
        </p:nvPicPr>
        <p:blipFill>
          <a:blip r:embed="rId3">
            <a:alphaModFix/>
          </a:blip>
          <a:stretch>
            <a:fillRect/>
          </a:stretch>
        </p:blipFill>
        <p:spPr>
          <a:xfrm>
            <a:off x="355650" y="1168400"/>
            <a:ext cx="4370801" cy="3692424"/>
          </a:xfrm>
          <a:prstGeom prst="rect">
            <a:avLst/>
          </a:prstGeom>
          <a:noFill/>
          <a:ln>
            <a:noFill/>
          </a:ln>
        </p:spPr>
      </p:pic>
      <p:pic>
        <p:nvPicPr>
          <p:cNvPr id="198" name="Google Shape;198;p33"/>
          <p:cNvPicPr preferRelativeResize="0"/>
          <p:nvPr/>
        </p:nvPicPr>
        <p:blipFill>
          <a:blip r:embed="rId4">
            <a:alphaModFix/>
          </a:blip>
          <a:stretch>
            <a:fillRect/>
          </a:stretch>
        </p:blipFill>
        <p:spPr>
          <a:xfrm>
            <a:off x="5045225" y="1681338"/>
            <a:ext cx="3810650" cy="2860229"/>
          </a:xfrm>
          <a:prstGeom prst="rect">
            <a:avLst/>
          </a:prstGeom>
          <a:noFill/>
          <a:ln>
            <a:noFill/>
          </a:ln>
        </p:spPr>
      </p:pic>
      <p:sp>
        <p:nvSpPr>
          <p:cNvPr id="199" name="Google Shape;199;p33"/>
          <p:cNvSpPr txBox="1"/>
          <p:nvPr/>
        </p:nvSpPr>
        <p:spPr>
          <a:xfrm>
            <a:off x="262500" y="1177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After Training</a:t>
            </a:r>
            <a:endParaRPr sz="5200">
              <a:solidFill>
                <a:srgbClr val="1C4587"/>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339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we are…</a:t>
            </a:r>
            <a:endParaRPr/>
          </a:p>
        </p:txBody>
      </p:sp>
      <p:sp>
        <p:nvSpPr>
          <p:cNvPr id="72" name="Google Shape;72;p16"/>
          <p:cNvSpPr txBox="1"/>
          <p:nvPr>
            <p:ph idx="2" type="body"/>
          </p:nvPr>
        </p:nvSpPr>
        <p:spPr>
          <a:xfrm>
            <a:off x="311700" y="2923425"/>
            <a:ext cx="4260300" cy="176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Career: 20 yrs as an Ophthalmic Technician &amp; 6 yrs as Health Science teacher</a:t>
            </a:r>
            <a:endParaRPr/>
          </a:p>
          <a:p>
            <a:pPr indent="0" lvl="0" marL="0" rtl="0" algn="l">
              <a:spcBef>
                <a:spcPts val="1200"/>
              </a:spcBef>
              <a:spcAft>
                <a:spcPts val="0"/>
              </a:spcAft>
              <a:buNone/>
            </a:pPr>
            <a:r>
              <a:rPr lang="en"/>
              <a:t>Favorite summer vacation spot: beach, but not Texas</a:t>
            </a:r>
            <a:endParaRPr/>
          </a:p>
          <a:p>
            <a:pPr indent="0" lvl="0" marL="0" rtl="0" algn="l">
              <a:spcBef>
                <a:spcPts val="1200"/>
              </a:spcBef>
              <a:spcAft>
                <a:spcPts val="1200"/>
              </a:spcAft>
              <a:buNone/>
            </a:pPr>
            <a:r>
              <a:rPr lang="en"/>
              <a:t>Cannot live without: Diet Dr. Pepper</a:t>
            </a:r>
            <a:endParaRPr/>
          </a:p>
        </p:txBody>
      </p:sp>
      <p:sp>
        <p:nvSpPr>
          <p:cNvPr id="73" name="Google Shape;73;p16"/>
          <p:cNvSpPr txBox="1"/>
          <p:nvPr>
            <p:ph idx="2" type="body"/>
          </p:nvPr>
        </p:nvSpPr>
        <p:spPr>
          <a:xfrm>
            <a:off x="4766475" y="2923400"/>
            <a:ext cx="4260300" cy="213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Career: 20+ yrs as a health and safety provider/trainer (corporate and nonprofit) in Missouri &amp; 1+ years with</a:t>
            </a:r>
            <a:r>
              <a:rPr lang="en"/>
              <a:t> Voices for Children</a:t>
            </a:r>
            <a:endParaRPr/>
          </a:p>
          <a:p>
            <a:pPr indent="0" lvl="0" marL="0" rtl="0" algn="l">
              <a:spcBef>
                <a:spcPts val="1200"/>
              </a:spcBef>
              <a:spcAft>
                <a:spcPts val="0"/>
              </a:spcAft>
              <a:buNone/>
            </a:pPr>
            <a:r>
              <a:rPr lang="en"/>
              <a:t>Favorite summer spots:  Valencia, Spain &amp; Sarasota, Florida</a:t>
            </a:r>
            <a:endParaRPr/>
          </a:p>
          <a:p>
            <a:pPr indent="0" lvl="0" marL="0" rtl="0" algn="l">
              <a:spcBef>
                <a:spcPts val="1200"/>
              </a:spcBef>
              <a:spcAft>
                <a:spcPts val="1200"/>
              </a:spcAft>
              <a:buNone/>
            </a:pPr>
            <a:r>
              <a:rPr lang="en"/>
              <a:t>Cannot live without: coffee, any brand, any time</a:t>
            </a:r>
            <a:endParaRPr/>
          </a:p>
        </p:txBody>
      </p:sp>
      <p:pic>
        <p:nvPicPr>
          <p:cNvPr id="74" name="Google Shape;74;p16"/>
          <p:cNvPicPr preferRelativeResize="0"/>
          <p:nvPr/>
        </p:nvPicPr>
        <p:blipFill rotWithShape="1">
          <a:blip r:embed="rId3">
            <a:alphaModFix/>
          </a:blip>
          <a:srcRect b="0" l="18121" r="9853" t="0"/>
          <a:stretch/>
        </p:blipFill>
        <p:spPr>
          <a:xfrm>
            <a:off x="436850" y="1059387"/>
            <a:ext cx="1433150" cy="1716849"/>
          </a:xfrm>
          <a:prstGeom prst="rect">
            <a:avLst/>
          </a:prstGeom>
          <a:noFill/>
          <a:ln>
            <a:noFill/>
          </a:ln>
        </p:spPr>
      </p:pic>
      <p:pic>
        <p:nvPicPr>
          <p:cNvPr id="75" name="Google Shape;75;p16"/>
          <p:cNvPicPr preferRelativeResize="0"/>
          <p:nvPr/>
        </p:nvPicPr>
        <p:blipFill rotWithShape="1">
          <a:blip r:embed="rId4">
            <a:alphaModFix/>
          </a:blip>
          <a:srcRect b="0" l="15346" r="7918" t="3818"/>
          <a:stretch/>
        </p:blipFill>
        <p:spPr>
          <a:xfrm>
            <a:off x="4859350" y="1037600"/>
            <a:ext cx="1486508" cy="1760401"/>
          </a:xfrm>
          <a:prstGeom prst="rect">
            <a:avLst/>
          </a:prstGeom>
          <a:noFill/>
          <a:ln>
            <a:noFill/>
          </a:ln>
        </p:spPr>
      </p:pic>
      <p:sp>
        <p:nvSpPr>
          <p:cNvPr id="76" name="Google Shape;76;p16"/>
          <p:cNvSpPr txBox="1"/>
          <p:nvPr/>
        </p:nvSpPr>
        <p:spPr>
          <a:xfrm>
            <a:off x="1940325" y="1037588"/>
            <a:ext cx="1732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rgbClr val="00447C"/>
                </a:solidFill>
                <a:latin typeface="Caveat"/>
                <a:ea typeface="Caveat"/>
                <a:cs typeface="Caveat"/>
                <a:sym typeface="Caveat"/>
              </a:rPr>
              <a:t>Sara Lynn</a:t>
            </a:r>
            <a:endParaRPr sz="3300">
              <a:solidFill>
                <a:srgbClr val="00447C"/>
              </a:solidFill>
              <a:latin typeface="Caveat"/>
              <a:ea typeface="Caveat"/>
              <a:cs typeface="Caveat"/>
              <a:sym typeface="Caveat"/>
            </a:endParaRPr>
          </a:p>
          <a:p>
            <a:pPr indent="0" lvl="0" marL="0" rtl="0" algn="l">
              <a:spcBef>
                <a:spcPts val="0"/>
              </a:spcBef>
              <a:spcAft>
                <a:spcPts val="0"/>
              </a:spcAft>
              <a:buNone/>
            </a:pPr>
            <a:r>
              <a:rPr lang="en" sz="3300">
                <a:solidFill>
                  <a:srgbClr val="00447C"/>
                </a:solidFill>
                <a:latin typeface="Caveat"/>
                <a:ea typeface="Caveat"/>
                <a:cs typeface="Caveat"/>
                <a:sym typeface="Caveat"/>
              </a:rPr>
              <a:t>Willis</a:t>
            </a:r>
            <a:endParaRPr sz="3300">
              <a:solidFill>
                <a:srgbClr val="00447C"/>
              </a:solidFill>
              <a:latin typeface="Caveat"/>
              <a:ea typeface="Caveat"/>
              <a:cs typeface="Caveat"/>
              <a:sym typeface="Caveat"/>
            </a:endParaRPr>
          </a:p>
        </p:txBody>
      </p:sp>
      <p:sp>
        <p:nvSpPr>
          <p:cNvPr id="77" name="Google Shape;77;p16"/>
          <p:cNvSpPr txBox="1"/>
          <p:nvPr/>
        </p:nvSpPr>
        <p:spPr>
          <a:xfrm>
            <a:off x="6392175" y="1037588"/>
            <a:ext cx="1732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rgbClr val="00447C"/>
                </a:solidFill>
                <a:latin typeface="Caveat"/>
                <a:ea typeface="Caveat"/>
                <a:cs typeface="Caveat"/>
                <a:sym typeface="Caveat"/>
              </a:rPr>
              <a:t>CJ </a:t>
            </a:r>
            <a:endParaRPr sz="3300">
              <a:solidFill>
                <a:srgbClr val="00447C"/>
              </a:solidFill>
              <a:latin typeface="Caveat"/>
              <a:ea typeface="Caveat"/>
              <a:cs typeface="Caveat"/>
              <a:sym typeface="Caveat"/>
            </a:endParaRPr>
          </a:p>
          <a:p>
            <a:pPr indent="0" lvl="0" marL="0" rtl="0" algn="l">
              <a:spcBef>
                <a:spcPts val="0"/>
              </a:spcBef>
              <a:spcAft>
                <a:spcPts val="0"/>
              </a:spcAft>
              <a:buNone/>
            </a:pPr>
            <a:r>
              <a:rPr lang="en" sz="3300">
                <a:solidFill>
                  <a:srgbClr val="00447C"/>
                </a:solidFill>
                <a:latin typeface="Caveat"/>
                <a:ea typeface="Caveat"/>
                <a:cs typeface="Caveat"/>
                <a:sym typeface="Caveat"/>
              </a:rPr>
              <a:t>Spencer</a:t>
            </a:r>
            <a:endParaRPr sz="3300">
              <a:solidFill>
                <a:srgbClr val="00447C"/>
              </a:solidFill>
              <a:latin typeface="Caveat"/>
              <a:ea typeface="Caveat"/>
              <a:cs typeface="Caveat"/>
              <a:sym typeface="Caveat"/>
            </a:endParaRPr>
          </a:p>
        </p:txBody>
      </p:sp>
      <p:sp>
        <p:nvSpPr>
          <p:cNvPr id="78" name="Google Shape;78;p16"/>
          <p:cNvSpPr txBox="1"/>
          <p:nvPr/>
        </p:nvSpPr>
        <p:spPr>
          <a:xfrm>
            <a:off x="1940325" y="2171550"/>
            <a:ext cx="222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ED1B2E"/>
                </a:solidFill>
              </a:rPr>
              <a:t>CASA &amp;</a:t>
            </a:r>
            <a:endParaRPr b="1">
              <a:solidFill>
                <a:srgbClr val="ED1B2E"/>
              </a:solidFill>
            </a:endParaRPr>
          </a:p>
          <a:p>
            <a:pPr indent="0" lvl="0" marL="0" rtl="0" algn="l">
              <a:spcBef>
                <a:spcPts val="0"/>
              </a:spcBef>
              <a:spcAft>
                <a:spcPts val="0"/>
              </a:spcAft>
              <a:buNone/>
            </a:pPr>
            <a:r>
              <a:rPr b="1" lang="en">
                <a:solidFill>
                  <a:srgbClr val="ED1B2E"/>
                </a:solidFill>
              </a:rPr>
              <a:t>Health Science Teacher</a:t>
            </a:r>
            <a:endParaRPr b="1">
              <a:solidFill>
                <a:srgbClr val="ED1B2E"/>
              </a:solidFill>
            </a:endParaRPr>
          </a:p>
        </p:txBody>
      </p:sp>
      <p:sp>
        <p:nvSpPr>
          <p:cNvPr id="79" name="Google Shape;79;p16"/>
          <p:cNvSpPr txBox="1"/>
          <p:nvPr/>
        </p:nvSpPr>
        <p:spPr>
          <a:xfrm>
            <a:off x="6392175" y="2238200"/>
            <a:ext cx="197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ED1B2E"/>
                </a:solidFill>
              </a:rPr>
              <a:t>Recruitment &amp; Training Coordinator</a:t>
            </a:r>
            <a:endParaRPr b="1">
              <a:solidFill>
                <a:srgbClr val="ED1B2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4"/>
          <p:cNvSpPr txBox="1"/>
          <p:nvPr/>
        </p:nvSpPr>
        <p:spPr>
          <a:xfrm>
            <a:off x="262500" y="1177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Time Involved</a:t>
            </a:r>
            <a:endParaRPr sz="5200">
              <a:solidFill>
                <a:srgbClr val="1C4587"/>
              </a:solidFill>
              <a:latin typeface="Proxima Nova"/>
              <a:ea typeface="Proxima Nova"/>
              <a:cs typeface="Proxima Nova"/>
              <a:sym typeface="Proxima Nova"/>
            </a:endParaRPr>
          </a:p>
        </p:txBody>
      </p:sp>
      <p:pic>
        <p:nvPicPr>
          <p:cNvPr id="205" name="Google Shape;205;p34"/>
          <p:cNvPicPr preferRelativeResize="0"/>
          <p:nvPr/>
        </p:nvPicPr>
        <p:blipFill>
          <a:blip r:embed="rId3">
            <a:alphaModFix/>
          </a:blip>
          <a:stretch>
            <a:fillRect/>
          </a:stretch>
        </p:blipFill>
        <p:spPr>
          <a:xfrm>
            <a:off x="2577851" y="1752975"/>
            <a:ext cx="4136426" cy="2755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5"/>
          <p:cNvPicPr preferRelativeResize="0"/>
          <p:nvPr/>
        </p:nvPicPr>
        <p:blipFill>
          <a:blip r:embed="rId3">
            <a:alphaModFix/>
          </a:blip>
          <a:stretch>
            <a:fillRect/>
          </a:stretch>
        </p:blipFill>
        <p:spPr>
          <a:xfrm>
            <a:off x="152400" y="142925"/>
            <a:ext cx="8839199" cy="1963223"/>
          </a:xfrm>
          <a:prstGeom prst="rect">
            <a:avLst/>
          </a:prstGeom>
          <a:noFill/>
          <a:ln>
            <a:noFill/>
          </a:ln>
        </p:spPr>
      </p:pic>
      <p:pic>
        <p:nvPicPr>
          <p:cNvPr id="211" name="Google Shape;211;p35"/>
          <p:cNvPicPr preferRelativeResize="0"/>
          <p:nvPr/>
        </p:nvPicPr>
        <p:blipFill>
          <a:blip r:embed="rId4">
            <a:alphaModFix/>
          </a:blip>
          <a:stretch>
            <a:fillRect/>
          </a:stretch>
        </p:blipFill>
        <p:spPr>
          <a:xfrm>
            <a:off x="4634100" y="2487992"/>
            <a:ext cx="4313775" cy="2254666"/>
          </a:xfrm>
          <a:prstGeom prst="rect">
            <a:avLst/>
          </a:prstGeom>
          <a:noFill/>
          <a:ln>
            <a:noFill/>
          </a:ln>
        </p:spPr>
      </p:pic>
      <p:pic>
        <p:nvPicPr>
          <p:cNvPr id="212" name="Google Shape;212;p35"/>
          <p:cNvPicPr preferRelativeResize="0"/>
          <p:nvPr/>
        </p:nvPicPr>
        <p:blipFill>
          <a:blip r:embed="rId5">
            <a:alphaModFix/>
          </a:blip>
          <a:stretch>
            <a:fillRect/>
          </a:stretch>
        </p:blipFill>
        <p:spPr>
          <a:xfrm>
            <a:off x="561800" y="2464150"/>
            <a:ext cx="3541300" cy="2302350"/>
          </a:xfrm>
          <a:prstGeom prst="rect">
            <a:avLst/>
          </a:prstGeom>
          <a:noFill/>
          <a:ln>
            <a:noFill/>
          </a:ln>
        </p:spPr>
      </p:pic>
      <p:pic>
        <p:nvPicPr>
          <p:cNvPr id="213" name="Google Shape;213;p35">
            <a:hlinkClick r:id="rId6"/>
          </p:cNvPr>
          <p:cNvPicPr preferRelativeResize="0"/>
          <p:nvPr/>
        </p:nvPicPr>
        <p:blipFill>
          <a:blip r:embed="rId7">
            <a:alphaModFix/>
          </a:blip>
          <a:stretch>
            <a:fillRect/>
          </a:stretch>
        </p:blipFill>
        <p:spPr>
          <a:xfrm>
            <a:off x="152400" y="142925"/>
            <a:ext cx="2400300" cy="36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nvSpPr>
        <p:spPr>
          <a:xfrm>
            <a:off x="262500" y="1177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Prevention:  Year Round!</a:t>
            </a:r>
            <a:endParaRPr sz="5200">
              <a:solidFill>
                <a:srgbClr val="1C4587"/>
              </a:solidFill>
              <a:latin typeface="Proxima Nova"/>
              <a:ea typeface="Proxima Nova"/>
              <a:cs typeface="Proxima Nova"/>
              <a:sym typeface="Proxima Nova"/>
            </a:endParaRPr>
          </a:p>
        </p:txBody>
      </p:sp>
      <p:pic>
        <p:nvPicPr>
          <p:cNvPr id="219" name="Google Shape;219;p36"/>
          <p:cNvPicPr preferRelativeResize="0"/>
          <p:nvPr/>
        </p:nvPicPr>
        <p:blipFill>
          <a:blip r:embed="rId3">
            <a:alphaModFix/>
          </a:blip>
          <a:stretch>
            <a:fillRect/>
          </a:stretch>
        </p:blipFill>
        <p:spPr>
          <a:xfrm>
            <a:off x="533400" y="1530150"/>
            <a:ext cx="8105775" cy="3000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7"/>
          <p:cNvPicPr preferRelativeResize="0"/>
          <p:nvPr/>
        </p:nvPicPr>
        <p:blipFill rotWithShape="1">
          <a:blip r:embed="rId3">
            <a:alphaModFix/>
          </a:blip>
          <a:srcRect b="14968" l="4899" r="4700" t="4249"/>
          <a:stretch/>
        </p:blipFill>
        <p:spPr>
          <a:xfrm>
            <a:off x="1085325" y="-31850"/>
            <a:ext cx="6654526" cy="4984874"/>
          </a:xfrm>
          <a:prstGeom prst="rect">
            <a:avLst/>
          </a:prstGeom>
          <a:noFill/>
          <a:ln>
            <a:noFill/>
          </a:ln>
        </p:spPr>
      </p:pic>
      <p:sp>
        <p:nvSpPr>
          <p:cNvPr id="225" name="Google Shape;225;p37"/>
          <p:cNvSpPr txBox="1"/>
          <p:nvPr/>
        </p:nvSpPr>
        <p:spPr>
          <a:xfrm>
            <a:off x="175700" y="682050"/>
            <a:ext cx="8619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1C4587"/>
                </a:solidFill>
                <a:latin typeface="Proxima Nova"/>
                <a:ea typeface="Proxima Nova"/>
                <a:cs typeface="Proxima Nova"/>
                <a:sym typeface="Proxima Nova"/>
              </a:rPr>
              <a:t>Questions?</a:t>
            </a:r>
            <a:endParaRPr sz="5200">
              <a:solidFill>
                <a:srgbClr val="1C4587"/>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txBox="1"/>
          <p:nvPr/>
        </p:nvSpPr>
        <p:spPr>
          <a:xfrm>
            <a:off x="622925" y="68625"/>
            <a:ext cx="3206700" cy="1822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700">
                <a:solidFill>
                  <a:srgbClr val="073763"/>
                </a:solidFill>
                <a:latin typeface="Proxima Nova"/>
                <a:ea typeface="Proxima Nova"/>
                <a:cs typeface="Proxima Nova"/>
                <a:sym typeface="Proxima Nova"/>
              </a:rPr>
              <a:t>FIND US,</a:t>
            </a:r>
            <a:endParaRPr b="1" sz="3700">
              <a:solidFill>
                <a:srgbClr val="073763"/>
              </a:solidFill>
              <a:latin typeface="Proxima Nova"/>
              <a:ea typeface="Proxima Nova"/>
              <a:cs typeface="Proxima Nova"/>
              <a:sym typeface="Proxima Nova"/>
            </a:endParaRPr>
          </a:p>
          <a:p>
            <a:pPr indent="0" lvl="0" marL="0" rtl="0" algn="ctr">
              <a:spcBef>
                <a:spcPts val="0"/>
              </a:spcBef>
              <a:spcAft>
                <a:spcPts val="0"/>
              </a:spcAft>
              <a:buNone/>
            </a:pPr>
            <a:r>
              <a:rPr b="1" lang="en" sz="3700">
                <a:solidFill>
                  <a:srgbClr val="073763"/>
                </a:solidFill>
                <a:latin typeface="Proxima Nova"/>
                <a:ea typeface="Proxima Nova"/>
                <a:cs typeface="Proxima Nova"/>
                <a:sym typeface="Proxima Nova"/>
              </a:rPr>
              <a:t>JOIN US,</a:t>
            </a:r>
            <a:endParaRPr b="1" sz="3700">
              <a:solidFill>
                <a:srgbClr val="073763"/>
              </a:solidFill>
              <a:latin typeface="Proxima Nova"/>
              <a:ea typeface="Proxima Nova"/>
              <a:cs typeface="Proxima Nova"/>
              <a:sym typeface="Proxima Nova"/>
            </a:endParaRPr>
          </a:p>
          <a:p>
            <a:pPr indent="0" lvl="0" marL="0" rtl="0" algn="ctr">
              <a:spcBef>
                <a:spcPts val="0"/>
              </a:spcBef>
              <a:spcAft>
                <a:spcPts val="0"/>
              </a:spcAft>
              <a:buNone/>
            </a:pPr>
            <a:r>
              <a:rPr b="1" lang="en" sz="3700">
                <a:solidFill>
                  <a:srgbClr val="073763"/>
                </a:solidFill>
                <a:latin typeface="Proxima Nova"/>
                <a:ea typeface="Proxima Nova"/>
                <a:cs typeface="Proxima Nova"/>
                <a:sym typeface="Proxima Nova"/>
              </a:rPr>
              <a:t>SHARE US!</a:t>
            </a:r>
            <a:endParaRPr b="1" sz="3700">
              <a:solidFill>
                <a:srgbClr val="073763"/>
              </a:solidFill>
              <a:latin typeface="Proxima Nova"/>
              <a:ea typeface="Proxima Nova"/>
              <a:cs typeface="Proxima Nova"/>
              <a:sym typeface="Proxima Nova"/>
            </a:endParaRPr>
          </a:p>
        </p:txBody>
      </p:sp>
      <p:sp>
        <p:nvSpPr>
          <p:cNvPr id="231" name="Google Shape;231;p38"/>
          <p:cNvSpPr txBox="1"/>
          <p:nvPr/>
        </p:nvSpPr>
        <p:spPr>
          <a:xfrm>
            <a:off x="845525" y="1832875"/>
            <a:ext cx="2761500" cy="9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500">
                <a:solidFill>
                  <a:srgbClr val="1C4587"/>
                </a:solidFill>
                <a:latin typeface="Proxima Nova"/>
                <a:ea typeface="Proxima Nova"/>
                <a:cs typeface="Proxima Nova"/>
                <a:sym typeface="Proxima Nova"/>
              </a:rPr>
              <a:t>Subscribe to our monthly newsletter at the bottom of our website’s main page!</a:t>
            </a:r>
            <a:endParaRPr sz="1500">
              <a:solidFill>
                <a:srgbClr val="1C4587"/>
              </a:solidFill>
              <a:latin typeface="Proxima Nova"/>
              <a:ea typeface="Proxima Nova"/>
              <a:cs typeface="Proxima Nova"/>
              <a:sym typeface="Proxima Nova"/>
            </a:endParaRPr>
          </a:p>
        </p:txBody>
      </p:sp>
      <p:sp>
        <p:nvSpPr>
          <p:cNvPr id="232" name="Google Shape;232;p38"/>
          <p:cNvSpPr txBox="1"/>
          <p:nvPr/>
        </p:nvSpPr>
        <p:spPr>
          <a:xfrm>
            <a:off x="5718200" y="575800"/>
            <a:ext cx="2524800" cy="53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700">
                <a:solidFill>
                  <a:srgbClr val="595959"/>
                </a:solidFill>
                <a:latin typeface="Proxima Nova"/>
                <a:ea typeface="Proxima Nova"/>
                <a:cs typeface="Proxima Nova"/>
                <a:sym typeface="Proxima Nova"/>
              </a:rPr>
              <a:t>@vfcbrazos</a:t>
            </a:r>
            <a:endParaRPr sz="2700">
              <a:solidFill>
                <a:srgbClr val="595959"/>
              </a:solidFill>
              <a:latin typeface="Proxima Nova"/>
              <a:ea typeface="Proxima Nova"/>
              <a:cs typeface="Proxima Nova"/>
              <a:sym typeface="Proxima Nova"/>
            </a:endParaRPr>
          </a:p>
        </p:txBody>
      </p:sp>
      <p:sp>
        <p:nvSpPr>
          <p:cNvPr id="233" name="Google Shape;233;p38"/>
          <p:cNvSpPr txBox="1"/>
          <p:nvPr/>
        </p:nvSpPr>
        <p:spPr>
          <a:xfrm>
            <a:off x="5642000" y="1470963"/>
            <a:ext cx="2524800" cy="53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700">
                <a:solidFill>
                  <a:srgbClr val="595959"/>
                </a:solidFill>
                <a:latin typeface="Proxima Nova"/>
                <a:ea typeface="Proxima Nova"/>
                <a:cs typeface="Proxima Nova"/>
                <a:sym typeface="Proxima Nova"/>
              </a:rPr>
              <a:t>@vfcbrazos</a:t>
            </a:r>
            <a:endParaRPr sz="2700">
              <a:solidFill>
                <a:srgbClr val="595959"/>
              </a:solidFill>
              <a:latin typeface="Proxima Nova"/>
              <a:ea typeface="Proxima Nova"/>
              <a:cs typeface="Proxima Nova"/>
              <a:sym typeface="Proxima Nova"/>
            </a:endParaRPr>
          </a:p>
        </p:txBody>
      </p:sp>
      <p:sp>
        <p:nvSpPr>
          <p:cNvPr id="234" name="Google Shape;234;p38"/>
          <p:cNvSpPr txBox="1"/>
          <p:nvPr/>
        </p:nvSpPr>
        <p:spPr>
          <a:xfrm>
            <a:off x="5718200" y="2314638"/>
            <a:ext cx="2524800" cy="53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700">
                <a:solidFill>
                  <a:srgbClr val="595959"/>
                </a:solidFill>
                <a:latin typeface="Proxima Nova"/>
                <a:ea typeface="Proxima Nova"/>
                <a:cs typeface="Proxima Nova"/>
                <a:sym typeface="Proxima Nova"/>
              </a:rPr>
              <a:t>@vfcbrazos</a:t>
            </a:r>
            <a:endParaRPr sz="2700">
              <a:solidFill>
                <a:srgbClr val="595959"/>
              </a:solidFill>
              <a:latin typeface="Proxima Nova"/>
              <a:ea typeface="Proxima Nova"/>
              <a:cs typeface="Proxima Nova"/>
              <a:sym typeface="Proxima Nova"/>
            </a:endParaRPr>
          </a:p>
        </p:txBody>
      </p:sp>
      <p:sp>
        <p:nvSpPr>
          <p:cNvPr id="235" name="Google Shape;235;p38"/>
          <p:cNvSpPr txBox="1"/>
          <p:nvPr/>
        </p:nvSpPr>
        <p:spPr>
          <a:xfrm>
            <a:off x="5718200" y="4072725"/>
            <a:ext cx="2524800" cy="53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700">
                <a:solidFill>
                  <a:srgbClr val="595959"/>
                </a:solidFill>
                <a:latin typeface="Proxima Nova"/>
                <a:ea typeface="Proxima Nova"/>
                <a:cs typeface="Proxima Nova"/>
                <a:sym typeface="Proxima Nova"/>
              </a:rPr>
              <a:t>vfcbrazos.org</a:t>
            </a:r>
            <a:endParaRPr sz="2700">
              <a:solidFill>
                <a:srgbClr val="595959"/>
              </a:solidFill>
              <a:latin typeface="Proxima Nova"/>
              <a:ea typeface="Proxima Nova"/>
              <a:cs typeface="Proxima Nova"/>
              <a:sym typeface="Proxima Nova"/>
            </a:endParaRPr>
          </a:p>
        </p:txBody>
      </p:sp>
      <p:pic>
        <p:nvPicPr>
          <p:cNvPr id="236" name="Google Shape;236;p38"/>
          <p:cNvPicPr preferRelativeResize="0"/>
          <p:nvPr/>
        </p:nvPicPr>
        <p:blipFill>
          <a:blip r:embed="rId3">
            <a:alphaModFix/>
          </a:blip>
          <a:stretch>
            <a:fillRect/>
          </a:stretch>
        </p:blipFill>
        <p:spPr>
          <a:xfrm>
            <a:off x="4659430" y="558499"/>
            <a:ext cx="1064139" cy="2444350"/>
          </a:xfrm>
          <a:prstGeom prst="rect">
            <a:avLst/>
          </a:prstGeom>
          <a:noFill/>
          <a:ln>
            <a:noFill/>
          </a:ln>
        </p:spPr>
      </p:pic>
      <p:pic>
        <p:nvPicPr>
          <p:cNvPr id="237" name="Google Shape;237;p38"/>
          <p:cNvPicPr preferRelativeResize="0"/>
          <p:nvPr/>
        </p:nvPicPr>
        <p:blipFill>
          <a:blip r:embed="rId4">
            <a:alphaModFix/>
          </a:blip>
          <a:stretch>
            <a:fillRect/>
          </a:stretch>
        </p:blipFill>
        <p:spPr>
          <a:xfrm>
            <a:off x="4891175" y="3110250"/>
            <a:ext cx="749175" cy="717300"/>
          </a:xfrm>
          <a:prstGeom prst="rect">
            <a:avLst/>
          </a:prstGeom>
          <a:noFill/>
          <a:ln>
            <a:noFill/>
          </a:ln>
        </p:spPr>
      </p:pic>
      <p:sp>
        <p:nvSpPr>
          <p:cNvPr id="238" name="Google Shape;238;p38"/>
          <p:cNvSpPr txBox="1"/>
          <p:nvPr/>
        </p:nvSpPr>
        <p:spPr>
          <a:xfrm>
            <a:off x="5718200" y="3152838"/>
            <a:ext cx="2524800" cy="53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700">
                <a:solidFill>
                  <a:srgbClr val="595959"/>
                </a:solidFill>
                <a:latin typeface="Proxima Nova"/>
                <a:ea typeface="Proxima Nova"/>
                <a:cs typeface="Proxima Nova"/>
                <a:sym typeface="Proxima Nova"/>
              </a:rPr>
              <a:t>  </a:t>
            </a:r>
            <a:r>
              <a:rPr lang="en" sz="2700">
                <a:solidFill>
                  <a:srgbClr val="595959"/>
                </a:solidFill>
                <a:latin typeface="Proxima Nova"/>
                <a:ea typeface="Proxima Nova"/>
                <a:cs typeface="Proxima Nova"/>
                <a:sym typeface="Proxima Nova"/>
              </a:rPr>
              <a:t>vfcbrazos</a:t>
            </a:r>
            <a:endParaRPr sz="2700">
              <a:solidFill>
                <a:srgbClr val="595959"/>
              </a:solidFill>
              <a:latin typeface="Proxima Nova"/>
              <a:ea typeface="Proxima Nova"/>
              <a:cs typeface="Proxima Nova"/>
              <a:sym typeface="Proxima Nova"/>
            </a:endParaRPr>
          </a:p>
        </p:txBody>
      </p:sp>
      <p:pic>
        <p:nvPicPr>
          <p:cNvPr id="239" name="Google Shape;239;p38"/>
          <p:cNvPicPr preferRelativeResize="0"/>
          <p:nvPr/>
        </p:nvPicPr>
        <p:blipFill>
          <a:blip r:embed="rId5">
            <a:alphaModFix/>
          </a:blip>
          <a:stretch>
            <a:fillRect/>
          </a:stretch>
        </p:blipFill>
        <p:spPr>
          <a:xfrm>
            <a:off x="4896225" y="3996450"/>
            <a:ext cx="742950" cy="762000"/>
          </a:xfrm>
          <a:prstGeom prst="rect">
            <a:avLst/>
          </a:prstGeom>
          <a:noFill/>
          <a:ln>
            <a:noFill/>
          </a:ln>
        </p:spPr>
      </p:pic>
      <p:pic>
        <p:nvPicPr>
          <p:cNvPr id="240" name="Google Shape;240;p38"/>
          <p:cNvPicPr preferRelativeResize="0"/>
          <p:nvPr/>
        </p:nvPicPr>
        <p:blipFill>
          <a:blip r:embed="rId6">
            <a:alphaModFix/>
          </a:blip>
          <a:stretch>
            <a:fillRect/>
          </a:stretch>
        </p:blipFill>
        <p:spPr>
          <a:xfrm>
            <a:off x="1172638" y="2850450"/>
            <a:ext cx="2107276" cy="21072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9"/>
          <p:cNvPicPr preferRelativeResize="0"/>
          <p:nvPr/>
        </p:nvPicPr>
        <p:blipFill>
          <a:blip r:embed="rId3">
            <a:alphaModFix/>
          </a:blip>
          <a:stretch>
            <a:fillRect/>
          </a:stretch>
        </p:blipFill>
        <p:spPr>
          <a:xfrm>
            <a:off x="0" y="-594008"/>
            <a:ext cx="9503212" cy="63315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nvSpPr>
        <p:spPr>
          <a:xfrm>
            <a:off x="364500" y="3486325"/>
            <a:ext cx="8567400" cy="130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2200">
                <a:solidFill>
                  <a:srgbClr val="1C4587"/>
                </a:solidFill>
                <a:latin typeface="Proxima Nova"/>
                <a:ea typeface="Proxima Nova"/>
                <a:cs typeface="Proxima Nova"/>
                <a:sym typeface="Proxima Nova"/>
              </a:rPr>
              <a:t>Voices for Children works to improve the lives of children in foster care through powerful volunteer advocacy, until each child is placed in a safe and permanent home. </a:t>
            </a:r>
            <a:endParaRPr b="1">
              <a:solidFill>
                <a:srgbClr val="1C4587"/>
              </a:solidFill>
            </a:endParaRPr>
          </a:p>
        </p:txBody>
      </p:sp>
      <p:sp>
        <p:nvSpPr>
          <p:cNvPr id="85" name="Google Shape;85;p17"/>
          <p:cNvSpPr txBox="1"/>
          <p:nvPr/>
        </p:nvSpPr>
        <p:spPr>
          <a:xfrm>
            <a:off x="922650" y="117750"/>
            <a:ext cx="7451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200">
                <a:solidFill>
                  <a:srgbClr val="1C4587"/>
                </a:solidFill>
                <a:latin typeface="Proxima Nova"/>
                <a:ea typeface="Proxima Nova"/>
                <a:cs typeface="Proxima Nova"/>
                <a:sym typeface="Proxima Nova"/>
              </a:rPr>
              <a:t>Our Mission</a:t>
            </a:r>
            <a:endParaRPr sz="7200">
              <a:solidFill>
                <a:srgbClr val="1C4587"/>
              </a:solidFill>
              <a:latin typeface="Proxima Nova"/>
              <a:ea typeface="Proxima Nova"/>
              <a:cs typeface="Proxima Nova"/>
              <a:sym typeface="Proxima Nova"/>
            </a:endParaRPr>
          </a:p>
        </p:txBody>
      </p:sp>
      <p:pic>
        <p:nvPicPr>
          <p:cNvPr id="86" name="Google Shape;86;p17"/>
          <p:cNvPicPr preferRelativeResize="0"/>
          <p:nvPr/>
        </p:nvPicPr>
        <p:blipFill>
          <a:blip r:embed="rId3">
            <a:alphaModFix/>
          </a:blip>
          <a:stretch>
            <a:fillRect/>
          </a:stretch>
        </p:blipFill>
        <p:spPr>
          <a:xfrm>
            <a:off x="3630563" y="1410750"/>
            <a:ext cx="1882875" cy="19118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nvSpPr>
        <p:spPr>
          <a:xfrm>
            <a:off x="2559475" y="257075"/>
            <a:ext cx="7451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200">
                <a:solidFill>
                  <a:srgbClr val="1C4587"/>
                </a:solidFill>
                <a:latin typeface="Proxima Nova"/>
                <a:ea typeface="Proxima Nova"/>
                <a:cs typeface="Proxima Nova"/>
                <a:sym typeface="Proxima Nova"/>
              </a:rPr>
              <a:t>Our History</a:t>
            </a:r>
            <a:endParaRPr sz="7200">
              <a:solidFill>
                <a:srgbClr val="1C4587"/>
              </a:solidFill>
              <a:latin typeface="Proxima Nova"/>
              <a:ea typeface="Proxima Nova"/>
              <a:cs typeface="Proxima Nova"/>
              <a:sym typeface="Proxima Nova"/>
            </a:endParaRPr>
          </a:p>
        </p:txBody>
      </p:sp>
      <p:sp>
        <p:nvSpPr>
          <p:cNvPr id="92" name="Google Shape;92;p18"/>
          <p:cNvSpPr txBox="1"/>
          <p:nvPr/>
        </p:nvSpPr>
        <p:spPr>
          <a:xfrm>
            <a:off x="719375" y="2528850"/>
            <a:ext cx="2662500" cy="1146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50000"/>
              </a:lnSpc>
              <a:spcBef>
                <a:spcPts val="0"/>
              </a:spcBef>
              <a:spcAft>
                <a:spcPts val="0"/>
              </a:spcAft>
              <a:buNone/>
            </a:pPr>
            <a:r>
              <a:rPr lang="en" sz="1900">
                <a:solidFill>
                  <a:srgbClr val="595959"/>
                </a:solidFill>
                <a:latin typeface="Proxima Nova Semibold"/>
                <a:ea typeface="Proxima Nova Semibold"/>
                <a:cs typeface="Proxima Nova Semibold"/>
                <a:sym typeface="Proxima Nova Semibold"/>
              </a:rPr>
              <a:t>1977</a:t>
            </a:r>
            <a:r>
              <a:rPr lang="en" sz="1700">
                <a:solidFill>
                  <a:srgbClr val="595959"/>
                </a:solidFill>
                <a:latin typeface="Proxima Nova Semibold"/>
                <a:ea typeface="Proxima Nova Semibold"/>
                <a:cs typeface="Proxima Nova Semibold"/>
                <a:sym typeface="Proxima Nova Semibold"/>
              </a:rPr>
              <a:t> </a:t>
            </a:r>
            <a:endParaRPr sz="1700">
              <a:solidFill>
                <a:srgbClr val="595959"/>
              </a:solidFill>
              <a:latin typeface="Proxima Nova Semibold"/>
              <a:ea typeface="Proxima Nova Semibold"/>
              <a:cs typeface="Proxima Nova Semibold"/>
              <a:sym typeface="Proxima Nova Semibold"/>
            </a:endParaRPr>
          </a:p>
          <a:p>
            <a:pPr indent="0" lvl="0" marL="0" rtl="0" algn="l">
              <a:lnSpc>
                <a:spcPct val="150000"/>
              </a:lnSpc>
              <a:spcBef>
                <a:spcPts val="0"/>
              </a:spcBef>
              <a:spcAft>
                <a:spcPts val="1200"/>
              </a:spcAft>
              <a:buNone/>
            </a:pPr>
            <a:r>
              <a:rPr lang="en" sz="1000">
                <a:solidFill>
                  <a:srgbClr val="595959"/>
                </a:solidFill>
                <a:latin typeface="Proxima Nova"/>
                <a:ea typeface="Proxima Nova"/>
                <a:cs typeface="Proxima Nova"/>
                <a:sym typeface="Proxima Nova"/>
              </a:rPr>
              <a:t>The first CASA program is established in Seattle, Washington by Judge Soukup, a superior court judge.</a:t>
            </a:r>
            <a:endParaRPr sz="1000">
              <a:solidFill>
                <a:srgbClr val="595959"/>
              </a:solidFill>
              <a:latin typeface="Proxima Nova"/>
              <a:ea typeface="Proxima Nova"/>
              <a:cs typeface="Proxima Nova"/>
              <a:sym typeface="Proxima Nova"/>
            </a:endParaRPr>
          </a:p>
        </p:txBody>
      </p:sp>
      <p:sp>
        <p:nvSpPr>
          <p:cNvPr id="93" name="Google Shape;93;p18"/>
          <p:cNvSpPr txBox="1"/>
          <p:nvPr/>
        </p:nvSpPr>
        <p:spPr>
          <a:xfrm>
            <a:off x="719375" y="3674750"/>
            <a:ext cx="2753700" cy="1146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50000"/>
              </a:lnSpc>
              <a:spcBef>
                <a:spcPts val="0"/>
              </a:spcBef>
              <a:spcAft>
                <a:spcPts val="0"/>
              </a:spcAft>
              <a:buNone/>
            </a:pPr>
            <a:r>
              <a:rPr lang="en" sz="1900">
                <a:solidFill>
                  <a:srgbClr val="595959"/>
                </a:solidFill>
                <a:latin typeface="Proxima Nova Semibold"/>
                <a:ea typeface="Proxima Nova Semibold"/>
                <a:cs typeface="Proxima Nova Semibold"/>
                <a:sym typeface="Proxima Nova Semibold"/>
              </a:rPr>
              <a:t>1989</a:t>
            </a:r>
            <a:endParaRPr sz="1700">
              <a:solidFill>
                <a:srgbClr val="595959"/>
              </a:solidFill>
              <a:latin typeface="Proxima Nova Semibold"/>
              <a:ea typeface="Proxima Nova Semibold"/>
              <a:cs typeface="Proxima Nova Semibold"/>
              <a:sym typeface="Proxima Nova Semibold"/>
            </a:endParaRPr>
          </a:p>
          <a:p>
            <a:pPr indent="0" lvl="0" marL="0" rtl="0" algn="l">
              <a:lnSpc>
                <a:spcPct val="150000"/>
              </a:lnSpc>
              <a:spcBef>
                <a:spcPts val="0"/>
              </a:spcBef>
              <a:spcAft>
                <a:spcPts val="1200"/>
              </a:spcAft>
              <a:buNone/>
            </a:pPr>
            <a:r>
              <a:rPr lang="en" sz="1000">
                <a:solidFill>
                  <a:srgbClr val="595959"/>
                </a:solidFill>
                <a:latin typeface="Proxima Nova"/>
                <a:ea typeface="Proxima Nova"/>
                <a:cs typeface="Proxima Nova"/>
                <a:sym typeface="Proxima Nova"/>
              </a:rPr>
              <a:t>The CASA movement came to Texas. Texas CASA is founded. There are currently 73 CASA programs in the state of Texas.</a:t>
            </a:r>
            <a:endParaRPr sz="1000">
              <a:solidFill>
                <a:srgbClr val="595959"/>
              </a:solidFill>
              <a:latin typeface="Proxima Nova"/>
              <a:ea typeface="Proxima Nova"/>
              <a:cs typeface="Proxima Nova"/>
              <a:sym typeface="Proxima Nova"/>
            </a:endParaRPr>
          </a:p>
        </p:txBody>
      </p:sp>
      <p:sp>
        <p:nvSpPr>
          <p:cNvPr id="94" name="Google Shape;94;p18"/>
          <p:cNvSpPr txBox="1"/>
          <p:nvPr/>
        </p:nvSpPr>
        <p:spPr>
          <a:xfrm>
            <a:off x="5585700" y="1861338"/>
            <a:ext cx="2662500" cy="9618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sz="1900">
                <a:solidFill>
                  <a:srgbClr val="595959"/>
                </a:solidFill>
                <a:latin typeface="Proxima Nova Semibold"/>
                <a:ea typeface="Proxima Nova Semibold"/>
                <a:cs typeface="Proxima Nova Semibold"/>
                <a:sym typeface="Proxima Nova Semibold"/>
              </a:rPr>
              <a:t>2000</a:t>
            </a:r>
            <a:endParaRPr sz="1700">
              <a:solidFill>
                <a:srgbClr val="595959"/>
              </a:solidFill>
              <a:latin typeface="Proxima Nova Semibold"/>
              <a:ea typeface="Proxima Nova Semibold"/>
              <a:cs typeface="Proxima Nova Semibold"/>
              <a:sym typeface="Proxima Nova Semibold"/>
            </a:endParaRPr>
          </a:p>
          <a:p>
            <a:pPr indent="0" lvl="0" marL="0" rtl="0" algn="l">
              <a:lnSpc>
                <a:spcPct val="150000"/>
              </a:lnSpc>
              <a:spcBef>
                <a:spcPts val="0"/>
              </a:spcBef>
              <a:spcAft>
                <a:spcPts val="1200"/>
              </a:spcAft>
              <a:buNone/>
            </a:pPr>
            <a:r>
              <a:rPr lang="en" sz="1000">
                <a:solidFill>
                  <a:srgbClr val="595959"/>
                </a:solidFill>
                <a:latin typeface="Proxima Nova"/>
                <a:ea typeface="Proxima Nova"/>
                <a:cs typeface="Proxima Nova"/>
                <a:sym typeface="Proxima Nova"/>
              </a:rPr>
              <a:t>Voices for Children is founded. </a:t>
            </a:r>
            <a:endParaRPr sz="1000">
              <a:solidFill>
                <a:srgbClr val="595959"/>
              </a:solidFill>
              <a:latin typeface="Proxima Nova"/>
              <a:ea typeface="Proxima Nova"/>
              <a:cs typeface="Proxima Nova"/>
              <a:sym typeface="Proxima Nova"/>
            </a:endParaRPr>
          </a:p>
        </p:txBody>
      </p:sp>
      <p:sp>
        <p:nvSpPr>
          <p:cNvPr id="95" name="Google Shape;95;p18"/>
          <p:cNvSpPr txBox="1"/>
          <p:nvPr/>
        </p:nvSpPr>
        <p:spPr>
          <a:xfrm>
            <a:off x="5585700" y="2665525"/>
            <a:ext cx="2662500" cy="9618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None/>
            </a:pPr>
            <a:r>
              <a:rPr lang="en" sz="1900">
                <a:solidFill>
                  <a:srgbClr val="595959"/>
                </a:solidFill>
                <a:latin typeface="Proxima Nova Semibold"/>
                <a:ea typeface="Proxima Nova Semibold"/>
                <a:cs typeface="Proxima Nova Semibold"/>
                <a:sym typeface="Proxima Nova Semibold"/>
              </a:rPr>
              <a:t>2001</a:t>
            </a:r>
            <a:endParaRPr sz="1700">
              <a:solidFill>
                <a:srgbClr val="595959"/>
              </a:solidFill>
              <a:latin typeface="Proxima Nova Semibold"/>
              <a:ea typeface="Proxima Nova Semibold"/>
              <a:cs typeface="Proxima Nova Semibold"/>
              <a:sym typeface="Proxima Nova Semibold"/>
            </a:endParaRPr>
          </a:p>
          <a:p>
            <a:pPr indent="0" lvl="0" marL="0" rtl="0" algn="l">
              <a:lnSpc>
                <a:spcPct val="150000"/>
              </a:lnSpc>
              <a:spcBef>
                <a:spcPts val="0"/>
              </a:spcBef>
              <a:spcAft>
                <a:spcPts val="1200"/>
              </a:spcAft>
              <a:buNone/>
            </a:pPr>
            <a:r>
              <a:rPr lang="en" sz="1000">
                <a:solidFill>
                  <a:srgbClr val="595959"/>
                </a:solidFill>
                <a:latin typeface="Proxima Nova"/>
                <a:ea typeface="Proxima Nova"/>
                <a:cs typeface="Proxima Nova"/>
                <a:sym typeface="Proxima Nova"/>
              </a:rPr>
              <a:t>Voices for Children trains its first class of advocates. </a:t>
            </a:r>
            <a:endParaRPr sz="1000">
              <a:solidFill>
                <a:srgbClr val="595959"/>
              </a:solidFill>
              <a:latin typeface="Proxima Nova"/>
              <a:ea typeface="Proxima Nova"/>
              <a:cs typeface="Proxima Nova"/>
              <a:sym typeface="Proxima Nova"/>
            </a:endParaRPr>
          </a:p>
        </p:txBody>
      </p:sp>
      <p:sp>
        <p:nvSpPr>
          <p:cNvPr id="96" name="Google Shape;96;p18"/>
          <p:cNvSpPr txBox="1"/>
          <p:nvPr/>
        </p:nvSpPr>
        <p:spPr>
          <a:xfrm>
            <a:off x="5585700" y="3601250"/>
            <a:ext cx="3218700" cy="1293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900">
                <a:solidFill>
                  <a:srgbClr val="595959"/>
                </a:solidFill>
                <a:latin typeface="Proxima Nova Semibold"/>
                <a:ea typeface="Proxima Nova Semibold"/>
                <a:cs typeface="Proxima Nova Semibold"/>
                <a:sym typeface="Proxima Nova Semibold"/>
              </a:rPr>
              <a:t>2022</a:t>
            </a:r>
            <a:endParaRPr sz="1900">
              <a:solidFill>
                <a:srgbClr val="595959"/>
              </a:solidFill>
              <a:latin typeface="Proxima Nova Semibold"/>
              <a:ea typeface="Proxima Nova Semibold"/>
              <a:cs typeface="Proxima Nova Semibold"/>
              <a:sym typeface="Proxima Nova Semibold"/>
            </a:endParaRPr>
          </a:p>
          <a:p>
            <a:pPr indent="0" lvl="0" marL="0" rtl="0" algn="l">
              <a:lnSpc>
                <a:spcPct val="150000"/>
              </a:lnSpc>
              <a:spcBef>
                <a:spcPts val="0"/>
              </a:spcBef>
              <a:spcAft>
                <a:spcPts val="0"/>
              </a:spcAft>
              <a:buNone/>
            </a:pPr>
            <a:r>
              <a:rPr lang="en" sz="1000">
                <a:solidFill>
                  <a:srgbClr val="595959"/>
                </a:solidFill>
                <a:latin typeface="Proxima Nova"/>
                <a:ea typeface="Proxima Nova"/>
                <a:cs typeface="Proxima Nova"/>
                <a:sym typeface="Proxima Nova"/>
              </a:rPr>
              <a:t>Voices for Children is currently serving 5 counties in the Brazos Valley region- Brazos, Burleson, Grimes, Madison and Leon. </a:t>
            </a:r>
            <a:endParaRPr sz="1000">
              <a:solidFill>
                <a:srgbClr val="595959"/>
              </a:solidFill>
              <a:latin typeface="Proxima Nova"/>
              <a:ea typeface="Proxima Nova"/>
              <a:cs typeface="Proxima Nova"/>
              <a:sym typeface="Proxima Nova"/>
            </a:endParaRPr>
          </a:p>
          <a:p>
            <a:pPr indent="0" lvl="0" marL="0" rtl="0" algn="l">
              <a:lnSpc>
                <a:spcPct val="150000"/>
              </a:lnSpc>
              <a:spcBef>
                <a:spcPts val="0"/>
              </a:spcBef>
              <a:spcAft>
                <a:spcPts val="1200"/>
              </a:spcAft>
              <a:buNone/>
            </a:pPr>
            <a:r>
              <a:t/>
            </a:r>
            <a:endParaRPr i="1" sz="800">
              <a:solidFill>
                <a:srgbClr val="595959"/>
              </a:solidFill>
              <a:latin typeface="Proxima Nova"/>
              <a:ea typeface="Proxima Nova"/>
              <a:cs typeface="Proxima Nova"/>
              <a:sym typeface="Proxima Nova"/>
            </a:endParaRPr>
          </a:p>
        </p:txBody>
      </p:sp>
      <p:sp>
        <p:nvSpPr>
          <p:cNvPr id="97" name="Google Shape;97;p18"/>
          <p:cNvSpPr/>
          <p:nvPr/>
        </p:nvSpPr>
        <p:spPr>
          <a:xfrm>
            <a:off x="306775" y="2800700"/>
            <a:ext cx="327600" cy="273000"/>
          </a:xfrm>
          <a:prstGeom prst="chevron">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8"/>
          <p:cNvSpPr/>
          <p:nvPr/>
        </p:nvSpPr>
        <p:spPr>
          <a:xfrm>
            <a:off x="5148150" y="3009925"/>
            <a:ext cx="327600" cy="273000"/>
          </a:xfrm>
          <a:prstGeom prst="chevron">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5148150" y="3795625"/>
            <a:ext cx="327600" cy="273000"/>
          </a:xfrm>
          <a:prstGeom prst="chevron">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306775" y="3848275"/>
            <a:ext cx="327600" cy="273000"/>
          </a:xfrm>
          <a:prstGeom prst="chevron">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5148150" y="2119800"/>
            <a:ext cx="327600" cy="273000"/>
          </a:xfrm>
          <a:prstGeom prst="chevron">
            <a:avLst>
              <a:gd fmla="val 5000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8"/>
          <p:cNvPicPr preferRelativeResize="0"/>
          <p:nvPr/>
        </p:nvPicPr>
        <p:blipFill>
          <a:blip r:embed="rId3">
            <a:alphaModFix/>
          </a:blip>
          <a:stretch>
            <a:fillRect/>
          </a:stretch>
        </p:blipFill>
        <p:spPr>
          <a:xfrm>
            <a:off x="431925" y="529575"/>
            <a:ext cx="3328600" cy="1630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idx="1" type="body"/>
          </p:nvPr>
        </p:nvSpPr>
        <p:spPr>
          <a:xfrm>
            <a:off x="6879150" y="4720375"/>
            <a:ext cx="2098500" cy="49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900"/>
              <a:t>Source:  </a:t>
            </a:r>
            <a:r>
              <a:rPr lang="en" sz="900" u="sng">
                <a:solidFill>
                  <a:schemeClr val="hlink"/>
                </a:solidFill>
                <a:hlinkClick r:id="rId3"/>
              </a:rPr>
              <a:t>Map of DFPS Region</a:t>
            </a:r>
            <a:endParaRPr sz="900"/>
          </a:p>
        </p:txBody>
      </p:sp>
      <p:pic>
        <p:nvPicPr>
          <p:cNvPr id="108" name="Google Shape;108;p19"/>
          <p:cNvPicPr preferRelativeResize="0"/>
          <p:nvPr/>
        </p:nvPicPr>
        <p:blipFill>
          <a:blip r:embed="rId4">
            <a:alphaModFix/>
          </a:blip>
          <a:stretch>
            <a:fillRect/>
          </a:stretch>
        </p:blipFill>
        <p:spPr>
          <a:xfrm>
            <a:off x="5399574" y="1640374"/>
            <a:ext cx="2876050" cy="2602150"/>
          </a:xfrm>
          <a:prstGeom prst="rect">
            <a:avLst/>
          </a:prstGeom>
          <a:noFill/>
          <a:ln>
            <a:noFill/>
          </a:ln>
        </p:spPr>
      </p:pic>
      <p:sp>
        <p:nvSpPr>
          <p:cNvPr id="109" name="Google Shape;109;p19"/>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110" name="Google Shape;110;p19"/>
          <p:cNvPicPr preferRelativeResize="0"/>
          <p:nvPr/>
        </p:nvPicPr>
        <p:blipFill>
          <a:blip r:embed="rId5">
            <a:alphaModFix/>
          </a:blip>
          <a:stretch>
            <a:fillRect/>
          </a:stretch>
        </p:blipFill>
        <p:spPr>
          <a:xfrm>
            <a:off x="468625" y="152400"/>
            <a:ext cx="4103377"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nvSpPr>
        <p:spPr>
          <a:xfrm>
            <a:off x="262500" y="117750"/>
            <a:ext cx="8619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rgbClr val="1C4587"/>
                </a:solidFill>
                <a:latin typeface="Proxima Nova"/>
                <a:ea typeface="Proxima Nova"/>
                <a:cs typeface="Proxima Nova"/>
                <a:sym typeface="Proxima Nova"/>
              </a:rPr>
              <a:t>CASA’s Lens for Health Advocacy</a:t>
            </a:r>
            <a:endParaRPr sz="3900">
              <a:solidFill>
                <a:srgbClr val="1C4587"/>
              </a:solidFill>
              <a:latin typeface="Proxima Nova"/>
              <a:ea typeface="Proxima Nova"/>
              <a:cs typeface="Proxima Nova"/>
              <a:sym typeface="Proxima Nova"/>
            </a:endParaRPr>
          </a:p>
        </p:txBody>
      </p:sp>
      <p:pic>
        <p:nvPicPr>
          <p:cNvPr id="116" name="Google Shape;116;p20"/>
          <p:cNvPicPr preferRelativeResize="0"/>
          <p:nvPr/>
        </p:nvPicPr>
        <p:blipFill>
          <a:blip r:embed="rId3">
            <a:alphaModFix/>
          </a:blip>
          <a:stretch>
            <a:fillRect/>
          </a:stretch>
        </p:blipFill>
        <p:spPr>
          <a:xfrm>
            <a:off x="839775" y="1046825"/>
            <a:ext cx="3000350" cy="3889650"/>
          </a:xfrm>
          <a:prstGeom prst="rect">
            <a:avLst/>
          </a:prstGeom>
          <a:noFill/>
          <a:ln>
            <a:noFill/>
          </a:ln>
        </p:spPr>
      </p:pic>
      <p:pic>
        <p:nvPicPr>
          <p:cNvPr id="117" name="Google Shape;117;p20"/>
          <p:cNvPicPr preferRelativeResize="0"/>
          <p:nvPr/>
        </p:nvPicPr>
        <p:blipFill>
          <a:blip r:embed="rId4">
            <a:alphaModFix/>
          </a:blip>
          <a:stretch>
            <a:fillRect/>
          </a:stretch>
        </p:blipFill>
        <p:spPr>
          <a:xfrm>
            <a:off x="4443600" y="1177650"/>
            <a:ext cx="4471801" cy="332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1129700" y="153100"/>
            <a:ext cx="6789900" cy="5045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nvSpPr>
        <p:spPr>
          <a:xfrm>
            <a:off x="262500" y="117750"/>
            <a:ext cx="8619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rgbClr val="1C4587"/>
                </a:solidFill>
                <a:latin typeface="Proxima Nova"/>
                <a:ea typeface="Proxima Nova"/>
                <a:cs typeface="Proxima Nova"/>
                <a:sym typeface="Proxima Nova"/>
              </a:rPr>
              <a:t>CASA’s Role in Health Advocacy</a:t>
            </a:r>
            <a:endParaRPr sz="3900">
              <a:solidFill>
                <a:srgbClr val="1C4587"/>
              </a:solidFill>
              <a:latin typeface="Proxima Nova"/>
              <a:ea typeface="Proxima Nova"/>
              <a:cs typeface="Proxima Nova"/>
              <a:sym typeface="Proxima Nova"/>
            </a:endParaRPr>
          </a:p>
        </p:txBody>
      </p:sp>
      <p:pic>
        <p:nvPicPr>
          <p:cNvPr id="128" name="Google Shape;128;p22"/>
          <p:cNvPicPr preferRelativeResize="0"/>
          <p:nvPr/>
        </p:nvPicPr>
        <p:blipFill>
          <a:blip r:embed="rId3">
            <a:alphaModFix/>
          </a:blip>
          <a:stretch>
            <a:fillRect/>
          </a:stretch>
        </p:blipFill>
        <p:spPr>
          <a:xfrm>
            <a:off x="1447800" y="1101450"/>
            <a:ext cx="6230480" cy="3889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nvSpPr>
        <p:spPr>
          <a:xfrm>
            <a:off x="262500" y="117750"/>
            <a:ext cx="86190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solidFill>
                  <a:srgbClr val="1C4587"/>
                </a:solidFill>
                <a:latin typeface="Proxima Nova"/>
                <a:ea typeface="Proxima Nova"/>
                <a:cs typeface="Proxima Nova"/>
                <a:sym typeface="Proxima Nova"/>
              </a:rPr>
              <a:t>What’s the CASA Connection to the Texas Health Occupations Association?</a:t>
            </a:r>
            <a:endParaRPr sz="3900">
              <a:solidFill>
                <a:srgbClr val="1C4587"/>
              </a:solidFill>
              <a:latin typeface="Proxima Nova"/>
              <a:ea typeface="Proxima Nova"/>
              <a:cs typeface="Proxima Nova"/>
              <a:sym typeface="Proxima Nova"/>
            </a:endParaRPr>
          </a:p>
        </p:txBody>
      </p:sp>
      <p:graphicFrame>
        <p:nvGraphicFramePr>
          <p:cNvPr id="134" name="Google Shape;134;p23"/>
          <p:cNvGraphicFramePr/>
          <p:nvPr/>
        </p:nvGraphicFramePr>
        <p:xfrm>
          <a:off x="166650" y="2241750"/>
          <a:ext cx="3000000" cy="3000000"/>
        </p:xfrm>
        <a:graphic>
          <a:graphicData uri="http://schemas.openxmlformats.org/drawingml/2006/table">
            <a:tbl>
              <a:tblPr>
                <a:noFill/>
                <a:tableStyleId>{0EE0706F-0ECF-4026-AA95-8BF504BD0B01}</a:tableStyleId>
              </a:tblPr>
              <a:tblGrid>
                <a:gridCol w="4447225"/>
                <a:gridCol w="4351375"/>
              </a:tblGrid>
              <a:tr h="3141750">
                <a:tc>
                  <a:txBody>
                    <a:bodyPr/>
                    <a:lstStyle/>
                    <a:p>
                      <a:pPr indent="-368300" lvl="0" marL="457200" rtl="0" algn="l">
                        <a:spcBef>
                          <a:spcPts val="0"/>
                        </a:spcBef>
                        <a:spcAft>
                          <a:spcPts val="0"/>
                        </a:spcAft>
                        <a:buSzPts val="2200"/>
                        <a:buFont typeface="Proxima Nova"/>
                        <a:buChar char="●"/>
                      </a:pPr>
                      <a:r>
                        <a:rPr lang="en" sz="2200">
                          <a:latin typeface="Proxima Nova"/>
                          <a:ea typeface="Proxima Nova"/>
                          <a:cs typeface="Proxima Nova"/>
                          <a:sym typeface="Proxima Nova"/>
                        </a:rPr>
                        <a:t>Both Professional Development Opportunities</a:t>
                      </a:r>
                      <a:endParaRPr sz="2200">
                        <a:latin typeface="Proxima Nova"/>
                        <a:ea typeface="Proxima Nova"/>
                        <a:cs typeface="Proxima Nova"/>
                        <a:sym typeface="Proxima Nova"/>
                      </a:endParaRPr>
                    </a:p>
                    <a:p>
                      <a:pPr indent="-368300" lvl="0" marL="457200" rtl="0" algn="l">
                        <a:spcBef>
                          <a:spcPts val="0"/>
                        </a:spcBef>
                        <a:spcAft>
                          <a:spcPts val="0"/>
                        </a:spcAft>
                        <a:buSzPts val="2200"/>
                        <a:buFont typeface="Proxima Nova"/>
                        <a:buChar char="●"/>
                      </a:pPr>
                      <a:r>
                        <a:rPr lang="en" sz="2200">
                          <a:latin typeface="Proxima Nova"/>
                          <a:ea typeface="Proxima Nova"/>
                          <a:cs typeface="Proxima Nova"/>
                          <a:sym typeface="Proxima Nova"/>
                        </a:rPr>
                        <a:t>Both value the science, for VFC that includes the science behind the trauma (ACES), medical, educational advocacy</a:t>
                      </a:r>
                      <a:endParaRPr sz="2200">
                        <a:latin typeface="Proxima Nova"/>
                        <a:ea typeface="Proxima Nova"/>
                        <a:cs typeface="Proxima Nova"/>
                        <a:sym typeface="Proxima Nova"/>
                      </a:endParaRPr>
                    </a:p>
                  </a:txBody>
                  <a:tcPr marT="91425" marB="91425" marR="91425" marL="91425"/>
                </a:tc>
                <a:tc>
                  <a:txBody>
                    <a:bodyPr/>
                    <a:lstStyle/>
                    <a:p>
                      <a:pPr indent="-374650" lvl="0" marL="457200" rtl="0" algn="l">
                        <a:spcBef>
                          <a:spcPts val="0"/>
                        </a:spcBef>
                        <a:spcAft>
                          <a:spcPts val="0"/>
                        </a:spcAft>
                        <a:buSzPts val="2300"/>
                        <a:buFont typeface="Proxima Nova"/>
                        <a:buChar char="●"/>
                      </a:pPr>
                      <a:r>
                        <a:rPr lang="en" sz="2300">
                          <a:latin typeface="Proxima Nova"/>
                          <a:ea typeface="Proxima Nova"/>
                          <a:cs typeface="Proxima Nova"/>
                          <a:sym typeface="Proxima Nova"/>
                        </a:rPr>
                        <a:t>Both have high professional standards for our teams (volunteers, members, etc.)</a:t>
                      </a:r>
                      <a:endParaRPr sz="2300">
                        <a:latin typeface="Proxima Nova"/>
                        <a:ea typeface="Proxima Nova"/>
                        <a:cs typeface="Proxima Nova"/>
                        <a:sym typeface="Proxima Nova"/>
                      </a:endParaRPr>
                    </a:p>
                    <a:p>
                      <a:pPr indent="-374650" lvl="0" marL="457200" rtl="0" algn="l">
                        <a:spcBef>
                          <a:spcPts val="0"/>
                        </a:spcBef>
                        <a:spcAft>
                          <a:spcPts val="0"/>
                        </a:spcAft>
                        <a:buSzPts val="2300"/>
                        <a:buFont typeface="Proxima Nova"/>
                        <a:buChar char="●"/>
                      </a:pPr>
                      <a:r>
                        <a:rPr lang="en" sz="2300">
                          <a:latin typeface="Proxima Nova"/>
                          <a:ea typeface="Proxima Nova"/>
                          <a:cs typeface="Proxima Nova"/>
                          <a:sym typeface="Proxima Nova"/>
                        </a:rPr>
                        <a:t>Both are agents for the dissemination of information related to our respective communities </a:t>
                      </a:r>
                      <a:endParaRPr sz="2300">
                        <a:latin typeface="Proxima Nova"/>
                        <a:ea typeface="Proxima Nova"/>
                        <a:cs typeface="Proxima Nova"/>
                        <a:sym typeface="Proxima Nova"/>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