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</p:sldIdLst>
  <p:sldSz cx="18288000" cy="10287000"/>
  <p:notesSz cx="6858000" cy="9144000"/>
  <p:embeddedFontLst>
    <p:embeddedFont>
      <p:font typeface="Playfair Display" charset="1" panose="00000500000000000000"/>
      <p:regular r:id="rId6"/>
    </p:embeddedFont>
    <p:embeddedFont>
      <p:font typeface="Playfair Display Bold" charset="1" panose="00000800000000000000"/>
      <p:regular r:id="rId7"/>
    </p:embeddedFont>
    <p:embeddedFont>
      <p:font typeface="Playfair Display Italics" charset="1" panose="00000500000000000000"/>
      <p:regular r:id="rId8"/>
    </p:embeddedFont>
    <p:embeddedFont>
      <p:font typeface="Playfair Display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Poppins Light" charset="1" panose="02000000000000000000"/>
      <p:regular r:id="rId14"/>
    </p:embeddedFont>
    <p:embeddedFont>
      <p:font typeface="Poppins Light Bold" charset="1" panose="02000000000000000000"/>
      <p:regular r:id="rId15"/>
    </p:embeddedFont>
    <p:embeddedFont>
      <p:font typeface="Pacifico" charset="1" panose="00000500000000000000"/>
      <p:regular r:id="rId16"/>
    </p:embeddedFont>
    <p:embeddedFont>
      <p:font typeface="Poppins 1" charset="1" panose="00000500000000000000"/>
      <p:regular r:id="rId17"/>
    </p:embeddedFont>
    <p:embeddedFont>
      <p:font typeface="Poppins 1 Bold" charset="1" panose="00000800000000000000"/>
      <p:regular r:id="rId18"/>
    </p:embeddedFont>
    <p:embeddedFont>
      <p:font typeface="Poppins 1 Italics" charset="1" panose="00000500000000000000"/>
      <p:regular r:id="rId19"/>
    </p:embeddedFont>
    <p:embeddedFont>
      <p:font typeface="Poppins 1 Bold Italics" charset="1" panose="00000800000000000000"/>
      <p:regular r:id="rId20"/>
    </p:embeddedFont>
    <p:embeddedFont>
      <p:font typeface="ITC Motter Corpus Semicondensed" charset="1" panose="04020A05040802020202"/>
      <p:regular r:id="rId21"/>
    </p:embeddedFont>
    <p:embeddedFont>
      <p:font typeface="Poppins 2" charset="1" panose="00000500000000000000"/>
      <p:regular r:id="rId22"/>
    </p:embeddedFont>
    <p:embeddedFont>
      <p:font typeface="Poppins 2 Bold" charset="1" panose="00000800000000000000"/>
      <p:regular r:id="rId23"/>
    </p:embeddedFont>
    <p:embeddedFont>
      <p:font typeface="Poppins 2 Italics" charset="1" panose="00000500000000000000"/>
      <p:regular r:id="rId24"/>
    </p:embeddedFont>
    <p:embeddedFont>
      <p:font typeface="Poppins 2 Bold Italics" charset="1" panose="00000800000000000000"/>
      <p:regular r:id="rId25"/>
    </p:embeddedFont>
    <p:embeddedFont>
      <p:font typeface="Poppins 2 Thin" charset="1" panose="00000300000000000000"/>
      <p:regular r:id="rId26"/>
    </p:embeddedFont>
    <p:embeddedFont>
      <p:font typeface="Poppins 2 Thin Italics" charset="1" panose="00000300000000000000"/>
      <p:regular r:id="rId27"/>
    </p:embeddedFont>
    <p:embeddedFont>
      <p:font typeface="Poppins 2 Light" charset="1" panose="00000400000000000000"/>
      <p:regular r:id="rId28"/>
    </p:embeddedFont>
    <p:embeddedFont>
      <p:font typeface="Poppins 2 Light Italics" charset="1" panose="00000400000000000000"/>
      <p:regular r:id="rId29"/>
    </p:embeddedFont>
    <p:embeddedFont>
      <p:font typeface="Poppins 2 Medium" charset="1" panose="00000600000000000000"/>
      <p:regular r:id="rId30"/>
    </p:embeddedFont>
    <p:embeddedFont>
      <p:font typeface="Poppins 2 Medium Italics" charset="1" panose="00000600000000000000"/>
      <p:regular r:id="rId31"/>
    </p:embeddedFont>
    <p:embeddedFont>
      <p:font typeface="Poppins 2 Semi-Bold" charset="1" panose="00000700000000000000"/>
      <p:regular r:id="rId32"/>
    </p:embeddedFont>
    <p:embeddedFont>
      <p:font typeface="Poppins 2 Semi-Bold Italics" charset="1" panose="00000700000000000000"/>
      <p:regular r:id="rId33"/>
    </p:embeddedFont>
    <p:embeddedFont>
      <p:font typeface="Poppins 2 Ultra-Bold" charset="1" panose="00000900000000000000"/>
      <p:regular r:id="rId34"/>
    </p:embeddedFont>
    <p:embeddedFont>
      <p:font typeface="Poppins 2 Ultra-Bold Italics" charset="1" panose="00000900000000000000"/>
      <p:regular r:id="rId35"/>
    </p:embeddedFont>
    <p:embeddedFont>
      <p:font typeface="Poppins 2 Heavy" charset="1" panose="00000A00000000000000"/>
      <p:regular r:id="rId36"/>
    </p:embeddedFont>
    <p:embeddedFont>
      <p:font typeface="Poppins 2 Heavy Italics" charset="1" panose="00000A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slides/slide1.xml" Type="http://schemas.openxmlformats.org/officeDocument/2006/relationships/slide"/><Relationship Id="rId39" Target="slides/slide2.xml" Type="http://schemas.openxmlformats.org/officeDocument/2006/relationships/slide"/><Relationship Id="rId4" Target="theme/theme1.xml" Type="http://schemas.openxmlformats.org/officeDocument/2006/relationships/theme"/><Relationship Id="rId40" Target="slides/slide3.xml" Type="http://schemas.openxmlformats.org/officeDocument/2006/relationships/slide"/><Relationship Id="rId41" Target="slides/slide4.xml" Type="http://schemas.openxmlformats.org/officeDocument/2006/relationships/slide"/><Relationship Id="rId42" Target="slides/slide5.xml" Type="http://schemas.openxmlformats.org/officeDocument/2006/relationships/slide"/><Relationship Id="rId43" Target="slides/slide6.xml" Type="http://schemas.openxmlformats.org/officeDocument/2006/relationships/slide"/><Relationship Id="rId44" Target="slides/slide7.xml" Type="http://schemas.openxmlformats.org/officeDocument/2006/relationships/slide"/><Relationship Id="rId45" Target="slides/slide8.xml" Type="http://schemas.openxmlformats.org/officeDocument/2006/relationships/slide"/><Relationship Id="rId46" Target="slides/slide9.xml" Type="http://schemas.openxmlformats.org/officeDocument/2006/relationships/slide"/><Relationship Id="rId47" Target="slides/slide10.xml" Type="http://schemas.openxmlformats.org/officeDocument/2006/relationships/slide"/><Relationship Id="rId48" Target="slides/slide11.xml" Type="http://schemas.openxmlformats.org/officeDocument/2006/relationships/slide"/><Relationship Id="rId49" Target="slides/slide1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gif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.gif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2" Target="../media/image1.jpe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Relationship Id="rId7" Target="../media/image4.gif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jpeg" Type="http://schemas.openxmlformats.org/officeDocument/2006/relationships/image"/><Relationship Id="rId4" Target="../media/image4.gif" Type="http://schemas.openxmlformats.org/officeDocument/2006/relationships/image"/><Relationship Id="rId5" Target="../media/image57.png" Type="http://schemas.openxmlformats.org/officeDocument/2006/relationships/image"/><Relationship Id="rId6" Target="../media/image58.svg" Type="http://schemas.openxmlformats.org/officeDocument/2006/relationships/image"/><Relationship Id="rId7" Target="../media/image59.png" Type="http://schemas.openxmlformats.org/officeDocument/2006/relationships/image"/><Relationship Id="rId8" Target="../media/image6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4.gif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jpeg" Type="http://schemas.openxmlformats.org/officeDocument/2006/relationships/image"/><Relationship Id="rId2" Target="../media/image1.jpeg" Type="http://schemas.openxmlformats.org/officeDocument/2006/relationships/image"/><Relationship Id="rId3" Target="../media/image4.gif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4.gif" Type="http://schemas.openxmlformats.org/officeDocument/2006/relationships/image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4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5.jpe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4.gif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gif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.gif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gif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250101" y="9031994"/>
            <a:ext cx="18870497" cy="1507174"/>
            <a:chOff x="0" y="0"/>
            <a:chExt cx="4970008" cy="3969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70007" cy="396951"/>
            </a:xfrm>
            <a:custGeom>
              <a:avLst/>
              <a:gdLst/>
              <a:ahLst/>
              <a:cxnLst/>
              <a:rect r="r" b="b" t="t" l="l"/>
              <a:pathLst>
                <a:path h="396951" w="4970007">
                  <a:moveTo>
                    <a:pt x="0" y="0"/>
                  </a:moveTo>
                  <a:lnTo>
                    <a:pt x="4970007" y="0"/>
                  </a:lnTo>
                  <a:lnTo>
                    <a:pt x="4970007" y="396951"/>
                  </a:lnTo>
                  <a:lnTo>
                    <a:pt x="0" y="396951"/>
                  </a:lnTo>
                  <a:close/>
                </a:path>
              </a:pathLst>
            </a:custGeom>
            <a:solidFill>
              <a:srgbClr val="245D7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311008" y="-888347"/>
            <a:ext cx="8780098" cy="8389164"/>
            <a:chOff x="0" y="0"/>
            <a:chExt cx="11706798" cy="11185552"/>
          </a:xfrm>
        </p:grpSpPr>
        <p:sp>
          <p:nvSpPr>
            <p:cNvPr name="AutoShape 7" id="7"/>
            <p:cNvSpPr/>
            <p:nvPr/>
          </p:nvSpPr>
          <p:spPr>
            <a:xfrm flipV="true">
              <a:off x="1221189" y="13529"/>
              <a:ext cx="4610543" cy="6482743"/>
            </a:xfrm>
            <a:prstGeom prst="line">
              <a:avLst/>
            </a:prstGeom>
            <a:ln cap="flat" w="46685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5869764" y="17295"/>
              <a:ext cx="4615856" cy="6478961"/>
            </a:xfrm>
            <a:prstGeom prst="line">
              <a:avLst/>
            </a:prstGeom>
            <a:ln cap="flat" w="46685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9" id="9"/>
            <p:cNvGrpSpPr/>
            <p:nvPr/>
          </p:nvGrpSpPr>
          <p:grpSpPr>
            <a:xfrm rot="0">
              <a:off x="0" y="3623284"/>
              <a:ext cx="11706798" cy="7562269"/>
              <a:chOff x="0" y="0"/>
              <a:chExt cx="2516301" cy="162546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516301" cy="1625461"/>
              </a:xfrm>
              <a:custGeom>
                <a:avLst/>
                <a:gdLst/>
                <a:ahLst/>
                <a:cxnLst/>
                <a:rect r="r" b="b" t="t" l="l"/>
                <a:pathLst>
                  <a:path h="1625461" w="2516301">
                    <a:moveTo>
                      <a:pt x="0" y="0"/>
                    </a:moveTo>
                    <a:lnTo>
                      <a:pt x="2516301" y="0"/>
                    </a:lnTo>
                    <a:lnTo>
                      <a:pt x="2516301" y="1625461"/>
                    </a:lnTo>
                    <a:lnTo>
                      <a:pt x="0" y="1625461"/>
                    </a:lnTo>
                    <a:close/>
                  </a:path>
                </a:pathLst>
              </a:custGeom>
              <a:solidFill>
                <a:srgbClr val="FDFAE6"/>
              </a:solidFill>
              <a:ln w="381000">
                <a:solidFill>
                  <a:srgbClr val="F0B8AB"/>
                </a:solidFill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5278" lIns="55278" bIns="55278" rIns="55278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0">
            <a:off x="15323704" y="4996540"/>
            <a:ext cx="3970418" cy="5008555"/>
          </a:xfrm>
          <a:custGeom>
            <a:avLst/>
            <a:gdLst/>
            <a:ahLst/>
            <a:cxnLst/>
            <a:rect r="r" b="b" t="t" l="l"/>
            <a:pathLst>
              <a:path h="5008555" w="3970418">
                <a:moveTo>
                  <a:pt x="0" y="0"/>
                </a:moveTo>
                <a:lnTo>
                  <a:pt x="3970418" y="0"/>
                </a:lnTo>
                <a:lnTo>
                  <a:pt x="3970418" y="5008555"/>
                </a:lnTo>
                <a:lnTo>
                  <a:pt x="0" y="5008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144000" y="5317522"/>
            <a:ext cx="4975165" cy="606381"/>
            <a:chOff x="0" y="0"/>
            <a:chExt cx="3334385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203200" y="-326"/>
              <a:ext cx="2927985" cy="407051"/>
            </a:xfrm>
            <a:custGeom>
              <a:avLst/>
              <a:gdLst/>
              <a:ahLst/>
              <a:cxnLst/>
              <a:rect r="r" b="b" t="t" l="l"/>
              <a:pathLst>
                <a:path h="407051" w="2927985">
                  <a:moveTo>
                    <a:pt x="2927985" y="326"/>
                  </a:moveTo>
                  <a:cubicBezTo>
                    <a:pt x="2855173" y="0"/>
                    <a:pt x="2787751" y="38659"/>
                    <a:pt x="2751250" y="101663"/>
                  </a:cubicBezTo>
                  <a:cubicBezTo>
                    <a:pt x="2714749" y="164667"/>
                    <a:pt x="2714749" y="242385"/>
                    <a:pt x="2751250" y="305389"/>
                  </a:cubicBezTo>
                  <a:cubicBezTo>
                    <a:pt x="2787751" y="368393"/>
                    <a:pt x="2855173" y="407052"/>
                    <a:pt x="292798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32620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28700" y="2931632"/>
            <a:ext cx="1328073" cy="1625068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-1441702" y="383028"/>
            <a:ext cx="9631863" cy="9323835"/>
            <a:chOff x="0" y="0"/>
            <a:chExt cx="12842485" cy="124317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478020" y="2809978"/>
              <a:ext cx="12364465" cy="9621802"/>
            </a:xfrm>
            <a:custGeom>
              <a:avLst/>
              <a:gdLst/>
              <a:ahLst/>
              <a:cxnLst/>
              <a:rect r="r" b="b" t="t" l="l"/>
              <a:pathLst>
                <a:path h="9621802" w="12364465">
                  <a:moveTo>
                    <a:pt x="0" y="0"/>
                  </a:moveTo>
                  <a:lnTo>
                    <a:pt x="12364465" y="0"/>
                  </a:lnTo>
                  <a:lnTo>
                    <a:pt x="12364465" y="9621802"/>
                  </a:lnTo>
                  <a:lnTo>
                    <a:pt x="0" y="9621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662039" cy="3353715"/>
            </a:xfrm>
            <a:custGeom>
              <a:avLst/>
              <a:gdLst/>
              <a:ahLst/>
              <a:cxnLst/>
              <a:rect r="r" b="b" t="t" l="l"/>
              <a:pathLst>
                <a:path h="3353715" w="7662039">
                  <a:moveTo>
                    <a:pt x="0" y="0"/>
                  </a:moveTo>
                  <a:lnTo>
                    <a:pt x="7662039" y="0"/>
                  </a:lnTo>
                  <a:lnTo>
                    <a:pt x="7662039" y="3353715"/>
                  </a:lnTo>
                  <a:lnTo>
                    <a:pt x="0" y="3353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32304" t="-990" r="0" b="-274286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839455" y="3287186"/>
            <a:ext cx="7723204" cy="1462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6"/>
              </a:lnSpc>
            </a:pPr>
            <a:r>
              <a:rPr lang="en-US" sz="3515">
                <a:solidFill>
                  <a:srgbClr val="172545"/>
                </a:solidFill>
                <a:latin typeface="ITC Motter Corpus Semicondensed"/>
              </a:rPr>
              <a:t>Forget drilling, billing and filling</a:t>
            </a:r>
          </a:p>
          <a:p>
            <a:pPr algn="ctr">
              <a:lnSpc>
                <a:spcPts val="3656"/>
              </a:lnSpc>
            </a:pPr>
            <a:r>
              <a:rPr lang="en-US" sz="3515">
                <a:solidFill>
                  <a:srgbClr val="172545"/>
                </a:solidFill>
                <a:latin typeface="ITC Motter Corpus Semicondensed"/>
              </a:rPr>
              <a:t>Now we're teaching, preaching and INSPIRING!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28036" y="5351950"/>
            <a:ext cx="3807093" cy="480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2"/>
              </a:lnSpc>
              <a:spcBef>
                <a:spcPct val="0"/>
              </a:spcBef>
            </a:pPr>
            <a:r>
              <a:rPr lang="en-US" sz="2837">
                <a:solidFill>
                  <a:srgbClr val="FDFAE6"/>
                </a:solidFill>
                <a:latin typeface="Poppins Light"/>
              </a:rPr>
              <a:t>Shiny K. George, RDH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7642212" y="3561704"/>
            <a:ext cx="3003576" cy="3310555"/>
          </a:xfrm>
          <a:custGeom>
            <a:avLst/>
            <a:gdLst/>
            <a:ahLst/>
            <a:cxnLst/>
            <a:rect r="r" b="b" t="t" l="l"/>
            <a:pathLst>
              <a:path h="3310555" w="3003576">
                <a:moveTo>
                  <a:pt x="0" y="0"/>
                </a:moveTo>
                <a:lnTo>
                  <a:pt x="3003576" y="0"/>
                </a:lnTo>
                <a:lnTo>
                  <a:pt x="3003576" y="3310555"/>
                </a:lnTo>
                <a:lnTo>
                  <a:pt x="0" y="3310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40561" y="1497130"/>
            <a:ext cx="9406878" cy="1166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3"/>
              </a:lnSpc>
            </a:pPr>
            <a:r>
              <a:rPr lang="en-US" sz="7416">
                <a:solidFill>
                  <a:srgbClr val="172545"/>
                </a:solidFill>
                <a:latin typeface="ITC Motter Corpus Semicondensed"/>
              </a:rPr>
              <a:t>Daily Grind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310419" y="3454517"/>
            <a:ext cx="2709337" cy="3417742"/>
          </a:xfrm>
          <a:custGeom>
            <a:avLst/>
            <a:gdLst/>
            <a:ahLst/>
            <a:cxnLst/>
            <a:rect r="r" b="b" t="t" l="l"/>
            <a:pathLst>
              <a:path h="3417742" w="2709337">
                <a:moveTo>
                  <a:pt x="0" y="0"/>
                </a:moveTo>
                <a:lnTo>
                  <a:pt x="2709337" y="0"/>
                </a:lnTo>
                <a:lnTo>
                  <a:pt x="2709337" y="3417742"/>
                </a:lnTo>
                <a:lnTo>
                  <a:pt x="0" y="34177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01081" y="7300363"/>
            <a:ext cx="4328013" cy="55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9"/>
              </a:lnSpc>
            </a:pPr>
            <a:r>
              <a:rPr lang="en-US" sz="3547">
                <a:solidFill>
                  <a:srgbClr val="172545"/>
                </a:solidFill>
                <a:latin typeface="ITC Motter Corpus Semicondensed"/>
              </a:rPr>
              <a:t>Semester Projects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60613" y="3638854"/>
            <a:ext cx="4724599" cy="3264269"/>
          </a:xfrm>
          <a:custGeom>
            <a:avLst/>
            <a:gdLst/>
            <a:ahLst/>
            <a:cxnLst/>
            <a:rect r="r" b="b" t="t" l="l"/>
            <a:pathLst>
              <a:path h="3264269" w="4724599">
                <a:moveTo>
                  <a:pt x="0" y="0"/>
                </a:moveTo>
                <a:lnTo>
                  <a:pt x="4724599" y="0"/>
                </a:lnTo>
                <a:lnTo>
                  <a:pt x="4724599" y="3264269"/>
                </a:lnTo>
                <a:lnTo>
                  <a:pt x="0" y="3264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079140" y="7300363"/>
            <a:ext cx="4328013" cy="55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9"/>
              </a:lnSpc>
            </a:pPr>
            <a:r>
              <a:rPr lang="en-US" sz="3547">
                <a:solidFill>
                  <a:srgbClr val="172545"/>
                </a:solidFill>
                <a:latin typeface="ITC Motter Corpus Semicondensed"/>
              </a:rPr>
              <a:t>Hands on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4275937" y="4941615"/>
            <a:ext cx="1328073" cy="162506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2687400" y="3638854"/>
            <a:ext cx="1328073" cy="1625068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75997" y="7300363"/>
            <a:ext cx="4328013" cy="55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9"/>
              </a:lnSpc>
            </a:pPr>
            <a:r>
              <a:rPr lang="en-US" sz="3547">
                <a:solidFill>
                  <a:srgbClr val="172545"/>
                </a:solidFill>
                <a:latin typeface="ITC Motter Corpus Semicondensed"/>
              </a:rPr>
              <a:t>Lectures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-1161158">
            <a:off x="15288213" y="334569"/>
            <a:ext cx="5357294" cy="4850786"/>
          </a:xfrm>
          <a:custGeom>
            <a:avLst/>
            <a:gdLst/>
            <a:ahLst/>
            <a:cxnLst/>
            <a:rect r="r" b="b" t="t" l="l"/>
            <a:pathLst>
              <a:path h="4850786" w="5357294">
                <a:moveTo>
                  <a:pt x="0" y="0"/>
                </a:moveTo>
                <a:lnTo>
                  <a:pt x="5357294" y="0"/>
                </a:lnTo>
                <a:lnTo>
                  <a:pt x="5357294" y="4850786"/>
                </a:lnTo>
                <a:lnTo>
                  <a:pt x="0" y="4850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412727">
            <a:off x="1633439" y="6058982"/>
            <a:ext cx="2855757" cy="7624593"/>
          </a:xfrm>
          <a:custGeom>
            <a:avLst/>
            <a:gdLst/>
            <a:ahLst/>
            <a:cxnLst/>
            <a:rect r="r" b="b" t="t" l="l"/>
            <a:pathLst>
              <a:path h="7624593" w="2855757">
                <a:moveTo>
                  <a:pt x="0" y="0"/>
                </a:moveTo>
                <a:lnTo>
                  <a:pt x="2855756" y="0"/>
                </a:lnTo>
                <a:lnTo>
                  <a:pt x="2855756" y="7624593"/>
                </a:lnTo>
                <a:lnTo>
                  <a:pt x="0" y="7624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603713">
            <a:off x="15865517" y="4077391"/>
            <a:ext cx="1328073" cy="162506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603713">
            <a:off x="2453867" y="7396206"/>
            <a:ext cx="1328073" cy="1625068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2613086">
            <a:off x="-737012" y="-334622"/>
            <a:ext cx="2227598" cy="8007704"/>
          </a:xfrm>
          <a:custGeom>
            <a:avLst/>
            <a:gdLst/>
            <a:ahLst/>
            <a:cxnLst/>
            <a:rect r="r" b="b" t="t" l="l"/>
            <a:pathLst>
              <a:path h="8007704" w="2227598">
                <a:moveTo>
                  <a:pt x="0" y="0"/>
                </a:moveTo>
                <a:lnTo>
                  <a:pt x="2227598" y="0"/>
                </a:lnTo>
                <a:lnTo>
                  <a:pt x="2227598" y="8007703"/>
                </a:lnTo>
                <a:lnTo>
                  <a:pt x="0" y="80077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129213">
            <a:off x="13252011" y="6279410"/>
            <a:ext cx="2767648" cy="7726935"/>
          </a:xfrm>
          <a:custGeom>
            <a:avLst/>
            <a:gdLst/>
            <a:ahLst/>
            <a:cxnLst/>
            <a:rect r="r" b="b" t="t" l="l"/>
            <a:pathLst>
              <a:path h="7726935" w="2767648">
                <a:moveTo>
                  <a:pt x="0" y="0"/>
                </a:moveTo>
                <a:lnTo>
                  <a:pt x="2767647" y="0"/>
                </a:lnTo>
                <a:lnTo>
                  <a:pt x="2767647" y="7726935"/>
                </a:lnTo>
                <a:lnTo>
                  <a:pt x="0" y="77269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42696" y="1114425"/>
            <a:ext cx="11229650" cy="867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7"/>
              </a:lnSpc>
            </a:pPr>
            <a:r>
              <a:rPr lang="en-US" sz="5622">
                <a:solidFill>
                  <a:srgbClr val="000000"/>
                </a:solidFill>
                <a:latin typeface="Playfair Display Bold"/>
              </a:rPr>
              <a:t>High School Vibes</a:t>
            </a:r>
          </a:p>
          <a:p>
            <a:pPr algn="ctr">
              <a:lnSpc>
                <a:spcPts val="5847"/>
              </a:lnSpc>
            </a:pPr>
          </a:p>
          <a:p>
            <a:pPr>
              <a:lnSpc>
                <a:spcPts val="5847"/>
              </a:lnSpc>
            </a:pPr>
            <a:r>
              <a:rPr lang="en-US" sz="5622">
                <a:solidFill>
                  <a:srgbClr val="000000"/>
                </a:solidFill>
                <a:latin typeface="Playfair Display Bold"/>
              </a:rPr>
              <a:t>*Stories--coworkers, funny patients, real life dentistry</a:t>
            </a:r>
          </a:p>
          <a:p>
            <a:pPr>
              <a:lnSpc>
                <a:spcPts val="5847"/>
              </a:lnSpc>
            </a:pPr>
          </a:p>
          <a:p>
            <a:pPr>
              <a:lnSpc>
                <a:spcPts val="5847"/>
              </a:lnSpc>
            </a:pPr>
            <a:r>
              <a:rPr lang="en-US" sz="5622">
                <a:solidFill>
                  <a:srgbClr val="000000"/>
                </a:solidFill>
                <a:latin typeface="Playfair Display Bold"/>
              </a:rPr>
              <a:t>*Field trips--Tooth fairy outings, community outreach, program advertising</a:t>
            </a:r>
          </a:p>
          <a:p>
            <a:pPr>
              <a:lnSpc>
                <a:spcPts val="5847"/>
              </a:lnSpc>
            </a:pPr>
          </a:p>
          <a:p>
            <a:pPr>
              <a:lnSpc>
                <a:spcPts val="5847"/>
              </a:lnSpc>
              <a:spcBef>
                <a:spcPct val="0"/>
              </a:spcBef>
            </a:pPr>
            <a:r>
              <a:rPr lang="en-US" sz="5622">
                <a:solidFill>
                  <a:srgbClr val="000000"/>
                </a:solidFill>
                <a:latin typeface="Playfair Display Bold"/>
              </a:rPr>
              <a:t>*Lots of artsy stuff--coloring, drawing, cutting etc</a:t>
            </a:r>
          </a:p>
          <a:p>
            <a:pPr algn="ctr">
              <a:lnSpc>
                <a:spcPts val="4703"/>
              </a:lnSpc>
              <a:spcBef>
                <a:spcPct val="0"/>
              </a:spcBef>
            </a:pPr>
            <a:r>
              <a:rPr lang="en-US" sz="4522">
                <a:solidFill>
                  <a:srgbClr val="000000"/>
                </a:solidFill>
                <a:latin typeface="Playfair Display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6304" r="25954" b="24749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6607556" y="2675402"/>
            <a:ext cx="5072889" cy="4936196"/>
            <a:chOff x="0" y="0"/>
            <a:chExt cx="6763852" cy="6581595"/>
          </a:xfrm>
        </p:grpSpPr>
        <p:sp>
          <p:nvSpPr>
            <p:cNvPr name="AutoShape 4" id="4"/>
            <p:cNvSpPr/>
            <p:nvPr/>
          </p:nvSpPr>
          <p:spPr>
            <a:xfrm flipV="true">
              <a:off x="498578" y="93273"/>
              <a:ext cx="2869861" cy="4035224"/>
            </a:xfrm>
            <a:prstGeom prst="line">
              <a:avLst/>
            </a:prstGeom>
            <a:ln cap="flat" w="2905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>
              <a:off x="3392113" y="95617"/>
              <a:ext cx="2873168" cy="4032870"/>
            </a:xfrm>
            <a:prstGeom prst="line">
              <a:avLst/>
            </a:prstGeom>
            <a:ln cap="flat" w="2905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0" y="1692240"/>
              <a:ext cx="6763852" cy="4889354"/>
              <a:chOff x="0" y="0"/>
              <a:chExt cx="5265420" cy="380619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16510" y="15240"/>
                <a:ext cx="5233670" cy="3774440"/>
              </a:xfrm>
              <a:custGeom>
                <a:avLst/>
                <a:gdLst/>
                <a:ahLst/>
                <a:cxnLst/>
                <a:rect r="r" b="b" t="t" l="l"/>
                <a:pathLst>
                  <a:path h="3774440" w="5233670">
                    <a:moveTo>
                      <a:pt x="5233670" y="2413000"/>
                    </a:moveTo>
                    <a:cubicBezTo>
                      <a:pt x="5233670" y="3249930"/>
                      <a:pt x="5233670" y="3774440"/>
                      <a:pt x="5233670" y="3774440"/>
                    </a:cubicBezTo>
                    <a:lnTo>
                      <a:pt x="2616200" y="3774440"/>
                    </a:lnTo>
                    <a:lnTo>
                      <a:pt x="0" y="3774440"/>
                    </a:lnTo>
                    <a:cubicBezTo>
                      <a:pt x="0" y="3774440"/>
                      <a:pt x="0" y="3248660"/>
                      <a:pt x="0" y="2413000"/>
                    </a:cubicBezTo>
                    <a:cubicBezTo>
                      <a:pt x="0" y="1577340"/>
                      <a:pt x="875030" y="0"/>
                      <a:pt x="2617470" y="0"/>
                    </a:cubicBezTo>
                    <a:cubicBezTo>
                      <a:pt x="4359910" y="0"/>
                      <a:pt x="5233670" y="1576070"/>
                      <a:pt x="5233670" y="24130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4088" t="0" r="-4088" b="0"/>
                </a:stretch>
              </a:blip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5265420" cy="3806190"/>
              </a:xfrm>
              <a:custGeom>
                <a:avLst/>
                <a:gdLst/>
                <a:ahLst/>
                <a:cxnLst/>
                <a:rect r="r" b="b" t="t" l="l"/>
                <a:pathLst>
                  <a:path h="3806190" w="5265420">
                    <a:moveTo>
                      <a:pt x="5265420" y="3806190"/>
                    </a:moveTo>
                    <a:lnTo>
                      <a:pt x="0" y="3806190"/>
                    </a:lnTo>
                    <a:lnTo>
                      <a:pt x="0" y="2428240"/>
                    </a:lnTo>
                    <a:cubicBezTo>
                      <a:pt x="0" y="1955800"/>
                      <a:pt x="259080" y="1355090"/>
                      <a:pt x="659130" y="897890"/>
                    </a:cubicBezTo>
                    <a:cubicBezTo>
                      <a:pt x="1018540" y="488950"/>
                      <a:pt x="1652270" y="0"/>
                      <a:pt x="2632710" y="0"/>
                    </a:cubicBezTo>
                    <a:cubicBezTo>
                      <a:pt x="3614420" y="0"/>
                      <a:pt x="4246880" y="488950"/>
                      <a:pt x="4606290" y="897890"/>
                    </a:cubicBezTo>
                    <a:cubicBezTo>
                      <a:pt x="5006340" y="1355090"/>
                      <a:pt x="5265420" y="1955800"/>
                      <a:pt x="5265420" y="2428240"/>
                    </a:cubicBezTo>
                    <a:lnTo>
                      <a:pt x="5265420" y="3806190"/>
                    </a:lnTo>
                    <a:close/>
                    <a:moveTo>
                      <a:pt x="31750" y="3774440"/>
                    </a:moveTo>
                    <a:lnTo>
                      <a:pt x="5233670" y="3774440"/>
                    </a:lnTo>
                    <a:lnTo>
                      <a:pt x="5233670" y="2428240"/>
                    </a:lnTo>
                    <a:cubicBezTo>
                      <a:pt x="5233670" y="1963420"/>
                      <a:pt x="4978400" y="1370330"/>
                      <a:pt x="4582160" y="918210"/>
                    </a:cubicBezTo>
                    <a:cubicBezTo>
                      <a:pt x="4227830" y="514350"/>
                      <a:pt x="3601720" y="31750"/>
                      <a:pt x="2632710" y="31750"/>
                    </a:cubicBezTo>
                    <a:cubicBezTo>
                      <a:pt x="1663700" y="31750"/>
                      <a:pt x="1037590" y="514350"/>
                      <a:pt x="683260" y="919480"/>
                    </a:cubicBezTo>
                    <a:cubicBezTo>
                      <a:pt x="287020" y="1370330"/>
                      <a:pt x="31750" y="1963420"/>
                      <a:pt x="31750" y="2428240"/>
                    </a:cubicBezTo>
                    <a:lnTo>
                      <a:pt x="31750" y="3774440"/>
                    </a:lnTo>
                    <a:close/>
                  </a:path>
                </a:pathLst>
              </a:custGeom>
              <a:solidFill>
                <a:srgbClr val="172545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3191579" y="0"/>
              <a:ext cx="380695" cy="380695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7254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83215" lIns="83215" bIns="83215" rIns="83215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125512" y="3696154"/>
            <a:ext cx="1328073" cy="162506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801832" y="3696154"/>
            <a:ext cx="1328073" cy="1625068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556979" y="1390843"/>
            <a:ext cx="15480449" cy="1412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90"/>
              </a:lnSpc>
            </a:pPr>
            <a:r>
              <a:rPr lang="en-US" sz="9028">
                <a:solidFill>
                  <a:srgbClr val="172545"/>
                </a:solidFill>
                <a:latin typeface="ITC Motter Corpus Semicondensed"/>
              </a:rPr>
              <a:t>Thank you for your time!!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29745" y="8055471"/>
            <a:ext cx="9036123" cy="154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7"/>
              </a:lnSpc>
            </a:pPr>
            <a:r>
              <a:rPr lang="en-US" sz="4948">
                <a:solidFill>
                  <a:srgbClr val="172545"/>
                </a:solidFill>
                <a:latin typeface="Poppins 2"/>
              </a:rPr>
              <a:t>Any questions?</a:t>
            </a:r>
          </a:p>
          <a:p>
            <a:pPr algn="ctr">
              <a:lnSpc>
                <a:spcPts val="5937"/>
              </a:lnSpc>
            </a:pPr>
            <a:r>
              <a:rPr lang="en-US" sz="4948">
                <a:solidFill>
                  <a:srgbClr val="172545"/>
                </a:solidFill>
                <a:latin typeface="Poppins 2"/>
              </a:rPr>
              <a:t>What are YOUR thoughts?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9000000">
            <a:off x="1343700" y="2224648"/>
            <a:ext cx="2672079" cy="8350247"/>
          </a:xfrm>
          <a:custGeom>
            <a:avLst/>
            <a:gdLst/>
            <a:ahLst/>
            <a:cxnLst/>
            <a:rect r="r" b="b" t="t" l="l"/>
            <a:pathLst>
              <a:path h="8350247" w="2672079">
                <a:moveTo>
                  <a:pt x="0" y="0"/>
                </a:moveTo>
                <a:lnTo>
                  <a:pt x="2672079" y="0"/>
                </a:lnTo>
                <a:lnTo>
                  <a:pt x="2672079" y="8350247"/>
                </a:lnTo>
                <a:lnTo>
                  <a:pt x="0" y="8350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800000">
            <a:off x="15176852" y="2717760"/>
            <a:ext cx="1285357" cy="7364024"/>
          </a:xfrm>
          <a:custGeom>
            <a:avLst/>
            <a:gdLst/>
            <a:ahLst/>
            <a:cxnLst/>
            <a:rect r="r" b="b" t="t" l="l"/>
            <a:pathLst>
              <a:path h="7364024" w="1285357">
                <a:moveTo>
                  <a:pt x="0" y="0"/>
                </a:moveTo>
                <a:lnTo>
                  <a:pt x="1285357" y="0"/>
                </a:lnTo>
                <a:lnTo>
                  <a:pt x="1285357" y="7364024"/>
                </a:lnTo>
                <a:lnTo>
                  <a:pt x="0" y="73640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250101" y="8584462"/>
            <a:ext cx="18870497" cy="1954707"/>
            <a:chOff x="0" y="0"/>
            <a:chExt cx="4970008" cy="5148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70007" cy="514820"/>
            </a:xfrm>
            <a:custGeom>
              <a:avLst/>
              <a:gdLst/>
              <a:ahLst/>
              <a:cxnLst/>
              <a:rect r="r" b="b" t="t" l="l"/>
              <a:pathLst>
                <a:path h="514820" w="4970007">
                  <a:moveTo>
                    <a:pt x="0" y="0"/>
                  </a:moveTo>
                  <a:lnTo>
                    <a:pt x="4970007" y="0"/>
                  </a:lnTo>
                  <a:lnTo>
                    <a:pt x="4970007" y="514820"/>
                  </a:lnTo>
                  <a:lnTo>
                    <a:pt x="0" y="514820"/>
                  </a:lnTo>
                  <a:close/>
                </a:path>
              </a:pathLst>
            </a:custGeom>
            <a:solidFill>
              <a:srgbClr val="245D7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421084" y="2332176"/>
            <a:ext cx="9717723" cy="7809515"/>
          </a:xfrm>
          <a:custGeom>
            <a:avLst/>
            <a:gdLst/>
            <a:ahLst/>
            <a:cxnLst/>
            <a:rect r="r" b="b" t="t" l="l"/>
            <a:pathLst>
              <a:path h="7809515" w="9717723">
                <a:moveTo>
                  <a:pt x="0" y="0"/>
                </a:moveTo>
                <a:lnTo>
                  <a:pt x="9717723" y="0"/>
                </a:lnTo>
                <a:lnTo>
                  <a:pt x="9717723" y="7809515"/>
                </a:lnTo>
                <a:lnTo>
                  <a:pt x="0" y="7809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10081" y="3229148"/>
            <a:ext cx="713223" cy="713223"/>
          </a:xfrm>
          <a:custGeom>
            <a:avLst/>
            <a:gdLst/>
            <a:ahLst/>
            <a:cxnLst/>
            <a:rect r="r" b="b" t="t" l="l"/>
            <a:pathLst>
              <a:path h="713223" w="713223">
                <a:moveTo>
                  <a:pt x="0" y="0"/>
                </a:moveTo>
                <a:lnTo>
                  <a:pt x="713223" y="0"/>
                </a:lnTo>
                <a:lnTo>
                  <a:pt x="713223" y="713223"/>
                </a:lnTo>
                <a:lnTo>
                  <a:pt x="0" y="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10081" y="4302676"/>
            <a:ext cx="664811" cy="474509"/>
          </a:xfrm>
          <a:custGeom>
            <a:avLst/>
            <a:gdLst/>
            <a:ahLst/>
            <a:cxnLst/>
            <a:rect r="r" b="b" t="t" l="l"/>
            <a:pathLst>
              <a:path h="474509" w="664811">
                <a:moveTo>
                  <a:pt x="0" y="0"/>
                </a:moveTo>
                <a:lnTo>
                  <a:pt x="664811" y="0"/>
                </a:lnTo>
                <a:lnTo>
                  <a:pt x="664811" y="474509"/>
                </a:lnTo>
                <a:lnTo>
                  <a:pt x="0" y="474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5665571" y="4683798"/>
            <a:ext cx="2257766" cy="2762667"/>
          </a:xfrm>
          <a:prstGeom prst="rect">
            <a:avLst/>
          </a:prstGeom>
        </p:spPr>
      </p:pic>
      <p:sp>
        <p:nvSpPr>
          <p:cNvPr name="Freeform 10" id="10"/>
          <p:cNvSpPr/>
          <p:nvPr/>
        </p:nvSpPr>
        <p:spPr>
          <a:xfrm flipH="false" flipV="false" rot="0">
            <a:off x="1810081" y="5399345"/>
            <a:ext cx="837589" cy="837589"/>
          </a:xfrm>
          <a:custGeom>
            <a:avLst/>
            <a:gdLst/>
            <a:ahLst/>
            <a:cxnLst/>
            <a:rect r="r" b="b" t="t" l="l"/>
            <a:pathLst>
              <a:path h="837589" w="837589">
                <a:moveTo>
                  <a:pt x="0" y="0"/>
                </a:moveTo>
                <a:lnTo>
                  <a:pt x="837589" y="0"/>
                </a:lnTo>
                <a:lnTo>
                  <a:pt x="837589" y="837589"/>
                </a:lnTo>
                <a:lnTo>
                  <a:pt x="0" y="837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40561" y="493779"/>
            <a:ext cx="9406878" cy="190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5"/>
              </a:lnSpc>
            </a:pPr>
            <a:r>
              <a:rPr lang="en-US" sz="5716">
                <a:solidFill>
                  <a:srgbClr val="172545"/>
                </a:solidFill>
                <a:latin typeface="Playfair Display"/>
              </a:rPr>
              <a:t>Contact Info</a:t>
            </a:r>
          </a:p>
          <a:p>
            <a:pPr algn="ctr">
              <a:lnSpc>
                <a:spcPts val="3137"/>
              </a:lnSpc>
            </a:pPr>
          </a:p>
          <a:p>
            <a:pPr algn="ctr">
              <a:lnSpc>
                <a:spcPts val="5841"/>
              </a:lnSpc>
            </a:pPr>
            <a:r>
              <a:rPr lang="en-US" sz="5616">
                <a:solidFill>
                  <a:srgbClr val="172545"/>
                </a:solidFill>
                <a:latin typeface="Pacifico"/>
              </a:rPr>
              <a:t>Shiny George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58304" y="4263706"/>
            <a:ext cx="5973710" cy="614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5"/>
              </a:lnSpc>
            </a:pPr>
            <a:r>
              <a:rPr lang="en-US" sz="3575">
                <a:solidFill>
                  <a:srgbClr val="172545"/>
                </a:solidFill>
                <a:latin typeface="Playfair Display"/>
              </a:rPr>
              <a:t>SKGEORGE@ALVINISD.NET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058304" y="3152948"/>
            <a:ext cx="5973710" cy="703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5"/>
              </a:lnSpc>
            </a:pPr>
            <a:r>
              <a:rPr lang="en-US" sz="4175">
                <a:solidFill>
                  <a:srgbClr val="172545"/>
                </a:solidFill>
                <a:latin typeface="Playfair Display"/>
              </a:rPr>
              <a:t>346.347.4107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70290" y="5287325"/>
            <a:ext cx="5973710" cy="1242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5"/>
              </a:lnSpc>
            </a:pPr>
            <a:r>
              <a:rPr lang="en-US" sz="3575">
                <a:solidFill>
                  <a:srgbClr val="172545"/>
                </a:solidFill>
                <a:latin typeface="Playfair Display"/>
              </a:rPr>
              <a:t>High School Dental Assisting Teachers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-427440"/>
            <a:ext cx="6351866" cy="8839055"/>
            <a:chOff x="0" y="0"/>
            <a:chExt cx="8469155" cy="11785407"/>
          </a:xfrm>
        </p:grpSpPr>
        <p:sp>
          <p:nvSpPr>
            <p:cNvPr name="AutoShape 4" id="4"/>
            <p:cNvSpPr/>
            <p:nvPr/>
          </p:nvSpPr>
          <p:spPr>
            <a:xfrm flipV="true">
              <a:off x="677174" y="10390"/>
              <a:ext cx="3540763" cy="4978558"/>
            </a:xfrm>
            <a:prstGeom prst="line">
              <a:avLst/>
            </a:prstGeom>
            <a:ln cap="flat" w="3585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>
              <a:off x="4247146" y="13282"/>
              <a:ext cx="3544843" cy="4975654"/>
            </a:xfrm>
            <a:prstGeom prst="line">
              <a:avLst/>
            </a:prstGeom>
            <a:ln cap="flat" w="3585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" id="6"/>
            <p:cNvGrpSpPr/>
            <p:nvPr/>
          </p:nvGrpSpPr>
          <p:grpSpPr>
            <a:xfrm rot="0">
              <a:off x="0" y="2694889"/>
              <a:ext cx="8469155" cy="9090518"/>
              <a:chOff x="0" y="0"/>
              <a:chExt cx="3005396" cy="322589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005396" cy="3225895"/>
              </a:xfrm>
              <a:custGeom>
                <a:avLst/>
                <a:gdLst/>
                <a:ahLst/>
                <a:cxnLst/>
                <a:rect r="r" b="b" t="t" l="l"/>
                <a:pathLst>
                  <a:path h="3225895" w="3005396">
                    <a:moveTo>
                      <a:pt x="0" y="0"/>
                    </a:moveTo>
                    <a:lnTo>
                      <a:pt x="3005396" y="0"/>
                    </a:lnTo>
                    <a:lnTo>
                      <a:pt x="3005396" y="3225895"/>
                    </a:lnTo>
                    <a:lnTo>
                      <a:pt x="0" y="3225895"/>
                    </a:lnTo>
                    <a:close/>
                  </a:path>
                </a:pathLst>
              </a:custGeom>
              <a:solidFill>
                <a:srgbClr val="FDFAE6"/>
              </a:solidFill>
              <a:ln w="447675">
                <a:solidFill>
                  <a:srgbClr val="F0B8AB"/>
                </a:solidFill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64357" lIns="64357" bIns="64357" rIns="64357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9" id="9"/>
          <p:cNvGrpSpPr/>
          <p:nvPr/>
        </p:nvGrpSpPr>
        <p:grpSpPr>
          <a:xfrm rot="0">
            <a:off x="5968067" y="-1431165"/>
            <a:ext cx="6351866" cy="8839055"/>
            <a:chOff x="0" y="0"/>
            <a:chExt cx="8469155" cy="11785407"/>
          </a:xfrm>
        </p:grpSpPr>
        <p:sp>
          <p:nvSpPr>
            <p:cNvPr name="AutoShape 10" id="10"/>
            <p:cNvSpPr/>
            <p:nvPr/>
          </p:nvSpPr>
          <p:spPr>
            <a:xfrm flipV="true">
              <a:off x="677174" y="10390"/>
              <a:ext cx="3540763" cy="4978558"/>
            </a:xfrm>
            <a:prstGeom prst="line">
              <a:avLst/>
            </a:prstGeom>
            <a:ln cap="flat" w="3585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4247146" y="13282"/>
              <a:ext cx="3544843" cy="4975654"/>
            </a:xfrm>
            <a:prstGeom prst="line">
              <a:avLst/>
            </a:prstGeom>
            <a:ln cap="flat" w="3585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2" id="12"/>
            <p:cNvGrpSpPr/>
            <p:nvPr/>
          </p:nvGrpSpPr>
          <p:grpSpPr>
            <a:xfrm rot="0">
              <a:off x="0" y="2694889"/>
              <a:ext cx="8469155" cy="9090518"/>
              <a:chOff x="0" y="0"/>
              <a:chExt cx="3005396" cy="322589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005396" cy="3225895"/>
              </a:xfrm>
              <a:custGeom>
                <a:avLst/>
                <a:gdLst/>
                <a:ahLst/>
                <a:cxnLst/>
                <a:rect r="r" b="b" t="t" l="l"/>
                <a:pathLst>
                  <a:path h="3225895" w="3005396">
                    <a:moveTo>
                      <a:pt x="0" y="0"/>
                    </a:moveTo>
                    <a:lnTo>
                      <a:pt x="3005396" y="0"/>
                    </a:lnTo>
                    <a:lnTo>
                      <a:pt x="3005396" y="3225895"/>
                    </a:lnTo>
                    <a:lnTo>
                      <a:pt x="0" y="3225895"/>
                    </a:lnTo>
                    <a:close/>
                  </a:path>
                </a:pathLst>
              </a:custGeom>
              <a:solidFill>
                <a:srgbClr val="FDFAE6"/>
              </a:solidFill>
              <a:ln w="447675">
                <a:solidFill>
                  <a:srgbClr val="F0B8AB"/>
                </a:solidFill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64357" lIns="64357" bIns="64357" rIns="64357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777491" y="4013022"/>
            <a:ext cx="1328073" cy="162506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165574" y="2461814"/>
            <a:ext cx="1328073" cy="1625068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11998274" y="-427440"/>
            <a:ext cx="6289726" cy="8752583"/>
            <a:chOff x="0" y="0"/>
            <a:chExt cx="8386301" cy="11670110"/>
          </a:xfrm>
        </p:grpSpPr>
        <p:sp>
          <p:nvSpPr>
            <p:cNvPr name="AutoShape 18" id="18"/>
            <p:cNvSpPr/>
            <p:nvPr/>
          </p:nvSpPr>
          <p:spPr>
            <a:xfrm flipV="true">
              <a:off x="670549" y="10288"/>
              <a:ext cx="3506124" cy="4929853"/>
            </a:xfrm>
            <a:prstGeom prst="line">
              <a:avLst/>
            </a:prstGeom>
            <a:ln cap="flat" w="3550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9" id="19"/>
            <p:cNvSpPr/>
            <p:nvPr/>
          </p:nvSpPr>
          <p:spPr>
            <a:xfrm>
              <a:off x="4205596" y="13152"/>
              <a:ext cx="3510164" cy="4926977"/>
            </a:xfrm>
            <a:prstGeom prst="line">
              <a:avLst/>
            </a:prstGeom>
            <a:ln cap="flat" w="3550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0" id="20"/>
            <p:cNvGrpSpPr/>
            <p:nvPr/>
          </p:nvGrpSpPr>
          <p:grpSpPr>
            <a:xfrm rot="0">
              <a:off x="0" y="2668525"/>
              <a:ext cx="8386301" cy="9001585"/>
              <a:chOff x="0" y="0"/>
              <a:chExt cx="3005396" cy="3225895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3005396" cy="3225895"/>
              </a:xfrm>
              <a:custGeom>
                <a:avLst/>
                <a:gdLst/>
                <a:ahLst/>
                <a:cxnLst/>
                <a:rect r="r" b="b" t="t" l="l"/>
                <a:pathLst>
                  <a:path h="3225895" w="3005396">
                    <a:moveTo>
                      <a:pt x="0" y="0"/>
                    </a:moveTo>
                    <a:lnTo>
                      <a:pt x="3005396" y="0"/>
                    </a:lnTo>
                    <a:lnTo>
                      <a:pt x="3005396" y="3225895"/>
                    </a:lnTo>
                    <a:lnTo>
                      <a:pt x="0" y="3225895"/>
                    </a:lnTo>
                    <a:close/>
                  </a:path>
                </a:pathLst>
              </a:custGeom>
              <a:solidFill>
                <a:srgbClr val="FDFAE6"/>
              </a:solidFill>
              <a:ln w="447675">
                <a:solidFill>
                  <a:srgbClr val="F0B8AB"/>
                </a:solidFill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64357" lIns="64357" bIns="64357" rIns="64357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3" id="23"/>
          <p:cNvSpPr/>
          <p:nvPr/>
        </p:nvSpPr>
        <p:spPr>
          <a:xfrm flipH="false" flipV="false" rot="0">
            <a:off x="0" y="1987430"/>
            <a:ext cx="6218516" cy="6112821"/>
          </a:xfrm>
          <a:custGeom>
            <a:avLst/>
            <a:gdLst/>
            <a:ahLst/>
            <a:cxnLst/>
            <a:rect r="r" b="b" t="t" l="l"/>
            <a:pathLst>
              <a:path h="6112821" w="6218516">
                <a:moveTo>
                  <a:pt x="0" y="0"/>
                </a:moveTo>
                <a:lnTo>
                  <a:pt x="6218516" y="0"/>
                </a:lnTo>
                <a:lnTo>
                  <a:pt x="6218516" y="6112822"/>
                </a:lnTo>
                <a:lnTo>
                  <a:pt x="0" y="6112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246" t="0" r="-27267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351866" y="829356"/>
            <a:ext cx="5968067" cy="6366020"/>
          </a:xfrm>
          <a:custGeom>
            <a:avLst/>
            <a:gdLst/>
            <a:ahLst/>
            <a:cxnLst/>
            <a:rect r="r" b="b" t="t" l="l"/>
            <a:pathLst>
              <a:path h="6366020" w="5968067">
                <a:moveTo>
                  <a:pt x="0" y="0"/>
                </a:moveTo>
                <a:lnTo>
                  <a:pt x="5968067" y="0"/>
                </a:lnTo>
                <a:lnTo>
                  <a:pt x="5968067" y="6366020"/>
                </a:lnTo>
                <a:lnTo>
                  <a:pt x="0" y="63660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4" t="-15038" r="0" b="-339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766242">
            <a:off x="10002711" y="6402637"/>
            <a:ext cx="897425" cy="8510066"/>
          </a:xfrm>
          <a:custGeom>
            <a:avLst/>
            <a:gdLst/>
            <a:ahLst/>
            <a:cxnLst/>
            <a:rect r="r" b="b" t="t" l="l"/>
            <a:pathLst>
              <a:path h="8510066" w="897425">
                <a:moveTo>
                  <a:pt x="0" y="0"/>
                </a:moveTo>
                <a:lnTo>
                  <a:pt x="897425" y="0"/>
                </a:lnTo>
                <a:lnTo>
                  <a:pt x="897425" y="8510066"/>
                </a:lnTo>
                <a:lnTo>
                  <a:pt x="0" y="8510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-736423">
            <a:off x="6706331" y="6757683"/>
            <a:ext cx="1706906" cy="7058633"/>
          </a:xfrm>
          <a:custGeom>
            <a:avLst/>
            <a:gdLst/>
            <a:ahLst/>
            <a:cxnLst/>
            <a:rect r="r" b="b" t="t" l="l"/>
            <a:pathLst>
              <a:path h="7058633" w="1706906">
                <a:moveTo>
                  <a:pt x="1706906" y="0"/>
                </a:moveTo>
                <a:lnTo>
                  <a:pt x="0" y="0"/>
                </a:lnTo>
                <a:lnTo>
                  <a:pt x="0" y="7058634"/>
                </a:lnTo>
                <a:lnTo>
                  <a:pt x="1706906" y="7058634"/>
                </a:lnTo>
                <a:lnTo>
                  <a:pt x="17069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2458986" y="1710001"/>
            <a:ext cx="5616265" cy="6390251"/>
          </a:xfrm>
          <a:custGeom>
            <a:avLst/>
            <a:gdLst/>
            <a:ahLst/>
            <a:cxnLst/>
            <a:rect r="r" b="b" t="t" l="l"/>
            <a:pathLst>
              <a:path h="6390251" w="5616265">
                <a:moveTo>
                  <a:pt x="0" y="0"/>
                </a:moveTo>
                <a:lnTo>
                  <a:pt x="5616264" y="0"/>
                </a:lnTo>
                <a:lnTo>
                  <a:pt x="5616264" y="6390251"/>
                </a:lnTo>
                <a:lnTo>
                  <a:pt x="0" y="6390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124" t="-555" r="0" b="-24384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22717" r="18264" b="3487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801603" y="-1103848"/>
            <a:ext cx="8684794" cy="10099900"/>
            <a:chOff x="0" y="0"/>
            <a:chExt cx="11579725" cy="13466534"/>
          </a:xfrm>
        </p:grpSpPr>
        <p:sp>
          <p:nvSpPr>
            <p:cNvPr name="AutoShape 4" id="4"/>
            <p:cNvSpPr/>
            <p:nvPr/>
          </p:nvSpPr>
          <p:spPr>
            <a:xfrm flipV="true">
              <a:off x="1093169" y="13717"/>
              <a:ext cx="4674724" cy="6572987"/>
            </a:xfrm>
            <a:prstGeom prst="line">
              <a:avLst/>
            </a:prstGeom>
            <a:ln cap="flat" w="47335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>
              <a:off x="5806456" y="17536"/>
              <a:ext cx="4680111" cy="6569152"/>
            </a:xfrm>
            <a:prstGeom prst="line">
              <a:avLst/>
            </a:prstGeom>
            <a:ln cap="flat" w="47335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" id="6"/>
            <p:cNvGrpSpPr/>
            <p:nvPr/>
          </p:nvGrpSpPr>
          <p:grpSpPr>
            <a:xfrm rot="0">
              <a:off x="0" y="3656185"/>
              <a:ext cx="11579725" cy="9810349"/>
              <a:chOff x="0" y="0"/>
              <a:chExt cx="2763210" cy="2340993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763210" cy="2340993"/>
              </a:xfrm>
              <a:custGeom>
                <a:avLst/>
                <a:gdLst/>
                <a:ahLst/>
                <a:cxnLst/>
                <a:rect r="r" b="b" t="t" l="l"/>
                <a:pathLst>
                  <a:path h="2340993" w="2763210">
                    <a:moveTo>
                      <a:pt x="0" y="0"/>
                    </a:moveTo>
                    <a:lnTo>
                      <a:pt x="2763210" y="0"/>
                    </a:lnTo>
                    <a:lnTo>
                      <a:pt x="2763210" y="2340993"/>
                    </a:lnTo>
                    <a:lnTo>
                      <a:pt x="0" y="2340993"/>
                    </a:lnTo>
                    <a:close/>
                  </a:path>
                </a:pathLst>
              </a:custGeom>
              <a:solidFill>
                <a:srgbClr val="FDFAE6"/>
              </a:solidFill>
              <a:ln w="381000">
                <a:solidFill>
                  <a:srgbClr val="F0B8AB"/>
                </a:solidFill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4519" lIns="54519" bIns="54519" rIns="54519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6427778" y="4272574"/>
            <a:ext cx="448926" cy="596674"/>
          </a:xfrm>
          <a:custGeom>
            <a:avLst/>
            <a:gdLst/>
            <a:ahLst/>
            <a:cxnLst/>
            <a:rect r="r" b="b" t="t" l="l"/>
            <a:pathLst>
              <a:path h="596674" w="448926">
                <a:moveTo>
                  <a:pt x="0" y="0"/>
                </a:moveTo>
                <a:lnTo>
                  <a:pt x="448926" y="0"/>
                </a:lnTo>
                <a:lnTo>
                  <a:pt x="448926" y="596674"/>
                </a:lnTo>
                <a:lnTo>
                  <a:pt x="0" y="596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27778" y="5176869"/>
            <a:ext cx="448926" cy="596674"/>
          </a:xfrm>
          <a:custGeom>
            <a:avLst/>
            <a:gdLst/>
            <a:ahLst/>
            <a:cxnLst/>
            <a:rect r="r" b="b" t="t" l="l"/>
            <a:pathLst>
              <a:path h="596674" w="448926">
                <a:moveTo>
                  <a:pt x="0" y="0"/>
                </a:moveTo>
                <a:lnTo>
                  <a:pt x="448926" y="0"/>
                </a:lnTo>
                <a:lnTo>
                  <a:pt x="448926" y="596674"/>
                </a:lnTo>
                <a:lnTo>
                  <a:pt x="0" y="596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427778" y="6081164"/>
            <a:ext cx="448926" cy="596674"/>
          </a:xfrm>
          <a:custGeom>
            <a:avLst/>
            <a:gdLst/>
            <a:ahLst/>
            <a:cxnLst/>
            <a:rect r="r" b="b" t="t" l="l"/>
            <a:pathLst>
              <a:path h="596674" w="448926">
                <a:moveTo>
                  <a:pt x="0" y="0"/>
                </a:moveTo>
                <a:lnTo>
                  <a:pt x="448926" y="0"/>
                </a:lnTo>
                <a:lnTo>
                  <a:pt x="448926" y="596674"/>
                </a:lnTo>
                <a:lnTo>
                  <a:pt x="0" y="596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427778" y="6985458"/>
            <a:ext cx="448926" cy="596674"/>
          </a:xfrm>
          <a:custGeom>
            <a:avLst/>
            <a:gdLst/>
            <a:ahLst/>
            <a:cxnLst/>
            <a:rect r="r" b="b" t="t" l="l"/>
            <a:pathLst>
              <a:path h="596674" w="448926">
                <a:moveTo>
                  <a:pt x="0" y="0"/>
                </a:moveTo>
                <a:lnTo>
                  <a:pt x="448926" y="0"/>
                </a:lnTo>
                <a:lnTo>
                  <a:pt x="448926" y="596674"/>
                </a:lnTo>
                <a:lnTo>
                  <a:pt x="0" y="596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019526">
            <a:off x="13913291" y="3832915"/>
            <a:ext cx="3167660" cy="7140218"/>
          </a:xfrm>
          <a:custGeom>
            <a:avLst/>
            <a:gdLst/>
            <a:ahLst/>
            <a:cxnLst/>
            <a:rect r="r" b="b" t="t" l="l"/>
            <a:pathLst>
              <a:path h="7140218" w="3167660">
                <a:moveTo>
                  <a:pt x="0" y="0"/>
                </a:moveTo>
                <a:lnTo>
                  <a:pt x="3167660" y="0"/>
                </a:lnTo>
                <a:lnTo>
                  <a:pt x="3167660" y="7140218"/>
                </a:lnTo>
                <a:lnTo>
                  <a:pt x="0" y="7140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29020">
            <a:off x="452241" y="263961"/>
            <a:ext cx="3000993" cy="6523897"/>
          </a:xfrm>
          <a:custGeom>
            <a:avLst/>
            <a:gdLst/>
            <a:ahLst/>
            <a:cxnLst/>
            <a:rect r="r" b="b" t="t" l="l"/>
            <a:pathLst>
              <a:path h="6523897" w="3000993">
                <a:moveTo>
                  <a:pt x="0" y="0"/>
                </a:moveTo>
                <a:lnTo>
                  <a:pt x="3000993" y="0"/>
                </a:lnTo>
                <a:lnTo>
                  <a:pt x="3000993" y="6523897"/>
                </a:lnTo>
                <a:lnTo>
                  <a:pt x="0" y="6523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4003863">
            <a:off x="3831277" y="6278255"/>
            <a:ext cx="1263848" cy="7638644"/>
          </a:xfrm>
          <a:custGeom>
            <a:avLst/>
            <a:gdLst/>
            <a:ahLst/>
            <a:cxnLst/>
            <a:rect r="r" b="b" t="t" l="l"/>
            <a:pathLst>
              <a:path h="7638644" w="1263848">
                <a:moveTo>
                  <a:pt x="0" y="0"/>
                </a:moveTo>
                <a:lnTo>
                  <a:pt x="1263848" y="0"/>
                </a:lnTo>
                <a:lnTo>
                  <a:pt x="1263848" y="7638644"/>
                </a:lnTo>
                <a:lnTo>
                  <a:pt x="0" y="7638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4137422">
            <a:off x="16764571" y="-1813513"/>
            <a:ext cx="989459" cy="7886991"/>
          </a:xfrm>
          <a:custGeom>
            <a:avLst/>
            <a:gdLst/>
            <a:ahLst/>
            <a:cxnLst/>
            <a:rect r="r" b="b" t="t" l="l"/>
            <a:pathLst>
              <a:path h="7886991" w="989459">
                <a:moveTo>
                  <a:pt x="0" y="0"/>
                </a:moveTo>
                <a:lnTo>
                  <a:pt x="989458" y="0"/>
                </a:lnTo>
                <a:lnTo>
                  <a:pt x="989458" y="7886990"/>
                </a:lnTo>
                <a:lnTo>
                  <a:pt x="0" y="788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249517" y="3493474"/>
            <a:ext cx="4136654" cy="483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67"/>
              </a:lnSpc>
            </a:pPr>
            <a:r>
              <a:rPr lang="en-US" sz="3622">
                <a:solidFill>
                  <a:srgbClr val="172545"/>
                </a:solidFill>
                <a:latin typeface="Playfair Display"/>
              </a:rPr>
              <a:t>Mother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49517" y="4309353"/>
            <a:ext cx="4136654" cy="483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67"/>
              </a:lnSpc>
            </a:pPr>
            <a:r>
              <a:rPr lang="en-US" sz="3622">
                <a:solidFill>
                  <a:srgbClr val="172545"/>
                </a:solidFill>
                <a:latin typeface="Playfair Display"/>
              </a:rPr>
              <a:t>Daughter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249517" y="5210175"/>
            <a:ext cx="4610705" cy="483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67"/>
              </a:lnSpc>
            </a:pPr>
            <a:r>
              <a:rPr lang="en-US" sz="3622">
                <a:solidFill>
                  <a:srgbClr val="172545"/>
                </a:solidFill>
                <a:latin typeface="Playfair Display"/>
              </a:rPr>
              <a:t>Sister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249517" y="6112464"/>
            <a:ext cx="5689588" cy="483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67"/>
              </a:lnSpc>
            </a:pPr>
            <a:r>
              <a:rPr lang="en-US" sz="3622">
                <a:solidFill>
                  <a:srgbClr val="172545"/>
                </a:solidFill>
                <a:latin typeface="Playfair Display"/>
              </a:rPr>
              <a:t>First generation American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5166643" y="6052421"/>
            <a:ext cx="1328073" cy="1625068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603713">
            <a:off x="2084484" y="2427583"/>
            <a:ext cx="1328073" cy="1625068"/>
          </a:xfrm>
          <a:prstGeom prst="rect">
            <a:avLst/>
          </a:prstGeom>
        </p:spPr>
      </p:pic>
      <p:sp>
        <p:nvSpPr>
          <p:cNvPr name="Freeform 23" id="23"/>
          <p:cNvSpPr/>
          <p:nvPr/>
        </p:nvSpPr>
        <p:spPr>
          <a:xfrm flipH="false" flipV="false" rot="0">
            <a:off x="6427778" y="3349428"/>
            <a:ext cx="448926" cy="596674"/>
          </a:xfrm>
          <a:custGeom>
            <a:avLst/>
            <a:gdLst/>
            <a:ahLst/>
            <a:cxnLst/>
            <a:rect r="r" b="b" t="t" l="l"/>
            <a:pathLst>
              <a:path h="596674" w="448926">
                <a:moveTo>
                  <a:pt x="0" y="0"/>
                </a:moveTo>
                <a:lnTo>
                  <a:pt x="448926" y="0"/>
                </a:lnTo>
                <a:lnTo>
                  <a:pt x="448926" y="596674"/>
                </a:lnTo>
                <a:lnTo>
                  <a:pt x="0" y="596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7249517" y="2576963"/>
            <a:ext cx="4136654" cy="483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67"/>
              </a:lnSpc>
            </a:pPr>
            <a:r>
              <a:rPr lang="en-US" sz="3622">
                <a:solidFill>
                  <a:srgbClr val="172545"/>
                </a:solidFill>
                <a:latin typeface="Playfair Display"/>
              </a:rPr>
              <a:t>Wife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6427778" y="2447954"/>
            <a:ext cx="448926" cy="596674"/>
          </a:xfrm>
          <a:custGeom>
            <a:avLst/>
            <a:gdLst/>
            <a:ahLst/>
            <a:cxnLst/>
            <a:rect r="r" b="b" t="t" l="l"/>
            <a:pathLst>
              <a:path h="596674" w="448926">
                <a:moveTo>
                  <a:pt x="0" y="0"/>
                </a:moveTo>
                <a:lnTo>
                  <a:pt x="448926" y="0"/>
                </a:lnTo>
                <a:lnTo>
                  <a:pt x="448926" y="596674"/>
                </a:lnTo>
                <a:lnTo>
                  <a:pt x="0" y="596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427778" y="7886932"/>
            <a:ext cx="448926" cy="596674"/>
          </a:xfrm>
          <a:custGeom>
            <a:avLst/>
            <a:gdLst/>
            <a:ahLst/>
            <a:cxnLst/>
            <a:rect r="r" b="b" t="t" l="l"/>
            <a:pathLst>
              <a:path h="596674" w="448926">
                <a:moveTo>
                  <a:pt x="0" y="0"/>
                </a:moveTo>
                <a:lnTo>
                  <a:pt x="448926" y="0"/>
                </a:lnTo>
                <a:lnTo>
                  <a:pt x="448926" y="596674"/>
                </a:lnTo>
                <a:lnTo>
                  <a:pt x="0" y="596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249517" y="7052133"/>
            <a:ext cx="5689588" cy="483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67"/>
              </a:lnSpc>
            </a:pPr>
            <a:r>
              <a:rPr lang="en-US" sz="3622">
                <a:solidFill>
                  <a:srgbClr val="172545"/>
                </a:solidFill>
                <a:latin typeface="Playfair Display"/>
              </a:rPr>
              <a:t>Dental Hygienist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49517" y="7977012"/>
            <a:ext cx="5689588" cy="483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67"/>
              </a:lnSpc>
            </a:pPr>
            <a:r>
              <a:rPr lang="en-US" sz="3622">
                <a:solidFill>
                  <a:srgbClr val="172545"/>
                </a:solidFill>
                <a:latin typeface="Playfair Display"/>
              </a:rPr>
              <a:t>TEACHER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250101" y="8699371"/>
            <a:ext cx="18870497" cy="1839797"/>
            <a:chOff x="0" y="0"/>
            <a:chExt cx="4970008" cy="4845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70007" cy="484556"/>
            </a:xfrm>
            <a:custGeom>
              <a:avLst/>
              <a:gdLst/>
              <a:ahLst/>
              <a:cxnLst/>
              <a:rect r="r" b="b" t="t" l="l"/>
              <a:pathLst>
                <a:path h="484556" w="4970007">
                  <a:moveTo>
                    <a:pt x="0" y="0"/>
                  </a:moveTo>
                  <a:lnTo>
                    <a:pt x="4970007" y="0"/>
                  </a:lnTo>
                  <a:lnTo>
                    <a:pt x="4970007" y="484556"/>
                  </a:lnTo>
                  <a:lnTo>
                    <a:pt x="0" y="484556"/>
                  </a:lnTo>
                  <a:close/>
                </a:path>
              </a:pathLst>
            </a:custGeom>
            <a:solidFill>
              <a:srgbClr val="245D7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385120" y="2972458"/>
            <a:ext cx="8840441" cy="6783029"/>
          </a:xfrm>
          <a:custGeom>
            <a:avLst/>
            <a:gdLst/>
            <a:ahLst/>
            <a:cxnLst/>
            <a:rect r="r" b="b" t="t" l="l"/>
            <a:pathLst>
              <a:path h="6783029" w="8840441">
                <a:moveTo>
                  <a:pt x="0" y="0"/>
                </a:moveTo>
                <a:lnTo>
                  <a:pt x="8840441" y="0"/>
                </a:lnTo>
                <a:lnTo>
                  <a:pt x="8840441" y="6783029"/>
                </a:lnTo>
                <a:lnTo>
                  <a:pt x="0" y="6783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4396359" y="4435842"/>
            <a:ext cx="1328073" cy="162506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0" y="1171575"/>
            <a:ext cx="18288000" cy="1231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90"/>
              </a:lnSpc>
            </a:pPr>
            <a:r>
              <a:rPr lang="en-US" sz="9028">
                <a:solidFill>
                  <a:srgbClr val="172545"/>
                </a:solidFill>
                <a:latin typeface="Playfair Display"/>
              </a:rPr>
              <a:t>My Dental Background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55321" y="2627681"/>
            <a:ext cx="9325738" cy="6630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9"/>
              </a:lnSpc>
            </a:pPr>
            <a:r>
              <a:rPr lang="en-US" sz="3958">
                <a:solidFill>
                  <a:srgbClr val="172545"/>
                </a:solidFill>
                <a:latin typeface="Poppins 1"/>
              </a:rPr>
              <a:t>*Wharton County Dental Hygiene School (2004)</a:t>
            </a:r>
          </a:p>
          <a:p>
            <a:pPr>
              <a:lnSpc>
                <a:spcPts val="4749"/>
              </a:lnSpc>
            </a:pPr>
          </a:p>
          <a:p>
            <a:pPr>
              <a:lnSpc>
                <a:spcPts val="4749"/>
              </a:lnSpc>
            </a:pPr>
            <a:r>
              <a:rPr lang="en-US" sz="3958">
                <a:solidFill>
                  <a:srgbClr val="172545"/>
                </a:solidFill>
                <a:latin typeface="Poppins 1"/>
              </a:rPr>
              <a:t>*Clinical Dental Hygienist from 2004-2020</a:t>
            </a:r>
          </a:p>
          <a:p>
            <a:pPr>
              <a:lnSpc>
                <a:spcPts val="4749"/>
              </a:lnSpc>
            </a:pPr>
          </a:p>
          <a:p>
            <a:pPr>
              <a:lnSpc>
                <a:spcPts val="4749"/>
              </a:lnSpc>
            </a:pPr>
            <a:r>
              <a:rPr lang="en-US" sz="3958">
                <a:solidFill>
                  <a:srgbClr val="172545"/>
                </a:solidFill>
                <a:latin typeface="Poppins 1"/>
              </a:rPr>
              <a:t>*Worked in 5 different dental private practices all over Houston, but worked primarily at Deer Park Family Dentistry</a:t>
            </a:r>
          </a:p>
          <a:p>
            <a:pPr>
              <a:lnSpc>
                <a:spcPts val="474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708274" y="-118297"/>
            <a:ext cx="3086100" cy="11769826"/>
            <a:chOff x="0" y="0"/>
            <a:chExt cx="812800" cy="30998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3099872"/>
            </a:xfrm>
            <a:custGeom>
              <a:avLst/>
              <a:gdLst/>
              <a:ahLst/>
              <a:cxnLst/>
              <a:rect r="r" b="b" t="t" l="l"/>
              <a:pathLst>
                <a:path h="309987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3099872"/>
                  </a:lnTo>
                  <a:lnTo>
                    <a:pt x="0" y="3099872"/>
                  </a:lnTo>
                  <a:close/>
                </a:path>
              </a:pathLst>
            </a:custGeom>
            <a:solidFill>
              <a:srgbClr val="32620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329239" y="-368829"/>
            <a:ext cx="6813833" cy="11858069"/>
            <a:chOff x="0" y="0"/>
            <a:chExt cx="9085110" cy="15810758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30846" t="0" r="30846" b="0"/>
            <a:stretch>
              <a:fillRect/>
            </a:stretch>
          </p:blipFill>
          <p:spPr>
            <a:xfrm flipH="false" flipV="false">
              <a:off x="0" y="0"/>
              <a:ext cx="9085110" cy="15810758"/>
            </a:xfrm>
            <a:prstGeom prst="rect">
              <a:avLst/>
            </a:prstGeom>
          </p:spPr>
        </p:pic>
      </p:grpSp>
      <p:sp>
        <p:nvSpPr>
          <p:cNvPr name="Freeform 8" id="8"/>
          <p:cNvSpPr/>
          <p:nvPr/>
        </p:nvSpPr>
        <p:spPr>
          <a:xfrm flipH="false" flipV="false" rot="1283628">
            <a:off x="15495028" y="5950252"/>
            <a:ext cx="1101879" cy="8301825"/>
          </a:xfrm>
          <a:custGeom>
            <a:avLst/>
            <a:gdLst/>
            <a:ahLst/>
            <a:cxnLst/>
            <a:rect r="r" b="b" t="t" l="l"/>
            <a:pathLst>
              <a:path h="8301825" w="1101879">
                <a:moveTo>
                  <a:pt x="0" y="0"/>
                </a:moveTo>
                <a:lnTo>
                  <a:pt x="1101879" y="0"/>
                </a:lnTo>
                <a:lnTo>
                  <a:pt x="1101879" y="8301825"/>
                </a:lnTo>
                <a:lnTo>
                  <a:pt x="0" y="8301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794374" y="1517112"/>
            <a:ext cx="11493626" cy="755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4823">
                <a:solidFill>
                  <a:srgbClr val="172545"/>
                </a:solidFill>
                <a:latin typeface="ITC Motter Corpus Semicondensed"/>
              </a:rPr>
              <a:t>Dental professionals = Educators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371333" y="4197752"/>
            <a:ext cx="687410" cy="913647"/>
          </a:xfrm>
          <a:custGeom>
            <a:avLst/>
            <a:gdLst/>
            <a:ahLst/>
            <a:cxnLst/>
            <a:rect r="r" b="b" t="t" l="l"/>
            <a:pathLst>
              <a:path h="913647" w="687410">
                <a:moveTo>
                  <a:pt x="0" y="0"/>
                </a:moveTo>
                <a:lnTo>
                  <a:pt x="687410" y="0"/>
                </a:lnTo>
                <a:lnTo>
                  <a:pt x="687410" y="913647"/>
                </a:lnTo>
                <a:lnTo>
                  <a:pt x="0" y="913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71333" y="5839217"/>
            <a:ext cx="687410" cy="913647"/>
          </a:xfrm>
          <a:custGeom>
            <a:avLst/>
            <a:gdLst/>
            <a:ahLst/>
            <a:cxnLst/>
            <a:rect r="r" b="b" t="t" l="l"/>
            <a:pathLst>
              <a:path h="913647" w="687410">
                <a:moveTo>
                  <a:pt x="0" y="0"/>
                </a:moveTo>
                <a:lnTo>
                  <a:pt x="687410" y="0"/>
                </a:lnTo>
                <a:lnTo>
                  <a:pt x="687410" y="913647"/>
                </a:lnTo>
                <a:lnTo>
                  <a:pt x="0" y="913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651019" y="6093067"/>
            <a:ext cx="6550818" cy="415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02"/>
              </a:lnSpc>
            </a:pPr>
            <a:r>
              <a:rPr lang="en-US" sz="2790">
                <a:solidFill>
                  <a:srgbClr val="172545"/>
                </a:solidFill>
                <a:latin typeface="Poppins 2"/>
              </a:rPr>
              <a:t>Demonstrating techniques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371333" y="7480682"/>
            <a:ext cx="687410" cy="913647"/>
          </a:xfrm>
          <a:custGeom>
            <a:avLst/>
            <a:gdLst/>
            <a:ahLst/>
            <a:cxnLst/>
            <a:rect r="r" b="b" t="t" l="l"/>
            <a:pathLst>
              <a:path h="913647" w="687410">
                <a:moveTo>
                  <a:pt x="0" y="0"/>
                </a:moveTo>
                <a:lnTo>
                  <a:pt x="687410" y="0"/>
                </a:lnTo>
                <a:lnTo>
                  <a:pt x="687410" y="913647"/>
                </a:lnTo>
                <a:lnTo>
                  <a:pt x="0" y="913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651019" y="7490207"/>
            <a:ext cx="6394948" cy="771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01"/>
              </a:lnSpc>
            </a:pPr>
            <a:r>
              <a:rPr lang="en-US" sz="2790">
                <a:solidFill>
                  <a:srgbClr val="172545"/>
                </a:solidFill>
                <a:latin typeface="Poppins 2"/>
              </a:rPr>
              <a:t>Personalizing based on patient needs/ability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5037833" y="218475"/>
            <a:ext cx="1756541" cy="2149355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9651019" y="4451602"/>
            <a:ext cx="6550818" cy="415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02"/>
              </a:lnSpc>
            </a:pPr>
            <a:r>
              <a:rPr lang="en-US" sz="2790">
                <a:solidFill>
                  <a:srgbClr val="172545"/>
                </a:solidFill>
                <a:latin typeface="Poppins 2"/>
              </a:rPr>
              <a:t>Educating patients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250101" y="8584462"/>
            <a:ext cx="18870497" cy="1954707"/>
            <a:chOff x="0" y="0"/>
            <a:chExt cx="4970008" cy="5148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70007" cy="514820"/>
            </a:xfrm>
            <a:custGeom>
              <a:avLst/>
              <a:gdLst/>
              <a:ahLst/>
              <a:cxnLst/>
              <a:rect r="r" b="b" t="t" l="l"/>
              <a:pathLst>
                <a:path h="514820" w="4970007">
                  <a:moveTo>
                    <a:pt x="0" y="0"/>
                  </a:moveTo>
                  <a:lnTo>
                    <a:pt x="4970007" y="0"/>
                  </a:lnTo>
                  <a:lnTo>
                    <a:pt x="4970007" y="514820"/>
                  </a:lnTo>
                  <a:lnTo>
                    <a:pt x="0" y="514820"/>
                  </a:lnTo>
                  <a:close/>
                </a:path>
              </a:pathLst>
            </a:custGeom>
            <a:solidFill>
              <a:srgbClr val="245D7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309099" y="382994"/>
            <a:ext cx="12356472" cy="1530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31"/>
              </a:lnSpc>
            </a:pPr>
            <a:r>
              <a:rPr lang="en-US" sz="9742">
                <a:solidFill>
                  <a:srgbClr val="172545"/>
                </a:solidFill>
                <a:latin typeface="ITC Motter Corpus Semicondensed"/>
              </a:rPr>
              <a:t>Game Time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665571" y="4683798"/>
            <a:ext cx="2257766" cy="2762667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9698764" y="2896894"/>
            <a:ext cx="8224573" cy="5682432"/>
          </a:xfrm>
          <a:custGeom>
            <a:avLst/>
            <a:gdLst/>
            <a:ahLst/>
            <a:cxnLst/>
            <a:rect r="r" b="b" t="t" l="l"/>
            <a:pathLst>
              <a:path h="5682432" w="8224573">
                <a:moveTo>
                  <a:pt x="0" y="0"/>
                </a:moveTo>
                <a:lnTo>
                  <a:pt x="8224573" y="0"/>
                </a:lnTo>
                <a:lnTo>
                  <a:pt x="8224573" y="5682432"/>
                </a:lnTo>
                <a:lnTo>
                  <a:pt x="0" y="568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1942280"/>
            <a:ext cx="9698764" cy="5649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357">
                <a:solidFill>
                  <a:srgbClr val="172545"/>
                </a:solidFill>
                <a:latin typeface="Poppins Light Bold"/>
              </a:rPr>
              <a:t>Dental Taboo</a:t>
            </a:r>
          </a:p>
          <a:p>
            <a:pPr marL="719561" indent="-359780" lvl="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2545"/>
                </a:solidFill>
                <a:latin typeface="Poppins Light"/>
              </a:rPr>
              <a:t>You are trying to get YOUR team to say the word at the top of the card</a:t>
            </a:r>
          </a:p>
          <a:p>
            <a:pPr marL="719561" indent="-359780" lvl="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2545"/>
                </a:solidFill>
                <a:latin typeface="Poppins Light"/>
              </a:rPr>
              <a:t>You cannot say ANY variation of ANY word on the card</a:t>
            </a:r>
          </a:p>
          <a:p>
            <a:pPr marL="719561" indent="-359780" lvl="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2545"/>
                </a:solidFill>
                <a:latin typeface="Poppins Light"/>
              </a:rPr>
              <a:t>Each team gets to select 1 player to play--each team gets 2 minutes to go through as many cards as possible</a:t>
            </a:r>
          </a:p>
          <a:p>
            <a:pPr marL="719561" indent="-359780" lvl="1">
              <a:lnSpc>
                <a:spcPts val="4665"/>
              </a:lnSpc>
              <a:buFont typeface="Arial"/>
              <a:buChar char="•"/>
            </a:pPr>
            <a:r>
              <a:rPr lang="en-US" sz="3332">
                <a:solidFill>
                  <a:srgbClr val="172545"/>
                </a:solidFill>
                <a:latin typeface="Poppins Light"/>
              </a:rPr>
              <a:t>Winning teams get a prize!!!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250101" y="8699371"/>
            <a:ext cx="18870497" cy="1839797"/>
            <a:chOff x="0" y="0"/>
            <a:chExt cx="4970008" cy="4845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70007" cy="484556"/>
            </a:xfrm>
            <a:custGeom>
              <a:avLst/>
              <a:gdLst/>
              <a:ahLst/>
              <a:cxnLst/>
              <a:rect r="r" b="b" t="t" l="l"/>
              <a:pathLst>
                <a:path h="484556" w="4970007">
                  <a:moveTo>
                    <a:pt x="0" y="0"/>
                  </a:moveTo>
                  <a:lnTo>
                    <a:pt x="4970007" y="0"/>
                  </a:lnTo>
                  <a:lnTo>
                    <a:pt x="4970007" y="484556"/>
                  </a:lnTo>
                  <a:lnTo>
                    <a:pt x="0" y="484556"/>
                  </a:lnTo>
                  <a:close/>
                </a:path>
              </a:pathLst>
            </a:custGeom>
            <a:solidFill>
              <a:srgbClr val="245D7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212921" y="2493135"/>
            <a:ext cx="6407476" cy="5300730"/>
          </a:xfrm>
          <a:custGeom>
            <a:avLst/>
            <a:gdLst/>
            <a:ahLst/>
            <a:cxnLst/>
            <a:rect r="r" b="b" t="t" l="l"/>
            <a:pathLst>
              <a:path h="5300730" w="6407476">
                <a:moveTo>
                  <a:pt x="0" y="0"/>
                </a:moveTo>
                <a:lnTo>
                  <a:pt x="6407476" y="0"/>
                </a:lnTo>
                <a:lnTo>
                  <a:pt x="6407476" y="5300730"/>
                </a:lnTo>
                <a:lnTo>
                  <a:pt x="0" y="53007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4108" y="491396"/>
            <a:ext cx="10521286" cy="1428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494"/>
              </a:lnSpc>
            </a:pPr>
            <a:r>
              <a:rPr lang="en-US" sz="9128">
                <a:solidFill>
                  <a:srgbClr val="172545"/>
                </a:solidFill>
                <a:latin typeface="ITC Motter Corpus Semicondensed"/>
              </a:rPr>
              <a:t>Lesson Games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486048" y="7521547"/>
            <a:ext cx="1419347" cy="173675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839953" y="3219800"/>
            <a:ext cx="1419347" cy="1736753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438241" y="3191120"/>
            <a:ext cx="20337" cy="105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-10168" y="2476610"/>
            <a:ext cx="12879229" cy="5416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9"/>
              </a:lnSpc>
              <a:spcBef>
                <a:spcPct val="0"/>
              </a:spcBef>
            </a:pPr>
            <a:r>
              <a:rPr lang="en-US" sz="3807">
                <a:solidFill>
                  <a:srgbClr val="172545"/>
                </a:solidFill>
                <a:latin typeface="Playfair Display"/>
              </a:rPr>
              <a:t>*Dental Infection Control-Dental Grime Scene</a:t>
            </a:r>
          </a:p>
          <a:p>
            <a:pPr>
              <a:lnSpc>
                <a:spcPts val="3959"/>
              </a:lnSpc>
              <a:spcBef>
                <a:spcPct val="0"/>
              </a:spcBef>
            </a:pPr>
          </a:p>
          <a:p>
            <a:pPr>
              <a:lnSpc>
                <a:spcPts val="3959"/>
              </a:lnSpc>
              <a:spcBef>
                <a:spcPct val="0"/>
              </a:spcBef>
            </a:pPr>
            <a:r>
              <a:rPr lang="en-US" sz="3807">
                <a:solidFill>
                  <a:srgbClr val="172545"/>
                </a:solidFill>
                <a:latin typeface="Playfair Display"/>
              </a:rPr>
              <a:t>*Oct Dental Hygiene Month-Tooth Fairy Kinder visits</a:t>
            </a:r>
          </a:p>
          <a:p>
            <a:pPr>
              <a:lnSpc>
                <a:spcPts val="3959"/>
              </a:lnSpc>
              <a:spcBef>
                <a:spcPct val="0"/>
              </a:spcBef>
            </a:pPr>
          </a:p>
          <a:p>
            <a:pPr>
              <a:lnSpc>
                <a:spcPts val="3959"/>
              </a:lnSpc>
              <a:spcBef>
                <a:spcPct val="0"/>
              </a:spcBef>
            </a:pPr>
            <a:r>
              <a:rPr lang="en-US" sz="3807">
                <a:solidFill>
                  <a:srgbClr val="172545"/>
                </a:solidFill>
                <a:latin typeface="Playfair Display"/>
              </a:rPr>
              <a:t>*Dental roles--Water gun game (Dentist, Assistant, Floater,</a:t>
            </a:r>
          </a:p>
          <a:p>
            <a:pPr>
              <a:lnSpc>
                <a:spcPts val="3959"/>
              </a:lnSpc>
              <a:spcBef>
                <a:spcPct val="0"/>
              </a:spcBef>
            </a:pPr>
            <a:r>
              <a:rPr lang="en-US" sz="3807">
                <a:solidFill>
                  <a:srgbClr val="172545"/>
                </a:solidFill>
                <a:latin typeface="Playfair Display"/>
              </a:rPr>
              <a:t> Sterilization Asst)</a:t>
            </a:r>
          </a:p>
          <a:p>
            <a:pPr>
              <a:lnSpc>
                <a:spcPts val="3959"/>
              </a:lnSpc>
              <a:spcBef>
                <a:spcPct val="0"/>
              </a:spcBef>
            </a:pPr>
          </a:p>
          <a:p>
            <a:pPr>
              <a:lnSpc>
                <a:spcPts val="3959"/>
              </a:lnSpc>
              <a:spcBef>
                <a:spcPct val="0"/>
              </a:spcBef>
            </a:pPr>
            <a:r>
              <a:rPr lang="en-US" sz="3807">
                <a:solidFill>
                  <a:srgbClr val="172545"/>
                </a:solidFill>
                <a:latin typeface="Playfair Display"/>
              </a:rPr>
              <a:t>*Dental Radiology--FMX races </a:t>
            </a:r>
          </a:p>
          <a:p>
            <a:pPr>
              <a:lnSpc>
                <a:spcPts val="3959"/>
              </a:lnSpc>
              <a:spcBef>
                <a:spcPct val="0"/>
              </a:spcBef>
            </a:pPr>
          </a:p>
          <a:p>
            <a:pPr>
              <a:lnSpc>
                <a:spcPts val="3959"/>
              </a:lnSpc>
              <a:spcBef>
                <a:spcPct val="0"/>
              </a:spcBef>
            </a:pPr>
            <a:r>
              <a:rPr lang="en-US" sz="3807">
                <a:solidFill>
                  <a:srgbClr val="172545"/>
                </a:solidFill>
                <a:latin typeface="Playfair Display"/>
              </a:rPr>
              <a:t>*Clinical Dentistry--Hands on portion/procedure</a:t>
            </a:r>
          </a:p>
          <a:p>
            <a:pPr algn="ctr">
              <a:lnSpc>
                <a:spcPts val="354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12499" t="38641" r="18264" b="189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533826" y="-617782"/>
            <a:ext cx="7104178" cy="9885949"/>
            <a:chOff x="0" y="0"/>
            <a:chExt cx="9472238" cy="13181265"/>
          </a:xfrm>
        </p:grpSpPr>
        <p:sp>
          <p:nvSpPr>
            <p:cNvPr name="AutoShape 4" id="4"/>
            <p:cNvSpPr/>
            <p:nvPr/>
          </p:nvSpPr>
          <p:spPr>
            <a:xfrm flipV="true">
              <a:off x="757378" y="11620"/>
              <a:ext cx="3960129" cy="5568217"/>
            </a:xfrm>
            <a:prstGeom prst="line">
              <a:avLst/>
            </a:prstGeom>
            <a:ln cap="flat" w="4009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>
              <a:off x="4750176" y="14855"/>
              <a:ext cx="3964693" cy="5564968"/>
            </a:xfrm>
            <a:prstGeom prst="line">
              <a:avLst/>
            </a:prstGeom>
            <a:ln cap="flat" w="4009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" id="6"/>
            <p:cNvGrpSpPr/>
            <p:nvPr/>
          </p:nvGrpSpPr>
          <p:grpSpPr>
            <a:xfrm rot="0">
              <a:off x="0" y="3014071"/>
              <a:ext cx="9472238" cy="10167195"/>
              <a:chOff x="0" y="0"/>
              <a:chExt cx="3005396" cy="322589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005396" cy="3225895"/>
              </a:xfrm>
              <a:custGeom>
                <a:avLst/>
                <a:gdLst/>
                <a:ahLst/>
                <a:cxnLst/>
                <a:rect r="r" b="b" t="t" l="l"/>
                <a:pathLst>
                  <a:path h="3225895" w="3005396">
                    <a:moveTo>
                      <a:pt x="0" y="0"/>
                    </a:moveTo>
                    <a:lnTo>
                      <a:pt x="3005396" y="0"/>
                    </a:lnTo>
                    <a:lnTo>
                      <a:pt x="3005396" y="3225895"/>
                    </a:lnTo>
                    <a:lnTo>
                      <a:pt x="0" y="3225895"/>
                    </a:lnTo>
                    <a:close/>
                  </a:path>
                </a:pathLst>
              </a:custGeom>
              <a:solidFill>
                <a:srgbClr val="FDFAE6"/>
              </a:solidFill>
              <a:ln w="447675">
                <a:solidFill>
                  <a:srgbClr val="F0B8AB"/>
                </a:solidFill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64357" lIns="64357" bIns="64357" rIns="64357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9" id="9"/>
          <p:cNvGrpSpPr/>
          <p:nvPr/>
        </p:nvGrpSpPr>
        <p:grpSpPr>
          <a:xfrm rot="0">
            <a:off x="9510905" y="-617782"/>
            <a:ext cx="7104178" cy="9885949"/>
            <a:chOff x="0" y="0"/>
            <a:chExt cx="9472238" cy="13181265"/>
          </a:xfrm>
        </p:grpSpPr>
        <p:sp>
          <p:nvSpPr>
            <p:cNvPr name="AutoShape 10" id="10"/>
            <p:cNvSpPr/>
            <p:nvPr/>
          </p:nvSpPr>
          <p:spPr>
            <a:xfrm flipV="true">
              <a:off x="757378" y="11620"/>
              <a:ext cx="3960129" cy="5568217"/>
            </a:xfrm>
            <a:prstGeom prst="line">
              <a:avLst/>
            </a:prstGeom>
            <a:ln cap="flat" w="4009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4750176" y="14855"/>
              <a:ext cx="3964693" cy="5564968"/>
            </a:xfrm>
            <a:prstGeom prst="line">
              <a:avLst/>
            </a:prstGeom>
            <a:ln cap="flat" w="40099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2" id="12"/>
            <p:cNvGrpSpPr/>
            <p:nvPr/>
          </p:nvGrpSpPr>
          <p:grpSpPr>
            <a:xfrm rot="0">
              <a:off x="0" y="3014071"/>
              <a:ext cx="9472238" cy="10167195"/>
              <a:chOff x="0" y="0"/>
              <a:chExt cx="3005396" cy="322589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005396" cy="3225895"/>
              </a:xfrm>
              <a:custGeom>
                <a:avLst/>
                <a:gdLst/>
                <a:ahLst/>
                <a:cxnLst/>
                <a:rect r="r" b="b" t="t" l="l"/>
                <a:pathLst>
                  <a:path h="3225895" w="3005396">
                    <a:moveTo>
                      <a:pt x="0" y="0"/>
                    </a:moveTo>
                    <a:lnTo>
                      <a:pt x="3005396" y="0"/>
                    </a:lnTo>
                    <a:lnTo>
                      <a:pt x="3005396" y="3225895"/>
                    </a:lnTo>
                    <a:lnTo>
                      <a:pt x="0" y="3225895"/>
                    </a:lnTo>
                    <a:close/>
                  </a:path>
                </a:pathLst>
              </a:custGeom>
              <a:solidFill>
                <a:srgbClr val="FDFAE6"/>
              </a:solidFill>
              <a:ln w="447675">
                <a:solidFill>
                  <a:srgbClr val="F0B8AB"/>
                </a:solidFill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64357" lIns="64357" bIns="64357" rIns="64357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777491" y="4013022"/>
            <a:ext cx="1328073" cy="162506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165574" y="2461814"/>
            <a:ext cx="1328073" cy="1625068"/>
          </a:xfrm>
          <a:prstGeom prst="rect">
            <a:avLst/>
          </a:prstGeom>
        </p:spPr>
      </p:pic>
      <p:sp>
        <p:nvSpPr>
          <p:cNvPr name="Freeform 17" id="17"/>
          <p:cNvSpPr/>
          <p:nvPr/>
        </p:nvSpPr>
        <p:spPr>
          <a:xfrm flipH="false" flipV="false" rot="766242">
            <a:off x="16461100" y="5439531"/>
            <a:ext cx="897425" cy="8510066"/>
          </a:xfrm>
          <a:custGeom>
            <a:avLst/>
            <a:gdLst/>
            <a:ahLst/>
            <a:cxnLst/>
            <a:rect r="r" b="b" t="t" l="l"/>
            <a:pathLst>
              <a:path h="8510066" w="897425">
                <a:moveTo>
                  <a:pt x="0" y="0"/>
                </a:moveTo>
                <a:lnTo>
                  <a:pt x="897425" y="0"/>
                </a:lnTo>
                <a:lnTo>
                  <a:pt x="897425" y="8510066"/>
                </a:lnTo>
                <a:lnTo>
                  <a:pt x="0" y="8510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-736423">
            <a:off x="22370" y="5738851"/>
            <a:ext cx="1706906" cy="7058633"/>
          </a:xfrm>
          <a:custGeom>
            <a:avLst/>
            <a:gdLst/>
            <a:ahLst/>
            <a:cxnLst/>
            <a:rect r="r" b="b" t="t" l="l"/>
            <a:pathLst>
              <a:path h="7058633" w="1706906">
                <a:moveTo>
                  <a:pt x="1706906" y="0"/>
                </a:moveTo>
                <a:lnTo>
                  <a:pt x="0" y="0"/>
                </a:lnTo>
                <a:lnTo>
                  <a:pt x="0" y="7058633"/>
                </a:lnTo>
                <a:lnTo>
                  <a:pt x="1706906" y="7058633"/>
                </a:lnTo>
                <a:lnTo>
                  <a:pt x="170690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886825" y="2184817"/>
            <a:ext cx="6728257" cy="6424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 Bold"/>
              </a:rPr>
              <a:t>2nd Semester--</a:t>
            </a: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 Bold Italics"/>
              </a:rPr>
              <a:t>Dental Procedures Notebook</a:t>
            </a:r>
            <a:r>
              <a:rPr lang="en-US" sz="3499">
                <a:solidFill>
                  <a:srgbClr val="172545"/>
                </a:solidFill>
                <a:latin typeface="Playfair Display"/>
              </a:rPr>
              <a:t> </a:t>
            </a:r>
          </a:p>
          <a:p>
            <a:pPr algn="just">
              <a:lnSpc>
                <a:spcPts val="3639"/>
              </a:lnSpc>
            </a:pP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Lecture on each procedure</a:t>
            </a: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Taught all instruments--demo </a:t>
            </a: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in lab or showed video</a:t>
            </a:r>
          </a:p>
          <a:p>
            <a:pPr algn="just">
              <a:lnSpc>
                <a:spcPts val="3639"/>
              </a:lnSpc>
            </a:pP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Hands on component--</a:t>
            </a: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Prophy--disclosing tab and </a:t>
            </a: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used prophy angle and paste on</a:t>
            </a: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ourselves</a:t>
            </a: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Endo--Twinkie cream removal</a:t>
            </a:r>
          </a:p>
          <a:p>
            <a:pPr algn="just">
              <a:lnSpc>
                <a:spcPts val="3639"/>
              </a:lnSpc>
            </a:pPr>
            <a:r>
              <a:rPr lang="en-US" sz="3499">
                <a:solidFill>
                  <a:srgbClr val="172545"/>
                </a:solidFill>
                <a:latin typeface="Playfair Display"/>
              </a:rPr>
              <a:t>with skewers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985753" y="2194342"/>
            <a:ext cx="6652252" cy="6083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4"/>
              </a:lnSpc>
            </a:pPr>
            <a:r>
              <a:rPr lang="en-US" sz="3600">
                <a:solidFill>
                  <a:srgbClr val="172545"/>
                </a:solidFill>
                <a:latin typeface="Playfair Display Bold"/>
              </a:rPr>
              <a:t>1st Semester--</a:t>
            </a:r>
          </a:p>
          <a:p>
            <a:pPr>
              <a:lnSpc>
                <a:spcPts val="3744"/>
              </a:lnSpc>
            </a:pPr>
            <a:r>
              <a:rPr lang="en-US" sz="3600">
                <a:solidFill>
                  <a:srgbClr val="172545"/>
                </a:solidFill>
                <a:latin typeface="Playfair Display Bold Italics"/>
              </a:rPr>
              <a:t>Head and Neck Anatomy Notebook</a:t>
            </a:r>
          </a:p>
          <a:p>
            <a:pPr>
              <a:lnSpc>
                <a:spcPts val="3744"/>
              </a:lnSpc>
            </a:pPr>
          </a:p>
          <a:p>
            <a:pPr>
              <a:lnSpc>
                <a:spcPts val="3744"/>
              </a:lnSpc>
            </a:pPr>
            <a:r>
              <a:rPr lang="en-US" sz="3600">
                <a:solidFill>
                  <a:srgbClr val="172545"/>
                </a:solidFill>
                <a:latin typeface="Playfair Display"/>
              </a:rPr>
              <a:t>Begin in October</a:t>
            </a:r>
          </a:p>
          <a:p>
            <a:pPr>
              <a:lnSpc>
                <a:spcPts val="3744"/>
              </a:lnSpc>
            </a:pPr>
            <a:r>
              <a:rPr lang="en-US" sz="3600">
                <a:solidFill>
                  <a:srgbClr val="172545"/>
                </a:solidFill>
                <a:latin typeface="Playfair Display"/>
              </a:rPr>
              <a:t>Worksheets/Color Pages labeled</a:t>
            </a:r>
          </a:p>
          <a:p>
            <a:pPr>
              <a:lnSpc>
                <a:spcPts val="3744"/>
              </a:lnSpc>
            </a:pPr>
            <a:r>
              <a:rPr lang="en-US" sz="3600">
                <a:solidFill>
                  <a:srgbClr val="172545"/>
                </a:solidFill>
                <a:latin typeface="Playfair Display"/>
              </a:rPr>
              <a:t>Teeth Sketches</a:t>
            </a:r>
          </a:p>
          <a:p>
            <a:pPr>
              <a:lnSpc>
                <a:spcPts val="3744"/>
              </a:lnSpc>
            </a:pPr>
          </a:p>
          <a:p>
            <a:pPr>
              <a:lnSpc>
                <a:spcPts val="3744"/>
              </a:lnSpc>
            </a:pPr>
            <a:r>
              <a:rPr lang="en-US" sz="3600">
                <a:solidFill>
                  <a:srgbClr val="172545"/>
                </a:solidFill>
                <a:latin typeface="Playfair Display"/>
              </a:rPr>
              <a:t>2nd Dimension--</a:t>
            </a:r>
          </a:p>
          <a:p>
            <a:pPr>
              <a:lnSpc>
                <a:spcPts val="3744"/>
              </a:lnSpc>
            </a:pPr>
            <a:r>
              <a:rPr lang="en-US" sz="3600">
                <a:solidFill>
                  <a:srgbClr val="172545"/>
                </a:solidFill>
                <a:latin typeface="Playfair Display"/>
              </a:rPr>
              <a:t>Tooth Carvings</a:t>
            </a:r>
          </a:p>
          <a:p>
            <a:pPr>
              <a:lnSpc>
                <a:spcPts val="3744"/>
              </a:lnSpc>
            </a:pPr>
            <a:r>
              <a:rPr lang="en-US" sz="3600">
                <a:solidFill>
                  <a:srgbClr val="172545"/>
                </a:solidFill>
                <a:latin typeface="Playfair Display"/>
              </a:rPr>
              <a:t>Cut Ivory Soap in half--longwise</a:t>
            </a:r>
          </a:p>
          <a:p>
            <a:pPr>
              <a:lnSpc>
                <a:spcPts val="3744"/>
              </a:lnSpc>
              <a:spcBef>
                <a:spcPct val="0"/>
              </a:spcBef>
            </a:pPr>
            <a:r>
              <a:rPr lang="en-US" sz="3600">
                <a:solidFill>
                  <a:srgbClr val="172545"/>
                </a:solidFill>
                <a:latin typeface="Playfair Display"/>
              </a:rPr>
              <a:t>Creative Display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93198" y="242737"/>
            <a:ext cx="6652252" cy="916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172545"/>
                </a:solidFill>
                <a:latin typeface="ITC Motter Corpus Semicondensed"/>
              </a:rPr>
              <a:t>Semester Projects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DAFnRHonbFw</dc:identifier>
  <dcterms:modified xsi:type="dcterms:W3CDTF">2011-08-01T06:04:30Z</dcterms:modified>
  <cp:revision>1</cp:revision>
  <dc:title>THOA Conference 2023</dc:title>
</cp:coreProperties>
</file>