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0" r:id="rId23"/>
    <p:sldId id="303" r:id="rId24"/>
    <p:sldId id="279" r:id="rId25"/>
    <p:sldId id="281" r:id="rId26"/>
    <p:sldId id="282" r:id="rId27"/>
    <p:sldId id="283" r:id="rId28"/>
    <p:sldId id="284" r:id="rId29"/>
    <p:sldId id="302"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4" r:id="rId48"/>
    <p:sldId id="306" r:id="rId49"/>
    <p:sldId id="305"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5" r:id="rId115"/>
    <p:sldId id="371" r:id="rId116"/>
    <p:sldId id="372" r:id="rId117"/>
    <p:sldId id="373" r:id="rId118"/>
    <p:sldId id="374"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3" r:id="rId146"/>
    <p:sldId id="402" r:id="rId147"/>
    <p:sldId id="404" r:id="rId148"/>
    <p:sldId id="405" r:id="rId149"/>
    <p:sldId id="406" r:id="rId150"/>
    <p:sldId id="407" r:id="rId151"/>
    <p:sldId id="408" r:id="rId152"/>
    <p:sldId id="409" r:id="rId153"/>
    <p:sldId id="410" r:id="rId154"/>
    <p:sldId id="411" r:id="rId155"/>
    <p:sldId id="412" r:id="rId156"/>
    <p:sldId id="413" r:id="rId157"/>
    <p:sldId id="414" r:id="rId158"/>
    <p:sldId id="415" r:id="rId159"/>
    <p:sldId id="416" r:id="rId160"/>
    <p:sldId id="417" r:id="rId161"/>
    <p:sldId id="418" r:id="rId162"/>
    <p:sldId id="419" r:id="rId163"/>
    <p:sldId id="420" r:id="rId164"/>
    <p:sldId id="421" r:id="rId165"/>
    <p:sldId id="422" r:id="rId166"/>
    <p:sldId id="423" r:id="rId167"/>
    <p:sldId id="424" r:id="rId168"/>
    <p:sldId id="425" r:id="rId169"/>
    <p:sldId id="426" r:id="rId170"/>
    <p:sldId id="427" r:id="rId171"/>
    <p:sldId id="428" r:id="rId172"/>
    <p:sldId id="429" r:id="rId173"/>
    <p:sldId id="430" r:id="rId174"/>
    <p:sldId id="431" r:id="rId175"/>
    <p:sldId id="432" r:id="rId176"/>
    <p:sldId id="433" r:id="rId177"/>
    <p:sldId id="434" r:id="rId178"/>
    <p:sldId id="435" r:id="rId179"/>
    <p:sldId id="436" r:id="rId1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slide" Target="slides/slide179.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5F10214-F05A-4B63-A3F1-214923D5A4F3}" type="datetimeFigureOut">
              <a:rPr lang="en-US" smtClean="0"/>
              <a:t>11/1/2013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8BC5212-B8C7-466B-BB34-A6691B77F44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F10214-F05A-4B63-A3F1-214923D5A4F3}" type="datetimeFigureOut">
              <a:rPr lang="en-US" smtClean="0"/>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C5212-B8C7-466B-BB34-A6691B77F44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5F10214-F05A-4B63-A3F1-214923D5A4F3}" type="datetimeFigureOut">
              <a:rPr lang="en-US" smtClean="0"/>
              <a:t>11/1/2013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8BC5212-B8C7-466B-BB34-A6691B77F44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5F10214-F05A-4B63-A3F1-214923D5A4F3}" type="datetimeFigureOut">
              <a:rPr lang="en-US" smtClean="0"/>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8BC5212-B8C7-466B-BB34-A6691B77F44D}"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5F10214-F05A-4B63-A3F1-214923D5A4F3}" type="datetimeFigureOut">
              <a:rPr lang="en-US" smtClean="0"/>
              <a:t>11/1/2013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8BC5212-B8C7-466B-BB34-A6691B77F44D}"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B5F10214-F05A-4B63-A3F1-214923D5A4F3}" type="datetimeFigureOut">
              <a:rPr lang="en-US" smtClean="0"/>
              <a:t>11/1/2013</a:t>
            </a:fld>
            <a:endParaRPr lang="en-US"/>
          </a:p>
        </p:txBody>
      </p:sp>
      <p:sp>
        <p:nvSpPr>
          <p:cNvPr id="10" name="Slide Number Placeholder 9"/>
          <p:cNvSpPr>
            <a:spLocks noGrp="1"/>
          </p:cNvSpPr>
          <p:nvPr>
            <p:ph type="sldNum" sz="quarter" idx="16"/>
          </p:nvPr>
        </p:nvSpPr>
        <p:spPr/>
        <p:txBody>
          <a:bodyPr rtlCol="0"/>
          <a:lstStyle/>
          <a:p>
            <a:fld id="{F8BC5212-B8C7-466B-BB34-A6691B77F44D}"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B5F10214-F05A-4B63-A3F1-214923D5A4F3}" type="datetimeFigureOut">
              <a:rPr lang="en-US" smtClean="0"/>
              <a:t>11/1/2013</a:t>
            </a:fld>
            <a:endParaRPr lang="en-US"/>
          </a:p>
        </p:txBody>
      </p:sp>
      <p:sp>
        <p:nvSpPr>
          <p:cNvPr id="12" name="Slide Number Placeholder 11"/>
          <p:cNvSpPr>
            <a:spLocks noGrp="1"/>
          </p:cNvSpPr>
          <p:nvPr>
            <p:ph type="sldNum" sz="quarter" idx="16"/>
          </p:nvPr>
        </p:nvSpPr>
        <p:spPr/>
        <p:txBody>
          <a:bodyPr rtlCol="0"/>
          <a:lstStyle/>
          <a:p>
            <a:fld id="{F8BC5212-B8C7-466B-BB34-A6691B77F44D}"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5F10214-F05A-4B63-A3F1-214923D5A4F3}" type="datetimeFigureOut">
              <a:rPr lang="en-US" smtClean="0"/>
              <a:t>11/1/2013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8BC5212-B8C7-466B-BB34-A6691B77F44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F10214-F05A-4B63-A3F1-214923D5A4F3}" type="datetimeFigureOut">
              <a:rPr lang="en-US" smtClean="0"/>
              <a:t>11/1/2013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8BC5212-B8C7-466B-BB34-A6691B77F44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5F10214-F05A-4B63-A3F1-214923D5A4F3}" type="datetimeFigureOut">
              <a:rPr lang="en-US" smtClean="0"/>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8BC5212-B8C7-466B-BB34-A6691B77F44D}"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5F10214-F05A-4B63-A3F1-214923D5A4F3}" type="datetimeFigureOut">
              <a:rPr lang="en-US" smtClean="0"/>
              <a:t>11/1/2013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8BC5212-B8C7-466B-BB34-A6691B77F44D}"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5F10214-F05A-4B63-A3F1-214923D5A4F3}" type="datetimeFigureOut">
              <a:rPr lang="en-US" smtClean="0"/>
              <a:t>11/1/2013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8BC5212-B8C7-466B-BB34-A6691B77F44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Georgia" pitchFamily="18" charset="0"/>
              </a:rPr>
              <a:t>Disaster medical operations (part </a:t>
            </a:r>
            <a:r>
              <a:rPr lang="en-US" smtClean="0">
                <a:latin typeface="Georgia" pitchFamily="18" charset="0"/>
              </a:rPr>
              <a:t>2)</a:t>
            </a:r>
            <a:endParaRPr lang="en-US" dirty="0">
              <a:latin typeface="Georgia" pitchFamily="18" charset="0"/>
            </a:endParaRPr>
          </a:p>
        </p:txBody>
      </p:sp>
      <p:sp>
        <p:nvSpPr>
          <p:cNvPr id="3" name="Subtitle 2"/>
          <p:cNvSpPr>
            <a:spLocks noGrp="1"/>
          </p:cNvSpPr>
          <p:nvPr>
            <p:ph type="subTitle" idx="1"/>
          </p:nvPr>
        </p:nvSpPr>
        <p:spPr/>
        <p:txBody>
          <a:bodyPr/>
          <a:lstStyle/>
          <a:p>
            <a:r>
              <a:rPr lang="en-US" dirty="0" smtClean="0">
                <a:latin typeface="Georgia" pitchFamily="18" charset="0"/>
              </a:rPr>
              <a:t>Community emergency response team</a:t>
            </a:r>
            <a:endParaRPr lang="en-US" dirty="0">
              <a:latin typeface="Georgia" pitchFamily="18" charset="0"/>
            </a:endParaRPr>
          </a:p>
        </p:txBody>
      </p:sp>
    </p:spTree>
    <p:extLst>
      <p:ext uri="{BB962C8B-B14F-4D97-AF65-F5344CB8AC3E}">
        <p14:creationId xmlns:p14="http://schemas.microsoft.com/office/powerpoint/2010/main" val="971772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b="1" dirty="0"/>
              <a:t>Public Health </a:t>
            </a:r>
            <a:r>
              <a:rPr lang="en-US" b="1" dirty="0" smtClean="0"/>
              <a:t>Considerations</a:t>
            </a:r>
          </a:p>
          <a:p>
            <a:pPr marL="0" lvl="0" indent="0">
              <a:buNone/>
            </a:pPr>
            <a:r>
              <a:rPr lang="en-US" b="1" cap="small" dirty="0"/>
              <a:t>Maintaining </a:t>
            </a:r>
            <a:r>
              <a:rPr lang="en-US" b="1" cap="small" dirty="0" smtClean="0"/>
              <a:t>Hygiene</a:t>
            </a:r>
          </a:p>
          <a:p>
            <a:pPr marL="0" indent="0">
              <a:buNone/>
            </a:pPr>
            <a:r>
              <a:rPr lang="en-US" dirty="0"/>
              <a:t>Maintenance of proper personal hygiene is critical even under makeshift conditions.  </a:t>
            </a:r>
            <a:r>
              <a:rPr lang="en-US" dirty="0" smtClean="0"/>
              <a:t>Some </a:t>
            </a:r>
            <a:r>
              <a:rPr lang="en-US" dirty="0"/>
              <a:t>steps that individuals should take to maintain hygiene are to:</a:t>
            </a:r>
          </a:p>
          <a:p>
            <a:r>
              <a:rPr lang="en-US" u="sng" dirty="0"/>
              <a:t>Wash hands frequently</a:t>
            </a:r>
            <a:r>
              <a:rPr lang="en-US" dirty="0"/>
              <a:t> using soap and water.  Hand washing should be thorough (at least 15 to 20 seconds of vigorous rubbing on all surfaces of the hand).</a:t>
            </a:r>
            <a:endParaRPr lang="en-US" b="1" dirty="0" smtClean="0"/>
          </a:p>
        </p:txBody>
      </p:sp>
    </p:spTree>
    <p:extLst>
      <p:ext uri="{BB962C8B-B14F-4D97-AF65-F5344CB8AC3E}">
        <p14:creationId xmlns:p14="http://schemas.microsoft.com/office/powerpoint/2010/main" val="107784564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Wound </a:t>
            </a:r>
            <a:r>
              <a:rPr lang="en-US" sz="2400" b="1" cap="small" dirty="0" smtClean="0"/>
              <a:t>Care</a:t>
            </a:r>
          </a:p>
          <a:p>
            <a:pPr marL="0" lvl="0" indent="0" algn="ctr">
              <a:buNone/>
            </a:pPr>
            <a:r>
              <a:rPr lang="en-US" sz="2400" dirty="0"/>
              <a:t>Treatment for controlling bleeding was covered in Unit 3.  The focus of this section is on cleaning and bandaging, which will help to prevent secondary infection.</a:t>
            </a:r>
            <a:endParaRPr lang="en-US" sz="2400" b="1" cap="small" dirty="0" smtClean="0"/>
          </a:p>
        </p:txBody>
      </p:sp>
    </p:spTree>
    <p:extLst>
      <p:ext uri="{BB962C8B-B14F-4D97-AF65-F5344CB8AC3E}">
        <p14:creationId xmlns:p14="http://schemas.microsoft.com/office/powerpoint/2010/main" val="163760579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Wound </a:t>
            </a:r>
            <a:r>
              <a:rPr lang="en-US" sz="2400" b="1" cap="small" dirty="0" smtClean="0"/>
              <a:t>Care</a:t>
            </a:r>
          </a:p>
          <a:p>
            <a:pPr marL="0" lvl="0" indent="0">
              <a:buNone/>
            </a:pPr>
            <a:r>
              <a:rPr lang="en-US" sz="2400" b="1" cap="small" dirty="0"/>
              <a:t>Cleaning and Bandaging </a:t>
            </a:r>
            <a:r>
              <a:rPr lang="en-US" sz="2400" b="1" cap="small" dirty="0" smtClean="0"/>
              <a:t>Wounds</a:t>
            </a:r>
          </a:p>
          <a:p>
            <a:r>
              <a:rPr lang="en-US" sz="2400" dirty="0"/>
              <a:t>Wounds should be cleaned by irrigating with clean, room temperature water. </a:t>
            </a:r>
          </a:p>
          <a:p>
            <a:r>
              <a:rPr lang="en-US" sz="2400" dirty="0"/>
              <a:t>NEVER use hydrogen peroxide to irrigate the wound.</a:t>
            </a:r>
          </a:p>
          <a:p>
            <a:r>
              <a:rPr lang="en-US" sz="2400" dirty="0"/>
              <a:t>You should </a:t>
            </a:r>
            <a:r>
              <a:rPr lang="en-US" sz="2400" u="sng" dirty="0"/>
              <a:t>not</a:t>
            </a:r>
            <a:r>
              <a:rPr lang="en-US" sz="2400" dirty="0"/>
              <a:t> scrub the wound.  A bulb syringe is useful for irrigating wounds.  In a disaster, a turkey baster may also be useful.</a:t>
            </a:r>
            <a:endParaRPr lang="en-US" sz="2400" b="1" cap="small" dirty="0" smtClean="0"/>
          </a:p>
        </p:txBody>
      </p:sp>
    </p:spTree>
    <p:extLst>
      <p:ext uri="{BB962C8B-B14F-4D97-AF65-F5344CB8AC3E}">
        <p14:creationId xmlns:p14="http://schemas.microsoft.com/office/powerpoint/2010/main" val="423407227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Wound </a:t>
            </a:r>
            <a:r>
              <a:rPr lang="en-US" sz="2400" b="1" cap="small" dirty="0" smtClean="0"/>
              <a:t>Care</a:t>
            </a:r>
          </a:p>
          <a:p>
            <a:pPr marL="0" lvl="0" indent="0">
              <a:buNone/>
            </a:pPr>
            <a:r>
              <a:rPr lang="en-US" sz="2400" b="1" cap="small" dirty="0"/>
              <a:t>Cleaning and Bandaging </a:t>
            </a:r>
            <a:r>
              <a:rPr lang="en-US" sz="2400" b="1" cap="small" dirty="0" smtClean="0"/>
              <a:t>Wounds</a:t>
            </a:r>
          </a:p>
          <a:p>
            <a:pPr marL="0" lvl="0" indent="0">
              <a:buNone/>
            </a:pPr>
            <a:r>
              <a:rPr lang="en-US" sz="2400" dirty="0"/>
              <a:t>When the wound is thoroughly cleaned, you will need to apply a dressing and bandage to help keep it clean and control bleeding</a:t>
            </a:r>
            <a:r>
              <a:rPr lang="en-US" sz="2400" dirty="0" smtClean="0"/>
              <a:t>.</a:t>
            </a:r>
          </a:p>
          <a:p>
            <a:pPr marL="0" indent="0">
              <a:buNone/>
            </a:pPr>
            <a:endParaRPr lang="en-US" sz="2400" dirty="0" smtClean="0"/>
          </a:p>
          <a:p>
            <a:pPr marL="0" indent="0">
              <a:buNone/>
            </a:pPr>
            <a:r>
              <a:rPr lang="en-US" sz="2400" dirty="0" smtClean="0"/>
              <a:t>There </a:t>
            </a:r>
            <a:r>
              <a:rPr lang="en-US" sz="2400" dirty="0"/>
              <a:t>is a difference between a dressing and a bandage:</a:t>
            </a:r>
          </a:p>
          <a:p>
            <a:pPr lvl="0"/>
            <a:r>
              <a:rPr lang="en-US" sz="2400" dirty="0"/>
              <a:t>A dressing is applied directly to the wound.  Whenever possible, a dressing should be sterile.</a:t>
            </a:r>
          </a:p>
          <a:p>
            <a:pPr lvl="0"/>
            <a:r>
              <a:rPr lang="en-US" sz="2400" dirty="0"/>
              <a:t>A bandage holds the dressing in place.</a:t>
            </a:r>
          </a:p>
          <a:p>
            <a:pPr marL="0" lvl="0" indent="0">
              <a:buNone/>
            </a:pPr>
            <a:endParaRPr lang="en-US" sz="2400" b="1" cap="small" dirty="0" smtClean="0"/>
          </a:p>
          <a:p>
            <a:pPr marL="0" lvl="0" indent="0">
              <a:buNone/>
            </a:pPr>
            <a:endParaRPr lang="en-US" sz="2400" b="1" cap="small" dirty="0" smtClean="0"/>
          </a:p>
        </p:txBody>
      </p:sp>
    </p:spTree>
    <p:extLst>
      <p:ext uri="{BB962C8B-B14F-4D97-AF65-F5344CB8AC3E}">
        <p14:creationId xmlns:p14="http://schemas.microsoft.com/office/powerpoint/2010/main" val="342751145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Wound </a:t>
            </a:r>
            <a:r>
              <a:rPr lang="en-US" sz="2400" b="1" cap="small" dirty="0" smtClean="0"/>
              <a:t>Care</a:t>
            </a:r>
          </a:p>
          <a:p>
            <a:pPr marL="0" lvl="0" indent="0">
              <a:buNone/>
            </a:pPr>
            <a:r>
              <a:rPr lang="en-US" sz="2400" b="1" cap="small" dirty="0"/>
              <a:t>Cleaning and Bandaging </a:t>
            </a:r>
            <a:r>
              <a:rPr lang="en-US" sz="2400" b="1" cap="small" dirty="0" smtClean="0"/>
              <a:t>Wounds</a:t>
            </a:r>
          </a:p>
          <a:p>
            <a:pPr marL="0" lvl="0" indent="0">
              <a:buNone/>
            </a:pPr>
            <a:r>
              <a:rPr lang="en-US" sz="2400" dirty="0"/>
              <a:t>If a wound is still bleeding, the bandage should place enough pressure on the wound to help control bleeding without interfering with circulation.</a:t>
            </a:r>
            <a:endParaRPr lang="en-US" sz="2400" b="1" cap="small" dirty="0" smtClean="0"/>
          </a:p>
          <a:p>
            <a:pPr marL="0" lvl="0" indent="0">
              <a:buNone/>
            </a:pPr>
            <a:endParaRPr lang="en-US" sz="2400" b="1" cap="small" dirty="0" smtClean="0"/>
          </a:p>
        </p:txBody>
      </p:sp>
    </p:spTree>
    <p:extLst>
      <p:ext uri="{BB962C8B-B14F-4D97-AF65-F5344CB8AC3E}">
        <p14:creationId xmlns:p14="http://schemas.microsoft.com/office/powerpoint/2010/main" val="239652621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Wound </a:t>
            </a:r>
            <a:r>
              <a:rPr lang="en-US" sz="2400" b="1" cap="small" dirty="0" smtClean="0"/>
              <a:t>Care</a:t>
            </a:r>
          </a:p>
          <a:p>
            <a:pPr marL="0" lvl="0" indent="0">
              <a:buNone/>
            </a:pPr>
            <a:r>
              <a:rPr lang="en-US" sz="2400" b="1" cap="small" dirty="0"/>
              <a:t>Rules of </a:t>
            </a:r>
            <a:r>
              <a:rPr lang="en-US" sz="2400" b="1" cap="small" dirty="0" smtClean="0"/>
              <a:t>Dressing</a:t>
            </a:r>
          </a:p>
          <a:p>
            <a:pPr marL="0" indent="0">
              <a:buNone/>
            </a:pPr>
            <a:r>
              <a:rPr lang="en-US" sz="2400" dirty="0"/>
              <a:t>You should follow these rules:</a:t>
            </a:r>
          </a:p>
          <a:p>
            <a:pPr lvl="0"/>
            <a:r>
              <a:rPr lang="en-US" sz="2400" dirty="0"/>
              <a:t>If there is active bleeding (i.e., if the dressing is soaked with blood), redress </a:t>
            </a:r>
            <a:r>
              <a:rPr lang="en-US" sz="2400" u="sng" dirty="0"/>
              <a:t>over</a:t>
            </a:r>
            <a:r>
              <a:rPr lang="en-US" sz="2400" dirty="0"/>
              <a:t> the existing dressing and maintain pressure and elevation to control bleeding.</a:t>
            </a:r>
          </a:p>
          <a:p>
            <a:r>
              <a:rPr lang="en-US" sz="2400" dirty="0"/>
              <a:t>In the absence of active bleeding, remove the dressings, flush the wound, and then check for signs of infection at least every 4 to 6 hours.</a:t>
            </a:r>
            <a:endParaRPr lang="en-US" sz="2400" b="1" cap="small" dirty="0" smtClean="0"/>
          </a:p>
        </p:txBody>
      </p:sp>
    </p:spTree>
    <p:extLst>
      <p:ext uri="{BB962C8B-B14F-4D97-AF65-F5344CB8AC3E}">
        <p14:creationId xmlns:p14="http://schemas.microsoft.com/office/powerpoint/2010/main" val="50587426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Wound </a:t>
            </a:r>
            <a:r>
              <a:rPr lang="en-US" sz="2400" b="1" cap="small" dirty="0" smtClean="0"/>
              <a:t>Care</a:t>
            </a:r>
          </a:p>
          <a:p>
            <a:pPr marL="0" lvl="0" indent="0">
              <a:buNone/>
            </a:pPr>
            <a:r>
              <a:rPr lang="en-US" sz="2400" b="1" cap="small" dirty="0"/>
              <a:t>Rules of </a:t>
            </a:r>
            <a:r>
              <a:rPr lang="en-US" sz="2400" b="1" cap="small" dirty="0" smtClean="0"/>
              <a:t>Dressing</a:t>
            </a:r>
          </a:p>
          <a:p>
            <a:pPr marL="0" indent="0">
              <a:buNone/>
            </a:pPr>
            <a:r>
              <a:rPr lang="en-US" sz="2400" dirty="0"/>
              <a:t>Signs of possible infection include:</a:t>
            </a:r>
          </a:p>
          <a:p>
            <a:pPr lvl="0"/>
            <a:r>
              <a:rPr lang="en-US" sz="2400" dirty="0"/>
              <a:t>Swelling around the wound site</a:t>
            </a:r>
          </a:p>
          <a:p>
            <a:pPr lvl="0"/>
            <a:r>
              <a:rPr lang="en-US" sz="2400" dirty="0"/>
              <a:t>Discoloration</a:t>
            </a:r>
          </a:p>
          <a:p>
            <a:pPr lvl="0"/>
            <a:r>
              <a:rPr lang="en-US" sz="2400" dirty="0"/>
              <a:t>Discharge from the wound</a:t>
            </a:r>
          </a:p>
          <a:p>
            <a:pPr lvl="0"/>
            <a:r>
              <a:rPr lang="en-US" sz="2400" dirty="0"/>
              <a:t>Red striations from the wound site</a:t>
            </a:r>
          </a:p>
          <a:p>
            <a:pPr marL="0" lvl="0" indent="0">
              <a:buNone/>
            </a:pPr>
            <a:endParaRPr lang="en-US" sz="2400" b="1" cap="small" dirty="0" smtClean="0"/>
          </a:p>
        </p:txBody>
      </p:sp>
    </p:spTree>
    <p:extLst>
      <p:ext uri="{BB962C8B-B14F-4D97-AF65-F5344CB8AC3E}">
        <p14:creationId xmlns:p14="http://schemas.microsoft.com/office/powerpoint/2010/main" val="66234516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Wound </a:t>
            </a:r>
            <a:r>
              <a:rPr lang="en-US" sz="2400" b="1" cap="small" dirty="0" smtClean="0"/>
              <a:t>Care</a:t>
            </a:r>
          </a:p>
          <a:p>
            <a:pPr marL="0" lvl="0" indent="0">
              <a:buNone/>
            </a:pPr>
            <a:r>
              <a:rPr lang="en-US" sz="2400" b="1" cap="small" dirty="0"/>
              <a:t>Rules of </a:t>
            </a:r>
            <a:r>
              <a:rPr lang="en-US" sz="2400" b="1" cap="small" dirty="0" smtClean="0"/>
              <a:t>Dressing</a:t>
            </a:r>
          </a:p>
          <a:p>
            <a:pPr marL="0" lvl="0" indent="0">
              <a:buNone/>
            </a:pPr>
            <a:r>
              <a:rPr lang="en-US" sz="2400" dirty="0"/>
              <a:t>If necessary and based on reassessment and signs of infection, change the treatment priority (e.g., from Delayed to Immediate).</a:t>
            </a:r>
            <a:endParaRPr lang="en-US" sz="2400" b="1" cap="small" dirty="0" smtClean="0"/>
          </a:p>
        </p:txBody>
      </p:sp>
    </p:spTree>
    <p:extLst>
      <p:ext uri="{BB962C8B-B14F-4D97-AF65-F5344CB8AC3E}">
        <p14:creationId xmlns:p14="http://schemas.microsoft.com/office/powerpoint/2010/main" val="162477235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Wound </a:t>
            </a:r>
            <a:r>
              <a:rPr lang="en-US" sz="2400" b="1" cap="small" dirty="0" smtClean="0"/>
              <a:t>Care</a:t>
            </a:r>
          </a:p>
          <a:p>
            <a:pPr marL="0" lvl="0" indent="0">
              <a:buNone/>
            </a:pPr>
            <a:r>
              <a:rPr lang="en-US" sz="2400" b="1" cap="small" dirty="0" smtClean="0"/>
              <a:t>Amputations</a:t>
            </a:r>
          </a:p>
          <a:p>
            <a:pPr marL="0" indent="0">
              <a:buNone/>
            </a:pPr>
            <a:r>
              <a:rPr lang="en-US" sz="2400" dirty="0"/>
              <a:t>The main treatments for an amputation (the traumatic severing of a limb or other body part) are to:</a:t>
            </a:r>
          </a:p>
          <a:p>
            <a:pPr lvl="0"/>
            <a:r>
              <a:rPr lang="en-US" sz="2400" dirty="0"/>
              <a:t>Control bleeding</a:t>
            </a:r>
          </a:p>
          <a:p>
            <a:r>
              <a:rPr lang="en-US" sz="2400" dirty="0"/>
              <a:t>Treat shock</a:t>
            </a:r>
            <a:endParaRPr lang="en-US" sz="2400" b="1" cap="small" dirty="0" smtClean="0"/>
          </a:p>
          <a:p>
            <a:pPr marL="0" lvl="0" indent="0">
              <a:buNone/>
            </a:pPr>
            <a:endParaRPr lang="en-US" sz="2400" b="1" cap="small" dirty="0" smtClean="0"/>
          </a:p>
        </p:txBody>
      </p:sp>
    </p:spTree>
    <p:extLst>
      <p:ext uri="{BB962C8B-B14F-4D97-AF65-F5344CB8AC3E}">
        <p14:creationId xmlns:p14="http://schemas.microsoft.com/office/powerpoint/2010/main" val="79915107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Wound </a:t>
            </a:r>
            <a:r>
              <a:rPr lang="en-US" sz="2400" b="1" cap="small" dirty="0" smtClean="0"/>
              <a:t>Care</a:t>
            </a:r>
          </a:p>
          <a:p>
            <a:pPr marL="0" lvl="0" indent="0">
              <a:buNone/>
            </a:pPr>
            <a:r>
              <a:rPr lang="en-US" sz="2400" b="1" cap="small" dirty="0" smtClean="0"/>
              <a:t>Amputations</a:t>
            </a:r>
          </a:p>
          <a:p>
            <a:pPr marL="0" indent="0">
              <a:buNone/>
            </a:pPr>
            <a:r>
              <a:rPr lang="en-US" sz="2400" dirty="0"/>
              <a:t>When the severed body part can be located, CERT members should:</a:t>
            </a:r>
          </a:p>
          <a:p>
            <a:pPr lvl="0"/>
            <a:r>
              <a:rPr lang="en-US" sz="2400" dirty="0"/>
              <a:t>Save tissue parts, wrapped in clean material and placed in a plastic bag, if available.  Label them with the date, time, and victim’s name.</a:t>
            </a:r>
          </a:p>
          <a:p>
            <a:pPr lvl="0"/>
            <a:r>
              <a:rPr lang="en-US" sz="2400" dirty="0"/>
              <a:t>Keep the tissue parts cool, but NOT in direct contact with ice</a:t>
            </a:r>
          </a:p>
          <a:p>
            <a:r>
              <a:rPr lang="en-US" sz="2400" dirty="0"/>
              <a:t>Keep the severed part with the victim</a:t>
            </a:r>
            <a:endParaRPr lang="en-US" sz="2400" b="1" cap="small" dirty="0" smtClean="0"/>
          </a:p>
        </p:txBody>
      </p:sp>
    </p:spTree>
    <p:extLst>
      <p:ext uri="{BB962C8B-B14F-4D97-AF65-F5344CB8AC3E}">
        <p14:creationId xmlns:p14="http://schemas.microsoft.com/office/powerpoint/2010/main" val="280683272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Wound </a:t>
            </a:r>
            <a:r>
              <a:rPr lang="en-US" sz="2400" b="1" cap="small" dirty="0" smtClean="0"/>
              <a:t>Care</a:t>
            </a:r>
          </a:p>
          <a:p>
            <a:pPr marL="0" lvl="0" indent="0">
              <a:buNone/>
            </a:pPr>
            <a:r>
              <a:rPr lang="en-US" sz="2400" b="1" cap="small" dirty="0"/>
              <a:t>Impaled </a:t>
            </a:r>
            <a:r>
              <a:rPr lang="en-US" sz="2400" b="1" cap="small" dirty="0" smtClean="0"/>
              <a:t>Objects</a:t>
            </a:r>
          </a:p>
          <a:p>
            <a:pPr marL="0" lvl="0" indent="0">
              <a:buNone/>
            </a:pPr>
            <a:r>
              <a:rPr lang="en-US" sz="2400" dirty="0"/>
              <a:t>Sometimes, you may also encounter some victims who have foreign objects lodged in their bodies — usually as the result of flying debris during the disaster.</a:t>
            </a:r>
            <a:endParaRPr lang="en-US" sz="2400" b="1" cap="small" dirty="0" smtClean="0"/>
          </a:p>
        </p:txBody>
      </p:sp>
    </p:spTree>
    <p:extLst>
      <p:ext uri="{BB962C8B-B14F-4D97-AF65-F5344CB8AC3E}">
        <p14:creationId xmlns:p14="http://schemas.microsoft.com/office/powerpoint/2010/main" val="566962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lnSpcReduction="10000"/>
          </a:bodyPr>
          <a:lstStyle/>
          <a:p>
            <a:pPr marL="0" lvl="0" indent="0" algn="ctr">
              <a:buNone/>
            </a:pPr>
            <a:r>
              <a:rPr lang="en-US" b="1" dirty="0"/>
              <a:t>Public Health </a:t>
            </a:r>
            <a:r>
              <a:rPr lang="en-US" b="1" dirty="0" smtClean="0"/>
              <a:t>Considerations</a:t>
            </a:r>
          </a:p>
          <a:p>
            <a:pPr marL="0" lvl="0" indent="0">
              <a:buNone/>
            </a:pPr>
            <a:r>
              <a:rPr lang="en-US" b="1" cap="small" dirty="0"/>
              <a:t>Maintaining </a:t>
            </a:r>
            <a:r>
              <a:rPr lang="en-US" b="1" cap="small" dirty="0" smtClean="0"/>
              <a:t>Hygiene</a:t>
            </a:r>
          </a:p>
          <a:p>
            <a:pPr marL="0" indent="0">
              <a:buNone/>
            </a:pPr>
            <a:r>
              <a:rPr lang="en-US" dirty="0"/>
              <a:t>Alcohol-based hand sanitizers — which don’t require water — are a good alternative to hand washing.  The Centers for Disease Control (CDC) recommends products that are at least 60% alcohol.  To use an alcohol-based hand sanitizer, apply about ½ teaspoon of the product to the palm of your hand.  Rub your hands together, covering all surfaces, until hands are dry.</a:t>
            </a:r>
          </a:p>
          <a:p>
            <a:pPr marL="0" lvl="0" indent="0">
              <a:buNone/>
            </a:pPr>
            <a:endParaRPr lang="en-US" b="1" cap="small" dirty="0" smtClean="0"/>
          </a:p>
        </p:txBody>
      </p:sp>
    </p:spTree>
    <p:extLst>
      <p:ext uri="{BB962C8B-B14F-4D97-AF65-F5344CB8AC3E}">
        <p14:creationId xmlns:p14="http://schemas.microsoft.com/office/powerpoint/2010/main" val="218321753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lnSpcReduction="10000"/>
          </a:bodyPr>
          <a:lstStyle/>
          <a:p>
            <a:pPr marL="0" lvl="0" indent="0" algn="ctr">
              <a:buNone/>
            </a:pPr>
            <a:r>
              <a:rPr lang="en-US" sz="2400" b="1" cap="small" dirty="0"/>
              <a:t>Wound </a:t>
            </a:r>
            <a:r>
              <a:rPr lang="en-US" sz="2400" b="1" cap="small" dirty="0" smtClean="0"/>
              <a:t>Care</a:t>
            </a:r>
          </a:p>
          <a:p>
            <a:pPr marL="0" lvl="0" indent="0">
              <a:buNone/>
            </a:pPr>
            <a:r>
              <a:rPr lang="en-US" sz="2400" b="1" cap="small" dirty="0"/>
              <a:t>Impaled </a:t>
            </a:r>
            <a:r>
              <a:rPr lang="en-US" sz="2400" b="1" cap="small" dirty="0" smtClean="0"/>
              <a:t>Objects</a:t>
            </a:r>
          </a:p>
          <a:p>
            <a:pPr marL="0" indent="0">
              <a:buNone/>
            </a:pPr>
            <a:r>
              <a:rPr lang="en-US" sz="2400" dirty="0"/>
              <a:t>When a foreign object is impaled in a patient’s body, you should:</a:t>
            </a:r>
          </a:p>
          <a:p>
            <a:pPr lvl="0"/>
            <a:r>
              <a:rPr lang="en-US" sz="2400" dirty="0"/>
              <a:t>Immobilize the affected body part</a:t>
            </a:r>
          </a:p>
          <a:p>
            <a:pPr lvl="0"/>
            <a:r>
              <a:rPr lang="en-US" sz="2400" u="sng" dirty="0"/>
              <a:t>Not</a:t>
            </a:r>
            <a:r>
              <a:rPr lang="en-US" sz="2400" dirty="0"/>
              <a:t> attempt to move or remove the object, unless it is obstructing the airway</a:t>
            </a:r>
          </a:p>
          <a:p>
            <a:pPr lvl="0"/>
            <a:r>
              <a:rPr lang="en-US" sz="2400" dirty="0"/>
              <a:t>Try to control bleeding at the entrance wound without placing undue pressure on the foreign object</a:t>
            </a:r>
          </a:p>
          <a:p>
            <a:r>
              <a:rPr lang="en-US" sz="2400" dirty="0"/>
              <a:t>Clean and dress the wound making sure to stabilize the impaled object.  Wrap bulky dressings around the object to keep it from moving.</a:t>
            </a:r>
            <a:endParaRPr lang="en-US" sz="2400" b="1" cap="small" dirty="0" smtClean="0"/>
          </a:p>
        </p:txBody>
      </p:sp>
    </p:spTree>
    <p:extLst>
      <p:ext uri="{BB962C8B-B14F-4D97-AF65-F5344CB8AC3E}">
        <p14:creationId xmlns:p14="http://schemas.microsoft.com/office/powerpoint/2010/main" val="86448488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Treating Fractures, Dislocations, Sprains, and </a:t>
            </a:r>
            <a:r>
              <a:rPr lang="en-US" sz="2400" b="1" cap="small" dirty="0" smtClean="0"/>
              <a:t>Strains</a:t>
            </a:r>
          </a:p>
          <a:p>
            <a:pPr marL="0" indent="0" algn="ctr">
              <a:buNone/>
            </a:pPr>
            <a:endParaRPr lang="en-US" sz="2400" dirty="0" smtClean="0"/>
          </a:p>
          <a:p>
            <a:pPr marL="0" indent="0" algn="ctr">
              <a:buNone/>
            </a:pPr>
            <a:r>
              <a:rPr lang="en-US" sz="2400" dirty="0" smtClean="0"/>
              <a:t>The </a:t>
            </a:r>
            <a:r>
              <a:rPr lang="en-US" sz="2400" dirty="0"/>
              <a:t>objective when treating a suspected fracture, sprain, or strain is to immobilize the injury and the joints immediately above and below the injury site.</a:t>
            </a:r>
          </a:p>
          <a:p>
            <a:pPr marL="0" lvl="0" indent="0" algn="ctr">
              <a:buNone/>
            </a:pPr>
            <a:endParaRPr lang="en-US" sz="2400" b="1" cap="small" dirty="0" smtClean="0"/>
          </a:p>
        </p:txBody>
      </p:sp>
    </p:spTree>
    <p:extLst>
      <p:ext uri="{BB962C8B-B14F-4D97-AF65-F5344CB8AC3E}">
        <p14:creationId xmlns:p14="http://schemas.microsoft.com/office/powerpoint/2010/main" val="348783834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Treating Fractures, Dislocations, Sprains, and </a:t>
            </a:r>
            <a:r>
              <a:rPr lang="en-US" sz="2400" b="1" cap="small" dirty="0" smtClean="0"/>
              <a:t>Strains</a:t>
            </a:r>
          </a:p>
          <a:p>
            <a:pPr marL="0" indent="0" algn="ctr">
              <a:buNone/>
            </a:pPr>
            <a:endParaRPr lang="en-US" sz="2400" dirty="0" smtClean="0"/>
          </a:p>
          <a:p>
            <a:pPr marL="0" indent="0" algn="ctr">
              <a:buNone/>
            </a:pPr>
            <a:r>
              <a:rPr lang="en-US" sz="2400" dirty="0"/>
              <a:t>Because it is difficult to distinguish among fractures, sprains, or strains, if uncertain of the type of injury, CERT members should treat the injury as a fracture.</a:t>
            </a:r>
            <a:endParaRPr lang="en-US" sz="2400" b="1" cap="small" dirty="0" smtClean="0"/>
          </a:p>
        </p:txBody>
      </p:sp>
    </p:spTree>
    <p:extLst>
      <p:ext uri="{BB962C8B-B14F-4D97-AF65-F5344CB8AC3E}">
        <p14:creationId xmlns:p14="http://schemas.microsoft.com/office/powerpoint/2010/main" val="205740201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lnSpcReduction="10000"/>
          </a:bodyPr>
          <a:lstStyle/>
          <a:p>
            <a:pPr marL="0" lvl="0" indent="0" algn="ctr">
              <a:buNone/>
            </a:pPr>
            <a:r>
              <a:rPr lang="en-US" sz="2400" b="1" cap="small" dirty="0"/>
              <a:t>Treating Fractures, Dislocations, Sprains, and </a:t>
            </a:r>
            <a:r>
              <a:rPr lang="en-US" sz="2400" b="1" cap="small" dirty="0" smtClean="0"/>
              <a:t>Strains</a:t>
            </a:r>
          </a:p>
          <a:p>
            <a:pPr marL="0" indent="0" algn="ctr">
              <a:buNone/>
            </a:pPr>
            <a:endParaRPr lang="en-US" sz="2400" dirty="0" smtClean="0"/>
          </a:p>
          <a:p>
            <a:pPr marL="0" indent="0">
              <a:buNone/>
            </a:pPr>
            <a:r>
              <a:rPr lang="en-US" sz="2400" b="1" cap="small" dirty="0" smtClean="0"/>
              <a:t>Fractures</a:t>
            </a:r>
          </a:p>
          <a:p>
            <a:pPr marL="0" indent="0">
              <a:buNone/>
            </a:pPr>
            <a:r>
              <a:rPr lang="en-US" sz="2400" dirty="0"/>
              <a:t>A fracture is a complete break, a chip, or a crack in a bone.  There are several types of fractures</a:t>
            </a:r>
            <a:r>
              <a:rPr lang="en-US" sz="2400" dirty="0" smtClean="0"/>
              <a:t>.</a:t>
            </a:r>
          </a:p>
          <a:p>
            <a:pPr lvl="0"/>
            <a:r>
              <a:rPr lang="en-US" sz="2400" dirty="0"/>
              <a:t>A </a:t>
            </a:r>
            <a:r>
              <a:rPr lang="en-US" sz="2400" u="sng" dirty="0"/>
              <a:t>closed fracture</a:t>
            </a:r>
            <a:r>
              <a:rPr lang="en-US" sz="2400" dirty="0"/>
              <a:t> is a broken bone with no associated wound.  First aid treatment for closed fractures may require only splinting.</a:t>
            </a:r>
          </a:p>
          <a:p>
            <a:r>
              <a:rPr lang="en-US" sz="2400" dirty="0"/>
              <a:t>An </a:t>
            </a:r>
            <a:r>
              <a:rPr lang="en-US" sz="2400" u="sng" dirty="0"/>
              <a:t>open fracture</a:t>
            </a:r>
            <a:r>
              <a:rPr lang="en-US" sz="2400" dirty="0"/>
              <a:t> is a broken bone with some kind of wound that allows contaminants to enter into or around the fracture site.</a:t>
            </a:r>
            <a:endParaRPr lang="en-US" sz="2400" b="1" cap="small" dirty="0" smtClean="0"/>
          </a:p>
        </p:txBody>
      </p:sp>
    </p:spTree>
    <p:extLst>
      <p:ext uri="{BB962C8B-B14F-4D97-AF65-F5344CB8AC3E}">
        <p14:creationId xmlns:p14="http://schemas.microsoft.com/office/powerpoint/2010/main" val="334111808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Treating Fractures, Dislocations, Sprains, and </a:t>
            </a:r>
            <a:r>
              <a:rPr lang="en-US" sz="2400" b="1" cap="small" dirty="0" smtClean="0"/>
              <a:t>Strains</a:t>
            </a:r>
          </a:p>
          <a:p>
            <a:pPr marL="0" indent="0" algn="ctr">
              <a:buNone/>
            </a:pPr>
            <a:endParaRPr lang="en-US" sz="2400" dirty="0" smtClean="0"/>
          </a:p>
          <a:p>
            <a:pPr marL="0" indent="0" algn="ctr">
              <a:buNone/>
            </a:pPr>
            <a:endParaRPr lang="en-US" sz="2400" dirty="0"/>
          </a:p>
          <a:p>
            <a:pPr marL="0" indent="0" algn="ctr">
              <a:buNone/>
            </a:pPr>
            <a:r>
              <a:rPr lang="en-US" sz="2400" dirty="0" smtClean="0"/>
              <a:t>Closed and Open Fractures</a:t>
            </a:r>
          </a:p>
        </p:txBody>
      </p:sp>
    </p:spTree>
    <p:extLst>
      <p:ext uri="{BB962C8B-B14F-4D97-AF65-F5344CB8AC3E}">
        <p14:creationId xmlns:p14="http://schemas.microsoft.com/office/powerpoint/2010/main" val="77376645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Disaster Medical Operations (Part 2)</a:t>
            </a:r>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r>
              <a:rPr lang="en-US" dirty="0" smtClean="0"/>
              <a:t>Closed Fracture&gt;</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Open Fracture&gt;</a:t>
            </a:r>
          </a:p>
        </p:txBody>
      </p:sp>
      <p:pic>
        <p:nvPicPr>
          <p:cNvPr id="5" name="Content Placeholder 4"/>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5392895" y="1589088"/>
            <a:ext cx="2790509" cy="4572000"/>
          </a:xfrm>
        </p:spPr>
      </p:pic>
    </p:spTree>
    <p:extLst>
      <p:ext uri="{BB962C8B-B14F-4D97-AF65-F5344CB8AC3E}">
        <p14:creationId xmlns:p14="http://schemas.microsoft.com/office/powerpoint/2010/main" val="355283862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Treating Fractures, Dislocations, Sprains, and </a:t>
            </a:r>
            <a:r>
              <a:rPr lang="en-US" sz="2400" b="1" cap="small" dirty="0" smtClean="0"/>
              <a:t>Strains</a:t>
            </a:r>
          </a:p>
          <a:p>
            <a:pPr marL="0" indent="0">
              <a:buNone/>
            </a:pPr>
            <a:endParaRPr lang="en-US" sz="2400" dirty="0" smtClean="0"/>
          </a:p>
          <a:p>
            <a:pPr marL="0" indent="0">
              <a:buNone/>
            </a:pPr>
            <a:r>
              <a:rPr lang="en-US" sz="2400" b="1" cap="small" dirty="0"/>
              <a:t>Treating an Open </a:t>
            </a:r>
            <a:r>
              <a:rPr lang="en-US" sz="2400" b="1" cap="small" dirty="0" smtClean="0"/>
              <a:t>Fracture</a:t>
            </a:r>
          </a:p>
          <a:p>
            <a:pPr marL="0" indent="0">
              <a:buNone/>
            </a:pPr>
            <a:r>
              <a:rPr lang="en-US" sz="2400" dirty="0"/>
              <a:t>Open fractures are more dangerous than closed fractures because they pose a significant risk of severe bleeding and infection.  Therefore, they are a higher priority and need to be checked more frequently.  </a:t>
            </a:r>
          </a:p>
          <a:p>
            <a:r>
              <a:rPr lang="en-US" sz="2400" dirty="0"/>
              <a:t>When treating an open fracture:</a:t>
            </a:r>
          </a:p>
          <a:p>
            <a:pPr lvl="0"/>
            <a:r>
              <a:rPr lang="en-US" sz="2400" dirty="0"/>
              <a:t>Do </a:t>
            </a:r>
            <a:r>
              <a:rPr lang="en-US" sz="2400" u="sng" dirty="0"/>
              <a:t>not</a:t>
            </a:r>
            <a:r>
              <a:rPr lang="en-US" sz="2400" dirty="0"/>
              <a:t> draw the exposed bone ends back into the tissue.</a:t>
            </a:r>
          </a:p>
          <a:p>
            <a:r>
              <a:rPr lang="en-US" sz="2400" dirty="0"/>
              <a:t>Do </a:t>
            </a:r>
            <a:r>
              <a:rPr lang="en-US" sz="2400" u="sng" dirty="0"/>
              <a:t>not</a:t>
            </a:r>
            <a:r>
              <a:rPr lang="en-US" sz="2400" dirty="0"/>
              <a:t> irrigate the wound.</a:t>
            </a:r>
            <a:endParaRPr lang="en-US" sz="2400" dirty="0" smtClean="0"/>
          </a:p>
        </p:txBody>
      </p:sp>
    </p:spTree>
    <p:extLst>
      <p:ext uri="{BB962C8B-B14F-4D97-AF65-F5344CB8AC3E}">
        <p14:creationId xmlns:p14="http://schemas.microsoft.com/office/powerpoint/2010/main" val="107473937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Treating Fractures, Dislocations, Sprains, and </a:t>
            </a:r>
            <a:r>
              <a:rPr lang="en-US" sz="2400" b="1" cap="small" dirty="0" smtClean="0"/>
              <a:t>Strains</a:t>
            </a:r>
          </a:p>
          <a:p>
            <a:pPr marL="0" indent="0">
              <a:buNone/>
            </a:pPr>
            <a:endParaRPr lang="en-US" sz="2400" dirty="0" smtClean="0"/>
          </a:p>
          <a:p>
            <a:pPr marL="0" indent="0">
              <a:buNone/>
            </a:pPr>
            <a:r>
              <a:rPr lang="en-US" sz="2400" b="1" cap="small" dirty="0"/>
              <a:t>Treating an Open </a:t>
            </a:r>
            <a:r>
              <a:rPr lang="en-US" sz="2400" b="1" cap="small" dirty="0" smtClean="0"/>
              <a:t>Fracture</a:t>
            </a:r>
          </a:p>
          <a:p>
            <a:pPr marL="0" indent="0">
              <a:buNone/>
            </a:pPr>
            <a:r>
              <a:rPr lang="en-US" sz="2400" dirty="0"/>
              <a:t>You </a:t>
            </a:r>
            <a:r>
              <a:rPr lang="en-US" sz="2400" u="sng" dirty="0"/>
              <a:t>should</a:t>
            </a:r>
            <a:r>
              <a:rPr lang="en-US" sz="2400" dirty="0"/>
              <a:t>:</a:t>
            </a:r>
          </a:p>
          <a:p>
            <a:pPr lvl="0"/>
            <a:r>
              <a:rPr lang="en-US" sz="2400" dirty="0"/>
              <a:t>Cover the wound with a sterile dressing</a:t>
            </a:r>
          </a:p>
          <a:p>
            <a:pPr lvl="0"/>
            <a:r>
              <a:rPr lang="en-US" sz="2400" dirty="0"/>
              <a:t>Splint the fracture without disturbing the wound</a:t>
            </a:r>
          </a:p>
          <a:p>
            <a:r>
              <a:rPr lang="en-US" sz="2400" dirty="0"/>
              <a:t>Place a moist 4 by 4-inch dressing over the bone end to keep it from drying out</a:t>
            </a:r>
            <a:endParaRPr lang="en-US" sz="2400" b="1" cap="small" dirty="0" smtClean="0"/>
          </a:p>
        </p:txBody>
      </p:sp>
    </p:spTree>
    <p:extLst>
      <p:ext uri="{BB962C8B-B14F-4D97-AF65-F5344CB8AC3E}">
        <p14:creationId xmlns:p14="http://schemas.microsoft.com/office/powerpoint/2010/main" val="210882411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Treating Fractures, Dislocations, Sprains, and </a:t>
            </a:r>
            <a:r>
              <a:rPr lang="en-US" sz="2400" b="1" cap="small" dirty="0" smtClean="0"/>
              <a:t>Strains</a:t>
            </a:r>
          </a:p>
          <a:p>
            <a:pPr marL="0" indent="0">
              <a:buNone/>
            </a:pPr>
            <a:endParaRPr lang="en-US" sz="2400" dirty="0" smtClean="0"/>
          </a:p>
          <a:p>
            <a:pPr marL="0" indent="0">
              <a:buNone/>
            </a:pPr>
            <a:r>
              <a:rPr lang="en-US" sz="2400" b="1" cap="small" dirty="0"/>
              <a:t>Treating an Open </a:t>
            </a:r>
            <a:r>
              <a:rPr lang="en-US" sz="2400" b="1" cap="small" dirty="0" smtClean="0"/>
              <a:t>Fracture</a:t>
            </a:r>
          </a:p>
          <a:p>
            <a:pPr marL="0" indent="0">
              <a:buNone/>
            </a:pPr>
            <a:r>
              <a:rPr lang="en-US" sz="2400" dirty="0"/>
              <a:t>If the limb is angled, then there is a </a:t>
            </a:r>
            <a:r>
              <a:rPr lang="en-US" sz="2400" u="sng" dirty="0"/>
              <a:t>displaced fracture</a:t>
            </a:r>
            <a:r>
              <a:rPr lang="en-US" sz="2400" dirty="0"/>
              <a:t>.  Displaced fractures may be described by the degree of displacement of the bone fragments. </a:t>
            </a:r>
          </a:p>
          <a:p>
            <a:pPr marL="0" indent="0">
              <a:buNone/>
            </a:pPr>
            <a:endParaRPr lang="en-US" sz="2400" u="sng" dirty="0" smtClean="0"/>
          </a:p>
          <a:p>
            <a:pPr marL="0" indent="0">
              <a:buNone/>
            </a:pPr>
            <a:r>
              <a:rPr lang="en-US" sz="2400" u="sng" dirty="0" err="1" smtClean="0"/>
              <a:t>Nondisplaced</a:t>
            </a:r>
            <a:r>
              <a:rPr lang="en-US" sz="2400" u="sng" dirty="0" smtClean="0"/>
              <a:t> </a:t>
            </a:r>
            <a:r>
              <a:rPr lang="en-US" sz="2400" u="sng" dirty="0"/>
              <a:t>fractures</a:t>
            </a:r>
            <a:r>
              <a:rPr lang="en-US" sz="2400" dirty="0"/>
              <a:t> are difficult to identify, with the main signs being pain and swelling.  You should treat a suspected fracture as a fracture until professional treatment is available.</a:t>
            </a:r>
            <a:endParaRPr lang="en-US" sz="2400" b="1" cap="small" dirty="0" smtClean="0"/>
          </a:p>
        </p:txBody>
      </p:sp>
    </p:spTree>
    <p:extLst>
      <p:ext uri="{BB962C8B-B14F-4D97-AF65-F5344CB8AC3E}">
        <p14:creationId xmlns:p14="http://schemas.microsoft.com/office/powerpoint/2010/main" val="303344999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Treating Fractures, Dislocations, Sprains, and </a:t>
            </a:r>
            <a:r>
              <a:rPr lang="en-US" sz="2400" b="1" cap="small" dirty="0" smtClean="0"/>
              <a:t>Strains</a:t>
            </a:r>
          </a:p>
          <a:p>
            <a:pPr marL="0" indent="0">
              <a:buNone/>
            </a:pPr>
            <a:endParaRPr lang="en-US" sz="2400" dirty="0" smtClean="0"/>
          </a:p>
          <a:p>
            <a:pPr marL="0" indent="0">
              <a:buNone/>
            </a:pPr>
            <a:endParaRPr lang="en-US" sz="2400" dirty="0"/>
          </a:p>
          <a:p>
            <a:pPr marL="0" indent="0" algn="ctr">
              <a:buNone/>
            </a:pPr>
            <a:r>
              <a:rPr lang="en-US" sz="2400" dirty="0" smtClean="0"/>
              <a:t>Displaced and </a:t>
            </a:r>
            <a:r>
              <a:rPr lang="en-US" sz="2400" dirty="0" err="1" smtClean="0"/>
              <a:t>Nondisplaced</a:t>
            </a:r>
            <a:r>
              <a:rPr lang="en-US" sz="2400" dirty="0" smtClean="0"/>
              <a:t> Fractures</a:t>
            </a:r>
          </a:p>
        </p:txBody>
      </p:sp>
    </p:spTree>
    <p:extLst>
      <p:ext uri="{BB962C8B-B14F-4D97-AF65-F5344CB8AC3E}">
        <p14:creationId xmlns:p14="http://schemas.microsoft.com/office/powerpoint/2010/main" val="1349213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b="1" dirty="0"/>
              <a:t>Public Health </a:t>
            </a:r>
            <a:r>
              <a:rPr lang="en-US" b="1" dirty="0" smtClean="0"/>
              <a:t>Considerations</a:t>
            </a:r>
          </a:p>
          <a:p>
            <a:pPr marL="0" lvl="0" indent="0">
              <a:buNone/>
            </a:pPr>
            <a:r>
              <a:rPr lang="en-US" b="1" cap="small" dirty="0"/>
              <a:t>Maintaining </a:t>
            </a:r>
            <a:r>
              <a:rPr lang="en-US" b="1" cap="small" dirty="0" smtClean="0"/>
              <a:t>Hygiene</a:t>
            </a:r>
          </a:p>
          <a:p>
            <a:r>
              <a:rPr lang="en-US" u="sng" dirty="0"/>
              <a:t>Wear non-latex exam gloves at all times</a:t>
            </a:r>
            <a:r>
              <a:rPr lang="en-US" dirty="0"/>
              <a:t>.  Change or disinfect gloves after examining and/or treating each patient.  As explained earlier, under field conditions, individuals can use rubber gloves that are sterilized between treating victims using bleach and water (1 part bleach to 10 parts water).</a:t>
            </a:r>
          </a:p>
          <a:p>
            <a:pPr marL="0" lvl="0" indent="0">
              <a:buNone/>
            </a:pPr>
            <a:endParaRPr lang="en-US" b="1" cap="small" dirty="0" smtClean="0"/>
          </a:p>
        </p:txBody>
      </p:sp>
    </p:spTree>
    <p:extLst>
      <p:ext uri="{BB962C8B-B14F-4D97-AF65-F5344CB8AC3E}">
        <p14:creationId xmlns:p14="http://schemas.microsoft.com/office/powerpoint/2010/main" val="295513841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Disaster Medical Operations (Part 2)</a:t>
            </a:r>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r>
              <a:rPr lang="en-US" dirty="0" err="1" smtClean="0"/>
              <a:t>Nondisplaced</a:t>
            </a:r>
            <a:r>
              <a:rPr lang="en-US" dirty="0" smtClean="0"/>
              <a:t> Fracture</a:t>
            </a:r>
          </a:p>
          <a:p>
            <a:pPr marL="0" indent="0">
              <a:buNone/>
            </a:pPr>
            <a:endParaRPr lang="en-US" dirty="0"/>
          </a:p>
          <a:p>
            <a:pPr marL="0" indent="0">
              <a:buNone/>
            </a:pPr>
            <a:endParaRPr lang="en-US" dirty="0" smtClean="0"/>
          </a:p>
          <a:p>
            <a:pPr marL="0" indent="0">
              <a:buNone/>
            </a:pPr>
            <a:r>
              <a:rPr lang="en-US" dirty="0" smtClean="0"/>
              <a:t>Displaced Fracture</a:t>
            </a:r>
            <a:endParaRPr lang="en-US" dirty="0"/>
          </a:p>
        </p:txBody>
      </p:sp>
      <p:pic>
        <p:nvPicPr>
          <p:cNvPr id="5" name="Content Placeholder 4"/>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5323854" y="1589088"/>
            <a:ext cx="2928591" cy="4572000"/>
          </a:xfrm>
        </p:spPr>
      </p:pic>
    </p:spTree>
    <p:extLst>
      <p:ext uri="{BB962C8B-B14F-4D97-AF65-F5344CB8AC3E}">
        <p14:creationId xmlns:p14="http://schemas.microsoft.com/office/powerpoint/2010/main" val="363433685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Treating Fractures, Dislocations, Sprains, and </a:t>
            </a:r>
            <a:r>
              <a:rPr lang="en-US" sz="2400" b="1" cap="small" dirty="0" smtClean="0"/>
              <a:t>Strains</a:t>
            </a:r>
          </a:p>
          <a:p>
            <a:pPr marL="0" indent="0">
              <a:buNone/>
            </a:pPr>
            <a:endParaRPr lang="en-US" sz="2400" dirty="0" smtClean="0"/>
          </a:p>
          <a:p>
            <a:pPr marL="0" indent="0">
              <a:buNone/>
            </a:pPr>
            <a:r>
              <a:rPr lang="en-US" sz="2400" b="1" cap="small" dirty="0" smtClean="0"/>
              <a:t>Dislocations</a:t>
            </a:r>
          </a:p>
          <a:p>
            <a:r>
              <a:rPr lang="en-US" sz="2400" dirty="0"/>
              <a:t>Dislocations are another common injury in emergencies.</a:t>
            </a:r>
          </a:p>
          <a:p>
            <a:pPr marL="0" indent="0">
              <a:buNone/>
            </a:pPr>
            <a:endParaRPr lang="en-US" sz="2400" dirty="0"/>
          </a:p>
          <a:p>
            <a:r>
              <a:rPr lang="en-US" sz="2400" dirty="0"/>
              <a:t>A dislocation is an injury to the ligaments around a joint that is so severe that it permits a separation of the bone from its normal position in a joint.</a:t>
            </a:r>
          </a:p>
          <a:p>
            <a:pPr marL="0" indent="0">
              <a:buNone/>
            </a:pPr>
            <a:endParaRPr lang="en-US" sz="2400" dirty="0"/>
          </a:p>
          <a:p>
            <a:pPr marL="0" indent="0">
              <a:buNone/>
            </a:pPr>
            <a:endParaRPr lang="en-US" sz="2400" dirty="0" smtClean="0"/>
          </a:p>
        </p:txBody>
      </p:sp>
    </p:spTree>
    <p:extLst>
      <p:ext uri="{BB962C8B-B14F-4D97-AF65-F5344CB8AC3E}">
        <p14:creationId xmlns:p14="http://schemas.microsoft.com/office/powerpoint/2010/main" val="232696658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Treating Fractures, Dislocations, Sprains, and </a:t>
            </a:r>
            <a:r>
              <a:rPr lang="en-US" sz="2400" b="1" cap="small" dirty="0" smtClean="0"/>
              <a:t>Strains</a:t>
            </a:r>
          </a:p>
          <a:p>
            <a:pPr marL="0" indent="0">
              <a:buNone/>
            </a:pPr>
            <a:endParaRPr lang="en-US" sz="2400" dirty="0" smtClean="0"/>
          </a:p>
          <a:p>
            <a:pPr marL="0" indent="0">
              <a:buNone/>
            </a:pPr>
            <a:r>
              <a:rPr lang="en-US" sz="2400" b="1" cap="small" dirty="0" smtClean="0"/>
              <a:t>Dislocations</a:t>
            </a:r>
          </a:p>
          <a:p>
            <a:r>
              <a:rPr lang="en-US" sz="2400" dirty="0"/>
              <a:t>The signs of a dislocation are similar to those of a fracture, and a suspected dislocation should be treated like a fracture.</a:t>
            </a:r>
          </a:p>
          <a:p>
            <a:pPr marL="0" indent="0">
              <a:buNone/>
            </a:pPr>
            <a:endParaRPr lang="en-US" sz="2400" dirty="0"/>
          </a:p>
          <a:p>
            <a:r>
              <a:rPr lang="en-US" sz="2400" dirty="0"/>
              <a:t>If dislocation is suspected, be sure to assess PMS (Pulse, Movement, Sensation) in the affected limb before and after splinting/immobilization.  If PMS is compromised, the patient’s treatment priority is elevated to “I.”</a:t>
            </a:r>
          </a:p>
          <a:p>
            <a:pPr marL="0" indent="0">
              <a:buNone/>
            </a:pPr>
            <a:endParaRPr lang="en-US" sz="2400" dirty="0" smtClean="0"/>
          </a:p>
        </p:txBody>
      </p:sp>
    </p:spTree>
    <p:extLst>
      <p:ext uri="{BB962C8B-B14F-4D97-AF65-F5344CB8AC3E}">
        <p14:creationId xmlns:p14="http://schemas.microsoft.com/office/powerpoint/2010/main" val="368082934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Treating Fractures, Dislocations, Sprains, and </a:t>
            </a:r>
            <a:r>
              <a:rPr lang="en-US" sz="2400" b="1" cap="small" dirty="0" smtClean="0"/>
              <a:t>Strains</a:t>
            </a:r>
          </a:p>
          <a:p>
            <a:pPr marL="0" indent="0">
              <a:buNone/>
            </a:pPr>
            <a:endParaRPr lang="en-US" sz="2400" dirty="0" smtClean="0"/>
          </a:p>
          <a:p>
            <a:pPr marL="0" indent="0">
              <a:buNone/>
            </a:pPr>
            <a:r>
              <a:rPr lang="en-US" sz="2400" b="1" cap="small" dirty="0" smtClean="0"/>
              <a:t>Dislocations</a:t>
            </a:r>
          </a:p>
          <a:p>
            <a:r>
              <a:rPr lang="en-US" sz="2400" dirty="0"/>
              <a:t>You should </a:t>
            </a:r>
            <a:r>
              <a:rPr lang="en-US" sz="2400" u="sng" dirty="0"/>
              <a:t>not</a:t>
            </a:r>
            <a:r>
              <a:rPr lang="en-US" sz="2400" dirty="0"/>
              <a:t> try to relocate a suspected dislocation.  You should immobilize the joint until professional medical help is available.</a:t>
            </a:r>
            <a:endParaRPr lang="en-US" sz="2400" dirty="0" smtClean="0"/>
          </a:p>
        </p:txBody>
      </p:sp>
    </p:spTree>
    <p:extLst>
      <p:ext uri="{BB962C8B-B14F-4D97-AF65-F5344CB8AC3E}">
        <p14:creationId xmlns:p14="http://schemas.microsoft.com/office/powerpoint/2010/main" val="251078185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Treating Fractures, Dislocations, Sprains, and </a:t>
            </a:r>
            <a:r>
              <a:rPr lang="en-US" sz="2400" b="1" cap="small" dirty="0" smtClean="0"/>
              <a:t>Strains</a:t>
            </a:r>
          </a:p>
          <a:p>
            <a:pPr marL="0" indent="0">
              <a:buNone/>
            </a:pPr>
            <a:endParaRPr lang="en-US" sz="2400" dirty="0" smtClean="0"/>
          </a:p>
          <a:p>
            <a:pPr marL="0" indent="0">
              <a:buNone/>
            </a:pPr>
            <a:r>
              <a:rPr lang="en-US" sz="2400" b="1" cap="small" dirty="0"/>
              <a:t>Sprains and </a:t>
            </a:r>
            <a:r>
              <a:rPr lang="en-US" sz="2400" b="1" cap="small" dirty="0" smtClean="0"/>
              <a:t>Strains</a:t>
            </a:r>
          </a:p>
          <a:p>
            <a:r>
              <a:rPr lang="en-US" sz="2400" dirty="0"/>
              <a:t>A sprain involves a stretching or tearing of ligaments at a joint and is usually caused by stretching or extending the joint beyond its normal limits.</a:t>
            </a:r>
          </a:p>
          <a:p>
            <a:r>
              <a:rPr lang="en-US" sz="2400" dirty="0"/>
              <a:t>A </a:t>
            </a:r>
            <a:r>
              <a:rPr lang="en-US" sz="2400" u="sng" dirty="0"/>
              <a:t>sprain</a:t>
            </a:r>
            <a:r>
              <a:rPr lang="en-US" sz="2400" dirty="0"/>
              <a:t> is considered a partial dislocation, although the bone either remains in place or is able to fall back into place after the injury.</a:t>
            </a:r>
            <a:endParaRPr lang="en-US" sz="2400" dirty="0" smtClean="0"/>
          </a:p>
        </p:txBody>
      </p:sp>
    </p:spTree>
    <p:extLst>
      <p:ext uri="{BB962C8B-B14F-4D97-AF65-F5344CB8AC3E}">
        <p14:creationId xmlns:p14="http://schemas.microsoft.com/office/powerpoint/2010/main" val="252402539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Treating Fractures, Dislocations, Sprains, and </a:t>
            </a:r>
            <a:r>
              <a:rPr lang="en-US" sz="2400" b="1" cap="small" dirty="0" smtClean="0"/>
              <a:t>Strains</a:t>
            </a:r>
          </a:p>
          <a:p>
            <a:pPr marL="0" indent="0">
              <a:buNone/>
            </a:pPr>
            <a:endParaRPr lang="en-US" sz="2400" dirty="0" smtClean="0"/>
          </a:p>
          <a:p>
            <a:pPr marL="0" indent="0">
              <a:buNone/>
            </a:pPr>
            <a:r>
              <a:rPr lang="en-US" sz="2400" b="1" cap="small" dirty="0"/>
              <a:t>Sprains and </a:t>
            </a:r>
            <a:r>
              <a:rPr lang="en-US" sz="2400" b="1" cap="small" dirty="0" smtClean="0"/>
              <a:t>Strains</a:t>
            </a:r>
          </a:p>
          <a:p>
            <a:pPr marL="0" indent="0">
              <a:buNone/>
            </a:pPr>
            <a:r>
              <a:rPr lang="en-US" sz="2400" dirty="0"/>
              <a:t>The most common signs of a sprain are:</a:t>
            </a:r>
          </a:p>
          <a:p>
            <a:pPr lvl="0"/>
            <a:r>
              <a:rPr lang="en-US" sz="2400" dirty="0"/>
              <a:t>Tenderness at the site of the injury</a:t>
            </a:r>
          </a:p>
          <a:p>
            <a:pPr lvl="0"/>
            <a:r>
              <a:rPr lang="en-US" sz="2400" dirty="0"/>
              <a:t>Swelling and/or bruising</a:t>
            </a:r>
          </a:p>
          <a:p>
            <a:r>
              <a:rPr lang="en-US" sz="2400" dirty="0"/>
              <a:t>Restricted use or loss of use</a:t>
            </a:r>
            <a:endParaRPr lang="en-US" sz="2400" b="1" cap="small" dirty="0" smtClean="0"/>
          </a:p>
        </p:txBody>
      </p:sp>
    </p:spTree>
    <p:extLst>
      <p:ext uri="{BB962C8B-B14F-4D97-AF65-F5344CB8AC3E}">
        <p14:creationId xmlns:p14="http://schemas.microsoft.com/office/powerpoint/2010/main" val="48915243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lnSpcReduction="10000"/>
          </a:bodyPr>
          <a:lstStyle/>
          <a:p>
            <a:pPr marL="0" lvl="0" indent="0" algn="ctr">
              <a:buNone/>
            </a:pPr>
            <a:r>
              <a:rPr lang="en-US" sz="2400" b="1" cap="small" dirty="0"/>
              <a:t>Treating Fractures, Dislocations, Sprains, and </a:t>
            </a:r>
            <a:r>
              <a:rPr lang="en-US" sz="2400" b="1" cap="small" dirty="0" smtClean="0"/>
              <a:t>Strains</a:t>
            </a:r>
          </a:p>
          <a:p>
            <a:pPr marL="0" indent="0">
              <a:buNone/>
            </a:pPr>
            <a:endParaRPr lang="en-US" sz="2400" dirty="0" smtClean="0"/>
          </a:p>
          <a:p>
            <a:pPr marL="0" indent="0">
              <a:buNone/>
            </a:pPr>
            <a:r>
              <a:rPr lang="en-US" sz="2400" b="1" cap="small" dirty="0"/>
              <a:t>Sprains and </a:t>
            </a:r>
            <a:r>
              <a:rPr lang="en-US" sz="2400" b="1" cap="small" dirty="0" smtClean="0"/>
              <a:t>Strains</a:t>
            </a:r>
          </a:p>
          <a:p>
            <a:r>
              <a:rPr lang="en-US" sz="2400" dirty="0"/>
              <a:t>The signs of a sprain are similar to those of a </a:t>
            </a:r>
            <a:r>
              <a:rPr lang="en-US" sz="2400" dirty="0" err="1"/>
              <a:t>nondisplaced</a:t>
            </a:r>
            <a:r>
              <a:rPr lang="en-US" sz="2400" dirty="0"/>
              <a:t> fracture.  Therefore, you should </a:t>
            </a:r>
            <a:r>
              <a:rPr lang="en-US" sz="2400" u="sng" dirty="0"/>
              <a:t>not</a:t>
            </a:r>
            <a:r>
              <a:rPr lang="en-US" sz="2400" dirty="0"/>
              <a:t> try to treat the injury other than by immobilization and elevation</a:t>
            </a:r>
            <a:r>
              <a:rPr lang="en-US" sz="2400" dirty="0" smtClean="0"/>
              <a:t>.</a:t>
            </a:r>
            <a:endParaRPr lang="en-US" sz="2400" dirty="0"/>
          </a:p>
          <a:p>
            <a:r>
              <a:rPr lang="en-US" sz="2400" dirty="0"/>
              <a:t>A </a:t>
            </a:r>
            <a:r>
              <a:rPr lang="en-US" sz="2400" u="sng" dirty="0"/>
              <a:t>strain</a:t>
            </a:r>
            <a:r>
              <a:rPr lang="en-US" sz="2400" dirty="0"/>
              <a:t> involves a stretching and/or tearing of muscles or tendons.  Strains most often involve the muscles in the neck, back, thigh, or calf.</a:t>
            </a:r>
          </a:p>
          <a:p>
            <a:r>
              <a:rPr lang="en-US" sz="2400" dirty="0"/>
              <a:t>In some cases, strains may be difficult to distinguish from sprains or fractures.  Whether an injury is a strain, sprain, or fracture, treat the injury as if it is a fracture.</a:t>
            </a:r>
            <a:endParaRPr lang="en-US" sz="2400" b="1" cap="small" dirty="0" smtClean="0"/>
          </a:p>
        </p:txBody>
      </p:sp>
    </p:spTree>
    <p:extLst>
      <p:ext uri="{BB962C8B-B14F-4D97-AF65-F5344CB8AC3E}">
        <p14:creationId xmlns:p14="http://schemas.microsoft.com/office/powerpoint/2010/main" val="42067788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Treating Fractures, Dislocations, Sprains, and </a:t>
            </a:r>
            <a:r>
              <a:rPr lang="en-US" sz="2400" b="1" cap="small" dirty="0" smtClean="0"/>
              <a:t>Strains</a:t>
            </a:r>
          </a:p>
          <a:p>
            <a:pPr marL="0" indent="0">
              <a:buNone/>
            </a:pPr>
            <a:endParaRPr lang="en-US" sz="2400" dirty="0" smtClean="0"/>
          </a:p>
          <a:p>
            <a:pPr marL="0" indent="0">
              <a:buNone/>
            </a:pPr>
            <a:r>
              <a:rPr lang="en-US" sz="2400" b="1" cap="small" dirty="0" smtClean="0"/>
              <a:t>Splinting</a:t>
            </a:r>
          </a:p>
          <a:p>
            <a:pPr marL="0" indent="0">
              <a:buNone/>
            </a:pPr>
            <a:r>
              <a:rPr lang="en-US" sz="2400" dirty="0"/>
              <a:t>Splinting is the most common procedure for immobilizing an injury.</a:t>
            </a:r>
          </a:p>
          <a:p>
            <a:pPr marL="0" indent="0">
              <a:buNone/>
            </a:pPr>
            <a:r>
              <a:rPr lang="en-US" sz="2400" dirty="0"/>
              <a:t>Cardboard is the material typically used for makeshift splints but a variety of materials can be used, including:</a:t>
            </a:r>
          </a:p>
          <a:p>
            <a:pPr lvl="0"/>
            <a:r>
              <a:rPr lang="en-US" sz="2400" u="sng" dirty="0"/>
              <a:t>Soft materials</a:t>
            </a:r>
            <a:r>
              <a:rPr lang="en-US" sz="2400" dirty="0"/>
              <a:t>.  Towels, blankets, or pillows, tied with bandaging materials or soft cloths</a:t>
            </a:r>
          </a:p>
          <a:p>
            <a:pPr lvl="0"/>
            <a:r>
              <a:rPr lang="en-US" sz="2400" u="sng" dirty="0"/>
              <a:t>Rigid materials</a:t>
            </a:r>
            <a:r>
              <a:rPr lang="en-US" sz="2400" dirty="0"/>
              <a:t>.  A board, metal strip, folded magazine or newspaper, or other rigid item</a:t>
            </a:r>
          </a:p>
          <a:p>
            <a:pPr marL="0" indent="0">
              <a:buNone/>
            </a:pPr>
            <a:endParaRPr lang="en-US" sz="2400" b="1" cap="small" dirty="0" smtClean="0"/>
          </a:p>
        </p:txBody>
      </p:sp>
    </p:spTree>
    <p:extLst>
      <p:ext uri="{BB962C8B-B14F-4D97-AF65-F5344CB8AC3E}">
        <p14:creationId xmlns:p14="http://schemas.microsoft.com/office/powerpoint/2010/main" val="298755321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Treating Fractures, Dislocations, Sprains, and </a:t>
            </a:r>
            <a:r>
              <a:rPr lang="en-US" sz="2400" b="1" cap="small" dirty="0" smtClean="0"/>
              <a:t>Strains</a:t>
            </a:r>
          </a:p>
          <a:p>
            <a:pPr marL="0" indent="0">
              <a:buNone/>
            </a:pPr>
            <a:endParaRPr lang="en-US" sz="2400" dirty="0" smtClean="0"/>
          </a:p>
          <a:p>
            <a:pPr marL="0" indent="0">
              <a:buNone/>
            </a:pPr>
            <a:r>
              <a:rPr lang="en-US" sz="2400" b="1" cap="small" dirty="0" smtClean="0"/>
              <a:t>Splinting</a:t>
            </a:r>
          </a:p>
          <a:p>
            <a:pPr marL="0" indent="0">
              <a:buNone/>
            </a:pPr>
            <a:r>
              <a:rPr lang="en-US" sz="2400" u="sng" dirty="0"/>
              <a:t>Anatomical splints</a:t>
            </a:r>
            <a:r>
              <a:rPr lang="en-US" sz="2400" dirty="0"/>
              <a:t> may also be created by securing a fractured bone to an adjacent </a:t>
            </a:r>
            <a:r>
              <a:rPr lang="en-US" sz="2400" dirty="0" err="1"/>
              <a:t>unfractured</a:t>
            </a:r>
            <a:r>
              <a:rPr lang="en-US" sz="2400" dirty="0"/>
              <a:t> bone.  Anatomical splints are usually reserved for fingers and toes, but, in an emergency, legs may also be splinted together.</a:t>
            </a:r>
          </a:p>
          <a:p>
            <a:pPr marL="0" indent="0">
              <a:buNone/>
            </a:pPr>
            <a:endParaRPr lang="en-US" sz="2400" dirty="0"/>
          </a:p>
        </p:txBody>
      </p:sp>
    </p:spTree>
    <p:extLst>
      <p:ext uri="{BB962C8B-B14F-4D97-AF65-F5344CB8AC3E}">
        <p14:creationId xmlns:p14="http://schemas.microsoft.com/office/powerpoint/2010/main" val="381935203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Treating Fractures, Dislocations, Sprains, and </a:t>
            </a:r>
            <a:r>
              <a:rPr lang="en-US" sz="2400" b="1" cap="small" dirty="0" smtClean="0"/>
              <a:t>Strains</a:t>
            </a:r>
          </a:p>
          <a:p>
            <a:pPr marL="0" indent="0">
              <a:buNone/>
            </a:pPr>
            <a:endParaRPr lang="en-US" sz="2400" dirty="0" smtClean="0"/>
          </a:p>
          <a:p>
            <a:pPr marL="0" indent="0">
              <a:buNone/>
            </a:pPr>
            <a:r>
              <a:rPr lang="en-US" sz="2400" b="1" cap="small" dirty="0" smtClean="0"/>
              <a:t>Splinting</a:t>
            </a:r>
          </a:p>
          <a:p>
            <a:r>
              <a:rPr lang="en-US" sz="2400" dirty="0"/>
              <a:t>Soft materials should be used to fill the gap between the splinting material and the body part.</a:t>
            </a:r>
          </a:p>
          <a:p>
            <a:r>
              <a:rPr lang="en-US" sz="2400" dirty="0"/>
              <a:t>With this type of injury, there will be swelling.  Remove restrictive clothing, shoes, and jewelry when necessary to prevent these items from acting as unintended tourniquets.</a:t>
            </a:r>
          </a:p>
        </p:txBody>
      </p:sp>
    </p:spTree>
    <p:extLst>
      <p:ext uri="{BB962C8B-B14F-4D97-AF65-F5344CB8AC3E}">
        <p14:creationId xmlns:p14="http://schemas.microsoft.com/office/powerpoint/2010/main" val="175609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b="1" dirty="0"/>
              <a:t>Public Health </a:t>
            </a:r>
            <a:r>
              <a:rPr lang="en-US" b="1" dirty="0" smtClean="0"/>
              <a:t>Considerations</a:t>
            </a:r>
          </a:p>
          <a:p>
            <a:pPr marL="0" lvl="0" indent="0">
              <a:buNone/>
            </a:pPr>
            <a:r>
              <a:rPr lang="en-US" b="1" cap="small" dirty="0"/>
              <a:t>Maintaining </a:t>
            </a:r>
            <a:r>
              <a:rPr lang="en-US" b="1" cap="small" dirty="0" smtClean="0"/>
              <a:t>Hygiene</a:t>
            </a:r>
          </a:p>
          <a:p>
            <a:pPr lvl="0"/>
            <a:r>
              <a:rPr lang="en-US" u="sng" dirty="0"/>
              <a:t>Wear an N95 mask and goggles</a:t>
            </a:r>
            <a:r>
              <a:rPr lang="en-US" dirty="0"/>
              <a:t>.</a:t>
            </a:r>
          </a:p>
          <a:p>
            <a:pPr lvl="0"/>
            <a:r>
              <a:rPr lang="en-US" u="sng" dirty="0"/>
              <a:t>Keep dressings sterile</a:t>
            </a:r>
            <a:r>
              <a:rPr lang="en-US" dirty="0"/>
              <a:t>.  Do not remove the overwrap from dressings until use.  After opening, use the entire package of dressing, if possible.</a:t>
            </a:r>
          </a:p>
          <a:p>
            <a:pPr marL="0" lvl="0" indent="0">
              <a:buNone/>
            </a:pPr>
            <a:endParaRPr lang="en-US" b="1" cap="small" dirty="0" smtClean="0"/>
          </a:p>
        </p:txBody>
      </p:sp>
    </p:spTree>
    <p:extLst>
      <p:ext uri="{BB962C8B-B14F-4D97-AF65-F5344CB8AC3E}">
        <p14:creationId xmlns:p14="http://schemas.microsoft.com/office/powerpoint/2010/main" val="115654215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3000" b="1" cap="small" dirty="0" smtClean="0"/>
              <a:t>Splint Using a Towel</a:t>
            </a:r>
          </a:p>
          <a:p>
            <a:pPr marL="0" lvl="0" indent="0" algn="ctr">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272145"/>
            <a:ext cx="6965156" cy="3962400"/>
          </a:xfrm>
          <a:prstGeom prst="rect">
            <a:avLst/>
          </a:prstGeom>
        </p:spPr>
      </p:pic>
    </p:spTree>
    <p:extLst>
      <p:ext uri="{BB962C8B-B14F-4D97-AF65-F5344CB8AC3E}">
        <p14:creationId xmlns:p14="http://schemas.microsoft.com/office/powerpoint/2010/main" val="375351553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3000" b="1" cap="small" dirty="0" smtClean="0"/>
              <a:t>Splint Using a Pillow</a:t>
            </a:r>
          </a:p>
          <a:p>
            <a:pPr marL="0" lvl="0" indent="0" algn="ctr">
              <a:buNone/>
            </a:pP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2209800"/>
            <a:ext cx="6629400" cy="4420982"/>
          </a:xfrm>
          <a:prstGeom prst="rect">
            <a:avLst/>
          </a:prstGeom>
        </p:spPr>
      </p:pic>
    </p:spTree>
    <p:extLst>
      <p:ext uri="{BB962C8B-B14F-4D97-AF65-F5344CB8AC3E}">
        <p14:creationId xmlns:p14="http://schemas.microsoft.com/office/powerpoint/2010/main" val="20861065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3000" b="1" cap="small" dirty="0" smtClean="0"/>
              <a:t>Splint Using Cardboard</a:t>
            </a:r>
          </a:p>
          <a:p>
            <a:pPr marL="0" lvl="0" indent="0" algn="ctr">
              <a:buNone/>
            </a:pPr>
            <a:endParaRPr lang="en-US" sz="3000" b="1" cap="small" dirty="0" smtClean="0"/>
          </a:p>
          <a:p>
            <a:pPr marL="0" lvl="0" indent="0" algn="ctr">
              <a:buNone/>
            </a:pP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2362200"/>
            <a:ext cx="5791200" cy="4343400"/>
          </a:xfrm>
          <a:prstGeom prst="rect">
            <a:avLst/>
          </a:prstGeom>
        </p:spPr>
      </p:pic>
    </p:spTree>
    <p:extLst>
      <p:ext uri="{BB962C8B-B14F-4D97-AF65-F5344CB8AC3E}">
        <p14:creationId xmlns:p14="http://schemas.microsoft.com/office/powerpoint/2010/main" val="424581127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3000" b="1" cap="small" dirty="0" smtClean="0"/>
              <a:t>Splint Using Cardboard &amp; Pillow</a:t>
            </a:r>
          </a:p>
          <a:p>
            <a:pPr marL="0" lvl="0" indent="0" algn="ctr">
              <a:buNone/>
            </a:pPr>
            <a:endParaRPr lang="en-US" sz="3000" b="1" cap="small" dirty="0" smtClean="0"/>
          </a:p>
          <a:p>
            <a:pPr marL="0" lvl="0" indent="0" algn="ctr">
              <a:buNone/>
            </a:pP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2255761"/>
            <a:ext cx="6477000" cy="4189648"/>
          </a:xfrm>
          <a:prstGeom prst="rect">
            <a:avLst/>
          </a:prstGeom>
        </p:spPr>
      </p:pic>
    </p:spTree>
    <p:extLst>
      <p:ext uri="{BB962C8B-B14F-4D97-AF65-F5344CB8AC3E}">
        <p14:creationId xmlns:p14="http://schemas.microsoft.com/office/powerpoint/2010/main" val="174888135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3000" b="1" cap="small" dirty="0" smtClean="0"/>
              <a:t>Splint Using book, hard Surface, etc.</a:t>
            </a:r>
          </a:p>
          <a:p>
            <a:pPr marL="0" lvl="0" indent="0" algn="ctr">
              <a:buNone/>
            </a:pPr>
            <a:endParaRPr lang="en-US" sz="3000" b="1" cap="small" dirty="0" smtClean="0"/>
          </a:p>
          <a:p>
            <a:pPr marL="0" lvl="0" indent="0" algn="ctr">
              <a:buNone/>
            </a:pPr>
            <a:endParaRPr lang="en-US" sz="3000" b="1" cap="small" dirty="0" smtClean="0"/>
          </a:p>
          <a:p>
            <a:pPr marL="0" lvl="0" indent="0" algn="ctr">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2438400"/>
            <a:ext cx="2457450" cy="3829792"/>
          </a:xfrm>
          <a:prstGeom prst="rect">
            <a:avLst/>
          </a:prstGeom>
        </p:spPr>
      </p:pic>
    </p:spTree>
    <p:extLst>
      <p:ext uri="{BB962C8B-B14F-4D97-AF65-F5344CB8AC3E}">
        <p14:creationId xmlns:p14="http://schemas.microsoft.com/office/powerpoint/2010/main" val="152495723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3000" b="1" cap="small" dirty="0" smtClean="0"/>
              <a:t>Anatomical Splint</a:t>
            </a:r>
          </a:p>
          <a:p>
            <a:pPr marL="0" lvl="0" indent="0" algn="ctr">
              <a:buNone/>
            </a:pPr>
            <a:endParaRPr lang="en-US" sz="3000" b="1" cap="small" dirty="0" smtClean="0"/>
          </a:p>
          <a:p>
            <a:pPr marL="0" lvl="0" indent="0" algn="ctr">
              <a:buNone/>
            </a:pPr>
            <a:endParaRPr lang="en-US" sz="3000" b="1" cap="small" dirty="0" smtClean="0"/>
          </a:p>
          <a:p>
            <a:pPr marL="0" lvl="0" indent="0" algn="ctr">
              <a:buNone/>
            </a:pPr>
            <a:endParaRPr lang="en-US" sz="3000" b="1" cap="small" dirty="0" smtClean="0"/>
          </a:p>
          <a:p>
            <a:pPr marL="0" lvl="0" indent="0" algn="ctr">
              <a:buNone/>
            </a:pP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36" y="2743200"/>
            <a:ext cx="8708571" cy="3048000"/>
          </a:xfrm>
          <a:prstGeom prst="rect">
            <a:avLst/>
          </a:prstGeom>
        </p:spPr>
      </p:pic>
    </p:spTree>
    <p:extLst>
      <p:ext uri="{BB962C8B-B14F-4D97-AF65-F5344CB8AC3E}">
        <p14:creationId xmlns:p14="http://schemas.microsoft.com/office/powerpoint/2010/main" val="112916714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3000" b="1" cap="small" dirty="0" smtClean="0"/>
              <a:t>Anatomical Splint</a:t>
            </a:r>
          </a:p>
          <a:p>
            <a:pPr marL="0" lvl="0" indent="0" algn="ctr">
              <a:buNone/>
            </a:pPr>
            <a:endParaRPr lang="en-US" sz="3000" b="1" cap="small" dirty="0" smtClean="0"/>
          </a:p>
          <a:p>
            <a:pPr marL="0" lvl="0" indent="0" algn="ctr">
              <a:buNone/>
            </a:pPr>
            <a:r>
              <a:rPr lang="en-US" sz="3200" b="1" dirty="0" smtClean="0"/>
              <a:t>Anatomical </a:t>
            </a:r>
            <a:r>
              <a:rPr lang="en-US" sz="3200" b="1" dirty="0"/>
              <a:t>splint in which the injured leg is tied at intervals to the non-injured leg, using a blanket as padding between the legs.</a:t>
            </a:r>
            <a:endParaRPr lang="en-US" sz="3000" b="1" cap="small" dirty="0" smtClean="0"/>
          </a:p>
          <a:p>
            <a:pPr marL="0" lvl="0" indent="0" algn="ctr">
              <a:buNone/>
            </a:pPr>
            <a:endParaRPr lang="en-US" sz="2400" dirty="0"/>
          </a:p>
        </p:txBody>
      </p:sp>
    </p:spTree>
    <p:extLst>
      <p:ext uri="{BB962C8B-B14F-4D97-AF65-F5344CB8AC3E}">
        <p14:creationId xmlns:p14="http://schemas.microsoft.com/office/powerpoint/2010/main" val="399161044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3000" b="1" cap="small" dirty="0" smtClean="0"/>
              <a:t>Anatomical Splint</a:t>
            </a:r>
          </a:p>
          <a:p>
            <a:pPr marL="0" lvl="0" indent="0" algn="ctr">
              <a:buNone/>
            </a:pPr>
            <a:endParaRPr lang="en-US" sz="3000" b="1" cap="small" dirty="0" smtClean="0"/>
          </a:p>
          <a:p>
            <a:pPr marL="0" lvl="0" indent="0" algn="ctr">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362200"/>
            <a:ext cx="6858000" cy="3857625"/>
          </a:xfrm>
          <a:prstGeom prst="rect">
            <a:avLst/>
          </a:prstGeom>
        </p:spPr>
      </p:pic>
    </p:spTree>
    <p:extLst>
      <p:ext uri="{BB962C8B-B14F-4D97-AF65-F5344CB8AC3E}">
        <p14:creationId xmlns:p14="http://schemas.microsoft.com/office/powerpoint/2010/main" val="353460801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3000" b="1" cap="small" dirty="0" smtClean="0"/>
              <a:t>Upper Arm Splint</a:t>
            </a:r>
          </a:p>
          <a:p>
            <a:pPr marL="0" lvl="0" indent="0" algn="ctr">
              <a:buNone/>
            </a:pPr>
            <a:endParaRPr lang="en-US" sz="3000" b="1" cap="small" dirty="0" smtClean="0"/>
          </a:p>
          <a:p>
            <a:pPr marL="0" lvl="0" indent="0" algn="ctr">
              <a:buNone/>
            </a:pPr>
            <a:endParaRPr lang="en-US" sz="3000" b="1" cap="small" dirty="0" smtClean="0"/>
          </a:p>
          <a:p>
            <a:pPr marL="0" lvl="0" indent="0" algn="ctr">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348345"/>
            <a:ext cx="4268222" cy="3962400"/>
          </a:xfrm>
          <a:prstGeom prst="rect">
            <a:avLst/>
          </a:prstGeom>
        </p:spPr>
      </p:pic>
    </p:spTree>
    <p:extLst>
      <p:ext uri="{BB962C8B-B14F-4D97-AF65-F5344CB8AC3E}">
        <p14:creationId xmlns:p14="http://schemas.microsoft.com/office/powerpoint/2010/main" val="23448034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Treating Fractures, Dislocations, Sprains and Strains</a:t>
            </a:r>
            <a:endParaRPr lang="en-US" sz="2400" b="1" cap="small" dirty="0" smtClean="0"/>
          </a:p>
          <a:p>
            <a:pPr marL="0" lvl="0" indent="0">
              <a:buNone/>
            </a:pPr>
            <a:endParaRPr lang="en-US" sz="2400" b="1" cap="small" dirty="0" smtClean="0"/>
          </a:p>
          <a:p>
            <a:pPr marL="0" lvl="0" indent="0">
              <a:buNone/>
            </a:pPr>
            <a:r>
              <a:rPr lang="en-US" sz="2400" b="1" cap="small" dirty="0" smtClean="0"/>
              <a:t>Exercise</a:t>
            </a:r>
            <a:r>
              <a:rPr lang="en-US" sz="2400" b="1" cap="small" dirty="0"/>
              <a:t>:  </a:t>
            </a:r>
            <a:r>
              <a:rPr lang="en-US" sz="2400" b="1" cap="small" dirty="0" smtClean="0"/>
              <a:t>Splinting</a:t>
            </a:r>
          </a:p>
          <a:p>
            <a:pPr marL="0" indent="0">
              <a:buNone/>
            </a:pPr>
            <a:r>
              <a:rPr lang="en-US" sz="2400" b="1" dirty="0"/>
              <a:t>Purpose:  </a:t>
            </a:r>
            <a:r>
              <a:rPr lang="en-US" sz="2400" dirty="0"/>
              <a:t>This exercise will provide you with a chance to practice your splinting techniques.</a:t>
            </a:r>
          </a:p>
          <a:p>
            <a:pPr marL="0" lvl="0" indent="0">
              <a:buNone/>
            </a:pPr>
            <a:endParaRPr lang="en-US" sz="3000" b="1" cap="small" dirty="0" smtClean="0"/>
          </a:p>
          <a:p>
            <a:pPr marL="0" lvl="0" indent="0" algn="ctr">
              <a:buNone/>
            </a:pPr>
            <a:endParaRPr lang="en-US" sz="3000" b="1" cap="small" dirty="0" smtClean="0"/>
          </a:p>
          <a:p>
            <a:pPr marL="0" lvl="0" indent="0" algn="ctr">
              <a:buNone/>
            </a:pPr>
            <a:endParaRPr lang="en-US" sz="2400" dirty="0"/>
          </a:p>
        </p:txBody>
      </p:sp>
    </p:spTree>
    <p:extLst>
      <p:ext uri="{BB962C8B-B14F-4D97-AF65-F5344CB8AC3E}">
        <p14:creationId xmlns:p14="http://schemas.microsoft.com/office/powerpoint/2010/main" val="3999835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b="1" dirty="0"/>
              <a:t>Public Health </a:t>
            </a:r>
            <a:r>
              <a:rPr lang="en-US" b="1" dirty="0" smtClean="0"/>
              <a:t>Considerations</a:t>
            </a:r>
          </a:p>
          <a:p>
            <a:pPr marL="0" lvl="0" indent="0">
              <a:buNone/>
            </a:pPr>
            <a:r>
              <a:rPr lang="en-US" b="1" cap="small" dirty="0"/>
              <a:t>Maintaining </a:t>
            </a:r>
            <a:r>
              <a:rPr lang="en-US" b="1" cap="small" dirty="0" smtClean="0"/>
              <a:t>Hygiene</a:t>
            </a:r>
          </a:p>
          <a:p>
            <a:r>
              <a:rPr lang="en-US" u="sng" dirty="0"/>
              <a:t>Thoroughly wash areas that come in contact with body fluids</a:t>
            </a:r>
            <a:r>
              <a:rPr lang="en-US" dirty="0"/>
              <a:t> with soap and water or diluted bleach as soon as possible.</a:t>
            </a:r>
            <a:endParaRPr lang="en-US" b="1" cap="small" dirty="0" smtClean="0"/>
          </a:p>
        </p:txBody>
      </p:sp>
    </p:spTree>
    <p:extLst>
      <p:ext uri="{BB962C8B-B14F-4D97-AF65-F5344CB8AC3E}">
        <p14:creationId xmlns:p14="http://schemas.microsoft.com/office/powerpoint/2010/main" val="104766017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lnSpcReduction="10000"/>
          </a:bodyPr>
          <a:lstStyle/>
          <a:p>
            <a:pPr marL="0" lvl="0" indent="0" algn="ctr">
              <a:buNone/>
            </a:pPr>
            <a:r>
              <a:rPr lang="en-US" sz="2400" b="1" cap="small" dirty="0"/>
              <a:t>Treating Fractures, Dislocations, Sprains and Strains</a:t>
            </a:r>
            <a:endParaRPr lang="en-US" sz="2400" b="1" cap="small" dirty="0" smtClean="0"/>
          </a:p>
          <a:p>
            <a:pPr marL="0" indent="0">
              <a:buNone/>
            </a:pPr>
            <a:r>
              <a:rPr lang="en-US" sz="3200" b="1" dirty="0" smtClean="0"/>
              <a:t>Instructions</a:t>
            </a:r>
            <a:r>
              <a:rPr lang="en-US" sz="3200" b="1" dirty="0"/>
              <a:t>:</a:t>
            </a:r>
            <a:endParaRPr lang="en-US" sz="3200" dirty="0"/>
          </a:p>
          <a:p>
            <a:pPr lvl="0"/>
            <a:r>
              <a:rPr lang="en-US" sz="3200" dirty="0"/>
              <a:t>Break down into pairs of two.  One person will be the rescuer, the other will be the victim.</a:t>
            </a:r>
          </a:p>
          <a:p>
            <a:pPr lvl="0"/>
            <a:r>
              <a:rPr lang="en-US" sz="3200" dirty="0"/>
              <a:t>The rescuer will place a splint on the victim’s upper arm, and then one on the victim’s lower leg.</a:t>
            </a:r>
          </a:p>
          <a:p>
            <a:r>
              <a:rPr lang="en-US" sz="3200" dirty="0"/>
              <a:t>After several observed attempts at splinting, the rescuer and the victim will swap roles.</a:t>
            </a:r>
            <a:endParaRPr lang="en-US" sz="3000" b="1" cap="small" dirty="0" smtClean="0"/>
          </a:p>
          <a:p>
            <a:pPr marL="0" lvl="0" indent="0" algn="ctr">
              <a:buNone/>
            </a:pPr>
            <a:endParaRPr lang="en-US" sz="3000" b="1" cap="small" dirty="0" smtClean="0"/>
          </a:p>
          <a:p>
            <a:pPr marL="0" lvl="0" indent="0" algn="ctr">
              <a:buNone/>
            </a:pPr>
            <a:endParaRPr lang="en-US" sz="2400" dirty="0"/>
          </a:p>
        </p:txBody>
      </p:sp>
    </p:spTree>
    <p:extLst>
      <p:ext uri="{BB962C8B-B14F-4D97-AF65-F5344CB8AC3E}">
        <p14:creationId xmlns:p14="http://schemas.microsoft.com/office/powerpoint/2010/main" val="204703740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3200" b="1" cap="small" dirty="0"/>
              <a:t>Nasal </a:t>
            </a:r>
            <a:r>
              <a:rPr lang="en-US" sz="3200" b="1" cap="small" dirty="0" smtClean="0"/>
              <a:t>Injuries</a:t>
            </a:r>
          </a:p>
          <a:p>
            <a:pPr marL="0" indent="0">
              <a:buNone/>
            </a:pPr>
            <a:r>
              <a:rPr lang="en-US" sz="3200" dirty="0"/>
              <a:t>Bleeding from the nose can have several causes.  Bleeding from the nose can be caused by:</a:t>
            </a:r>
          </a:p>
          <a:p>
            <a:pPr lvl="0"/>
            <a:r>
              <a:rPr lang="en-US" sz="3200" dirty="0"/>
              <a:t>Blunt force to the nose</a:t>
            </a:r>
          </a:p>
          <a:p>
            <a:pPr lvl="0"/>
            <a:r>
              <a:rPr lang="en-US" sz="3200" dirty="0"/>
              <a:t>Skull fracture</a:t>
            </a:r>
          </a:p>
          <a:p>
            <a:pPr lvl="0"/>
            <a:r>
              <a:rPr lang="en-US" sz="3200" dirty="0" err="1"/>
              <a:t>Nontrauma</a:t>
            </a:r>
            <a:r>
              <a:rPr lang="en-US" sz="3200" dirty="0"/>
              <a:t>-related conditions such as sinus infections, high blood pressure, and bleeding disorders</a:t>
            </a:r>
          </a:p>
          <a:p>
            <a:pPr marL="0" lvl="0" indent="0">
              <a:buNone/>
            </a:pPr>
            <a:endParaRPr lang="en-US" sz="3000" b="1" cap="small" dirty="0" smtClean="0"/>
          </a:p>
          <a:p>
            <a:pPr marL="0" lvl="0" indent="0" algn="ctr">
              <a:buNone/>
            </a:pPr>
            <a:endParaRPr lang="en-US" sz="2400" dirty="0"/>
          </a:p>
        </p:txBody>
      </p:sp>
    </p:spTree>
    <p:extLst>
      <p:ext uri="{BB962C8B-B14F-4D97-AF65-F5344CB8AC3E}">
        <p14:creationId xmlns:p14="http://schemas.microsoft.com/office/powerpoint/2010/main" val="241375082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fontScale="92500" lnSpcReduction="20000"/>
          </a:bodyPr>
          <a:lstStyle/>
          <a:p>
            <a:pPr marL="0" lvl="0" indent="0" algn="ctr">
              <a:buNone/>
            </a:pPr>
            <a:r>
              <a:rPr lang="en-US" sz="3200" b="1" cap="small" dirty="0"/>
              <a:t>Nasal </a:t>
            </a:r>
            <a:r>
              <a:rPr lang="en-US" sz="3200" b="1" cap="small" dirty="0" smtClean="0"/>
              <a:t>Injuries</a:t>
            </a:r>
          </a:p>
          <a:p>
            <a:pPr marL="0" indent="0">
              <a:buNone/>
            </a:pPr>
            <a:r>
              <a:rPr lang="en-US" sz="3200" dirty="0"/>
              <a:t>A large blood loss from a nosebleed can lead to shock.  Actual blood loss may not be evident because the victim will swallow some amount of blood.  Those who have swallowed large amounts of blood may become nauseated and vomit.</a:t>
            </a:r>
          </a:p>
          <a:p>
            <a:endParaRPr lang="en-US" sz="3200" dirty="0" smtClean="0"/>
          </a:p>
          <a:p>
            <a:pPr marL="0" indent="0">
              <a:buNone/>
            </a:pPr>
            <a:r>
              <a:rPr lang="en-US" sz="3200" dirty="0" smtClean="0"/>
              <a:t>These </a:t>
            </a:r>
            <a:r>
              <a:rPr lang="en-US" sz="3200" dirty="0"/>
              <a:t>are methods for controlling nasal bleeding:</a:t>
            </a:r>
          </a:p>
          <a:p>
            <a:pPr lvl="0"/>
            <a:r>
              <a:rPr lang="en-US" sz="3200" dirty="0"/>
              <a:t>Pinch the nostrils together</a:t>
            </a:r>
          </a:p>
          <a:p>
            <a:r>
              <a:rPr lang="en-US" sz="3200" dirty="0"/>
              <a:t>Put pressure on the upper lip just under the nose</a:t>
            </a:r>
            <a:endParaRPr lang="en-US" sz="3000" b="1" cap="small" dirty="0" smtClean="0"/>
          </a:p>
          <a:p>
            <a:pPr marL="0" lvl="0" indent="0" algn="ctr">
              <a:buNone/>
            </a:pPr>
            <a:endParaRPr lang="en-US" sz="2400" dirty="0"/>
          </a:p>
        </p:txBody>
      </p:sp>
    </p:spTree>
    <p:extLst>
      <p:ext uri="{BB962C8B-B14F-4D97-AF65-F5344CB8AC3E}">
        <p14:creationId xmlns:p14="http://schemas.microsoft.com/office/powerpoint/2010/main" val="248092308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3200" b="1" cap="small" dirty="0"/>
              <a:t>Nasal </a:t>
            </a:r>
            <a:r>
              <a:rPr lang="en-US" sz="3200" b="1" cap="small" dirty="0" smtClean="0"/>
              <a:t>Injuries</a:t>
            </a:r>
          </a:p>
          <a:p>
            <a:pPr marL="0" indent="0">
              <a:buNone/>
            </a:pPr>
            <a:r>
              <a:rPr lang="en-US" sz="2400" dirty="0"/>
              <a:t>While treating for nosebleeds, you should:</a:t>
            </a:r>
          </a:p>
          <a:p>
            <a:pPr lvl="0"/>
            <a:r>
              <a:rPr lang="en-US" sz="2400" dirty="0"/>
              <a:t>Have the victim sit with the head slightly forward so that blood trickling down the throat will not be breathed into the lungs.  Do not put the head back.</a:t>
            </a:r>
          </a:p>
          <a:p>
            <a:pPr lvl="0"/>
            <a:r>
              <a:rPr lang="en-US" sz="2400" dirty="0"/>
              <a:t>Ensure that the victim’s airway remains open</a:t>
            </a:r>
          </a:p>
          <a:p>
            <a:r>
              <a:rPr lang="en-US" sz="2400" dirty="0"/>
              <a:t>Keep the victim quiet.  Anxiety will increase blood flow.</a:t>
            </a:r>
          </a:p>
        </p:txBody>
      </p:sp>
    </p:spTree>
    <p:extLst>
      <p:ext uri="{BB962C8B-B14F-4D97-AF65-F5344CB8AC3E}">
        <p14:creationId xmlns:p14="http://schemas.microsoft.com/office/powerpoint/2010/main" val="249830395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Treating Cold-Related </a:t>
            </a:r>
            <a:r>
              <a:rPr lang="en-US" sz="2400" b="1" cap="small" dirty="0" smtClean="0"/>
              <a:t>Injuries</a:t>
            </a:r>
          </a:p>
          <a:p>
            <a:pPr marL="0" indent="0">
              <a:buNone/>
            </a:pPr>
            <a:r>
              <a:rPr lang="en-US" sz="2400" dirty="0"/>
              <a:t>Cold-related injuries include:</a:t>
            </a:r>
          </a:p>
          <a:p>
            <a:pPr lvl="0"/>
            <a:r>
              <a:rPr lang="en-US" sz="2400" u="sng" dirty="0"/>
              <a:t>Hypothermia</a:t>
            </a:r>
            <a:r>
              <a:rPr lang="en-US" sz="2400" dirty="0"/>
              <a:t>, which is a condition that occurs when the body’s temperature drops below normal</a:t>
            </a:r>
          </a:p>
          <a:p>
            <a:r>
              <a:rPr lang="en-US" sz="2400" u="sng" dirty="0"/>
              <a:t>Frostbite</a:t>
            </a:r>
            <a:r>
              <a:rPr lang="en-US" sz="2400" dirty="0"/>
              <a:t>, which occurs when extreme cold shuts down blood flow to extremities, causing tissue death </a:t>
            </a:r>
          </a:p>
        </p:txBody>
      </p:sp>
    </p:spTree>
    <p:extLst>
      <p:ext uri="{BB962C8B-B14F-4D97-AF65-F5344CB8AC3E}">
        <p14:creationId xmlns:p14="http://schemas.microsoft.com/office/powerpoint/2010/main" val="36987046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Treating Cold-Related </a:t>
            </a:r>
            <a:r>
              <a:rPr lang="en-US" sz="2400" b="1" cap="small" dirty="0" smtClean="0"/>
              <a:t>Injuries</a:t>
            </a:r>
          </a:p>
          <a:p>
            <a:pPr marL="0" lvl="0" indent="0">
              <a:buNone/>
            </a:pPr>
            <a:r>
              <a:rPr lang="en-US" sz="2400" b="1" cap="small" dirty="0" smtClean="0"/>
              <a:t>Hypothermia</a:t>
            </a:r>
          </a:p>
          <a:p>
            <a:pPr marL="0" indent="0">
              <a:buNone/>
            </a:pPr>
            <a:r>
              <a:rPr lang="en-US" sz="2400" dirty="0"/>
              <a:t>Hypothermia may be caused by exposure to cold air or water or by inadequate food combined with inadequate clothing and/or heat, especially in older people.</a:t>
            </a:r>
          </a:p>
          <a:p>
            <a:pPr marL="0" lvl="0" indent="0">
              <a:buNone/>
            </a:pPr>
            <a:endParaRPr lang="en-US" sz="2400" b="1" cap="small" dirty="0" smtClean="0"/>
          </a:p>
        </p:txBody>
      </p:sp>
    </p:spTree>
    <p:extLst>
      <p:ext uri="{BB962C8B-B14F-4D97-AF65-F5344CB8AC3E}">
        <p14:creationId xmlns:p14="http://schemas.microsoft.com/office/powerpoint/2010/main" val="33617078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Treating Cold-Related </a:t>
            </a:r>
            <a:r>
              <a:rPr lang="en-US" sz="2400" b="1" cap="small" dirty="0" smtClean="0"/>
              <a:t>Injuries</a:t>
            </a:r>
          </a:p>
          <a:p>
            <a:pPr marL="0" lvl="0" indent="0">
              <a:buNone/>
            </a:pPr>
            <a:r>
              <a:rPr lang="en-US" sz="2400" b="1" cap="small" dirty="0" smtClean="0"/>
              <a:t>Hypothermia</a:t>
            </a:r>
          </a:p>
          <a:p>
            <a:pPr marL="0" indent="0">
              <a:buNone/>
            </a:pPr>
            <a:r>
              <a:rPr lang="en-US" sz="2400" dirty="0"/>
              <a:t>The primary signs and symptoms of hypothermia are:</a:t>
            </a:r>
          </a:p>
          <a:p>
            <a:pPr lvl="0"/>
            <a:r>
              <a:rPr lang="en-US" sz="2400" dirty="0"/>
              <a:t>A body temperature of 95° F (37° C) or lower</a:t>
            </a:r>
          </a:p>
          <a:p>
            <a:pPr lvl="0"/>
            <a:r>
              <a:rPr lang="en-US" sz="2400" dirty="0"/>
              <a:t>Redness or blueness of the skin</a:t>
            </a:r>
          </a:p>
          <a:p>
            <a:r>
              <a:rPr lang="en-US" sz="2400" dirty="0"/>
              <a:t>Numbness accompanied by shivering</a:t>
            </a:r>
            <a:endParaRPr lang="en-US" sz="2400" b="1" cap="small" dirty="0" smtClean="0"/>
          </a:p>
        </p:txBody>
      </p:sp>
    </p:spTree>
    <p:extLst>
      <p:ext uri="{BB962C8B-B14F-4D97-AF65-F5344CB8AC3E}">
        <p14:creationId xmlns:p14="http://schemas.microsoft.com/office/powerpoint/2010/main" val="212676460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Treating Cold-Related </a:t>
            </a:r>
            <a:r>
              <a:rPr lang="en-US" sz="2400" b="1" cap="small" dirty="0" smtClean="0"/>
              <a:t>Injuries</a:t>
            </a:r>
          </a:p>
          <a:p>
            <a:pPr marL="0" lvl="0" indent="0">
              <a:buNone/>
            </a:pPr>
            <a:r>
              <a:rPr lang="en-US" sz="2400" b="1" cap="small" dirty="0" smtClean="0"/>
              <a:t>Hypothermia</a:t>
            </a:r>
          </a:p>
          <a:p>
            <a:pPr marL="0" indent="0">
              <a:buNone/>
            </a:pPr>
            <a:r>
              <a:rPr lang="en-US" sz="2400" dirty="0"/>
              <a:t>In later stages, hypothermia will be accompanied by:</a:t>
            </a:r>
          </a:p>
          <a:p>
            <a:pPr lvl="0"/>
            <a:r>
              <a:rPr lang="en-US" sz="2400" dirty="0"/>
              <a:t>Slurred speech</a:t>
            </a:r>
          </a:p>
          <a:p>
            <a:pPr lvl="0"/>
            <a:r>
              <a:rPr lang="en-US" sz="2400" dirty="0"/>
              <a:t>Unpredictable behavior</a:t>
            </a:r>
          </a:p>
          <a:p>
            <a:r>
              <a:rPr lang="en-US" sz="2400" dirty="0"/>
              <a:t>Listlessness</a:t>
            </a:r>
            <a:endParaRPr lang="en-US" sz="2400" b="1" cap="small" dirty="0" smtClean="0"/>
          </a:p>
        </p:txBody>
      </p:sp>
    </p:spTree>
    <p:extLst>
      <p:ext uri="{BB962C8B-B14F-4D97-AF65-F5344CB8AC3E}">
        <p14:creationId xmlns:p14="http://schemas.microsoft.com/office/powerpoint/2010/main" val="371475184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fontScale="92500" lnSpcReduction="10000"/>
          </a:bodyPr>
          <a:lstStyle/>
          <a:p>
            <a:pPr marL="0" lvl="0" indent="0" algn="ctr">
              <a:buNone/>
            </a:pPr>
            <a:r>
              <a:rPr lang="en-US" sz="2400" b="1" cap="small" dirty="0"/>
              <a:t>Treating Cold-Related </a:t>
            </a:r>
            <a:r>
              <a:rPr lang="en-US" sz="2400" b="1" cap="small" dirty="0" smtClean="0"/>
              <a:t>Injuries</a:t>
            </a:r>
          </a:p>
          <a:p>
            <a:pPr marL="0" lvl="0" indent="0">
              <a:buNone/>
            </a:pPr>
            <a:r>
              <a:rPr lang="en-US" sz="2400" b="1" cap="small" dirty="0" smtClean="0"/>
              <a:t>Hypothermia</a:t>
            </a:r>
          </a:p>
          <a:p>
            <a:pPr marL="0" indent="0">
              <a:buNone/>
            </a:pPr>
            <a:r>
              <a:rPr lang="en-US" sz="2400" dirty="0"/>
              <a:t>Because hypothermia can set in within only a few minutes, you should treat victims who have been rescued from cold air or water environments.</a:t>
            </a:r>
          </a:p>
          <a:p>
            <a:pPr lvl="0"/>
            <a:r>
              <a:rPr lang="en-US" sz="2400" dirty="0"/>
              <a:t>Remove wet clothing.</a:t>
            </a:r>
          </a:p>
          <a:p>
            <a:pPr lvl="0"/>
            <a:r>
              <a:rPr lang="en-US" sz="2400" dirty="0"/>
              <a:t>Wrap the victim in a blanket or sleeping bag and cover the head and neck.</a:t>
            </a:r>
          </a:p>
          <a:p>
            <a:pPr lvl="0"/>
            <a:r>
              <a:rPr lang="en-US" sz="2400" dirty="0"/>
              <a:t>Protect the victim against the weather.</a:t>
            </a:r>
          </a:p>
          <a:p>
            <a:pPr lvl="0"/>
            <a:r>
              <a:rPr lang="en-US" sz="2400" dirty="0"/>
              <a:t>Provide warm, sweet drinks and food to conscious victims.  </a:t>
            </a:r>
            <a:r>
              <a:rPr lang="en-US" sz="2400" u="sng" dirty="0"/>
              <a:t>Do not offer alcohol</a:t>
            </a:r>
            <a:r>
              <a:rPr lang="en-US" sz="2400" dirty="0"/>
              <a:t>.</a:t>
            </a:r>
          </a:p>
          <a:p>
            <a:pPr lvl="0"/>
            <a:r>
              <a:rPr lang="en-US" sz="2400" dirty="0"/>
              <a:t>Do not attempt to use massage to warm affected body parts.</a:t>
            </a:r>
          </a:p>
          <a:p>
            <a:pPr marL="0" lvl="0" indent="0">
              <a:buNone/>
            </a:pPr>
            <a:endParaRPr lang="en-US" sz="2400" b="1" cap="small" dirty="0" smtClean="0"/>
          </a:p>
        </p:txBody>
      </p:sp>
    </p:spTree>
    <p:extLst>
      <p:ext uri="{BB962C8B-B14F-4D97-AF65-F5344CB8AC3E}">
        <p14:creationId xmlns:p14="http://schemas.microsoft.com/office/powerpoint/2010/main" val="20233981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Treating Cold-Related </a:t>
            </a:r>
            <a:r>
              <a:rPr lang="en-US" sz="2400" b="1" cap="small" dirty="0" smtClean="0"/>
              <a:t>Injuries</a:t>
            </a:r>
          </a:p>
          <a:p>
            <a:pPr marL="0" lvl="0" indent="0">
              <a:buNone/>
            </a:pPr>
            <a:r>
              <a:rPr lang="en-US" sz="2400" b="1" cap="small" dirty="0" smtClean="0"/>
              <a:t>Hypothermia</a:t>
            </a:r>
          </a:p>
          <a:p>
            <a:pPr marL="0" lvl="0" indent="0">
              <a:buNone/>
            </a:pPr>
            <a:r>
              <a:rPr lang="en-US" sz="2400" dirty="0"/>
              <a:t>Place an unconscious victim in the recovery position:</a:t>
            </a:r>
          </a:p>
          <a:p>
            <a:pPr lvl="0"/>
            <a:r>
              <a:rPr lang="en-US" sz="2400" dirty="0"/>
              <a:t>Place the victim’s arm that is nearest to you at a right angle against the ground, with the palm facing up.</a:t>
            </a:r>
          </a:p>
          <a:p>
            <a:r>
              <a:rPr lang="en-US" sz="2400" dirty="0"/>
              <a:t>Move the victim’s other arm across his or her chest and neck, with the back of the victim’s hand resting against his or her cheek.</a:t>
            </a:r>
            <a:endParaRPr lang="en-US" sz="2400" b="1" cap="small" dirty="0" smtClean="0"/>
          </a:p>
        </p:txBody>
      </p:sp>
    </p:spTree>
    <p:extLst>
      <p:ext uri="{BB962C8B-B14F-4D97-AF65-F5344CB8AC3E}">
        <p14:creationId xmlns:p14="http://schemas.microsoft.com/office/powerpoint/2010/main" val="1341279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b="1" dirty="0"/>
              <a:t>Public Health </a:t>
            </a:r>
            <a:r>
              <a:rPr lang="en-US" b="1" dirty="0" smtClean="0"/>
              <a:t>Considerations</a:t>
            </a:r>
          </a:p>
          <a:p>
            <a:pPr marL="0" lvl="0" indent="0">
              <a:buNone/>
            </a:pPr>
            <a:r>
              <a:rPr lang="en-US" b="1" cap="small" dirty="0"/>
              <a:t>Maintaining </a:t>
            </a:r>
            <a:r>
              <a:rPr lang="en-US" b="1" cap="small" dirty="0" smtClean="0"/>
              <a:t>Sanitation</a:t>
            </a:r>
          </a:p>
          <a:p>
            <a:pPr marL="0" indent="0">
              <a:buNone/>
            </a:pPr>
            <a:r>
              <a:rPr lang="en-US" dirty="0"/>
              <a:t>Poor sanitation is also a major cause of infection.  CERT medical operations personnel can maintain sanitary conditions by:</a:t>
            </a:r>
          </a:p>
          <a:p>
            <a:pPr lvl="0"/>
            <a:r>
              <a:rPr lang="en-US" dirty="0"/>
              <a:t>Controlling the disposal of bacterial sources (e.g., soiled exam gloves, dressings, etc.)</a:t>
            </a:r>
          </a:p>
          <a:p>
            <a:pPr marL="0" lvl="0" indent="0">
              <a:buNone/>
            </a:pPr>
            <a:endParaRPr lang="en-US" b="1" cap="small" dirty="0" smtClean="0"/>
          </a:p>
        </p:txBody>
      </p:sp>
    </p:spTree>
    <p:extLst>
      <p:ext uri="{BB962C8B-B14F-4D97-AF65-F5344CB8AC3E}">
        <p14:creationId xmlns:p14="http://schemas.microsoft.com/office/powerpoint/2010/main" val="293574203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Treating Cold-Related </a:t>
            </a:r>
            <a:r>
              <a:rPr lang="en-US" sz="2400" b="1" cap="small" dirty="0" smtClean="0"/>
              <a:t>Injuries</a:t>
            </a:r>
          </a:p>
          <a:p>
            <a:pPr marL="0" lvl="0" indent="0">
              <a:buNone/>
            </a:pPr>
            <a:r>
              <a:rPr lang="en-US" sz="2400" b="1" cap="small" dirty="0" smtClean="0"/>
              <a:t>Hypothermia</a:t>
            </a:r>
          </a:p>
          <a:p>
            <a:pPr marL="0" lvl="0" indent="0">
              <a:buNone/>
            </a:pPr>
            <a:r>
              <a:rPr lang="en-US" sz="2400" dirty="0"/>
              <a:t>Place an unconscious victim in the recovery position</a:t>
            </a:r>
            <a:r>
              <a:rPr lang="en-US" sz="2400" dirty="0" smtClean="0"/>
              <a:t>:</a:t>
            </a:r>
          </a:p>
          <a:p>
            <a:pPr lvl="0"/>
            <a:r>
              <a:rPr lang="en-US" sz="2400" dirty="0"/>
              <a:t>Grab a hold of the knee furthest from you and pull it up until the knee is bent and the foot is flat on the floor.</a:t>
            </a:r>
          </a:p>
          <a:p>
            <a:pPr lvl="0"/>
            <a:r>
              <a:rPr lang="en-US" sz="2400" dirty="0"/>
              <a:t>Pull the knee toward you and over the victim’s body while holding the victim’s hand in place against his or her cheek. </a:t>
            </a:r>
          </a:p>
          <a:p>
            <a:pPr lvl="0"/>
            <a:r>
              <a:rPr lang="en-US" sz="2400" dirty="0"/>
              <a:t>Position the victim’s leg at a right angle against the floor so that the victim is lying on his or her side.</a:t>
            </a:r>
          </a:p>
          <a:p>
            <a:pPr marL="0" lvl="0" indent="0">
              <a:buNone/>
            </a:pPr>
            <a:endParaRPr lang="en-US" sz="2400" dirty="0"/>
          </a:p>
        </p:txBody>
      </p:sp>
    </p:spTree>
    <p:extLst>
      <p:ext uri="{BB962C8B-B14F-4D97-AF65-F5344CB8AC3E}">
        <p14:creationId xmlns:p14="http://schemas.microsoft.com/office/powerpoint/2010/main" val="213446012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Treating Cold-Related </a:t>
            </a:r>
            <a:r>
              <a:rPr lang="en-US" sz="2400" b="1" cap="small" dirty="0" smtClean="0"/>
              <a:t>Injuries</a:t>
            </a:r>
          </a:p>
          <a:p>
            <a:pPr marL="0" lvl="0" indent="0">
              <a:buNone/>
            </a:pPr>
            <a:r>
              <a:rPr lang="en-US" sz="2400" b="1" cap="small" dirty="0" smtClean="0"/>
              <a:t>Hypothermia</a:t>
            </a:r>
          </a:p>
          <a:p>
            <a:pPr marL="0" lvl="0" indent="0">
              <a:buNone/>
            </a:pPr>
            <a:r>
              <a:rPr lang="en-US" sz="2400" dirty="0"/>
              <a:t>If the victim is conscious, place him or her in a warm bath</a:t>
            </a:r>
            <a:r>
              <a:rPr lang="en-US" sz="2400" dirty="0" smtClean="0"/>
              <a:t>.</a:t>
            </a:r>
          </a:p>
          <a:p>
            <a:pPr marL="0" lvl="0" indent="0">
              <a:buNone/>
            </a:pPr>
            <a:endParaRPr lang="en-US" sz="2400" dirty="0"/>
          </a:p>
          <a:p>
            <a:pPr marL="0" lvl="0" indent="0">
              <a:buNone/>
            </a:pPr>
            <a:r>
              <a:rPr lang="en-US" sz="2400" dirty="0"/>
              <a:t>Do not to allow the victim to walk around even when he or she appears to be fully recovered.  If the victim must be moved outdoors, cover the victim’s head and face.</a:t>
            </a:r>
          </a:p>
        </p:txBody>
      </p:sp>
    </p:spTree>
    <p:extLst>
      <p:ext uri="{BB962C8B-B14F-4D97-AF65-F5344CB8AC3E}">
        <p14:creationId xmlns:p14="http://schemas.microsoft.com/office/powerpoint/2010/main" val="34402974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Treating Cold-Related </a:t>
            </a:r>
            <a:r>
              <a:rPr lang="en-US" sz="2400" b="1" cap="small" dirty="0" smtClean="0"/>
              <a:t>Injuries</a:t>
            </a:r>
          </a:p>
          <a:p>
            <a:pPr marL="0" lvl="0" indent="0">
              <a:buNone/>
            </a:pPr>
            <a:r>
              <a:rPr lang="en-US" sz="2400" b="1" cap="small" dirty="0" smtClean="0"/>
              <a:t>Frostbite</a:t>
            </a:r>
          </a:p>
          <a:p>
            <a:pPr marL="0" lvl="0" indent="0">
              <a:buNone/>
            </a:pPr>
            <a:r>
              <a:rPr lang="en-US" sz="2400" dirty="0"/>
              <a:t>A person’s blood vessels constrict in cold weather in an effort to preserve body heat.  In extreme cold, the body will further constrict blood vessels in the extremities in an effort to shunt blood toward the core organs (heart, lungs, intestines, etc.).  The combination of inadequate circulation and extreme temperatures will cause tissue in these extremities to freeze, and in some cases, tissue death will result.  Frostbite is most common in the hands, nose, ears, and feet.</a:t>
            </a:r>
            <a:endParaRPr lang="en-US" sz="2400" b="1" cap="small" dirty="0" smtClean="0"/>
          </a:p>
          <a:p>
            <a:pPr marL="0" lvl="0" indent="0">
              <a:buNone/>
            </a:pPr>
            <a:endParaRPr lang="en-US" sz="2400" b="1" cap="small" dirty="0" smtClean="0"/>
          </a:p>
        </p:txBody>
      </p:sp>
    </p:spTree>
    <p:extLst>
      <p:ext uri="{BB962C8B-B14F-4D97-AF65-F5344CB8AC3E}">
        <p14:creationId xmlns:p14="http://schemas.microsoft.com/office/powerpoint/2010/main" val="200962285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Treating Cold-Related </a:t>
            </a:r>
            <a:r>
              <a:rPr lang="en-US" sz="2400" b="1" cap="small" dirty="0" smtClean="0"/>
              <a:t>Injuries</a:t>
            </a:r>
          </a:p>
          <a:p>
            <a:pPr marL="0" lvl="0" indent="0">
              <a:buNone/>
            </a:pPr>
            <a:r>
              <a:rPr lang="en-US" sz="2400" b="1" cap="small" dirty="0" smtClean="0"/>
              <a:t>Frostbite</a:t>
            </a:r>
          </a:p>
          <a:p>
            <a:pPr marL="0" indent="0">
              <a:buNone/>
            </a:pPr>
            <a:r>
              <a:rPr lang="en-US" sz="2400" dirty="0"/>
              <a:t>There are several key signs and symptoms of frostbite:</a:t>
            </a:r>
          </a:p>
          <a:p>
            <a:pPr lvl="0"/>
            <a:r>
              <a:rPr lang="en-US" sz="2400" dirty="0"/>
              <a:t>Skin discoloration (red, white, purple, black)</a:t>
            </a:r>
          </a:p>
          <a:p>
            <a:pPr lvl="0"/>
            <a:r>
              <a:rPr lang="en-US" sz="2400" dirty="0"/>
              <a:t>Burning or tingling sensation, at times not localized to the injury site</a:t>
            </a:r>
          </a:p>
          <a:p>
            <a:r>
              <a:rPr lang="en-US" sz="2400" dirty="0"/>
              <a:t>Partial or complete numbness</a:t>
            </a:r>
            <a:endParaRPr lang="en-US" sz="2400" b="1" cap="small" dirty="0" smtClean="0"/>
          </a:p>
        </p:txBody>
      </p:sp>
    </p:spTree>
    <p:extLst>
      <p:ext uri="{BB962C8B-B14F-4D97-AF65-F5344CB8AC3E}">
        <p14:creationId xmlns:p14="http://schemas.microsoft.com/office/powerpoint/2010/main" val="187585842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Treating Cold-Related </a:t>
            </a:r>
            <a:r>
              <a:rPr lang="en-US" sz="2400" b="1" cap="small" dirty="0" smtClean="0"/>
              <a:t>Injuries</a:t>
            </a:r>
          </a:p>
          <a:p>
            <a:pPr marL="0" lvl="0" indent="0">
              <a:buNone/>
            </a:pPr>
            <a:r>
              <a:rPr lang="en-US" sz="2400" b="1" cap="small" dirty="0" smtClean="0"/>
              <a:t>Frostbite</a:t>
            </a:r>
          </a:p>
          <a:p>
            <a:pPr marL="0" indent="0">
              <a:buNone/>
            </a:pPr>
            <a:r>
              <a:rPr lang="en-US" sz="2400" dirty="0"/>
              <a:t>A patient suffering from frostbite must be warmed slowly!  Thawing the frozen extremity too rapidly can cause chilled blood to flow to the heart, shocking and potentially stopping it.   </a:t>
            </a:r>
          </a:p>
          <a:p>
            <a:pPr lvl="0"/>
            <a:r>
              <a:rPr lang="en-US" sz="2400" dirty="0"/>
              <a:t>Immerse injured area in warm (NOT hot) water, approximately 107.6</a:t>
            </a:r>
            <a:r>
              <a:rPr lang="en-US" sz="2400" dirty="0">
                <a:sym typeface="Symbol"/>
              </a:rPr>
              <a:t></a:t>
            </a:r>
            <a:r>
              <a:rPr lang="en-US" sz="2400" dirty="0"/>
              <a:t> F.  </a:t>
            </a:r>
          </a:p>
          <a:p>
            <a:pPr lvl="0"/>
            <a:r>
              <a:rPr lang="en-US" sz="2400" dirty="0"/>
              <a:t>Do NOT allow the body part to re-freeze as this will exacerbate the injury.</a:t>
            </a:r>
          </a:p>
          <a:p>
            <a:pPr lvl="0"/>
            <a:r>
              <a:rPr lang="en-US" sz="2400" dirty="0"/>
              <a:t>Do NOT attempt to use massage to warm body parts.</a:t>
            </a:r>
          </a:p>
          <a:p>
            <a:pPr marL="0" lvl="0" indent="0">
              <a:buNone/>
            </a:pPr>
            <a:endParaRPr lang="en-US" sz="2400" b="1" cap="small" dirty="0" smtClean="0"/>
          </a:p>
        </p:txBody>
      </p:sp>
    </p:spTree>
    <p:extLst>
      <p:ext uri="{BB962C8B-B14F-4D97-AF65-F5344CB8AC3E}">
        <p14:creationId xmlns:p14="http://schemas.microsoft.com/office/powerpoint/2010/main" val="61063840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Treating Cold-Related </a:t>
            </a:r>
            <a:r>
              <a:rPr lang="en-US" sz="2400" b="1" cap="small" dirty="0" smtClean="0"/>
              <a:t>Injuries</a:t>
            </a:r>
          </a:p>
          <a:p>
            <a:pPr marL="0" lvl="0" indent="0">
              <a:buNone/>
            </a:pPr>
            <a:r>
              <a:rPr lang="en-US" sz="2400" b="1" cap="small" dirty="0" smtClean="0"/>
              <a:t>Frostbite</a:t>
            </a:r>
          </a:p>
          <a:p>
            <a:pPr marL="0" indent="0">
              <a:buNone/>
            </a:pPr>
            <a:r>
              <a:rPr lang="en-US" sz="2400" dirty="0"/>
              <a:t>Wrap affected body parts in dry, sterile dressing.  Again, it is vital this task be completed carefully.  Frostbite results in the formation of ice crystals in the tissue; rubbing could potentially cause a great deal of damage!</a:t>
            </a:r>
            <a:endParaRPr lang="en-US" sz="2400" b="1" cap="small" dirty="0" smtClean="0"/>
          </a:p>
        </p:txBody>
      </p:sp>
    </p:spTree>
    <p:extLst>
      <p:ext uri="{BB962C8B-B14F-4D97-AF65-F5344CB8AC3E}">
        <p14:creationId xmlns:p14="http://schemas.microsoft.com/office/powerpoint/2010/main" val="384587925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fontScale="92500"/>
          </a:bodyPr>
          <a:lstStyle/>
          <a:p>
            <a:pPr marL="0" lvl="0" indent="0" algn="ctr">
              <a:buNone/>
            </a:pPr>
            <a:r>
              <a:rPr lang="en-US" sz="2400" b="1" cap="small" dirty="0"/>
              <a:t>Treating Heat-Related </a:t>
            </a:r>
            <a:r>
              <a:rPr lang="en-US" sz="2400" b="1" cap="small" dirty="0" smtClean="0"/>
              <a:t>Injuries</a:t>
            </a:r>
          </a:p>
          <a:p>
            <a:pPr marL="0" indent="0">
              <a:buNone/>
            </a:pPr>
            <a:r>
              <a:rPr lang="en-US" sz="2400" dirty="0"/>
              <a:t>There are several types of heat-related injuries that you may encounter in a disaster scenario:</a:t>
            </a:r>
          </a:p>
          <a:p>
            <a:pPr lvl="0"/>
            <a:r>
              <a:rPr lang="en-US" sz="2400" u="sng" dirty="0"/>
              <a:t>Heat cramps</a:t>
            </a:r>
            <a:r>
              <a:rPr lang="en-US" sz="2400" dirty="0"/>
              <a:t> are muscle spasms brought on by over-exertion in extreme heat. </a:t>
            </a:r>
          </a:p>
          <a:p>
            <a:pPr lvl="0"/>
            <a:r>
              <a:rPr lang="en-US" sz="2400" u="sng" dirty="0"/>
              <a:t>Heat exhaustion</a:t>
            </a:r>
            <a:r>
              <a:rPr lang="en-US" sz="2400" dirty="0"/>
              <a:t> occurs when an individual exercises or works in extreme heat, resulting in loss of body fluids through heavy sweating.  Blood flow to the skin increases, causing blood flow to decrease to the vital organs.  This results in a mild form of shock.</a:t>
            </a:r>
          </a:p>
          <a:p>
            <a:r>
              <a:rPr lang="en-US" sz="2400" u="sng" dirty="0"/>
              <a:t>Heat stroke</a:t>
            </a:r>
            <a:r>
              <a:rPr lang="en-US" sz="2400" dirty="0"/>
              <a:t> is life-threatening.  The victim's temperature control system shuts down, and body temperature can rise so high that brain damage and death may result.</a:t>
            </a:r>
            <a:endParaRPr lang="en-US" sz="2400" b="1" cap="small" dirty="0" smtClean="0"/>
          </a:p>
        </p:txBody>
      </p:sp>
    </p:spTree>
    <p:extLst>
      <p:ext uri="{BB962C8B-B14F-4D97-AF65-F5344CB8AC3E}">
        <p14:creationId xmlns:p14="http://schemas.microsoft.com/office/powerpoint/2010/main" val="3179767586"/>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Treating Heat-Related </a:t>
            </a:r>
            <a:r>
              <a:rPr lang="en-US" sz="2400" b="1" cap="small" dirty="0" smtClean="0"/>
              <a:t>Injuries</a:t>
            </a:r>
          </a:p>
          <a:p>
            <a:pPr marL="0" lvl="0" indent="0">
              <a:buNone/>
            </a:pPr>
            <a:r>
              <a:rPr lang="en-US" sz="2400" b="1" cap="small" dirty="0"/>
              <a:t>Heat </a:t>
            </a:r>
            <a:r>
              <a:rPr lang="en-US" sz="2400" b="1" cap="small" dirty="0" smtClean="0"/>
              <a:t>Exhaustion</a:t>
            </a:r>
          </a:p>
          <a:p>
            <a:pPr marL="0" indent="0">
              <a:buNone/>
            </a:pPr>
            <a:r>
              <a:rPr lang="en-US" sz="2400" dirty="0"/>
              <a:t>The symptoms of heat exhaustion are:</a:t>
            </a:r>
          </a:p>
          <a:p>
            <a:pPr lvl="0"/>
            <a:r>
              <a:rPr lang="en-US" sz="2400" dirty="0"/>
              <a:t>Cool, moist, pale, or flushed skin</a:t>
            </a:r>
          </a:p>
          <a:p>
            <a:pPr lvl="0"/>
            <a:r>
              <a:rPr lang="en-US" sz="2400" dirty="0"/>
              <a:t>Heavy sweating</a:t>
            </a:r>
          </a:p>
          <a:p>
            <a:pPr lvl="0"/>
            <a:r>
              <a:rPr lang="en-US" sz="2400" dirty="0"/>
              <a:t>Headache</a:t>
            </a:r>
          </a:p>
          <a:p>
            <a:pPr lvl="0"/>
            <a:r>
              <a:rPr lang="en-US" sz="2400" dirty="0"/>
              <a:t>Nausea or vomiting</a:t>
            </a:r>
          </a:p>
          <a:p>
            <a:pPr lvl="0"/>
            <a:r>
              <a:rPr lang="en-US" sz="2400" dirty="0"/>
              <a:t>Dizziness</a:t>
            </a:r>
          </a:p>
          <a:p>
            <a:r>
              <a:rPr lang="en-US" sz="2400" dirty="0"/>
              <a:t>Exhaustion</a:t>
            </a:r>
            <a:endParaRPr lang="en-US" sz="2400" b="1" cap="small" dirty="0" smtClean="0"/>
          </a:p>
        </p:txBody>
      </p:sp>
    </p:spTree>
    <p:extLst>
      <p:ext uri="{BB962C8B-B14F-4D97-AF65-F5344CB8AC3E}">
        <p14:creationId xmlns:p14="http://schemas.microsoft.com/office/powerpoint/2010/main" val="199833666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Treating Heat-Related </a:t>
            </a:r>
            <a:r>
              <a:rPr lang="en-US" sz="2400" b="1" cap="small" dirty="0" smtClean="0"/>
              <a:t>Injuries</a:t>
            </a:r>
          </a:p>
          <a:p>
            <a:pPr marL="0" lvl="0" indent="0">
              <a:buNone/>
            </a:pPr>
            <a:r>
              <a:rPr lang="en-US" sz="2400" b="1" cap="small" dirty="0"/>
              <a:t>Heat </a:t>
            </a:r>
            <a:r>
              <a:rPr lang="en-US" sz="2400" b="1" cap="small" dirty="0" smtClean="0"/>
              <a:t>Exhaustion</a:t>
            </a:r>
          </a:p>
          <a:p>
            <a:pPr marL="0" lvl="0" indent="0">
              <a:buNone/>
            </a:pPr>
            <a:r>
              <a:rPr lang="en-US" sz="2400" dirty="0"/>
              <a:t>A patient suffering heat exhaustion will have a near normal body temperature.  If left untreated, heat exhaustion will develop into heat stroke.</a:t>
            </a:r>
            <a:endParaRPr lang="en-US" sz="2400" b="1" cap="small" dirty="0" smtClean="0"/>
          </a:p>
        </p:txBody>
      </p:sp>
    </p:spTree>
    <p:extLst>
      <p:ext uri="{BB962C8B-B14F-4D97-AF65-F5344CB8AC3E}">
        <p14:creationId xmlns:p14="http://schemas.microsoft.com/office/powerpoint/2010/main" val="15129961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Treating Heat-Related </a:t>
            </a:r>
            <a:r>
              <a:rPr lang="en-US" sz="2400" b="1" cap="small" dirty="0" smtClean="0"/>
              <a:t>Injuries</a:t>
            </a:r>
          </a:p>
          <a:p>
            <a:pPr marL="0" lvl="0" indent="0">
              <a:buNone/>
            </a:pPr>
            <a:r>
              <a:rPr lang="en-US" sz="2400" b="1" cap="small" dirty="0"/>
              <a:t>Heat </a:t>
            </a:r>
            <a:r>
              <a:rPr lang="en-US" sz="2400" b="1" cap="small" dirty="0" smtClean="0"/>
              <a:t>Stroke</a:t>
            </a:r>
          </a:p>
          <a:p>
            <a:pPr marL="0" indent="0">
              <a:buNone/>
            </a:pPr>
            <a:r>
              <a:rPr lang="en-US" sz="2400" dirty="0"/>
              <a:t>Heat stroke is characterized by some or all of the following symptoms:</a:t>
            </a:r>
          </a:p>
          <a:p>
            <a:pPr lvl="0"/>
            <a:r>
              <a:rPr lang="en-US" sz="2400" dirty="0"/>
              <a:t>Hot, red skin</a:t>
            </a:r>
          </a:p>
          <a:p>
            <a:pPr lvl="0"/>
            <a:r>
              <a:rPr lang="en-US" sz="2400" dirty="0"/>
              <a:t>Lack of perspiration</a:t>
            </a:r>
          </a:p>
          <a:p>
            <a:pPr lvl="0"/>
            <a:r>
              <a:rPr lang="en-US" sz="2400" dirty="0"/>
              <a:t>Changes in consciousness</a:t>
            </a:r>
          </a:p>
          <a:p>
            <a:pPr lvl="0"/>
            <a:r>
              <a:rPr lang="en-US" sz="2400" dirty="0"/>
              <a:t>Rapid, weak pulse and rapid, shallow breathing</a:t>
            </a:r>
          </a:p>
          <a:p>
            <a:pPr marL="0" lvl="0" indent="0">
              <a:buNone/>
            </a:pPr>
            <a:endParaRPr lang="en-US" sz="2400" b="1" cap="small" dirty="0" smtClean="0"/>
          </a:p>
        </p:txBody>
      </p:sp>
    </p:spTree>
    <p:extLst>
      <p:ext uri="{BB962C8B-B14F-4D97-AF65-F5344CB8AC3E}">
        <p14:creationId xmlns:p14="http://schemas.microsoft.com/office/powerpoint/2010/main" val="2444248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b="1" dirty="0"/>
              <a:t>Public Health </a:t>
            </a:r>
            <a:r>
              <a:rPr lang="en-US" b="1" dirty="0" smtClean="0"/>
              <a:t>Considerations</a:t>
            </a:r>
          </a:p>
          <a:p>
            <a:pPr marL="0" lvl="0" indent="0">
              <a:buNone/>
            </a:pPr>
            <a:r>
              <a:rPr lang="en-US" b="1" cap="small" dirty="0"/>
              <a:t>Maintaining </a:t>
            </a:r>
            <a:r>
              <a:rPr lang="en-US" b="1" cap="small" dirty="0" smtClean="0"/>
              <a:t>Sanitation</a:t>
            </a:r>
          </a:p>
          <a:p>
            <a:pPr lvl="0"/>
            <a:r>
              <a:rPr lang="en-US" dirty="0"/>
              <a:t>Putting waste products in plastic bags, tying off the bags, and marking them as medical waste.  Keep medical waste separate from other trash, and dispose of it as hazardous waste.</a:t>
            </a:r>
          </a:p>
          <a:p>
            <a:r>
              <a:rPr lang="en-US" dirty="0"/>
              <a:t>Burying human waste.  Select a burial site away from the operations area and mark the burial site for later cleanup.</a:t>
            </a:r>
            <a:endParaRPr lang="en-US" b="1" cap="small" dirty="0" smtClean="0"/>
          </a:p>
        </p:txBody>
      </p:sp>
    </p:spTree>
    <p:extLst>
      <p:ext uri="{BB962C8B-B14F-4D97-AF65-F5344CB8AC3E}">
        <p14:creationId xmlns:p14="http://schemas.microsoft.com/office/powerpoint/2010/main" val="4253122779"/>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Treating Heat-Related </a:t>
            </a:r>
            <a:r>
              <a:rPr lang="en-US" sz="2400" b="1" cap="small" dirty="0" smtClean="0"/>
              <a:t>Injuries</a:t>
            </a:r>
          </a:p>
          <a:p>
            <a:pPr marL="0" lvl="0" indent="0">
              <a:buNone/>
            </a:pPr>
            <a:r>
              <a:rPr lang="en-US" sz="2400" b="1" cap="small" dirty="0"/>
              <a:t>Heat </a:t>
            </a:r>
            <a:r>
              <a:rPr lang="en-US" sz="2400" b="1" cap="small" dirty="0" smtClean="0"/>
              <a:t>Stroke</a:t>
            </a:r>
          </a:p>
          <a:p>
            <a:pPr marL="0" indent="0">
              <a:buNone/>
            </a:pPr>
            <a:r>
              <a:rPr lang="en-US" sz="2400" dirty="0"/>
              <a:t>In a heat stroke victim, body temperature can be very high — as high as 105º F.  If an individual suffering from heat stroke is not treated, death can result</a:t>
            </a:r>
            <a:endParaRPr lang="en-US" sz="2400" b="1" cap="small" dirty="0" smtClean="0"/>
          </a:p>
        </p:txBody>
      </p:sp>
    </p:spTree>
    <p:extLst>
      <p:ext uri="{BB962C8B-B14F-4D97-AF65-F5344CB8AC3E}">
        <p14:creationId xmlns:p14="http://schemas.microsoft.com/office/powerpoint/2010/main" val="416626344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Treating Heat-Related </a:t>
            </a:r>
            <a:r>
              <a:rPr lang="en-US" sz="2400" b="1" cap="small" dirty="0" smtClean="0"/>
              <a:t>Injuries</a:t>
            </a:r>
          </a:p>
          <a:p>
            <a:pPr marL="0" lvl="0" indent="0">
              <a:buNone/>
            </a:pPr>
            <a:r>
              <a:rPr lang="en-US" sz="2400" b="1" cap="small" dirty="0" smtClean="0"/>
              <a:t>Treatment</a:t>
            </a:r>
          </a:p>
          <a:p>
            <a:pPr marL="0" indent="0">
              <a:buNone/>
            </a:pPr>
            <a:r>
              <a:rPr lang="en-US" sz="2400" dirty="0"/>
              <a:t>Treatment is similar for both heat exhaustion and heat stroke.  </a:t>
            </a:r>
          </a:p>
          <a:p>
            <a:pPr lvl="0"/>
            <a:r>
              <a:rPr lang="en-US" sz="2400" dirty="0"/>
              <a:t>Take the victim out of the heat and place in a cool environment.</a:t>
            </a:r>
          </a:p>
          <a:p>
            <a:pPr lvl="0"/>
            <a:r>
              <a:rPr lang="en-US" sz="2400" dirty="0"/>
              <a:t>Cool the body slowly with cool, wet towels or sheets.  If possible, put the victim in a cool bath</a:t>
            </a:r>
            <a:r>
              <a:rPr lang="en-US" sz="2400" dirty="0" smtClean="0"/>
              <a:t>.</a:t>
            </a:r>
            <a:endParaRPr lang="en-US" sz="2400" dirty="0"/>
          </a:p>
        </p:txBody>
      </p:sp>
    </p:spTree>
    <p:extLst>
      <p:ext uri="{BB962C8B-B14F-4D97-AF65-F5344CB8AC3E}">
        <p14:creationId xmlns:p14="http://schemas.microsoft.com/office/powerpoint/2010/main" val="229599975"/>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Treating Heat-Related </a:t>
            </a:r>
            <a:r>
              <a:rPr lang="en-US" sz="2400" b="1" cap="small" dirty="0" smtClean="0"/>
              <a:t>Injuries</a:t>
            </a:r>
          </a:p>
          <a:p>
            <a:pPr marL="0" lvl="0" indent="0">
              <a:buNone/>
            </a:pPr>
            <a:r>
              <a:rPr lang="en-US" sz="2400" b="1" cap="small" dirty="0" smtClean="0"/>
              <a:t>Treatment</a:t>
            </a:r>
          </a:p>
          <a:p>
            <a:pPr marL="0" indent="0">
              <a:buNone/>
            </a:pPr>
            <a:r>
              <a:rPr lang="en-US" sz="2400" dirty="0"/>
              <a:t>Treatment is similar for both heat exhaustion and heat stroke.  </a:t>
            </a:r>
          </a:p>
          <a:p>
            <a:pPr lvl="0"/>
            <a:r>
              <a:rPr lang="en-US" sz="2400" dirty="0" smtClean="0"/>
              <a:t>Have </a:t>
            </a:r>
            <a:r>
              <a:rPr lang="en-US" sz="2400" dirty="0"/>
              <a:t>the victim drink water, SLOWLY, at the rate of approximately half a glass of water every 15 minutes.  Consuming too much water too quickly will cause nausea and vomiting in a victim of heat sickness.</a:t>
            </a:r>
          </a:p>
          <a:p>
            <a:r>
              <a:rPr lang="en-US" sz="2400" dirty="0"/>
              <a:t>If the victim is experiencing vomiting, cramping, or is losing consciousness, DO NOT administer food or drink.  Alert a medical professional as soon as possible, and keep a close watch on the individual until professional help is available.</a:t>
            </a:r>
            <a:endParaRPr lang="en-US" sz="2400" b="1" cap="small" dirty="0" smtClean="0"/>
          </a:p>
        </p:txBody>
      </p:sp>
    </p:spTree>
    <p:extLst>
      <p:ext uri="{BB962C8B-B14F-4D97-AF65-F5344CB8AC3E}">
        <p14:creationId xmlns:p14="http://schemas.microsoft.com/office/powerpoint/2010/main" val="2841664428"/>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Bites and </a:t>
            </a:r>
            <a:r>
              <a:rPr lang="en-US" sz="2400" b="1" cap="small" dirty="0" smtClean="0"/>
              <a:t>Stings</a:t>
            </a:r>
          </a:p>
          <a:p>
            <a:pPr marL="0" lvl="0" indent="0" algn="ctr">
              <a:buNone/>
            </a:pPr>
            <a:r>
              <a:rPr lang="en-US" sz="2400" dirty="0"/>
              <a:t>In a disaster environment, everything is shaken from normalcy, including insects and animals.  In this time of chaos, insect bites and stings may be more common than is typical as these creatures, like people, are under additional stress.</a:t>
            </a:r>
            <a:endParaRPr lang="en-US" sz="2400" b="1" cap="small" dirty="0" smtClean="0"/>
          </a:p>
        </p:txBody>
      </p:sp>
    </p:spTree>
    <p:extLst>
      <p:ext uri="{BB962C8B-B14F-4D97-AF65-F5344CB8AC3E}">
        <p14:creationId xmlns:p14="http://schemas.microsoft.com/office/powerpoint/2010/main" val="246478365"/>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Bites and </a:t>
            </a:r>
            <a:r>
              <a:rPr lang="en-US" sz="2400" b="1" cap="small" dirty="0" smtClean="0"/>
              <a:t>Stings</a:t>
            </a:r>
          </a:p>
          <a:p>
            <a:pPr marL="0" lvl="0" indent="0" algn="ctr">
              <a:buNone/>
            </a:pPr>
            <a:r>
              <a:rPr lang="en-US" sz="2400" dirty="0"/>
              <a:t>When conducting a head-to-toe assessment, you should look for signs of insect bites and stings.  The specific symptoms vary depending on the type of creature, but, generally, bites and stings will be accompanied by redness and itching, tingling or burning at the site of the injury, and often a welt on the skin at the site.</a:t>
            </a:r>
            <a:endParaRPr lang="en-US" sz="2400" b="1" cap="small" dirty="0" smtClean="0"/>
          </a:p>
        </p:txBody>
      </p:sp>
    </p:spTree>
    <p:extLst>
      <p:ext uri="{BB962C8B-B14F-4D97-AF65-F5344CB8AC3E}">
        <p14:creationId xmlns:p14="http://schemas.microsoft.com/office/powerpoint/2010/main" val="1100499492"/>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Bites and </a:t>
            </a:r>
            <a:r>
              <a:rPr lang="en-US" sz="2400" b="1" cap="small" dirty="0" smtClean="0"/>
              <a:t>Stings</a:t>
            </a:r>
          </a:p>
          <a:p>
            <a:pPr marL="0" indent="0">
              <a:buNone/>
            </a:pPr>
            <a:r>
              <a:rPr lang="en-US" sz="2400" dirty="0"/>
              <a:t>Treatment for insect bites and stings follows these steps:</a:t>
            </a:r>
          </a:p>
          <a:p>
            <a:pPr lvl="0"/>
            <a:r>
              <a:rPr lang="en-US" sz="2400" dirty="0"/>
              <a:t>Remove the stinger if still present by scraping the edge of a credit card or other stiff, straight-edged object across the stinger.  Do not use tweezers; these may squeeze the venom sac and increase the amount of venom released.</a:t>
            </a:r>
          </a:p>
          <a:p>
            <a:pPr lvl="0"/>
            <a:r>
              <a:rPr lang="en-US" sz="2400" dirty="0"/>
              <a:t>Wash the site thoroughly with soap and water.</a:t>
            </a:r>
          </a:p>
          <a:p>
            <a:r>
              <a:rPr lang="en-US" sz="2400" dirty="0"/>
              <a:t>Place ice (wrapped in a washcloth) on the site of the sting for 10 minutes and then off for 10 minutes.  Repeat this process.</a:t>
            </a:r>
            <a:endParaRPr lang="en-US" sz="2400" b="1" cap="small" dirty="0" smtClean="0"/>
          </a:p>
        </p:txBody>
      </p:sp>
    </p:spTree>
    <p:extLst>
      <p:ext uri="{BB962C8B-B14F-4D97-AF65-F5344CB8AC3E}">
        <p14:creationId xmlns:p14="http://schemas.microsoft.com/office/powerpoint/2010/main" val="392718897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Bites and </a:t>
            </a:r>
            <a:r>
              <a:rPr lang="en-US" sz="2400" b="1" cap="small" dirty="0" smtClean="0"/>
              <a:t>Stings</a:t>
            </a:r>
          </a:p>
          <a:p>
            <a:pPr marL="0" indent="0">
              <a:buNone/>
            </a:pPr>
            <a:r>
              <a:rPr lang="en-US" sz="2400" dirty="0"/>
              <a:t>You may help the victim take his or her own allergy medicine (Benadryl, etc.), but you may NOT dispense medications.</a:t>
            </a:r>
          </a:p>
        </p:txBody>
      </p:sp>
    </p:spTree>
    <p:extLst>
      <p:ext uri="{BB962C8B-B14F-4D97-AF65-F5344CB8AC3E}">
        <p14:creationId xmlns:p14="http://schemas.microsoft.com/office/powerpoint/2010/main" val="3051038987"/>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Bites and </a:t>
            </a:r>
            <a:r>
              <a:rPr lang="en-US" sz="2400" b="1" cap="small" dirty="0" smtClean="0"/>
              <a:t>Stings</a:t>
            </a:r>
          </a:p>
          <a:p>
            <a:pPr marL="0" indent="0">
              <a:buNone/>
            </a:pPr>
            <a:r>
              <a:rPr lang="en-US" sz="2400" b="1" cap="small" dirty="0"/>
              <a:t>Bites and Stings and Allergic </a:t>
            </a:r>
            <a:r>
              <a:rPr lang="en-US" sz="2400" b="1" cap="small" dirty="0" smtClean="0"/>
              <a:t>Reactions</a:t>
            </a:r>
          </a:p>
          <a:p>
            <a:pPr marL="0" indent="0">
              <a:buNone/>
            </a:pPr>
            <a:r>
              <a:rPr lang="en-US" sz="2400" dirty="0"/>
              <a:t>The greatest concern with any insect bite or sting is a severe allergic reaction, or anaphylaxis.  Anaphylaxis occurs when an allergic reaction becomes so severe that the airway is compromised.  If you suspect anaphylaxis:</a:t>
            </a:r>
          </a:p>
          <a:p>
            <a:pPr lvl="0"/>
            <a:r>
              <a:rPr lang="en-US" sz="2400" dirty="0"/>
              <a:t>Check airway and breathing.</a:t>
            </a:r>
          </a:p>
          <a:p>
            <a:r>
              <a:rPr lang="en-US" sz="2400" dirty="0"/>
              <a:t>Calm the individual.</a:t>
            </a:r>
          </a:p>
        </p:txBody>
      </p:sp>
    </p:spTree>
    <p:extLst>
      <p:ext uri="{BB962C8B-B14F-4D97-AF65-F5344CB8AC3E}">
        <p14:creationId xmlns:p14="http://schemas.microsoft.com/office/powerpoint/2010/main" val="3318616180"/>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fontScale="92500" lnSpcReduction="10000"/>
          </a:bodyPr>
          <a:lstStyle/>
          <a:p>
            <a:pPr marL="0" lvl="0" indent="0" algn="ctr">
              <a:buNone/>
            </a:pPr>
            <a:r>
              <a:rPr lang="en-US" sz="2400" b="1" cap="small" dirty="0"/>
              <a:t>Bites and </a:t>
            </a:r>
            <a:r>
              <a:rPr lang="en-US" sz="2400" b="1" cap="small" dirty="0" smtClean="0"/>
              <a:t>Stings</a:t>
            </a:r>
          </a:p>
          <a:p>
            <a:pPr marL="0" indent="0">
              <a:buNone/>
            </a:pPr>
            <a:r>
              <a:rPr lang="en-US" sz="2400" b="1" cap="small" dirty="0"/>
              <a:t>Bites and Stings and Allergic </a:t>
            </a:r>
            <a:r>
              <a:rPr lang="en-US" sz="2400" b="1" cap="small" dirty="0" smtClean="0"/>
              <a:t>Reactions</a:t>
            </a:r>
          </a:p>
          <a:p>
            <a:pPr lvl="0"/>
            <a:r>
              <a:rPr lang="en-US" sz="3200" dirty="0"/>
              <a:t>Remove constrictive clothing and jewelry as the body often swells in response to the allergen.</a:t>
            </a:r>
            <a:endParaRPr lang="en-US" sz="2800" dirty="0"/>
          </a:p>
          <a:p>
            <a:pPr lvl="0"/>
            <a:r>
              <a:rPr lang="en-US" sz="3200" dirty="0"/>
              <a:t>If possible, find and help administer a victim’s </a:t>
            </a:r>
            <a:r>
              <a:rPr lang="en-US" sz="3200" dirty="0" err="1"/>
              <a:t>Epi</a:t>
            </a:r>
            <a:r>
              <a:rPr lang="en-US" sz="3200" dirty="0"/>
              <a:t>-pen.  Many severe allergy sufferers carry one at all times.  </a:t>
            </a:r>
            <a:endParaRPr lang="en-US" sz="2800" dirty="0"/>
          </a:p>
          <a:p>
            <a:pPr lvl="1"/>
            <a:r>
              <a:rPr lang="en-US" sz="2800" dirty="0"/>
              <a:t>DO NOT administer medicine aside from the </a:t>
            </a:r>
            <a:r>
              <a:rPr lang="en-US" sz="2800" dirty="0" err="1"/>
              <a:t>Epi</a:t>
            </a:r>
            <a:r>
              <a:rPr lang="en-US" sz="2800" dirty="0"/>
              <a:t>-pen.  This includes pain relievers, allergy medicine, etc.  </a:t>
            </a:r>
            <a:endParaRPr lang="en-US" sz="2400" dirty="0"/>
          </a:p>
          <a:p>
            <a:r>
              <a:rPr lang="en-US" sz="3200" dirty="0"/>
              <a:t>Watch for signs of shock and treat appropriately.</a:t>
            </a:r>
            <a:endParaRPr lang="en-US" sz="5400" b="1" cap="small" dirty="0" smtClean="0"/>
          </a:p>
        </p:txBody>
      </p:sp>
    </p:spTree>
    <p:extLst>
      <p:ext uri="{BB962C8B-B14F-4D97-AF65-F5344CB8AC3E}">
        <p14:creationId xmlns:p14="http://schemas.microsoft.com/office/powerpoint/2010/main" val="2319478916"/>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smtClean="0"/>
              <a:t>UNIT SUMMARY</a:t>
            </a:r>
          </a:p>
          <a:p>
            <a:pPr marL="0" lvl="0" indent="0" algn="ctr">
              <a:buNone/>
            </a:pPr>
            <a:r>
              <a:rPr lang="en-US" sz="3800" dirty="0"/>
              <a:t>To safeguard public health, take measures to maintain proper hygiene and sanitation, and purify water if necessary.  All public health measures should be planned in advance and practiced during exercises.</a:t>
            </a:r>
            <a:endParaRPr lang="en-US" sz="3800" b="1" cap="small" dirty="0" smtClean="0"/>
          </a:p>
        </p:txBody>
      </p:sp>
    </p:spTree>
    <p:extLst>
      <p:ext uri="{BB962C8B-B14F-4D97-AF65-F5344CB8AC3E}">
        <p14:creationId xmlns:p14="http://schemas.microsoft.com/office/powerpoint/2010/main" val="2459597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b="1" dirty="0"/>
              <a:t>Public Health </a:t>
            </a:r>
            <a:r>
              <a:rPr lang="en-US" b="1" dirty="0" smtClean="0"/>
              <a:t>Considerations</a:t>
            </a:r>
          </a:p>
          <a:p>
            <a:pPr marL="0" lvl="0" indent="0">
              <a:buNone/>
            </a:pPr>
            <a:r>
              <a:rPr lang="en-US" b="1" cap="small" dirty="0"/>
              <a:t>Water </a:t>
            </a:r>
            <a:r>
              <a:rPr lang="en-US" b="1" cap="small" dirty="0" smtClean="0"/>
              <a:t>Purification</a:t>
            </a:r>
          </a:p>
          <a:p>
            <a:pPr marL="0" lvl="0" indent="0">
              <a:buNone/>
            </a:pPr>
            <a:r>
              <a:rPr lang="en-US" dirty="0"/>
              <a:t>Potable water supplies are often in short supply or are not available in a disaster.  Water can be purified for drinking, cooking, and medical use by heating it to a rolling boil for 1 minute or by using water purification tablets or non-perfumed liquid bleach.</a:t>
            </a:r>
            <a:endParaRPr lang="en-US" b="1" dirty="0" smtClean="0"/>
          </a:p>
        </p:txBody>
      </p:sp>
    </p:spTree>
    <p:extLst>
      <p:ext uri="{BB962C8B-B14F-4D97-AF65-F5344CB8AC3E}">
        <p14:creationId xmlns:p14="http://schemas.microsoft.com/office/powerpoint/2010/main" val="57745366"/>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fontScale="92500" lnSpcReduction="10000"/>
          </a:bodyPr>
          <a:lstStyle/>
          <a:p>
            <a:pPr marL="0" lvl="0" indent="0" algn="ctr">
              <a:buNone/>
            </a:pPr>
            <a:r>
              <a:rPr lang="en-US" sz="2400" b="1" cap="small" dirty="0" smtClean="0"/>
              <a:t>UNIT SUMMARY</a:t>
            </a:r>
          </a:p>
          <a:p>
            <a:pPr marL="0" lvl="0" indent="0">
              <a:buNone/>
            </a:pPr>
            <a:r>
              <a:rPr lang="en-US" sz="4000" dirty="0"/>
              <a:t>Disaster medical operations include five functions:</a:t>
            </a:r>
          </a:p>
          <a:p>
            <a:pPr lvl="0"/>
            <a:r>
              <a:rPr lang="en-US" sz="4000" dirty="0"/>
              <a:t>Triage</a:t>
            </a:r>
          </a:p>
          <a:p>
            <a:pPr lvl="0"/>
            <a:r>
              <a:rPr lang="en-US" sz="4000" dirty="0"/>
              <a:t>Treatment</a:t>
            </a:r>
          </a:p>
          <a:p>
            <a:pPr lvl="0"/>
            <a:r>
              <a:rPr lang="en-US" sz="4000" dirty="0"/>
              <a:t>Transport</a:t>
            </a:r>
          </a:p>
          <a:p>
            <a:pPr lvl="0"/>
            <a:r>
              <a:rPr lang="en-US" sz="4000" dirty="0"/>
              <a:t>Morgue</a:t>
            </a:r>
          </a:p>
          <a:p>
            <a:pPr lvl="0"/>
            <a:r>
              <a:rPr lang="en-US" sz="4000" dirty="0"/>
              <a:t>Supply</a:t>
            </a:r>
          </a:p>
          <a:p>
            <a:pPr marL="0" lvl="0" indent="0" algn="ctr">
              <a:buNone/>
            </a:pPr>
            <a:endParaRPr lang="en-US" sz="3800" b="1" cap="small" dirty="0" smtClean="0"/>
          </a:p>
        </p:txBody>
      </p:sp>
    </p:spTree>
    <p:extLst>
      <p:ext uri="{BB962C8B-B14F-4D97-AF65-F5344CB8AC3E}">
        <p14:creationId xmlns:p14="http://schemas.microsoft.com/office/powerpoint/2010/main" val="3710145236"/>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fontScale="92500" lnSpcReduction="20000"/>
          </a:bodyPr>
          <a:lstStyle/>
          <a:p>
            <a:pPr marL="0" lvl="0" indent="0" algn="ctr">
              <a:buNone/>
            </a:pPr>
            <a:r>
              <a:rPr lang="en-US" sz="2400" b="1" cap="small" dirty="0" smtClean="0"/>
              <a:t>UNIT SUMMARY</a:t>
            </a:r>
          </a:p>
          <a:p>
            <a:pPr marL="0" lvl="0" indent="0">
              <a:buNone/>
            </a:pPr>
            <a:r>
              <a:rPr lang="en-US" sz="4000" dirty="0"/>
              <a:t>Treatment areas must be established as soon as casualties are confirmed.  Treatment areas should be:</a:t>
            </a:r>
          </a:p>
          <a:p>
            <a:pPr lvl="0"/>
            <a:r>
              <a:rPr lang="en-US" sz="4000" dirty="0"/>
              <a:t>In a safe area that is close to, but uphill, upwind, and, if possible, upstream from the hazard area</a:t>
            </a:r>
          </a:p>
          <a:p>
            <a:pPr lvl="0"/>
            <a:r>
              <a:rPr lang="en-US" sz="4000" dirty="0"/>
              <a:t>Accessible by transportation vehicles</a:t>
            </a:r>
          </a:p>
          <a:p>
            <a:r>
              <a:rPr lang="en-US" sz="4000" dirty="0"/>
              <a:t>Expandable</a:t>
            </a:r>
            <a:endParaRPr lang="en-US" sz="3800" b="1" cap="small" dirty="0" smtClean="0"/>
          </a:p>
        </p:txBody>
      </p:sp>
    </p:spTree>
    <p:extLst>
      <p:ext uri="{BB962C8B-B14F-4D97-AF65-F5344CB8AC3E}">
        <p14:creationId xmlns:p14="http://schemas.microsoft.com/office/powerpoint/2010/main" val="4211964169"/>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smtClean="0"/>
              <a:t>UNIT SUMMARY</a:t>
            </a:r>
          </a:p>
          <a:p>
            <a:pPr marL="0" indent="0">
              <a:buNone/>
            </a:pPr>
            <a:r>
              <a:rPr lang="en-US" sz="4000" dirty="0"/>
              <a:t>Depending on the circumstances, a CERT may establish a central medical treatment location and/or treatment locations at incident sites where many victims have been injured.</a:t>
            </a:r>
          </a:p>
          <a:p>
            <a:pPr marL="0" lvl="0" indent="0">
              <a:buNone/>
            </a:pPr>
            <a:endParaRPr lang="en-US" sz="3800" b="1" cap="small" dirty="0" smtClean="0"/>
          </a:p>
        </p:txBody>
      </p:sp>
    </p:spTree>
    <p:extLst>
      <p:ext uri="{BB962C8B-B14F-4D97-AF65-F5344CB8AC3E}">
        <p14:creationId xmlns:p14="http://schemas.microsoft.com/office/powerpoint/2010/main" val="2503713895"/>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fontScale="85000" lnSpcReduction="10000"/>
          </a:bodyPr>
          <a:lstStyle/>
          <a:p>
            <a:pPr marL="0" lvl="0" indent="0" algn="ctr">
              <a:buNone/>
            </a:pPr>
            <a:r>
              <a:rPr lang="en-US" sz="2400" b="1" cap="small" dirty="0" smtClean="0"/>
              <a:t>UNIT SUMMARY</a:t>
            </a:r>
          </a:p>
          <a:p>
            <a:pPr marL="0" indent="0">
              <a:buNone/>
            </a:pPr>
            <a:r>
              <a:rPr lang="en-US" sz="4000" dirty="0"/>
              <a:t>Head-to-toe assessments should be verbal and hands-on.  Always conduct head-to-toe assessments in the same way — beginning with the head and moving toward the feet.  If injuries to the head, neck, or spine are suspected, the main objective is to not cause additional injury.  Use in-line stabilization and a backboard if the victim must be moved.</a:t>
            </a:r>
          </a:p>
          <a:p>
            <a:pPr marL="0" lvl="0" indent="0">
              <a:buNone/>
            </a:pPr>
            <a:endParaRPr lang="en-US" sz="3800" b="1" cap="small" dirty="0" smtClean="0"/>
          </a:p>
        </p:txBody>
      </p:sp>
    </p:spTree>
    <p:extLst>
      <p:ext uri="{BB962C8B-B14F-4D97-AF65-F5344CB8AC3E}">
        <p14:creationId xmlns:p14="http://schemas.microsoft.com/office/powerpoint/2010/main" val="91541155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fontScale="92500"/>
          </a:bodyPr>
          <a:lstStyle/>
          <a:p>
            <a:pPr marL="0" lvl="0" indent="0" algn="ctr">
              <a:buNone/>
            </a:pPr>
            <a:r>
              <a:rPr lang="en-US" sz="2400" b="1" cap="small" dirty="0" smtClean="0"/>
              <a:t>UNIT SUMMARY</a:t>
            </a:r>
          </a:p>
          <a:p>
            <a:pPr marL="0" indent="0">
              <a:buNone/>
            </a:pPr>
            <a:r>
              <a:rPr lang="en-US" sz="4000" dirty="0"/>
              <a:t>Burns are classified as superficial, partial thickness, or full thickness depending on severity and the depth of skin layers involved.  Treatment for burns involves removing the source of the burn, cooling the burn, and covering it.  For full thickness burns, always treat for shock.</a:t>
            </a:r>
          </a:p>
          <a:p>
            <a:pPr marL="0" lvl="0" indent="0">
              <a:buNone/>
            </a:pPr>
            <a:endParaRPr lang="en-US" sz="3800" b="1" cap="small" dirty="0" smtClean="0"/>
          </a:p>
        </p:txBody>
      </p:sp>
    </p:spTree>
    <p:extLst>
      <p:ext uri="{BB962C8B-B14F-4D97-AF65-F5344CB8AC3E}">
        <p14:creationId xmlns:p14="http://schemas.microsoft.com/office/powerpoint/2010/main" val="1181754842"/>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smtClean="0"/>
              <a:t>UNIT SUMMARY</a:t>
            </a:r>
          </a:p>
          <a:p>
            <a:pPr marL="0" lvl="0" indent="0">
              <a:buNone/>
            </a:pPr>
            <a:r>
              <a:rPr lang="en-US" sz="4000" dirty="0"/>
              <a:t>The main first aid treatment for wounds consists of: </a:t>
            </a:r>
          </a:p>
          <a:p>
            <a:pPr lvl="0"/>
            <a:r>
              <a:rPr lang="en-US" sz="4000" dirty="0"/>
              <a:t>Controlling bleeding</a:t>
            </a:r>
          </a:p>
          <a:p>
            <a:pPr lvl="0"/>
            <a:r>
              <a:rPr lang="en-US" sz="4000" dirty="0"/>
              <a:t>Cleaning</a:t>
            </a:r>
          </a:p>
          <a:p>
            <a:pPr lvl="0"/>
            <a:r>
              <a:rPr lang="en-US" sz="4000" dirty="0"/>
              <a:t>Dressing and bandaging</a:t>
            </a:r>
          </a:p>
          <a:p>
            <a:pPr marL="0" lvl="0" indent="0">
              <a:buNone/>
            </a:pPr>
            <a:endParaRPr lang="en-US" sz="3800" b="1" cap="small" dirty="0" smtClean="0"/>
          </a:p>
        </p:txBody>
      </p:sp>
    </p:spTree>
    <p:extLst>
      <p:ext uri="{BB962C8B-B14F-4D97-AF65-F5344CB8AC3E}">
        <p14:creationId xmlns:p14="http://schemas.microsoft.com/office/powerpoint/2010/main" val="4213832364"/>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smtClean="0"/>
              <a:t>UNIT SUMMARY</a:t>
            </a:r>
          </a:p>
          <a:p>
            <a:pPr marL="0" lvl="0" indent="0">
              <a:buNone/>
            </a:pPr>
            <a:r>
              <a:rPr lang="en-US" sz="4000" dirty="0"/>
              <a:t>In the absence of active bleeding, dressings must be removed and the wound checked for infection at least every 4 to 6 hours.  If there is active bleeding, a new dressing should be placed </a:t>
            </a:r>
            <a:r>
              <a:rPr lang="en-US" sz="4000" u="sng" dirty="0"/>
              <a:t>over</a:t>
            </a:r>
            <a:r>
              <a:rPr lang="en-US" sz="4000" dirty="0"/>
              <a:t> the existing dressing.</a:t>
            </a:r>
            <a:endParaRPr lang="en-US" sz="3800" b="1" cap="small" dirty="0" smtClean="0"/>
          </a:p>
        </p:txBody>
      </p:sp>
    </p:spTree>
    <p:extLst>
      <p:ext uri="{BB962C8B-B14F-4D97-AF65-F5344CB8AC3E}">
        <p14:creationId xmlns:p14="http://schemas.microsoft.com/office/powerpoint/2010/main" val="1808931913"/>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smtClean="0"/>
              <a:t>UNIT SUMMARY</a:t>
            </a:r>
          </a:p>
          <a:p>
            <a:pPr marL="0" indent="0">
              <a:buNone/>
            </a:pPr>
            <a:r>
              <a:rPr lang="en-US" sz="4000" dirty="0"/>
              <a:t>Fractures, dislocations, sprains, and strains may have similar signs.  Treat all suspected fractures, sprains, and strains by immobilizing the affected area using a splint.</a:t>
            </a:r>
          </a:p>
          <a:p>
            <a:pPr marL="0" lvl="0" indent="0">
              <a:buNone/>
            </a:pPr>
            <a:endParaRPr lang="en-US" sz="3800" b="1" cap="small" dirty="0" smtClean="0"/>
          </a:p>
        </p:txBody>
      </p:sp>
    </p:spTree>
    <p:extLst>
      <p:ext uri="{BB962C8B-B14F-4D97-AF65-F5344CB8AC3E}">
        <p14:creationId xmlns:p14="http://schemas.microsoft.com/office/powerpoint/2010/main" val="354115621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smtClean="0"/>
              <a:t>UNIT SUMMARY</a:t>
            </a:r>
          </a:p>
          <a:p>
            <a:pPr marL="0" indent="0">
              <a:buNone/>
            </a:pPr>
            <a:r>
              <a:rPr lang="en-US" sz="4000" dirty="0"/>
              <a:t>The key to treatment of cold-related injuries such as hypothermia and frostbite is to warm the victim slowly.</a:t>
            </a:r>
          </a:p>
          <a:p>
            <a:pPr marL="0" lvl="0" indent="0">
              <a:buNone/>
            </a:pPr>
            <a:endParaRPr lang="en-US" sz="3800" b="1" cap="small" dirty="0" smtClean="0"/>
          </a:p>
        </p:txBody>
      </p:sp>
    </p:spTree>
    <p:extLst>
      <p:ext uri="{BB962C8B-B14F-4D97-AF65-F5344CB8AC3E}">
        <p14:creationId xmlns:p14="http://schemas.microsoft.com/office/powerpoint/2010/main" val="387273264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smtClean="0"/>
              <a:t>UNIT SUMMARY</a:t>
            </a:r>
          </a:p>
          <a:p>
            <a:pPr marL="0" indent="0">
              <a:buNone/>
            </a:pPr>
            <a:r>
              <a:rPr lang="en-US" sz="4000" dirty="0"/>
              <a:t>Anaphylaxis is the most critical concern when an insect bite is suspected.  Know how to use an </a:t>
            </a:r>
            <a:r>
              <a:rPr lang="en-US" sz="4000" dirty="0" err="1"/>
              <a:t>Epi</a:t>
            </a:r>
            <a:r>
              <a:rPr lang="en-US" sz="4000" dirty="0"/>
              <a:t>-pen and make sure to monitor the victim’s airway until professional help arrives.</a:t>
            </a:r>
          </a:p>
          <a:p>
            <a:pPr marL="0" lvl="0" indent="0">
              <a:buNone/>
            </a:pPr>
            <a:endParaRPr lang="en-US" sz="3800" b="1" cap="small" dirty="0" smtClean="0"/>
          </a:p>
        </p:txBody>
      </p:sp>
    </p:spTree>
    <p:extLst>
      <p:ext uri="{BB962C8B-B14F-4D97-AF65-F5344CB8AC3E}">
        <p14:creationId xmlns:p14="http://schemas.microsoft.com/office/powerpoint/2010/main" val="2625905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b="1" dirty="0"/>
              <a:t>Public Health </a:t>
            </a:r>
            <a:r>
              <a:rPr lang="en-US" b="1" dirty="0" smtClean="0"/>
              <a:t>Considerations</a:t>
            </a:r>
          </a:p>
          <a:p>
            <a:pPr marL="0" lvl="0" indent="0">
              <a:buNone/>
            </a:pPr>
            <a:r>
              <a:rPr lang="en-US" b="1" cap="small" dirty="0"/>
              <a:t>Water </a:t>
            </a:r>
            <a:r>
              <a:rPr lang="en-US" b="1" cap="small" dirty="0" smtClean="0"/>
              <a:t>Purification</a:t>
            </a:r>
          </a:p>
          <a:p>
            <a:pPr marL="0" indent="0">
              <a:buNone/>
            </a:pPr>
            <a:r>
              <a:rPr lang="en-US" cap="small" dirty="0"/>
              <a:t>The bleach to water ratios are:</a:t>
            </a:r>
            <a:endParaRPr lang="en-US" b="1" cap="small" dirty="0"/>
          </a:p>
          <a:p>
            <a:pPr lvl="0"/>
            <a:r>
              <a:rPr lang="en-US" cap="small" dirty="0"/>
              <a:t>8 drops of bleach per gallon of water </a:t>
            </a:r>
            <a:endParaRPr lang="en-US" b="1" cap="small" dirty="0"/>
          </a:p>
          <a:p>
            <a:pPr lvl="0"/>
            <a:r>
              <a:rPr lang="en-US" cap="small" dirty="0"/>
              <a:t>16 drops per gallon of water, if the water is cloudy or dirty</a:t>
            </a:r>
            <a:endParaRPr lang="en-US" b="1" cap="small" dirty="0"/>
          </a:p>
          <a:p>
            <a:pPr marL="0" lvl="0" indent="0">
              <a:buNone/>
            </a:pPr>
            <a:endParaRPr lang="en-US" b="1" cap="small" dirty="0" smtClean="0"/>
          </a:p>
        </p:txBody>
      </p:sp>
    </p:spTree>
    <p:extLst>
      <p:ext uri="{BB962C8B-B14F-4D97-AF65-F5344CB8AC3E}">
        <p14:creationId xmlns:p14="http://schemas.microsoft.com/office/powerpoint/2010/main" val="924982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b="1" dirty="0"/>
              <a:t>Public Health </a:t>
            </a:r>
            <a:r>
              <a:rPr lang="en-US" b="1" dirty="0" smtClean="0"/>
              <a:t>Considerations</a:t>
            </a:r>
          </a:p>
          <a:p>
            <a:pPr marL="0" lvl="0" indent="0">
              <a:buNone/>
            </a:pPr>
            <a:r>
              <a:rPr lang="en-US" b="1" cap="small" dirty="0"/>
              <a:t>Water </a:t>
            </a:r>
            <a:r>
              <a:rPr lang="en-US" b="1" cap="small" dirty="0" smtClean="0"/>
              <a:t>Purification</a:t>
            </a:r>
          </a:p>
          <a:p>
            <a:pPr marL="0" indent="0">
              <a:buNone/>
            </a:pPr>
            <a:r>
              <a:rPr lang="en-US" dirty="0"/>
              <a:t>Let the bleach and water solution stand for 30 minutes.  Note that if the solution does not smell or taste of bleach, add another six drops of bleach, and let the solution stand for 15 minutes before using.</a:t>
            </a:r>
          </a:p>
          <a:p>
            <a:pPr marL="0" lvl="0" indent="0">
              <a:buNone/>
            </a:pPr>
            <a:endParaRPr lang="en-US" b="1" cap="small" dirty="0" smtClean="0"/>
          </a:p>
        </p:txBody>
      </p:sp>
    </p:spTree>
    <p:extLst>
      <p:ext uri="{BB962C8B-B14F-4D97-AF65-F5344CB8AC3E}">
        <p14:creationId xmlns:p14="http://schemas.microsoft.com/office/powerpoint/2010/main" val="2228717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eorgia" pitchFamily="18" charset="0"/>
              </a:rPr>
              <a:t>Texas Essential Knowledge and Skills (TEKS)</a:t>
            </a:r>
            <a:endParaRPr lang="en-US" dirty="0">
              <a:latin typeface="Georgia" pitchFamily="18" charset="0"/>
            </a:endParaRPr>
          </a:p>
        </p:txBody>
      </p:sp>
      <p:sp>
        <p:nvSpPr>
          <p:cNvPr id="3" name="Content Placeholder 2"/>
          <p:cNvSpPr>
            <a:spLocks noGrp="1"/>
          </p:cNvSpPr>
          <p:nvPr>
            <p:ph sz="quarter" idx="1"/>
          </p:nvPr>
        </p:nvSpPr>
        <p:spPr/>
        <p:txBody>
          <a:bodyPr>
            <a:normAutofit fontScale="77500" lnSpcReduction="20000"/>
          </a:bodyPr>
          <a:lstStyle/>
          <a:p>
            <a:endParaRPr lang="en-US" dirty="0"/>
          </a:p>
          <a:p>
            <a:pPr marL="114300" indent="0">
              <a:buNone/>
            </a:pPr>
            <a:r>
              <a:rPr lang="en-US" dirty="0">
                <a:latin typeface="Georgia" pitchFamily="18" charset="0"/>
              </a:rPr>
              <a:t>The student analyzes the concepts medical disaster operations. The student is expected to: </a:t>
            </a:r>
            <a:endParaRPr lang="en-US" dirty="0" smtClean="0">
              <a:latin typeface="Georgia" pitchFamily="18" charset="0"/>
            </a:endParaRPr>
          </a:p>
          <a:p>
            <a:r>
              <a:rPr lang="en-US" dirty="0" smtClean="0">
                <a:latin typeface="Georgia" pitchFamily="18" charset="0"/>
              </a:rPr>
              <a:t>(</a:t>
            </a:r>
            <a:r>
              <a:rPr lang="en-US" dirty="0">
                <a:latin typeface="Georgia" pitchFamily="18" charset="0"/>
              </a:rPr>
              <a:t>A) explain the need to determine scene safety for the disaster response team; </a:t>
            </a:r>
          </a:p>
          <a:p>
            <a:r>
              <a:rPr lang="en-US" dirty="0">
                <a:latin typeface="Georgia" pitchFamily="18" charset="0"/>
              </a:rPr>
              <a:t>(B) identify the components of the chain of infection; </a:t>
            </a:r>
          </a:p>
          <a:p>
            <a:r>
              <a:rPr lang="en-US" dirty="0">
                <a:latin typeface="Georgia" pitchFamily="18" charset="0"/>
              </a:rPr>
              <a:t>(C) demonstrate proper hand washing to prevent the spread of infection; </a:t>
            </a:r>
          </a:p>
          <a:p>
            <a:r>
              <a:rPr lang="en-US" dirty="0">
                <a:latin typeface="Georgia" pitchFamily="18" charset="0"/>
              </a:rPr>
              <a:t>(D) identify personal protective equipment needed to respond to a disaster; </a:t>
            </a:r>
          </a:p>
          <a:p>
            <a:r>
              <a:rPr lang="en-US" dirty="0">
                <a:latin typeface="Georgia" pitchFamily="18" charset="0"/>
              </a:rPr>
              <a:t>(E) investigate proper waste management in a disaster response; </a:t>
            </a:r>
          </a:p>
          <a:p>
            <a:r>
              <a:rPr lang="en-US" dirty="0">
                <a:latin typeface="Georgia" pitchFamily="18" charset="0"/>
              </a:rPr>
              <a:t>(F) recognize the components of the respiratory and circulatory systems; </a:t>
            </a:r>
          </a:p>
          <a:p>
            <a:pPr marL="114300" indent="0">
              <a:buNone/>
            </a:pPr>
            <a:endParaRPr lang="en-US" dirty="0">
              <a:latin typeface="Georgia" pitchFamily="18" charset="0"/>
            </a:endParaRPr>
          </a:p>
          <a:p>
            <a:pPr marL="114300" indent="0">
              <a:buNone/>
            </a:pPr>
            <a:endParaRPr lang="en-US" dirty="0">
              <a:latin typeface="Georgia" pitchFamily="18" charset="0"/>
            </a:endParaRPr>
          </a:p>
        </p:txBody>
      </p:sp>
    </p:spTree>
    <p:extLst>
      <p:ext uri="{BB962C8B-B14F-4D97-AF65-F5344CB8AC3E}">
        <p14:creationId xmlns:p14="http://schemas.microsoft.com/office/powerpoint/2010/main" val="3682958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b="1" dirty="0"/>
              <a:t>Public Health </a:t>
            </a:r>
            <a:r>
              <a:rPr lang="en-US" b="1" dirty="0" smtClean="0"/>
              <a:t>Considerations</a:t>
            </a:r>
          </a:p>
          <a:p>
            <a:pPr marL="0" lvl="0" indent="0">
              <a:buNone/>
            </a:pPr>
            <a:r>
              <a:rPr lang="en-US" b="1" cap="small" dirty="0"/>
              <a:t>Water </a:t>
            </a:r>
            <a:r>
              <a:rPr lang="en-US" b="1" cap="small" dirty="0" smtClean="0"/>
              <a:t>Purification</a:t>
            </a:r>
          </a:p>
          <a:p>
            <a:pPr marL="0" indent="0">
              <a:buNone/>
            </a:pPr>
            <a:r>
              <a:rPr lang="en-US" dirty="0"/>
              <a:t>Rescuers should not put anything on wounds other than purified water.  The use of other solutions (e.g., hydrogen peroxide) on wounds must be the decision of trained medical personnel.</a:t>
            </a:r>
            <a:endParaRPr lang="en-US" b="1" cap="small" dirty="0" smtClean="0"/>
          </a:p>
        </p:txBody>
      </p:sp>
    </p:spTree>
    <p:extLst>
      <p:ext uri="{BB962C8B-B14F-4D97-AF65-F5344CB8AC3E}">
        <p14:creationId xmlns:p14="http://schemas.microsoft.com/office/powerpoint/2010/main" val="1522406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b="1" dirty="0"/>
              <a:t>Public Health </a:t>
            </a:r>
            <a:r>
              <a:rPr lang="en-US" b="1" dirty="0" smtClean="0"/>
              <a:t>Considerations</a:t>
            </a:r>
          </a:p>
          <a:p>
            <a:pPr marL="0" lvl="0" indent="0">
              <a:buNone/>
            </a:pPr>
            <a:r>
              <a:rPr lang="en-US" b="1" cap="small" dirty="0"/>
              <a:t>Preventing the Spread of </a:t>
            </a:r>
            <a:r>
              <a:rPr lang="en-US" b="1" cap="small" dirty="0" smtClean="0"/>
              <a:t>Disease</a:t>
            </a:r>
          </a:p>
          <a:p>
            <a:pPr marL="0" lvl="0" indent="0">
              <a:buNone/>
            </a:pPr>
            <a:r>
              <a:rPr lang="en-US" dirty="0"/>
              <a:t>CERT members </a:t>
            </a:r>
            <a:r>
              <a:rPr lang="en-US" u="sng" dirty="0"/>
              <a:t>must use non-latex exam gloves, goggles, and an N95 mask during all medical operations</a:t>
            </a:r>
            <a:r>
              <a:rPr lang="en-US" dirty="0"/>
              <a:t>.  Cover all open wounds as a way of preventing the spread of infection.</a:t>
            </a:r>
            <a:endParaRPr lang="en-US" b="1" dirty="0" smtClean="0"/>
          </a:p>
        </p:txBody>
      </p:sp>
    </p:spTree>
    <p:extLst>
      <p:ext uri="{BB962C8B-B14F-4D97-AF65-F5344CB8AC3E}">
        <p14:creationId xmlns:p14="http://schemas.microsoft.com/office/powerpoint/2010/main" val="26404293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fontScale="77500" lnSpcReduction="20000"/>
          </a:bodyPr>
          <a:lstStyle/>
          <a:p>
            <a:pPr marL="0" lvl="0" indent="0" algn="ctr">
              <a:buNone/>
            </a:pPr>
            <a:r>
              <a:rPr lang="en-US" b="1" cap="small" dirty="0"/>
              <a:t>Functions of Disaster Medical </a:t>
            </a:r>
            <a:r>
              <a:rPr lang="en-US" b="1" cap="small" dirty="0" smtClean="0"/>
              <a:t>Operations</a:t>
            </a:r>
          </a:p>
          <a:p>
            <a:pPr marL="0" indent="0">
              <a:buNone/>
            </a:pPr>
            <a:r>
              <a:rPr lang="en-US" sz="3100" dirty="0"/>
              <a:t>There are five major functions of disaster medical operations:</a:t>
            </a:r>
          </a:p>
          <a:p>
            <a:pPr lvl="0"/>
            <a:r>
              <a:rPr lang="en-US" sz="3100" b="1" u="sng" dirty="0"/>
              <a:t>Triage</a:t>
            </a:r>
            <a:r>
              <a:rPr lang="en-US" sz="3100" b="1" dirty="0"/>
              <a:t>:</a:t>
            </a:r>
            <a:r>
              <a:rPr lang="en-US" sz="3100" dirty="0"/>
              <a:t>  The initial assessment and sorting of victims for treatment based on the severity of their injuries</a:t>
            </a:r>
          </a:p>
          <a:p>
            <a:pPr lvl="0"/>
            <a:r>
              <a:rPr lang="en-US" sz="3100" b="1" u="sng" dirty="0"/>
              <a:t>Treatment</a:t>
            </a:r>
            <a:r>
              <a:rPr lang="en-US" sz="3100" b="1" dirty="0"/>
              <a:t>:</a:t>
            </a:r>
            <a:r>
              <a:rPr lang="en-US" sz="3100" dirty="0"/>
              <a:t>  The disaster medical services provided to victims</a:t>
            </a:r>
          </a:p>
          <a:p>
            <a:pPr lvl="0"/>
            <a:r>
              <a:rPr lang="en-US" sz="3100" b="1" u="sng" dirty="0"/>
              <a:t>Transport</a:t>
            </a:r>
            <a:r>
              <a:rPr lang="en-US" sz="3100" b="1" dirty="0"/>
              <a:t>:</a:t>
            </a:r>
            <a:r>
              <a:rPr lang="en-US" sz="3100" dirty="0"/>
              <a:t>  The movement of victims from incident location to the treatment area  </a:t>
            </a:r>
          </a:p>
          <a:p>
            <a:pPr lvl="0"/>
            <a:r>
              <a:rPr lang="en-US" sz="3100" b="1" u="sng" dirty="0"/>
              <a:t>Morgue</a:t>
            </a:r>
            <a:r>
              <a:rPr lang="en-US" sz="3100" b="1" dirty="0"/>
              <a:t>:  </a:t>
            </a:r>
            <a:r>
              <a:rPr lang="en-US" sz="3100" dirty="0"/>
              <a:t>The temporary holding area for victims who have died at the treatment area.  Those who are tagged as “Dead” during triage are not removed from the incident site.  </a:t>
            </a:r>
          </a:p>
          <a:p>
            <a:r>
              <a:rPr lang="en-US" sz="3100" b="1" u="sng" dirty="0"/>
              <a:t>Supply</a:t>
            </a:r>
            <a:r>
              <a:rPr lang="en-US" sz="3100" b="1" dirty="0"/>
              <a:t>:</a:t>
            </a:r>
            <a:r>
              <a:rPr lang="en-US" sz="3100" dirty="0"/>
              <a:t>  The hub for crucial supply procurement and distribution</a:t>
            </a:r>
            <a:endParaRPr lang="en-US" sz="3100" b="1" dirty="0" smtClean="0"/>
          </a:p>
        </p:txBody>
      </p:sp>
    </p:spTree>
    <p:extLst>
      <p:ext uri="{BB962C8B-B14F-4D97-AF65-F5344CB8AC3E}">
        <p14:creationId xmlns:p14="http://schemas.microsoft.com/office/powerpoint/2010/main" val="2248957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358830" y="1600200"/>
            <a:ext cx="4661289" cy="4495800"/>
          </a:xfrm>
        </p:spPr>
      </p:pic>
    </p:spTree>
    <p:extLst>
      <p:ext uri="{BB962C8B-B14F-4D97-AF65-F5344CB8AC3E}">
        <p14:creationId xmlns:p14="http://schemas.microsoft.com/office/powerpoint/2010/main" val="260117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b="1" cap="small" dirty="0"/>
              <a:t>Establishing Medical Treatment </a:t>
            </a:r>
            <a:r>
              <a:rPr lang="en-US" b="1" cap="small" dirty="0" smtClean="0"/>
              <a:t>Areas</a:t>
            </a:r>
          </a:p>
          <a:p>
            <a:pPr marL="0" lvl="0" indent="0">
              <a:buNone/>
            </a:pPr>
            <a:r>
              <a:rPr lang="en-US" dirty="0"/>
              <a:t>Because time is critical when CERTs activate, CERT medical operations personnel will need to select a site and set up a treatment area as soon as injured victims are confirmed.</a:t>
            </a:r>
            <a:endParaRPr lang="en-US" b="1" cap="small" dirty="0" smtClean="0"/>
          </a:p>
          <a:p>
            <a:pPr marL="0" indent="0">
              <a:buNone/>
            </a:pPr>
            <a:endParaRPr lang="en-US" sz="3100" dirty="0"/>
          </a:p>
        </p:txBody>
      </p:sp>
    </p:spTree>
    <p:extLst>
      <p:ext uri="{BB962C8B-B14F-4D97-AF65-F5344CB8AC3E}">
        <p14:creationId xmlns:p14="http://schemas.microsoft.com/office/powerpoint/2010/main" val="1904138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lnSpcReduction="10000"/>
          </a:bodyPr>
          <a:lstStyle/>
          <a:p>
            <a:pPr marL="0" lvl="0" indent="0" algn="ctr">
              <a:buNone/>
            </a:pPr>
            <a:r>
              <a:rPr lang="en-US" b="1" cap="small" dirty="0"/>
              <a:t>Establishing Medical Treatment </a:t>
            </a:r>
            <a:r>
              <a:rPr lang="en-US" b="1" cap="small" dirty="0" smtClean="0"/>
              <a:t>Areas</a:t>
            </a:r>
          </a:p>
          <a:p>
            <a:pPr marL="0" indent="0">
              <a:buNone/>
            </a:pPr>
            <a:r>
              <a:rPr lang="en-US" sz="3200" dirty="0"/>
              <a:t>Determining the best location(s) for the CERT treatment area should include the following overall considerations:</a:t>
            </a:r>
          </a:p>
          <a:p>
            <a:pPr marL="0" indent="0">
              <a:buNone/>
            </a:pPr>
            <a:r>
              <a:rPr lang="en-US" sz="3200" dirty="0"/>
              <a:t> </a:t>
            </a:r>
          </a:p>
          <a:p>
            <a:pPr lvl="0"/>
            <a:r>
              <a:rPr lang="en-US" sz="3200" dirty="0"/>
              <a:t>Safety for rescuers and victims</a:t>
            </a:r>
          </a:p>
          <a:p>
            <a:pPr marL="0" indent="0">
              <a:buNone/>
            </a:pPr>
            <a:endParaRPr lang="en-US" sz="3200" dirty="0"/>
          </a:p>
          <a:p>
            <a:r>
              <a:rPr lang="en-US" sz="3200" dirty="0"/>
              <a:t>Most effective use of resources, e.g., CERT members themselves, time, medical supplies</a:t>
            </a:r>
            <a:endParaRPr lang="en-US" sz="3100" dirty="0"/>
          </a:p>
        </p:txBody>
      </p:sp>
    </p:spTree>
    <p:extLst>
      <p:ext uri="{BB962C8B-B14F-4D97-AF65-F5344CB8AC3E}">
        <p14:creationId xmlns:p14="http://schemas.microsoft.com/office/powerpoint/2010/main" val="257282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lnSpcReduction="10000"/>
          </a:bodyPr>
          <a:lstStyle/>
          <a:p>
            <a:pPr marL="0" lvl="0" indent="0" algn="ctr">
              <a:buNone/>
            </a:pPr>
            <a:r>
              <a:rPr lang="en-US" b="1" cap="small" dirty="0"/>
              <a:t>Establishing Medical Treatment </a:t>
            </a:r>
            <a:r>
              <a:rPr lang="en-US" b="1" cap="small" dirty="0" smtClean="0"/>
              <a:t>Areas</a:t>
            </a:r>
          </a:p>
          <a:p>
            <a:pPr marL="0" indent="0">
              <a:buNone/>
            </a:pPr>
            <a:r>
              <a:rPr lang="en-US" sz="3200" b="1" cap="small" dirty="0"/>
              <a:t>Safety for rescuers and </a:t>
            </a:r>
            <a:r>
              <a:rPr lang="en-US" sz="3200" b="1" cap="small" dirty="0" smtClean="0"/>
              <a:t>victims</a:t>
            </a:r>
          </a:p>
          <a:p>
            <a:pPr marL="0" indent="0">
              <a:buNone/>
            </a:pPr>
            <a:r>
              <a:rPr lang="en-US" sz="3200" dirty="0"/>
              <a:t>As victims are located, rescued, and triaged, they are moved to a location where they can be treated.  The severity of the damage and the safety of the immediate environment determine where the initial CERT treatment area should be located.  In all cases, remember that your safety is the number one priority.</a:t>
            </a:r>
            <a:endParaRPr lang="en-US" sz="3100" dirty="0"/>
          </a:p>
        </p:txBody>
      </p:sp>
    </p:spTree>
    <p:extLst>
      <p:ext uri="{BB962C8B-B14F-4D97-AF65-F5344CB8AC3E}">
        <p14:creationId xmlns:p14="http://schemas.microsoft.com/office/powerpoint/2010/main" val="18610552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fontScale="85000" lnSpcReduction="20000"/>
          </a:bodyPr>
          <a:lstStyle/>
          <a:p>
            <a:pPr marL="0" lvl="0" indent="0" algn="ctr">
              <a:buNone/>
            </a:pPr>
            <a:r>
              <a:rPr lang="en-US" b="1" cap="small" dirty="0"/>
              <a:t>Establishing Medical Treatment </a:t>
            </a:r>
            <a:r>
              <a:rPr lang="en-US" b="1" cap="small" dirty="0" smtClean="0"/>
              <a:t>Areas</a:t>
            </a:r>
          </a:p>
          <a:p>
            <a:pPr marL="0" indent="0">
              <a:buNone/>
            </a:pPr>
            <a:r>
              <a:rPr lang="en-US" sz="3200" b="1" cap="small" dirty="0" smtClean="0"/>
              <a:t>Safety for rescuers and victims</a:t>
            </a:r>
          </a:p>
          <a:p>
            <a:pPr lvl="0"/>
            <a:r>
              <a:rPr lang="en-US" sz="3200" dirty="0"/>
              <a:t>In structures with light damage, CERT members triage the victims as they are located.  Further medical treatment is performed in a safe location inside the structure where victims are organized according to the extent of their injuries</a:t>
            </a:r>
            <a:r>
              <a:rPr lang="en-US" sz="3200" dirty="0" smtClean="0"/>
              <a:t>.</a:t>
            </a:r>
            <a:endParaRPr lang="en-US" sz="3200" dirty="0"/>
          </a:p>
          <a:p>
            <a:pPr lvl="0"/>
            <a:r>
              <a:rPr lang="en-US" sz="3200" dirty="0"/>
              <a:t>In structures with moderate damage, CERT members also triage the victims as they are located; however, victims are sent to a medical treatment location that is a safe distance from the incident location.  Victims are organized according to the extent of their injuries.</a:t>
            </a:r>
          </a:p>
          <a:p>
            <a:pPr marL="0" indent="0">
              <a:buNone/>
            </a:pPr>
            <a:endParaRPr lang="en-US" sz="3200" b="1" cap="small" dirty="0" smtClean="0"/>
          </a:p>
        </p:txBody>
      </p:sp>
    </p:spTree>
    <p:extLst>
      <p:ext uri="{BB962C8B-B14F-4D97-AF65-F5344CB8AC3E}">
        <p14:creationId xmlns:p14="http://schemas.microsoft.com/office/powerpoint/2010/main" val="2145243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b="1" cap="small" dirty="0"/>
              <a:t>Establishing Medical Treatment </a:t>
            </a:r>
            <a:r>
              <a:rPr lang="en-US" b="1" cap="small" dirty="0" smtClean="0"/>
              <a:t>Areas</a:t>
            </a:r>
          </a:p>
          <a:p>
            <a:pPr marL="0" indent="0">
              <a:buNone/>
            </a:pPr>
            <a:r>
              <a:rPr lang="en-US" sz="3200" b="1" cap="small" dirty="0" smtClean="0"/>
              <a:t>Safety for rescuers and victims</a:t>
            </a:r>
            <a:endParaRPr lang="en-US" sz="3200" b="1" cap="small" dirty="0"/>
          </a:p>
          <a:p>
            <a:pPr marL="0" indent="0">
              <a:buNone/>
            </a:pPr>
            <a:r>
              <a:rPr lang="en-US" sz="3200" dirty="0"/>
              <a:t>Whether the treatment area is set up inside or a safe distance from the structure, a morgue may need to be set up as a temporary holding area for victims who die at the treatment area.</a:t>
            </a:r>
            <a:endParaRPr lang="en-US" sz="3200" b="1" cap="small" dirty="0" smtClean="0"/>
          </a:p>
        </p:txBody>
      </p:sp>
    </p:spTree>
    <p:extLst>
      <p:ext uri="{BB962C8B-B14F-4D97-AF65-F5344CB8AC3E}">
        <p14:creationId xmlns:p14="http://schemas.microsoft.com/office/powerpoint/2010/main" val="9134224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33121" y="1600200"/>
            <a:ext cx="5712708" cy="4495800"/>
          </a:xfrm>
        </p:spPr>
      </p:pic>
    </p:spTree>
    <p:extLst>
      <p:ext uri="{BB962C8B-B14F-4D97-AF65-F5344CB8AC3E}">
        <p14:creationId xmlns:p14="http://schemas.microsoft.com/office/powerpoint/2010/main" val="2009121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eorgia" pitchFamily="18" charset="0"/>
              </a:rPr>
              <a:t>Texas Essential Knowledge and Skills (TEKS)</a:t>
            </a:r>
            <a:endParaRPr lang="en-US" dirty="0">
              <a:latin typeface="Georgia" pitchFamily="18" charset="0"/>
            </a:endParaRPr>
          </a:p>
        </p:txBody>
      </p:sp>
      <p:sp>
        <p:nvSpPr>
          <p:cNvPr id="3" name="Content Placeholder 2"/>
          <p:cNvSpPr>
            <a:spLocks noGrp="1"/>
          </p:cNvSpPr>
          <p:nvPr>
            <p:ph sz="quarter" idx="1"/>
          </p:nvPr>
        </p:nvSpPr>
        <p:spPr/>
        <p:txBody>
          <a:bodyPr>
            <a:normAutofit fontScale="85000" lnSpcReduction="20000"/>
          </a:bodyPr>
          <a:lstStyle/>
          <a:p>
            <a:r>
              <a:rPr lang="en-US" dirty="0">
                <a:latin typeface="Georgia" pitchFamily="18" charset="0"/>
              </a:rPr>
              <a:t>(G) describe how shock effects the human body systems; </a:t>
            </a:r>
            <a:endParaRPr lang="en-US" dirty="0"/>
          </a:p>
          <a:p>
            <a:r>
              <a:rPr lang="en-US" dirty="0" smtClean="0">
                <a:latin typeface="Georgia" pitchFamily="18" charset="0"/>
              </a:rPr>
              <a:t>(</a:t>
            </a:r>
            <a:r>
              <a:rPr lang="en-US" dirty="0">
                <a:latin typeface="Georgia" pitchFamily="18" charset="0"/>
              </a:rPr>
              <a:t>H) perform head-to-toe patient assessment; </a:t>
            </a:r>
          </a:p>
          <a:p>
            <a:r>
              <a:rPr lang="en-US" dirty="0">
                <a:latin typeface="Georgia" pitchFamily="18" charset="0"/>
              </a:rPr>
              <a:t>(I) simulate treatment of life threatening injuries </a:t>
            </a:r>
            <a:endParaRPr lang="en-US" dirty="0" smtClean="0">
              <a:latin typeface="Georgia" pitchFamily="18" charset="0"/>
            </a:endParaRPr>
          </a:p>
          <a:p>
            <a:pPr lvl="1"/>
            <a:r>
              <a:rPr lang="en-US" dirty="0" err="1" smtClean="0">
                <a:latin typeface="Georgia" pitchFamily="18" charset="0"/>
              </a:rPr>
              <a:t>i</a:t>
            </a:r>
            <a:r>
              <a:rPr lang="en-US" dirty="0">
                <a:latin typeface="Georgia" pitchFamily="18" charset="0"/>
              </a:rPr>
              <a:t>. recognize and treat an airway obstruction, bleeding, and shock; </a:t>
            </a:r>
          </a:p>
          <a:p>
            <a:r>
              <a:rPr lang="en-US" dirty="0">
                <a:latin typeface="Georgia" pitchFamily="18" charset="0"/>
              </a:rPr>
              <a:t>(J) analyze the principles of triage </a:t>
            </a:r>
            <a:endParaRPr lang="en-US" dirty="0" smtClean="0">
              <a:latin typeface="Georgia" pitchFamily="18" charset="0"/>
            </a:endParaRPr>
          </a:p>
          <a:p>
            <a:pPr lvl="1"/>
            <a:r>
              <a:rPr lang="en-US" dirty="0" err="1" smtClean="0">
                <a:latin typeface="Georgia" pitchFamily="18" charset="0"/>
              </a:rPr>
              <a:t>i</a:t>
            </a:r>
            <a:r>
              <a:rPr lang="en-US" dirty="0">
                <a:latin typeface="Georgia" pitchFamily="18" charset="0"/>
              </a:rPr>
              <a:t>. describe </a:t>
            </a:r>
            <a:r>
              <a:rPr lang="en-US">
                <a:latin typeface="Georgia" pitchFamily="18" charset="0"/>
              </a:rPr>
              <a:t>the </a:t>
            </a:r>
            <a:r>
              <a:rPr lang="en-US" smtClean="0">
                <a:latin typeface="Georgia" pitchFamily="18" charset="0"/>
              </a:rPr>
              <a:t>START </a:t>
            </a:r>
            <a:r>
              <a:rPr lang="en-US" dirty="0">
                <a:latin typeface="Georgia" pitchFamily="18" charset="0"/>
              </a:rPr>
              <a:t>triage system; </a:t>
            </a:r>
          </a:p>
          <a:p>
            <a:pPr lvl="1"/>
            <a:r>
              <a:rPr lang="en-US" dirty="0">
                <a:latin typeface="Georgia" pitchFamily="18" charset="0"/>
              </a:rPr>
              <a:t>ii. conduct simulated disaster triage evaluations; </a:t>
            </a:r>
          </a:p>
          <a:p>
            <a:r>
              <a:rPr lang="en-US" dirty="0">
                <a:latin typeface="Georgia" pitchFamily="18" charset="0"/>
              </a:rPr>
              <a:t>(K) evaluate through documentation a disaster drill; </a:t>
            </a:r>
          </a:p>
          <a:p>
            <a:r>
              <a:rPr lang="en-US" dirty="0">
                <a:latin typeface="Georgia" pitchFamily="18" charset="0"/>
              </a:rPr>
              <a:t>(L) predict the equipment and supply needs for a disaster response. </a:t>
            </a:r>
          </a:p>
          <a:p>
            <a:endParaRPr lang="en-US" dirty="0">
              <a:latin typeface="Georgia" pitchFamily="18" charset="0"/>
            </a:endParaRPr>
          </a:p>
          <a:p>
            <a:pPr marL="114300" indent="0">
              <a:buNone/>
            </a:pPr>
            <a:endParaRPr lang="en-US" dirty="0">
              <a:latin typeface="Georgia" pitchFamily="18" charset="0"/>
            </a:endParaRPr>
          </a:p>
        </p:txBody>
      </p:sp>
    </p:spTree>
    <p:extLst>
      <p:ext uri="{BB962C8B-B14F-4D97-AF65-F5344CB8AC3E}">
        <p14:creationId xmlns:p14="http://schemas.microsoft.com/office/powerpoint/2010/main" val="40354403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fontScale="85000" lnSpcReduction="20000"/>
          </a:bodyPr>
          <a:lstStyle/>
          <a:p>
            <a:pPr marL="0" lvl="0" indent="0" algn="ctr">
              <a:buNone/>
            </a:pPr>
            <a:r>
              <a:rPr lang="en-US" b="1" cap="small" dirty="0"/>
              <a:t>Establishing Medical Treatment </a:t>
            </a:r>
            <a:r>
              <a:rPr lang="en-US" b="1" cap="small" dirty="0" smtClean="0"/>
              <a:t>Areas</a:t>
            </a:r>
          </a:p>
          <a:p>
            <a:pPr marL="0" indent="0">
              <a:buNone/>
            </a:pPr>
            <a:r>
              <a:rPr lang="en-US" sz="3200" b="1" cap="small" dirty="0" smtClean="0"/>
              <a:t>Safety for rescuers and victims</a:t>
            </a:r>
            <a:endParaRPr lang="en-US" sz="3200" b="1" cap="small" dirty="0"/>
          </a:p>
          <a:p>
            <a:pPr marL="0" indent="0">
              <a:buNone/>
            </a:pPr>
            <a:r>
              <a:rPr lang="en-US" sz="3200" dirty="0"/>
              <a:t>In addition to the severity of the damage to the structure where victims are found, there are two other important safety considerations:</a:t>
            </a:r>
          </a:p>
          <a:p>
            <a:pPr marL="0" indent="0">
              <a:buNone/>
            </a:pPr>
            <a:endParaRPr lang="en-US" sz="3200" dirty="0"/>
          </a:p>
          <a:p>
            <a:pPr lvl="0"/>
            <a:r>
              <a:rPr lang="en-US" sz="3200" dirty="0"/>
              <a:t>The treatment area itself must be free of hazards and debris.</a:t>
            </a:r>
          </a:p>
          <a:p>
            <a:pPr marL="0" indent="0">
              <a:buNone/>
            </a:pPr>
            <a:endParaRPr lang="en-US" sz="3200" dirty="0"/>
          </a:p>
          <a:p>
            <a:r>
              <a:rPr lang="en-US" sz="3200" dirty="0"/>
              <a:t>The site should be close to but uphill and upwind from the hazard zone. </a:t>
            </a:r>
            <a:endParaRPr lang="en-US" sz="3200" b="1" cap="small" dirty="0" smtClean="0"/>
          </a:p>
        </p:txBody>
      </p:sp>
    </p:spTree>
    <p:extLst>
      <p:ext uri="{BB962C8B-B14F-4D97-AF65-F5344CB8AC3E}">
        <p14:creationId xmlns:p14="http://schemas.microsoft.com/office/powerpoint/2010/main" val="2418701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b="1" cap="small" dirty="0"/>
              <a:t>Establishing Medical Treatment </a:t>
            </a:r>
            <a:r>
              <a:rPr lang="en-US" b="1" cap="small" dirty="0" smtClean="0"/>
              <a:t>Areas</a:t>
            </a:r>
          </a:p>
          <a:p>
            <a:pPr marL="0" indent="0">
              <a:buNone/>
            </a:pPr>
            <a:r>
              <a:rPr lang="en-US" sz="3200" b="1" cap="small" dirty="0"/>
              <a:t>Most Effective Use of CERT </a:t>
            </a:r>
            <a:r>
              <a:rPr lang="en-US" sz="3200" b="1" cap="small" dirty="0" smtClean="0"/>
              <a:t>Resources</a:t>
            </a:r>
          </a:p>
          <a:p>
            <a:pPr marL="0" indent="0">
              <a:buNone/>
            </a:pPr>
            <a:r>
              <a:rPr lang="en-US" sz="3200" dirty="0"/>
              <a:t>In addition to the safety of rescuers and victims, a second overall consideration for setting up treatment areas is how to make the best use of CERT resources, e.g., CERT members themselves, time, medical supplies, and equipment.</a:t>
            </a:r>
            <a:endParaRPr lang="en-US" sz="3200" b="1" cap="small" dirty="0"/>
          </a:p>
        </p:txBody>
      </p:sp>
    </p:spTree>
    <p:extLst>
      <p:ext uri="{BB962C8B-B14F-4D97-AF65-F5344CB8AC3E}">
        <p14:creationId xmlns:p14="http://schemas.microsoft.com/office/powerpoint/2010/main" val="41562872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fontScale="92500" lnSpcReduction="10000"/>
          </a:bodyPr>
          <a:lstStyle/>
          <a:p>
            <a:pPr marL="0" lvl="0" indent="0" algn="ctr">
              <a:buNone/>
            </a:pPr>
            <a:r>
              <a:rPr lang="en-US" b="1" cap="small" dirty="0"/>
              <a:t>Establishing Medical Treatment </a:t>
            </a:r>
            <a:r>
              <a:rPr lang="en-US" b="1" cap="small" dirty="0" smtClean="0"/>
              <a:t>Areas</a:t>
            </a:r>
          </a:p>
          <a:p>
            <a:pPr marL="0" indent="0">
              <a:buNone/>
            </a:pPr>
            <a:r>
              <a:rPr lang="en-US" sz="3200" b="1" cap="small" dirty="0"/>
              <a:t>Most Effective Use of CERT </a:t>
            </a:r>
            <a:r>
              <a:rPr lang="en-US" sz="3200" b="1" cap="small" dirty="0" smtClean="0"/>
              <a:t>Resources</a:t>
            </a:r>
          </a:p>
          <a:p>
            <a:pPr marL="0" indent="0">
              <a:buNone/>
            </a:pPr>
            <a:r>
              <a:rPr lang="en-US" sz="3200" dirty="0"/>
              <a:t>To help meet the challenge of limited resources, particularly if initial treatment operations will continue for some time, CERT may need decentralized treatment locations and/or may establish one central medical treatment location, depending on the circumstances.  The CERT may need to include one or both in their medical operations plan:</a:t>
            </a:r>
          </a:p>
          <a:p>
            <a:pPr marL="0" indent="0">
              <a:buNone/>
            </a:pPr>
            <a:endParaRPr lang="en-US" sz="3200" b="1" cap="small" dirty="0"/>
          </a:p>
        </p:txBody>
      </p:sp>
    </p:spTree>
    <p:extLst>
      <p:ext uri="{BB962C8B-B14F-4D97-AF65-F5344CB8AC3E}">
        <p14:creationId xmlns:p14="http://schemas.microsoft.com/office/powerpoint/2010/main" val="17168008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lnSpcReduction="10000"/>
          </a:bodyPr>
          <a:lstStyle/>
          <a:p>
            <a:pPr marL="0" lvl="0" indent="0" algn="ctr">
              <a:buNone/>
            </a:pPr>
            <a:r>
              <a:rPr lang="en-US" b="1" cap="small" dirty="0"/>
              <a:t>Establishing Medical Treatment </a:t>
            </a:r>
            <a:r>
              <a:rPr lang="en-US" b="1" cap="small" dirty="0" smtClean="0"/>
              <a:t>Areas</a:t>
            </a:r>
          </a:p>
          <a:p>
            <a:pPr marL="0" indent="0">
              <a:buNone/>
            </a:pPr>
            <a:r>
              <a:rPr lang="en-US" sz="3200" b="1" cap="small" dirty="0"/>
              <a:t>Most Effective Use of CERT </a:t>
            </a:r>
            <a:r>
              <a:rPr lang="en-US" sz="3200" b="1" cap="small" dirty="0" smtClean="0"/>
              <a:t>Resources</a:t>
            </a:r>
          </a:p>
          <a:p>
            <a:pPr>
              <a:buFont typeface="Wingdings" pitchFamily="2" charset="2"/>
              <a:buChar char="ü"/>
            </a:pPr>
            <a:r>
              <a:rPr lang="en-US" sz="3200" dirty="0"/>
              <a:t>Decentralized Treatment Sites:  In a widespread event with many injured, it is sometimes necessary to set up and maintain more than one medical treatment location, especially when a central treatment location would be a considerable distance from the initial treatment site.</a:t>
            </a:r>
            <a:endParaRPr lang="en-US" sz="3200" b="1" cap="small" dirty="0"/>
          </a:p>
        </p:txBody>
      </p:sp>
    </p:spTree>
    <p:extLst>
      <p:ext uri="{BB962C8B-B14F-4D97-AF65-F5344CB8AC3E}">
        <p14:creationId xmlns:p14="http://schemas.microsoft.com/office/powerpoint/2010/main" val="12483848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b="1" cap="small" dirty="0"/>
              <a:t>Establishing Medical Treatment </a:t>
            </a:r>
            <a:r>
              <a:rPr lang="en-US" b="1" cap="small" dirty="0" smtClean="0"/>
              <a:t>Areas</a:t>
            </a:r>
          </a:p>
          <a:p>
            <a:pPr marL="0" indent="0">
              <a:buNone/>
            </a:pPr>
            <a:r>
              <a:rPr lang="en-US" sz="3200" b="1" cap="small" dirty="0" smtClean="0"/>
              <a:t>Most Effective Use of CERT Resources</a:t>
            </a:r>
          </a:p>
          <a:p>
            <a:pPr>
              <a:buFont typeface="Wingdings" pitchFamily="2" charset="2"/>
              <a:buChar char="q"/>
            </a:pPr>
            <a:r>
              <a:rPr lang="en-US" sz="2600" dirty="0" smtClean="0"/>
              <a:t>A </a:t>
            </a:r>
            <a:r>
              <a:rPr lang="en-US" sz="2600" dirty="0"/>
              <a:t>medical treatment location would be set up close to, but a safe distance from, each of the damage sites.  Each of the treatment locations would include areas for Immediate, Delayed, and Minor victims and a morgue.  </a:t>
            </a:r>
          </a:p>
          <a:p>
            <a:pPr>
              <a:buFont typeface="Wingdings" pitchFamily="2" charset="2"/>
              <a:buChar char="q"/>
            </a:pPr>
            <a:r>
              <a:rPr lang="en-US" sz="2600" dirty="0"/>
              <a:t>Victims remain under treatment at the location until they can be transported to a location for professional medical care or to the CERT’s main treatment area.</a:t>
            </a:r>
            <a:endParaRPr lang="en-US" sz="2600" b="1" cap="small" dirty="0" smtClean="0"/>
          </a:p>
        </p:txBody>
      </p:sp>
    </p:spTree>
    <p:extLst>
      <p:ext uri="{BB962C8B-B14F-4D97-AF65-F5344CB8AC3E}">
        <p14:creationId xmlns:p14="http://schemas.microsoft.com/office/powerpoint/2010/main" val="22482576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lnSpcReduction="10000"/>
          </a:bodyPr>
          <a:lstStyle/>
          <a:p>
            <a:pPr marL="0" lvl="0" indent="0" algn="ctr">
              <a:buNone/>
            </a:pPr>
            <a:r>
              <a:rPr lang="en-US" b="1" cap="small" dirty="0"/>
              <a:t>Establishing Medical Treatment </a:t>
            </a:r>
            <a:r>
              <a:rPr lang="en-US" b="1" cap="small" dirty="0" smtClean="0"/>
              <a:t>Areas</a:t>
            </a:r>
          </a:p>
          <a:p>
            <a:pPr marL="0" indent="0">
              <a:buNone/>
            </a:pPr>
            <a:r>
              <a:rPr lang="en-US" sz="3200" b="1" cap="small" dirty="0" smtClean="0"/>
              <a:t>Most Effective Use of CERT Resources</a:t>
            </a:r>
          </a:p>
          <a:p>
            <a:r>
              <a:rPr lang="en-US" sz="3200" dirty="0"/>
              <a:t>Centralized Treatment Site:  In an event with one or a few injured victims at each of a number of sites, the CERT may need to establish </a:t>
            </a:r>
            <a:r>
              <a:rPr lang="en-US" sz="3200" u="sng" dirty="0"/>
              <a:t>one central medical treatment location</a:t>
            </a:r>
            <a:r>
              <a:rPr lang="en-US" sz="3200" dirty="0"/>
              <a:t>.  A centralized location may need to be set up even when there are decentralized sites established.</a:t>
            </a:r>
            <a:endParaRPr lang="en-US" sz="3200" b="1" cap="small" dirty="0" smtClean="0"/>
          </a:p>
        </p:txBody>
      </p:sp>
    </p:spTree>
    <p:extLst>
      <p:ext uri="{BB962C8B-B14F-4D97-AF65-F5344CB8AC3E}">
        <p14:creationId xmlns:p14="http://schemas.microsoft.com/office/powerpoint/2010/main" val="10987585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b="1" cap="small" dirty="0"/>
              <a:t>Establishing Medical Treatment </a:t>
            </a:r>
            <a:r>
              <a:rPr lang="en-US" b="1" cap="small" dirty="0" smtClean="0"/>
              <a:t>Areas</a:t>
            </a:r>
          </a:p>
          <a:p>
            <a:pPr marL="0" indent="0">
              <a:buNone/>
            </a:pPr>
            <a:r>
              <a:rPr lang="en-US" sz="3200" b="1" cap="small" dirty="0" smtClean="0"/>
              <a:t>Most Effective Use of CERT Resources</a:t>
            </a:r>
          </a:p>
          <a:p>
            <a:pPr>
              <a:buFont typeface="Wingdings" pitchFamily="2" charset="2"/>
              <a:buChar char="q"/>
            </a:pPr>
            <a:r>
              <a:rPr lang="en-US" sz="2600" dirty="0" smtClean="0"/>
              <a:t>The </a:t>
            </a:r>
            <a:r>
              <a:rPr lang="en-US" sz="2600" dirty="0"/>
              <a:t>location would include treatment areas for Immediate, Delayed, and Minor victims, and a morgue.  </a:t>
            </a:r>
          </a:p>
          <a:p>
            <a:pPr>
              <a:buFont typeface="Wingdings" pitchFamily="2" charset="2"/>
              <a:buChar char="q"/>
            </a:pPr>
            <a:r>
              <a:rPr lang="en-US" sz="2600" dirty="0"/>
              <a:t>Victims are moved from where they were rescued, triaged, and initially treated to the central location, and remain under treatment there until they can be transported to a location for professional medical treatment.</a:t>
            </a:r>
            <a:endParaRPr lang="en-US" sz="2600" b="1" cap="small" dirty="0" smtClean="0"/>
          </a:p>
        </p:txBody>
      </p:sp>
    </p:spTree>
    <p:extLst>
      <p:ext uri="{BB962C8B-B14F-4D97-AF65-F5344CB8AC3E}">
        <p14:creationId xmlns:p14="http://schemas.microsoft.com/office/powerpoint/2010/main" val="25120339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b="1" cap="small" dirty="0"/>
              <a:t>Establishing Medical Treatment </a:t>
            </a:r>
            <a:r>
              <a:rPr lang="en-US" b="1" cap="small" dirty="0" smtClean="0"/>
              <a:t>Areas</a:t>
            </a:r>
          </a:p>
          <a:p>
            <a:pPr marL="0" indent="0">
              <a:buNone/>
            </a:pPr>
            <a:r>
              <a:rPr lang="en-US" sz="3200" b="1" cap="small" dirty="0" smtClean="0"/>
              <a:t>Most Effective Use of CERT Resources</a:t>
            </a:r>
          </a:p>
          <a:p>
            <a:pPr>
              <a:buFont typeface="Wingdings" pitchFamily="2" charset="2"/>
              <a:buChar char="q"/>
            </a:pPr>
            <a:r>
              <a:rPr lang="en-US" sz="2400" dirty="0" smtClean="0"/>
              <a:t>A </a:t>
            </a:r>
            <a:r>
              <a:rPr lang="en-US" sz="2400" dirty="0"/>
              <a:t>central medical treatment location allows for effective use of resources since a limited number of CERT medical operation personnel in one location can take care of a greater number of victims.  </a:t>
            </a:r>
          </a:p>
          <a:p>
            <a:pPr>
              <a:buFont typeface="Wingdings" pitchFamily="2" charset="2"/>
              <a:buChar char="q"/>
            </a:pPr>
            <a:r>
              <a:rPr lang="en-US" sz="2400" dirty="0"/>
              <a:t>EMS or other medical professionals will generally be able to transport the injured more efficiently from one central location than from multiple decentralized locations.</a:t>
            </a:r>
            <a:endParaRPr lang="en-US" sz="2400" b="1" cap="small" dirty="0" smtClean="0"/>
          </a:p>
        </p:txBody>
      </p:sp>
    </p:spTree>
    <p:extLst>
      <p:ext uri="{BB962C8B-B14F-4D97-AF65-F5344CB8AC3E}">
        <p14:creationId xmlns:p14="http://schemas.microsoft.com/office/powerpoint/2010/main" val="11540355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b="1" cap="small" dirty="0"/>
              <a:t>Establishing Medical Treatment </a:t>
            </a:r>
            <a:r>
              <a:rPr lang="en-US" b="1" cap="small" dirty="0" smtClean="0"/>
              <a:t>Areas</a:t>
            </a:r>
          </a:p>
          <a:p>
            <a:pPr marL="0" indent="0">
              <a:buNone/>
            </a:pPr>
            <a:r>
              <a:rPr lang="en-US" sz="3200" b="1" cap="small" dirty="0" smtClean="0"/>
              <a:t>Most Effective Use of CERT Resources</a:t>
            </a:r>
            <a:endParaRPr lang="en-US" sz="2400" b="1" cap="small" dirty="0"/>
          </a:p>
          <a:p>
            <a:pPr marL="0" lvl="0" indent="0">
              <a:buNone/>
            </a:pPr>
            <a:r>
              <a:rPr lang="en-US" sz="3200" dirty="0"/>
              <a:t>Whether a treatment site is centralized or one of a number of decentralized sites, the location(s) selected should </a:t>
            </a:r>
            <a:r>
              <a:rPr lang="en-US" sz="3200" dirty="0" smtClean="0"/>
              <a:t>be:</a:t>
            </a:r>
            <a:endParaRPr lang="en-US" sz="2800" dirty="0"/>
          </a:p>
          <a:p>
            <a:pPr lvl="0">
              <a:buFont typeface="Wingdings" pitchFamily="2" charset="2"/>
              <a:buChar char="ü"/>
            </a:pPr>
            <a:r>
              <a:rPr lang="en-US" sz="2600" dirty="0" smtClean="0"/>
              <a:t>Accessible </a:t>
            </a:r>
            <a:r>
              <a:rPr lang="en-US" sz="2600" dirty="0"/>
              <a:t>by transportation vehicles (ambulances, trucks, helicopters, etc.)</a:t>
            </a:r>
          </a:p>
          <a:p>
            <a:pPr>
              <a:buFont typeface="Wingdings" pitchFamily="2" charset="2"/>
              <a:buChar char="ü"/>
            </a:pPr>
            <a:r>
              <a:rPr lang="en-US" sz="2600" dirty="0"/>
              <a:t>Expandable</a:t>
            </a:r>
            <a:endParaRPr lang="en-US" sz="2600" b="1" cap="small" dirty="0" smtClean="0"/>
          </a:p>
        </p:txBody>
      </p:sp>
    </p:spTree>
    <p:extLst>
      <p:ext uri="{BB962C8B-B14F-4D97-AF65-F5344CB8AC3E}">
        <p14:creationId xmlns:p14="http://schemas.microsoft.com/office/powerpoint/2010/main" val="9897161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79562" y="1866900"/>
            <a:ext cx="6219825" cy="3962400"/>
          </a:xfrm>
        </p:spPr>
      </p:pic>
    </p:spTree>
    <p:extLst>
      <p:ext uri="{BB962C8B-B14F-4D97-AF65-F5344CB8AC3E}">
        <p14:creationId xmlns:p14="http://schemas.microsoft.com/office/powerpoint/2010/main" val="574652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lstStyle/>
          <a:p>
            <a:pPr marL="0" indent="0">
              <a:buNone/>
            </a:pPr>
            <a:r>
              <a:rPr lang="en-US" dirty="0" smtClean="0"/>
              <a:t>What you will learn about:</a:t>
            </a:r>
          </a:p>
          <a:p>
            <a:pPr lvl="0"/>
            <a:r>
              <a:rPr lang="en-US" b="1" dirty="0"/>
              <a:t>Public Health Considerations:</a:t>
            </a:r>
            <a:r>
              <a:rPr lang="en-US" dirty="0"/>
              <a:t>  How to maintain hygiene and sanitation.</a:t>
            </a:r>
          </a:p>
          <a:p>
            <a:pPr marL="0" indent="0">
              <a:buNone/>
            </a:pPr>
            <a:endParaRPr lang="en-US" dirty="0"/>
          </a:p>
          <a:p>
            <a:r>
              <a:rPr lang="en-US" b="1" dirty="0"/>
              <a:t>Functions of Disaster Medical Operations:  </a:t>
            </a:r>
            <a:r>
              <a:rPr lang="en-US" dirty="0"/>
              <a:t>What the five major functions of disaster medical operations are and how they are set up.</a:t>
            </a:r>
          </a:p>
        </p:txBody>
      </p:sp>
    </p:spTree>
    <p:extLst>
      <p:ext uri="{BB962C8B-B14F-4D97-AF65-F5344CB8AC3E}">
        <p14:creationId xmlns:p14="http://schemas.microsoft.com/office/powerpoint/2010/main" val="5342719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b="1" cap="small" dirty="0"/>
              <a:t>Establishing Medical Treatment </a:t>
            </a:r>
            <a:r>
              <a:rPr lang="en-US" b="1" cap="small" dirty="0" smtClean="0"/>
              <a:t>Areas</a:t>
            </a:r>
          </a:p>
          <a:p>
            <a:pPr marL="0" indent="0">
              <a:buNone/>
            </a:pPr>
            <a:r>
              <a:rPr lang="en-US" sz="2400" b="1" cap="small" dirty="0"/>
              <a:t>Treatment Area </a:t>
            </a:r>
            <a:r>
              <a:rPr lang="en-US" sz="2400" b="1" cap="small" dirty="0" smtClean="0"/>
              <a:t>Layout</a:t>
            </a:r>
          </a:p>
          <a:p>
            <a:pPr marL="0" indent="0">
              <a:buNone/>
            </a:pPr>
            <a:r>
              <a:rPr lang="en-US" sz="2400" dirty="0"/>
              <a:t>The treatment area must be protected and clearly delineated.  Signs should be used to identify the subdivisions of the area:</a:t>
            </a:r>
          </a:p>
          <a:p>
            <a:pPr lvl="0"/>
            <a:r>
              <a:rPr lang="en-US" sz="2400" dirty="0"/>
              <a:t>“I” for Immediate care</a:t>
            </a:r>
          </a:p>
          <a:p>
            <a:pPr lvl="0"/>
            <a:r>
              <a:rPr lang="en-US" sz="2400" dirty="0"/>
              <a:t>“D” for Delayed care</a:t>
            </a:r>
          </a:p>
          <a:p>
            <a:pPr lvl="0"/>
            <a:r>
              <a:rPr lang="en-US" sz="2400" dirty="0"/>
              <a:t>“M” for Minor injuries/walking wounded</a:t>
            </a:r>
          </a:p>
          <a:p>
            <a:r>
              <a:rPr lang="en-US" sz="2400" dirty="0"/>
              <a:t>“DEAD” for the morgue</a:t>
            </a:r>
            <a:endParaRPr lang="en-US" sz="2400" b="1" cap="small" dirty="0"/>
          </a:p>
        </p:txBody>
      </p:sp>
    </p:spTree>
    <p:extLst>
      <p:ext uri="{BB962C8B-B14F-4D97-AF65-F5344CB8AC3E}">
        <p14:creationId xmlns:p14="http://schemas.microsoft.com/office/powerpoint/2010/main" val="17061847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b="1" cap="small" dirty="0"/>
              <a:t>Establishing Medical Treatment </a:t>
            </a:r>
            <a:r>
              <a:rPr lang="en-US" b="1" cap="small" dirty="0" smtClean="0"/>
              <a:t>Areas</a:t>
            </a:r>
          </a:p>
          <a:p>
            <a:pPr marL="0" indent="0">
              <a:buNone/>
            </a:pPr>
            <a:r>
              <a:rPr lang="en-US" sz="2400" b="1" cap="small" dirty="0"/>
              <a:t>Treatment Area </a:t>
            </a:r>
            <a:r>
              <a:rPr lang="en-US" sz="2400" b="1" cap="small" dirty="0" smtClean="0"/>
              <a:t>Layout</a:t>
            </a:r>
          </a:p>
          <a:p>
            <a:pPr marL="0" indent="0">
              <a:buNone/>
            </a:pPr>
            <a:r>
              <a:rPr lang="en-US" sz="2400" dirty="0"/>
              <a:t>The “I” and “D” areas should be relatively close to each other to allow:</a:t>
            </a:r>
          </a:p>
          <a:p>
            <a:pPr lvl="0"/>
            <a:r>
              <a:rPr lang="en-US" sz="2400" dirty="0"/>
              <a:t>Verbal communication between workers in the treatment areas</a:t>
            </a:r>
          </a:p>
          <a:p>
            <a:pPr lvl="0"/>
            <a:r>
              <a:rPr lang="en-US" sz="2400" dirty="0"/>
              <a:t>Shared access to medical supplies (which should be cached in a central location)</a:t>
            </a:r>
          </a:p>
          <a:p>
            <a:r>
              <a:rPr lang="en-US" sz="2400" dirty="0"/>
              <a:t>Easy transfer of patients whose status has changed</a:t>
            </a:r>
            <a:endParaRPr lang="en-US" sz="2400" b="1" cap="small" dirty="0" smtClean="0"/>
          </a:p>
        </p:txBody>
      </p:sp>
    </p:spTree>
    <p:extLst>
      <p:ext uri="{BB962C8B-B14F-4D97-AF65-F5344CB8AC3E}">
        <p14:creationId xmlns:p14="http://schemas.microsoft.com/office/powerpoint/2010/main" val="15592243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b="1" cap="small" dirty="0"/>
              <a:t>Establishing Medical Treatment </a:t>
            </a:r>
            <a:r>
              <a:rPr lang="en-US" b="1" cap="small" dirty="0" smtClean="0"/>
              <a:t>Areas</a:t>
            </a:r>
          </a:p>
          <a:p>
            <a:pPr marL="0" indent="0">
              <a:buNone/>
            </a:pPr>
            <a:r>
              <a:rPr lang="en-US" sz="2400" b="1" cap="small" dirty="0"/>
              <a:t>Treatment Area </a:t>
            </a:r>
            <a:r>
              <a:rPr lang="en-US" sz="2400" b="1" cap="small" dirty="0" smtClean="0"/>
              <a:t>Layout</a:t>
            </a:r>
          </a:p>
          <a:p>
            <a:pPr marL="0" indent="0">
              <a:buNone/>
            </a:pPr>
            <a:r>
              <a:rPr lang="en-US" sz="2400" dirty="0"/>
              <a:t>Victims who have been identified with minor injuries may choose to stay at the treatment area or leave.  If they stay, they can assist CERT personnel.  If they leave, it should be documented.</a:t>
            </a:r>
            <a:endParaRPr lang="en-US" sz="2400" b="1" cap="small" dirty="0" smtClean="0"/>
          </a:p>
        </p:txBody>
      </p:sp>
    </p:spTree>
    <p:extLst>
      <p:ext uri="{BB962C8B-B14F-4D97-AF65-F5344CB8AC3E}">
        <p14:creationId xmlns:p14="http://schemas.microsoft.com/office/powerpoint/2010/main" val="21903928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b="1" cap="small" dirty="0"/>
              <a:t>Establishing Medical Treatment </a:t>
            </a:r>
            <a:r>
              <a:rPr lang="en-US" b="1" cap="small" dirty="0" smtClean="0"/>
              <a:t>Areas</a:t>
            </a:r>
          </a:p>
          <a:p>
            <a:pPr marL="0" indent="0">
              <a:buNone/>
            </a:pPr>
            <a:r>
              <a:rPr lang="en-US" sz="2400" b="1" cap="small" dirty="0"/>
              <a:t>Treatment Area </a:t>
            </a:r>
            <a:r>
              <a:rPr lang="en-US" sz="2400" b="1" cap="small" dirty="0" smtClean="0"/>
              <a:t>Layout</a:t>
            </a:r>
          </a:p>
          <a:p>
            <a:pPr marL="0" indent="0">
              <a:buNone/>
            </a:pPr>
            <a:r>
              <a:rPr lang="en-US" sz="2400" dirty="0"/>
              <a:t>Patients in the treatment area should be positioned in a head-to-toe configuration, with 2 to 3 feet between victims.</a:t>
            </a:r>
          </a:p>
          <a:p>
            <a:pPr marL="0" indent="0">
              <a:buNone/>
            </a:pPr>
            <a:endParaRPr lang="en-US" sz="2400" dirty="0" smtClean="0"/>
          </a:p>
          <a:p>
            <a:pPr marL="0" indent="0">
              <a:buNone/>
            </a:pPr>
            <a:r>
              <a:rPr lang="en-US" sz="2400" dirty="0" smtClean="0"/>
              <a:t>This </a:t>
            </a:r>
            <a:r>
              <a:rPr lang="en-US" sz="2400" dirty="0"/>
              <a:t>system will provide:</a:t>
            </a:r>
          </a:p>
          <a:p>
            <a:pPr lvl="0"/>
            <a:r>
              <a:rPr lang="en-US" sz="2400" dirty="0"/>
              <a:t>Effective use of space</a:t>
            </a:r>
          </a:p>
          <a:p>
            <a:r>
              <a:rPr lang="en-US" sz="2400" dirty="0"/>
              <a:t>Effective use of available personnel.  As a team member finishes one head-to-toe assessment, he or she turns around and is at the head of the next patient.</a:t>
            </a:r>
            <a:endParaRPr lang="en-US" sz="2400" b="1" cap="small" dirty="0" smtClean="0"/>
          </a:p>
        </p:txBody>
      </p:sp>
    </p:spTree>
    <p:extLst>
      <p:ext uri="{BB962C8B-B14F-4D97-AF65-F5344CB8AC3E}">
        <p14:creationId xmlns:p14="http://schemas.microsoft.com/office/powerpoint/2010/main" val="40234783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b="1" cap="small" dirty="0"/>
              <a:t>Establishing Medical Treatment </a:t>
            </a:r>
            <a:r>
              <a:rPr lang="en-US" b="1" cap="small" dirty="0" smtClean="0"/>
              <a:t>Areas</a:t>
            </a:r>
          </a:p>
          <a:p>
            <a:pPr marL="0" indent="0">
              <a:buNone/>
            </a:pPr>
            <a:r>
              <a:rPr lang="en-US" sz="2400" b="1" cap="small" dirty="0"/>
              <a:t>Treatment Area </a:t>
            </a:r>
            <a:r>
              <a:rPr lang="en-US" sz="2400" b="1" cap="small" dirty="0" smtClean="0"/>
              <a:t>Layout</a:t>
            </a:r>
          </a:p>
          <a:p>
            <a:pPr marL="0" indent="0">
              <a:buNone/>
            </a:pPr>
            <a:r>
              <a:rPr lang="en-US" sz="2400" dirty="0"/>
              <a:t>The morgue site should be secure, away from and not visible from the treatment area.  This will help minimize traffic near the area and reduce the potential psychological impact on those in the treatment area.</a:t>
            </a:r>
            <a:endParaRPr lang="en-US" sz="2400" b="1" cap="small" dirty="0" smtClean="0"/>
          </a:p>
        </p:txBody>
      </p:sp>
    </p:spTree>
    <p:extLst>
      <p:ext uri="{BB962C8B-B14F-4D97-AF65-F5344CB8AC3E}">
        <p14:creationId xmlns:p14="http://schemas.microsoft.com/office/powerpoint/2010/main" val="778122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b="1" cap="small" dirty="0"/>
              <a:t>Establishing Medical Treatment </a:t>
            </a:r>
            <a:r>
              <a:rPr lang="en-US" b="1" cap="small" dirty="0" smtClean="0"/>
              <a:t>Areas</a:t>
            </a:r>
          </a:p>
          <a:p>
            <a:pPr marL="0" indent="0">
              <a:buNone/>
            </a:pPr>
            <a:r>
              <a:rPr lang="en-US" sz="2400" b="1" cap="small" dirty="0"/>
              <a:t>Treatment Area </a:t>
            </a:r>
            <a:r>
              <a:rPr lang="en-US" sz="2400" b="1" cap="small" dirty="0" smtClean="0"/>
              <a:t>Layout</a:t>
            </a:r>
          </a:p>
          <a:p>
            <a:pPr marL="0" indent="0">
              <a:buNone/>
            </a:pPr>
            <a:r>
              <a:rPr lang="en-US" sz="2400" dirty="0"/>
              <a:t>Pre-planning for CERT medical operations includes equipment needed to set up the treatment area, such as ground covers or tarps and signs for identifying divisions (“I”, “D”, “M”,” DEAD”).</a:t>
            </a:r>
            <a:endParaRPr lang="en-US" sz="2400" b="1" cap="small" dirty="0" smtClean="0"/>
          </a:p>
        </p:txBody>
      </p:sp>
    </p:spTree>
    <p:extLst>
      <p:ext uri="{BB962C8B-B14F-4D97-AF65-F5344CB8AC3E}">
        <p14:creationId xmlns:p14="http://schemas.microsoft.com/office/powerpoint/2010/main" val="24755839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323323" y="1600200"/>
            <a:ext cx="6732303" cy="4495800"/>
          </a:xfrm>
        </p:spPr>
      </p:pic>
    </p:spTree>
    <p:extLst>
      <p:ext uri="{BB962C8B-B14F-4D97-AF65-F5344CB8AC3E}">
        <p14:creationId xmlns:p14="http://schemas.microsoft.com/office/powerpoint/2010/main" val="40914838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b="1" cap="small" dirty="0"/>
              <a:t>Establishing Medical Treatment </a:t>
            </a:r>
            <a:r>
              <a:rPr lang="en-US" b="1" cap="small" dirty="0" smtClean="0"/>
              <a:t>Areas</a:t>
            </a:r>
          </a:p>
          <a:p>
            <a:pPr marL="0" indent="0">
              <a:buNone/>
            </a:pPr>
            <a:r>
              <a:rPr lang="en-US" sz="2400" b="1" cap="small" dirty="0"/>
              <a:t>Treatment Area </a:t>
            </a:r>
            <a:r>
              <a:rPr lang="en-US" sz="2400" b="1" cap="small" dirty="0" smtClean="0"/>
              <a:t>Layout</a:t>
            </a:r>
          </a:p>
          <a:p>
            <a:pPr marL="0" indent="0">
              <a:buNone/>
            </a:pPr>
            <a:r>
              <a:rPr lang="en-US" sz="2400" dirty="0"/>
              <a:t>The distance shown between the Incident Site/Triage and the Treatment Area will depend on whether or not the treatment location is site specific or more centralized in the CERT’s service area.</a:t>
            </a:r>
          </a:p>
          <a:p>
            <a:pPr marL="0" indent="0">
              <a:buNone/>
            </a:pPr>
            <a:endParaRPr lang="en-US" sz="2400" b="1" cap="small" dirty="0" smtClean="0"/>
          </a:p>
        </p:txBody>
      </p:sp>
    </p:spTree>
    <p:extLst>
      <p:ext uri="{BB962C8B-B14F-4D97-AF65-F5344CB8AC3E}">
        <p14:creationId xmlns:p14="http://schemas.microsoft.com/office/powerpoint/2010/main" val="9266087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b="1" cap="small" dirty="0"/>
              <a:t>Establishing Medical Treatment </a:t>
            </a:r>
            <a:r>
              <a:rPr lang="en-US" b="1" cap="small" dirty="0" smtClean="0"/>
              <a:t>Areas</a:t>
            </a:r>
          </a:p>
          <a:p>
            <a:pPr marL="0" indent="0">
              <a:buNone/>
            </a:pPr>
            <a:r>
              <a:rPr lang="en-US" sz="2400" b="1" cap="small" dirty="0"/>
              <a:t>Treatment Area </a:t>
            </a:r>
            <a:r>
              <a:rPr lang="en-US" sz="2400" b="1" cap="small" dirty="0" smtClean="0"/>
              <a:t>Organization</a:t>
            </a:r>
          </a:p>
          <a:p>
            <a:pPr marL="0" indent="0">
              <a:buNone/>
            </a:pPr>
            <a:r>
              <a:rPr lang="en-US" sz="2400" dirty="0"/>
              <a:t>There is an obvious need for planning before disaster strikes, including roles of personnel assigned to the treatment area.  The CERT must assign leaders to maintain control in each of the medical treatment area subdivisions.  These leaders will:</a:t>
            </a:r>
          </a:p>
          <a:p>
            <a:pPr lvl="0"/>
            <a:r>
              <a:rPr lang="en-US" sz="2400" dirty="0"/>
              <a:t>Ensure orderly victim placement</a:t>
            </a:r>
          </a:p>
          <a:p>
            <a:pPr lvl="0"/>
            <a:r>
              <a:rPr lang="en-US" sz="2400" dirty="0"/>
              <a:t>Direct team members to conduct head-to-toe assessments</a:t>
            </a:r>
          </a:p>
          <a:p>
            <a:pPr marL="0" indent="0">
              <a:buNone/>
            </a:pPr>
            <a:endParaRPr lang="en-US" sz="2400" b="1" cap="small" dirty="0" smtClean="0"/>
          </a:p>
        </p:txBody>
      </p:sp>
    </p:spTree>
    <p:extLst>
      <p:ext uri="{BB962C8B-B14F-4D97-AF65-F5344CB8AC3E}">
        <p14:creationId xmlns:p14="http://schemas.microsoft.com/office/powerpoint/2010/main" val="27207669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lnSpcReduction="10000"/>
          </a:bodyPr>
          <a:lstStyle/>
          <a:p>
            <a:pPr marL="0" lvl="0" indent="0" algn="ctr">
              <a:buNone/>
            </a:pPr>
            <a:r>
              <a:rPr lang="en-US" b="1" cap="small" dirty="0"/>
              <a:t>Establishing Medical Treatment </a:t>
            </a:r>
            <a:r>
              <a:rPr lang="en-US" b="1" cap="small" dirty="0" smtClean="0"/>
              <a:t>Areas</a:t>
            </a:r>
          </a:p>
          <a:p>
            <a:pPr marL="0" indent="0">
              <a:buNone/>
            </a:pPr>
            <a:r>
              <a:rPr lang="en-US" sz="2400" b="1" cap="small" dirty="0"/>
              <a:t>Treatment Area </a:t>
            </a:r>
            <a:r>
              <a:rPr lang="en-US" sz="2400" b="1" cap="small" dirty="0" smtClean="0"/>
              <a:t>Organization</a:t>
            </a:r>
          </a:p>
          <a:p>
            <a:pPr marL="0" indent="0">
              <a:buNone/>
            </a:pPr>
            <a:r>
              <a:rPr lang="en-US" sz="2400" dirty="0"/>
              <a:t>It is very important to thoroughly document the victims in the treatment area, including:</a:t>
            </a:r>
          </a:p>
          <a:p>
            <a:pPr lvl="0"/>
            <a:r>
              <a:rPr lang="en-US" sz="2400" dirty="0"/>
              <a:t>Name, address, and phone number if victim is able to talk </a:t>
            </a:r>
          </a:p>
          <a:p>
            <a:pPr lvl="0"/>
            <a:r>
              <a:rPr lang="en-US" sz="2400" dirty="0"/>
              <a:t>Description (age, sex, body build, estimated height)</a:t>
            </a:r>
          </a:p>
          <a:p>
            <a:pPr lvl="0"/>
            <a:r>
              <a:rPr lang="en-US" sz="2400" dirty="0"/>
              <a:t>Clothing</a:t>
            </a:r>
          </a:p>
          <a:p>
            <a:pPr lvl="0"/>
            <a:r>
              <a:rPr lang="en-US" sz="2400" dirty="0"/>
              <a:t>Injuries</a:t>
            </a:r>
          </a:p>
          <a:p>
            <a:pPr lvl="0"/>
            <a:r>
              <a:rPr lang="en-US" sz="2400" dirty="0"/>
              <a:t>Treatment</a:t>
            </a:r>
          </a:p>
          <a:p>
            <a:r>
              <a:rPr lang="en-US" sz="2400" dirty="0"/>
              <a:t>Transfer location</a:t>
            </a:r>
            <a:endParaRPr lang="en-US" sz="2400" b="1" cap="small" dirty="0" smtClean="0"/>
          </a:p>
        </p:txBody>
      </p:sp>
    </p:spTree>
    <p:extLst>
      <p:ext uri="{BB962C8B-B14F-4D97-AF65-F5344CB8AC3E}">
        <p14:creationId xmlns:p14="http://schemas.microsoft.com/office/powerpoint/2010/main" val="780681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lstStyle/>
          <a:p>
            <a:pPr marL="0" indent="0">
              <a:buNone/>
            </a:pPr>
            <a:r>
              <a:rPr lang="en-US" dirty="0" smtClean="0"/>
              <a:t>What you will learn about:</a:t>
            </a:r>
          </a:p>
          <a:p>
            <a:pPr lvl="0"/>
            <a:r>
              <a:rPr lang="en-US" b="1" dirty="0"/>
              <a:t>Disaster Medical Treatment Areas:</a:t>
            </a:r>
            <a:r>
              <a:rPr lang="en-US" dirty="0"/>
              <a:t>  How to establish them and what their functions are. </a:t>
            </a:r>
          </a:p>
          <a:p>
            <a:pPr marL="0" indent="0">
              <a:buNone/>
            </a:pPr>
            <a:endParaRPr lang="en-US" dirty="0"/>
          </a:p>
          <a:p>
            <a:r>
              <a:rPr lang="en-US" b="1" dirty="0"/>
              <a:t>Patient Evaluation:</a:t>
            </a:r>
            <a:r>
              <a:rPr lang="en-US" dirty="0"/>
              <a:t>  How to perform a head-to-toe assessment to identify and treat injuries.</a:t>
            </a:r>
            <a:endParaRPr lang="en-US" dirty="0" smtClean="0"/>
          </a:p>
        </p:txBody>
      </p:sp>
    </p:spTree>
    <p:extLst>
      <p:ext uri="{BB962C8B-B14F-4D97-AF65-F5344CB8AC3E}">
        <p14:creationId xmlns:p14="http://schemas.microsoft.com/office/powerpoint/2010/main" val="27986922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Conducting Head-to-Toe </a:t>
            </a:r>
            <a:r>
              <a:rPr lang="en-US" sz="2400" b="1" cap="small" dirty="0" smtClean="0"/>
              <a:t>Assessments</a:t>
            </a:r>
          </a:p>
          <a:p>
            <a:pPr marL="0" lvl="0" indent="0">
              <a:buNone/>
            </a:pPr>
            <a:r>
              <a:rPr lang="en-US" sz="2400" dirty="0"/>
              <a:t>The first steps that you will take when working with a victim will be to conduct triage and rapid treatment.  After all victims in an area have been triaged and moved to a medical treatment area, CERT members will begin a thorough head-to-toe assessment of each victim’s condition. </a:t>
            </a:r>
            <a:endParaRPr lang="en-US" sz="2400" b="1" cap="small" dirty="0" smtClean="0"/>
          </a:p>
        </p:txBody>
      </p:sp>
    </p:spTree>
    <p:extLst>
      <p:ext uri="{BB962C8B-B14F-4D97-AF65-F5344CB8AC3E}">
        <p14:creationId xmlns:p14="http://schemas.microsoft.com/office/powerpoint/2010/main" val="977576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Conducting Head-to-Toe </a:t>
            </a:r>
            <a:r>
              <a:rPr lang="en-US" sz="2400" b="1" cap="small" dirty="0" smtClean="0"/>
              <a:t>Assessments</a:t>
            </a:r>
          </a:p>
          <a:p>
            <a:pPr marL="0" indent="0">
              <a:buNone/>
            </a:pPr>
            <a:r>
              <a:rPr lang="en-US" sz="2400" dirty="0"/>
              <a:t>During triage, you are keeping an eye out for “the killers</a:t>
            </a:r>
            <a:r>
              <a:rPr lang="en-US" sz="2400" dirty="0" smtClean="0"/>
              <a:t>”:</a:t>
            </a:r>
            <a:endParaRPr lang="en-US" sz="2400" dirty="0"/>
          </a:p>
          <a:p>
            <a:pPr lvl="0"/>
            <a:r>
              <a:rPr lang="en-US" sz="2400" dirty="0"/>
              <a:t>Airway obstruction</a:t>
            </a:r>
          </a:p>
          <a:p>
            <a:pPr lvl="0"/>
            <a:r>
              <a:rPr lang="en-US" sz="2400" dirty="0"/>
              <a:t>Excessive bleeding</a:t>
            </a:r>
          </a:p>
          <a:p>
            <a:pPr lvl="0"/>
            <a:r>
              <a:rPr lang="en-US" sz="2400" dirty="0"/>
              <a:t>Signs of shock</a:t>
            </a:r>
          </a:p>
          <a:p>
            <a:pPr marL="0" indent="0">
              <a:buNone/>
            </a:pPr>
            <a:endParaRPr lang="en-US" sz="2400" dirty="0" smtClean="0"/>
          </a:p>
          <a:p>
            <a:pPr marL="0" indent="0">
              <a:buNone/>
            </a:pPr>
            <a:r>
              <a:rPr lang="en-US" sz="2400" dirty="0" smtClean="0"/>
              <a:t>A </a:t>
            </a:r>
            <a:r>
              <a:rPr lang="en-US" sz="2400" dirty="0"/>
              <a:t>head-to-toe assessment goes beyond the “killers” to try to gain more information to determine the nature of the victim’s injury.  The entire assessment must be performed before initiating treatment.</a:t>
            </a:r>
            <a:endParaRPr lang="en-US" sz="2400" b="1" cap="small" dirty="0" smtClean="0"/>
          </a:p>
        </p:txBody>
      </p:sp>
    </p:spTree>
    <p:extLst>
      <p:ext uri="{BB962C8B-B14F-4D97-AF65-F5344CB8AC3E}">
        <p14:creationId xmlns:p14="http://schemas.microsoft.com/office/powerpoint/2010/main" val="5396490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Conducting Head-to-Toe </a:t>
            </a:r>
            <a:r>
              <a:rPr lang="en-US" sz="2400" b="1" cap="small" dirty="0" smtClean="0"/>
              <a:t>Assessments</a:t>
            </a:r>
          </a:p>
          <a:p>
            <a:pPr marL="0" indent="0">
              <a:buNone/>
            </a:pPr>
            <a:r>
              <a:rPr lang="en-US" sz="2400" b="1" cap="small" dirty="0"/>
              <a:t>Objectives of Head-to-Toe </a:t>
            </a:r>
            <a:r>
              <a:rPr lang="en-US" sz="2400" b="1" cap="small" dirty="0" smtClean="0"/>
              <a:t>Assessments</a:t>
            </a:r>
          </a:p>
          <a:p>
            <a:pPr marL="0" indent="0">
              <a:buNone/>
            </a:pPr>
            <a:r>
              <a:rPr lang="en-US" sz="2400" dirty="0"/>
              <a:t>The objectives of a head-to-toe assessment are to</a:t>
            </a:r>
            <a:r>
              <a:rPr lang="en-US" sz="2400" dirty="0" smtClean="0"/>
              <a:t>:</a:t>
            </a:r>
            <a:endParaRPr lang="en-US" sz="2400" dirty="0"/>
          </a:p>
          <a:p>
            <a:pPr lvl="0"/>
            <a:r>
              <a:rPr lang="en-US" sz="2400" dirty="0"/>
              <a:t>Determine, as clearly as possible, the extent of injuries</a:t>
            </a:r>
          </a:p>
          <a:p>
            <a:pPr lvl="0"/>
            <a:r>
              <a:rPr lang="en-US" sz="2400" dirty="0"/>
              <a:t>Determine what type of treatment is needed</a:t>
            </a:r>
          </a:p>
          <a:p>
            <a:pPr lvl="0"/>
            <a:r>
              <a:rPr lang="en-US" sz="2400" dirty="0"/>
              <a:t>Document injuries</a:t>
            </a:r>
          </a:p>
          <a:p>
            <a:pPr marL="0" indent="0">
              <a:buNone/>
            </a:pPr>
            <a:r>
              <a:rPr lang="en-US" sz="2400" dirty="0"/>
              <a:t>Remember to always wear your safety equipment when conducting head-to-toe assessments.</a:t>
            </a:r>
          </a:p>
        </p:txBody>
      </p:sp>
    </p:spTree>
    <p:extLst>
      <p:ext uri="{BB962C8B-B14F-4D97-AF65-F5344CB8AC3E}">
        <p14:creationId xmlns:p14="http://schemas.microsoft.com/office/powerpoint/2010/main" val="21993751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Conducting Head-to-Toe </a:t>
            </a:r>
            <a:r>
              <a:rPr lang="en-US" sz="2400" b="1" cap="small" dirty="0" smtClean="0"/>
              <a:t>Assessments</a:t>
            </a:r>
          </a:p>
          <a:p>
            <a:pPr marL="0" indent="0">
              <a:buNone/>
            </a:pPr>
            <a:r>
              <a:rPr lang="en-US" sz="2400" b="1" cap="small" dirty="0"/>
              <a:t>What to Look for in Head-to-Toe </a:t>
            </a:r>
            <a:r>
              <a:rPr lang="en-US" sz="2400" b="1" cap="small" dirty="0" smtClean="0"/>
              <a:t>Assessments</a:t>
            </a:r>
          </a:p>
          <a:p>
            <a:pPr marL="0" indent="0">
              <a:buNone/>
            </a:pPr>
            <a:r>
              <a:rPr lang="en-US" sz="2400" dirty="0"/>
              <a:t>The medical community uses the acronym DCAP-BTLS to remember what to look for when conducting a rapid assessment.  DCAP-BTLS stands for the following:</a:t>
            </a:r>
          </a:p>
          <a:p>
            <a:pPr lvl="0"/>
            <a:r>
              <a:rPr lang="en-US" sz="2400" dirty="0"/>
              <a:t>Deformities</a:t>
            </a:r>
          </a:p>
          <a:p>
            <a:pPr lvl="0"/>
            <a:r>
              <a:rPr lang="en-US" sz="2400" dirty="0"/>
              <a:t>Contusions (bruising)</a:t>
            </a:r>
          </a:p>
          <a:p>
            <a:r>
              <a:rPr lang="en-US" sz="2400" dirty="0"/>
              <a:t>Abrasions</a:t>
            </a:r>
            <a:endParaRPr lang="en-US" sz="2400" b="1" cap="small" dirty="0" smtClean="0"/>
          </a:p>
        </p:txBody>
      </p:sp>
    </p:spTree>
    <p:extLst>
      <p:ext uri="{BB962C8B-B14F-4D97-AF65-F5344CB8AC3E}">
        <p14:creationId xmlns:p14="http://schemas.microsoft.com/office/powerpoint/2010/main" val="33381351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Conducting Head-to-Toe </a:t>
            </a:r>
            <a:r>
              <a:rPr lang="en-US" sz="2400" b="1" cap="small" dirty="0" smtClean="0"/>
              <a:t>Assessments</a:t>
            </a:r>
          </a:p>
          <a:p>
            <a:pPr marL="0" lvl="0" indent="0">
              <a:buNone/>
            </a:pPr>
            <a:r>
              <a:rPr lang="en-US" sz="2400" b="1" cap="small" dirty="0"/>
              <a:t>What to Look for in Head-to-Toe </a:t>
            </a:r>
            <a:r>
              <a:rPr lang="en-US" sz="2400" b="1" cap="small" dirty="0" smtClean="0"/>
              <a:t>Assessments</a:t>
            </a:r>
          </a:p>
          <a:p>
            <a:r>
              <a:rPr lang="en-US" sz="2400" dirty="0" smtClean="0"/>
              <a:t>Punctures</a:t>
            </a:r>
            <a:endParaRPr lang="en-US" sz="2400" dirty="0"/>
          </a:p>
          <a:p>
            <a:pPr lvl="0"/>
            <a:r>
              <a:rPr lang="en-US" sz="2400" dirty="0"/>
              <a:t>Burns</a:t>
            </a:r>
          </a:p>
          <a:p>
            <a:pPr lvl="0"/>
            <a:r>
              <a:rPr lang="en-US" sz="2400" dirty="0"/>
              <a:t>Tenderness</a:t>
            </a:r>
          </a:p>
          <a:p>
            <a:pPr lvl="0"/>
            <a:r>
              <a:rPr lang="en-US" sz="2400" dirty="0"/>
              <a:t>Lacerations</a:t>
            </a:r>
          </a:p>
          <a:p>
            <a:pPr lvl="0"/>
            <a:r>
              <a:rPr lang="en-US" sz="2400" dirty="0"/>
              <a:t>Swelling</a:t>
            </a:r>
          </a:p>
          <a:p>
            <a:pPr marL="0" indent="0">
              <a:buNone/>
            </a:pPr>
            <a:endParaRPr lang="en-US" sz="2400" b="1" cap="small" dirty="0" smtClean="0"/>
          </a:p>
        </p:txBody>
      </p:sp>
    </p:spTree>
    <p:extLst>
      <p:ext uri="{BB962C8B-B14F-4D97-AF65-F5344CB8AC3E}">
        <p14:creationId xmlns:p14="http://schemas.microsoft.com/office/powerpoint/2010/main" val="11562497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Conducting Head-to-Toe </a:t>
            </a:r>
            <a:r>
              <a:rPr lang="en-US" sz="2400" b="1" cap="small" dirty="0" smtClean="0"/>
              <a:t>Assessments</a:t>
            </a:r>
          </a:p>
          <a:p>
            <a:pPr marL="0" lvl="0" indent="0">
              <a:buNone/>
            </a:pPr>
            <a:r>
              <a:rPr lang="en-US" sz="2400" b="1" cap="small" dirty="0" smtClean="0"/>
              <a:t>What to Look for in Head-to-Toe Assessments</a:t>
            </a:r>
          </a:p>
          <a:p>
            <a:pPr>
              <a:buFont typeface="Wingdings" pitchFamily="2" charset="2"/>
              <a:buChar char="ü"/>
            </a:pPr>
            <a:r>
              <a:rPr lang="en-US" sz="2400" dirty="0"/>
              <a:t>When conducting a head-to-toe assessment, CERT members should look for DCAP-BTLS in all parts of the body.  </a:t>
            </a:r>
          </a:p>
          <a:p>
            <a:pPr>
              <a:buFont typeface="Wingdings" pitchFamily="2" charset="2"/>
              <a:buChar char="ü"/>
            </a:pPr>
            <a:r>
              <a:rPr lang="en-US" sz="2400" dirty="0" smtClean="0"/>
              <a:t>Remember </a:t>
            </a:r>
            <a:r>
              <a:rPr lang="en-US" sz="2400" dirty="0"/>
              <a:t>to provide IMMEDIATE treatment for life-threatening injuries.</a:t>
            </a:r>
          </a:p>
          <a:p>
            <a:pPr>
              <a:buFont typeface="Wingdings" pitchFamily="2" charset="2"/>
              <a:buChar char="ü"/>
            </a:pPr>
            <a:r>
              <a:rPr lang="en-US" sz="2400" dirty="0"/>
              <a:t>You should pay careful attention to how people have been hurt (the mechanism of injury) because it provides insight to probable injuries suffered.</a:t>
            </a:r>
            <a:endParaRPr lang="en-US" sz="2400" dirty="0" smtClean="0"/>
          </a:p>
          <a:p>
            <a:pPr marL="0" indent="0">
              <a:buNone/>
            </a:pPr>
            <a:endParaRPr lang="en-US" sz="2400" b="1" cap="small" dirty="0" smtClean="0"/>
          </a:p>
        </p:txBody>
      </p:sp>
    </p:spTree>
    <p:extLst>
      <p:ext uri="{BB962C8B-B14F-4D97-AF65-F5344CB8AC3E}">
        <p14:creationId xmlns:p14="http://schemas.microsoft.com/office/powerpoint/2010/main" val="21555305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Conducting Head-to-Toe </a:t>
            </a:r>
            <a:r>
              <a:rPr lang="en-US" sz="2400" b="1" cap="small" dirty="0" smtClean="0"/>
              <a:t>Assessments</a:t>
            </a:r>
          </a:p>
          <a:p>
            <a:pPr marL="0" lvl="0" indent="0">
              <a:buNone/>
            </a:pPr>
            <a:r>
              <a:rPr lang="en-US" sz="2400" b="1" cap="small" dirty="0"/>
              <a:t>How to Conduct a Head-to-Toe </a:t>
            </a:r>
            <a:r>
              <a:rPr lang="en-US" sz="2400" b="1" cap="small" dirty="0" smtClean="0"/>
              <a:t>Assessment</a:t>
            </a:r>
          </a:p>
          <a:p>
            <a:pPr marL="0" lvl="0" indent="0">
              <a:buNone/>
            </a:pPr>
            <a:r>
              <a:rPr lang="en-US" sz="2400" dirty="0"/>
              <a:t>Whenever possible, ask the person about any injuries, pain, bleeding, or other symptoms.  If the victim is conscious, CERT members should always ask permission to conduct the assessment.  The victim has the right to refuse treatment.  Talking with the conscious patient reduces anxiety.</a:t>
            </a:r>
            <a:endParaRPr lang="en-US" sz="2400" b="1" cap="small" dirty="0" smtClean="0"/>
          </a:p>
        </p:txBody>
      </p:sp>
    </p:spTree>
    <p:extLst>
      <p:ext uri="{BB962C8B-B14F-4D97-AF65-F5344CB8AC3E}">
        <p14:creationId xmlns:p14="http://schemas.microsoft.com/office/powerpoint/2010/main" val="33890865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Conducting Head-to-Toe </a:t>
            </a:r>
            <a:r>
              <a:rPr lang="en-US" sz="2400" b="1" cap="small" dirty="0" smtClean="0"/>
              <a:t>Assessments</a:t>
            </a:r>
          </a:p>
          <a:p>
            <a:pPr marL="0" lvl="0" indent="0">
              <a:buNone/>
            </a:pPr>
            <a:r>
              <a:rPr lang="en-US" sz="2400" b="1" cap="small" dirty="0"/>
              <a:t>How to Conduct a Head-to-Toe </a:t>
            </a:r>
            <a:r>
              <a:rPr lang="en-US" sz="2400" b="1" cap="small" dirty="0" smtClean="0"/>
              <a:t>Assessment</a:t>
            </a:r>
          </a:p>
          <a:p>
            <a:pPr marL="0" indent="0">
              <a:buNone/>
            </a:pPr>
            <a:r>
              <a:rPr lang="en-US" sz="2400" dirty="0"/>
              <a:t>Head-to-toe assessments should be:</a:t>
            </a:r>
          </a:p>
          <a:p>
            <a:pPr lvl="0"/>
            <a:r>
              <a:rPr lang="en-US" sz="2400" dirty="0"/>
              <a:t>Conducted on all victims, even those who seem all right  </a:t>
            </a:r>
          </a:p>
          <a:p>
            <a:pPr lvl="0"/>
            <a:r>
              <a:rPr lang="en-US" sz="2400" dirty="0"/>
              <a:t>Verbal (if the patient is able to speak)</a:t>
            </a:r>
          </a:p>
          <a:p>
            <a:pPr lvl="0"/>
            <a:r>
              <a:rPr lang="en-US" sz="2400" dirty="0"/>
              <a:t>Hands-on.  Do not be afraid to remove clothing to look.</a:t>
            </a:r>
          </a:p>
          <a:p>
            <a:pPr marL="0" lvl="0" indent="0">
              <a:buNone/>
            </a:pPr>
            <a:endParaRPr lang="en-US" sz="2400" b="1" cap="small" dirty="0" smtClean="0"/>
          </a:p>
        </p:txBody>
      </p:sp>
    </p:spTree>
    <p:extLst>
      <p:ext uri="{BB962C8B-B14F-4D97-AF65-F5344CB8AC3E}">
        <p14:creationId xmlns:p14="http://schemas.microsoft.com/office/powerpoint/2010/main" val="27540465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lnSpcReduction="10000"/>
          </a:bodyPr>
          <a:lstStyle/>
          <a:p>
            <a:pPr marL="0" lvl="0" indent="0" algn="ctr">
              <a:buNone/>
            </a:pPr>
            <a:r>
              <a:rPr lang="en-US" sz="2400" b="1" cap="small" dirty="0"/>
              <a:t>Conducting Head-to-Toe </a:t>
            </a:r>
            <a:r>
              <a:rPr lang="en-US" sz="2400" b="1" cap="small" dirty="0" smtClean="0"/>
              <a:t>Assessments</a:t>
            </a:r>
          </a:p>
          <a:p>
            <a:pPr marL="0" lvl="0" indent="0">
              <a:buNone/>
            </a:pPr>
            <a:r>
              <a:rPr lang="en-US" sz="2400" b="1" cap="small" dirty="0"/>
              <a:t>How to Conduct a Head-to-Toe </a:t>
            </a:r>
            <a:r>
              <a:rPr lang="en-US" sz="2400" b="1" cap="small" dirty="0" smtClean="0"/>
              <a:t>Assessment</a:t>
            </a:r>
          </a:p>
          <a:p>
            <a:pPr marL="0" indent="0">
              <a:buNone/>
            </a:pPr>
            <a:r>
              <a:rPr lang="en-US" sz="2400" dirty="0"/>
              <a:t>It is very important that you conduct head-to-toe assessments systematically; doing so will make the procedure quicker and more accurate with each assessment.  Remember to:</a:t>
            </a:r>
          </a:p>
          <a:p>
            <a:pPr lvl="0"/>
            <a:r>
              <a:rPr lang="en-US" sz="2400" dirty="0"/>
              <a:t>Pay careful attention</a:t>
            </a:r>
          </a:p>
          <a:p>
            <a:pPr lvl="0"/>
            <a:r>
              <a:rPr lang="en-US" sz="2400" dirty="0"/>
              <a:t>Look, listen, and feel for anything unusual</a:t>
            </a:r>
          </a:p>
          <a:p>
            <a:pPr lvl="0"/>
            <a:r>
              <a:rPr lang="en-US" sz="2400" dirty="0"/>
              <a:t>Suspect a spinal injury in all unconscious victims and treat accordingly</a:t>
            </a:r>
          </a:p>
          <a:p>
            <a:pPr marL="0" indent="0">
              <a:buNone/>
            </a:pPr>
            <a:r>
              <a:rPr lang="en-US" sz="2400" dirty="0"/>
              <a:t>Remember to check your own hands for patient bleeding as you perform the head-to-toe assessment.</a:t>
            </a:r>
          </a:p>
          <a:p>
            <a:pPr marL="0" lvl="0" indent="0">
              <a:buNone/>
            </a:pPr>
            <a:endParaRPr lang="en-US" sz="2400" b="1" cap="small" dirty="0" smtClean="0"/>
          </a:p>
        </p:txBody>
      </p:sp>
    </p:spTree>
    <p:extLst>
      <p:ext uri="{BB962C8B-B14F-4D97-AF65-F5344CB8AC3E}">
        <p14:creationId xmlns:p14="http://schemas.microsoft.com/office/powerpoint/2010/main" val="41841553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fontScale="92500" lnSpcReduction="20000"/>
          </a:bodyPr>
          <a:lstStyle/>
          <a:p>
            <a:pPr marL="0" lvl="0" indent="0" algn="ctr">
              <a:buNone/>
            </a:pPr>
            <a:r>
              <a:rPr lang="en-US" sz="2400" b="1" cap="small" dirty="0"/>
              <a:t>Conducting Head-to-Toe </a:t>
            </a:r>
            <a:r>
              <a:rPr lang="en-US" sz="2400" b="1" cap="small" dirty="0" smtClean="0"/>
              <a:t>Assessments</a:t>
            </a:r>
          </a:p>
          <a:p>
            <a:pPr marL="0" lvl="0" indent="0">
              <a:buNone/>
            </a:pPr>
            <a:r>
              <a:rPr lang="en-US" sz="2400" b="1" cap="small" dirty="0"/>
              <a:t>How to Conduct a Head-to-Toe </a:t>
            </a:r>
            <a:r>
              <a:rPr lang="en-US" sz="2400" b="1" cap="small" dirty="0" smtClean="0"/>
              <a:t>Assessment</a:t>
            </a:r>
          </a:p>
          <a:p>
            <a:pPr marL="0" indent="0">
              <a:buNone/>
            </a:pPr>
            <a:r>
              <a:rPr lang="en-US" sz="2400" dirty="0"/>
              <a:t>Check body parts from the top to the bottom for continuity of bones and soft tissue injuries (DCAP-BTLS) in the following order:</a:t>
            </a:r>
          </a:p>
          <a:p>
            <a:pPr lvl="0"/>
            <a:r>
              <a:rPr lang="en-US" sz="2400" dirty="0"/>
              <a:t>Head</a:t>
            </a:r>
          </a:p>
          <a:p>
            <a:pPr lvl="0"/>
            <a:r>
              <a:rPr lang="en-US" sz="2400" dirty="0"/>
              <a:t>Neck</a:t>
            </a:r>
          </a:p>
          <a:p>
            <a:pPr lvl="0"/>
            <a:r>
              <a:rPr lang="en-US" sz="2400" dirty="0"/>
              <a:t>Shoulders</a:t>
            </a:r>
          </a:p>
          <a:p>
            <a:pPr lvl="0"/>
            <a:r>
              <a:rPr lang="en-US" sz="2400" dirty="0"/>
              <a:t>Chest</a:t>
            </a:r>
          </a:p>
          <a:p>
            <a:pPr lvl="0"/>
            <a:r>
              <a:rPr lang="en-US" sz="2400" dirty="0"/>
              <a:t>Arms</a:t>
            </a:r>
          </a:p>
          <a:p>
            <a:pPr lvl="0"/>
            <a:r>
              <a:rPr lang="en-US" sz="2400" dirty="0"/>
              <a:t>Abdomen</a:t>
            </a:r>
          </a:p>
          <a:p>
            <a:pPr lvl="0"/>
            <a:r>
              <a:rPr lang="en-US" sz="2400" dirty="0"/>
              <a:t>Pelvis</a:t>
            </a:r>
          </a:p>
          <a:p>
            <a:pPr lvl="0"/>
            <a:r>
              <a:rPr lang="en-US" sz="2400" dirty="0"/>
              <a:t>Legs</a:t>
            </a:r>
          </a:p>
          <a:p>
            <a:pPr marL="0" indent="0">
              <a:buNone/>
            </a:pPr>
            <a:endParaRPr lang="en-US" sz="2400" b="1" cap="small" dirty="0" smtClean="0"/>
          </a:p>
        </p:txBody>
      </p:sp>
    </p:spTree>
    <p:extLst>
      <p:ext uri="{BB962C8B-B14F-4D97-AF65-F5344CB8AC3E}">
        <p14:creationId xmlns:p14="http://schemas.microsoft.com/office/powerpoint/2010/main" val="2249577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lstStyle/>
          <a:p>
            <a:pPr marL="0" lvl="0" indent="0">
              <a:buNone/>
            </a:pPr>
            <a:r>
              <a:rPr lang="en-US" b="1" dirty="0"/>
              <a:t>Basic Treatment—How to:</a:t>
            </a:r>
            <a:endParaRPr lang="en-US" dirty="0"/>
          </a:p>
          <a:p>
            <a:pPr lvl="0"/>
            <a:r>
              <a:rPr lang="en-US" dirty="0"/>
              <a:t>Treat burns</a:t>
            </a:r>
          </a:p>
          <a:p>
            <a:pPr lvl="0"/>
            <a:r>
              <a:rPr lang="en-US" dirty="0"/>
              <a:t>Dress and bandage wounds</a:t>
            </a:r>
          </a:p>
          <a:p>
            <a:pPr lvl="0"/>
            <a:r>
              <a:rPr lang="en-US" dirty="0"/>
              <a:t>Treat fractures, dislocations, sprains, and strains</a:t>
            </a:r>
          </a:p>
          <a:p>
            <a:pPr lvl="0"/>
            <a:r>
              <a:rPr lang="en-US" dirty="0"/>
              <a:t>Treat hypothermia</a:t>
            </a:r>
          </a:p>
          <a:p>
            <a:pPr lvl="0"/>
            <a:r>
              <a:rPr lang="en-US" dirty="0"/>
              <a:t>Treat heat-related injuries</a:t>
            </a:r>
          </a:p>
          <a:p>
            <a:pPr lvl="0"/>
            <a:r>
              <a:rPr lang="en-US" dirty="0"/>
              <a:t>Control nasal bleeding</a:t>
            </a:r>
          </a:p>
          <a:p>
            <a:r>
              <a:rPr lang="en-US" dirty="0"/>
              <a:t>Treat bites and stings</a:t>
            </a:r>
            <a:endParaRPr lang="en-US" dirty="0" smtClean="0"/>
          </a:p>
        </p:txBody>
      </p:sp>
    </p:spTree>
    <p:extLst>
      <p:ext uri="{BB962C8B-B14F-4D97-AF65-F5344CB8AC3E}">
        <p14:creationId xmlns:p14="http://schemas.microsoft.com/office/powerpoint/2010/main" val="16067270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Conducting Head-to-Toe </a:t>
            </a:r>
            <a:r>
              <a:rPr lang="en-US" sz="2400" b="1" cap="small" dirty="0" smtClean="0"/>
              <a:t>Assessments</a:t>
            </a:r>
          </a:p>
          <a:p>
            <a:pPr marL="0" lvl="0" indent="0">
              <a:buNone/>
            </a:pPr>
            <a:r>
              <a:rPr lang="en-US" sz="2400" b="1" cap="small" dirty="0"/>
              <a:t>How to Conduct a Head-to-Toe </a:t>
            </a:r>
            <a:r>
              <a:rPr lang="en-US" sz="2400" b="1" cap="small" dirty="0" smtClean="0"/>
              <a:t>Assessment</a:t>
            </a:r>
          </a:p>
          <a:p>
            <a:pPr marL="0" indent="0">
              <a:buNone/>
            </a:pPr>
            <a:r>
              <a:rPr lang="en-US" sz="2400" dirty="0"/>
              <a:t>While conducting a head-to-toe assessment, CERT members should always check for:</a:t>
            </a:r>
          </a:p>
          <a:p>
            <a:pPr lvl="0"/>
            <a:r>
              <a:rPr lang="en-US" sz="2400" dirty="0"/>
              <a:t>PMS (Pulse, Movement, Sensation) in all extremities</a:t>
            </a:r>
          </a:p>
          <a:p>
            <a:r>
              <a:rPr lang="en-US" sz="2400" dirty="0"/>
              <a:t>Medical ID emblems on bracelet or on neck chain</a:t>
            </a:r>
            <a:endParaRPr lang="en-US" sz="2400" b="1" cap="small" dirty="0" smtClean="0"/>
          </a:p>
        </p:txBody>
      </p:sp>
    </p:spTree>
    <p:extLst>
      <p:ext uri="{BB962C8B-B14F-4D97-AF65-F5344CB8AC3E}">
        <p14:creationId xmlns:p14="http://schemas.microsoft.com/office/powerpoint/2010/main" val="40128795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Conducting Head-to-Toe </a:t>
            </a:r>
            <a:r>
              <a:rPr lang="en-US" sz="2400" b="1" cap="small" dirty="0" smtClean="0"/>
              <a:t>Assessments</a:t>
            </a:r>
          </a:p>
          <a:p>
            <a:pPr marL="0" lvl="0" indent="0">
              <a:buNone/>
            </a:pPr>
            <a:r>
              <a:rPr lang="en-US" sz="2400" b="1" cap="small" dirty="0"/>
              <a:t>Closed-Head, Neck, and Spinal </a:t>
            </a:r>
            <a:r>
              <a:rPr lang="en-US" sz="2400" b="1" cap="small" dirty="0" smtClean="0"/>
              <a:t>Injuries</a:t>
            </a:r>
          </a:p>
          <a:p>
            <a:r>
              <a:rPr lang="en-US" sz="2400" dirty="0"/>
              <a:t>When conducting head-to-toe assessments, rescuers may come across victims who have or may have suffered closed-head, neck, or spinal injuries.  </a:t>
            </a:r>
          </a:p>
          <a:p>
            <a:r>
              <a:rPr lang="en-US" sz="2400" dirty="0"/>
              <a:t>A closed-head injury for the participants is a concussion-type injury, as opposed to a laceration, although lacerations can be an indication that the victim has suffered a closed-head injury.</a:t>
            </a:r>
            <a:endParaRPr lang="en-US" sz="2400" b="1" cap="small" dirty="0" smtClean="0"/>
          </a:p>
        </p:txBody>
      </p:sp>
    </p:spTree>
    <p:extLst>
      <p:ext uri="{BB962C8B-B14F-4D97-AF65-F5344CB8AC3E}">
        <p14:creationId xmlns:p14="http://schemas.microsoft.com/office/powerpoint/2010/main" val="33862244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Conducting Head-to-Toe </a:t>
            </a:r>
            <a:r>
              <a:rPr lang="en-US" sz="2400" b="1" cap="small" dirty="0" smtClean="0"/>
              <a:t>Assessments</a:t>
            </a:r>
          </a:p>
          <a:p>
            <a:pPr marL="0" lvl="0" indent="0">
              <a:buNone/>
            </a:pPr>
            <a:r>
              <a:rPr lang="en-US" sz="2400" b="1" cap="small" dirty="0"/>
              <a:t>Closed-Head, Neck, and Spinal </a:t>
            </a:r>
            <a:r>
              <a:rPr lang="en-US" sz="2400" b="1" cap="small" dirty="0" smtClean="0"/>
              <a:t>Injuries</a:t>
            </a:r>
          </a:p>
          <a:p>
            <a:pPr marL="0" indent="0">
              <a:buNone/>
            </a:pPr>
            <a:r>
              <a:rPr lang="en-US" sz="2400" dirty="0"/>
              <a:t>The main objective when CERT members encounter suspected injuries to the head or spine is to </a:t>
            </a:r>
            <a:r>
              <a:rPr lang="en-US" sz="2400" u="sng" dirty="0"/>
              <a:t>do no harm</a:t>
            </a:r>
            <a:r>
              <a:rPr lang="en-US" sz="2400" dirty="0"/>
              <a:t>.  Minimize movement of the head and spine while treating any other life-threatening conditions. </a:t>
            </a:r>
            <a:endParaRPr lang="en-US" sz="2400" b="1" cap="small" dirty="0" smtClean="0"/>
          </a:p>
        </p:txBody>
      </p:sp>
    </p:spTree>
    <p:extLst>
      <p:ext uri="{BB962C8B-B14F-4D97-AF65-F5344CB8AC3E}">
        <p14:creationId xmlns:p14="http://schemas.microsoft.com/office/powerpoint/2010/main" val="30150639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dirty="0"/>
              <a:t>Signs of a Closed-Head, Neck, or Spinal </a:t>
            </a:r>
            <a:r>
              <a:rPr lang="en-US" sz="2400" b="1" dirty="0" smtClean="0"/>
              <a:t>Injury</a:t>
            </a:r>
          </a:p>
          <a:p>
            <a:pPr marL="0" indent="0">
              <a:buNone/>
            </a:pPr>
            <a:r>
              <a:rPr lang="en-US" sz="2400" dirty="0"/>
              <a:t>The signs of a closed-head, neck, or spinal injury most often include:</a:t>
            </a:r>
          </a:p>
          <a:p>
            <a:pPr lvl="0"/>
            <a:r>
              <a:rPr lang="en-US" sz="2400" dirty="0"/>
              <a:t>Change in consciousness</a:t>
            </a:r>
          </a:p>
          <a:p>
            <a:pPr lvl="0"/>
            <a:r>
              <a:rPr lang="en-US" sz="2400" dirty="0"/>
              <a:t>Inability to move one or more body parts</a:t>
            </a:r>
          </a:p>
          <a:p>
            <a:pPr lvl="0"/>
            <a:r>
              <a:rPr lang="en-US" sz="2400" dirty="0"/>
              <a:t>Severe pain or pressure in head, neck, or back</a:t>
            </a:r>
          </a:p>
          <a:p>
            <a:r>
              <a:rPr lang="en-US" sz="2400" dirty="0"/>
              <a:t>Tingling or numbness in extremities</a:t>
            </a:r>
            <a:endParaRPr lang="en-US" sz="2400" b="1" cap="small" dirty="0" smtClean="0"/>
          </a:p>
        </p:txBody>
      </p:sp>
    </p:spTree>
    <p:extLst>
      <p:ext uri="{BB962C8B-B14F-4D97-AF65-F5344CB8AC3E}">
        <p14:creationId xmlns:p14="http://schemas.microsoft.com/office/powerpoint/2010/main" val="36752752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dirty="0"/>
              <a:t>Signs of a Closed-Head, Neck, or Spinal </a:t>
            </a:r>
            <a:r>
              <a:rPr lang="en-US" sz="2400" b="1" dirty="0" smtClean="0"/>
              <a:t>Injury</a:t>
            </a:r>
          </a:p>
          <a:p>
            <a:pPr lvl="0"/>
            <a:r>
              <a:rPr lang="en-US" sz="2400" dirty="0"/>
              <a:t>Difficulty breathing or seeing</a:t>
            </a:r>
          </a:p>
          <a:p>
            <a:pPr lvl="0"/>
            <a:r>
              <a:rPr lang="en-US" sz="2400" dirty="0"/>
              <a:t>Heavy bleeding, bruising, or deformity of the head or spine</a:t>
            </a:r>
          </a:p>
          <a:p>
            <a:pPr lvl="0"/>
            <a:r>
              <a:rPr lang="en-US" sz="2400" dirty="0"/>
              <a:t>Blood or fluid in the nose or ears</a:t>
            </a:r>
          </a:p>
          <a:p>
            <a:pPr lvl="0"/>
            <a:r>
              <a:rPr lang="en-US" sz="2400" dirty="0"/>
              <a:t>Bruising behind the ear</a:t>
            </a:r>
          </a:p>
          <a:p>
            <a:pPr marL="0" indent="0">
              <a:buNone/>
            </a:pPr>
            <a:endParaRPr lang="en-US" sz="2400" b="1" cap="small" dirty="0" smtClean="0"/>
          </a:p>
        </p:txBody>
      </p:sp>
    </p:spTree>
    <p:extLst>
      <p:ext uri="{BB962C8B-B14F-4D97-AF65-F5344CB8AC3E}">
        <p14:creationId xmlns:p14="http://schemas.microsoft.com/office/powerpoint/2010/main" val="41595910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dirty="0"/>
              <a:t>Signs of a Closed-Head, Neck, or Spinal </a:t>
            </a:r>
            <a:r>
              <a:rPr lang="en-US" sz="2400" b="1" dirty="0" smtClean="0"/>
              <a:t>Injury</a:t>
            </a:r>
          </a:p>
          <a:p>
            <a:pPr lvl="0"/>
            <a:r>
              <a:rPr lang="en-US" sz="2400" dirty="0"/>
              <a:t>“Raccoon” eyes (bruising around eyes)</a:t>
            </a:r>
          </a:p>
          <a:p>
            <a:pPr lvl="0"/>
            <a:r>
              <a:rPr lang="en-US" sz="2400" dirty="0"/>
              <a:t>“Uneven” pupils</a:t>
            </a:r>
          </a:p>
          <a:p>
            <a:pPr lvl="0"/>
            <a:r>
              <a:rPr lang="en-US" sz="2400" dirty="0"/>
              <a:t>Seizures</a:t>
            </a:r>
          </a:p>
          <a:p>
            <a:pPr lvl="0"/>
            <a:r>
              <a:rPr lang="en-US" sz="2400" dirty="0"/>
              <a:t>Nausea or vomiting</a:t>
            </a:r>
          </a:p>
          <a:p>
            <a:pPr lvl="0"/>
            <a:r>
              <a:rPr lang="en-US" sz="2400" dirty="0"/>
              <a:t>Victim found under collapsed building material or heavy debris</a:t>
            </a:r>
          </a:p>
          <a:p>
            <a:pPr marL="0" indent="0">
              <a:buNone/>
            </a:pPr>
            <a:endParaRPr lang="en-US" sz="2400" b="1" cap="small" dirty="0" smtClean="0"/>
          </a:p>
        </p:txBody>
      </p:sp>
    </p:spTree>
    <p:extLst>
      <p:ext uri="{BB962C8B-B14F-4D97-AF65-F5344CB8AC3E}">
        <p14:creationId xmlns:p14="http://schemas.microsoft.com/office/powerpoint/2010/main" val="21612158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dirty="0"/>
              <a:t>Signs of a Closed-Head, Neck, or Spinal </a:t>
            </a:r>
            <a:r>
              <a:rPr lang="en-US" sz="2400" b="1" dirty="0" smtClean="0"/>
              <a:t>Injury</a:t>
            </a:r>
          </a:p>
          <a:p>
            <a:pPr marL="0" indent="0">
              <a:buNone/>
            </a:pPr>
            <a:r>
              <a:rPr lang="en-US" sz="2400" dirty="0"/>
              <a:t>If the victim is exhibiting any of these signs, he or she should be treated as having a closed-head, neck, or spinal injury.</a:t>
            </a:r>
            <a:endParaRPr lang="en-US" sz="2400" b="1" cap="small" dirty="0" smtClean="0"/>
          </a:p>
        </p:txBody>
      </p:sp>
    </p:spTree>
    <p:extLst>
      <p:ext uri="{BB962C8B-B14F-4D97-AF65-F5344CB8AC3E}">
        <p14:creationId xmlns:p14="http://schemas.microsoft.com/office/powerpoint/2010/main" val="29801382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dirty="0"/>
              <a:t>Signs of a Closed-Head, Neck, or Spinal </a:t>
            </a:r>
            <a:r>
              <a:rPr lang="en-US" sz="2400" b="1" dirty="0" smtClean="0"/>
              <a:t>Injury</a:t>
            </a:r>
          </a:p>
          <a:p>
            <a:pPr marL="0" indent="0">
              <a:buNone/>
            </a:pPr>
            <a:r>
              <a:rPr lang="en-US" sz="2400" b="1" cap="small" dirty="0"/>
              <a:t>Stabilizing the </a:t>
            </a:r>
            <a:r>
              <a:rPr lang="en-US" sz="2400" b="1" cap="small" dirty="0" smtClean="0"/>
              <a:t>Head</a:t>
            </a:r>
          </a:p>
          <a:p>
            <a:pPr marL="0" indent="0">
              <a:buNone/>
            </a:pPr>
            <a:r>
              <a:rPr lang="en-US" sz="2400" dirty="0"/>
              <a:t>In a disaster environment, ideal equipment is rarely available.  CERT members may need to be creative by:</a:t>
            </a:r>
          </a:p>
          <a:p>
            <a:pPr lvl="0"/>
            <a:r>
              <a:rPr lang="en-US" sz="2400" dirty="0"/>
              <a:t>Looking for materials that can be used as a backboard — a door, desktop, building materials — anything that might be available.</a:t>
            </a:r>
          </a:p>
          <a:p>
            <a:pPr lvl="0"/>
            <a:r>
              <a:rPr lang="en-US" sz="2400" dirty="0"/>
              <a:t>Looking for items that can be used to stabilize the head on the board — towels, draperies, or clothing — by tucking them snugly on either side of the head to immobilize it.</a:t>
            </a:r>
          </a:p>
          <a:p>
            <a:pPr marL="0" indent="0">
              <a:buNone/>
            </a:pPr>
            <a:endParaRPr lang="en-US" sz="2400" b="1" cap="small" dirty="0" smtClean="0"/>
          </a:p>
        </p:txBody>
      </p:sp>
    </p:spTree>
    <p:extLst>
      <p:ext uri="{BB962C8B-B14F-4D97-AF65-F5344CB8AC3E}">
        <p14:creationId xmlns:p14="http://schemas.microsoft.com/office/powerpoint/2010/main" val="6027637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dirty="0"/>
              <a:t>Signs of a Closed-Head, Neck, or Spinal </a:t>
            </a:r>
            <a:r>
              <a:rPr lang="en-US" sz="2400" b="1" dirty="0" smtClean="0"/>
              <a:t>Injury</a:t>
            </a:r>
          </a:p>
          <a:p>
            <a:pPr marL="0" indent="0">
              <a:buNone/>
            </a:pPr>
            <a:endParaRPr lang="en-US" sz="2400" b="1" dirty="0" smtClean="0"/>
          </a:p>
          <a:p>
            <a:pPr marL="0" indent="0">
              <a:buNone/>
            </a:pPr>
            <a:r>
              <a:rPr lang="en-US" sz="2400" b="1" dirty="0" smtClean="0"/>
              <a:t>Remember</a:t>
            </a:r>
            <a:r>
              <a:rPr lang="en-US" sz="2400" b="1" dirty="0"/>
              <a:t>:  Moving victims with suspected head, neck, or spinal injury requires sufficient victim stabilization.  If the rescuer or victim is in immediate danger, however, safety is more important than any potential spinal injury and the rescuer should move the victim from the area as quickly as possible.</a:t>
            </a:r>
            <a:endParaRPr lang="en-US" sz="2400" b="1" cap="small" dirty="0" smtClean="0"/>
          </a:p>
        </p:txBody>
      </p:sp>
    </p:spTree>
    <p:extLst>
      <p:ext uri="{BB962C8B-B14F-4D97-AF65-F5344CB8AC3E}">
        <p14:creationId xmlns:p14="http://schemas.microsoft.com/office/powerpoint/2010/main" val="18043614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Exercise:  Conducting Head-to-Toe </a:t>
            </a:r>
            <a:r>
              <a:rPr lang="en-US" sz="2400" b="1" cap="small" dirty="0" smtClean="0"/>
              <a:t>Assessment</a:t>
            </a:r>
          </a:p>
          <a:p>
            <a:pPr marL="0" indent="0" algn="ctr">
              <a:buNone/>
            </a:pPr>
            <a:endParaRPr lang="en-US" sz="2400" b="1" dirty="0" smtClean="0"/>
          </a:p>
          <a:p>
            <a:pPr marL="0" indent="0">
              <a:buNone/>
            </a:pPr>
            <a:r>
              <a:rPr lang="en-US" sz="2400" b="1" dirty="0" smtClean="0"/>
              <a:t>Purpose</a:t>
            </a:r>
            <a:r>
              <a:rPr lang="en-US" sz="2400" b="1" dirty="0"/>
              <a:t>:</a:t>
            </a:r>
            <a:r>
              <a:rPr lang="en-US" sz="2400" dirty="0"/>
              <a:t>  This exercise will give you a chance to practice conducting head-to-toe assessments.</a:t>
            </a:r>
          </a:p>
          <a:p>
            <a:pPr marL="0" lvl="0" indent="0" algn="ctr">
              <a:buNone/>
            </a:pPr>
            <a:endParaRPr lang="en-US" sz="2400" b="1" dirty="0" smtClean="0"/>
          </a:p>
          <a:p>
            <a:pPr marL="0" indent="0">
              <a:buNone/>
            </a:pPr>
            <a:endParaRPr lang="en-US" sz="2400" b="1" dirty="0" smtClean="0"/>
          </a:p>
        </p:txBody>
      </p:sp>
    </p:spTree>
    <p:extLst>
      <p:ext uri="{BB962C8B-B14F-4D97-AF65-F5344CB8AC3E}">
        <p14:creationId xmlns:p14="http://schemas.microsoft.com/office/powerpoint/2010/main" val="350205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lnSpcReduction="10000"/>
          </a:bodyPr>
          <a:lstStyle/>
          <a:p>
            <a:pPr marL="0" lvl="0" indent="0" algn="ctr">
              <a:buNone/>
            </a:pPr>
            <a:r>
              <a:rPr lang="en-US" dirty="0" smtClean="0"/>
              <a:t>Introduction and Unit Overview</a:t>
            </a:r>
          </a:p>
          <a:p>
            <a:pPr marL="0" lvl="0" indent="0">
              <a:buNone/>
            </a:pPr>
            <a:r>
              <a:rPr lang="en-US" b="1" cap="small" dirty="0" smtClean="0"/>
              <a:t>Unit Objectives</a:t>
            </a:r>
          </a:p>
          <a:p>
            <a:pPr marL="0" indent="0">
              <a:buNone/>
            </a:pPr>
            <a:r>
              <a:rPr lang="en-US" dirty="0"/>
              <a:t>At the end of this unit, you should be able to:</a:t>
            </a:r>
          </a:p>
          <a:p>
            <a:pPr lvl="0"/>
            <a:r>
              <a:rPr lang="en-US" dirty="0"/>
              <a:t>Take appropriate sanitation measures to protect public health.</a:t>
            </a:r>
          </a:p>
          <a:p>
            <a:pPr lvl="0"/>
            <a:r>
              <a:rPr lang="en-US" dirty="0"/>
              <a:t>Perform head-to-toe patient assessments.</a:t>
            </a:r>
          </a:p>
          <a:p>
            <a:pPr lvl="0"/>
            <a:r>
              <a:rPr lang="en-US" dirty="0"/>
              <a:t>Establish a treatment area.</a:t>
            </a:r>
          </a:p>
          <a:p>
            <a:pPr lvl="0"/>
            <a:r>
              <a:rPr lang="en-US" cap="small" dirty="0"/>
              <a:t>Apply splints to suspected fractures and sprains</a:t>
            </a:r>
            <a:endParaRPr lang="en-US" b="1" cap="small" dirty="0"/>
          </a:p>
          <a:p>
            <a:r>
              <a:rPr lang="en-US" dirty="0"/>
              <a:t>Employ basic treatments for other injuries</a:t>
            </a:r>
            <a:endParaRPr lang="en-US" dirty="0" smtClean="0"/>
          </a:p>
        </p:txBody>
      </p:sp>
    </p:spTree>
    <p:extLst>
      <p:ext uri="{BB962C8B-B14F-4D97-AF65-F5344CB8AC3E}">
        <p14:creationId xmlns:p14="http://schemas.microsoft.com/office/powerpoint/2010/main" val="28421632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Exercise:  Conducting Head-to-Toe </a:t>
            </a:r>
            <a:r>
              <a:rPr lang="en-US" sz="2400" b="1" cap="small" dirty="0" smtClean="0"/>
              <a:t>Assessment</a:t>
            </a:r>
          </a:p>
          <a:p>
            <a:pPr marL="0" indent="0" algn="ctr">
              <a:buNone/>
            </a:pPr>
            <a:endParaRPr lang="en-US" sz="2400" b="1" dirty="0" smtClean="0"/>
          </a:p>
          <a:p>
            <a:pPr marL="0" indent="0">
              <a:buNone/>
            </a:pPr>
            <a:r>
              <a:rPr lang="en-US" sz="2400" b="1" dirty="0"/>
              <a:t>Instructions:</a:t>
            </a:r>
            <a:endParaRPr lang="en-US" sz="2400" dirty="0"/>
          </a:p>
          <a:p>
            <a:pPr lvl="0"/>
            <a:r>
              <a:rPr lang="en-US" sz="2400" dirty="0"/>
              <a:t>After breaking into pairs, the person on the right will be the victim.</a:t>
            </a:r>
          </a:p>
          <a:p>
            <a:pPr lvl="0"/>
            <a:r>
              <a:rPr lang="en-US" sz="2400" dirty="0"/>
              <a:t>The rescuer will conduct a head-to-toe assessment following the previously demonstrated procedure.  Repeat. </a:t>
            </a:r>
          </a:p>
          <a:p>
            <a:r>
              <a:rPr lang="en-US" sz="2400" dirty="0"/>
              <a:t>After making two observed head-to-toe assessments, the victim and the rescuer swap roles.</a:t>
            </a:r>
            <a:endParaRPr lang="en-US" sz="2400" b="1" dirty="0" smtClean="0"/>
          </a:p>
          <a:p>
            <a:pPr marL="0" indent="0">
              <a:buNone/>
            </a:pPr>
            <a:endParaRPr lang="en-US" sz="2400" b="1" dirty="0" smtClean="0"/>
          </a:p>
        </p:txBody>
      </p:sp>
    </p:spTree>
    <p:extLst>
      <p:ext uri="{BB962C8B-B14F-4D97-AF65-F5344CB8AC3E}">
        <p14:creationId xmlns:p14="http://schemas.microsoft.com/office/powerpoint/2010/main" val="40165398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smtClean="0"/>
              <a:t>Treating Burns</a:t>
            </a:r>
          </a:p>
          <a:p>
            <a:pPr marL="0" indent="0">
              <a:buNone/>
            </a:pPr>
            <a:r>
              <a:rPr lang="en-US" sz="2400" dirty="0"/>
              <a:t>As always, the first step in treating burns is to conduct a thorough </a:t>
            </a:r>
            <a:r>
              <a:rPr lang="en-US" sz="2400" dirty="0" err="1"/>
              <a:t>sizeup</a:t>
            </a:r>
            <a:r>
              <a:rPr lang="en-US" sz="2400" dirty="0" smtClean="0"/>
              <a:t>.</a:t>
            </a:r>
          </a:p>
          <a:p>
            <a:pPr marL="0" indent="0">
              <a:buNone/>
            </a:pPr>
            <a:r>
              <a:rPr lang="en-US" sz="2400" dirty="0"/>
              <a:t> </a:t>
            </a:r>
          </a:p>
          <a:p>
            <a:r>
              <a:rPr lang="en-US" sz="2400" dirty="0"/>
              <a:t>A few examples of burn-related </a:t>
            </a:r>
            <a:r>
              <a:rPr lang="en-US" sz="2400" dirty="0" err="1"/>
              <a:t>sizeup</a:t>
            </a:r>
            <a:r>
              <a:rPr lang="en-US" sz="2400" dirty="0"/>
              <a:t> questions to ask are:</a:t>
            </a:r>
          </a:p>
          <a:p>
            <a:pPr lvl="0"/>
            <a:r>
              <a:rPr lang="en-US" sz="2400" dirty="0"/>
              <a:t>What caused the burn?</a:t>
            </a:r>
          </a:p>
          <a:p>
            <a:pPr lvl="0"/>
            <a:r>
              <a:rPr lang="en-US" sz="2400" dirty="0"/>
              <a:t>Is the danger still present? </a:t>
            </a:r>
          </a:p>
          <a:p>
            <a:r>
              <a:rPr lang="en-US" sz="2400" dirty="0"/>
              <a:t>When did the burning cease?</a:t>
            </a:r>
            <a:endParaRPr lang="en-US" sz="2400" b="1" cap="small" dirty="0" smtClean="0"/>
          </a:p>
          <a:p>
            <a:pPr marL="0" indent="0" algn="ctr">
              <a:buNone/>
            </a:pPr>
            <a:endParaRPr lang="en-US" sz="2400" b="1" dirty="0" smtClean="0"/>
          </a:p>
          <a:p>
            <a:pPr marL="0" indent="0">
              <a:buNone/>
            </a:pPr>
            <a:endParaRPr lang="en-US" sz="2400" b="1" dirty="0" smtClean="0"/>
          </a:p>
        </p:txBody>
      </p:sp>
    </p:spTree>
    <p:extLst>
      <p:ext uri="{BB962C8B-B14F-4D97-AF65-F5344CB8AC3E}">
        <p14:creationId xmlns:p14="http://schemas.microsoft.com/office/powerpoint/2010/main" val="42423615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smtClean="0"/>
              <a:t>Treating Burns</a:t>
            </a:r>
          </a:p>
          <a:p>
            <a:pPr marL="0" indent="0">
              <a:buNone/>
            </a:pPr>
            <a:r>
              <a:rPr lang="en-US" sz="2400" dirty="0"/>
              <a:t>The objectives of first aid treatment for burns are to:</a:t>
            </a:r>
          </a:p>
          <a:p>
            <a:pPr lvl="0"/>
            <a:r>
              <a:rPr lang="en-US" sz="2400" dirty="0"/>
              <a:t>Cool the burned area</a:t>
            </a:r>
          </a:p>
          <a:p>
            <a:r>
              <a:rPr lang="en-US" sz="2400" dirty="0"/>
              <a:t>Cover with a sterile cloth to reduce the risk of infection (by keeping fluids in and germs out)</a:t>
            </a:r>
            <a:endParaRPr lang="en-US" sz="2400" b="1" dirty="0" smtClean="0"/>
          </a:p>
          <a:p>
            <a:pPr marL="0" indent="0">
              <a:buNone/>
            </a:pPr>
            <a:endParaRPr lang="en-US" sz="2400" b="1" dirty="0" smtClean="0"/>
          </a:p>
        </p:txBody>
      </p:sp>
    </p:spTree>
    <p:extLst>
      <p:ext uri="{BB962C8B-B14F-4D97-AF65-F5344CB8AC3E}">
        <p14:creationId xmlns:p14="http://schemas.microsoft.com/office/powerpoint/2010/main" val="29630736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smtClean="0"/>
              <a:t>Treating Burns</a:t>
            </a:r>
          </a:p>
          <a:p>
            <a:pPr marL="0" indent="0">
              <a:buNone/>
            </a:pPr>
            <a:r>
              <a:rPr lang="en-US" sz="2400" dirty="0"/>
              <a:t>Burns may be caused by heat, chemicals, electrical current, or radiation.  The severity of a burn depends on the:</a:t>
            </a:r>
          </a:p>
          <a:p>
            <a:pPr lvl="0"/>
            <a:r>
              <a:rPr lang="en-US" sz="2400" dirty="0"/>
              <a:t>Temperature of the burning agent</a:t>
            </a:r>
          </a:p>
          <a:p>
            <a:pPr lvl="0"/>
            <a:r>
              <a:rPr lang="en-US" sz="2400" dirty="0"/>
              <a:t>Period of time that the victim was exposed</a:t>
            </a:r>
          </a:p>
          <a:p>
            <a:pPr lvl="0"/>
            <a:r>
              <a:rPr lang="en-US" sz="2400" dirty="0"/>
              <a:t>Area of the body that was affected</a:t>
            </a:r>
          </a:p>
          <a:p>
            <a:pPr lvl="0"/>
            <a:r>
              <a:rPr lang="en-US" sz="2400" dirty="0"/>
              <a:t>Size of the area burned</a:t>
            </a:r>
          </a:p>
          <a:p>
            <a:r>
              <a:rPr lang="en-US" sz="2400" dirty="0"/>
              <a:t>Depth of the burn</a:t>
            </a:r>
            <a:endParaRPr lang="en-US" sz="2400" b="1" dirty="0" smtClean="0"/>
          </a:p>
        </p:txBody>
      </p:sp>
    </p:spTree>
    <p:extLst>
      <p:ext uri="{BB962C8B-B14F-4D97-AF65-F5344CB8AC3E}">
        <p14:creationId xmlns:p14="http://schemas.microsoft.com/office/powerpoint/2010/main" val="18967482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lnSpcReduction="10000"/>
          </a:bodyPr>
          <a:lstStyle/>
          <a:p>
            <a:pPr marL="0" lvl="0" indent="0" algn="ctr">
              <a:buNone/>
            </a:pPr>
            <a:r>
              <a:rPr lang="en-US" sz="2400" b="1" cap="small" dirty="0" smtClean="0"/>
              <a:t>Treating Burns</a:t>
            </a:r>
          </a:p>
          <a:p>
            <a:pPr marL="0" lvl="0" indent="0">
              <a:buNone/>
            </a:pPr>
            <a:r>
              <a:rPr lang="en-US" sz="2400" b="1" cap="small" dirty="0"/>
              <a:t>Burn </a:t>
            </a:r>
            <a:r>
              <a:rPr lang="en-US" sz="2400" b="1" cap="small" dirty="0" smtClean="0"/>
              <a:t>Classifications</a:t>
            </a:r>
          </a:p>
          <a:p>
            <a:pPr marL="0" indent="0">
              <a:buNone/>
            </a:pPr>
            <a:r>
              <a:rPr lang="en-US" sz="2400" dirty="0"/>
              <a:t>The skin has three layers:</a:t>
            </a:r>
          </a:p>
          <a:p>
            <a:pPr lvl="0"/>
            <a:r>
              <a:rPr lang="en-US" sz="2400" dirty="0"/>
              <a:t>The </a:t>
            </a:r>
            <a:r>
              <a:rPr lang="en-US" sz="2400" u="sng" dirty="0"/>
              <a:t>epidermis</a:t>
            </a:r>
            <a:r>
              <a:rPr lang="en-US" sz="2400" dirty="0"/>
              <a:t>, or outer layer of skin, contains nerve endings and is penetrated by hairs.</a:t>
            </a:r>
          </a:p>
          <a:p>
            <a:pPr lvl="0"/>
            <a:r>
              <a:rPr lang="en-US" sz="2400" dirty="0"/>
              <a:t>The </a:t>
            </a:r>
            <a:r>
              <a:rPr lang="en-US" sz="2400" u="sng" dirty="0"/>
              <a:t>dermis</a:t>
            </a:r>
            <a:r>
              <a:rPr lang="en-US" sz="2400" dirty="0"/>
              <a:t>, or middle layer of skin, contains blood vessels, oil glands, hair follicles, and sweat glands.</a:t>
            </a:r>
          </a:p>
          <a:p>
            <a:pPr lvl="0"/>
            <a:r>
              <a:rPr lang="en-US" sz="2400" dirty="0"/>
              <a:t>The </a:t>
            </a:r>
            <a:r>
              <a:rPr lang="en-US" sz="2400" u="sng" dirty="0"/>
              <a:t>subcutaneous layer</a:t>
            </a:r>
            <a:r>
              <a:rPr lang="en-US" sz="2400" dirty="0"/>
              <a:t>, or innermost layer, contains blood vessels and overlies the muscles.</a:t>
            </a:r>
          </a:p>
          <a:p>
            <a:pPr marL="0" indent="0">
              <a:buNone/>
            </a:pPr>
            <a:r>
              <a:rPr lang="en-US" sz="2400" dirty="0"/>
              <a:t>Depending on the severity, burns may affect all three layers of skin.</a:t>
            </a:r>
            <a:endParaRPr lang="en-US" sz="2400" b="1" cap="small" dirty="0" smtClean="0"/>
          </a:p>
        </p:txBody>
      </p:sp>
    </p:spTree>
    <p:extLst>
      <p:ext uri="{BB962C8B-B14F-4D97-AF65-F5344CB8AC3E}">
        <p14:creationId xmlns:p14="http://schemas.microsoft.com/office/powerpoint/2010/main" val="29030510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smtClean="0"/>
              <a:t>TREATING BURNS</a:t>
            </a:r>
          </a:p>
          <a:p>
            <a:pPr marL="0" lvl="0" indent="0">
              <a:buNone/>
            </a:pPr>
            <a:endParaRPr lang="en-US" sz="2400" b="1" cap="small" dirty="0" smtClean="0"/>
          </a:p>
          <a:p>
            <a:pPr marL="0" lvl="0" indent="0">
              <a:buNone/>
            </a:pPr>
            <a:r>
              <a:rPr lang="en-US" sz="2400" b="1" cap="small" dirty="0" smtClean="0"/>
              <a:t>Burn Classification:</a:t>
            </a:r>
          </a:p>
          <a:p>
            <a:pPr marL="0" indent="0">
              <a:buNone/>
            </a:pPr>
            <a:endParaRPr lang="en-US" sz="2400" dirty="0"/>
          </a:p>
        </p:txBody>
      </p:sp>
      <p:graphicFrame>
        <p:nvGraphicFramePr>
          <p:cNvPr id="4" name="Table 3"/>
          <p:cNvGraphicFramePr>
            <a:graphicFrameLocks noGrp="1"/>
          </p:cNvGraphicFramePr>
          <p:nvPr/>
        </p:nvGraphicFramePr>
        <p:xfrm>
          <a:off x="1651000" y="3689445"/>
          <a:ext cx="6076950" cy="347472"/>
        </p:xfrm>
        <a:graphic>
          <a:graphicData uri="http://schemas.openxmlformats.org/drawingml/2006/table">
            <a:tbl>
              <a:tblPr>
                <a:tableStyleId>{5C22544A-7EE6-4342-B048-85BDC9FD1C3A}</a:tableStyleId>
              </a:tblPr>
              <a:tblGrid>
                <a:gridCol w="6076950"/>
              </a:tblGrid>
              <a:tr h="0">
                <a:tc>
                  <a:txBody>
                    <a:bodyPr/>
                    <a:lstStyle/>
                    <a:p>
                      <a:pPr marL="0" marR="0" algn="ctr">
                        <a:lnSpc>
                          <a:spcPct val="95000"/>
                        </a:lnSpc>
                        <a:spcBef>
                          <a:spcPts val="1200"/>
                        </a:spcBef>
                        <a:spcAft>
                          <a:spcPts val="120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r>
                        <a:rPr lang="en-US" sz="1200" cap="small">
                          <a:effectLst/>
                        </a:rPr>
                        <a:t/>
                      </a:r>
                      <a:br>
                        <a:rPr lang="en-US" sz="1200" cap="small">
                          <a:effectLst/>
                        </a:rPr>
                      </a:br>
                      <a:r>
                        <a:rPr lang="en-US" sz="1200" cap="small">
                          <a:effectLst/>
                        </a:rPr>
                        <a:t>Burn Classification</a:t>
                      </a:r>
                      <a:endParaRPr lang="en-US" sz="1000" b="1" cap="small">
                        <a:effectLst/>
                        <a:latin typeface="Times New Roman"/>
                        <a:cs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32495687"/>
              </p:ext>
            </p:extLst>
          </p:nvPr>
        </p:nvGraphicFramePr>
        <p:xfrm>
          <a:off x="1649413" y="3200400"/>
          <a:ext cx="6080760" cy="2377440"/>
        </p:xfrm>
        <a:graphic>
          <a:graphicData uri="http://schemas.openxmlformats.org/drawingml/2006/table">
            <a:tbl>
              <a:tblPr>
                <a:tableStyleId>{5C22544A-7EE6-4342-B048-85BDC9FD1C3A}</a:tableStyleId>
              </a:tblPr>
              <a:tblGrid>
                <a:gridCol w="1383030"/>
                <a:gridCol w="2670810"/>
                <a:gridCol w="2026920"/>
              </a:tblGrid>
              <a:tr h="0">
                <a:tc>
                  <a:txBody>
                    <a:bodyPr/>
                    <a:lstStyle/>
                    <a:p>
                      <a:pPr marL="0" marR="0" algn="ctr">
                        <a:spcBef>
                          <a:spcPts val="300"/>
                        </a:spcBef>
                        <a:spcAft>
                          <a:spcPts val="0"/>
                        </a:spcAft>
                      </a:pPr>
                      <a:r>
                        <a:rPr lang="en-US" sz="1200" dirty="0">
                          <a:effectLst/>
                        </a:rPr>
                        <a:t>Classification</a:t>
                      </a:r>
                      <a:endParaRPr lang="en-US" sz="1000" b="1" dirty="0">
                        <a:effectLst/>
                        <a:latin typeface="Arial"/>
                        <a:ea typeface="Times New Roman"/>
                        <a:cs typeface="Times New Roman"/>
                      </a:endParaRPr>
                    </a:p>
                  </a:txBody>
                  <a:tcPr marL="68580" marR="68580" marT="0" marB="0"/>
                </a:tc>
                <a:tc>
                  <a:txBody>
                    <a:bodyPr/>
                    <a:lstStyle/>
                    <a:p>
                      <a:pPr marL="0" marR="0" algn="ctr">
                        <a:spcBef>
                          <a:spcPts val="300"/>
                        </a:spcBef>
                        <a:spcAft>
                          <a:spcPts val="0"/>
                        </a:spcAft>
                      </a:pPr>
                      <a:r>
                        <a:rPr lang="en-US" sz="1200">
                          <a:effectLst/>
                        </a:rPr>
                        <a:t>Skin Layers Affected</a:t>
                      </a:r>
                      <a:endParaRPr lang="en-US" sz="1000" b="1">
                        <a:effectLst/>
                        <a:latin typeface="Arial"/>
                        <a:ea typeface="Times New Roman"/>
                        <a:cs typeface="Times New Roman"/>
                      </a:endParaRPr>
                    </a:p>
                  </a:txBody>
                  <a:tcPr marL="68580" marR="68580" marT="0" marB="0"/>
                </a:tc>
                <a:tc>
                  <a:txBody>
                    <a:bodyPr/>
                    <a:lstStyle/>
                    <a:p>
                      <a:pPr marL="0" marR="0" algn="ctr">
                        <a:spcBef>
                          <a:spcPts val="300"/>
                        </a:spcBef>
                        <a:spcAft>
                          <a:spcPts val="300"/>
                        </a:spcAft>
                      </a:pPr>
                      <a:r>
                        <a:rPr lang="en-US" sz="1200">
                          <a:effectLst/>
                        </a:rPr>
                        <a:t>Signs</a:t>
                      </a:r>
                      <a:endParaRPr lang="en-US" sz="1100">
                        <a:effectLst/>
                        <a:latin typeface="Arial"/>
                        <a:ea typeface="Times New Roman"/>
                        <a:cs typeface="Times New Roman"/>
                      </a:endParaRPr>
                    </a:p>
                  </a:txBody>
                  <a:tcPr marL="68580" marR="68580" marT="0" marB="0"/>
                </a:tc>
              </a:tr>
              <a:tr h="0">
                <a:tc>
                  <a:txBody>
                    <a:bodyPr/>
                    <a:lstStyle/>
                    <a:p>
                      <a:pPr marL="0" marR="0">
                        <a:spcBef>
                          <a:spcPts val="300"/>
                        </a:spcBef>
                        <a:spcAft>
                          <a:spcPts val="0"/>
                        </a:spcAft>
                      </a:pPr>
                      <a:r>
                        <a:rPr lang="en-US" sz="1200" dirty="0">
                          <a:effectLst/>
                        </a:rPr>
                        <a:t>Superficial</a:t>
                      </a:r>
                      <a:endParaRPr lang="en-US" sz="1100" dirty="0">
                        <a:effectLst/>
                        <a:latin typeface="Arial"/>
                        <a:ea typeface="Times New Roman"/>
                        <a:cs typeface="Times New Roman"/>
                      </a:endParaRPr>
                    </a:p>
                  </a:txBody>
                  <a:tcPr marL="68580" marR="68580" marT="0" marB="0"/>
                </a:tc>
                <a:tc>
                  <a:txBody>
                    <a:bodyPr/>
                    <a:lstStyle/>
                    <a:p>
                      <a:pPr marL="342900" marR="0" lvl="0" indent="-342900">
                        <a:spcBef>
                          <a:spcPts val="300"/>
                        </a:spcBef>
                        <a:spcAft>
                          <a:spcPts val="0"/>
                        </a:spcAft>
                        <a:buSzPts val="1200"/>
                        <a:buFont typeface="Wingdings"/>
                        <a:buChar char=""/>
                        <a:tabLst>
                          <a:tab pos="228600" algn="l"/>
                        </a:tabLst>
                      </a:pPr>
                      <a:r>
                        <a:rPr lang="en-US" sz="1200">
                          <a:effectLst/>
                        </a:rPr>
                        <a:t>Epidermis </a:t>
                      </a:r>
                      <a:endParaRPr lang="en-US" sz="1100">
                        <a:effectLst/>
                        <a:latin typeface="Arial"/>
                        <a:ea typeface="Times New Roman"/>
                        <a:cs typeface="Times New Roman"/>
                      </a:endParaRPr>
                    </a:p>
                  </a:txBody>
                  <a:tcPr marL="68580" marR="68580" marT="0" marB="0"/>
                </a:tc>
                <a:tc>
                  <a:txBody>
                    <a:bodyPr/>
                    <a:lstStyle/>
                    <a:p>
                      <a:pPr marL="342900" marR="0" lvl="0" indent="-342900">
                        <a:spcBef>
                          <a:spcPts val="300"/>
                        </a:spcBef>
                        <a:spcAft>
                          <a:spcPts val="0"/>
                        </a:spcAft>
                        <a:buSzPts val="1200"/>
                        <a:buFont typeface="Wingdings"/>
                        <a:buChar char=""/>
                        <a:tabLst>
                          <a:tab pos="228600" algn="l"/>
                        </a:tabLst>
                      </a:pPr>
                      <a:r>
                        <a:rPr lang="en-US" sz="1200">
                          <a:effectLst/>
                        </a:rPr>
                        <a:t>Reddened, dry skin</a:t>
                      </a:r>
                      <a:endParaRPr lang="en-US" sz="1100">
                        <a:effectLst/>
                      </a:endParaRPr>
                    </a:p>
                    <a:p>
                      <a:pPr marL="342900" marR="0" lvl="0" indent="-342900">
                        <a:spcBef>
                          <a:spcPts val="0"/>
                        </a:spcBef>
                        <a:spcAft>
                          <a:spcPts val="0"/>
                        </a:spcAft>
                        <a:buSzPts val="1200"/>
                        <a:buFont typeface="Wingdings"/>
                        <a:buChar char=""/>
                        <a:tabLst>
                          <a:tab pos="228600" algn="l"/>
                        </a:tabLst>
                      </a:pPr>
                      <a:r>
                        <a:rPr lang="en-US" sz="1200">
                          <a:effectLst/>
                        </a:rPr>
                        <a:t>Pain</a:t>
                      </a:r>
                      <a:endParaRPr lang="en-US" sz="1100">
                        <a:effectLst/>
                      </a:endParaRPr>
                    </a:p>
                    <a:p>
                      <a:pPr marL="342900" marR="0" lvl="0" indent="-342900">
                        <a:spcBef>
                          <a:spcPts val="0"/>
                        </a:spcBef>
                        <a:spcAft>
                          <a:spcPts val="300"/>
                        </a:spcAft>
                        <a:buSzPts val="1200"/>
                        <a:buFont typeface="Wingdings"/>
                        <a:buChar char=""/>
                        <a:tabLst>
                          <a:tab pos="228600" algn="l"/>
                        </a:tabLst>
                      </a:pPr>
                      <a:r>
                        <a:rPr lang="en-US" sz="1200">
                          <a:effectLst/>
                        </a:rPr>
                        <a:t>Swelling (possible)</a:t>
                      </a:r>
                      <a:endParaRPr lang="en-US" sz="1100">
                        <a:effectLst/>
                        <a:latin typeface="Arial"/>
                        <a:ea typeface="Times New Roman"/>
                        <a:cs typeface="Times New Roman"/>
                      </a:endParaRPr>
                    </a:p>
                  </a:txBody>
                  <a:tcPr marL="68580" marR="68580" marT="0" marB="0"/>
                </a:tc>
              </a:tr>
              <a:tr h="0">
                <a:tc>
                  <a:txBody>
                    <a:bodyPr/>
                    <a:lstStyle/>
                    <a:p>
                      <a:pPr marL="0" marR="0">
                        <a:spcBef>
                          <a:spcPts val="300"/>
                        </a:spcBef>
                        <a:spcAft>
                          <a:spcPts val="0"/>
                        </a:spcAft>
                      </a:pPr>
                      <a:r>
                        <a:rPr lang="en-US" sz="1200">
                          <a:effectLst/>
                        </a:rPr>
                        <a:t>Partial Thickness</a:t>
                      </a:r>
                      <a:endParaRPr lang="en-US" sz="1100">
                        <a:effectLst/>
                        <a:latin typeface="Arial"/>
                        <a:ea typeface="Times New Roman"/>
                        <a:cs typeface="Times New Roman"/>
                      </a:endParaRPr>
                    </a:p>
                  </a:txBody>
                  <a:tcPr marL="68580" marR="68580" marT="0" marB="0"/>
                </a:tc>
                <a:tc>
                  <a:txBody>
                    <a:bodyPr/>
                    <a:lstStyle/>
                    <a:p>
                      <a:pPr marL="342900" marR="0" lvl="0" indent="-342900">
                        <a:spcBef>
                          <a:spcPts val="300"/>
                        </a:spcBef>
                        <a:spcAft>
                          <a:spcPts val="0"/>
                        </a:spcAft>
                        <a:buSzPts val="1200"/>
                        <a:buFont typeface="Wingdings"/>
                        <a:buChar char=""/>
                        <a:tabLst>
                          <a:tab pos="228600" algn="l"/>
                        </a:tabLst>
                      </a:pPr>
                      <a:r>
                        <a:rPr lang="en-US" sz="1200" dirty="0">
                          <a:effectLst/>
                        </a:rPr>
                        <a:t>Epidermis </a:t>
                      </a:r>
                      <a:endParaRPr lang="en-US" sz="1100" dirty="0">
                        <a:effectLst/>
                      </a:endParaRPr>
                    </a:p>
                    <a:p>
                      <a:pPr marL="342900" marR="0" lvl="0" indent="-342900">
                        <a:spcBef>
                          <a:spcPts val="0"/>
                        </a:spcBef>
                        <a:spcAft>
                          <a:spcPts val="0"/>
                        </a:spcAft>
                        <a:buSzPts val="1200"/>
                        <a:buFont typeface="Wingdings"/>
                        <a:buChar char=""/>
                        <a:tabLst>
                          <a:tab pos="228600" algn="l"/>
                        </a:tabLst>
                      </a:pPr>
                      <a:r>
                        <a:rPr lang="en-US" sz="1200" dirty="0">
                          <a:effectLst/>
                        </a:rPr>
                        <a:t>Partial destruction of dermis</a:t>
                      </a:r>
                      <a:endParaRPr lang="en-US" sz="1100" dirty="0">
                        <a:effectLst/>
                        <a:latin typeface="Arial"/>
                        <a:ea typeface="Times New Roman"/>
                        <a:cs typeface="Times New Roman"/>
                      </a:endParaRPr>
                    </a:p>
                  </a:txBody>
                  <a:tcPr marL="68580" marR="68580" marT="0" marB="0"/>
                </a:tc>
                <a:tc>
                  <a:txBody>
                    <a:bodyPr/>
                    <a:lstStyle/>
                    <a:p>
                      <a:pPr marL="342900" marR="0" lvl="0" indent="-342900">
                        <a:spcBef>
                          <a:spcPts val="300"/>
                        </a:spcBef>
                        <a:spcAft>
                          <a:spcPts val="0"/>
                        </a:spcAft>
                        <a:buSzPts val="1200"/>
                        <a:buFont typeface="Wingdings"/>
                        <a:buChar char=""/>
                        <a:tabLst>
                          <a:tab pos="228600" algn="l"/>
                        </a:tabLst>
                      </a:pPr>
                      <a:r>
                        <a:rPr lang="en-US" sz="1200">
                          <a:effectLst/>
                        </a:rPr>
                        <a:t>Reddened, blistered skin</a:t>
                      </a:r>
                      <a:endParaRPr lang="en-US" sz="1100">
                        <a:effectLst/>
                      </a:endParaRPr>
                    </a:p>
                    <a:p>
                      <a:pPr marL="342900" marR="0" lvl="0" indent="-342900">
                        <a:spcBef>
                          <a:spcPts val="0"/>
                        </a:spcBef>
                        <a:spcAft>
                          <a:spcPts val="0"/>
                        </a:spcAft>
                        <a:buSzPts val="1200"/>
                        <a:buFont typeface="Wingdings"/>
                        <a:buChar char=""/>
                        <a:tabLst>
                          <a:tab pos="228600" algn="l"/>
                        </a:tabLst>
                      </a:pPr>
                      <a:r>
                        <a:rPr lang="en-US" sz="1200">
                          <a:effectLst/>
                        </a:rPr>
                        <a:t>Wet appearance</a:t>
                      </a:r>
                      <a:endParaRPr lang="en-US" sz="1100">
                        <a:effectLst/>
                      </a:endParaRPr>
                    </a:p>
                    <a:p>
                      <a:pPr marL="342900" marR="0" lvl="0" indent="-342900">
                        <a:spcBef>
                          <a:spcPts val="0"/>
                        </a:spcBef>
                        <a:spcAft>
                          <a:spcPts val="0"/>
                        </a:spcAft>
                        <a:buSzPts val="1200"/>
                        <a:buFont typeface="Wingdings"/>
                        <a:buChar char=""/>
                        <a:tabLst>
                          <a:tab pos="228600" algn="l"/>
                        </a:tabLst>
                      </a:pPr>
                      <a:r>
                        <a:rPr lang="en-US" sz="1200">
                          <a:effectLst/>
                        </a:rPr>
                        <a:t>Pain</a:t>
                      </a:r>
                      <a:endParaRPr lang="en-US" sz="1100">
                        <a:effectLst/>
                      </a:endParaRPr>
                    </a:p>
                    <a:p>
                      <a:pPr marL="342900" marR="0" lvl="0" indent="-342900">
                        <a:spcBef>
                          <a:spcPts val="0"/>
                        </a:spcBef>
                        <a:spcAft>
                          <a:spcPts val="300"/>
                        </a:spcAft>
                        <a:buSzPts val="1200"/>
                        <a:buFont typeface="Wingdings"/>
                        <a:buChar char=""/>
                        <a:tabLst>
                          <a:tab pos="228600" algn="l"/>
                        </a:tabLst>
                      </a:pPr>
                      <a:r>
                        <a:rPr lang="en-US" sz="1200">
                          <a:effectLst/>
                        </a:rPr>
                        <a:t>Swelling (possible)</a:t>
                      </a:r>
                      <a:endParaRPr lang="en-US" sz="1100">
                        <a:effectLst/>
                        <a:latin typeface="Arial"/>
                        <a:ea typeface="Times New Roman"/>
                        <a:cs typeface="Times New Roman"/>
                      </a:endParaRPr>
                    </a:p>
                  </a:txBody>
                  <a:tcPr marL="68580" marR="68580" marT="0" marB="0"/>
                </a:tc>
              </a:tr>
              <a:tr h="0">
                <a:tc>
                  <a:txBody>
                    <a:bodyPr/>
                    <a:lstStyle/>
                    <a:p>
                      <a:pPr marL="0" marR="0">
                        <a:spcBef>
                          <a:spcPts val="300"/>
                        </a:spcBef>
                        <a:spcAft>
                          <a:spcPts val="0"/>
                        </a:spcAft>
                      </a:pPr>
                      <a:r>
                        <a:rPr lang="en-US" sz="1200" spc="-10">
                          <a:effectLst/>
                        </a:rPr>
                        <a:t>Full Thickness</a:t>
                      </a:r>
                      <a:endParaRPr lang="en-US" sz="1100">
                        <a:effectLst/>
                      </a:endParaRPr>
                    </a:p>
                    <a:p>
                      <a:pPr marL="0" marR="0">
                        <a:spcBef>
                          <a:spcPts val="0"/>
                        </a:spcBef>
                        <a:spcAft>
                          <a:spcPts val="0"/>
                        </a:spcAft>
                      </a:pPr>
                      <a:r>
                        <a:rPr lang="en-US" sz="1200">
                          <a:effectLst/>
                        </a:rPr>
                        <a:t> </a:t>
                      </a:r>
                      <a:endParaRPr lang="en-US" sz="1100">
                        <a:effectLst/>
                        <a:latin typeface="Arial"/>
                        <a:ea typeface="Times New Roman"/>
                        <a:cs typeface="Times New Roman"/>
                      </a:endParaRPr>
                    </a:p>
                  </a:txBody>
                  <a:tcPr marL="68580" marR="68580" marT="0" marB="0"/>
                </a:tc>
                <a:tc>
                  <a:txBody>
                    <a:bodyPr/>
                    <a:lstStyle/>
                    <a:p>
                      <a:pPr marL="342900" marR="0" lvl="0" indent="-342900">
                        <a:spcBef>
                          <a:spcPts val="300"/>
                        </a:spcBef>
                        <a:spcAft>
                          <a:spcPts val="0"/>
                        </a:spcAft>
                        <a:buSzPts val="1200"/>
                        <a:buFont typeface="Wingdings"/>
                        <a:buChar char=""/>
                        <a:tabLst>
                          <a:tab pos="228600" algn="l"/>
                        </a:tabLst>
                      </a:pPr>
                      <a:r>
                        <a:rPr lang="en-US" sz="1200" dirty="0">
                          <a:effectLst/>
                        </a:rPr>
                        <a:t>Complete destruction of epidermis and dermis </a:t>
                      </a:r>
                      <a:endParaRPr lang="en-US" sz="1100" dirty="0">
                        <a:effectLst/>
                      </a:endParaRPr>
                    </a:p>
                    <a:p>
                      <a:pPr marL="342900" marR="0" lvl="0" indent="-342900">
                        <a:spcBef>
                          <a:spcPts val="0"/>
                        </a:spcBef>
                        <a:spcAft>
                          <a:spcPts val="300"/>
                        </a:spcAft>
                        <a:buSzPts val="1200"/>
                        <a:buFont typeface="Wingdings"/>
                        <a:buChar char=""/>
                        <a:tabLst>
                          <a:tab pos="228600" algn="l"/>
                        </a:tabLst>
                      </a:pPr>
                      <a:r>
                        <a:rPr lang="en-US" sz="1200" dirty="0">
                          <a:effectLst/>
                        </a:rPr>
                        <a:t>Possible subcutaneous damage (destroys all layers of skin and some or all underlying structures)</a:t>
                      </a:r>
                      <a:endParaRPr lang="en-US" sz="1100" dirty="0">
                        <a:effectLst/>
                        <a:latin typeface="Arial"/>
                        <a:ea typeface="Times New Roman"/>
                        <a:cs typeface="Times New Roman"/>
                      </a:endParaRPr>
                    </a:p>
                  </a:txBody>
                  <a:tcPr marL="68580" marR="68580" marT="0" marB="0"/>
                </a:tc>
                <a:tc>
                  <a:txBody>
                    <a:bodyPr/>
                    <a:lstStyle/>
                    <a:p>
                      <a:pPr marL="342900" marR="0" lvl="0" indent="-342900">
                        <a:spcBef>
                          <a:spcPts val="300"/>
                        </a:spcBef>
                        <a:spcAft>
                          <a:spcPts val="0"/>
                        </a:spcAft>
                        <a:buSzPts val="1200"/>
                        <a:buFont typeface="Wingdings"/>
                        <a:buChar char=""/>
                        <a:tabLst>
                          <a:tab pos="228600" algn="l"/>
                        </a:tabLst>
                      </a:pPr>
                      <a:r>
                        <a:rPr lang="en-US" sz="1200" dirty="0">
                          <a:effectLst/>
                        </a:rPr>
                        <a:t>Whitened, leathery, or charred (brown or black)</a:t>
                      </a:r>
                      <a:endParaRPr lang="en-US" sz="1100" dirty="0">
                        <a:effectLst/>
                      </a:endParaRPr>
                    </a:p>
                    <a:p>
                      <a:pPr marL="342900" marR="0" lvl="0" indent="-342900">
                        <a:spcBef>
                          <a:spcPts val="0"/>
                        </a:spcBef>
                        <a:spcAft>
                          <a:spcPts val="0"/>
                        </a:spcAft>
                        <a:buSzPts val="1200"/>
                        <a:buFont typeface="Wingdings"/>
                        <a:buChar char=""/>
                        <a:tabLst>
                          <a:tab pos="228600" algn="l"/>
                        </a:tabLst>
                      </a:pPr>
                      <a:r>
                        <a:rPr lang="en-US" sz="1200" dirty="0">
                          <a:effectLst/>
                        </a:rPr>
                        <a:t>Painful or relatively painless</a:t>
                      </a:r>
                      <a:endParaRPr lang="en-US" sz="1100" dirty="0">
                        <a:effectLst/>
                        <a:latin typeface="Arial"/>
                        <a:ea typeface="Times New Roman"/>
                        <a:cs typeface="Times New Roman"/>
                      </a:endParaRPr>
                    </a:p>
                  </a:txBody>
                  <a:tcPr marL="68580" marR="68580" marT="0" marB="0"/>
                </a:tc>
              </a:tr>
            </a:tbl>
          </a:graphicData>
        </a:graphic>
      </p:graphicFrame>
      <p:sp>
        <p:nvSpPr>
          <p:cNvPr id="6" name="Rectangle 1"/>
          <p:cNvSpPr>
            <a:spLocks noChangeArrowheads="1"/>
          </p:cNvSpPr>
          <p:nvPr/>
        </p:nvSpPr>
        <p:spPr bwMode="auto">
          <a:xfrm>
            <a:off x="1649413" y="24907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298596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smtClean="0"/>
              <a:t>LIST OF GUIDELINES FOR TREATING BURNS</a:t>
            </a:r>
          </a:p>
          <a:p>
            <a:pPr marL="0" lvl="0" indent="0" algn="ctr">
              <a:buNone/>
            </a:pPr>
            <a:endParaRPr lang="en-US" sz="2400" b="1" cap="small" dirty="0"/>
          </a:p>
          <a:p>
            <a:pPr marL="0" indent="0" algn="ctr">
              <a:buNone/>
            </a:pPr>
            <a:r>
              <a:rPr lang="en-US" sz="2400" dirty="0"/>
              <a:t>Remove the victim from the burning source.  Put out any flames and remove smoldering clothing unless it is stuck to the skin.</a:t>
            </a:r>
          </a:p>
          <a:p>
            <a:pPr marL="0" lvl="0" indent="0" algn="ctr">
              <a:buNone/>
            </a:pPr>
            <a:endParaRPr lang="en-US" sz="2400" b="1" cap="small" dirty="0" smtClean="0"/>
          </a:p>
          <a:p>
            <a:pPr marL="0" lvl="0" indent="0" algn="ctr">
              <a:buNone/>
            </a:pPr>
            <a:endParaRPr lang="en-US" sz="2400" b="1" cap="small" dirty="0" smtClean="0"/>
          </a:p>
        </p:txBody>
      </p:sp>
    </p:spTree>
    <p:extLst>
      <p:ext uri="{BB962C8B-B14F-4D97-AF65-F5344CB8AC3E}">
        <p14:creationId xmlns:p14="http://schemas.microsoft.com/office/powerpoint/2010/main" val="237375666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smtClean="0"/>
              <a:t>LIST OF GUIDELINES FOR TREATING BURNS</a:t>
            </a:r>
          </a:p>
          <a:p>
            <a:pPr marL="0" lvl="0" indent="0" algn="ctr">
              <a:buNone/>
            </a:pPr>
            <a:endParaRPr lang="en-US" sz="2400" b="1" cap="small" dirty="0"/>
          </a:p>
          <a:p>
            <a:pPr marL="0" lvl="0" indent="0" algn="ctr">
              <a:buNone/>
            </a:pPr>
            <a:r>
              <a:rPr lang="en-US" sz="2400" dirty="0"/>
              <a:t>Cool skin or clothing, if they are still hot, by immersing them in cool water for not more than 1 minute or covering with clean compresses that have been soaked in cool water and wrung out.  Cooling sources include water from the bathroom or kitchen; garden hose; and soaked towels, sheets, or other cloths.  Treat all victims of full thickness burns for shock.</a:t>
            </a:r>
            <a:endParaRPr lang="en-US" sz="2400" b="1" cap="small" dirty="0" smtClean="0"/>
          </a:p>
          <a:p>
            <a:pPr marL="0" lvl="0" indent="0" algn="ctr">
              <a:buNone/>
            </a:pPr>
            <a:endParaRPr lang="en-US" sz="2400" b="1" cap="small" dirty="0" smtClean="0"/>
          </a:p>
        </p:txBody>
      </p:sp>
    </p:spTree>
    <p:extLst>
      <p:ext uri="{BB962C8B-B14F-4D97-AF65-F5344CB8AC3E}">
        <p14:creationId xmlns:p14="http://schemas.microsoft.com/office/powerpoint/2010/main" val="15091004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smtClean="0"/>
              <a:t>LIST OF GUIDELINES FOR TREATING BURNS</a:t>
            </a:r>
          </a:p>
          <a:p>
            <a:pPr marL="0" lvl="0" indent="0" algn="ctr">
              <a:buNone/>
            </a:pPr>
            <a:endParaRPr lang="en-US" sz="2400" b="1" cap="small" dirty="0"/>
          </a:p>
          <a:p>
            <a:pPr marL="0" lvl="0" indent="0" algn="ctr">
              <a:buNone/>
            </a:pPr>
            <a:r>
              <a:rPr lang="en-US" sz="2400" dirty="0"/>
              <a:t>Infants, young children, and older persons, and persons with severe burns, are more susceptible to hypothermia.  Therefore, rescuers should use caution when applying cool dressings on such persons.  A rule of thumb is do not cool more than 15% of the body surface area (the size of one arm) at once, to reduce the chances of hypothermia.</a:t>
            </a:r>
            <a:endParaRPr lang="en-US" sz="2400" b="1" cap="small" dirty="0" smtClean="0"/>
          </a:p>
        </p:txBody>
      </p:sp>
    </p:spTree>
    <p:extLst>
      <p:ext uri="{BB962C8B-B14F-4D97-AF65-F5344CB8AC3E}">
        <p14:creationId xmlns:p14="http://schemas.microsoft.com/office/powerpoint/2010/main" val="11325702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smtClean="0"/>
              <a:t>LIST OF GUIDELINES FOR TREATING BURNS</a:t>
            </a:r>
          </a:p>
          <a:p>
            <a:pPr marL="0" lvl="0" indent="0" algn="ctr">
              <a:buNone/>
            </a:pPr>
            <a:endParaRPr lang="en-US" sz="2400" b="1" cap="small" dirty="0" smtClean="0"/>
          </a:p>
          <a:p>
            <a:pPr marL="0" indent="0" algn="ctr">
              <a:buNone/>
            </a:pPr>
            <a:r>
              <a:rPr lang="en-US" sz="2400" dirty="0"/>
              <a:t>Cover loosely with dry, sterile dressings to keep air out, reduce pain, and prevent infection.</a:t>
            </a:r>
          </a:p>
          <a:p>
            <a:pPr marL="0" lvl="0" indent="0" algn="ctr">
              <a:buNone/>
            </a:pPr>
            <a:endParaRPr lang="en-US" sz="2400" b="1" cap="small" dirty="0"/>
          </a:p>
        </p:txBody>
      </p:sp>
    </p:spTree>
    <p:extLst>
      <p:ext uri="{BB962C8B-B14F-4D97-AF65-F5344CB8AC3E}">
        <p14:creationId xmlns:p14="http://schemas.microsoft.com/office/powerpoint/2010/main" val="2940823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Unit Topics</a:t>
            </a:r>
            <a:endParaRPr lang="en-US" dirty="0"/>
          </a:p>
        </p:txBody>
      </p:sp>
      <p:sp>
        <p:nvSpPr>
          <p:cNvPr id="3" name="Content Placeholder 2"/>
          <p:cNvSpPr>
            <a:spLocks noGrp="1"/>
          </p:cNvSpPr>
          <p:nvPr>
            <p:ph sz="quarter" idx="1"/>
          </p:nvPr>
        </p:nvSpPr>
        <p:spPr/>
        <p:txBody>
          <a:bodyPr>
            <a:normAutofit lnSpcReduction="10000"/>
          </a:bodyPr>
          <a:lstStyle/>
          <a:p>
            <a:r>
              <a:rPr lang="en-US" dirty="0"/>
              <a:t>The unit topics are:</a:t>
            </a:r>
          </a:p>
          <a:p>
            <a:pPr lvl="0"/>
            <a:r>
              <a:rPr lang="en-US" dirty="0"/>
              <a:t>Public Health Considerations</a:t>
            </a:r>
          </a:p>
          <a:p>
            <a:pPr lvl="0"/>
            <a:r>
              <a:rPr lang="en-US" dirty="0"/>
              <a:t>Functions of Disaster Medical Operations</a:t>
            </a:r>
          </a:p>
          <a:p>
            <a:pPr lvl="0"/>
            <a:r>
              <a:rPr lang="en-US" dirty="0"/>
              <a:t>Establishing Medical Treatment Areas</a:t>
            </a:r>
          </a:p>
          <a:p>
            <a:pPr lvl="0"/>
            <a:r>
              <a:rPr lang="en-US" dirty="0"/>
              <a:t>Conducting Head-to-Toe Assessments</a:t>
            </a:r>
          </a:p>
          <a:p>
            <a:pPr lvl="0"/>
            <a:r>
              <a:rPr lang="en-US" dirty="0"/>
              <a:t>Treating Burns</a:t>
            </a:r>
          </a:p>
          <a:p>
            <a:pPr marL="0" indent="0">
              <a:buNone/>
            </a:pPr>
            <a:endParaRPr lang="en-US" dirty="0"/>
          </a:p>
        </p:txBody>
      </p:sp>
      <p:sp>
        <p:nvSpPr>
          <p:cNvPr id="4" name="Content Placeholder 3"/>
          <p:cNvSpPr>
            <a:spLocks noGrp="1"/>
          </p:cNvSpPr>
          <p:nvPr>
            <p:ph sz="quarter" idx="2"/>
          </p:nvPr>
        </p:nvSpPr>
        <p:spPr/>
        <p:txBody>
          <a:bodyPr>
            <a:normAutofit lnSpcReduction="10000"/>
          </a:bodyPr>
          <a:lstStyle/>
          <a:p>
            <a:pPr lvl="0"/>
            <a:r>
              <a:rPr lang="en-US" dirty="0"/>
              <a:t>Wound Care</a:t>
            </a:r>
          </a:p>
          <a:p>
            <a:pPr lvl="0"/>
            <a:r>
              <a:rPr lang="en-US" dirty="0"/>
              <a:t>Treating Fractures, Dislocations, Sprains, and Strains</a:t>
            </a:r>
          </a:p>
          <a:p>
            <a:pPr lvl="0"/>
            <a:r>
              <a:rPr lang="en-US" dirty="0"/>
              <a:t>Nasal Injuries</a:t>
            </a:r>
          </a:p>
          <a:p>
            <a:pPr lvl="0"/>
            <a:r>
              <a:rPr lang="en-US" dirty="0"/>
              <a:t>Treating Cold-Related Injuries</a:t>
            </a:r>
          </a:p>
          <a:p>
            <a:pPr lvl="0"/>
            <a:r>
              <a:rPr lang="en-US" dirty="0"/>
              <a:t>Treating Heat-Related Injuries</a:t>
            </a:r>
          </a:p>
          <a:p>
            <a:r>
              <a:rPr lang="en-US" dirty="0"/>
              <a:t>Bites and Stings</a:t>
            </a:r>
          </a:p>
        </p:txBody>
      </p:sp>
    </p:spTree>
    <p:extLst>
      <p:ext uri="{BB962C8B-B14F-4D97-AF65-F5344CB8AC3E}">
        <p14:creationId xmlns:p14="http://schemas.microsoft.com/office/powerpoint/2010/main" val="35796287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smtClean="0"/>
              <a:t>LIST OF GUIDELINES FOR TREATING BURNS</a:t>
            </a:r>
          </a:p>
          <a:p>
            <a:pPr marL="0" lvl="0" indent="0" algn="ctr">
              <a:buNone/>
            </a:pPr>
            <a:endParaRPr lang="en-US" sz="2400" b="1" cap="small" dirty="0" smtClean="0"/>
          </a:p>
          <a:p>
            <a:pPr marL="0" indent="0" algn="ctr">
              <a:buNone/>
            </a:pPr>
            <a:r>
              <a:rPr lang="en-US" sz="2400" dirty="0"/>
              <a:t>Wrap fingers and toes loosely and individually when treating severe burns to the hands and feet.</a:t>
            </a:r>
          </a:p>
          <a:p>
            <a:pPr marL="0" lvl="0" indent="0" algn="ctr">
              <a:buNone/>
            </a:pPr>
            <a:endParaRPr lang="en-US" sz="2400" b="1" cap="small" dirty="0"/>
          </a:p>
        </p:txBody>
      </p:sp>
    </p:spTree>
    <p:extLst>
      <p:ext uri="{BB962C8B-B14F-4D97-AF65-F5344CB8AC3E}">
        <p14:creationId xmlns:p14="http://schemas.microsoft.com/office/powerpoint/2010/main" val="351278120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smtClean="0"/>
              <a:t>LIST OF GUIDELINES FOR TREATING BURNS</a:t>
            </a:r>
          </a:p>
          <a:p>
            <a:pPr marL="0" lvl="0" indent="0" algn="ctr">
              <a:buNone/>
            </a:pPr>
            <a:endParaRPr lang="en-US" sz="2400" b="1" cap="small" dirty="0" smtClean="0"/>
          </a:p>
          <a:p>
            <a:pPr marL="0" lvl="0" indent="0" algn="ctr">
              <a:buNone/>
            </a:pPr>
            <a:r>
              <a:rPr lang="en-US" sz="2400" dirty="0"/>
              <a:t>Loosen clothing near the affected area.  Remove jewelry if necessary, taking care to document what was removed, when, and to whom it was given. </a:t>
            </a:r>
            <a:endParaRPr lang="en-US" sz="2400" b="1" cap="small" dirty="0" smtClean="0"/>
          </a:p>
        </p:txBody>
      </p:sp>
    </p:spTree>
    <p:extLst>
      <p:ext uri="{BB962C8B-B14F-4D97-AF65-F5344CB8AC3E}">
        <p14:creationId xmlns:p14="http://schemas.microsoft.com/office/powerpoint/2010/main" val="100823196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smtClean="0"/>
              <a:t>LIST OF GUIDELINES FOR TREATING BURNS</a:t>
            </a:r>
          </a:p>
          <a:p>
            <a:pPr marL="0" lvl="0" indent="0" algn="ctr">
              <a:buNone/>
            </a:pPr>
            <a:endParaRPr lang="en-US" sz="2400" b="1" cap="small" dirty="0" smtClean="0"/>
          </a:p>
          <a:p>
            <a:pPr marL="0" lvl="0" indent="0" algn="ctr">
              <a:buNone/>
            </a:pPr>
            <a:r>
              <a:rPr lang="en-US" sz="2400" dirty="0"/>
              <a:t>Elevate burned extremities higher than the heart.</a:t>
            </a:r>
            <a:r>
              <a:rPr lang="en-US" sz="2400" dirty="0" smtClean="0"/>
              <a:t> </a:t>
            </a:r>
            <a:endParaRPr lang="en-US" sz="2400" b="1" cap="small" dirty="0" smtClean="0"/>
          </a:p>
        </p:txBody>
      </p:sp>
    </p:spTree>
    <p:extLst>
      <p:ext uri="{BB962C8B-B14F-4D97-AF65-F5344CB8AC3E}">
        <p14:creationId xmlns:p14="http://schemas.microsoft.com/office/powerpoint/2010/main" val="202812236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smtClean="0"/>
              <a:t>LIST OF GUIDELINES FOR TREATING BURNS</a:t>
            </a:r>
          </a:p>
          <a:p>
            <a:pPr marL="0" lvl="0" indent="0" algn="ctr">
              <a:buNone/>
            </a:pPr>
            <a:endParaRPr lang="en-US" sz="2400" b="1" cap="small" dirty="0" smtClean="0"/>
          </a:p>
          <a:p>
            <a:pPr marL="0" indent="0" algn="ctr">
              <a:buNone/>
            </a:pPr>
            <a:r>
              <a:rPr lang="en-US" sz="2400" dirty="0"/>
              <a:t>Do </a:t>
            </a:r>
            <a:r>
              <a:rPr lang="en-US" sz="2400" u="sng" dirty="0"/>
              <a:t>not</a:t>
            </a:r>
            <a:r>
              <a:rPr lang="en-US" sz="2400" dirty="0"/>
              <a:t> use ice.  Ice causes vessel constriction.</a:t>
            </a:r>
          </a:p>
          <a:p>
            <a:pPr marL="0" lvl="0" indent="0" algn="ctr">
              <a:buNone/>
            </a:pPr>
            <a:endParaRPr lang="en-US" sz="2400" b="1" cap="small" dirty="0" smtClean="0"/>
          </a:p>
        </p:txBody>
      </p:sp>
    </p:spTree>
    <p:extLst>
      <p:ext uri="{BB962C8B-B14F-4D97-AF65-F5344CB8AC3E}">
        <p14:creationId xmlns:p14="http://schemas.microsoft.com/office/powerpoint/2010/main" val="20518634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smtClean="0"/>
              <a:t>LIST OF GUIDELINES FOR TREATING BURNS</a:t>
            </a:r>
          </a:p>
          <a:p>
            <a:pPr marL="0" lvl="0" indent="0" algn="ctr">
              <a:buNone/>
            </a:pPr>
            <a:endParaRPr lang="en-US" sz="2400" b="1" cap="small" dirty="0" smtClean="0"/>
          </a:p>
          <a:p>
            <a:pPr marL="0" lvl="0" indent="0" algn="ctr">
              <a:buNone/>
            </a:pPr>
            <a:r>
              <a:rPr lang="en-US" sz="2400" dirty="0"/>
              <a:t>Do </a:t>
            </a:r>
            <a:r>
              <a:rPr lang="en-US" sz="2400" u="sng" dirty="0"/>
              <a:t>not</a:t>
            </a:r>
            <a:r>
              <a:rPr lang="en-US" sz="2400" dirty="0"/>
              <a:t> apply antiseptics, ointments, or other remedies.</a:t>
            </a:r>
          </a:p>
          <a:p>
            <a:pPr marL="0" indent="0" algn="ctr">
              <a:buNone/>
            </a:pPr>
            <a:endParaRPr lang="en-US" sz="2400" dirty="0"/>
          </a:p>
        </p:txBody>
      </p:sp>
    </p:spTree>
    <p:extLst>
      <p:ext uri="{BB962C8B-B14F-4D97-AF65-F5344CB8AC3E}">
        <p14:creationId xmlns:p14="http://schemas.microsoft.com/office/powerpoint/2010/main" val="275038684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smtClean="0"/>
              <a:t>LIST OF GUIDELINES FOR TREATING BURNS</a:t>
            </a:r>
          </a:p>
          <a:p>
            <a:pPr marL="0" lvl="0" indent="0" algn="ctr">
              <a:buNone/>
            </a:pPr>
            <a:endParaRPr lang="en-US" sz="2400" b="1" cap="small" dirty="0" smtClean="0"/>
          </a:p>
          <a:p>
            <a:pPr marL="0" lvl="0" indent="0" algn="ctr">
              <a:buNone/>
            </a:pPr>
            <a:r>
              <a:rPr lang="en-US" sz="2400" dirty="0"/>
              <a:t>Do </a:t>
            </a:r>
            <a:r>
              <a:rPr lang="en-US" sz="2400" u="sng" dirty="0"/>
              <a:t>not</a:t>
            </a:r>
            <a:r>
              <a:rPr lang="en-US" sz="2400" dirty="0"/>
              <a:t> remove shreds of tissue, break blisters, or remove adhered particles of clothing.  (Cut burned-in clothing around the burn.)</a:t>
            </a:r>
          </a:p>
          <a:p>
            <a:pPr marL="0" indent="0" algn="ctr">
              <a:buNone/>
            </a:pPr>
            <a:endParaRPr lang="en-US" sz="2400" dirty="0"/>
          </a:p>
        </p:txBody>
      </p:sp>
    </p:spTree>
    <p:extLst>
      <p:ext uri="{BB962C8B-B14F-4D97-AF65-F5344CB8AC3E}">
        <p14:creationId xmlns:p14="http://schemas.microsoft.com/office/powerpoint/2010/main" val="2761047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smtClean="0"/>
              <a:t>TREATING BURNS</a:t>
            </a:r>
          </a:p>
          <a:p>
            <a:pPr marL="0" lvl="0" indent="0">
              <a:buNone/>
            </a:pPr>
            <a:r>
              <a:rPr lang="en-US" sz="2400" b="1" cap="small" dirty="0"/>
              <a:t>Dos and Don’ts of Burn </a:t>
            </a:r>
            <a:r>
              <a:rPr lang="en-US" sz="2400" b="1" cap="small" dirty="0" smtClean="0"/>
              <a:t>Treatment</a:t>
            </a:r>
          </a:p>
          <a:p>
            <a:pPr marL="0" indent="0">
              <a:buNone/>
            </a:pPr>
            <a:r>
              <a:rPr lang="en-US" sz="2400" dirty="0"/>
              <a:t>When treating a burn victim, </a:t>
            </a:r>
            <a:r>
              <a:rPr lang="en-US" sz="2400" b="1" dirty="0"/>
              <a:t>DO</a:t>
            </a:r>
            <a:r>
              <a:rPr lang="en-US" sz="2400" dirty="0"/>
              <a:t>:</a:t>
            </a:r>
          </a:p>
          <a:p>
            <a:pPr lvl="0"/>
            <a:r>
              <a:rPr lang="en-US" sz="2400" dirty="0"/>
              <a:t>Cool skin or clothing if they are still hot.</a:t>
            </a:r>
          </a:p>
          <a:p>
            <a:pPr lvl="0"/>
            <a:r>
              <a:rPr lang="en-US" sz="2400" dirty="0"/>
              <a:t>Cover loosely with dry, sterile dressings to keep air out, reduce pain, and prevent infection.</a:t>
            </a:r>
          </a:p>
          <a:p>
            <a:r>
              <a:rPr lang="en-US" sz="2400" dirty="0"/>
              <a:t>Elevate burned extremities higher than the heart.</a:t>
            </a:r>
            <a:endParaRPr lang="en-US" sz="2400" b="1" cap="small" dirty="0" smtClean="0"/>
          </a:p>
          <a:p>
            <a:pPr marL="0" lvl="0" indent="0" algn="ctr">
              <a:buNone/>
            </a:pPr>
            <a:endParaRPr lang="en-US" sz="2400" b="1" cap="small" dirty="0" smtClean="0"/>
          </a:p>
          <a:p>
            <a:pPr marL="0" lvl="0" indent="0" algn="ctr">
              <a:buNone/>
            </a:pPr>
            <a:endParaRPr lang="en-US" sz="2400" dirty="0"/>
          </a:p>
          <a:p>
            <a:pPr marL="0" indent="0" algn="ctr">
              <a:buNone/>
            </a:pPr>
            <a:endParaRPr lang="en-US" sz="2400" dirty="0"/>
          </a:p>
        </p:txBody>
      </p:sp>
    </p:spTree>
    <p:extLst>
      <p:ext uri="{BB962C8B-B14F-4D97-AF65-F5344CB8AC3E}">
        <p14:creationId xmlns:p14="http://schemas.microsoft.com/office/powerpoint/2010/main" val="105650878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smtClean="0"/>
              <a:t>TREATING BURNS</a:t>
            </a:r>
          </a:p>
          <a:p>
            <a:pPr marL="0" lvl="0" indent="0">
              <a:buNone/>
            </a:pPr>
            <a:r>
              <a:rPr lang="en-US" sz="2400" b="1" cap="small" dirty="0"/>
              <a:t>Dos and Don’ts of Burn </a:t>
            </a:r>
            <a:r>
              <a:rPr lang="en-US" sz="2400" b="1" cap="small" dirty="0" smtClean="0"/>
              <a:t>Treatment</a:t>
            </a:r>
          </a:p>
          <a:p>
            <a:pPr marL="0" indent="0">
              <a:buNone/>
            </a:pPr>
            <a:r>
              <a:rPr lang="en-US" sz="2400" dirty="0"/>
              <a:t>When treating a burn victim:</a:t>
            </a:r>
          </a:p>
          <a:p>
            <a:pPr lvl="0"/>
            <a:r>
              <a:rPr lang="en-US" sz="2400" b="1" dirty="0"/>
              <a:t>Do NOT </a:t>
            </a:r>
            <a:r>
              <a:rPr lang="en-US" sz="2400" dirty="0"/>
              <a:t>use ice.  Ice causes vessel constriction.</a:t>
            </a:r>
          </a:p>
          <a:p>
            <a:pPr lvl="0"/>
            <a:r>
              <a:rPr lang="en-US" sz="2400" b="1" dirty="0"/>
              <a:t>Do NOT </a:t>
            </a:r>
            <a:r>
              <a:rPr lang="en-US" sz="2400" dirty="0"/>
              <a:t>apply antiseptics, ointments, or other remedies.</a:t>
            </a:r>
          </a:p>
          <a:p>
            <a:r>
              <a:rPr lang="en-US" sz="2400" b="1" dirty="0"/>
              <a:t>Do NOT</a:t>
            </a:r>
            <a:r>
              <a:rPr lang="en-US" sz="2400" dirty="0"/>
              <a:t> remove shreds of tissue, break blisters, or remove adhered particles of clothing.  (Cut burned-in clothing around the burn.)</a:t>
            </a:r>
            <a:endParaRPr lang="en-US" sz="2400" b="1" cap="small" dirty="0" smtClean="0"/>
          </a:p>
          <a:p>
            <a:pPr marL="0" lvl="0" indent="0" algn="ctr">
              <a:buNone/>
            </a:pPr>
            <a:endParaRPr lang="en-US" sz="2400" dirty="0"/>
          </a:p>
          <a:p>
            <a:pPr marL="0" indent="0" algn="ctr">
              <a:buNone/>
            </a:pPr>
            <a:endParaRPr lang="en-US" sz="2400" dirty="0"/>
          </a:p>
        </p:txBody>
      </p:sp>
    </p:spTree>
    <p:extLst>
      <p:ext uri="{BB962C8B-B14F-4D97-AF65-F5344CB8AC3E}">
        <p14:creationId xmlns:p14="http://schemas.microsoft.com/office/powerpoint/2010/main" val="358274435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smtClean="0"/>
              <a:t>TREATING BURNS</a:t>
            </a:r>
          </a:p>
          <a:p>
            <a:pPr marL="0" lvl="0" indent="0">
              <a:buNone/>
            </a:pPr>
            <a:r>
              <a:rPr lang="en-US" sz="2400" b="1" cap="small" dirty="0"/>
              <a:t>Dos and Don’ts of Burn </a:t>
            </a:r>
            <a:r>
              <a:rPr lang="en-US" sz="2400" b="1" cap="small" dirty="0" smtClean="0"/>
              <a:t>Treatment</a:t>
            </a:r>
          </a:p>
          <a:p>
            <a:pPr marL="0" lvl="0" indent="0" algn="ctr">
              <a:buNone/>
            </a:pPr>
            <a:r>
              <a:rPr lang="en-US" sz="2400" dirty="0"/>
              <a:t>Infants, young children, and older persons, and persons with severe burns, are more susceptible to hypothermia.  Therefore, rescuers should use caution when applying cool dressings on such persons.  A rule of thumb is do not cool more than 15% of the body surface area (the size of one arm) at once, to prevent hypothermia.</a:t>
            </a:r>
          </a:p>
          <a:p>
            <a:pPr marL="0" indent="0" algn="ctr">
              <a:buNone/>
            </a:pPr>
            <a:endParaRPr lang="en-US" sz="2400" dirty="0"/>
          </a:p>
        </p:txBody>
      </p:sp>
    </p:spTree>
    <p:extLst>
      <p:ext uri="{BB962C8B-B14F-4D97-AF65-F5344CB8AC3E}">
        <p14:creationId xmlns:p14="http://schemas.microsoft.com/office/powerpoint/2010/main" val="201572021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smtClean="0"/>
              <a:t>TREATING BURNS</a:t>
            </a:r>
          </a:p>
          <a:p>
            <a:pPr marL="0" lvl="0" indent="0">
              <a:buNone/>
            </a:pPr>
            <a:r>
              <a:rPr lang="en-US" sz="2400" b="1" cap="small" dirty="0"/>
              <a:t>General Guidelines for Treating Chemical and Inhalation </a:t>
            </a:r>
            <a:r>
              <a:rPr lang="en-US" sz="2400" b="1" cap="small" dirty="0" smtClean="0"/>
              <a:t>Burns</a:t>
            </a:r>
          </a:p>
          <a:p>
            <a:pPr marL="0" lvl="0" indent="0">
              <a:buNone/>
            </a:pPr>
            <a:endParaRPr lang="en-US" sz="2400" b="1" cap="small" dirty="0"/>
          </a:p>
          <a:p>
            <a:pPr marL="0" lvl="0" indent="0" algn="ctr">
              <a:buNone/>
            </a:pPr>
            <a:r>
              <a:rPr lang="en-US" sz="2400" dirty="0"/>
              <a:t>Chemical and inhalation burns vary from traditional heat-related burns in their origin and treatment.  Keep in mind that suspicion of either chemical or inhalation burns elevates the victim’s status to “I.”</a:t>
            </a:r>
            <a:endParaRPr lang="en-US" sz="2400" b="1" cap="small" dirty="0" smtClean="0"/>
          </a:p>
        </p:txBody>
      </p:sp>
    </p:spTree>
    <p:extLst>
      <p:ext uri="{BB962C8B-B14F-4D97-AF65-F5344CB8AC3E}">
        <p14:creationId xmlns:p14="http://schemas.microsoft.com/office/powerpoint/2010/main" val="2216901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fontScale="92500" lnSpcReduction="10000"/>
          </a:bodyPr>
          <a:lstStyle/>
          <a:p>
            <a:pPr marL="0" lvl="0" indent="0" algn="ctr">
              <a:buNone/>
            </a:pPr>
            <a:r>
              <a:rPr lang="en-US" b="1" dirty="0"/>
              <a:t>Public Health </a:t>
            </a:r>
            <a:r>
              <a:rPr lang="en-US" b="1" dirty="0" smtClean="0"/>
              <a:t>Considerations</a:t>
            </a:r>
          </a:p>
          <a:p>
            <a:pPr marL="0" lvl="0" indent="0">
              <a:buNone/>
            </a:pPr>
            <a:r>
              <a:rPr lang="en-US" dirty="0"/>
              <a:t>When disaster victims are sheltered together for treatment, public health becomes a concern.  Measures must be taken, both by individual CERT members and CERT operations, to avoid the spread of </a:t>
            </a:r>
            <a:r>
              <a:rPr lang="en-US" dirty="0" smtClean="0"/>
              <a:t>disease.</a:t>
            </a:r>
          </a:p>
          <a:p>
            <a:pPr marL="0" lvl="0" indent="0">
              <a:buNone/>
            </a:pPr>
            <a:r>
              <a:rPr lang="en-US" b="1" dirty="0" smtClean="0"/>
              <a:t>The</a:t>
            </a:r>
            <a:r>
              <a:rPr lang="en-US" dirty="0" smtClean="0"/>
              <a:t> </a:t>
            </a:r>
            <a:r>
              <a:rPr lang="en-US" b="1" dirty="0"/>
              <a:t>primary public health measures include:</a:t>
            </a:r>
          </a:p>
          <a:p>
            <a:pPr lvl="0"/>
            <a:r>
              <a:rPr lang="en-US" dirty="0"/>
              <a:t>Maintaining proper hygiene</a:t>
            </a:r>
          </a:p>
          <a:p>
            <a:pPr lvl="0"/>
            <a:r>
              <a:rPr lang="en-US" dirty="0"/>
              <a:t>Maintaining proper sanitation</a:t>
            </a:r>
          </a:p>
          <a:p>
            <a:pPr lvl="0"/>
            <a:r>
              <a:rPr lang="en-US" dirty="0"/>
              <a:t>Purifying water (if necessary)</a:t>
            </a:r>
          </a:p>
          <a:p>
            <a:r>
              <a:rPr lang="en-US" dirty="0"/>
              <a:t>Preventing the spread of disease</a:t>
            </a:r>
            <a:endParaRPr lang="en-US" dirty="0" smtClean="0"/>
          </a:p>
        </p:txBody>
      </p:sp>
    </p:spTree>
    <p:extLst>
      <p:ext uri="{BB962C8B-B14F-4D97-AF65-F5344CB8AC3E}">
        <p14:creationId xmlns:p14="http://schemas.microsoft.com/office/powerpoint/2010/main" val="364145973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smtClean="0"/>
              <a:t>TREATING BURNS</a:t>
            </a:r>
          </a:p>
          <a:p>
            <a:pPr marL="0" lvl="0" indent="0">
              <a:buNone/>
            </a:pPr>
            <a:r>
              <a:rPr lang="en-US" sz="2400" b="1" cap="small" dirty="0"/>
              <a:t>General Guidelines for Treating </a:t>
            </a:r>
            <a:r>
              <a:rPr lang="en-US" sz="2400" b="1" cap="small" dirty="0" smtClean="0"/>
              <a:t>Chemical Burns</a:t>
            </a:r>
          </a:p>
          <a:p>
            <a:pPr marL="0" indent="0">
              <a:buNone/>
            </a:pPr>
            <a:endParaRPr lang="en-US" sz="2400" dirty="0" smtClean="0"/>
          </a:p>
          <a:p>
            <a:pPr marL="0" indent="0">
              <a:buNone/>
            </a:pPr>
            <a:r>
              <a:rPr lang="en-US" sz="2400" dirty="0" smtClean="0"/>
              <a:t>Unlike </a:t>
            </a:r>
            <a:r>
              <a:rPr lang="en-US" sz="2400" dirty="0"/>
              <a:t>more traditional burns, chemical burns do not result from extreme heat, and therefore treatment differs greatly.  </a:t>
            </a:r>
          </a:p>
          <a:p>
            <a:pPr marL="0" lvl="0" indent="0">
              <a:buNone/>
            </a:pPr>
            <a:endParaRPr lang="en-US" sz="2400" b="1" cap="small" dirty="0" smtClean="0"/>
          </a:p>
        </p:txBody>
      </p:sp>
    </p:spTree>
    <p:extLst>
      <p:ext uri="{BB962C8B-B14F-4D97-AF65-F5344CB8AC3E}">
        <p14:creationId xmlns:p14="http://schemas.microsoft.com/office/powerpoint/2010/main" val="22584608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smtClean="0"/>
              <a:t>TREATING BURNS</a:t>
            </a:r>
          </a:p>
          <a:p>
            <a:pPr marL="0" lvl="0" indent="0">
              <a:buNone/>
            </a:pPr>
            <a:r>
              <a:rPr lang="en-US" sz="2400" b="1" cap="small" dirty="0"/>
              <a:t>General Guidelines for Treating </a:t>
            </a:r>
            <a:r>
              <a:rPr lang="en-US" sz="2400" b="1" cap="small" dirty="0" smtClean="0"/>
              <a:t>Chemical Burns</a:t>
            </a:r>
          </a:p>
          <a:p>
            <a:pPr marL="0" indent="0">
              <a:buNone/>
            </a:pPr>
            <a:endParaRPr lang="en-US" sz="2400" dirty="0" smtClean="0"/>
          </a:p>
          <a:p>
            <a:pPr marL="0" indent="0">
              <a:buNone/>
            </a:pPr>
            <a:r>
              <a:rPr lang="en-US" sz="2400" dirty="0"/>
              <a:t>Chemical burns are not always obvious.  You should consider chemical burns as a possibility if the victim’s skin is burning and there is no sign of a fire.  If chemical burns are suspected:</a:t>
            </a:r>
          </a:p>
          <a:p>
            <a:pPr marL="0" lvl="0" indent="0">
              <a:buNone/>
            </a:pPr>
            <a:endParaRPr lang="en-US" sz="2400" b="1" cap="small" dirty="0" smtClean="0"/>
          </a:p>
        </p:txBody>
      </p:sp>
    </p:spTree>
    <p:extLst>
      <p:ext uri="{BB962C8B-B14F-4D97-AF65-F5344CB8AC3E}">
        <p14:creationId xmlns:p14="http://schemas.microsoft.com/office/powerpoint/2010/main" val="33421511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smtClean="0"/>
              <a:t>TREATING BURNS</a:t>
            </a:r>
          </a:p>
          <a:p>
            <a:pPr marL="0" lvl="0" indent="0">
              <a:buNone/>
            </a:pPr>
            <a:r>
              <a:rPr lang="en-US" sz="2400" b="1" cap="small" dirty="0"/>
              <a:t>General Guidelines for Treating </a:t>
            </a:r>
            <a:r>
              <a:rPr lang="en-US" sz="2400" b="1" cap="small" dirty="0" smtClean="0"/>
              <a:t>Chemical Burns</a:t>
            </a:r>
          </a:p>
          <a:p>
            <a:pPr marL="0" indent="0">
              <a:buNone/>
            </a:pPr>
            <a:endParaRPr lang="en-US" sz="2400" dirty="0" smtClean="0"/>
          </a:p>
          <a:p>
            <a:pPr lvl="0"/>
            <a:r>
              <a:rPr lang="en-US" sz="2400" dirty="0"/>
              <a:t>Protect yourself from contact with the substance.  Use your protective gear — especially goggles, mask, and gloves</a:t>
            </a:r>
            <a:r>
              <a:rPr lang="en-US" sz="2400" dirty="0" smtClean="0"/>
              <a:t>.</a:t>
            </a:r>
          </a:p>
          <a:p>
            <a:pPr marL="0" lvl="0" indent="0">
              <a:buNone/>
            </a:pPr>
            <a:r>
              <a:rPr lang="en-US" sz="2400" dirty="0" smtClean="0"/>
              <a:t>  </a:t>
            </a:r>
            <a:endParaRPr lang="en-US" sz="2400" dirty="0"/>
          </a:p>
          <a:p>
            <a:r>
              <a:rPr lang="en-US" sz="2400" dirty="0"/>
              <a:t>Ensure that any affected clothing or jewelry is removed</a:t>
            </a:r>
          </a:p>
          <a:p>
            <a:pPr marL="0" lvl="0" indent="0">
              <a:buNone/>
            </a:pPr>
            <a:endParaRPr lang="en-US" sz="2400" b="1" cap="small" dirty="0" smtClean="0"/>
          </a:p>
        </p:txBody>
      </p:sp>
    </p:spTree>
    <p:extLst>
      <p:ext uri="{BB962C8B-B14F-4D97-AF65-F5344CB8AC3E}">
        <p14:creationId xmlns:p14="http://schemas.microsoft.com/office/powerpoint/2010/main" val="399021648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smtClean="0"/>
              <a:t>TREATING BURNS</a:t>
            </a:r>
          </a:p>
          <a:p>
            <a:pPr marL="0" lvl="0" indent="0">
              <a:buNone/>
            </a:pPr>
            <a:r>
              <a:rPr lang="en-US" sz="2400" b="1" cap="small" dirty="0"/>
              <a:t>General Guidelines for Treating </a:t>
            </a:r>
            <a:r>
              <a:rPr lang="en-US" sz="2400" b="1" cap="small" dirty="0" smtClean="0"/>
              <a:t>Chemical Burns</a:t>
            </a:r>
          </a:p>
          <a:p>
            <a:pPr marL="0" indent="0">
              <a:buNone/>
            </a:pPr>
            <a:endParaRPr lang="en-US" sz="2400" dirty="0" smtClean="0"/>
          </a:p>
          <a:p>
            <a:pPr lvl="0"/>
            <a:r>
              <a:rPr lang="en-US" sz="2400" dirty="0"/>
              <a:t>If the irritant is dry, gently brush away as much as possible.  Always brush away from the eyes and away from the victim and you. </a:t>
            </a:r>
            <a:endParaRPr lang="en-US" sz="2400" dirty="0" smtClean="0"/>
          </a:p>
          <a:p>
            <a:pPr marL="0" lvl="0" indent="0">
              <a:buNone/>
            </a:pPr>
            <a:endParaRPr lang="en-US" sz="2400" dirty="0"/>
          </a:p>
          <a:p>
            <a:pPr lvl="0"/>
            <a:r>
              <a:rPr lang="en-US" sz="2400" dirty="0"/>
              <a:t>Use lots of cool running water to flush the chemical from the skin for 15 minutes.  The running water will dilute the chemical fast enough to prevent the injury from getting worse. </a:t>
            </a:r>
          </a:p>
          <a:p>
            <a:pPr marL="0" lvl="0" indent="0">
              <a:buNone/>
            </a:pPr>
            <a:endParaRPr lang="en-US" sz="2400" b="1" cap="small" dirty="0" smtClean="0"/>
          </a:p>
        </p:txBody>
      </p:sp>
    </p:spTree>
    <p:extLst>
      <p:ext uri="{BB962C8B-B14F-4D97-AF65-F5344CB8AC3E}">
        <p14:creationId xmlns:p14="http://schemas.microsoft.com/office/powerpoint/2010/main" val="170517892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smtClean="0"/>
              <a:t>TREATING BURNS</a:t>
            </a:r>
          </a:p>
          <a:p>
            <a:pPr marL="0" lvl="0" indent="0">
              <a:buNone/>
            </a:pPr>
            <a:r>
              <a:rPr lang="en-US" sz="2400" b="1" cap="small" dirty="0"/>
              <a:t>General Guidelines for Treating </a:t>
            </a:r>
            <a:r>
              <a:rPr lang="en-US" sz="2400" b="1" cap="small" dirty="0" smtClean="0"/>
              <a:t>Chemical Burns</a:t>
            </a:r>
          </a:p>
          <a:p>
            <a:pPr marL="0" indent="0">
              <a:buNone/>
            </a:pPr>
            <a:endParaRPr lang="en-US" sz="2400" dirty="0" smtClean="0"/>
          </a:p>
          <a:p>
            <a:pPr lvl="0"/>
            <a:r>
              <a:rPr lang="en-US" sz="2400" dirty="0"/>
              <a:t>Apply cool, wet compress to relieve pain</a:t>
            </a:r>
            <a:r>
              <a:rPr lang="en-US" sz="2400" dirty="0" smtClean="0"/>
              <a:t>.</a:t>
            </a:r>
          </a:p>
          <a:p>
            <a:pPr marL="0" lvl="0" indent="0">
              <a:buNone/>
            </a:pPr>
            <a:endParaRPr lang="en-US" sz="2400" dirty="0"/>
          </a:p>
          <a:p>
            <a:pPr lvl="0"/>
            <a:r>
              <a:rPr lang="en-US" sz="2400" dirty="0"/>
              <a:t>Cover the wound very loosely with a dry, sterile or clean cloth so that the cloth will not stick to the wound</a:t>
            </a:r>
            <a:r>
              <a:rPr lang="en-US" sz="2400" dirty="0" smtClean="0"/>
              <a:t>.</a:t>
            </a:r>
          </a:p>
          <a:p>
            <a:pPr marL="0" lvl="0" indent="0">
              <a:buNone/>
            </a:pPr>
            <a:endParaRPr lang="en-US" sz="2400" dirty="0" smtClean="0"/>
          </a:p>
          <a:p>
            <a:pPr lvl="0"/>
            <a:r>
              <a:rPr lang="en-US" sz="2400" dirty="0"/>
              <a:t>Treat for shock if appropriate.</a:t>
            </a:r>
          </a:p>
          <a:p>
            <a:pPr marL="0" lvl="0" indent="0">
              <a:buNone/>
            </a:pPr>
            <a:endParaRPr lang="en-US" sz="2400" b="1" cap="small" dirty="0" smtClean="0"/>
          </a:p>
        </p:txBody>
      </p:sp>
    </p:spTree>
    <p:extLst>
      <p:ext uri="{BB962C8B-B14F-4D97-AF65-F5344CB8AC3E}">
        <p14:creationId xmlns:p14="http://schemas.microsoft.com/office/powerpoint/2010/main" val="380845170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smtClean="0"/>
              <a:t>TREATING BURNS</a:t>
            </a:r>
          </a:p>
          <a:p>
            <a:pPr marL="0" lvl="0" indent="0">
              <a:buNone/>
            </a:pPr>
            <a:r>
              <a:rPr lang="en-US" sz="2400" b="1" cap="small" dirty="0"/>
              <a:t>Guidelines for Treating Inhalation </a:t>
            </a:r>
            <a:r>
              <a:rPr lang="en-US" sz="2400" b="1" cap="small" dirty="0" smtClean="0"/>
              <a:t>Burns</a:t>
            </a:r>
          </a:p>
          <a:p>
            <a:pPr marL="0" lvl="0" indent="0">
              <a:buNone/>
            </a:pPr>
            <a:r>
              <a:rPr lang="en-US" sz="2400" dirty="0"/>
              <a:t>Remember that 60 to 80% of fire fatalities are the result of smoke inhalation.  Whenever fire and/or smoke is present, CERT members should assess victims for signs and symptoms of smoke inhalation.  These are indicators that an inhalation burn is present:</a:t>
            </a:r>
            <a:endParaRPr lang="en-US" sz="2400" b="1" cap="small" dirty="0" smtClean="0"/>
          </a:p>
          <a:p>
            <a:pPr marL="0" indent="0">
              <a:buNone/>
            </a:pPr>
            <a:endParaRPr lang="en-US" sz="2400" dirty="0" smtClean="0"/>
          </a:p>
          <a:p>
            <a:pPr marL="0" lvl="0" indent="0">
              <a:buNone/>
            </a:pPr>
            <a:endParaRPr lang="en-US" sz="2400" b="1" cap="small" dirty="0" smtClean="0"/>
          </a:p>
        </p:txBody>
      </p:sp>
    </p:spTree>
    <p:extLst>
      <p:ext uri="{BB962C8B-B14F-4D97-AF65-F5344CB8AC3E}">
        <p14:creationId xmlns:p14="http://schemas.microsoft.com/office/powerpoint/2010/main" val="326325377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smtClean="0"/>
              <a:t>TREATING BURNS</a:t>
            </a:r>
          </a:p>
          <a:p>
            <a:pPr marL="0" lvl="0" indent="0">
              <a:buNone/>
            </a:pPr>
            <a:r>
              <a:rPr lang="en-US" sz="2400" b="1" cap="small" dirty="0"/>
              <a:t>Guidelines for Treating Inhalation </a:t>
            </a:r>
            <a:r>
              <a:rPr lang="en-US" sz="2400" b="1" cap="small" dirty="0" smtClean="0"/>
              <a:t>Burns</a:t>
            </a:r>
          </a:p>
          <a:p>
            <a:pPr lvl="0"/>
            <a:r>
              <a:rPr lang="en-US" sz="2400" dirty="0"/>
              <a:t>Sudden loss of consciousness</a:t>
            </a:r>
          </a:p>
          <a:p>
            <a:pPr lvl="0"/>
            <a:r>
              <a:rPr lang="en-US" sz="2400" dirty="0"/>
              <a:t>Evidence of respiratory distress or upper airway obstruction</a:t>
            </a:r>
          </a:p>
          <a:p>
            <a:pPr lvl="0"/>
            <a:r>
              <a:rPr lang="en-US" sz="2400" dirty="0"/>
              <a:t>Soot around the mouth or nose</a:t>
            </a:r>
          </a:p>
          <a:p>
            <a:pPr lvl="0"/>
            <a:r>
              <a:rPr lang="en-US" sz="2400" dirty="0"/>
              <a:t>Singed facial hair</a:t>
            </a:r>
          </a:p>
          <a:p>
            <a:r>
              <a:rPr lang="en-US" sz="2400" dirty="0"/>
              <a:t>Burns around the face or neck</a:t>
            </a:r>
            <a:endParaRPr lang="en-US" sz="2400" dirty="0" smtClean="0"/>
          </a:p>
          <a:p>
            <a:pPr marL="0" lvl="0" indent="0">
              <a:buNone/>
            </a:pPr>
            <a:endParaRPr lang="en-US" sz="2400" b="1" cap="small" dirty="0" smtClean="0"/>
          </a:p>
        </p:txBody>
      </p:sp>
    </p:spTree>
    <p:extLst>
      <p:ext uri="{BB962C8B-B14F-4D97-AF65-F5344CB8AC3E}">
        <p14:creationId xmlns:p14="http://schemas.microsoft.com/office/powerpoint/2010/main" val="333018482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smtClean="0"/>
              <a:t>TREATING BURNS</a:t>
            </a:r>
          </a:p>
          <a:p>
            <a:pPr marL="0" lvl="0" indent="0">
              <a:buNone/>
            </a:pPr>
            <a:r>
              <a:rPr lang="en-US" sz="2400" b="1" cap="small" dirty="0"/>
              <a:t>Guidelines for Treating Inhalation </a:t>
            </a:r>
            <a:r>
              <a:rPr lang="en-US" sz="2400" b="1" cap="small" dirty="0" smtClean="0"/>
              <a:t>Burns</a:t>
            </a:r>
          </a:p>
          <a:p>
            <a:pPr marL="0" lvl="0" indent="0">
              <a:buNone/>
            </a:pPr>
            <a:r>
              <a:rPr lang="en-US" sz="2400" dirty="0"/>
              <a:t>The patient may not present these signs and symptoms until hours (sometimes up to a full 24 hours) after the injury occurred, and such symptoms may be overlooked when treating more obvious signs of trauma.</a:t>
            </a:r>
            <a:endParaRPr lang="en-US" sz="2400" b="1" cap="small" dirty="0" smtClean="0"/>
          </a:p>
        </p:txBody>
      </p:sp>
    </p:spTree>
    <p:extLst>
      <p:ext uri="{BB962C8B-B14F-4D97-AF65-F5344CB8AC3E}">
        <p14:creationId xmlns:p14="http://schemas.microsoft.com/office/powerpoint/2010/main" val="209268930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smtClean="0"/>
              <a:t>TREATING BURNS</a:t>
            </a:r>
          </a:p>
          <a:p>
            <a:pPr marL="0" lvl="0" indent="0">
              <a:buNone/>
            </a:pPr>
            <a:r>
              <a:rPr lang="en-US" sz="2400" b="1" cap="small" dirty="0"/>
              <a:t>Guidelines for Treating Inhalation </a:t>
            </a:r>
            <a:r>
              <a:rPr lang="en-US" sz="2400" b="1" cap="small" dirty="0" smtClean="0"/>
              <a:t>Burns</a:t>
            </a:r>
          </a:p>
          <a:p>
            <a:pPr marL="0" lvl="0" indent="0">
              <a:buNone/>
            </a:pPr>
            <a:r>
              <a:rPr lang="en-US" sz="2400" dirty="0"/>
              <a:t>Smoke inhalation is the number one fire-related cause of death.  If CERT members have reason to suspect smoke inhalation, be sure the airway is maintained, and alert a medical professional as soon as possible.</a:t>
            </a:r>
            <a:endParaRPr lang="en-US" sz="2400" b="1" cap="small" dirty="0" smtClean="0"/>
          </a:p>
        </p:txBody>
      </p:sp>
    </p:spTree>
    <p:extLst>
      <p:ext uri="{BB962C8B-B14F-4D97-AF65-F5344CB8AC3E}">
        <p14:creationId xmlns:p14="http://schemas.microsoft.com/office/powerpoint/2010/main" val="17549713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Medical Operations (Part 2)</a:t>
            </a:r>
            <a:endParaRPr lang="en-US" dirty="0"/>
          </a:p>
        </p:txBody>
      </p:sp>
      <p:sp>
        <p:nvSpPr>
          <p:cNvPr id="3" name="Content Placeholder 2"/>
          <p:cNvSpPr>
            <a:spLocks noGrp="1"/>
          </p:cNvSpPr>
          <p:nvPr>
            <p:ph sz="quarter" idx="1"/>
          </p:nvPr>
        </p:nvSpPr>
        <p:spPr/>
        <p:txBody>
          <a:bodyPr>
            <a:normAutofit/>
          </a:bodyPr>
          <a:lstStyle/>
          <a:p>
            <a:pPr marL="0" lvl="0" indent="0" algn="ctr">
              <a:buNone/>
            </a:pPr>
            <a:r>
              <a:rPr lang="en-US" sz="2400" b="1" cap="small" dirty="0"/>
              <a:t>Wound </a:t>
            </a:r>
            <a:r>
              <a:rPr lang="en-US" sz="2400" b="1" cap="small" dirty="0" smtClean="0"/>
              <a:t>Care</a:t>
            </a:r>
          </a:p>
          <a:p>
            <a:pPr marL="0" indent="0">
              <a:buNone/>
            </a:pPr>
            <a:r>
              <a:rPr lang="en-US" sz="2400" dirty="0"/>
              <a:t>The main treatment for wounds includes:</a:t>
            </a:r>
          </a:p>
          <a:p>
            <a:pPr lvl="0"/>
            <a:r>
              <a:rPr lang="en-US" sz="2400" dirty="0"/>
              <a:t>Control bleeding</a:t>
            </a:r>
          </a:p>
          <a:p>
            <a:pPr lvl="0"/>
            <a:r>
              <a:rPr lang="en-US" sz="2400" dirty="0"/>
              <a:t>Clean the wound</a:t>
            </a:r>
          </a:p>
          <a:p>
            <a:r>
              <a:rPr lang="en-US" sz="2400" dirty="0"/>
              <a:t>Apply dressing and bandage</a:t>
            </a:r>
            <a:endParaRPr lang="en-US" sz="2400" b="1" cap="small" dirty="0" smtClean="0"/>
          </a:p>
        </p:txBody>
      </p:sp>
    </p:spTree>
    <p:extLst>
      <p:ext uri="{BB962C8B-B14F-4D97-AF65-F5344CB8AC3E}">
        <p14:creationId xmlns:p14="http://schemas.microsoft.com/office/powerpoint/2010/main" val="2149858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2187</TotalTime>
  <Words>9547</Words>
  <Application>Microsoft Office PowerPoint</Application>
  <PresentationFormat>On-screen Show (4:3)</PresentationFormat>
  <Paragraphs>995</Paragraphs>
  <Slides>179</Slides>
  <Notes>0</Notes>
  <HiddenSlides>0</HiddenSlides>
  <MMClips>0</MMClips>
  <ScaleCrop>false</ScaleCrop>
  <HeadingPairs>
    <vt:vector size="4" baseType="variant">
      <vt:variant>
        <vt:lpstr>Theme</vt:lpstr>
      </vt:variant>
      <vt:variant>
        <vt:i4>1</vt:i4>
      </vt:variant>
      <vt:variant>
        <vt:lpstr>Slide Titles</vt:lpstr>
      </vt:variant>
      <vt:variant>
        <vt:i4>179</vt:i4>
      </vt:variant>
    </vt:vector>
  </HeadingPairs>
  <TitlesOfParts>
    <vt:vector size="180" baseType="lpstr">
      <vt:lpstr>Median</vt:lpstr>
      <vt:lpstr>Disaster medical operations (part 2)</vt:lpstr>
      <vt:lpstr>Texas Essential Knowledge and Skills (TEKS)</vt:lpstr>
      <vt:lpstr>Texas Essential Knowledge and Skills (TEKS)</vt:lpstr>
      <vt:lpstr>Disaster Medical Operations (Part 2)</vt:lpstr>
      <vt:lpstr>Disaster Medical Operations (Part 2)</vt:lpstr>
      <vt:lpstr>Disaster Medical Operations (Part 2)</vt:lpstr>
      <vt:lpstr>Disaster Medical Operations (Part 2)</vt:lpstr>
      <vt:lpstr>Unit Topics</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lpstr>Disaster Medical Operations (Part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Policing in America</dc:title>
  <dc:creator>Brock Fischer</dc:creator>
  <cp:lastModifiedBy>Arrington, Jeffrey</cp:lastModifiedBy>
  <cp:revision>473</cp:revision>
  <dcterms:created xsi:type="dcterms:W3CDTF">2011-10-12T13:16:44Z</dcterms:created>
  <dcterms:modified xsi:type="dcterms:W3CDTF">2013-11-01T14:53:54Z</dcterms:modified>
</cp:coreProperties>
</file>