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0" r:id="rId3"/>
    <p:sldId id="28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79" r:id="rId25"/>
    <p:sldId id="282" r:id="rId26"/>
    <p:sldId id="283" r:id="rId27"/>
    <p:sldId id="284" r:id="rId28"/>
    <p:sldId id="285" r:id="rId29"/>
    <p:sldId id="286" r:id="rId30"/>
    <p:sldId id="287" r:id="rId31"/>
    <p:sldId id="288" r:id="rId32"/>
    <p:sldId id="289" r:id="rId33"/>
    <p:sldId id="290" r:id="rId34"/>
    <p:sldId id="291" r:id="rId35"/>
    <p:sldId id="293" r:id="rId36"/>
    <p:sldId id="294" r:id="rId37"/>
    <p:sldId id="295" r:id="rId38"/>
    <p:sldId id="296" r:id="rId39"/>
    <p:sldId id="297" r:id="rId40"/>
    <p:sldId id="298" r:id="rId41"/>
    <p:sldId id="300" r:id="rId42"/>
    <p:sldId id="301" r:id="rId43"/>
    <p:sldId id="302" r:id="rId44"/>
    <p:sldId id="303" r:id="rId45"/>
    <p:sldId id="304" r:id="rId46"/>
    <p:sldId id="305" r:id="rId47"/>
    <p:sldId id="306" r:id="rId48"/>
    <p:sldId id="307" r:id="rId49"/>
    <p:sldId id="311" r:id="rId50"/>
    <p:sldId id="308" r:id="rId51"/>
    <p:sldId id="309" r:id="rId52"/>
    <p:sldId id="310" r:id="rId53"/>
    <p:sldId id="312" r:id="rId54"/>
    <p:sldId id="313" r:id="rId55"/>
    <p:sldId id="314" r:id="rId56"/>
    <p:sldId id="315" r:id="rId57"/>
    <p:sldId id="316" r:id="rId58"/>
    <p:sldId id="317" r:id="rId59"/>
    <p:sldId id="318" r:id="rId60"/>
    <p:sldId id="319" r:id="rId61"/>
    <p:sldId id="329" r:id="rId62"/>
    <p:sldId id="328" r:id="rId63"/>
    <p:sldId id="330" r:id="rId64"/>
    <p:sldId id="331" r:id="rId65"/>
    <p:sldId id="320" r:id="rId66"/>
    <p:sldId id="321" r:id="rId67"/>
    <p:sldId id="322" r:id="rId68"/>
    <p:sldId id="323" r:id="rId69"/>
    <p:sldId id="324" r:id="rId70"/>
    <p:sldId id="325" r:id="rId71"/>
    <p:sldId id="326" r:id="rId72"/>
    <p:sldId id="327"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5" r:id="rId117"/>
    <p:sldId id="376" r:id="rId118"/>
    <p:sldId id="377" r:id="rId119"/>
    <p:sldId id="378" r:id="rId120"/>
    <p:sldId id="379" r:id="rId121"/>
    <p:sldId id="380" r:id="rId122"/>
    <p:sldId id="381" r:id="rId123"/>
    <p:sldId id="382" r:id="rId124"/>
    <p:sldId id="383" r:id="rId125"/>
    <p:sldId id="384" r:id="rId1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5"/>
  </p:normalViewPr>
  <p:slideViewPr>
    <p:cSldViewPr>
      <p:cViewPr varScale="1">
        <p:scale>
          <a:sx n="93" d="100"/>
          <a:sy n="93" d="100"/>
        </p:scale>
        <p:origin x="2104" y="4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5F10214-F05A-4B63-A3F1-214923D5A4F3}" type="datetimeFigureOut">
              <a:rPr lang="en-US" smtClean="0"/>
              <a:t>7/16/25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F8BC5212-B8C7-466B-BB34-A6691B77F44D}"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10214-F05A-4B63-A3F1-214923D5A4F3}" type="datetimeFigureOut">
              <a:rPr lang="en-US" smtClean="0"/>
              <a:t>7/16/25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C5212-B8C7-466B-BB34-A6691B77F4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10214-F05A-4B63-A3F1-214923D5A4F3}" type="datetimeFigureOut">
              <a:rPr lang="en-US" smtClean="0"/>
              <a:t>7/16/25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8BC5212-B8C7-466B-BB34-A6691B77F4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10214-F05A-4B63-A3F1-214923D5A4F3}" type="datetimeFigureOut">
              <a:rPr lang="en-US" smtClean="0"/>
              <a:t>7/16/25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C5212-B8C7-466B-BB34-A6691B77F44D}"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B5F10214-F05A-4B63-A3F1-214923D5A4F3}" type="datetimeFigureOut">
              <a:rPr lang="en-US" smtClean="0"/>
              <a:t>7/16/25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F8BC5212-B8C7-466B-BB34-A6691B77F44D}"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F10214-F05A-4B63-A3F1-214923D5A4F3}" type="datetimeFigureOut">
              <a:rPr lang="en-US" smtClean="0"/>
              <a:t>7/16/25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C5212-B8C7-466B-BB34-A6691B77F44D}"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F10214-F05A-4B63-A3F1-214923D5A4F3}" type="datetimeFigureOut">
              <a:rPr lang="en-US" smtClean="0"/>
              <a:t>7/16/25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BC5212-B8C7-466B-BB34-A6691B77F44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5F10214-F05A-4B63-A3F1-214923D5A4F3}" type="datetimeFigureOut">
              <a:rPr lang="en-US" smtClean="0"/>
              <a:t>7/16/25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BC5212-B8C7-466B-BB34-A6691B77F44D}"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5F10214-F05A-4B63-A3F1-214923D5A4F3}" type="datetimeFigureOut">
              <a:rPr lang="en-US" smtClean="0"/>
              <a:t>7/16/25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BC5212-B8C7-466B-BB34-A6691B77F4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F10214-F05A-4B63-A3F1-214923D5A4F3}" type="datetimeFigureOut">
              <a:rPr lang="en-US" smtClean="0"/>
              <a:t>7/16/25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8BC5212-B8C7-466B-BB34-A6691B77F44D}"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F10214-F05A-4B63-A3F1-214923D5A4F3}" type="datetimeFigureOut">
              <a:rPr lang="en-US" smtClean="0"/>
              <a:t>7/16/25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C5212-B8C7-466B-BB34-A6691B77F44D}"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5F10214-F05A-4B63-A3F1-214923D5A4F3}" type="datetimeFigureOut">
              <a:rPr lang="en-US" smtClean="0"/>
              <a:t>7/16/25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F8BC5212-B8C7-466B-BB34-A6691B77F4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latin typeface="Georgia" pitchFamily="18" charset="0"/>
              </a:rPr>
              <a:t>Community emergency response team</a:t>
            </a:r>
          </a:p>
        </p:txBody>
      </p:sp>
      <p:sp>
        <p:nvSpPr>
          <p:cNvPr id="2" name="Title 1"/>
          <p:cNvSpPr>
            <a:spLocks noGrp="1"/>
          </p:cNvSpPr>
          <p:nvPr>
            <p:ph type="title"/>
          </p:nvPr>
        </p:nvSpPr>
        <p:spPr/>
        <p:txBody>
          <a:bodyPr/>
          <a:lstStyle/>
          <a:p>
            <a:r>
              <a:rPr lang="en-US" dirty="0">
                <a:latin typeface="Georgia" pitchFamily="18" charset="0"/>
              </a:rPr>
              <a:t>Disaster medical operations </a:t>
            </a:r>
            <a:r>
              <a:rPr lang="en-US">
                <a:latin typeface="Georgia" pitchFamily="18" charset="0"/>
              </a:rPr>
              <a:t>(part 1)</a:t>
            </a:r>
            <a:endParaRPr lang="en-US" dirty="0">
              <a:latin typeface="Georgia" pitchFamily="18" charset="0"/>
            </a:endParaRPr>
          </a:p>
        </p:txBody>
      </p:sp>
    </p:spTree>
    <p:extLst>
      <p:ext uri="{BB962C8B-B14F-4D97-AF65-F5344CB8AC3E}">
        <p14:creationId xmlns:p14="http://schemas.microsoft.com/office/powerpoint/2010/main" val="971772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a:buNone/>
            </a:pPr>
            <a:r>
              <a:rPr lang="en-US" sz="2800" dirty="0"/>
              <a:t>History has proven that </a:t>
            </a:r>
            <a:r>
              <a:rPr lang="en-US" sz="2800" b="1" dirty="0"/>
              <a:t>40%</a:t>
            </a:r>
            <a:r>
              <a:rPr lang="en-US" sz="2800" dirty="0"/>
              <a:t> of disaster victims can be saved with simple (</a:t>
            </a:r>
            <a:r>
              <a:rPr lang="en-US" sz="2800" u="sng" dirty="0"/>
              <a:t>rapid!</a:t>
            </a:r>
            <a:r>
              <a:rPr lang="en-US" sz="2800" dirty="0"/>
              <a:t>) medical care.  </a:t>
            </a:r>
            <a:r>
              <a:rPr lang="en-US" sz="2800" b="1" dirty="0"/>
              <a:t>START is based on the premise that a simple medical assessment and rapid treatment based on that assessment will yield positive — often lifesaving — results.</a:t>
            </a:r>
          </a:p>
          <a:p>
            <a:pPr marL="114300" indent="0">
              <a:buNone/>
            </a:pPr>
            <a:endParaRPr lang="en-US" dirty="0"/>
          </a:p>
        </p:txBody>
      </p:sp>
      <p:sp>
        <p:nvSpPr>
          <p:cNvPr id="2" name="Title 1"/>
          <p:cNvSpPr>
            <a:spLocks noGrp="1"/>
          </p:cNvSpPr>
          <p:nvPr>
            <p:ph type="title"/>
          </p:nvPr>
        </p:nvSpPr>
        <p:spPr/>
        <p:txBody>
          <a:bodyPr/>
          <a:lstStyle/>
          <a:p>
            <a:r>
              <a:rPr lang="en-US" dirty="0"/>
              <a:t>START</a:t>
            </a:r>
          </a:p>
        </p:txBody>
      </p:sp>
    </p:spTree>
    <p:extLst>
      <p:ext uri="{BB962C8B-B14F-4D97-AF65-F5344CB8AC3E}">
        <p14:creationId xmlns:p14="http://schemas.microsoft.com/office/powerpoint/2010/main" val="23211322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200" dirty="0"/>
              <a:t>It is crucial to the physical and mental well-being of disaster survivors that the morgue be placed away from the other groups.  Traditionally, blue tarps are used to identify and conceal the morgue area. </a:t>
            </a:r>
          </a:p>
          <a:p>
            <a:pPr marL="45720" indent="0">
              <a:buNone/>
            </a:pPr>
            <a:endParaRPr lang="en-US" sz="3200" dirty="0"/>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TRIAGE</a:t>
            </a:r>
            <a:endParaRPr lang="en-US" dirty="0">
              <a:solidFill>
                <a:srgbClr val="FF0000"/>
              </a:solidFill>
            </a:endParaRPr>
          </a:p>
        </p:txBody>
      </p:sp>
    </p:spTree>
    <p:extLst>
      <p:ext uri="{BB962C8B-B14F-4D97-AF65-F5344CB8AC3E}">
        <p14:creationId xmlns:p14="http://schemas.microsoft.com/office/powerpoint/2010/main" val="12730897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200" dirty="0"/>
              <a:t> If hazardous materials are present, rescuer safety is paramount.  CERT members should leave the scene to avoid harm to themselves and to reduce the risk of spreading the contamination.</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RESCUER SAFETY TRIAGE</a:t>
            </a:r>
            <a:endParaRPr lang="en-US" dirty="0">
              <a:solidFill>
                <a:srgbClr val="FF0000"/>
              </a:solidFill>
            </a:endParaRPr>
          </a:p>
        </p:txBody>
      </p:sp>
    </p:spTree>
    <p:extLst>
      <p:ext uri="{BB962C8B-B14F-4D97-AF65-F5344CB8AC3E}">
        <p14:creationId xmlns:p14="http://schemas.microsoft.com/office/powerpoint/2010/main" val="41736177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5720" indent="0">
              <a:buNone/>
            </a:pPr>
            <a:r>
              <a:rPr lang="en-US" sz="3200" dirty="0"/>
              <a:t> Rescuer safety is crucial during triage.  Rescuers must wear all safety equipment, including non-latex exam gloves, goggles, a helmet, and an N95 mask when examining victims and should try to change gloves between victims.  Because of limited supplies, it may not be possible to use a new pair of gloves for every victim.  </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RESCUER SAFETY TRIAGE</a:t>
            </a:r>
            <a:endParaRPr lang="en-US" dirty="0">
              <a:solidFill>
                <a:srgbClr val="FF0000"/>
              </a:solidFill>
            </a:endParaRPr>
          </a:p>
        </p:txBody>
      </p:sp>
    </p:spTree>
    <p:extLst>
      <p:ext uri="{BB962C8B-B14F-4D97-AF65-F5344CB8AC3E}">
        <p14:creationId xmlns:p14="http://schemas.microsoft.com/office/powerpoint/2010/main" val="6651340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200" dirty="0"/>
              <a:t>If this is the case, gloves may be sterilized between treating victims using 1 part bleach to 10 parts water.  Your disaster kit should have a box of non-latex gloves.  Bleach and potable water should also be available at the CERT’s medical treatment area. </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RESCUER SAFETY TRIAGE</a:t>
            </a:r>
            <a:endParaRPr lang="en-US" dirty="0">
              <a:solidFill>
                <a:srgbClr val="FF0000"/>
              </a:solidFill>
            </a:endParaRPr>
          </a:p>
        </p:txBody>
      </p:sp>
    </p:spTree>
    <p:extLst>
      <p:ext uri="{BB962C8B-B14F-4D97-AF65-F5344CB8AC3E}">
        <p14:creationId xmlns:p14="http://schemas.microsoft.com/office/powerpoint/2010/main" val="30556768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200" b="1" dirty="0"/>
              <a:t>Purpose</a:t>
            </a:r>
            <a:r>
              <a:rPr lang="en-US" sz="3200" dirty="0"/>
              <a:t>:  This exercise will allow you to practice proper technique for removing soiled exam gloves without spreading contaminants.</a:t>
            </a:r>
          </a:p>
          <a:p>
            <a:pPr marL="45720" indent="0">
              <a:buNone/>
            </a:pPr>
            <a:endParaRPr lang="en-US" sz="3200" dirty="0"/>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EXERCISE: REMOVING EXAM GLOVES</a:t>
            </a:r>
            <a:endParaRPr lang="en-US" dirty="0">
              <a:solidFill>
                <a:srgbClr val="FF0000"/>
              </a:solidFill>
            </a:endParaRPr>
          </a:p>
        </p:txBody>
      </p:sp>
    </p:spTree>
    <p:extLst>
      <p:ext uri="{BB962C8B-B14F-4D97-AF65-F5344CB8AC3E}">
        <p14:creationId xmlns:p14="http://schemas.microsoft.com/office/powerpoint/2010/main" val="9309794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200" b="1" dirty="0"/>
              <a:t>Instructions:</a:t>
            </a:r>
            <a:endParaRPr lang="en-US" sz="3200" dirty="0"/>
          </a:p>
          <a:p>
            <a:pPr lvl="0"/>
            <a:r>
              <a:rPr lang="en-US" sz="3200" dirty="0"/>
              <a:t>Put on a pair of gloves.</a:t>
            </a:r>
          </a:p>
          <a:p>
            <a:r>
              <a:rPr lang="en-US" sz="3200" dirty="0"/>
              <a:t>Remove and dispose of your gloves as instructed.</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EXERCISE: REMOVING EXAM GLOVES</a:t>
            </a:r>
            <a:endParaRPr lang="en-US" dirty="0">
              <a:solidFill>
                <a:srgbClr val="FF0000"/>
              </a:solidFill>
            </a:endParaRPr>
          </a:p>
        </p:txBody>
      </p:sp>
    </p:spTree>
    <p:extLst>
      <p:ext uri="{BB962C8B-B14F-4D97-AF65-F5344CB8AC3E}">
        <p14:creationId xmlns:p14="http://schemas.microsoft.com/office/powerpoint/2010/main" val="34690306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endParaRPr lang="en-US" sz="3200" dirty="0"/>
          </a:p>
          <a:p>
            <a:pPr marL="45720" indent="0">
              <a:buNone/>
            </a:pPr>
            <a:r>
              <a:rPr lang="en-US" sz="3200" dirty="0"/>
              <a:t>Here is the general procedure for CERTs to conduct triage:</a:t>
            </a:r>
          </a:p>
          <a:p>
            <a:pPr marL="45720" indent="0">
              <a:buNone/>
            </a:pPr>
            <a:endParaRPr lang="en-US" sz="3200" dirty="0"/>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TRIAGE IN A DISASTER ENVIRONMENT</a:t>
            </a:r>
            <a:endParaRPr lang="en-US" dirty="0">
              <a:solidFill>
                <a:srgbClr val="FF0000"/>
              </a:solidFill>
            </a:endParaRPr>
          </a:p>
        </p:txBody>
      </p:sp>
    </p:spTree>
    <p:extLst>
      <p:ext uri="{BB962C8B-B14F-4D97-AF65-F5344CB8AC3E}">
        <p14:creationId xmlns:p14="http://schemas.microsoft.com/office/powerpoint/2010/main" val="42669430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45720" indent="0" algn="ctr">
              <a:buNone/>
            </a:pPr>
            <a:r>
              <a:rPr lang="en-US" sz="3500" b="1" u="sng" dirty="0">
                <a:solidFill>
                  <a:schemeClr val="tx1"/>
                </a:solidFill>
              </a:rPr>
              <a:t>Step 1:  Stop, Look, Listen, and Think</a:t>
            </a:r>
            <a:endParaRPr lang="en-US" sz="3500" b="1" dirty="0">
              <a:solidFill>
                <a:schemeClr val="tx1"/>
              </a:solidFill>
            </a:endParaRPr>
          </a:p>
          <a:p>
            <a:pPr marL="45720" indent="0" algn="ctr">
              <a:buNone/>
            </a:pPr>
            <a:endParaRPr lang="en-US" sz="3500" b="1" dirty="0"/>
          </a:p>
          <a:p>
            <a:pPr marL="45720" indent="0" algn="ctr">
              <a:buNone/>
            </a:pPr>
            <a:r>
              <a:rPr lang="en-US" sz="3200" dirty="0"/>
              <a:t>Before your team starts, stop and size up the situation by looking around and listening.  Think about your safety, capability, and limitations, and decide if you will approach the situation.  If you decide to proceed, quickly make a plan about your approach that all members understand.</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TRIAGE IN A DISASTER ENVIRONMENT</a:t>
            </a:r>
            <a:endParaRPr lang="en-US" dirty="0">
              <a:solidFill>
                <a:srgbClr val="FF0000"/>
              </a:solidFill>
            </a:endParaRPr>
          </a:p>
        </p:txBody>
      </p:sp>
    </p:spTree>
    <p:extLst>
      <p:ext uri="{BB962C8B-B14F-4D97-AF65-F5344CB8AC3E}">
        <p14:creationId xmlns:p14="http://schemas.microsoft.com/office/powerpoint/2010/main" val="4483459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45720" indent="0" algn="ctr">
              <a:buNone/>
            </a:pPr>
            <a:r>
              <a:rPr lang="en-US" sz="3800" b="1" u="sng" dirty="0">
                <a:solidFill>
                  <a:schemeClr val="tx1"/>
                </a:solidFill>
              </a:rPr>
              <a:t>Step 2:  Conduct voice triage</a:t>
            </a:r>
            <a:endParaRPr lang="en-US" sz="3800" b="1" dirty="0">
              <a:solidFill>
                <a:schemeClr val="tx1"/>
              </a:solidFill>
            </a:endParaRPr>
          </a:p>
          <a:p>
            <a:pPr marL="45720" indent="0" algn="ctr">
              <a:buNone/>
            </a:pPr>
            <a:endParaRPr lang="en-US" sz="3200" dirty="0"/>
          </a:p>
          <a:p>
            <a:pPr marL="45720" indent="0" algn="ctr">
              <a:buNone/>
            </a:pPr>
            <a:r>
              <a:rPr lang="en-US" sz="3200" dirty="0"/>
              <a:t>Begin by calling out, “Community Emergency Response Team.  If you can walk, come to the sound of my voice.”  Speak loudly and firmly.  If there are survivors who are ambulatory, tag them M and direct them to a designated location.  If rescuers need assistance and there are ambulatory survivors, then these survivors should be asked to provide assistance.  These persons may also provide useful information about the location of the victims. </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TRIAGE IN A DISASTER ENVIRONMENT</a:t>
            </a:r>
            <a:endParaRPr lang="en-US" dirty="0">
              <a:solidFill>
                <a:srgbClr val="FF0000"/>
              </a:solidFill>
            </a:endParaRPr>
          </a:p>
        </p:txBody>
      </p:sp>
    </p:spTree>
    <p:extLst>
      <p:ext uri="{BB962C8B-B14F-4D97-AF65-F5344CB8AC3E}">
        <p14:creationId xmlns:p14="http://schemas.microsoft.com/office/powerpoint/2010/main" val="8814995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ctr">
              <a:buNone/>
            </a:pPr>
            <a:r>
              <a:rPr lang="en-US" sz="3200" b="1" u="sng" dirty="0">
                <a:solidFill>
                  <a:schemeClr val="tx1"/>
                </a:solidFill>
              </a:rPr>
              <a:t>Step 3:  Start where you stand, and follow a systematic route</a:t>
            </a:r>
            <a:endParaRPr lang="en-US" sz="3200" b="1" dirty="0"/>
          </a:p>
          <a:p>
            <a:pPr marL="45720" indent="0" algn="ctr">
              <a:buNone/>
            </a:pPr>
            <a:endParaRPr lang="en-US" sz="3200" b="1" dirty="0"/>
          </a:p>
          <a:p>
            <a:pPr marL="45720" indent="0" algn="ctr">
              <a:buNone/>
            </a:pPr>
            <a:r>
              <a:rPr lang="en-US" sz="3200" dirty="0"/>
              <a:t>Start with the closest victims and work outward in a systematic fashion.</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TRIAGE IN A DISASTER ENVIRONMENT</a:t>
            </a:r>
            <a:endParaRPr lang="en-US" dirty="0">
              <a:solidFill>
                <a:srgbClr val="FF0000"/>
              </a:solidFill>
            </a:endParaRPr>
          </a:p>
        </p:txBody>
      </p:sp>
    </p:spTree>
    <p:extLst>
      <p:ext uri="{BB962C8B-B14F-4D97-AF65-F5344CB8AC3E}">
        <p14:creationId xmlns:p14="http://schemas.microsoft.com/office/powerpoint/2010/main" val="136492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u="sng" dirty="0" err="1"/>
              <a:t>ST</a:t>
            </a:r>
            <a:r>
              <a:rPr lang="en-US" sz="2800" b="1" dirty="0" err="1"/>
              <a:t>art</a:t>
            </a:r>
            <a:r>
              <a:rPr lang="en-US" sz="2800" b="1" dirty="0"/>
              <a:t> = Simple Triage</a:t>
            </a:r>
            <a:r>
              <a:rPr lang="en-US" sz="2800" dirty="0"/>
              <a:t>:  The first phase of START is the process by which victims are sorted based on injury and priority of treatment.</a:t>
            </a:r>
          </a:p>
          <a:p>
            <a:pPr marL="114300" indent="0">
              <a:buNone/>
            </a:pPr>
            <a:endParaRPr lang="en-US" sz="2800" dirty="0"/>
          </a:p>
          <a:p>
            <a:r>
              <a:rPr lang="en-US" sz="2800" b="1" dirty="0" err="1"/>
              <a:t>st</a:t>
            </a:r>
            <a:r>
              <a:rPr lang="en-US" sz="2800" b="1" u="sng" dirty="0" err="1"/>
              <a:t>ART</a:t>
            </a:r>
            <a:r>
              <a:rPr lang="en-US" sz="2800" b="1" dirty="0"/>
              <a:t> = And Rapid Treatment</a:t>
            </a:r>
            <a:r>
              <a:rPr lang="en-US" sz="2800" dirty="0"/>
              <a:t>:  The second phase of START consists of rapid treatment of the injuries assessed and prioritized in the first phase. </a:t>
            </a:r>
          </a:p>
        </p:txBody>
      </p:sp>
      <p:sp>
        <p:nvSpPr>
          <p:cNvPr id="2" name="Title 1"/>
          <p:cNvSpPr>
            <a:spLocks noGrp="1"/>
          </p:cNvSpPr>
          <p:nvPr>
            <p:ph type="title"/>
          </p:nvPr>
        </p:nvSpPr>
        <p:spPr/>
        <p:txBody>
          <a:bodyPr/>
          <a:lstStyle/>
          <a:p>
            <a:r>
              <a:rPr lang="en-US" dirty="0"/>
              <a:t>START</a:t>
            </a:r>
          </a:p>
        </p:txBody>
      </p:sp>
    </p:spTree>
    <p:extLst>
      <p:ext uri="{BB962C8B-B14F-4D97-AF65-F5344CB8AC3E}">
        <p14:creationId xmlns:p14="http://schemas.microsoft.com/office/powerpoint/2010/main" val="33617760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ctr">
              <a:buNone/>
            </a:pPr>
            <a:r>
              <a:rPr lang="en-US" sz="3200" b="1" u="sng" dirty="0">
                <a:solidFill>
                  <a:schemeClr val="tx1"/>
                </a:solidFill>
              </a:rPr>
              <a:t>Step 4:  Evaluate each victim and tag them</a:t>
            </a:r>
            <a:r>
              <a:rPr lang="en-US" sz="3200" b="1" dirty="0">
                <a:solidFill>
                  <a:schemeClr val="tx1"/>
                </a:solidFill>
              </a:rPr>
              <a:t> </a:t>
            </a:r>
          </a:p>
          <a:p>
            <a:pPr marL="45720" indent="0" algn="ctr">
              <a:buNone/>
            </a:pPr>
            <a:endParaRPr lang="en-US" sz="3200" dirty="0"/>
          </a:p>
          <a:p>
            <a:pPr marL="45720" indent="0" algn="ctr">
              <a:buNone/>
            </a:pPr>
            <a:r>
              <a:rPr lang="en-US" sz="3200" dirty="0"/>
              <a:t>“</a:t>
            </a:r>
            <a:r>
              <a:rPr lang="en-US" sz="3200" b="1" dirty="0"/>
              <a:t>I</a:t>
            </a:r>
            <a:r>
              <a:rPr lang="en-US" sz="3200" dirty="0"/>
              <a:t>” (immediate), “</a:t>
            </a:r>
            <a:r>
              <a:rPr lang="en-US" sz="3200" b="1" dirty="0"/>
              <a:t>D</a:t>
            </a:r>
            <a:r>
              <a:rPr lang="en-US" sz="3200" dirty="0"/>
              <a:t>” (delayed), “</a:t>
            </a:r>
            <a:r>
              <a:rPr lang="en-US" sz="3200" b="1" dirty="0"/>
              <a:t>M</a:t>
            </a:r>
            <a:r>
              <a:rPr lang="en-US" sz="3200" dirty="0"/>
              <a:t>” (minor), or </a:t>
            </a:r>
            <a:r>
              <a:rPr lang="en-US" sz="3200" b="1" dirty="0"/>
              <a:t>DEAD.</a:t>
            </a:r>
            <a:r>
              <a:rPr lang="en-US" sz="3200" dirty="0"/>
              <a:t>  Remember to evaluate the walking wounded.  Remember to ASK for permission to treat if the individual is conscious.</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TRIAGE IN A DISASTER ENVIRONMENT</a:t>
            </a:r>
            <a:endParaRPr lang="en-US" dirty="0">
              <a:solidFill>
                <a:srgbClr val="FF0000"/>
              </a:solidFill>
            </a:endParaRPr>
          </a:p>
        </p:txBody>
      </p:sp>
    </p:spTree>
    <p:extLst>
      <p:ext uri="{BB962C8B-B14F-4D97-AF65-F5344CB8AC3E}">
        <p14:creationId xmlns:p14="http://schemas.microsoft.com/office/powerpoint/2010/main" val="16809093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ctr">
              <a:buNone/>
            </a:pPr>
            <a:r>
              <a:rPr lang="en-US" sz="3200" b="1" u="sng" dirty="0">
                <a:solidFill>
                  <a:schemeClr val="tx1"/>
                </a:solidFill>
              </a:rPr>
              <a:t>Step 5:  Treat I victims immediately</a:t>
            </a:r>
            <a:r>
              <a:rPr lang="en-US" sz="3200" dirty="0"/>
              <a:t> </a:t>
            </a:r>
          </a:p>
          <a:p>
            <a:pPr marL="45720" indent="0" algn="ctr">
              <a:buNone/>
            </a:pPr>
            <a:endParaRPr lang="en-US" sz="3200" dirty="0"/>
          </a:p>
          <a:p>
            <a:pPr marL="45720" indent="0" algn="ctr">
              <a:buNone/>
            </a:pPr>
            <a:r>
              <a:rPr lang="en-US" sz="3200" dirty="0"/>
              <a:t>Initiate airway management, bleeding control, and/or treatment for shock for Category </a:t>
            </a:r>
            <a:r>
              <a:rPr lang="en-US" sz="3200" b="1" dirty="0"/>
              <a:t>I</a:t>
            </a:r>
            <a:r>
              <a:rPr lang="en-US" sz="3200" dirty="0"/>
              <a:t> victims.</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TRIAGE IN A DISASTER ENVIRONMENT</a:t>
            </a:r>
            <a:endParaRPr lang="en-US" dirty="0">
              <a:solidFill>
                <a:srgbClr val="FF0000"/>
              </a:solidFill>
            </a:endParaRPr>
          </a:p>
        </p:txBody>
      </p:sp>
    </p:spTree>
    <p:extLst>
      <p:ext uri="{BB962C8B-B14F-4D97-AF65-F5344CB8AC3E}">
        <p14:creationId xmlns:p14="http://schemas.microsoft.com/office/powerpoint/2010/main" val="11331537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lvl="0" indent="0" algn="ctr">
              <a:buNone/>
            </a:pPr>
            <a:r>
              <a:rPr lang="en-US" sz="3200" b="1" u="sng" dirty="0">
                <a:solidFill>
                  <a:schemeClr val="tx1"/>
                </a:solidFill>
              </a:rPr>
              <a:t>Step 6:  Document triage results</a:t>
            </a:r>
            <a:r>
              <a:rPr lang="en-US" sz="3200" b="1" dirty="0">
                <a:solidFill>
                  <a:schemeClr val="tx1"/>
                </a:solidFill>
              </a:rPr>
              <a:t> for:</a:t>
            </a:r>
          </a:p>
          <a:p>
            <a:pPr lvl="0"/>
            <a:r>
              <a:rPr lang="en-US" sz="3200" dirty="0"/>
              <a:t>Effective deployment of resources</a:t>
            </a:r>
          </a:p>
          <a:p>
            <a:pPr lvl="0"/>
            <a:r>
              <a:rPr lang="en-US" sz="3200" dirty="0"/>
              <a:t>Information on the victims’ locations</a:t>
            </a:r>
          </a:p>
          <a:p>
            <a:r>
              <a:rPr lang="en-US" sz="3200" dirty="0"/>
              <a:t>A quick record of the number of casualties by degree of severity.</a:t>
            </a:r>
          </a:p>
          <a:p>
            <a:pPr marL="45720" indent="0">
              <a:buNone/>
            </a:pPr>
            <a:r>
              <a:rPr lang="en-US" sz="2600" dirty="0">
                <a:solidFill>
                  <a:schemeClr val="tx1"/>
                </a:solidFill>
              </a:rPr>
              <a:t>Remember that your safety is paramount during triage.  It is important to wear proper protective equipment so as not to endanger your own health.</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TRIAGE IN A DISASTER ENVIRONMENT</a:t>
            </a:r>
            <a:endParaRPr lang="en-US" dirty="0">
              <a:solidFill>
                <a:srgbClr val="FF0000"/>
              </a:solidFill>
            </a:endParaRPr>
          </a:p>
        </p:txBody>
      </p:sp>
    </p:spTree>
    <p:extLst>
      <p:ext uri="{BB962C8B-B14F-4D97-AF65-F5344CB8AC3E}">
        <p14:creationId xmlns:p14="http://schemas.microsoft.com/office/powerpoint/2010/main" val="20807892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45720" lvl="0" indent="0" algn="ctr">
              <a:buNone/>
            </a:pPr>
            <a:r>
              <a:rPr lang="en-US" sz="2600" b="1" dirty="0">
                <a:solidFill>
                  <a:schemeClr val="tx1"/>
                </a:solidFill>
              </a:rPr>
              <a:t>STEP #1</a:t>
            </a:r>
          </a:p>
          <a:p>
            <a:pPr marL="45720" indent="0">
              <a:buNone/>
            </a:pPr>
            <a:r>
              <a:rPr lang="en-US" sz="2800" dirty="0">
                <a:solidFill>
                  <a:schemeClr val="tx1"/>
                </a:solidFill>
              </a:rPr>
              <a:t>Check airway/breathing.  At an arm’s distance, make contact with the victim and speak loudly.  If the victim does not respond:</a:t>
            </a:r>
          </a:p>
          <a:p>
            <a:pPr lvl="0"/>
            <a:r>
              <a:rPr lang="en-US" sz="2800" dirty="0"/>
              <a:t>Position the airway.</a:t>
            </a:r>
          </a:p>
          <a:p>
            <a:pPr lvl="0"/>
            <a:r>
              <a:rPr lang="en-US" sz="2800" dirty="0"/>
              <a:t>Look, listen, and feel.</a:t>
            </a:r>
          </a:p>
          <a:p>
            <a:pPr lvl="0"/>
            <a:r>
              <a:rPr lang="en-US" sz="2800" dirty="0"/>
              <a:t>Check breathing rate.  Abnormally rapid respiration (above 30 per minute) indicates shock.  Maintain the airway and treat for shock and tag “I.”</a:t>
            </a:r>
          </a:p>
          <a:p>
            <a:pPr lvl="0"/>
            <a:r>
              <a:rPr lang="en-US" sz="2800" dirty="0"/>
              <a:t>If below 30 per minute, then move to Step 2.</a:t>
            </a:r>
          </a:p>
          <a:p>
            <a:r>
              <a:rPr lang="en-US" sz="2800" dirty="0"/>
              <a:t>If the victim is not breathing after two attempts to open airway, then tag “DEAD.”</a:t>
            </a:r>
            <a:endParaRPr lang="en-US" sz="2600" dirty="0">
              <a:solidFill>
                <a:schemeClr val="tx1"/>
              </a:solidFill>
            </a:endParaRP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EVALUATING A VICTIM DURING TRIAGE</a:t>
            </a:r>
            <a:endParaRPr lang="en-US" dirty="0">
              <a:solidFill>
                <a:srgbClr val="FF0000"/>
              </a:solidFill>
            </a:endParaRPr>
          </a:p>
        </p:txBody>
      </p:sp>
    </p:spTree>
    <p:extLst>
      <p:ext uri="{BB962C8B-B14F-4D97-AF65-F5344CB8AC3E}">
        <p14:creationId xmlns:p14="http://schemas.microsoft.com/office/powerpoint/2010/main" val="13678906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45720" lvl="0" indent="0" algn="ctr">
              <a:buNone/>
            </a:pPr>
            <a:r>
              <a:rPr lang="en-US" sz="2600" b="1" dirty="0">
                <a:solidFill>
                  <a:schemeClr val="tx1"/>
                </a:solidFill>
              </a:rPr>
              <a:t>STEP #2</a:t>
            </a:r>
          </a:p>
          <a:p>
            <a:pPr marL="45720" indent="0">
              <a:buNone/>
            </a:pPr>
            <a:r>
              <a:rPr lang="en-US" sz="2800" dirty="0">
                <a:solidFill>
                  <a:schemeClr val="tx1"/>
                </a:solidFill>
              </a:rPr>
              <a:t>Check circulation/bleeding.</a:t>
            </a:r>
          </a:p>
          <a:p>
            <a:pPr lvl="0"/>
            <a:r>
              <a:rPr lang="en-US" sz="2800" dirty="0"/>
              <a:t>Take immediate action to control severe bleeding. </a:t>
            </a:r>
          </a:p>
          <a:p>
            <a:pPr lvl="0"/>
            <a:r>
              <a:rPr lang="en-US" sz="2800" dirty="0"/>
              <a:t>Check circulation using the blanch test (for capillary refill) or a radial pulse test.</a:t>
            </a:r>
          </a:p>
          <a:p>
            <a:pPr lvl="1"/>
            <a:r>
              <a:rPr lang="en-US" sz="2600" dirty="0"/>
              <a:t>Press on an area of skin until normal skin color is gone.  Time how long it takes for normal color to return.  Treat for shock if normal color takes longer than 2 seconds to return, and tag “I.”</a:t>
            </a:r>
          </a:p>
          <a:p>
            <a:pPr lvl="1"/>
            <a:r>
              <a:rPr lang="en-US" sz="2600" dirty="0"/>
              <a:t>Or check the radial pulse.</a:t>
            </a:r>
          </a:p>
          <a:p>
            <a:pPr lvl="2"/>
            <a:r>
              <a:rPr lang="en-US" sz="2400" dirty="0"/>
              <a:t>If present, continue to step 3.</a:t>
            </a:r>
          </a:p>
          <a:p>
            <a:pPr lvl="2"/>
            <a:r>
              <a:rPr lang="en-US" sz="2400" dirty="0"/>
              <a:t>Note if the pulse is abnormal (rapid, </a:t>
            </a:r>
            <a:r>
              <a:rPr lang="en-US" sz="2400" dirty="0" err="1"/>
              <a:t>thready</a:t>
            </a:r>
            <a:r>
              <a:rPr lang="en-US" sz="2400" dirty="0"/>
              <a:t>, weak, etc.)</a:t>
            </a:r>
          </a:p>
          <a:p>
            <a:pPr lvl="2"/>
            <a:r>
              <a:rPr lang="en-US" sz="2400" dirty="0"/>
              <a:t>If absent, tag “I” and treat for bleeding and shock.</a:t>
            </a:r>
            <a:endParaRPr lang="en-US" sz="2200" dirty="0">
              <a:solidFill>
                <a:schemeClr val="tx1"/>
              </a:solidFill>
            </a:endParaRP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EVALUATING A VICTIM DURING TRIAGE</a:t>
            </a:r>
            <a:endParaRPr lang="en-US" dirty="0">
              <a:solidFill>
                <a:srgbClr val="FF0000"/>
              </a:solidFill>
            </a:endParaRPr>
          </a:p>
        </p:txBody>
      </p:sp>
    </p:spTree>
    <p:extLst>
      <p:ext uri="{BB962C8B-B14F-4D97-AF65-F5344CB8AC3E}">
        <p14:creationId xmlns:p14="http://schemas.microsoft.com/office/powerpoint/2010/main" val="16929001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lvl="0" indent="0" algn="ctr">
              <a:buNone/>
            </a:pPr>
            <a:r>
              <a:rPr lang="en-US" sz="2600" b="1" dirty="0">
                <a:solidFill>
                  <a:schemeClr val="tx1"/>
                </a:solidFill>
              </a:rPr>
              <a:t>STEP #3</a:t>
            </a:r>
          </a:p>
          <a:p>
            <a:pPr marL="45720" indent="0">
              <a:buNone/>
            </a:pPr>
            <a:r>
              <a:rPr lang="en-US" sz="2800" dirty="0">
                <a:solidFill>
                  <a:schemeClr val="tx1"/>
                </a:solidFill>
              </a:rPr>
              <a:t>Check mental status.  </a:t>
            </a:r>
            <a:r>
              <a:rPr lang="en-US" sz="2800" dirty="0"/>
              <a:t>Inability to respond indicates that immediate treatment for shock is necessary.  Treat for shock and tag “I.”</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EVALUATING A VICTIM DURING TRIAGE</a:t>
            </a:r>
            <a:endParaRPr lang="en-US" dirty="0">
              <a:solidFill>
                <a:srgbClr val="FF0000"/>
              </a:solidFill>
            </a:endParaRPr>
          </a:p>
        </p:txBody>
      </p:sp>
    </p:spTree>
    <p:extLst>
      <p:ext uri="{BB962C8B-B14F-4D97-AF65-F5344CB8AC3E}">
        <p14:creationId xmlns:p14="http://schemas.microsoft.com/office/powerpoint/2010/main" val="23032767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dirty="0"/>
              <a:t>Time will be critical in a disaster.  You will not be able to spend very much time with any single victim.  Remember that you want to do the greatest good for the greatest number of victims.  </a:t>
            </a:r>
          </a:p>
          <a:p>
            <a:pPr marL="45720" lvl="0" indent="0" algn="ctr">
              <a:buNone/>
            </a:pPr>
            <a:endParaRPr lang="en-US" sz="2800" dirty="0"/>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EVALUATING A VICTIM DURING TRIAGE</a:t>
            </a:r>
            <a:endParaRPr lang="en-US" dirty="0">
              <a:solidFill>
                <a:srgbClr val="FF0000"/>
              </a:solidFill>
            </a:endParaRPr>
          </a:p>
        </p:txBody>
      </p:sp>
    </p:spTree>
    <p:extLst>
      <p:ext uri="{BB962C8B-B14F-4D97-AF65-F5344CB8AC3E}">
        <p14:creationId xmlns:p14="http://schemas.microsoft.com/office/powerpoint/2010/main" val="21554315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dirty="0"/>
              <a:t>In order to respond effectively in a mass casualty event CERT members must:</a:t>
            </a:r>
          </a:p>
          <a:p>
            <a:pPr lvl="0"/>
            <a:r>
              <a:rPr lang="en-US" sz="2800" dirty="0"/>
              <a:t>Have a plan based on a thorough </a:t>
            </a:r>
            <a:r>
              <a:rPr lang="en-US" sz="2800" dirty="0" err="1"/>
              <a:t>sizeup</a:t>
            </a:r>
            <a:endParaRPr lang="en-US" sz="2800" dirty="0"/>
          </a:p>
          <a:p>
            <a:pPr lvl="0"/>
            <a:r>
              <a:rPr lang="en-US" sz="2800" dirty="0"/>
              <a:t>Follow that plan</a:t>
            </a:r>
          </a:p>
          <a:p>
            <a:pPr lvl="0"/>
            <a:r>
              <a:rPr lang="en-US" sz="2800" dirty="0"/>
              <a:t>Document actions throughout </a:t>
            </a:r>
          </a:p>
          <a:p>
            <a:pPr marL="45720" lvl="0" indent="0" algn="ctr">
              <a:buNone/>
            </a:pPr>
            <a:endParaRPr lang="en-US" sz="2800" dirty="0"/>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EVALUATING A VICTIM DURING TRIAGE</a:t>
            </a:r>
            <a:endParaRPr lang="en-US" dirty="0">
              <a:solidFill>
                <a:srgbClr val="FF0000"/>
              </a:solidFill>
            </a:endParaRPr>
          </a:p>
        </p:txBody>
      </p:sp>
    </p:spTree>
    <p:extLst>
      <p:ext uri="{BB962C8B-B14F-4D97-AF65-F5344CB8AC3E}">
        <p14:creationId xmlns:p14="http://schemas.microsoft.com/office/powerpoint/2010/main" val="22498456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dirty="0"/>
              <a:t>Triage must be practiced to avoid triage pitfalls.  Triage pitfalls include:</a:t>
            </a:r>
          </a:p>
          <a:p>
            <a:pPr lvl="0"/>
            <a:r>
              <a:rPr lang="en-US" sz="2800" dirty="0"/>
              <a:t>No team plan, organization, or goal</a:t>
            </a:r>
          </a:p>
          <a:p>
            <a:pPr lvl="0"/>
            <a:r>
              <a:rPr lang="en-US" sz="2800" dirty="0"/>
              <a:t>Indecisive leadership</a:t>
            </a:r>
          </a:p>
          <a:p>
            <a:pPr lvl="0"/>
            <a:r>
              <a:rPr lang="en-US" sz="2800" dirty="0"/>
              <a:t>Too much focus on one injury</a:t>
            </a:r>
          </a:p>
          <a:p>
            <a:r>
              <a:rPr lang="en-US" sz="2800" dirty="0"/>
              <a:t>Treatment (rather than triage) performed</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EVALUATING A VICTIM DURING TRIAGE</a:t>
            </a:r>
            <a:endParaRPr lang="en-US" dirty="0">
              <a:solidFill>
                <a:srgbClr val="FF0000"/>
              </a:solidFill>
            </a:endParaRPr>
          </a:p>
        </p:txBody>
      </p:sp>
    </p:spTree>
    <p:extLst>
      <p:ext uri="{BB962C8B-B14F-4D97-AF65-F5344CB8AC3E}">
        <p14:creationId xmlns:p14="http://schemas.microsoft.com/office/powerpoint/2010/main" val="19053207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b="1" dirty="0"/>
              <a:t>Purpose</a:t>
            </a:r>
            <a:r>
              <a:rPr lang="en-US" sz="2800" dirty="0"/>
              <a:t>:  This exercise will allow you to practice conducting triage in a high pressure situation.</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EXERCISE: CONDUCTING TRIAGE</a:t>
            </a:r>
            <a:endParaRPr lang="en-US" dirty="0">
              <a:solidFill>
                <a:srgbClr val="FF0000"/>
              </a:solidFill>
            </a:endParaRPr>
          </a:p>
        </p:txBody>
      </p:sp>
    </p:spTree>
    <p:extLst>
      <p:ext uri="{BB962C8B-B14F-4D97-AF65-F5344CB8AC3E}">
        <p14:creationId xmlns:p14="http://schemas.microsoft.com/office/powerpoint/2010/main" val="1599474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sz="2400" dirty="0"/>
              <a:t>All CERT participants are encouraged to take basic first aid and CPR training; however, if you have taken first aid courses you will need to understand that CERT covers disaster medical operations where time is critical to conduct triage and treat many victims.  </a:t>
            </a:r>
            <a:r>
              <a:rPr lang="en-US" sz="2400" b="1" dirty="0"/>
              <a:t>CPR is not taught in this course because it is labor intensive and not appropriate when there are many victims and professional help will be delayed.</a:t>
            </a:r>
          </a:p>
        </p:txBody>
      </p:sp>
      <p:sp>
        <p:nvSpPr>
          <p:cNvPr id="2" name="Title 1"/>
          <p:cNvSpPr>
            <a:spLocks noGrp="1"/>
          </p:cNvSpPr>
          <p:nvPr>
            <p:ph type="title"/>
          </p:nvPr>
        </p:nvSpPr>
        <p:spPr/>
        <p:txBody>
          <a:bodyPr/>
          <a:lstStyle/>
          <a:p>
            <a:r>
              <a:rPr lang="en-US" dirty="0"/>
              <a:t>START</a:t>
            </a:r>
          </a:p>
        </p:txBody>
      </p:sp>
    </p:spTree>
    <p:extLst>
      <p:ext uri="{BB962C8B-B14F-4D97-AF65-F5344CB8AC3E}">
        <p14:creationId xmlns:p14="http://schemas.microsoft.com/office/powerpoint/2010/main" val="40768609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45720" lvl="0" indent="0">
              <a:buNone/>
            </a:pPr>
            <a:r>
              <a:rPr lang="en-US" sz="3500" b="1" dirty="0"/>
              <a:t>Instructions:</a:t>
            </a:r>
            <a:endParaRPr lang="en-US" sz="3500" dirty="0"/>
          </a:p>
          <a:p>
            <a:pPr lvl="0"/>
            <a:r>
              <a:rPr lang="en-US" sz="2800" dirty="0"/>
              <a:t>Divide into three groups.  Tape your medical status card to your shirt.</a:t>
            </a:r>
          </a:p>
          <a:p>
            <a:pPr lvl="0"/>
            <a:r>
              <a:rPr lang="en-US" sz="2800" dirty="0"/>
              <a:t>There will be three rounds.  In each round, one group will be rescuers and the other two will be victims.</a:t>
            </a:r>
          </a:p>
          <a:p>
            <a:pPr lvl="0"/>
            <a:r>
              <a:rPr lang="en-US" sz="2800" dirty="0"/>
              <a:t>The rescuers will have a limited amount of time to:</a:t>
            </a:r>
          </a:p>
          <a:p>
            <a:pPr lvl="1"/>
            <a:r>
              <a:rPr lang="en-US" sz="2600" dirty="0"/>
              <a:t>Size up the situation and develop a plan of action</a:t>
            </a:r>
          </a:p>
          <a:p>
            <a:pPr lvl="1"/>
            <a:r>
              <a:rPr lang="en-US" sz="2600" dirty="0"/>
              <a:t>Conduct triage and tag each victim for treatment  </a:t>
            </a:r>
          </a:p>
          <a:p>
            <a:pPr lvl="1"/>
            <a:r>
              <a:rPr lang="en-US" sz="2600" dirty="0"/>
              <a:t>Document the number of victims in each category of triage (Immediate, Delayed, Minor, Dead)</a:t>
            </a:r>
          </a:p>
          <a:p>
            <a:pPr marL="45720" indent="0">
              <a:buNone/>
            </a:pPr>
            <a:r>
              <a:rPr lang="en-US" sz="2800" dirty="0"/>
              <a:t>.</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EXERCISE: CONDUCTING TRIAGE</a:t>
            </a:r>
            <a:endParaRPr lang="en-US" dirty="0">
              <a:solidFill>
                <a:srgbClr val="FF0000"/>
              </a:solidFill>
            </a:endParaRPr>
          </a:p>
        </p:txBody>
      </p:sp>
    </p:spTree>
    <p:extLst>
      <p:ext uri="{BB962C8B-B14F-4D97-AF65-F5344CB8AC3E}">
        <p14:creationId xmlns:p14="http://schemas.microsoft.com/office/powerpoint/2010/main" val="130585418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lvl="0" indent="0">
              <a:buNone/>
            </a:pPr>
            <a:r>
              <a:rPr lang="en-US" sz="2800" dirty="0"/>
              <a:t>CERT members’ ability to open airways, control bleeding, and treat shock is critical to saving lives.</a:t>
            </a:r>
          </a:p>
          <a:p>
            <a:pPr lvl="0"/>
            <a:r>
              <a:rPr lang="en-US" sz="2800" dirty="0"/>
              <a:t>Use the Head-Tilt/Chin-Lift method for opening airways.</a:t>
            </a:r>
          </a:p>
          <a:p>
            <a:pPr lvl="0"/>
            <a:r>
              <a:rPr lang="en-US" sz="2800" dirty="0"/>
              <a:t>Control bleeding using direct pressure, elevation, and/or pressure points.</a:t>
            </a:r>
          </a:p>
          <a:p>
            <a:r>
              <a:rPr lang="en-US" sz="2800" dirty="0"/>
              <a:t>If there is a question about whether a victim is in shock, treat for shock as a precaution.</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UNIT SUMMARY</a:t>
            </a:r>
            <a:endParaRPr lang="en-US" dirty="0">
              <a:solidFill>
                <a:srgbClr val="FF0000"/>
              </a:solidFill>
            </a:endParaRPr>
          </a:p>
        </p:txBody>
      </p:sp>
    </p:spTree>
    <p:extLst>
      <p:ext uri="{BB962C8B-B14F-4D97-AF65-F5344CB8AC3E}">
        <p14:creationId xmlns:p14="http://schemas.microsoft.com/office/powerpoint/2010/main" val="356021570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lvl="0" indent="0">
              <a:buNone/>
            </a:pPr>
            <a:r>
              <a:rPr lang="en-US" sz="2800" dirty="0"/>
              <a:t>Triage is a system for rapidly evaluating victims’ injuries and prioritizing them for treatment.  </a:t>
            </a:r>
          </a:p>
          <a:p>
            <a:pPr lvl="1"/>
            <a:r>
              <a:rPr lang="en-US" sz="2600" dirty="0"/>
              <a:t>There are 4 triage categories:</a:t>
            </a:r>
          </a:p>
          <a:p>
            <a:pPr lvl="2"/>
            <a:r>
              <a:rPr lang="en-US" sz="2400" dirty="0"/>
              <a:t>Immediate</a:t>
            </a:r>
          </a:p>
          <a:p>
            <a:pPr lvl="2"/>
            <a:r>
              <a:rPr lang="en-US" sz="2400" dirty="0"/>
              <a:t>Delayed</a:t>
            </a:r>
          </a:p>
          <a:p>
            <a:pPr lvl="2"/>
            <a:r>
              <a:rPr lang="en-US" sz="2400" dirty="0"/>
              <a:t>Minor</a:t>
            </a:r>
          </a:p>
          <a:p>
            <a:pPr lvl="2"/>
            <a:r>
              <a:rPr lang="en-US" sz="2400" dirty="0"/>
              <a:t>Dead</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UNIT SUMMARY</a:t>
            </a:r>
            <a:endParaRPr lang="en-US" dirty="0">
              <a:solidFill>
                <a:srgbClr val="FF0000"/>
              </a:solidFill>
            </a:endParaRPr>
          </a:p>
        </p:txBody>
      </p:sp>
    </p:spTree>
    <p:extLst>
      <p:ext uri="{BB962C8B-B14F-4D97-AF65-F5344CB8AC3E}">
        <p14:creationId xmlns:p14="http://schemas.microsoft.com/office/powerpoint/2010/main" val="25211523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lvl="0" indent="0">
              <a:buNone/>
            </a:pPr>
            <a:r>
              <a:rPr lang="en-US" sz="2400" dirty="0"/>
              <a:t>Triage in a disaster environment consists of 6 important steps:</a:t>
            </a:r>
          </a:p>
          <a:p>
            <a:pPr lvl="0"/>
            <a:r>
              <a:rPr lang="en-US" sz="2400" dirty="0"/>
              <a:t>Stop, Look, Listen and Think, and make a quick plan.</a:t>
            </a:r>
          </a:p>
          <a:p>
            <a:pPr lvl="0"/>
            <a:r>
              <a:rPr lang="en-US" sz="2400" dirty="0"/>
              <a:t>Conduct voice triage.</a:t>
            </a:r>
          </a:p>
          <a:p>
            <a:pPr lvl="0"/>
            <a:r>
              <a:rPr lang="en-US" sz="2400" dirty="0"/>
              <a:t>Begin where you stand and work systematically.</a:t>
            </a:r>
          </a:p>
          <a:p>
            <a:pPr lvl="0"/>
            <a:r>
              <a:rPr lang="en-US" sz="2400" dirty="0"/>
              <a:t>Evaluate and tag all victims.</a:t>
            </a:r>
          </a:p>
          <a:p>
            <a:pPr lvl="0"/>
            <a:r>
              <a:rPr lang="en-US" sz="2400" dirty="0"/>
              <a:t>Treat those tagged “I” immediately.</a:t>
            </a:r>
          </a:p>
          <a:p>
            <a:r>
              <a:rPr lang="en-US" sz="2400" dirty="0"/>
              <a:t>Document your findings.</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UNIT SUMMARY</a:t>
            </a:r>
            <a:endParaRPr lang="en-US" dirty="0">
              <a:solidFill>
                <a:srgbClr val="FF0000"/>
              </a:solidFill>
            </a:endParaRPr>
          </a:p>
        </p:txBody>
      </p:sp>
    </p:spTree>
    <p:extLst>
      <p:ext uri="{BB962C8B-B14F-4D97-AF65-F5344CB8AC3E}">
        <p14:creationId xmlns:p14="http://schemas.microsoft.com/office/powerpoint/2010/main" val="30163673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lvl="0" indent="0">
              <a:buNone/>
            </a:pPr>
            <a:r>
              <a:rPr lang="en-US" sz="2400" dirty="0"/>
              <a:t>The procedure for conducting triage evaluations involves checking:</a:t>
            </a:r>
          </a:p>
          <a:p>
            <a:pPr lvl="0"/>
            <a:r>
              <a:rPr lang="en-US" sz="2400" dirty="0"/>
              <a:t>The airway and breathing rate</a:t>
            </a:r>
          </a:p>
          <a:p>
            <a:pPr lvl="0"/>
            <a:r>
              <a:rPr lang="en-US" sz="2400" dirty="0"/>
              <a:t>Circulation and bleeding</a:t>
            </a:r>
          </a:p>
          <a:p>
            <a:pPr lvl="0"/>
            <a:r>
              <a:rPr lang="en-US" sz="2400" dirty="0"/>
              <a:t>Mental status</a:t>
            </a:r>
          </a:p>
          <a:p>
            <a:pPr marL="45720" lvl="0" indent="0">
              <a:buNone/>
            </a:pPr>
            <a:r>
              <a:rPr lang="en-US" sz="2400" dirty="0"/>
              <a:t>.</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UNIT SUMMARY</a:t>
            </a:r>
            <a:endParaRPr lang="en-US" dirty="0">
              <a:solidFill>
                <a:srgbClr val="FF0000"/>
              </a:solidFill>
            </a:endParaRPr>
          </a:p>
        </p:txBody>
      </p:sp>
    </p:spTree>
    <p:extLst>
      <p:ext uri="{BB962C8B-B14F-4D97-AF65-F5344CB8AC3E}">
        <p14:creationId xmlns:p14="http://schemas.microsoft.com/office/powerpoint/2010/main" val="2906648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lvl="0" indent="0">
              <a:buNone/>
            </a:pPr>
            <a:endParaRPr lang="en-US" sz="2400" dirty="0"/>
          </a:p>
          <a:p>
            <a:pPr marL="45720" lvl="0" indent="0">
              <a:buNone/>
            </a:pPr>
            <a:endParaRPr lang="en-US" sz="2400" dirty="0"/>
          </a:p>
          <a:p>
            <a:pPr marL="45720" lvl="0" indent="0" algn="ctr">
              <a:buNone/>
            </a:pPr>
            <a:r>
              <a:rPr lang="en-US" sz="4800" b="1" dirty="0"/>
              <a:t>ANY QUESTIONS?</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QUESTIONS</a:t>
            </a:r>
            <a:endParaRPr lang="en-US" dirty="0">
              <a:solidFill>
                <a:srgbClr val="FF0000"/>
              </a:solidFill>
            </a:endParaRPr>
          </a:p>
        </p:txBody>
      </p:sp>
    </p:spTree>
    <p:extLst>
      <p:ext uri="{BB962C8B-B14F-4D97-AF65-F5344CB8AC3E}">
        <p14:creationId xmlns:p14="http://schemas.microsoft.com/office/powerpoint/2010/main" val="2491908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sz="2200" dirty="0"/>
              <a:t>At the end of this unit, you should be able to:</a:t>
            </a:r>
          </a:p>
          <a:p>
            <a:pPr lvl="0"/>
            <a:r>
              <a:rPr lang="en-US" sz="2200" dirty="0"/>
              <a:t>Identify the “killers.”</a:t>
            </a:r>
          </a:p>
          <a:p>
            <a:pPr lvl="0"/>
            <a:r>
              <a:rPr lang="en-US" sz="2200" dirty="0"/>
              <a:t>Apply techniques for opening the airway, controlling bleeding, and treating for shock.  </a:t>
            </a:r>
          </a:p>
          <a:p>
            <a:pPr lvl="0"/>
            <a:r>
              <a:rPr lang="en-US" sz="2200" dirty="0"/>
              <a:t>Conduct triage under simulated disaster conditions.</a:t>
            </a:r>
          </a:p>
          <a:p>
            <a:pPr lvl="0"/>
            <a:endParaRPr lang="en-US" sz="2200" dirty="0"/>
          </a:p>
          <a:p>
            <a:pPr marL="114300" lvl="0" indent="0">
              <a:buNone/>
            </a:pPr>
            <a:r>
              <a:rPr lang="en-US" sz="2200" dirty="0"/>
              <a:t>Remember, the goal of disaster medical operations is to do the greatest good for the greatest number.  In a disaster with many victims, time will be critical.  </a:t>
            </a:r>
            <a:r>
              <a:rPr lang="en-US" sz="2200" b="1" dirty="0"/>
              <a:t>CERT members will need to work quickly and efficiently to help as many victims as possible.</a:t>
            </a:r>
          </a:p>
          <a:p>
            <a:pPr marL="114300" indent="0">
              <a:buNone/>
            </a:pPr>
            <a:endParaRPr lang="en-US" sz="2200" dirty="0"/>
          </a:p>
        </p:txBody>
      </p:sp>
      <p:sp>
        <p:nvSpPr>
          <p:cNvPr id="2" name="Title 1"/>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4794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sz="2600" dirty="0"/>
              <a:t>This session will introduce you to the principles of triage, including treating the “three killers”:  </a:t>
            </a:r>
            <a:r>
              <a:rPr lang="en-US" sz="2600" b="1" dirty="0"/>
              <a:t>airway obstruction, excessive bleeding, and shock.</a:t>
            </a:r>
            <a:r>
              <a:rPr lang="en-US" sz="2600" dirty="0"/>
              <a:t>   </a:t>
            </a:r>
          </a:p>
          <a:p>
            <a:pPr marL="114300" indent="0">
              <a:buNone/>
            </a:pPr>
            <a:endParaRPr lang="en-US" sz="2600" dirty="0"/>
          </a:p>
          <a:p>
            <a:pPr marL="114300" indent="0">
              <a:buNone/>
            </a:pPr>
            <a:r>
              <a:rPr lang="en-US" sz="2600" dirty="0"/>
              <a:t>Throughout the unit, you will have opportunities to practice the treatment techniques and, at the end of the unit, you will have the opportunity to conduct triage evaluations in a simulated disaster.</a:t>
            </a:r>
          </a:p>
          <a:p>
            <a:pPr marL="114300" indent="0">
              <a:buNone/>
            </a:pPr>
            <a:endParaRPr lang="en-US" dirty="0"/>
          </a:p>
        </p:txBody>
      </p:sp>
      <p:sp>
        <p:nvSpPr>
          <p:cNvPr id="2" name="Title 1"/>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1571169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sz="2400" dirty="0"/>
              <a:t>In emergency medicine, airway obstruction, bleeding, and shock are “killers” because without treatment they will lead to death.  The first priority of medical operations is to attend to those potential killers by:</a:t>
            </a:r>
          </a:p>
          <a:p>
            <a:pPr lvl="0"/>
            <a:r>
              <a:rPr lang="en-US" sz="2400" b="1" dirty="0"/>
              <a:t>Opening the airway</a:t>
            </a:r>
          </a:p>
          <a:p>
            <a:pPr lvl="0"/>
            <a:r>
              <a:rPr lang="en-US" sz="2400" b="1" dirty="0"/>
              <a:t>Controlling excessive bleeding</a:t>
            </a:r>
          </a:p>
          <a:p>
            <a:pPr lvl="0"/>
            <a:r>
              <a:rPr lang="en-US" sz="2400" b="1" dirty="0"/>
              <a:t>Treating for shock</a:t>
            </a:r>
          </a:p>
          <a:p>
            <a:pPr marL="114300" indent="0">
              <a:buNone/>
            </a:pPr>
            <a:r>
              <a:rPr lang="en-US" sz="2400" dirty="0"/>
              <a:t>This section will train you to recognize the “killers” by recognizing their symptoms and their effects on the body.</a:t>
            </a:r>
          </a:p>
        </p:txBody>
      </p:sp>
      <p:sp>
        <p:nvSpPr>
          <p:cNvPr id="2" name="Title 1"/>
          <p:cNvSpPr>
            <a:spLocks noGrp="1"/>
          </p:cNvSpPr>
          <p:nvPr>
            <p:ph type="title"/>
          </p:nvPr>
        </p:nvSpPr>
        <p:spPr/>
        <p:txBody>
          <a:bodyPr>
            <a:normAutofit/>
          </a:bodyPr>
          <a:lstStyle/>
          <a:p>
            <a:r>
              <a:rPr lang="en-US" b="1" cap="small" dirty="0"/>
              <a:t>Treating Life-Threatening Conditions</a:t>
            </a:r>
            <a:endParaRPr lang="en-US" dirty="0"/>
          </a:p>
        </p:txBody>
      </p:sp>
    </p:spTree>
    <p:extLst>
      <p:ext uri="{BB962C8B-B14F-4D97-AF65-F5344CB8AC3E}">
        <p14:creationId xmlns:p14="http://schemas.microsoft.com/office/powerpoint/2010/main" val="191706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sz="2400" dirty="0"/>
              <a:t>Rescuers must first ensure that they are wearing safety equipment: </a:t>
            </a:r>
          </a:p>
          <a:p>
            <a:pPr lvl="0"/>
            <a:r>
              <a:rPr lang="en-US" sz="2400" dirty="0"/>
              <a:t>Helmet</a:t>
            </a:r>
          </a:p>
          <a:p>
            <a:pPr lvl="0"/>
            <a:r>
              <a:rPr lang="en-US" sz="2400" dirty="0"/>
              <a:t>Goggles</a:t>
            </a:r>
          </a:p>
          <a:p>
            <a:pPr lvl="0"/>
            <a:r>
              <a:rPr lang="en-US" sz="2400" dirty="0"/>
              <a:t>Gloves</a:t>
            </a:r>
          </a:p>
          <a:p>
            <a:pPr lvl="0"/>
            <a:r>
              <a:rPr lang="en-US" sz="2400" dirty="0"/>
              <a:t>N95 mask</a:t>
            </a:r>
          </a:p>
          <a:p>
            <a:pPr lvl="0"/>
            <a:r>
              <a:rPr lang="en-US" sz="2400" dirty="0"/>
              <a:t>Sturdy shoes or boots</a:t>
            </a:r>
          </a:p>
          <a:p>
            <a:r>
              <a:rPr lang="en-US" sz="2400" dirty="0"/>
              <a:t>Non-latex exam gloves</a:t>
            </a:r>
          </a:p>
        </p:txBody>
      </p:sp>
      <p:sp>
        <p:nvSpPr>
          <p:cNvPr id="2" name="Title 1"/>
          <p:cNvSpPr>
            <a:spLocks noGrp="1"/>
          </p:cNvSpPr>
          <p:nvPr>
            <p:ph type="title"/>
          </p:nvPr>
        </p:nvSpPr>
        <p:spPr/>
        <p:txBody>
          <a:bodyPr>
            <a:normAutofit fontScale="90000"/>
          </a:bodyPr>
          <a:lstStyle/>
          <a:p>
            <a:r>
              <a:rPr lang="en-US" b="1" cap="small" dirty="0"/>
              <a:t>Treating Life-Threatening Conditions:</a:t>
            </a:r>
            <a:br>
              <a:rPr lang="en-US" b="1" cap="small" dirty="0"/>
            </a:br>
            <a:r>
              <a:rPr lang="en-US" b="1" cap="small" dirty="0"/>
              <a:t>Approaching the Victim</a:t>
            </a:r>
            <a:endParaRPr lang="en-US" dirty="0"/>
          </a:p>
        </p:txBody>
      </p:sp>
    </p:spTree>
    <p:extLst>
      <p:ext uri="{BB962C8B-B14F-4D97-AF65-F5344CB8AC3E}">
        <p14:creationId xmlns:p14="http://schemas.microsoft.com/office/powerpoint/2010/main" val="2114886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sz="2400" b="1" dirty="0"/>
              <a:t>A good time-saving technique is to wear non-latex exam gloves under your work gloves.</a:t>
            </a:r>
            <a:r>
              <a:rPr lang="en-US" sz="2400" dirty="0"/>
              <a:t>  Then, when you find a victim, you can remove your work gloves and are ready to work with the victim.</a:t>
            </a:r>
          </a:p>
          <a:p>
            <a:pPr marL="114300" indent="0">
              <a:buNone/>
            </a:pPr>
            <a:endParaRPr lang="en-US" sz="2400" dirty="0"/>
          </a:p>
          <a:p>
            <a:pPr marL="114300" indent="0">
              <a:buNone/>
            </a:pPr>
            <a:r>
              <a:rPr lang="en-US" sz="2400" b="1" dirty="0"/>
              <a:t>Remember to use non-latex exam gloves to prevent potential reaction by individuals who are allergic to latex.</a:t>
            </a:r>
            <a:r>
              <a:rPr lang="en-US" sz="2400" dirty="0"/>
              <a:t> </a:t>
            </a:r>
          </a:p>
        </p:txBody>
      </p:sp>
      <p:sp>
        <p:nvSpPr>
          <p:cNvPr id="2" name="Title 1"/>
          <p:cNvSpPr>
            <a:spLocks noGrp="1"/>
          </p:cNvSpPr>
          <p:nvPr>
            <p:ph type="title"/>
          </p:nvPr>
        </p:nvSpPr>
        <p:spPr/>
        <p:txBody>
          <a:bodyPr>
            <a:normAutofit fontScale="90000"/>
          </a:bodyPr>
          <a:lstStyle/>
          <a:p>
            <a:r>
              <a:rPr lang="en-US" b="1" cap="small" dirty="0"/>
              <a:t>Treating Life-Threatening Conditions:</a:t>
            </a:r>
            <a:br>
              <a:rPr lang="en-US" b="1" cap="small" dirty="0"/>
            </a:br>
            <a:r>
              <a:rPr lang="en-US" b="1" cap="small" dirty="0"/>
              <a:t>Approaching the Victim</a:t>
            </a:r>
            <a:endParaRPr lang="en-US" dirty="0"/>
          </a:p>
        </p:txBody>
      </p:sp>
    </p:spTree>
    <p:extLst>
      <p:ext uri="{BB962C8B-B14F-4D97-AF65-F5344CB8AC3E}">
        <p14:creationId xmlns:p14="http://schemas.microsoft.com/office/powerpoint/2010/main" val="936298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sz="2400" dirty="0"/>
              <a:t>There are several steps to take when approaching a victim.  When ready to approach a victim:</a:t>
            </a:r>
          </a:p>
          <a:p>
            <a:pPr lvl="0"/>
            <a:r>
              <a:rPr lang="en-US" sz="2400" dirty="0"/>
              <a:t>If the victim is conscious, be sure he or she can </a:t>
            </a:r>
            <a:r>
              <a:rPr lang="en-US" sz="2400" b="1" dirty="0"/>
              <a:t>see</a:t>
            </a:r>
            <a:r>
              <a:rPr lang="en-US" sz="2400" dirty="0"/>
              <a:t> you.</a:t>
            </a:r>
          </a:p>
          <a:p>
            <a:r>
              <a:rPr lang="en-US" sz="2400" b="1" dirty="0"/>
              <a:t>Identify yourself</a:t>
            </a:r>
            <a:r>
              <a:rPr lang="en-US" sz="2400" dirty="0"/>
              <a:t> by giving your name and indicating the organization with which you are affiliated. </a:t>
            </a:r>
          </a:p>
        </p:txBody>
      </p:sp>
      <p:sp>
        <p:nvSpPr>
          <p:cNvPr id="2" name="Title 1"/>
          <p:cNvSpPr>
            <a:spLocks noGrp="1"/>
          </p:cNvSpPr>
          <p:nvPr>
            <p:ph type="title"/>
          </p:nvPr>
        </p:nvSpPr>
        <p:spPr/>
        <p:txBody>
          <a:bodyPr>
            <a:normAutofit fontScale="90000"/>
          </a:bodyPr>
          <a:lstStyle/>
          <a:p>
            <a:br>
              <a:rPr lang="en-US" b="1" cap="small" dirty="0"/>
            </a:br>
            <a:r>
              <a:rPr lang="en-US" b="1" cap="small" dirty="0"/>
              <a:t>Treating Life-Threatening Conditions:</a:t>
            </a:r>
            <a:br>
              <a:rPr lang="en-US" b="1" cap="small" dirty="0"/>
            </a:br>
            <a:endParaRPr lang="en-US" dirty="0"/>
          </a:p>
        </p:txBody>
      </p:sp>
    </p:spTree>
    <p:extLst>
      <p:ext uri="{BB962C8B-B14F-4D97-AF65-F5344CB8AC3E}">
        <p14:creationId xmlns:p14="http://schemas.microsoft.com/office/powerpoint/2010/main" val="875256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400" b="1" dirty="0"/>
              <a:t>ALWAYS request permission to treat an individual.  If the individual is unconscious, he or she is assumed to have given “implied consent,” and you may treat him or her.  </a:t>
            </a:r>
            <a:r>
              <a:rPr lang="en-US" sz="2400" dirty="0"/>
              <a:t>Ask a parent or guardian for permission to treat a child, if possible.</a:t>
            </a:r>
          </a:p>
          <a:p>
            <a:r>
              <a:rPr lang="en-US" sz="2400" b="1" dirty="0"/>
              <a:t>Whenever possible, respect cultural differences.  </a:t>
            </a:r>
            <a:r>
              <a:rPr lang="en-US" sz="2400" dirty="0"/>
              <a:t>For example, in some Muslim traditions it is customary to address the male when requesting permission to treat a female member of his family.</a:t>
            </a:r>
          </a:p>
        </p:txBody>
      </p:sp>
      <p:sp>
        <p:nvSpPr>
          <p:cNvPr id="2" name="Title 1"/>
          <p:cNvSpPr>
            <a:spLocks noGrp="1"/>
          </p:cNvSpPr>
          <p:nvPr>
            <p:ph type="title"/>
          </p:nvPr>
        </p:nvSpPr>
        <p:spPr/>
        <p:txBody>
          <a:bodyPr>
            <a:normAutofit fontScale="90000"/>
          </a:bodyPr>
          <a:lstStyle/>
          <a:p>
            <a:br>
              <a:rPr lang="en-US" b="1" cap="small" dirty="0"/>
            </a:br>
            <a:r>
              <a:rPr lang="en-US" b="1" cap="small" dirty="0"/>
              <a:t>Treating Life-Threatening Conditions:</a:t>
            </a:r>
            <a:br>
              <a:rPr lang="en-US" b="1" cap="small" dirty="0"/>
            </a:br>
            <a:endParaRPr lang="en-US" dirty="0"/>
          </a:p>
        </p:txBody>
      </p:sp>
    </p:spTree>
    <p:extLst>
      <p:ext uri="{BB962C8B-B14F-4D97-AF65-F5344CB8AC3E}">
        <p14:creationId xmlns:p14="http://schemas.microsoft.com/office/powerpoint/2010/main" val="259986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endParaRPr lang="en-US" dirty="0"/>
          </a:p>
          <a:p>
            <a:pPr marL="114300" indent="0">
              <a:buNone/>
            </a:pPr>
            <a:r>
              <a:rPr lang="en-US" dirty="0">
                <a:latin typeface="Georgia" pitchFamily="18" charset="0"/>
              </a:rPr>
              <a:t>The student analyzes the concepts medical disaster operations. The student is expected to: </a:t>
            </a:r>
          </a:p>
          <a:p>
            <a:r>
              <a:rPr lang="en-US" dirty="0">
                <a:latin typeface="Georgia" pitchFamily="18" charset="0"/>
              </a:rPr>
              <a:t>(A) explain the need to determine scene safety for the disaster response team; </a:t>
            </a:r>
          </a:p>
          <a:p>
            <a:r>
              <a:rPr lang="en-US" dirty="0">
                <a:latin typeface="Georgia" pitchFamily="18" charset="0"/>
              </a:rPr>
              <a:t>(B) identify the components of the chain of infection; </a:t>
            </a:r>
          </a:p>
          <a:p>
            <a:r>
              <a:rPr lang="en-US" dirty="0">
                <a:latin typeface="Georgia" pitchFamily="18" charset="0"/>
              </a:rPr>
              <a:t>(C) demonstrate proper hand washing to prevent the spread of infection; </a:t>
            </a:r>
          </a:p>
          <a:p>
            <a:r>
              <a:rPr lang="en-US" dirty="0">
                <a:latin typeface="Georgia" pitchFamily="18" charset="0"/>
              </a:rPr>
              <a:t>(D) identify personal protective equipment needed to respond to a disaster; </a:t>
            </a:r>
          </a:p>
          <a:p>
            <a:r>
              <a:rPr lang="en-US" dirty="0">
                <a:latin typeface="Georgia" pitchFamily="18" charset="0"/>
              </a:rPr>
              <a:t>(E) investigate proper waste management in a disaster response; </a:t>
            </a:r>
          </a:p>
          <a:p>
            <a:r>
              <a:rPr lang="en-US" dirty="0">
                <a:latin typeface="Georgia" pitchFamily="18" charset="0"/>
              </a:rPr>
              <a:t>(F) recognize the components of the respiratory and circulatory systems; </a:t>
            </a:r>
          </a:p>
          <a:p>
            <a:pPr marL="114300" indent="0">
              <a:buNone/>
            </a:pPr>
            <a:endParaRPr lang="en-US" dirty="0">
              <a:latin typeface="Georgia" pitchFamily="18" charset="0"/>
            </a:endParaRPr>
          </a:p>
          <a:p>
            <a:pPr marL="114300" indent="0">
              <a:buNone/>
            </a:pPr>
            <a:endParaRPr lang="en-US" dirty="0">
              <a:latin typeface="Georgia" pitchFamily="18" charset="0"/>
            </a:endParaRPr>
          </a:p>
        </p:txBody>
      </p:sp>
      <p:sp>
        <p:nvSpPr>
          <p:cNvPr id="2" name="Title 1"/>
          <p:cNvSpPr>
            <a:spLocks noGrp="1"/>
          </p:cNvSpPr>
          <p:nvPr>
            <p:ph type="title"/>
          </p:nvPr>
        </p:nvSpPr>
        <p:spPr/>
        <p:txBody>
          <a:bodyPr>
            <a:normAutofit fontScale="90000"/>
          </a:bodyPr>
          <a:lstStyle/>
          <a:p>
            <a:r>
              <a:rPr lang="en-US" dirty="0">
                <a:latin typeface="Georgia" pitchFamily="18" charset="0"/>
              </a:rPr>
              <a:t>Texas Essential Knowledge and Skills (TEKS)</a:t>
            </a:r>
          </a:p>
        </p:txBody>
      </p:sp>
    </p:spTree>
    <p:extLst>
      <p:ext uri="{BB962C8B-B14F-4D97-AF65-F5344CB8AC3E}">
        <p14:creationId xmlns:p14="http://schemas.microsoft.com/office/powerpoint/2010/main" val="3528660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lvl="0" indent="0">
              <a:buNone/>
            </a:pPr>
            <a:r>
              <a:rPr lang="en-US" sz="2400" dirty="0"/>
              <a:t>Remember, all medical patients are legally entitled to confidentiality (HIPAA).  </a:t>
            </a:r>
            <a:r>
              <a:rPr lang="en-US" sz="2400" b="1" dirty="0"/>
              <a:t>When dealing with victims, always be mindful and respectful of the privacy of their medical condition.</a:t>
            </a:r>
          </a:p>
        </p:txBody>
      </p:sp>
      <p:sp>
        <p:nvSpPr>
          <p:cNvPr id="2" name="Title 1"/>
          <p:cNvSpPr>
            <a:spLocks noGrp="1"/>
          </p:cNvSpPr>
          <p:nvPr>
            <p:ph type="title"/>
          </p:nvPr>
        </p:nvSpPr>
        <p:spPr/>
        <p:txBody>
          <a:bodyPr>
            <a:normAutofit fontScale="90000"/>
          </a:bodyPr>
          <a:lstStyle/>
          <a:p>
            <a:br>
              <a:rPr lang="en-US" b="1" cap="small" dirty="0"/>
            </a:br>
            <a:r>
              <a:rPr lang="en-US" b="1" cap="small" dirty="0"/>
              <a:t>Treating Life-Threatening Conditions:</a:t>
            </a:r>
            <a:br>
              <a:rPr lang="en-US" b="1" cap="small" dirty="0"/>
            </a:br>
            <a:endParaRPr lang="en-US" dirty="0"/>
          </a:p>
        </p:txBody>
      </p:sp>
    </p:spTree>
    <p:extLst>
      <p:ext uri="{BB962C8B-B14F-4D97-AF65-F5344CB8AC3E}">
        <p14:creationId xmlns:p14="http://schemas.microsoft.com/office/powerpoint/2010/main" val="607842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sz="2400" dirty="0"/>
              <a:t>The respiratory system includes the following components:</a:t>
            </a:r>
          </a:p>
          <a:p>
            <a:pPr lvl="0"/>
            <a:r>
              <a:rPr lang="en-US" sz="2400" dirty="0"/>
              <a:t>Lung</a:t>
            </a:r>
          </a:p>
          <a:p>
            <a:pPr lvl="0"/>
            <a:r>
              <a:rPr lang="en-US" sz="2400" dirty="0"/>
              <a:t>Bronchus</a:t>
            </a:r>
          </a:p>
          <a:p>
            <a:pPr lvl="0"/>
            <a:r>
              <a:rPr lang="en-US" sz="2400" dirty="0"/>
              <a:t>Larynx</a:t>
            </a:r>
          </a:p>
          <a:p>
            <a:pPr lvl="0"/>
            <a:r>
              <a:rPr lang="en-US" sz="2400" dirty="0"/>
              <a:t>Pharynx</a:t>
            </a:r>
          </a:p>
          <a:p>
            <a:pPr lvl="0"/>
            <a:r>
              <a:rPr lang="en-US" sz="2400" dirty="0"/>
              <a:t>Nasal Cavity</a:t>
            </a:r>
          </a:p>
          <a:p>
            <a:r>
              <a:rPr lang="en-US" sz="2400" dirty="0"/>
              <a:t>Trachea</a:t>
            </a:r>
          </a:p>
        </p:txBody>
      </p:sp>
      <p:sp>
        <p:nvSpPr>
          <p:cNvPr id="2" name="Title 1"/>
          <p:cNvSpPr>
            <a:spLocks noGrp="1"/>
          </p:cNvSpPr>
          <p:nvPr>
            <p:ph type="title"/>
          </p:nvPr>
        </p:nvSpPr>
        <p:spPr/>
        <p:txBody>
          <a:bodyPr>
            <a:normAutofit fontScale="90000"/>
          </a:bodyPr>
          <a:lstStyle/>
          <a:p>
            <a:br>
              <a:rPr lang="en-US" b="1" cap="small" dirty="0"/>
            </a:br>
            <a:r>
              <a:rPr lang="en-US" b="1" cap="small" dirty="0"/>
              <a:t>Treating Life-Threatening Conditions:</a:t>
            </a:r>
            <a:br>
              <a:rPr lang="en-US" b="1" cap="small" dirty="0"/>
            </a:br>
            <a:r>
              <a:rPr lang="en-US" b="1" cap="small" dirty="0"/>
              <a:t>Opening the Airway</a:t>
            </a:r>
            <a:br>
              <a:rPr lang="en-US" b="1" cap="small" dirty="0"/>
            </a:br>
            <a:endParaRPr lang="en-US" dirty="0"/>
          </a:p>
        </p:txBody>
      </p:sp>
    </p:spTree>
    <p:extLst>
      <p:ext uri="{BB962C8B-B14F-4D97-AF65-F5344CB8AC3E}">
        <p14:creationId xmlns:p14="http://schemas.microsoft.com/office/powerpoint/2010/main" val="969869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sz="2400" dirty="0"/>
              <a:t>In an unconscious or semiconscious victim, especially one positioned on his or her back, </a:t>
            </a:r>
            <a:r>
              <a:rPr lang="en-US" sz="2400" b="1" dirty="0"/>
              <a:t>the most common airway obstruction is the tongue</a:t>
            </a:r>
            <a:r>
              <a:rPr lang="en-US" sz="2400" dirty="0"/>
              <a:t>.  The tongue — which is a muscle — may relax and block the airway.  A victim with a suspected airway obstruction </a:t>
            </a:r>
            <a:r>
              <a:rPr lang="en-US" sz="2400" u="sng" dirty="0"/>
              <a:t>must</a:t>
            </a:r>
            <a:r>
              <a:rPr lang="en-US" sz="2400" dirty="0"/>
              <a:t> be checked immediately for breathing and, if necessary, the airway must be opened.</a:t>
            </a:r>
          </a:p>
        </p:txBody>
      </p:sp>
      <p:sp>
        <p:nvSpPr>
          <p:cNvPr id="2" name="Title 1"/>
          <p:cNvSpPr>
            <a:spLocks noGrp="1"/>
          </p:cNvSpPr>
          <p:nvPr>
            <p:ph type="title"/>
          </p:nvPr>
        </p:nvSpPr>
        <p:spPr/>
        <p:txBody>
          <a:bodyPr>
            <a:normAutofit fontScale="90000"/>
          </a:bodyPr>
          <a:lstStyle/>
          <a:p>
            <a:br>
              <a:rPr lang="en-US" b="1" cap="small" dirty="0"/>
            </a:br>
            <a:r>
              <a:rPr lang="en-US" b="1" cap="small" dirty="0"/>
              <a:t>Treating Life-Threatening Conditions:</a:t>
            </a:r>
            <a:br>
              <a:rPr lang="en-US" b="1" cap="small" dirty="0"/>
            </a:br>
            <a:r>
              <a:rPr lang="en-US" b="1" cap="small" dirty="0"/>
              <a:t>Opening the Airway</a:t>
            </a:r>
            <a:br>
              <a:rPr lang="en-US" b="1" cap="small" dirty="0"/>
            </a:br>
            <a:endParaRPr lang="en-US" dirty="0"/>
          </a:p>
        </p:txBody>
      </p:sp>
    </p:spTree>
    <p:extLst>
      <p:ext uri="{BB962C8B-B14F-4D97-AF65-F5344CB8AC3E}">
        <p14:creationId xmlns:p14="http://schemas.microsoft.com/office/powerpoint/2010/main" val="2932735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7000" y="1752600"/>
            <a:ext cx="3409070" cy="4876800"/>
          </a:xfrm>
        </p:spPr>
      </p:pic>
      <p:sp>
        <p:nvSpPr>
          <p:cNvPr id="2" name="Title 1"/>
          <p:cNvSpPr>
            <a:spLocks noGrp="1"/>
          </p:cNvSpPr>
          <p:nvPr>
            <p:ph type="title"/>
          </p:nvPr>
        </p:nvSpPr>
        <p:spPr/>
        <p:txBody>
          <a:bodyPr>
            <a:normAutofit/>
          </a:bodyPr>
          <a:lstStyle/>
          <a:p>
            <a:r>
              <a:rPr lang="en-US" sz="3200" b="1" cap="small" dirty="0"/>
              <a:t>Treating Life-Threatening Conditions:</a:t>
            </a:r>
            <a:br>
              <a:rPr lang="en-US" sz="3200" b="1" dirty="0"/>
            </a:br>
            <a:r>
              <a:rPr lang="en-US" sz="2600" b="1" dirty="0"/>
              <a:t>Airway Obstructed by the Tongue</a:t>
            </a:r>
            <a:endParaRPr lang="en-US" sz="2600" dirty="0"/>
          </a:p>
        </p:txBody>
      </p:sp>
    </p:spTree>
    <p:extLst>
      <p:ext uri="{BB962C8B-B14F-4D97-AF65-F5344CB8AC3E}">
        <p14:creationId xmlns:p14="http://schemas.microsoft.com/office/powerpoint/2010/main" val="15845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When an </a:t>
            </a:r>
            <a:r>
              <a:rPr lang="en-US" sz="2400" b="1" dirty="0"/>
              <a:t>airway obstruction is suspected</a:t>
            </a:r>
            <a:r>
              <a:rPr lang="en-US" sz="2400" dirty="0"/>
              <a:t> because a victim is unconscious or semiconscious, CERT members should clear the airway using the </a:t>
            </a:r>
            <a:r>
              <a:rPr lang="en-US" sz="2400" b="1" dirty="0"/>
              <a:t>Head-Tilt/Chin-Lift method</a:t>
            </a:r>
            <a:r>
              <a:rPr lang="en-US" sz="2400" dirty="0"/>
              <a:t>.  </a:t>
            </a:r>
          </a:p>
          <a:p>
            <a:pPr marL="114300" indent="0">
              <a:buNone/>
            </a:pPr>
            <a:endParaRPr lang="en-US" sz="2400" dirty="0"/>
          </a:p>
          <a:p>
            <a:r>
              <a:rPr lang="en-US" sz="2400" dirty="0"/>
              <a:t>In addition to opening the airway, this method causes little or no cervical-spine manipulation because only the head is manipulated.</a:t>
            </a:r>
          </a:p>
          <a:p>
            <a:pPr marL="114300" indent="0">
              <a:buNone/>
            </a:pPr>
            <a:endParaRPr lang="en-US" sz="2400" dirty="0"/>
          </a:p>
          <a:p>
            <a:r>
              <a:rPr lang="en-US" sz="2400" b="1" dirty="0"/>
              <a:t>Proper technique is always important in opening an airway, but so is speed</a:t>
            </a:r>
            <a:r>
              <a:rPr lang="en-US" sz="2400" dirty="0"/>
              <a:t>.</a:t>
            </a:r>
          </a:p>
          <a:p>
            <a:endParaRPr lang="en-US" dirty="0"/>
          </a:p>
        </p:txBody>
      </p:sp>
      <p:sp>
        <p:nvSpPr>
          <p:cNvPr id="2" name="Title 1"/>
          <p:cNvSpPr>
            <a:spLocks noGrp="1"/>
          </p:cNvSpPr>
          <p:nvPr>
            <p:ph type="title"/>
          </p:nvPr>
        </p:nvSpPr>
        <p:spPr/>
        <p:txBody>
          <a:bodyPr>
            <a:normAutofit/>
          </a:bodyPr>
          <a:lstStyle/>
          <a:p>
            <a:r>
              <a:rPr lang="en-US" sz="3200" b="1" cap="small" dirty="0"/>
              <a:t>Treating Life-Threatening Conditions:</a:t>
            </a:r>
            <a:br>
              <a:rPr lang="en-US" sz="3200" b="1" dirty="0"/>
            </a:br>
            <a:r>
              <a:rPr lang="en-US" sz="2800" b="1" cap="small" dirty="0"/>
              <a:t>The Head-Tilt/Chin-Lift Method</a:t>
            </a:r>
            <a:endParaRPr lang="en-US" sz="2600" dirty="0"/>
          </a:p>
        </p:txBody>
      </p:sp>
    </p:spTree>
    <p:extLst>
      <p:ext uri="{BB962C8B-B14F-4D97-AF65-F5344CB8AC3E}">
        <p14:creationId xmlns:p14="http://schemas.microsoft.com/office/powerpoint/2010/main" val="3480758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US" sz="3400" b="1" dirty="0">
                <a:solidFill>
                  <a:srgbClr val="C00000"/>
                </a:solidFill>
              </a:rPr>
              <a:t>STEP #1:</a:t>
            </a:r>
          </a:p>
          <a:p>
            <a:pPr marL="45720" indent="0" algn="ctr">
              <a:buNone/>
            </a:pPr>
            <a:endParaRPr lang="en-US" sz="3400" dirty="0"/>
          </a:p>
          <a:p>
            <a:pPr marL="45720" indent="0" algn="ctr">
              <a:buNone/>
            </a:pPr>
            <a:r>
              <a:rPr lang="en-US" sz="3400" dirty="0"/>
              <a:t>At an arm’s distance, make contact with the victim by touching the shoulder and asking, “Can you hear me?”  Speak loudly, but do not yell.</a:t>
            </a:r>
          </a:p>
        </p:txBody>
      </p:sp>
      <p:sp>
        <p:nvSpPr>
          <p:cNvPr id="2" name="Title 1"/>
          <p:cNvSpPr>
            <a:spLocks noGrp="1"/>
          </p:cNvSpPr>
          <p:nvPr>
            <p:ph type="title"/>
          </p:nvPr>
        </p:nvSpPr>
        <p:spPr/>
        <p:txBody>
          <a:bodyPr>
            <a:normAutofit/>
          </a:bodyPr>
          <a:lstStyle/>
          <a:p>
            <a:r>
              <a:rPr lang="en-US" sz="3200" b="1" cap="small" dirty="0"/>
              <a:t>Treating Life-Threatening Conditions:</a:t>
            </a:r>
            <a:br>
              <a:rPr lang="en-US" sz="3200" b="1" dirty="0"/>
            </a:br>
            <a:r>
              <a:rPr lang="en-US" sz="2800" b="1" cap="small" dirty="0"/>
              <a:t>The Head-Tilt/Chin-Lift Method</a:t>
            </a:r>
            <a:endParaRPr lang="en-US" sz="2600" dirty="0"/>
          </a:p>
        </p:txBody>
      </p:sp>
    </p:spTree>
    <p:extLst>
      <p:ext uri="{BB962C8B-B14F-4D97-AF65-F5344CB8AC3E}">
        <p14:creationId xmlns:p14="http://schemas.microsoft.com/office/powerpoint/2010/main" val="484543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US" sz="3400" b="1" dirty="0">
                <a:solidFill>
                  <a:srgbClr val="C00000"/>
                </a:solidFill>
              </a:rPr>
              <a:t>STEP #2:</a:t>
            </a:r>
          </a:p>
          <a:p>
            <a:pPr marL="45720" indent="0" algn="ctr">
              <a:buNone/>
            </a:pPr>
            <a:endParaRPr lang="en-US" sz="3400" dirty="0"/>
          </a:p>
          <a:p>
            <a:pPr marL="45720" indent="0" algn="ctr">
              <a:buNone/>
            </a:pPr>
            <a:r>
              <a:rPr lang="en-US" sz="3400" dirty="0"/>
              <a:t>If the victim does not or cannot respond, place the palm of one hand on the forehead.</a:t>
            </a:r>
          </a:p>
        </p:txBody>
      </p:sp>
      <p:sp>
        <p:nvSpPr>
          <p:cNvPr id="2" name="Title 1"/>
          <p:cNvSpPr>
            <a:spLocks noGrp="1"/>
          </p:cNvSpPr>
          <p:nvPr>
            <p:ph type="title"/>
          </p:nvPr>
        </p:nvSpPr>
        <p:spPr/>
        <p:txBody>
          <a:bodyPr>
            <a:normAutofit/>
          </a:bodyPr>
          <a:lstStyle/>
          <a:p>
            <a:r>
              <a:rPr lang="en-US" sz="3200" b="1" cap="small" dirty="0"/>
              <a:t>Treating Life-Threatening Conditions:</a:t>
            </a:r>
            <a:br>
              <a:rPr lang="en-US" sz="3200" b="1" dirty="0"/>
            </a:br>
            <a:r>
              <a:rPr lang="en-US" sz="2800" b="1" cap="small" dirty="0"/>
              <a:t>The Head-Tilt/Chin-Lift Method</a:t>
            </a:r>
            <a:endParaRPr lang="en-US" sz="2600" dirty="0"/>
          </a:p>
        </p:txBody>
      </p:sp>
    </p:spTree>
    <p:extLst>
      <p:ext uri="{BB962C8B-B14F-4D97-AF65-F5344CB8AC3E}">
        <p14:creationId xmlns:p14="http://schemas.microsoft.com/office/powerpoint/2010/main" val="605158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US" sz="3400" b="1" dirty="0">
                <a:solidFill>
                  <a:srgbClr val="C00000"/>
                </a:solidFill>
              </a:rPr>
              <a:t>STEP #3</a:t>
            </a:r>
          </a:p>
          <a:p>
            <a:pPr marL="45720" indent="0" algn="ctr">
              <a:buNone/>
            </a:pPr>
            <a:endParaRPr lang="en-US" sz="3400" dirty="0"/>
          </a:p>
          <a:p>
            <a:pPr marL="45720" indent="0" algn="ctr">
              <a:buNone/>
            </a:pPr>
            <a:r>
              <a:rPr lang="en-US" sz="3400" dirty="0"/>
              <a:t>Place two fingers of the other hand under the chin and tilt the jaw upward while tilting the head back slightly.</a:t>
            </a:r>
          </a:p>
        </p:txBody>
      </p:sp>
      <p:sp>
        <p:nvSpPr>
          <p:cNvPr id="2" name="Title 1"/>
          <p:cNvSpPr>
            <a:spLocks noGrp="1"/>
          </p:cNvSpPr>
          <p:nvPr>
            <p:ph type="title"/>
          </p:nvPr>
        </p:nvSpPr>
        <p:spPr/>
        <p:txBody>
          <a:bodyPr>
            <a:normAutofit/>
          </a:bodyPr>
          <a:lstStyle/>
          <a:p>
            <a:r>
              <a:rPr lang="en-US" sz="3200" b="1" cap="small" dirty="0"/>
              <a:t>Treating Life-Threatening Conditions:</a:t>
            </a:r>
            <a:br>
              <a:rPr lang="en-US" sz="3200" b="1" dirty="0"/>
            </a:br>
            <a:r>
              <a:rPr lang="en-US" sz="2800" b="1" cap="small" dirty="0"/>
              <a:t>The Head-Tilt/Chin-Lift Method</a:t>
            </a:r>
            <a:endParaRPr lang="en-US" sz="2600" dirty="0"/>
          </a:p>
        </p:txBody>
      </p:sp>
    </p:spTree>
    <p:extLst>
      <p:ext uri="{BB962C8B-B14F-4D97-AF65-F5344CB8AC3E}">
        <p14:creationId xmlns:p14="http://schemas.microsoft.com/office/powerpoint/2010/main" val="647529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US" sz="3400" b="1" dirty="0">
                <a:solidFill>
                  <a:srgbClr val="C00000"/>
                </a:solidFill>
              </a:rPr>
              <a:t>STEP #4</a:t>
            </a:r>
          </a:p>
          <a:p>
            <a:pPr marL="45720" indent="0" algn="ctr">
              <a:buNone/>
            </a:pPr>
            <a:endParaRPr lang="en-US" sz="3400" dirty="0"/>
          </a:p>
          <a:p>
            <a:pPr marL="45720" indent="0" algn="ctr">
              <a:buNone/>
            </a:pPr>
            <a:r>
              <a:rPr lang="en-US" sz="3400" dirty="0"/>
              <a:t>Place your ear close to the victim’s mouth, looking toward the victim’s feet, and place a hand on the victim’s abdomen.</a:t>
            </a:r>
          </a:p>
        </p:txBody>
      </p:sp>
      <p:sp>
        <p:nvSpPr>
          <p:cNvPr id="2" name="Title 1"/>
          <p:cNvSpPr>
            <a:spLocks noGrp="1"/>
          </p:cNvSpPr>
          <p:nvPr>
            <p:ph type="title"/>
          </p:nvPr>
        </p:nvSpPr>
        <p:spPr/>
        <p:txBody>
          <a:bodyPr>
            <a:normAutofit/>
          </a:bodyPr>
          <a:lstStyle/>
          <a:p>
            <a:r>
              <a:rPr lang="en-US" sz="3200" b="1" cap="small" dirty="0"/>
              <a:t>Treating Life-Threatening Conditions:</a:t>
            </a:r>
            <a:br>
              <a:rPr lang="en-US" sz="3200" b="1" dirty="0"/>
            </a:br>
            <a:r>
              <a:rPr lang="en-US" sz="2800" b="1" cap="small" dirty="0"/>
              <a:t>The Head-Tilt/Chin-Lift Method</a:t>
            </a:r>
            <a:endParaRPr lang="en-US" sz="2600" dirty="0"/>
          </a:p>
        </p:txBody>
      </p:sp>
    </p:spTree>
    <p:extLst>
      <p:ext uri="{BB962C8B-B14F-4D97-AF65-F5344CB8AC3E}">
        <p14:creationId xmlns:p14="http://schemas.microsoft.com/office/powerpoint/2010/main" val="3999604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US" sz="3400" b="1" dirty="0">
                <a:solidFill>
                  <a:srgbClr val="C00000"/>
                </a:solidFill>
              </a:rPr>
              <a:t>STEP #5</a:t>
            </a:r>
          </a:p>
          <a:p>
            <a:pPr marL="45720" indent="0" algn="ctr">
              <a:buNone/>
            </a:pPr>
            <a:endParaRPr lang="en-US" sz="3400" dirty="0"/>
          </a:p>
          <a:p>
            <a:pPr marL="45720" indent="0" algn="ctr">
              <a:buNone/>
            </a:pPr>
            <a:r>
              <a:rPr lang="en-US" sz="3400" i="1" dirty="0"/>
              <a:t>Look</a:t>
            </a:r>
            <a:r>
              <a:rPr lang="en-US" sz="3400" dirty="0"/>
              <a:t> for chest rise.</a:t>
            </a:r>
          </a:p>
        </p:txBody>
      </p:sp>
      <p:sp>
        <p:nvSpPr>
          <p:cNvPr id="2" name="Title 1"/>
          <p:cNvSpPr>
            <a:spLocks noGrp="1"/>
          </p:cNvSpPr>
          <p:nvPr>
            <p:ph type="title"/>
          </p:nvPr>
        </p:nvSpPr>
        <p:spPr/>
        <p:txBody>
          <a:bodyPr>
            <a:normAutofit/>
          </a:bodyPr>
          <a:lstStyle/>
          <a:p>
            <a:r>
              <a:rPr lang="en-US" sz="3200" b="1" cap="small" dirty="0"/>
              <a:t>Treating Life-Threatening Conditions:</a:t>
            </a:r>
            <a:br>
              <a:rPr lang="en-US" sz="3200" b="1" dirty="0"/>
            </a:br>
            <a:r>
              <a:rPr lang="en-US" sz="2800" b="1" cap="small" dirty="0"/>
              <a:t>The Head-Tilt/Chin-Lift Method</a:t>
            </a:r>
            <a:endParaRPr lang="en-US" sz="2600" dirty="0"/>
          </a:p>
        </p:txBody>
      </p:sp>
    </p:spTree>
    <p:extLst>
      <p:ext uri="{BB962C8B-B14F-4D97-AF65-F5344CB8AC3E}">
        <p14:creationId xmlns:p14="http://schemas.microsoft.com/office/powerpoint/2010/main" val="1278784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latin typeface="Georgia" pitchFamily="18" charset="0"/>
              </a:rPr>
              <a:t>(G) describe how shock effects the human body systems; </a:t>
            </a:r>
            <a:endParaRPr lang="en-US" dirty="0"/>
          </a:p>
          <a:p>
            <a:r>
              <a:rPr lang="en-US" dirty="0">
                <a:latin typeface="Georgia" pitchFamily="18" charset="0"/>
              </a:rPr>
              <a:t>(H) perform head-to-toe patient assessment; </a:t>
            </a:r>
          </a:p>
          <a:p>
            <a:r>
              <a:rPr lang="en-US" dirty="0">
                <a:latin typeface="Georgia" pitchFamily="18" charset="0"/>
              </a:rPr>
              <a:t>(I) simulate treatment of life threatening injuries </a:t>
            </a:r>
          </a:p>
          <a:p>
            <a:pPr lvl="1"/>
            <a:r>
              <a:rPr lang="en-US" dirty="0" err="1">
                <a:latin typeface="Georgia" pitchFamily="18" charset="0"/>
              </a:rPr>
              <a:t>i</a:t>
            </a:r>
            <a:r>
              <a:rPr lang="en-US" dirty="0">
                <a:latin typeface="Georgia" pitchFamily="18" charset="0"/>
              </a:rPr>
              <a:t>. recognize and treat an airway obstruction, bleeding, and shock; </a:t>
            </a:r>
          </a:p>
          <a:p>
            <a:r>
              <a:rPr lang="en-US" dirty="0">
                <a:latin typeface="Georgia" pitchFamily="18" charset="0"/>
              </a:rPr>
              <a:t>(J) analyze the principles of triage </a:t>
            </a:r>
          </a:p>
          <a:p>
            <a:pPr lvl="1"/>
            <a:r>
              <a:rPr lang="en-US" dirty="0" err="1">
                <a:latin typeface="Georgia" pitchFamily="18" charset="0"/>
              </a:rPr>
              <a:t>i</a:t>
            </a:r>
            <a:r>
              <a:rPr lang="en-US" dirty="0">
                <a:latin typeface="Georgia" pitchFamily="18" charset="0"/>
              </a:rPr>
              <a:t>. describe the START triage system; </a:t>
            </a:r>
          </a:p>
          <a:p>
            <a:pPr lvl="1"/>
            <a:r>
              <a:rPr lang="en-US" dirty="0">
                <a:latin typeface="Georgia" pitchFamily="18" charset="0"/>
              </a:rPr>
              <a:t>ii. conduct simulated disaster triage evaluations; </a:t>
            </a:r>
          </a:p>
          <a:p>
            <a:r>
              <a:rPr lang="en-US" dirty="0">
                <a:latin typeface="Georgia" pitchFamily="18" charset="0"/>
              </a:rPr>
              <a:t>(K) evaluate through documentation a disaster drill; </a:t>
            </a:r>
          </a:p>
          <a:p>
            <a:r>
              <a:rPr lang="en-US" dirty="0">
                <a:latin typeface="Georgia" pitchFamily="18" charset="0"/>
              </a:rPr>
              <a:t>(L) predict the equipment and supply needs for a disaster response. </a:t>
            </a:r>
          </a:p>
          <a:p>
            <a:endParaRPr lang="en-US" dirty="0">
              <a:latin typeface="Georgia" pitchFamily="18" charset="0"/>
            </a:endParaRPr>
          </a:p>
          <a:p>
            <a:pPr marL="114300" indent="0">
              <a:buNone/>
            </a:pPr>
            <a:endParaRPr lang="en-US" dirty="0">
              <a:latin typeface="Georgia" pitchFamily="18" charset="0"/>
            </a:endParaRPr>
          </a:p>
        </p:txBody>
      </p:sp>
      <p:sp>
        <p:nvSpPr>
          <p:cNvPr id="2" name="Title 1"/>
          <p:cNvSpPr>
            <a:spLocks noGrp="1"/>
          </p:cNvSpPr>
          <p:nvPr>
            <p:ph type="title"/>
          </p:nvPr>
        </p:nvSpPr>
        <p:spPr/>
        <p:txBody>
          <a:bodyPr>
            <a:normAutofit fontScale="90000"/>
          </a:bodyPr>
          <a:lstStyle/>
          <a:p>
            <a:r>
              <a:rPr lang="en-US" dirty="0">
                <a:latin typeface="Georgia" pitchFamily="18" charset="0"/>
              </a:rPr>
              <a:t>Texas Essential Knowledge and Skills (TEKS)</a:t>
            </a:r>
          </a:p>
        </p:txBody>
      </p:sp>
    </p:spTree>
    <p:extLst>
      <p:ext uri="{BB962C8B-B14F-4D97-AF65-F5344CB8AC3E}">
        <p14:creationId xmlns:p14="http://schemas.microsoft.com/office/powerpoint/2010/main" val="549841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US" sz="3400" b="1" dirty="0">
                <a:solidFill>
                  <a:srgbClr val="C00000"/>
                </a:solidFill>
              </a:rPr>
              <a:t>STEP #6</a:t>
            </a:r>
          </a:p>
          <a:p>
            <a:pPr marL="45720" indent="0" algn="ctr">
              <a:buNone/>
            </a:pPr>
            <a:endParaRPr lang="en-US" sz="3400" dirty="0"/>
          </a:p>
          <a:p>
            <a:pPr marL="45720" indent="0">
              <a:buNone/>
            </a:pPr>
            <a:r>
              <a:rPr lang="en-US" sz="3400" i="1" dirty="0"/>
              <a:t>Listen</a:t>
            </a:r>
            <a:r>
              <a:rPr lang="en-US" sz="3400" dirty="0"/>
              <a:t> for air exchange.</a:t>
            </a:r>
          </a:p>
          <a:p>
            <a:pPr lvl="1"/>
            <a:r>
              <a:rPr lang="en-US" sz="3400" dirty="0"/>
              <a:t>Document abnormal lung sounds (wheezing, gasping, gurgling, etc.).</a:t>
            </a:r>
          </a:p>
        </p:txBody>
      </p:sp>
      <p:sp>
        <p:nvSpPr>
          <p:cNvPr id="2" name="Title 1"/>
          <p:cNvSpPr>
            <a:spLocks noGrp="1"/>
          </p:cNvSpPr>
          <p:nvPr>
            <p:ph type="title"/>
          </p:nvPr>
        </p:nvSpPr>
        <p:spPr/>
        <p:txBody>
          <a:bodyPr>
            <a:normAutofit/>
          </a:bodyPr>
          <a:lstStyle/>
          <a:p>
            <a:r>
              <a:rPr lang="en-US" sz="3200" b="1" cap="small" dirty="0"/>
              <a:t>Treating Life-Threatening Conditions:</a:t>
            </a:r>
            <a:br>
              <a:rPr lang="en-US" sz="3200" b="1" dirty="0"/>
            </a:br>
            <a:r>
              <a:rPr lang="en-US" sz="2800" b="1" cap="small" dirty="0"/>
              <a:t>The Head-Tilt/Chin-Lift Method</a:t>
            </a:r>
            <a:endParaRPr lang="en-US" sz="2600" dirty="0"/>
          </a:p>
        </p:txBody>
      </p:sp>
    </p:spTree>
    <p:extLst>
      <p:ext uri="{BB962C8B-B14F-4D97-AF65-F5344CB8AC3E}">
        <p14:creationId xmlns:p14="http://schemas.microsoft.com/office/powerpoint/2010/main" val="2511641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US" sz="3400" b="1" dirty="0">
                <a:solidFill>
                  <a:srgbClr val="C00000"/>
                </a:solidFill>
              </a:rPr>
              <a:t>STEP #7</a:t>
            </a:r>
          </a:p>
          <a:p>
            <a:pPr marL="45720" indent="0" algn="ctr">
              <a:buNone/>
            </a:pPr>
            <a:endParaRPr lang="en-US" sz="3400" dirty="0"/>
          </a:p>
          <a:p>
            <a:pPr marL="45720" indent="0" algn="ctr">
              <a:buNone/>
            </a:pPr>
            <a:r>
              <a:rPr lang="en-US" sz="3400" i="1" dirty="0"/>
              <a:t>Feel</a:t>
            </a:r>
            <a:r>
              <a:rPr lang="en-US" sz="3400" dirty="0"/>
              <a:t> for abdominal movement.</a:t>
            </a:r>
          </a:p>
        </p:txBody>
      </p:sp>
      <p:sp>
        <p:nvSpPr>
          <p:cNvPr id="2" name="Title 1"/>
          <p:cNvSpPr>
            <a:spLocks noGrp="1"/>
          </p:cNvSpPr>
          <p:nvPr>
            <p:ph type="title"/>
          </p:nvPr>
        </p:nvSpPr>
        <p:spPr/>
        <p:txBody>
          <a:bodyPr>
            <a:normAutofit/>
          </a:bodyPr>
          <a:lstStyle/>
          <a:p>
            <a:r>
              <a:rPr lang="en-US" sz="3200" b="1" cap="small" dirty="0"/>
              <a:t>Treating Life-Threatening Conditions:</a:t>
            </a:r>
            <a:br>
              <a:rPr lang="en-US" sz="3200" b="1" dirty="0"/>
            </a:br>
            <a:r>
              <a:rPr lang="en-US" sz="2800" b="1" cap="small" dirty="0"/>
              <a:t>The Head-Tilt/Chin-Lift Method</a:t>
            </a:r>
            <a:endParaRPr lang="en-US" sz="2600" dirty="0"/>
          </a:p>
        </p:txBody>
      </p:sp>
    </p:spTree>
    <p:extLst>
      <p:ext uri="{BB962C8B-B14F-4D97-AF65-F5344CB8AC3E}">
        <p14:creationId xmlns:p14="http://schemas.microsoft.com/office/powerpoint/2010/main" val="1676322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US" sz="3400" b="1" dirty="0">
                <a:solidFill>
                  <a:srgbClr val="C00000"/>
                </a:solidFill>
              </a:rPr>
              <a:t>STEP #8</a:t>
            </a:r>
          </a:p>
          <a:p>
            <a:pPr marL="45720" indent="0" algn="ctr">
              <a:buNone/>
            </a:pPr>
            <a:endParaRPr lang="en-US" sz="3400" dirty="0"/>
          </a:p>
          <a:p>
            <a:pPr marL="45720" indent="0" algn="ctr">
              <a:buNone/>
            </a:pPr>
            <a:r>
              <a:rPr lang="en-US" sz="3400" dirty="0"/>
              <a:t>If breathing has been restored, the clear airway must be maintained by keeping the head tilted back.  If breathing has not been restored, repeat steps 2-7.</a:t>
            </a:r>
          </a:p>
        </p:txBody>
      </p:sp>
      <p:sp>
        <p:nvSpPr>
          <p:cNvPr id="2" name="Title 1"/>
          <p:cNvSpPr>
            <a:spLocks noGrp="1"/>
          </p:cNvSpPr>
          <p:nvPr>
            <p:ph type="title"/>
          </p:nvPr>
        </p:nvSpPr>
        <p:spPr/>
        <p:txBody>
          <a:bodyPr>
            <a:normAutofit/>
          </a:bodyPr>
          <a:lstStyle/>
          <a:p>
            <a:r>
              <a:rPr lang="en-US" sz="3200" b="1" cap="small" dirty="0"/>
              <a:t>Treating Life-Threatening Conditions:</a:t>
            </a:r>
            <a:br>
              <a:rPr lang="en-US" sz="3200" b="1" dirty="0"/>
            </a:br>
            <a:r>
              <a:rPr lang="en-US" sz="2800" b="1" cap="small" dirty="0"/>
              <a:t>The Head-Tilt/Chin-Lift Method</a:t>
            </a:r>
            <a:endParaRPr lang="en-US" sz="2600" dirty="0"/>
          </a:p>
        </p:txBody>
      </p:sp>
    </p:spTree>
    <p:extLst>
      <p:ext uri="{BB962C8B-B14F-4D97-AF65-F5344CB8AC3E}">
        <p14:creationId xmlns:p14="http://schemas.microsoft.com/office/powerpoint/2010/main" val="3658904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45720" indent="0" algn="ctr">
              <a:buNone/>
            </a:pPr>
            <a:r>
              <a:rPr lang="en-US" sz="3600" b="1" cap="small" dirty="0">
                <a:solidFill>
                  <a:schemeClr val="tx1"/>
                </a:solidFill>
              </a:rPr>
              <a:t>Exercise:  </a:t>
            </a:r>
            <a:r>
              <a:rPr lang="en-US" sz="3600" b="1" cap="small" dirty="0"/>
              <a:t>Opening the Airway</a:t>
            </a:r>
          </a:p>
          <a:p>
            <a:pPr marL="45720" indent="0">
              <a:buNone/>
            </a:pPr>
            <a:endParaRPr lang="en-US" sz="3600" b="1" dirty="0">
              <a:solidFill>
                <a:srgbClr val="C00000"/>
              </a:solidFill>
            </a:endParaRPr>
          </a:p>
          <a:p>
            <a:pPr marL="45720" indent="0">
              <a:buNone/>
            </a:pPr>
            <a:r>
              <a:rPr lang="en-US" sz="3600" b="1" dirty="0">
                <a:solidFill>
                  <a:srgbClr val="C00000"/>
                </a:solidFill>
              </a:rPr>
              <a:t>Purpose:</a:t>
            </a:r>
            <a:r>
              <a:rPr lang="en-US" sz="3600" dirty="0"/>
              <a:t>  Practice using the Head-Tilt/Chin-Lift method of opening the airway.</a:t>
            </a:r>
          </a:p>
          <a:p>
            <a:pPr marL="45720" indent="0">
              <a:buNone/>
            </a:pPr>
            <a:endParaRPr lang="en-US" sz="3600" dirty="0"/>
          </a:p>
          <a:p>
            <a:pPr marL="45720" indent="0">
              <a:buNone/>
            </a:pPr>
            <a:r>
              <a:rPr lang="en-US" sz="3600" dirty="0"/>
              <a:t>Be sure to use the steps in the Head-Tilt/Chin-Lift method.</a:t>
            </a:r>
            <a:endParaRPr lang="en-US" sz="3400" dirty="0"/>
          </a:p>
        </p:txBody>
      </p:sp>
      <p:sp>
        <p:nvSpPr>
          <p:cNvPr id="2" name="Title 1"/>
          <p:cNvSpPr>
            <a:spLocks noGrp="1"/>
          </p:cNvSpPr>
          <p:nvPr>
            <p:ph type="title"/>
          </p:nvPr>
        </p:nvSpPr>
        <p:spPr/>
        <p:txBody>
          <a:bodyPr>
            <a:normAutofit/>
          </a:bodyPr>
          <a:lstStyle/>
          <a:p>
            <a:r>
              <a:rPr lang="en-US" sz="3200" b="1" cap="small" dirty="0"/>
              <a:t>Treating Life-Threatening Conditions:</a:t>
            </a:r>
            <a:br>
              <a:rPr lang="en-US" sz="3200" b="1" dirty="0"/>
            </a:br>
            <a:r>
              <a:rPr lang="en-US" sz="2800" b="1" cap="small" dirty="0"/>
              <a:t>The Head-Tilt/Chin-Lift Method</a:t>
            </a:r>
            <a:endParaRPr lang="en-US" sz="2600" dirty="0"/>
          </a:p>
        </p:txBody>
      </p:sp>
    </p:spTree>
    <p:extLst>
      <p:ext uri="{BB962C8B-B14F-4D97-AF65-F5344CB8AC3E}">
        <p14:creationId xmlns:p14="http://schemas.microsoft.com/office/powerpoint/2010/main" val="1524472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US" sz="3600" b="1" cap="small" dirty="0">
                <a:solidFill>
                  <a:schemeClr val="tx1"/>
                </a:solidFill>
              </a:rPr>
              <a:t>Maintaining The Airway</a:t>
            </a:r>
          </a:p>
          <a:p>
            <a:pPr marL="45720" indent="0" algn="ctr">
              <a:buNone/>
            </a:pPr>
            <a:r>
              <a:rPr lang="en-US" sz="2600" dirty="0"/>
              <a:t>If breathing has been restored, the clear airway still must be maintained by keeping the head tilted back.  One option is to ask another person to hold the head in place; even another victim with minor injuries could do this.  The airway also can be maintained by placing soft objects under the victim’s shoulders to elevate the shoulders slightly and keep the airway open.</a:t>
            </a:r>
            <a:endParaRPr lang="en-US" sz="2600" b="1" cap="small" dirty="0"/>
          </a:p>
        </p:txBody>
      </p:sp>
      <p:sp>
        <p:nvSpPr>
          <p:cNvPr id="2" name="Title 1"/>
          <p:cNvSpPr>
            <a:spLocks noGrp="1"/>
          </p:cNvSpPr>
          <p:nvPr>
            <p:ph type="title"/>
          </p:nvPr>
        </p:nvSpPr>
        <p:spPr/>
        <p:txBody>
          <a:bodyPr>
            <a:normAutofit/>
          </a:bodyPr>
          <a:lstStyle/>
          <a:p>
            <a:r>
              <a:rPr lang="en-US" sz="3200" b="1" cap="small" dirty="0"/>
              <a:t>Treating Life-Threatening Conditions:</a:t>
            </a:r>
            <a:br>
              <a:rPr lang="en-US" sz="3200" b="1" dirty="0"/>
            </a:br>
            <a:r>
              <a:rPr lang="en-US" sz="2800" b="1" cap="small" dirty="0"/>
              <a:t>The Head-Tilt/Chin-Lift Method</a:t>
            </a:r>
            <a:endParaRPr lang="en-US" sz="2600" dirty="0"/>
          </a:p>
        </p:txBody>
      </p:sp>
    </p:spTree>
    <p:extLst>
      <p:ext uri="{BB962C8B-B14F-4D97-AF65-F5344CB8AC3E}">
        <p14:creationId xmlns:p14="http://schemas.microsoft.com/office/powerpoint/2010/main" val="2953760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US" sz="3600" b="1" cap="small" dirty="0">
                <a:solidFill>
                  <a:schemeClr val="tx1"/>
                </a:solidFill>
              </a:rPr>
              <a:t>Maintaining The Airway</a:t>
            </a:r>
          </a:p>
          <a:p>
            <a:pPr marL="45720" indent="0" algn="ctr">
              <a:buNone/>
            </a:pPr>
            <a:r>
              <a:rPr lang="en-US" sz="2600" dirty="0"/>
              <a:t>Remember that part of your mission is to do the greatest good for the greatest number of people.  For that reason, if breathing is not restored on the first try using the Head-Tilt/Chin-Lift method, CERT members should try again using the same method.  If breathing cannot be restored on the second try, CERT members must move on to the next victim.</a:t>
            </a:r>
            <a:endParaRPr lang="en-US" sz="2600" b="1" cap="small" dirty="0"/>
          </a:p>
        </p:txBody>
      </p:sp>
      <p:sp>
        <p:nvSpPr>
          <p:cNvPr id="2" name="Title 1"/>
          <p:cNvSpPr>
            <a:spLocks noGrp="1"/>
          </p:cNvSpPr>
          <p:nvPr>
            <p:ph type="title"/>
          </p:nvPr>
        </p:nvSpPr>
        <p:spPr/>
        <p:txBody>
          <a:bodyPr>
            <a:normAutofit/>
          </a:bodyPr>
          <a:lstStyle/>
          <a:p>
            <a:r>
              <a:rPr lang="en-US" sz="3200" b="1" cap="small" dirty="0"/>
              <a:t>Treating Life-Threatening Conditions:</a:t>
            </a:r>
            <a:br>
              <a:rPr lang="en-US" sz="3200" b="1" dirty="0"/>
            </a:br>
            <a:r>
              <a:rPr lang="en-US" sz="2800" b="1" cap="small" dirty="0"/>
              <a:t>The Head-Tilt/Chin-Lift Method</a:t>
            </a:r>
            <a:endParaRPr lang="en-US" sz="2600" dirty="0"/>
          </a:p>
        </p:txBody>
      </p:sp>
    </p:spTree>
    <p:extLst>
      <p:ext uri="{BB962C8B-B14F-4D97-AF65-F5344CB8AC3E}">
        <p14:creationId xmlns:p14="http://schemas.microsoft.com/office/powerpoint/2010/main" val="86205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US" sz="3600" b="1" cap="small" dirty="0">
                <a:solidFill>
                  <a:schemeClr val="tx1"/>
                </a:solidFill>
              </a:rPr>
              <a:t>Maintaining The Airway</a:t>
            </a:r>
          </a:p>
          <a:p>
            <a:pPr marL="45720" indent="0" algn="ctr">
              <a:buNone/>
            </a:pPr>
            <a:r>
              <a:rPr lang="en-US" sz="2600" dirty="0"/>
              <a:t>You should always be concerned with head, neck, or spinal injuries (all of which are common in structural collapses).  Used properly, the Head-Tilt/Chin-Lift method for opening an airway causes little spinal manipulation because the head pivots on the spine.</a:t>
            </a:r>
          </a:p>
          <a:p>
            <a:pPr marL="45720" indent="0" algn="ctr">
              <a:buNone/>
            </a:pPr>
            <a:endParaRPr lang="en-US" sz="2600" b="1" cap="small" dirty="0"/>
          </a:p>
        </p:txBody>
      </p:sp>
      <p:sp>
        <p:nvSpPr>
          <p:cNvPr id="2" name="Title 1"/>
          <p:cNvSpPr>
            <a:spLocks noGrp="1"/>
          </p:cNvSpPr>
          <p:nvPr>
            <p:ph type="title"/>
          </p:nvPr>
        </p:nvSpPr>
        <p:spPr/>
        <p:txBody>
          <a:bodyPr>
            <a:normAutofit/>
          </a:bodyPr>
          <a:lstStyle/>
          <a:p>
            <a:r>
              <a:rPr lang="en-US" sz="3200" b="1" cap="small" dirty="0"/>
              <a:t>Treating Life-Threatening Conditions:</a:t>
            </a:r>
            <a:br>
              <a:rPr lang="en-US" sz="3200" b="1" dirty="0"/>
            </a:br>
            <a:r>
              <a:rPr lang="en-US" sz="2800" b="1" cap="small" dirty="0"/>
              <a:t>The Head-Tilt/Chin-Lift Method</a:t>
            </a:r>
            <a:endParaRPr lang="en-US" sz="2600" dirty="0"/>
          </a:p>
        </p:txBody>
      </p:sp>
    </p:spTree>
    <p:extLst>
      <p:ext uri="{BB962C8B-B14F-4D97-AF65-F5344CB8AC3E}">
        <p14:creationId xmlns:p14="http://schemas.microsoft.com/office/powerpoint/2010/main" val="2417195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US" sz="3600" b="1" cap="small" dirty="0">
                <a:solidFill>
                  <a:schemeClr val="tx1"/>
                </a:solidFill>
              </a:rPr>
              <a:t>Maintaining The Airway</a:t>
            </a:r>
          </a:p>
          <a:p>
            <a:pPr marL="45720" indent="0" algn="ctr">
              <a:buNone/>
            </a:pPr>
            <a:r>
              <a:rPr lang="en-US" sz="2600" dirty="0"/>
              <a:t>Remember the importance of opening the airway as quickly as possible.  When treating the three killers, checking for airway obstruction is </a:t>
            </a:r>
            <a:r>
              <a:rPr lang="en-US" sz="2600" u="sng" dirty="0"/>
              <a:t>always</a:t>
            </a:r>
            <a:r>
              <a:rPr lang="en-US" sz="2600" dirty="0"/>
              <a:t> first.</a:t>
            </a:r>
            <a:endParaRPr lang="en-US" sz="2600" b="1" cap="small" dirty="0"/>
          </a:p>
        </p:txBody>
      </p:sp>
      <p:sp>
        <p:nvSpPr>
          <p:cNvPr id="2" name="Title 1"/>
          <p:cNvSpPr>
            <a:spLocks noGrp="1"/>
          </p:cNvSpPr>
          <p:nvPr>
            <p:ph type="title"/>
          </p:nvPr>
        </p:nvSpPr>
        <p:spPr/>
        <p:txBody>
          <a:bodyPr>
            <a:normAutofit/>
          </a:bodyPr>
          <a:lstStyle/>
          <a:p>
            <a:r>
              <a:rPr lang="en-US" sz="3200" b="1" cap="small" dirty="0"/>
              <a:t>Treating Life-Threatening Conditions:</a:t>
            </a:r>
            <a:br>
              <a:rPr lang="en-US" sz="3200" b="1" dirty="0"/>
            </a:br>
            <a:r>
              <a:rPr lang="en-US" sz="2800" b="1" cap="small" dirty="0"/>
              <a:t>The Head-Tilt/Chin-Lift Method</a:t>
            </a:r>
            <a:endParaRPr lang="en-US" sz="2600" dirty="0"/>
          </a:p>
        </p:txBody>
      </p:sp>
    </p:spTree>
    <p:extLst>
      <p:ext uri="{BB962C8B-B14F-4D97-AF65-F5344CB8AC3E}">
        <p14:creationId xmlns:p14="http://schemas.microsoft.com/office/powerpoint/2010/main" val="276980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US" sz="3600" b="1" cap="small" dirty="0">
                <a:solidFill>
                  <a:srgbClr val="FF0000"/>
                </a:solidFill>
              </a:rPr>
              <a:t>Controlling Bleeding</a:t>
            </a:r>
          </a:p>
          <a:p>
            <a:pPr marL="45720" indent="0">
              <a:buNone/>
            </a:pPr>
            <a:r>
              <a:rPr lang="en-US" sz="2600" dirty="0"/>
              <a:t>Uncontrolled bleeding initially causes weakness.  If bleeding is not controlled, the victim will go into shock within a short period of time and finally will die.  An adult has about 5 liters of blood.  Losing 1 liter can result in death.</a:t>
            </a:r>
            <a:endParaRPr lang="en-US" sz="2600" b="1" cap="small" dirty="0">
              <a:solidFill>
                <a:srgbClr val="FF0000"/>
              </a:solidFill>
            </a:endParaRPr>
          </a:p>
        </p:txBody>
      </p:sp>
      <p:sp>
        <p:nvSpPr>
          <p:cNvPr id="2" name="Title 1"/>
          <p:cNvSpPr>
            <a:spLocks noGrp="1"/>
          </p:cNvSpPr>
          <p:nvPr>
            <p:ph type="title"/>
          </p:nvPr>
        </p:nvSpPr>
        <p:spPr/>
        <p:txBody>
          <a:bodyPr>
            <a:normAutofit/>
          </a:bodyPr>
          <a:lstStyle/>
          <a:p>
            <a:r>
              <a:rPr lang="en-US" sz="3200" b="1" cap="small" dirty="0"/>
              <a:t>Treating Life-Threatening Conditions:</a:t>
            </a:r>
            <a:br>
              <a:rPr lang="en-US" sz="3200" b="1" dirty="0"/>
            </a:br>
            <a:r>
              <a:rPr lang="en-US" sz="2800" b="1" cap="small" dirty="0"/>
              <a:t>Controlling Bleeding</a:t>
            </a:r>
            <a:endParaRPr lang="en-US" sz="2600" dirty="0"/>
          </a:p>
        </p:txBody>
      </p:sp>
    </p:spTree>
    <p:extLst>
      <p:ext uri="{BB962C8B-B14F-4D97-AF65-F5344CB8AC3E}">
        <p14:creationId xmlns:p14="http://schemas.microsoft.com/office/powerpoint/2010/main" val="3701970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45720" indent="0" algn="ctr">
              <a:buNone/>
            </a:pPr>
            <a:r>
              <a:rPr lang="en-US" sz="3600" b="1" cap="small" dirty="0">
                <a:solidFill>
                  <a:srgbClr val="FF0000"/>
                </a:solidFill>
              </a:rPr>
              <a:t>Controlling Bleeding</a:t>
            </a:r>
          </a:p>
          <a:p>
            <a:pPr marL="45720" indent="0">
              <a:buNone/>
            </a:pPr>
            <a:r>
              <a:rPr lang="en-US" sz="3600" dirty="0"/>
              <a:t>There are three types of bleeding and the type can usually be identified by how fast the blood flows:</a:t>
            </a:r>
          </a:p>
          <a:p>
            <a:pPr lvl="1"/>
            <a:r>
              <a:rPr lang="en-US" sz="3400" u="sng" dirty="0">
                <a:solidFill>
                  <a:schemeClr val="tx1"/>
                </a:solidFill>
              </a:rPr>
              <a:t>Arterial bleeding</a:t>
            </a:r>
            <a:r>
              <a:rPr lang="en-US" sz="3400" dirty="0">
                <a:solidFill>
                  <a:schemeClr val="tx1"/>
                </a:solidFill>
              </a:rPr>
              <a:t>: </a:t>
            </a:r>
            <a:r>
              <a:rPr lang="en-US" sz="3400" dirty="0"/>
              <a:t> Arteries transport blood under high pressure.  Blood coming from an artery will </a:t>
            </a:r>
            <a:r>
              <a:rPr lang="en-US" sz="3400" u="sng" dirty="0"/>
              <a:t>spurt</a:t>
            </a:r>
            <a:r>
              <a:rPr lang="en-US" sz="3400" dirty="0"/>
              <a:t>.</a:t>
            </a:r>
          </a:p>
          <a:p>
            <a:pPr lvl="1"/>
            <a:r>
              <a:rPr lang="en-US" sz="3400" u="sng" dirty="0">
                <a:solidFill>
                  <a:schemeClr val="tx1"/>
                </a:solidFill>
              </a:rPr>
              <a:t>Venous bleeding</a:t>
            </a:r>
            <a:r>
              <a:rPr lang="en-US" sz="3400" dirty="0">
                <a:solidFill>
                  <a:schemeClr val="tx1"/>
                </a:solidFill>
              </a:rPr>
              <a:t>:  </a:t>
            </a:r>
            <a:r>
              <a:rPr lang="en-US" sz="3400" dirty="0"/>
              <a:t>Veins transport blood under low pressure.  Blood coming from a vein will </a:t>
            </a:r>
            <a:r>
              <a:rPr lang="en-US" sz="3400" u="sng" dirty="0"/>
              <a:t>flow</a:t>
            </a:r>
            <a:r>
              <a:rPr lang="en-US" sz="3400" dirty="0"/>
              <a:t>.</a:t>
            </a:r>
          </a:p>
          <a:p>
            <a:pPr lvl="1"/>
            <a:r>
              <a:rPr lang="en-US" sz="3400" u="sng" dirty="0">
                <a:solidFill>
                  <a:schemeClr val="tx1"/>
                </a:solidFill>
              </a:rPr>
              <a:t>Capillary bleeding</a:t>
            </a:r>
            <a:r>
              <a:rPr lang="en-US" sz="3400" dirty="0">
                <a:solidFill>
                  <a:schemeClr val="tx1"/>
                </a:solidFill>
              </a:rPr>
              <a:t>:</a:t>
            </a:r>
            <a:r>
              <a:rPr lang="en-US" sz="3400" dirty="0"/>
              <a:t>  Capillaries also carry blood under low pressure.  Blood coming from capillaries will </a:t>
            </a:r>
            <a:r>
              <a:rPr lang="en-US" sz="3400" u="sng" dirty="0"/>
              <a:t>ooze</a:t>
            </a:r>
            <a:r>
              <a:rPr lang="en-US" sz="3400" dirty="0"/>
              <a:t>.</a:t>
            </a:r>
            <a:endParaRPr lang="en-US" sz="3400" b="1" cap="small" dirty="0">
              <a:solidFill>
                <a:srgbClr val="FF0000"/>
              </a:solidFill>
            </a:endParaRPr>
          </a:p>
        </p:txBody>
      </p:sp>
      <p:sp>
        <p:nvSpPr>
          <p:cNvPr id="2" name="Title 1"/>
          <p:cNvSpPr>
            <a:spLocks noGrp="1"/>
          </p:cNvSpPr>
          <p:nvPr>
            <p:ph type="title"/>
          </p:nvPr>
        </p:nvSpPr>
        <p:spPr/>
        <p:txBody>
          <a:bodyPr>
            <a:normAutofit/>
          </a:bodyPr>
          <a:lstStyle/>
          <a:p>
            <a:r>
              <a:rPr lang="en-US" sz="3200" b="1" cap="small" dirty="0"/>
              <a:t>Treating Life-Threatening Conditions:</a:t>
            </a:r>
            <a:br>
              <a:rPr lang="en-US" sz="3200" b="1" dirty="0"/>
            </a:br>
            <a:r>
              <a:rPr lang="en-US" sz="2800" b="1" cap="small" dirty="0"/>
              <a:t>Controlling Bleeding</a:t>
            </a:r>
            <a:endParaRPr lang="en-US" sz="2600" dirty="0"/>
          </a:p>
        </p:txBody>
      </p:sp>
    </p:spTree>
    <p:extLst>
      <p:ext uri="{BB962C8B-B14F-4D97-AF65-F5344CB8AC3E}">
        <p14:creationId xmlns:p14="http://schemas.microsoft.com/office/powerpoint/2010/main" val="16109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800" b="1" dirty="0"/>
              <a:t>Life-Threatening Conditions:</a:t>
            </a:r>
            <a:r>
              <a:rPr lang="en-US" sz="2800" dirty="0"/>
              <a:t>  How to recognize and treat an airway obstruction, bleeding, and shock. </a:t>
            </a:r>
          </a:p>
          <a:p>
            <a:pPr marL="114300" indent="0">
              <a:buNone/>
            </a:pPr>
            <a:endParaRPr lang="en-US" sz="2800" dirty="0"/>
          </a:p>
          <a:p>
            <a:r>
              <a:rPr lang="en-US" sz="2800" b="1" dirty="0"/>
              <a:t>Triage:</a:t>
            </a:r>
            <a:r>
              <a:rPr lang="en-US" sz="2800" dirty="0"/>
              <a:t>  Principles of triage and how to conduct triage evaluations. </a:t>
            </a:r>
            <a:endParaRPr lang="en-US" sz="2800" b="1" dirty="0"/>
          </a:p>
        </p:txBody>
      </p:sp>
      <p:sp>
        <p:nvSpPr>
          <p:cNvPr id="2" name="Title 1"/>
          <p:cNvSpPr>
            <a:spLocks noGrp="1"/>
          </p:cNvSpPr>
          <p:nvPr>
            <p:ph type="title"/>
          </p:nvPr>
        </p:nvSpPr>
        <p:spPr/>
        <p:txBody>
          <a:bodyPr/>
          <a:lstStyle/>
          <a:p>
            <a:r>
              <a:rPr lang="en-US" dirty="0"/>
              <a:t>What you will learn</a:t>
            </a:r>
          </a:p>
        </p:txBody>
      </p:sp>
    </p:spTree>
    <p:extLst>
      <p:ext uri="{BB962C8B-B14F-4D97-AF65-F5344CB8AC3E}">
        <p14:creationId xmlns:p14="http://schemas.microsoft.com/office/powerpoint/2010/main" val="3640868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45720" indent="0" algn="ctr">
              <a:buNone/>
            </a:pPr>
            <a:r>
              <a:rPr lang="en-US" sz="3600" b="1" cap="small" dirty="0">
                <a:solidFill>
                  <a:srgbClr val="FF0000"/>
                </a:solidFill>
              </a:rPr>
              <a:t>Controlling Bleeding</a:t>
            </a:r>
            <a:r>
              <a:rPr lang="en-US" sz="3600" dirty="0"/>
              <a:t> </a:t>
            </a:r>
          </a:p>
          <a:p>
            <a:pPr marL="45720" indent="0">
              <a:buNone/>
            </a:pPr>
            <a:r>
              <a:rPr lang="en-US" sz="3600" dirty="0"/>
              <a:t>There are three main methods for controlling bleeding:</a:t>
            </a:r>
          </a:p>
          <a:p>
            <a:pPr lvl="1"/>
            <a:r>
              <a:rPr lang="en-US" sz="3400" dirty="0">
                <a:solidFill>
                  <a:schemeClr val="tx1"/>
                </a:solidFill>
              </a:rPr>
              <a:t>Direct pressure</a:t>
            </a:r>
          </a:p>
          <a:p>
            <a:pPr lvl="1"/>
            <a:r>
              <a:rPr lang="en-US" sz="3400" dirty="0">
                <a:solidFill>
                  <a:schemeClr val="tx1"/>
                </a:solidFill>
              </a:rPr>
              <a:t>Elevation</a:t>
            </a:r>
          </a:p>
          <a:p>
            <a:pPr lvl="1"/>
            <a:r>
              <a:rPr lang="en-US" sz="3400" dirty="0">
                <a:solidFill>
                  <a:schemeClr val="tx1"/>
                </a:solidFill>
              </a:rPr>
              <a:t>Pressure points</a:t>
            </a:r>
          </a:p>
          <a:p>
            <a:pPr marL="45720" indent="0">
              <a:buNone/>
            </a:pPr>
            <a:r>
              <a:rPr lang="en-US" sz="3600" dirty="0"/>
              <a:t>Direct pressure and elevation will control bleeding in 95% of cases.</a:t>
            </a:r>
            <a:endParaRPr lang="en-US" sz="3600" b="1" cap="small" dirty="0">
              <a:solidFill>
                <a:srgbClr val="FF0000"/>
              </a:solidFill>
            </a:endParaRPr>
          </a:p>
        </p:txBody>
      </p:sp>
      <p:sp>
        <p:nvSpPr>
          <p:cNvPr id="2" name="Title 1"/>
          <p:cNvSpPr>
            <a:spLocks noGrp="1"/>
          </p:cNvSpPr>
          <p:nvPr>
            <p:ph type="title"/>
          </p:nvPr>
        </p:nvSpPr>
        <p:spPr/>
        <p:txBody>
          <a:bodyPr>
            <a:normAutofit/>
          </a:bodyPr>
          <a:lstStyle/>
          <a:p>
            <a:r>
              <a:rPr lang="en-US" sz="3200" b="1" cap="small" dirty="0"/>
              <a:t>Treating Life-Threatening Conditions:</a:t>
            </a:r>
            <a:br>
              <a:rPr lang="en-US" sz="3200" b="1" dirty="0"/>
            </a:br>
            <a:r>
              <a:rPr lang="en-US" sz="2800" b="1" cap="small" dirty="0"/>
              <a:t>Controlling Bleeding</a:t>
            </a:r>
            <a:endParaRPr lang="en-US" sz="2600" dirty="0"/>
          </a:p>
        </p:txBody>
      </p:sp>
    </p:spTree>
    <p:extLst>
      <p:ext uri="{BB962C8B-B14F-4D97-AF65-F5344CB8AC3E}">
        <p14:creationId xmlns:p14="http://schemas.microsoft.com/office/powerpoint/2010/main" val="2543570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000" u="sng" dirty="0">
                <a:solidFill>
                  <a:schemeClr val="tx1"/>
                </a:solidFill>
              </a:rPr>
              <a:t>Method</a:t>
            </a:r>
          </a:p>
        </p:txBody>
      </p:sp>
      <p:sp>
        <p:nvSpPr>
          <p:cNvPr id="3" name="Content Placeholder 2"/>
          <p:cNvSpPr>
            <a:spLocks noGrp="1"/>
          </p:cNvSpPr>
          <p:nvPr>
            <p:ph sz="half" idx="2"/>
          </p:nvPr>
        </p:nvSpPr>
        <p:spPr/>
        <p:txBody>
          <a:bodyPr/>
          <a:lstStyle/>
          <a:p>
            <a:pPr marL="45720" indent="0" algn="ctr">
              <a:buNone/>
            </a:pPr>
            <a:r>
              <a:rPr lang="en-US" b="1" dirty="0">
                <a:solidFill>
                  <a:srgbClr val="C00000"/>
                </a:solidFill>
              </a:rPr>
              <a:t>Direct Pressure</a:t>
            </a:r>
          </a:p>
        </p:txBody>
      </p:sp>
      <p:sp>
        <p:nvSpPr>
          <p:cNvPr id="4" name="Text Placeholder 3"/>
          <p:cNvSpPr>
            <a:spLocks noGrp="1"/>
          </p:cNvSpPr>
          <p:nvPr>
            <p:ph type="body" sz="quarter" idx="3"/>
          </p:nvPr>
        </p:nvSpPr>
        <p:spPr/>
        <p:txBody>
          <a:bodyPr>
            <a:normAutofit/>
          </a:bodyPr>
          <a:lstStyle/>
          <a:p>
            <a:r>
              <a:rPr lang="en-US" sz="3000" u="sng" dirty="0">
                <a:solidFill>
                  <a:schemeClr val="tx1"/>
                </a:solidFill>
              </a:rPr>
              <a:t>Procedure</a:t>
            </a:r>
          </a:p>
        </p:txBody>
      </p:sp>
      <p:sp>
        <p:nvSpPr>
          <p:cNvPr id="5" name="Content Placeholder 4"/>
          <p:cNvSpPr>
            <a:spLocks noGrp="1"/>
          </p:cNvSpPr>
          <p:nvPr>
            <p:ph sz="quarter" idx="4"/>
          </p:nvPr>
        </p:nvSpPr>
        <p:spPr/>
        <p:txBody>
          <a:bodyPr>
            <a:normAutofit fontScale="92500" lnSpcReduction="10000"/>
          </a:bodyPr>
          <a:lstStyle/>
          <a:p>
            <a:pPr lvl="0"/>
            <a:r>
              <a:rPr lang="en-US" dirty="0"/>
              <a:t>Place direct pressure over the wound by putting a clean dressing over the wound and pressing firmly.</a:t>
            </a:r>
          </a:p>
          <a:p>
            <a:r>
              <a:rPr lang="en-US" dirty="0"/>
              <a:t>Maintain pressure on the dressing over the wound by wrapping the wound </a:t>
            </a:r>
            <a:r>
              <a:rPr lang="en-US" u="sng" dirty="0"/>
              <a:t>firmly</a:t>
            </a:r>
            <a:r>
              <a:rPr lang="en-US" dirty="0"/>
              <a:t> with a pressure bandage and tying with a bow.</a:t>
            </a:r>
          </a:p>
        </p:txBody>
      </p:sp>
      <p:sp>
        <p:nvSpPr>
          <p:cNvPr id="6" name="Title 5"/>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Procedures for Controlling Bleeding</a:t>
            </a:r>
            <a:br>
              <a:rPr lang="en-US" b="1" cap="small" dirty="0">
                <a:solidFill>
                  <a:srgbClr val="FF0000"/>
                </a:solidFill>
              </a:rPr>
            </a:br>
            <a:endParaRPr lang="en-US" dirty="0"/>
          </a:p>
        </p:txBody>
      </p:sp>
    </p:spTree>
    <p:extLst>
      <p:ext uri="{BB962C8B-B14F-4D97-AF65-F5344CB8AC3E}">
        <p14:creationId xmlns:p14="http://schemas.microsoft.com/office/powerpoint/2010/main" val="3235104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000" u="sng" dirty="0">
                <a:solidFill>
                  <a:schemeClr val="tx1"/>
                </a:solidFill>
              </a:rPr>
              <a:t>Method</a:t>
            </a:r>
          </a:p>
        </p:txBody>
      </p:sp>
      <p:sp>
        <p:nvSpPr>
          <p:cNvPr id="3" name="Content Placeholder 2"/>
          <p:cNvSpPr>
            <a:spLocks noGrp="1"/>
          </p:cNvSpPr>
          <p:nvPr>
            <p:ph sz="half" idx="2"/>
          </p:nvPr>
        </p:nvSpPr>
        <p:spPr/>
        <p:txBody>
          <a:bodyPr/>
          <a:lstStyle/>
          <a:p>
            <a:pPr marL="45720" indent="0" algn="ctr">
              <a:buNone/>
            </a:pPr>
            <a:r>
              <a:rPr lang="en-US" b="1" dirty="0">
                <a:solidFill>
                  <a:srgbClr val="C00000"/>
                </a:solidFill>
              </a:rPr>
              <a:t>Elevation</a:t>
            </a:r>
          </a:p>
        </p:txBody>
      </p:sp>
      <p:sp>
        <p:nvSpPr>
          <p:cNvPr id="4" name="Text Placeholder 3"/>
          <p:cNvSpPr>
            <a:spLocks noGrp="1"/>
          </p:cNvSpPr>
          <p:nvPr>
            <p:ph type="body" sz="quarter" idx="3"/>
          </p:nvPr>
        </p:nvSpPr>
        <p:spPr/>
        <p:txBody>
          <a:bodyPr>
            <a:normAutofit/>
          </a:bodyPr>
          <a:lstStyle/>
          <a:p>
            <a:r>
              <a:rPr lang="en-US" sz="3000" u="sng" dirty="0">
                <a:solidFill>
                  <a:schemeClr val="tx1"/>
                </a:solidFill>
              </a:rPr>
              <a:t>Procedure</a:t>
            </a:r>
          </a:p>
        </p:txBody>
      </p:sp>
      <p:sp>
        <p:nvSpPr>
          <p:cNvPr id="5" name="Content Placeholder 4"/>
          <p:cNvSpPr>
            <a:spLocks noGrp="1"/>
          </p:cNvSpPr>
          <p:nvPr>
            <p:ph sz="quarter" idx="4"/>
          </p:nvPr>
        </p:nvSpPr>
        <p:spPr/>
        <p:txBody>
          <a:bodyPr>
            <a:normAutofit/>
          </a:bodyPr>
          <a:lstStyle/>
          <a:p>
            <a:pPr marL="45720" lvl="0" indent="0">
              <a:buNone/>
            </a:pPr>
            <a:r>
              <a:rPr lang="en-US" dirty="0"/>
              <a:t>Elevate the wound above the level of the heart.</a:t>
            </a:r>
          </a:p>
        </p:txBody>
      </p:sp>
      <p:sp>
        <p:nvSpPr>
          <p:cNvPr id="6" name="Title 5"/>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Procedures for Controlling Bleeding</a:t>
            </a:r>
            <a:br>
              <a:rPr lang="en-US" b="1" cap="small" dirty="0">
                <a:solidFill>
                  <a:srgbClr val="FF0000"/>
                </a:solidFill>
              </a:rPr>
            </a:br>
            <a:endParaRPr lang="en-US" dirty="0"/>
          </a:p>
        </p:txBody>
      </p:sp>
    </p:spTree>
    <p:extLst>
      <p:ext uri="{BB962C8B-B14F-4D97-AF65-F5344CB8AC3E}">
        <p14:creationId xmlns:p14="http://schemas.microsoft.com/office/powerpoint/2010/main" val="326140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000" u="sng" dirty="0">
                <a:solidFill>
                  <a:schemeClr val="tx1"/>
                </a:solidFill>
              </a:rPr>
              <a:t>Method</a:t>
            </a:r>
          </a:p>
        </p:txBody>
      </p:sp>
      <p:sp>
        <p:nvSpPr>
          <p:cNvPr id="3" name="Content Placeholder 2"/>
          <p:cNvSpPr>
            <a:spLocks noGrp="1"/>
          </p:cNvSpPr>
          <p:nvPr>
            <p:ph sz="half" idx="2"/>
          </p:nvPr>
        </p:nvSpPr>
        <p:spPr/>
        <p:txBody>
          <a:bodyPr/>
          <a:lstStyle/>
          <a:p>
            <a:pPr marL="45720" indent="0" algn="ctr">
              <a:buNone/>
            </a:pPr>
            <a:r>
              <a:rPr lang="en-US" b="1" dirty="0">
                <a:solidFill>
                  <a:srgbClr val="C00000"/>
                </a:solidFill>
              </a:rPr>
              <a:t>Pressure Points</a:t>
            </a:r>
          </a:p>
        </p:txBody>
      </p:sp>
      <p:sp>
        <p:nvSpPr>
          <p:cNvPr id="4" name="Text Placeholder 3"/>
          <p:cNvSpPr>
            <a:spLocks noGrp="1"/>
          </p:cNvSpPr>
          <p:nvPr>
            <p:ph type="body" sz="quarter" idx="3"/>
          </p:nvPr>
        </p:nvSpPr>
        <p:spPr/>
        <p:txBody>
          <a:bodyPr>
            <a:normAutofit/>
          </a:bodyPr>
          <a:lstStyle/>
          <a:p>
            <a:r>
              <a:rPr lang="en-US" sz="3000" u="sng" dirty="0">
                <a:solidFill>
                  <a:schemeClr val="tx1"/>
                </a:solidFill>
              </a:rPr>
              <a:t>Procedure</a:t>
            </a:r>
          </a:p>
        </p:txBody>
      </p:sp>
      <p:sp>
        <p:nvSpPr>
          <p:cNvPr id="5" name="Content Placeholder 4"/>
          <p:cNvSpPr>
            <a:spLocks noGrp="1"/>
          </p:cNvSpPr>
          <p:nvPr>
            <p:ph sz="quarter" idx="4"/>
          </p:nvPr>
        </p:nvSpPr>
        <p:spPr/>
        <p:txBody>
          <a:bodyPr>
            <a:normAutofit/>
          </a:bodyPr>
          <a:lstStyle/>
          <a:p>
            <a:pPr marL="45720" lvl="0" indent="0">
              <a:buNone/>
            </a:pPr>
            <a:r>
              <a:rPr lang="en-US" dirty="0"/>
              <a:t>Put pressure on the nearest pressure point to slow the flow of blood to the wound.  Use the:</a:t>
            </a:r>
          </a:p>
          <a:p>
            <a:pPr lvl="1"/>
            <a:r>
              <a:rPr lang="en-US" u="sng" dirty="0"/>
              <a:t>Brachial point</a:t>
            </a:r>
            <a:r>
              <a:rPr lang="en-US" dirty="0"/>
              <a:t> for bleeding in the arm</a:t>
            </a:r>
          </a:p>
          <a:p>
            <a:pPr lvl="1"/>
            <a:r>
              <a:rPr lang="en-US" u="sng" dirty="0"/>
              <a:t>Femoral point</a:t>
            </a:r>
            <a:r>
              <a:rPr lang="en-US" dirty="0"/>
              <a:t> for bleeding in the leg</a:t>
            </a:r>
          </a:p>
          <a:p>
            <a:pPr lvl="1"/>
            <a:r>
              <a:rPr lang="en-US" u="sng" dirty="0"/>
              <a:t>Popliteal point</a:t>
            </a:r>
            <a:r>
              <a:rPr lang="en-US" dirty="0"/>
              <a:t> for bleeding in the lower leg</a:t>
            </a:r>
          </a:p>
        </p:txBody>
      </p:sp>
      <p:sp>
        <p:nvSpPr>
          <p:cNvPr id="6" name="Title 5"/>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Procedures for Controlling Bleeding</a:t>
            </a:r>
            <a:br>
              <a:rPr lang="en-US" b="1" cap="small" dirty="0">
                <a:solidFill>
                  <a:srgbClr val="FF0000"/>
                </a:solidFill>
              </a:rPr>
            </a:br>
            <a:endParaRPr lang="en-US" dirty="0"/>
          </a:p>
        </p:txBody>
      </p:sp>
    </p:spTree>
    <p:extLst>
      <p:ext uri="{BB962C8B-B14F-4D97-AF65-F5344CB8AC3E}">
        <p14:creationId xmlns:p14="http://schemas.microsoft.com/office/powerpoint/2010/main" val="1415240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b="1" cap="small" dirty="0">
                <a:solidFill>
                  <a:schemeClr val="tx1"/>
                </a:solidFill>
              </a:rPr>
              <a:t>Direct Pressure</a:t>
            </a:r>
          </a:p>
          <a:p>
            <a:pPr marL="45720" indent="0">
              <a:buNone/>
            </a:pPr>
            <a:r>
              <a:rPr lang="en-US" dirty="0"/>
              <a:t>This is the procedure for controlling bleeding through direct pressure:</a:t>
            </a:r>
          </a:p>
          <a:p>
            <a:pPr marL="45720" indent="0">
              <a:buNone/>
            </a:pPr>
            <a:endParaRPr lang="en-US" dirty="0"/>
          </a:p>
          <a:p>
            <a:pPr lvl="0"/>
            <a:r>
              <a:rPr lang="en-US" b="1" u="sng" dirty="0">
                <a:solidFill>
                  <a:srgbClr val="C00000"/>
                </a:solidFill>
              </a:rPr>
              <a:t>Step 1</a:t>
            </a:r>
            <a:r>
              <a:rPr lang="en-US" b="1" dirty="0">
                <a:solidFill>
                  <a:srgbClr val="C00000"/>
                </a:solidFill>
              </a:rPr>
              <a:t>:</a:t>
            </a:r>
            <a:r>
              <a:rPr lang="en-US" dirty="0"/>
              <a:t>  Place direct pressure over the wound by putting a clean dressing over it and pressing firmly.</a:t>
            </a:r>
          </a:p>
          <a:p>
            <a:r>
              <a:rPr lang="en-US" b="1" u="sng" dirty="0">
                <a:solidFill>
                  <a:srgbClr val="C00000"/>
                </a:solidFill>
              </a:rPr>
              <a:t>Step 2</a:t>
            </a:r>
            <a:r>
              <a:rPr lang="en-US" b="1" dirty="0">
                <a:solidFill>
                  <a:srgbClr val="C00000"/>
                </a:solidFill>
              </a:rPr>
              <a:t>:</a:t>
            </a:r>
            <a:r>
              <a:rPr lang="en-US" dirty="0"/>
              <a:t>  Maintain pressure on the dressing over the wound by wrapping </a:t>
            </a:r>
            <a:r>
              <a:rPr lang="en-US" u="sng" dirty="0"/>
              <a:t>firmly</a:t>
            </a:r>
            <a:r>
              <a:rPr lang="en-US" dirty="0"/>
              <a:t> with a bandage.</a:t>
            </a:r>
          </a:p>
          <a:p>
            <a:endParaRPr lang="en-US" dirty="0"/>
          </a:p>
          <a:p>
            <a:pPr marL="45720" indent="0">
              <a:buNone/>
            </a:pPr>
            <a:r>
              <a:rPr lang="en-US" dirty="0"/>
              <a:t>Direct pressure and elevation can take 5 to 7 minutes to stop the bleeding completely.  The use of a dressing and pressure bandage allows the rescuer to move on to the next victim.</a:t>
            </a:r>
          </a:p>
          <a:p>
            <a:pPr marL="45720" indent="0">
              <a:buNone/>
            </a:pPr>
            <a:endParaRPr lang="en-US" dirty="0"/>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Procedures for Controlling Bleeding</a:t>
            </a:r>
            <a:br>
              <a:rPr lang="en-US" b="1" cap="small" dirty="0">
                <a:solidFill>
                  <a:srgbClr val="FF0000"/>
                </a:solidFill>
              </a:rPr>
            </a:br>
            <a:endParaRPr lang="en-US" dirty="0"/>
          </a:p>
        </p:txBody>
      </p:sp>
    </p:spTree>
    <p:extLst>
      <p:ext uri="{BB962C8B-B14F-4D97-AF65-F5344CB8AC3E}">
        <p14:creationId xmlns:p14="http://schemas.microsoft.com/office/powerpoint/2010/main" val="2152776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5720" indent="0">
              <a:buNone/>
            </a:pPr>
            <a:r>
              <a:rPr lang="en-US" sz="2600" dirty="0"/>
              <a:t>A pressure bandage should be tied with a bow, so that it can be loosened — rather than cut — to examine the wound, and then retied.  This procedure helps to conserve supplies and saves time.  </a:t>
            </a:r>
          </a:p>
          <a:p>
            <a:pPr marL="45720" indent="0">
              <a:buNone/>
            </a:pPr>
            <a:endParaRPr lang="en-US" sz="2600" dirty="0"/>
          </a:p>
          <a:p>
            <a:pPr marL="45720" indent="0">
              <a:buNone/>
            </a:pPr>
            <a:r>
              <a:rPr lang="en-US" sz="2600" dirty="0"/>
              <a:t>The bandage maintains the direct pressure needed to stop the bleeding.  CERT members continue to assess the victim’s status.  If the victim’s limb is turning blue or becoming numb below the bandage, then it should be loosened.</a:t>
            </a: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Procedures for Controlling Bleeding</a:t>
            </a:r>
            <a:br>
              <a:rPr lang="en-US" b="1" cap="small" dirty="0">
                <a:solidFill>
                  <a:srgbClr val="FF0000"/>
                </a:solidFill>
              </a:rPr>
            </a:br>
            <a:endParaRPr lang="en-US" dirty="0"/>
          </a:p>
        </p:txBody>
      </p:sp>
    </p:spTree>
    <p:extLst>
      <p:ext uri="{BB962C8B-B14F-4D97-AF65-F5344CB8AC3E}">
        <p14:creationId xmlns:p14="http://schemas.microsoft.com/office/powerpoint/2010/main" val="3274961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b="1" cap="small" dirty="0">
                <a:solidFill>
                  <a:schemeClr val="tx1"/>
                </a:solidFill>
              </a:rPr>
              <a:t>Elevation</a:t>
            </a:r>
          </a:p>
          <a:p>
            <a:r>
              <a:rPr lang="en-US" sz="2800" dirty="0"/>
              <a:t>Elevation can be used in combination with direct pressure.  Elevate the wound above the level of the heart.  </a:t>
            </a:r>
          </a:p>
          <a:p>
            <a:r>
              <a:rPr lang="en-US" sz="2800" dirty="0"/>
              <a:t>The body has great difficulty pumping blood against gravity; therefore, elevating a wound above the heart will decrease blood flow and loss of blood through the wound.</a:t>
            </a:r>
            <a:endParaRPr lang="en-US" sz="2800" b="1" cap="small" dirty="0">
              <a:solidFill>
                <a:schemeClr val="tx1"/>
              </a:solidFill>
            </a:endParaRPr>
          </a:p>
          <a:p>
            <a:pPr marL="45720" indent="0">
              <a:buNone/>
            </a:pPr>
            <a:endParaRPr lang="en-US" sz="2600" dirty="0"/>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Procedures for Controlling Bleeding</a:t>
            </a:r>
            <a:br>
              <a:rPr lang="en-US" b="1" cap="small" dirty="0">
                <a:solidFill>
                  <a:srgbClr val="FF0000"/>
                </a:solidFill>
              </a:rPr>
            </a:br>
            <a:endParaRPr lang="en-US" dirty="0"/>
          </a:p>
        </p:txBody>
      </p:sp>
    </p:spTree>
    <p:extLst>
      <p:ext uri="{BB962C8B-B14F-4D97-AF65-F5344CB8AC3E}">
        <p14:creationId xmlns:p14="http://schemas.microsoft.com/office/powerpoint/2010/main" val="2773376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a:bodyPr>
          <a:lstStyle/>
          <a:p>
            <a:pPr marL="45720" indent="0">
              <a:buNone/>
            </a:pPr>
            <a:r>
              <a:rPr lang="en-US" sz="2800" b="1" cap="small" dirty="0">
                <a:solidFill>
                  <a:schemeClr val="tx1"/>
                </a:solidFill>
              </a:rPr>
              <a:t>Pressure Points</a:t>
            </a:r>
          </a:p>
          <a:p>
            <a:pPr marL="45720" indent="0">
              <a:buNone/>
            </a:pPr>
            <a:r>
              <a:rPr lang="en-US" sz="2800" dirty="0"/>
              <a:t>There are also pressure points that can be used to stem the flow of bleeding.  </a:t>
            </a:r>
          </a:p>
          <a:p>
            <a:pPr marL="45720" indent="0">
              <a:buNone/>
            </a:pPr>
            <a:r>
              <a:rPr lang="en-US" sz="2800" dirty="0"/>
              <a:t>The pressure points most often used are the:</a:t>
            </a:r>
          </a:p>
          <a:p>
            <a:pPr lvl="1"/>
            <a:r>
              <a:rPr lang="en-US" sz="2600" dirty="0"/>
              <a:t>Brachial point in the arm</a:t>
            </a:r>
          </a:p>
          <a:p>
            <a:pPr lvl="1"/>
            <a:r>
              <a:rPr lang="en-US" sz="2600" dirty="0"/>
              <a:t>Femoral point in the leg</a:t>
            </a:r>
          </a:p>
          <a:p>
            <a:pPr lvl="1"/>
            <a:r>
              <a:rPr lang="en-US" sz="2600" dirty="0"/>
              <a:t>Pressure point behind the knee</a:t>
            </a: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Procedures for Controlling Bleeding</a:t>
            </a:r>
            <a:br>
              <a:rPr lang="en-US" b="1" cap="small" dirty="0">
                <a:solidFill>
                  <a:srgbClr val="FF0000"/>
                </a:solidFill>
              </a:rPr>
            </a:br>
            <a:endParaRPr lang="en-US" dirty="0"/>
          </a:p>
        </p:txBody>
      </p:sp>
    </p:spTree>
    <p:extLst>
      <p:ext uri="{BB962C8B-B14F-4D97-AF65-F5344CB8AC3E}">
        <p14:creationId xmlns:p14="http://schemas.microsoft.com/office/powerpoint/2010/main" val="3632582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a:bodyPr>
          <a:lstStyle/>
          <a:p>
            <a:pPr marL="45720" indent="0">
              <a:buNone/>
            </a:pPr>
            <a:r>
              <a:rPr lang="en-US" sz="2800" b="1" cap="small" dirty="0">
                <a:solidFill>
                  <a:schemeClr val="tx1"/>
                </a:solidFill>
              </a:rPr>
              <a:t>Pressure Points</a:t>
            </a:r>
          </a:p>
          <a:p>
            <a:pPr marL="45720" indent="0">
              <a:buNone/>
            </a:pPr>
            <a:r>
              <a:rPr lang="en-US" sz="2800" dirty="0"/>
              <a:t>The pressure point to use depends on the location of the wound.  The correct pressure point is between the wound and the heart.</a:t>
            </a:r>
            <a:endParaRPr lang="en-US" sz="2800" b="1" cap="small" dirty="0">
              <a:solidFill>
                <a:schemeClr val="tx1"/>
              </a:solidFill>
            </a:endParaRP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Procedures for Controlling Bleeding</a:t>
            </a:r>
            <a:br>
              <a:rPr lang="en-US" b="1" cap="small" dirty="0">
                <a:solidFill>
                  <a:srgbClr val="FF0000"/>
                </a:solidFill>
              </a:rPr>
            </a:br>
            <a:endParaRPr lang="en-US" dirty="0"/>
          </a:p>
        </p:txBody>
      </p:sp>
    </p:spTree>
    <p:extLst>
      <p:ext uri="{BB962C8B-B14F-4D97-AF65-F5344CB8AC3E}">
        <p14:creationId xmlns:p14="http://schemas.microsoft.com/office/powerpoint/2010/main" val="642831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0812" y="304800"/>
            <a:ext cx="4416588" cy="6172200"/>
          </a:xfrm>
        </p:spPr>
      </p:pic>
      <p:sp>
        <p:nvSpPr>
          <p:cNvPr id="3" name="Text Placeholder 2"/>
          <p:cNvSpPr>
            <a:spLocks noGrp="1"/>
          </p:cNvSpPr>
          <p:nvPr>
            <p:ph type="body" sz="half" idx="2"/>
          </p:nvPr>
        </p:nvSpPr>
        <p:spPr/>
        <p:txBody>
          <a:bodyPr/>
          <a:lstStyle/>
          <a:p>
            <a:endParaRPr lang="en-US" dirty="0"/>
          </a:p>
          <a:p>
            <a:endParaRPr lang="en-US" dirty="0"/>
          </a:p>
          <a:p>
            <a:r>
              <a:rPr lang="en-US" b="1" dirty="0"/>
              <a:t>Brachial</a:t>
            </a:r>
          </a:p>
          <a:p>
            <a:endParaRPr lang="en-US" b="1" dirty="0"/>
          </a:p>
          <a:p>
            <a:r>
              <a:rPr lang="en-US" b="1" dirty="0"/>
              <a:t>Femoral</a:t>
            </a:r>
          </a:p>
          <a:p>
            <a:endParaRPr lang="en-US" b="1" dirty="0"/>
          </a:p>
          <a:p>
            <a:r>
              <a:rPr lang="en-US" b="1" dirty="0"/>
              <a:t>Behind knee</a:t>
            </a:r>
          </a:p>
        </p:txBody>
      </p:sp>
      <p:sp>
        <p:nvSpPr>
          <p:cNvPr id="4" name="Title 3"/>
          <p:cNvSpPr>
            <a:spLocks noGrp="1"/>
          </p:cNvSpPr>
          <p:nvPr>
            <p:ph type="title"/>
          </p:nvPr>
        </p:nvSpPr>
        <p:spPr/>
        <p:txBody>
          <a:bodyPr/>
          <a:lstStyle/>
          <a:p>
            <a:r>
              <a:rPr lang="en-US" dirty="0"/>
              <a:t>Pressure Points</a:t>
            </a:r>
          </a:p>
        </p:txBody>
      </p:sp>
    </p:spTree>
    <p:extLst>
      <p:ext uri="{BB962C8B-B14F-4D97-AF65-F5344CB8AC3E}">
        <p14:creationId xmlns:p14="http://schemas.microsoft.com/office/powerpoint/2010/main" val="1116372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sz="2800" dirty="0"/>
              <a:t>The need for CERTs to learn disaster medical operations is based on two assumptions: </a:t>
            </a:r>
          </a:p>
          <a:p>
            <a:pPr lvl="0"/>
            <a:r>
              <a:rPr lang="en-US" sz="2800" dirty="0"/>
              <a:t>The number of </a:t>
            </a:r>
            <a:r>
              <a:rPr lang="en-US" sz="2800" u="sng" dirty="0"/>
              <a:t>victims</a:t>
            </a:r>
            <a:r>
              <a:rPr lang="en-US" sz="2800" dirty="0"/>
              <a:t> could </a:t>
            </a:r>
            <a:r>
              <a:rPr lang="en-US" sz="2800" b="1" dirty="0"/>
              <a:t>exceed</a:t>
            </a:r>
            <a:r>
              <a:rPr lang="en-US" sz="2800" dirty="0"/>
              <a:t> the local capacity for treatment.</a:t>
            </a:r>
          </a:p>
          <a:p>
            <a:r>
              <a:rPr lang="en-US" sz="2800" u="sng" dirty="0"/>
              <a:t>Survivors</a:t>
            </a:r>
            <a:r>
              <a:rPr lang="en-US" sz="2800" dirty="0"/>
              <a:t> will attempt to </a:t>
            </a:r>
            <a:r>
              <a:rPr lang="en-US" sz="2800" b="1" dirty="0"/>
              <a:t>assist</a:t>
            </a:r>
            <a:r>
              <a:rPr lang="en-US" sz="2800" dirty="0"/>
              <a:t> others.  As CERT members you will need to know lifesaving first aid or post-disaster survival techniques.</a:t>
            </a:r>
          </a:p>
        </p:txBody>
      </p:sp>
      <p:sp>
        <p:nvSpPr>
          <p:cNvPr id="2" name="Title 1"/>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2865200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45720" indent="0">
              <a:buNone/>
            </a:pPr>
            <a:r>
              <a:rPr lang="en-US" sz="3400" b="1" dirty="0"/>
              <a:t>Brachial Pressure Point</a:t>
            </a:r>
          </a:p>
        </p:txBody>
      </p:sp>
      <p:sp>
        <p:nvSpPr>
          <p:cNvPr id="4" name="Title 3"/>
          <p:cNvSpPr>
            <a:spLocks noGrp="1"/>
          </p:cNvSpPr>
          <p:nvPr>
            <p:ph type="title"/>
          </p:nvPr>
        </p:nvSpPr>
        <p:spPr/>
        <p:txBody>
          <a:bodyPr/>
          <a:lstStyle/>
          <a:p>
            <a:r>
              <a:rPr lang="en-US" b="1" cap="small" dirty="0"/>
              <a:t>Treating Life-Threatening Conditions:</a:t>
            </a:r>
            <a:br>
              <a:rPr lang="en-US" b="1" dirty="0"/>
            </a:br>
            <a:r>
              <a:rPr lang="en-US" b="1" cap="small" dirty="0">
                <a:solidFill>
                  <a:srgbClr val="FF0000"/>
                </a:solidFill>
              </a:rPr>
              <a:t>Pressure Points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33600" y="2438400"/>
            <a:ext cx="5486400" cy="3935896"/>
          </a:xfrm>
        </p:spPr>
      </p:pic>
    </p:spTree>
    <p:extLst>
      <p:ext uri="{BB962C8B-B14F-4D97-AF65-F5344CB8AC3E}">
        <p14:creationId xmlns:p14="http://schemas.microsoft.com/office/powerpoint/2010/main" val="3137779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95400" y="2667000"/>
            <a:ext cx="5373282" cy="3634187"/>
          </a:xfrm>
        </p:spPr>
      </p:pic>
      <p:sp>
        <p:nvSpPr>
          <p:cNvPr id="4" name="Title 3"/>
          <p:cNvSpPr>
            <a:spLocks noGrp="1"/>
          </p:cNvSpPr>
          <p:nvPr>
            <p:ph type="title"/>
          </p:nvPr>
        </p:nvSpPr>
        <p:spPr/>
        <p:txBody>
          <a:bodyPr/>
          <a:lstStyle/>
          <a:p>
            <a:r>
              <a:rPr lang="en-US" b="1" cap="small" dirty="0"/>
              <a:t>Treating Life-Threatening Conditions:</a:t>
            </a:r>
            <a:br>
              <a:rPr lang="en-US" b="1" dirty="0"/>
            </a:br>
            <a:r>
              <a:rPr lang="en-US" b="1" cap="small" dirty="0">
                <a:solidFill>
                  <a:srgbClr val="FF0000"/>
                </a:solidFill>
              </a:rPr>
              <a:t>Pressure Points</a:t>
            </a:r>
            <a:endParaRPr lang="en-US" dirty="0"/>
          </a:p>
        </p:txBody>
      </p:sp>
      <p:sp>
        <p:nvSpPr>
          <p:cNvPr id="3" name="Content Placeholder 2"/>
          <p:cNvSpPr>
            <a:spLocks noGrp="1"/>
          </p:cNvSpPr>
          <p:nvPr>
            <p:ph sz="half" idx="2"/>
          </p:nvPr>
        </p:nvSpPr>
        <p:spPr/>
        <p:txBody>
          <a:bodyPr/>
          <a:lstStyle/>
          <a:p>
            <a:pPr marL="45720" indent="0" algn="r">
              <a:buNone/>
            </a:pPr>
            <a:r>
              <a:rPr lang="en-US" sz="3400" b="1" dirty="0"/>
              <a:t>Femoral Pressure Point</a:t>
            </a:r>
          </a:p>
        </p:txBody>
      </p:sp>
    </p:spTree>
    <p:extLst>
      <p:ext uri="{BB962C8B-B14F-4D97-AF65-F5344CB8AC3E}">
        <p14:creationId xmlns:p14="http://schemas.microsoft.com/office/powerpoint/2010/main" val="120466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cap="small" dirty="0"/>
              <a:t>Treating Life-Threatening Conditions:</a:t>
            </a:r>
            <a:br>
              <a:rPr lang="en-US" b="1" dirty="0"/>
            </a:br>
            <a:r>
              <a:rPr lang="en-US" b="1" cap="small" dirty="0">
                <a:solidFill>
                  <a:srgbClr val="FF0000"/>
                </a:solidFill>
              </a:rPr>
              <a:t>Pressure Points</a:t>
            </a:r>
            <a:endParaRPr lang="en-US" dirty="0"/>
          </a:p>
        </p:txBody>
      </p:sp>
      <p:sp>
        <p:nvSpPr>
          <p:cNvPr id="3" name="Content Placeholder 2"/>
          <p:cNvSpPr>
            <a:spLocks noGrp="1"/>
          </p:cNvSpPr>
          <p:nvPr>
            <p:ph sz="half" idx="2"/>
          </p:nvPr>
        </p:nvSpPr>
        <p:spPr/>
        <p:txBody>
          <a:bodyPr/>
          <a:lstStyle/>
          <a:p>
            <a:pPr marL="45720" indent="0">
              <a:buNone/>
            </a:pPr>
            <a:endParaRPr lang="en-US" dirty="0"/>
          </a:p>
          <a:p>
            <a:pPr marL="45720" indent="0">
              <a:buNone/>
            </a:pPr>
            <a:endParaRPr lang="en-US" dirty="0"/>
          </a:p>
        </p:txBody>
      </p:sp>
      <p:sp>
        <p:nvSpPr>
          <p:cNvPr id="2" name="Content Placeholder 1"/>
          <p:cNvSpPr>
            <a:spLocks noGrp="1"/>
          </p:cNvSpPr>
          <p:nvPr>
            <p:ph sz="half" idx="1"/>
          </p:nvPr>
        </p:nvSpPr>
        <p:spPr/>
        <p:txBody>
          <a:bodyPr/>
          <a:lstStyle/>
          <a:p>
            <a:pPr marL="45720" indent="0">
              <a:buNone/>
            </a:pPr>
            <a:r>
              <a:rPr lang="en-US" sz="3400" b="1" dirty="0"/>
              <a:t>Popliteal Pressure Point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667000"/>
            <a:ext cx="6594676" cy="3276600"/>
          </a:xfrm>
          <a:prstGeom prst="rect">
            <a:avLst/>
          </a:prstGeom>
        </p:spPr>
      </p:pic>
    </p:spTree>
    <p:extLst>
      <p:ext uri="{BB962C8B-B14F-4D97-AF65-F5344CB8AC3E}">
        <p14:creationId xmlns:p14="http://schemas.microsoft.com/office/powerpoint/2010/main" val="12999286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0812" y="304800"/>
            <a:ext cx="4416588" cy="6172200"/>
          </a:xfrm>
        </p:spPr>
      </p:pic>
      <p:sp>
        <p:nvSpPr>
          <p:cNvPr id="3" name="Text Placeholder 2"/>
          <p:cNvSpPr>
            <a:spLocks noGrp="1"/>
          </p:cNvSpPr>
          <p:nvPr>
            <p:ph type="body" sz="half" idx="2"/>
          </p:nvPr>
        </p:nvSpPr>
        <p:spPr/>
        <p:txBody>
          <a:bodyPr/>
          <a:lstStyle/>
          <a:p>
            <a:endParaRPr lang="en-US" dirty="0"/>
          </a:p>
          <a:p>
            <a:endParaRPr lang="en-US" dirty="0"/>
          </a:p>
          <a:p>
            <a:r>
              <a:rPr lang="en-US" b="1" dirty="0"/>
              <a:t>Brachial</a:t>
            </a:r>
          </a:p>
          <a:p>
            <a:endParaRPr lang="en-US" b="1" dirty="0"/>
          </a:p>
          <a:p>
            <a:r>
              <a:rPr lang="en-US" b="1" dirty="0"/>
              <a:t>Femoral</a:t>
            </a:r>
          </a:p>
          <a:p>
            <a:endParaRPr lang="en-US" b="1" dirty="0"/>
          </a:p>
          <a:p>
            <a:r>
              <a:rPr lang="en-US" b="1" dirty="0"/>
              <a:t>Behind knee</a:t>
            </a:r>
          </a:p>
        </p:txBody>
      </p:sp>
      <p:sp>
        <p:nvSpPr>
          <p:cNvPr id="4" name="Title 3"/>
          <p:cNvSpPr>
            <a:spLocks noGrp="1"/>
          </p:cNvSpPr>
          <p:nvPr>
            <p:ph type="title"/>
          </p:nvPr>
        </p:nvSpPr>
        <p:spPr/>
        <p:txBody>
          <a:bodyPr/>
          <a:lstStyle/>
          <a:p>
            <a:r>
              <a:rPr lang="en-US" dirty="0"/>
              <a:t>Pressure Points</a:t>
            </a:r>
          </a:p>
        </p:txBody>
      </p:sp>
    </p:spTree>
    <p:extLst>
      <p:ext uri="{BB962C8B-B14F-4D97-AF65-F5344CB8AC3E}">
        <p14:creationId xmlns:p14="http://schemas.microsoft.com/office/powerpoint/2010/main" val="25497175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a:bodyPr>
          <a:lstStyle/>
          <a:p>
            <a:pPr marL="45720" indent="0">
              <a:buNone/>
            </a:pPr>
            <a:endParaRPr lang="en-US" sz="2800" b="1" dirty="0"/>
          </a:p>
          <a:p>
            <a:pPr marL="45720" indent="0">
              <a:buNone/>
            </a:pPr>
            <a:r>
              <a:rPr lang="en-US" sz="2800" b="1" dirty="0"/>
              <a:t>Purpose:</a:t>
            </a:r>
            <a:r>
              <a:rPr lang="en-US" sz="2800" b="1" cap="small" dirty="0"/>
              <a:t>  </a:t>
            </a:r>
            <a:r>
              <a:rPr lang="en-US" sz="2800" dirty="0"/>
              <a:t>This exercise will provide a chance to practice using the techniques for controlling bleeding.</a:t>
            </a:r>
          </a:p>
          <a:p>
            <a:pPr marL="45720" indent="0">
              <a:buNone/>
            </a:pPr>
            <a:endParaRPr lang="en-US" sz="2800" b="1" cap="small" dirty="0">
              <a:solidFill>
                <a:schemeClr val="tx1"/>
              </a:solidFill>
            </a:endParaRP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Exercise: Controlling Bleeding</a:t>
            </a:r>
            <a:br>
              <a:rPr lang="en-US" b="1" cap="small" dirty="0">
                <a:solidFill>
                  <a:srgbClr val="FF0000"/>
                </a:solidFill>
              </a:rPr>
            </a:br>
            <a:endParaRPr lang="en-US" dirty="0"/>
          </a:p>
        </p:txBody>
      </p:sp>
    </p:spTree>
    <p:extLst>
      <p:ext uri="{BB962C8B-B14F-4D97-AF65-F5344CB8AC3E}">
        <p14:creationId xmlns:p14="http://schemas.microsoft.com/office/powerpoint/2010/main" val="2394607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lnSpcReduction="10000"/>
          </a:bodyPr>
          <a:lstStyle/>
          <a:p>
            <a:pPr marL="45720" indent="0">
              <a:buNone/>
            </a:pPr>
            <a:r>
              <a:rPr lang="en-US" sz="2800" b="1" dirty="0"/>
              <a:t>Instructions:</a:t>
            </a:r>
            <a:endParaRPr lang="en-US" sz="2800" dirty="0"/>
          </a:p>
          <a:p>
            <a:pPr lvl="0"/>
            <a:r>
              <a:rPr lang="en-US" sz="2800" dirty="0"/>
              <a:t>After breaking into pairs, identify one person to take the role of the victim.</a:t>
            </a:r>
          </a:p>
          <a:p>
            <a:pPr lvl="0"/>
            <a:r>
              <a:rPr lang="en-US" sz="2800" dirty="0"/>
              <a:t>Respond as if the victim has an injury on the right forearm, just below the elbow.</a:t>
            </a:r>
          </a:p>
          <a:p>
            <a:pPr lvl="0"/>
            <a:r>
              <a:rPr lang="en-US" sz="2800" dirty="0"/>
              <a:t>Apply a pressure bandage and elevate the arm.</a:t>
            </a:r>
          </a:p>
          <a:p>
            <a:pPr lvl="0"/>
            <a:r>
              <a:rPr lang="en-US" sz="2800" dirty="0"/>
              <a:t>Repeat the process twice.</a:t>
            </a:r>
          </a:p>
          <a:p>
            <a:r>
              <a:rPr lang="en-US" sz="2800" dirty="0"/>
              <a:t>Swap roles and have the new rescuer complete the above steps.</a:t>
            </a:r>
            <a:endParaRPr lang="en-US" sz="2800" b="1" cap="small" dirty="0">
              <a:solidFill>
                <a:schemeClr val="tx1"/>
              </a:solidFill>
            </a:endParaRP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err="1">
                <a:solidFill>
                  <a:srgbClr val="FF0000"/>
                </a:solidFill>
              </a:rPr>
              <a:t>Exercies</a:t>
            </a:r>
            <a:r>
              <a:rPr lang="en-US" b="1" cap="small" dirty="0">
                <a:solidFill>
                  <a:srgbClr val="FF0000"/>
                </a:solidFill>
              </a:rPr>
              <a:t>: Controlling Bleeding</a:t>
            </a:r>
            <a:br>
              <a:rPr lang="en-US" b="1" cap="small" dirty="0">
                <a:solidFill>
                  <a:srgbClr val="FF0000"/>
                </a:solidFill>
              </a:rPr>
            </a:br>
            <a:endParaRPr lang="en-US" dirty="0"/>
          </a:p>
        </p:txBody>
      </p:sp>
    </p:spTree>
    <p:extLst>
      <p:ext uri="{BB962C8B-B14F-4D97-AF65-F5344CB8AC3E}">
        <p14:creationId xmlns:p14="http://schemas.microsoft.com/office/powerpoint/2010/main" val="3239071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lnSpcReduction="10000"/>
          </a:bodyPr>
          <a:lstStyle/>
          <a:p>
            <a:pPr marL="45720" indent="0">
              <a:buNone/>
            </a:pPr>
            <a:r>
              <a:rPr lang="en-US" sz="2800" b="1" cap="small" dirty="0">
                <a:solidFill>
                  <a:schemeClr val="tx1"/>
                </a:solidFill>
              </a:rPr>
              <a:t>Tourniquets (Optional)</a:t>
            </a:r>
          </a:p>
          <a:p>
            <a:pPr marL="45720" indent="0">
              <a:buNone/>
            </a:pPr>
            <a:r>
              <a:rPr lang="en-US" sz="2800" dirty="0"/>
              <a:t>CERTs will use </a:t>
            </a:r>
            <a:r>
              <a:rPr lang="en-US" sz="2800" u="sng" dirty="0"/>
              <a:t>direct pressure</a:t>
            </a:r>
            <a:r>
              <a:rPr lang="en-US" sz="2800" dirty="0"/>
              <a:t> on pressure points and </a:t>
            </a:r>
            <a:r>
              <a:rPr lang="en-US" sz="2800" u="sng" dirty="0"/>
              <a:t>elevation</a:t>
            </a:r>
            <a:r>
              <a:rPr lang="en-US" sz="2800" dirty="0"/>
              <a:t> to manage most bleeding.  However, if bleeding cannot be stopped using these methods </a:t>
            </a:r>
            <a:r>
              <a:rPr lang="en-US" sz="2800" b="1" dirty="0"/>
              <a:t>and</a:t>
            </a:r>
            <a:r>
              <a:rPr lang="en-US" sz="2800" dirty="0"/>
              <a:t> professionals are delayed in responding, a tourniquet may be a viable option to save a person from </a:t>
            </a:r>
            <a:r>
              <a:rPr lang="en-US" sz="2800" b="1" dirty="0"/>
              <a:t>bleeding to death</a:t>
            </a:r>
            <a:r>
              <a:rPr lang="en-US" sz="2800" dirty="0"/>
              <a:t>.  However, a tourniquet is absolutely a last resort </a:t>
            </a:r>
            <a:r>
              <a:rPr lang="en-US" sz="2800" b="1" dirty="0">
                <a:solidFill>
                  <a:srgbClr val="FF0000"/>
                </a:solidFill>
              </a:rPr>
              <a:t>(life or limb)</a:t>
            </a:r>
            <a:r>
              <a:rPr lang="en-US" sz="2800" dirty="0">
                <a:solidFill>
                  <a:srgbClr val="FF0000"/>
                </a:solidFill>
              </a:rPr>
              <a:t> </a:t>
            </a:r>
            <a:r>
              <a:rPr lang="en-US" sz="2800" dirty="0"/>
              <a:t>when other preferred means have failed to control bleeding in an arm or a leg.  </a:t>
            </a:r>
          </a:p>
          <a:p>
            <a:pPr marL="45720" indent="0">
              <a:buNone/>
            </a:pPr>
            <a:endParaRPr lang="en-US" sz="2800" b="1" cap="small" dirty="0">
              <a:solidFill>
                <a:schemeClr val="tx1"/>
              </a:solidFill>
            </a:endParaRP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err="1">
                <a:solidFill>
                  <a:srgbClr val="FF0000"/>
                </a:solidFill>
              </a:rPr>
              <a:t>Toutniquets</a:t>
            </a:r>
            <a:br>
              <a:rPr lang="en-US" b="1" cap="small" dirty="0">
                <a:solidFill>
                  <a:srgbClr val="FF0000"/>
                </a:solidFill>
              </a:rPr>
            </a:br>
            <a:endParaRPr lang="en-US" dirty="0"/>
          </a:p>
        </p:txBody>
      </p:sp>
    </p:spTree>
    <p:extLst>
      <p:ext uri="{BB962C8B-B14F-4D97-AF65-F5344CB8AC3E}">
        <p14:creationId xmlns:p14="http://schemas.microsoft.com/office/powerpoint/2010/main" val="3939925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a:bodyPr>
          <a:lstStyle/>
          <a:p>
            <a:pPr marL="45720" indent="0">
              <a:buNone/>
            </a:pPr>
            <a:r>
              <a:rPr lang="en-US" sz="2800" b="1" cap="small" dirty="0">
                <a:solidFill>
                  <a:schemeClr val="tx1"/>
                </a:solidFill>
              </a:rPr>
              <a:t>Tourniquets (Optional)</a:t>
            </a:r>
          </a:p>
          <a:p>
            <a:pPr marL="45720" indent="0">
              <a:buNone/>
            </a:pPr>
            <a:r>
              <a:rPr lang="en-US" sz="2800" dirty="0"/>
              <a:t>While the use of a tourniquet is extremely rare, it may have a use when part of an extremity is amputated or crushed and bleeding cannot be stopped by any other preferred means.</a:t>
            </a:r>
          </a:p>
          <a:p>
            <a:pPr marL="45720" indent="0">
              <a:buNone/>
            </a:pPr>
            <a:endParaRPr lang="en-US" sz="2800" b="1" cap="small" dirty="0">
              <a:solidFill>
                <a:schemeClr val="tx1"/>
              </a:solidFill>
            </a:endParaRP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Tourniquets</a:t>
            </a:r>
            <a:br>
              <a:rPr lang="en-US" b="1" cap="small" dirty="0">
                <a:solidFill>
                  <a:srgbClr val="FF0000"/>
                </a:solidFill>
              </a:rPr>
            </a:br>
            <a:endParaRPr lang="en-US" dirty="0"/>
          </a:p>
        </p:txBody>
      </p:sp>
    </p:spTree>
    <p:extLst>
      <p:ext uri="{BB962C8B-B14F-4D97-AF65-F5344CB8AC3E}">
        <p14:creationId xmlns:p14="http://schemas.microsoft.com/office/powerpoint/2010/main" val="7935245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a:bodyPr>
          <a:lstStyle/>
          <a:p>
            <a:pPr lvl="0"/>
            <a:r>
              <a:rPr lang="en-US" sz="2800" dirty="0"/>
              <a:t>A tourniquet is a tight bandage which, when placed around a limb and tightened, cuts off the blood supply to the part of the limb beyond it.</a:t>
            </a: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Tourniquets</a:t>
            </a:r>
            <a:br>
              <a:rPr lang="en-US" b="1" cap="small" dirty="0">
                <a:solidFill>
                  <a:srgbClr val="FF0000"/>
                </a:solidFill>
              </a:rPr>
            </a:br>
            <a:endParaRPr lang="en-US" dirty="0"/>
          </a:p>
        </p:txBody>
      </p:sp>
    </p:spTree>
    <p:extLst>
      <p:ext uri="{BB962C8B-B14F-4D97-AF65-F5344CB8AC3E}">
        <p14:creationId xmlns:p14="http://schemas.microsoft.com/office/powerpoint/2010/main" val="37349598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a:bodyPr>
          <a:lstStyle/>
          <a:p>
            <a:pPr lvl="0"/>
            <a:r>
              <a:rPr lang="en-US" sz="2800" dirty="0"/>
              <a:t>A tourniquet can do harm to the limb, but it can halt severe blood loss when all other means have failed and professional help will not arrive in time to help stop the bleeding before the person dies.</a:t>
            </a: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Tourniquets</a:t>
            </a:r>
            <a:br>
              <a:rPr lang="en-US" b="1" cap="small" dirty="0">
                <a:solidFill>
                  <a:srgbClr val="FF0000"/>
                </a:solidFill>
              </a:rPr>
            </a:br>
            <a:endParaRPr lang="en-US" dirty="0"/>
          </a:p>
        </p:txBody>
      </p:sp>
    </p:spTree>
    <p:extLst>
      <p:ext uri="{BB962C8B-B14F-4D97-AF65-F5344CB8AC3E}">
        <p14:creationId xmlns:p14="http://schemas.microsoft.com/office/powerpoint/2010/main" val="2117018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114300" indent="0">
              <a:buNone/>
            </a:pPr>
            <a:r>
              <a:rPr lang="en-US" sz="2600" dirty="0"/>
              <a:t>CERT medical operations can play a vital role in limiting deaths from trauma.  The phases of death from trauma are:</a:t>
            </a:r>
          </a:p>
          <a:p>
            <a:pPr lvl="0"/>
            <a:r>
              <a:rPr lang="en-US" sz="2600" b="1" dirty="0"/>
              <a:t>Phase 1</a:t>
            </a:r>
            <a:r>
              <a:rPr lang="en-US" sz="2600" dirty="0"/>
              <a:t>:  Death within minutes as a result of overwhelming and irreversible damage to vital organs</a:t>
            </a:r>
          </a:p>
          <a:p>
            <a:pPr lvl="0"/>
            <a:r>
              <a:rPr lang="en-US" sz="2600" b="1" dirty="0"/>
              <a:t>Phase 2</a:t>
            </a:r>
            <a:r>
              <a:rPr lang="en-US" sz="2600" dirty="0"/>
              <a:t>:  Death within several hours as a result of excessive bleeding</a:t>
            </a:r>
          </a:p>
          <a:p>
            <a:r>
              <a:rPr lang="en-US" sz="2600" b="1" dirty="0"/>
              <a:t>Phase 3</a:t>
            </a:r>
            <a:r>
              <a:rPr lang="en-US" sz="2600" dirty="0"/>
              <a:t>:  Death in several days or weeks as a result of infection or multiple-organ failure (i.e., complications from an injury)</a:t>
            </a:r>
          </a:p>
        </p:txBody>
      </p:sp>
      <p:sp>
        <p:nvSpPr>
          <p:cNvPr id="2" name="Title 1"/>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19651625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a:bodyPr>
          <a:lstStyle/>
          <a:p>
            <a:pPr lvl="0"/>
            <a:r>
              <a:rPr lang="en-US" sz="2800" dirty="0"/>
              <a:t>Use any long, flat, soft material (bandage, neck tie, belt, or stocking).  Do not use materials like rope, wire, or string that can cut into the patient’s flesh.</a:t>
            </a:r>
            <a:endParaRPr lang="en-US" sz="2800" b="1" cap="small" dirty="0">
              <a:solidFill>
                <a:schemeClr val="tx1"/>
              </a:solidFill>
            </a:endParaRP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Tourniquets</a:t>
            </a:r>
            <a:br>
              <a:rPr lang="en-US" b="1" cap="small" dirty="0">
                <a:solidFill>
                  <a:srgbClr val="FF0000"/>
                </a:solidFill>
              </a:rPr>
            </a:br>
            <a:endParaRPr lang="en-US" dirty="0"/>
          </a:p>
        </p:txBody>
      </p:sp>
    </p:spTree>
    <p:extLst>
      <p:ext uri="{BB962C8B-B14F-4D97-AF65-F5344CB8AC3E}">
        <p14:creationId xmlns:p14="http://schemas.microsoft.com/office/powerpoint/2010/main" val="30650904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724400" cy="4407408"/>
          </a:xfrm>
        </p:spPr>
        <p:txBody>
          <a:bodyPr/>
          <a:lstStyle/>
          <a:p>
            <a:pPr marL="45720" indent="0">
              <a:buNone/>
            </a:pPr>
            <a:r>
              <a:rPr lang="en-US" sz="3200" b="1" dirty="0"/>
              <a:t>Emergency Tourniquet</a:t>
            </a:r>
          </a:p>
          <a:p>
            <a:pPr marL="45720" indent="0">
              <a:buNone/>
            </a:pPr>
            <a:endParaRPr lang="en-US" dirty="0"/>
          </a:p>
          <a:p>
            <a:pPr marL="45720" indent="0">
              <a:buNone/>
            </a:pP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514599" y="2743200"/>
            <a:ext cx="5140991" cy="3429000"/>
          </a:xfrm>
        </p:spPr>
      </p:pic>
      <p:sp>
        <p:nvSpPr>
          <p:cNvPr id="4" name="Title 3"/>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Tourniquets</a:t>
            </a:r>
            <a:br>
              <a:rPr lang="en-US" b="1" cap="small" dirty="0">
                <a:solidFill>
                  <a:srgbClr val="FF0000"/>
                </a:solidFill>
              </a:rPr>
            </a:br>
            <a:endParaRPr lang="en-US" dirty="0"/>
          </a:p>
        </p:txBody>
      </p:sp>
    </p:spTree>
    <p:extLst>
      <p:ext uri="{BB962C8B-B14F-4D97-AF65-F5344CB8AC3E}">
        <p14:creationId xmlns:p14="http://schemas.microsoft.com/office/powerpoint/2010/main" val="9792182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a:bodyPr>
          <a:lstStyle/>
          <a:p>
            <a:pPr marL="45720" indent="0" algn="ctr">
              <a:buNone/>
            </a:pPr>
            <a:endParaRPr lang="en-US" sz="2800" dirty="0"/>
          </a:p>
          <a:p>
            <a:pPr marL="45720" indent="0" algn="ctr">
              <a:buNone/>
            </a:pPr>
            <a:endParaRPr lang="en-US" sz="2800" dirty="0"/>
          </a:p>
          <a:p>
            <a:pPr marL="45720" indent="0" algn="ctr">
              <a:buNone/>
            </a:pPr>
            <a:endParaRPr lang="en-US" sz="2800" b="1" cap="small" dirty="0">
              <a:solidFill>
                <a:schemeClr val="tx1"/>
              </a:solidFill>
            </a:endParaRP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Tourniquets</a:t>
            </a:r>
            <a:br>
              <a:rPr lang="en-US" b="1" cap="small" dirty="0">
                <a:solidFill>
                  <a:srgbClr val="FF0000"/>
                </a:solidFill>
              </a:rPr>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752600"/>
            <a:ext cx="7315200" cy="4863830"/>
          </a:xfrm>
          <a:prstGeom prst="rect">
            <a:avLst/>
          </a:prstGeom>
        </p:spPr>
      </p:pic>
    </p:spTree>
    <p:extLst>
      <p:ext uri="{BB962C8B-B14F-4D97-AF65-F5344CB8AC3E}">
        <p14:creationId xmlns:p14="http://schemas.microsoft.com/office/powerpoint/2010/main" val="38618186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a:bodyPr>
          <a:lstStyle/>
          <a:p>
            <a:pPr marL="45720" indent="0" algn="ctr">
              <a:buNone/>
            </a:pPr>
            <a:endParaRPr lang="en-US" sz="2800" dirty="0"/>
          </a:p>
          <a:p>
            <a:pPr marL="45720" indent="0" algn="ctr">
              <a:buNone/>
            </a:pPr>
            <a:endParaRPr lang="en-US" sz="2800" dirty="0"/>
          </a:p>
          <a:p>
            <a:pPr marL="45720" indent="0" algn="ctr">
              <a:buNone/>
            </a:pPr>
            <a:endParaRPr lang="en-US" sz="2800" b="1" cap="small" dirty="0">
              <a:solidFill>
                <a:schemeClr val="tx1"/>
              </a:solidFill>
            </a:endParaRP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Tourniquets</a:t>
            </a:r>
            <a:br>
              <a:rPr lang="en-US" b="1" cap="small" dirty="0">
                <a:solidFill>
                  <a:srgbClr val="FF0000"/>
                </a:solidFill>
              </a:rPr>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5" y="2133600"/>
            <a:ext cx="7143750" cy="4171950"/>
          </a:xfrm>
          <a:prstGeom prst="rect">
            <a:avLst/>
          </a:prstGeom>
        </p:spPr>
      </p:pic>
    </p:spTree>
    <p:extLst>
      <p:ext uri="{BB962C8B-B14F-4D97-AF65-F5344CB8AC3E}">
        <p14:creationId xmlns:p14="http://schemas.microsoft.com/office/powerpoint/2010/main" val="41086265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a:bodyPr>
          <a:lstStyle/>
          <a:p>
            <a:pPr marL="45720" indent="0" algn="ctr">
              <a:buNone/>
            </a:pPr>
            <a:endParaRPr lang="en-US" sz="2800" dirty="0"/>
          </a:p>
          <a:p>
            <a:pPr marL="45720" indent="0" algn="ctr">
              <a:buNone/>
            </a:pPr>
            <a:endParaRPr lang="en-US" sz="2800" dirty="0"/>
          </a:p>
          <a:p>
            <a:pPr marL="45720" indent="0" algn="ctr">
              <a:buNone/>
            </a:pPr>
            <a:endParaRPr lang="en-US" sz="2800" b="1" cap="small" dirty="0">
              <a:solidFill>
                <a:schemeClr val="tx1"/>
              </a:solidFill>
            </a:endParaRP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Tourniquets</a:t>
            </a:r>
            <a:br>
              <a:rPr lang="en-US" b="1" cap="small" dirty="0">
                <a:solidFill>
                  <a:srgbClr val="FF0000"/>
                </a:solidFill>
              </a:rPr>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00" y="1905000"/>
            <a:ext cx="6502400" cy="4495800"/>
          </a:xfrm>
          <a:prstGeom prst="rect">
            <a:avLst/>
          </a:prstGeom>
        </p:spPr>
      </p:pic>
    </p:spTree>
    <p:extLst>
      <p:ext uri="{BB962C8B-B14F-4D97-AF65-F5344CB8AC3E}">
        <p14:creationId xmlns:p14="http://schemas.microsoft.com/office/powerpoint/2010/main" val="118498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a:bodyPr>
          <a:lstStyle/>
          <a:p>
            <a:pPr marL="45720" indent="0" algn="ctr">
              <a:buNone/>
            </a:pPr>
            <a:r>
              <a:rPr lang="en-US" sz="2800" b="1" cap="small" dirty="0">
                <a:solidFill>
                  <a:schemeClr val="tx1"/>
                </a:solidFill>
              </a:rPr>
              <a:t>To Tie a Tourniquet: Step #1</a:t>
            </a:r>
          </a:p>
          <a:p>
            <a:pPr marL="45720" lvl="0" indent="0" algn="ctr">
              <a:buNone/>
            </a:pPr>
            <a:r>
              <a:rPr lang="en-US" sz="2800" dirty="0"/>
              <a:t>Place the tourniquet between the wound and the heart (for example, if the wound is on the wrist, you would tie the tourniquet around the forearm).</a:t>
            </a:r>
          </a:p>
          <a:p>
            <a:pPr marL="45720" indent="0" algn="ctr">
              <a:buNone/>
            </a:pPr>
            <a:endParaRPr lang="en-US" sz="2800" b="1" cap="small" dirty="0">
              <a:solidFill>
                <a:schemeClr val="tx1"/>
              </a:solidFill>
            </a:endParaRPr>
          </a:p>
          <a:p>
            <a:pPr marL="45720" indent="0">
              <a:buNone/>
            </a:pPr>
            <a:endParaRPr lang="en-US" sz="2800" b="1" cap="small" dirty="0">
              <a:solidFill>
                <a:schemeClr val="tx1"/>
              </a:solidFill>
            </a:endParaRP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Tourniquets</a:t>
            </a:r>
            <a:br>
              <a:rPr lang="en-US" b="1" cap="small" dirty="0">
                <a:solidFill>
                  <a:srgbClr val="FF0000"/>
                </a:solidFill>
              </a:rPr>
            </a:br>
            <a:endParaRPr lang="en-US" dirty="0"/>
          </a:p>
        </p:txBody>
      </p:sp>
    </p:spTree>
    <p:extLst>
      <p:ext uri="{BB962C8B-B14F-4D97-AF65-F5344CB8AC3E}">
        <p14:creationId xmlns:p14="http://schemas.microsoft.com/office/powerpoint/2010/main" val="12975764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a:bodyPr>
          <a:lstStyle/>
          <a:p>
            <a:pPr marL="45720" indent="0" algn="ctr">
              <a:buNone/>
            </a:pPr>
            <a:r>
              <a:rPr lang="en-US" sz="2800" b="1" cap="small" dirty="0">
                <a:solidFill>
                  <a:schemeClr val="tx1"/>
                </a:solidFill>
              </a:rPr>
              <a:t>To Tie a Tourniquet: Step #2</a:t>
            </a:r>
          </a:p>
          <a:p>
            <a:pPr marL="45720" indent="0" algn="ctr">
              <a:buNone/>
            </a:pPr>
            <a:r>
              <a:rPr lang="en-US" sz="2800" dirty="0"/>
              <a:t>Tie the piece of material around the limb.</a:t>
            </a:r>
            <a:endParaRPr lang="en-US" sz="2800" b="1" cap="small" dirty="0">
              <a:solidFill>
                <a:schemeClr val="tx1"/>
              </a:solidFill>
            </a:endParaRPr>
          </a:p>
          <a:p>
            <a:pPr marL="45720" indent="0">
              <a:buNone/>
            </a:pPr>
            <a:endParaRPr lang="en-US" sz="2800" b="1" cap="small" dirty="0">
              <a:solidFill>
                <a:schemeClr val="tx1"/>
              </a:solidFill>
            </a:endParaRP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Tourniquets</a:t>
            </a:r>
            <a:br>
              <a:rPr lang="en-US" b="1" cap="small" dirty="0">
                <a:solidFill>
                  <a:srgbClr val="FF0000"/>
                </a:solidFill>
              </a:rPr>
            </a:br>
            <a:endParaRPr lang="en-US" dirty="0"/>
          </a:p>
        </p:txBody>
      </p:sp>
    </p:spTree>
    <p:extLst>
      <p:ext uri="{BB962C8B-B14F-4D97-AF65-F5344CB8AC3E}">
        <p14:creationId xmlns:p14="http://schemas.microsoft.com/office/powerpoint/2010/main" val="3175558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a:bodyPr>
          <a:lstStyle/>
          <a:p>
            <a:pPr marL="45720" indent="0" algn="ctr">
              <a:buNone/>
            </a:pPr>
            <a:r>
              <a:rPr lang="en-US" sz="2800" b="1" cap="small" dirty="0">
                <a:solidFill>
                  <a:schemeClr val="tx1"/>
                </a:solidFill>
              </a:rPr>
              <a:t>To Tie a Tourniquet: Step #3</a:t>
            </a:r>
          </a:p>
          <a:p>
            <a:pPr marL="45720" lvl="0" indent="0" algn="ctr">
              <a:buNone/>
            </a:pPr>
            <a:r>
              <a:rPr lang="en-US" sz="2800" dirty="0"/>
              <a:t>Place a stick, pen, ruler, or other sturdy item against the material and tie a knot around the item, so that the item is knotted against the limb.</a:t>
            </a:r>
          </a:p>
          <a:p>
            <a:pPr marL="45720" indent="0" algn="ctr">
              <a:buNone/>
            </a:pPr>
            <a:endParaRPr lang="en-US" sz="2800" b="1" cap="small" dirty="0">
              <a:solidFill>
                <a:schemeClr val="tx1"/>
              </a:solidFill>
            </a:endParaRP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Tourniquets</a:t>
            </a:r>
            <a:br>
              <a:rPr lang="en-US" b="1" cap="small" dirty="0">
                <a:solidFill>
                  <a:srgbClr val="FF0000"/>
                </a:solidFill>
              </a:rPr>
            </a:br>
            <a:endParaRPr lang="en-US" dirty="0"/>
          </a:p>
        </p:txBody>
      </p:sp>
    </p:spTree>
    <p:extLst>
      <p:ext uri="{BB962C8B-B14F-4D97-AF65-F5344CB8AC3E}">
        <p14:creationId xmlns:p14="http://schemas.microsoft.com/office/powerpoint/2010/main" val="768621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a:bodyPr>
          <a:lstStyle/>
          <a:p>
            <a:pPr marL="45720" indent="0" algn="ctr">
              <a:buNone/>
            </a:pPr>
            <a:r>
              <a:rPr lang="en-US" sz="2800" b="1" cap="small" dirty="0">
                <a:solidFill>
                  <a:schemeClr val="tx1"/>
                </a:solidFill>
              </a:rPr>
              <a:t>To Tie a Tourniquet: Step #4</a:t>
            </a:r>
          </a:p>
          <a:p>
            <a:pPr marL="45720" indent="0" algn="ctr">
              <a:buNone/>
            </a:pPr>
            <a:r>
              <a:rPr lang="en-US" sz="2800" dirty="0"/>
              <a:t>Use the stick or other item as a lever to twist the knot more tightly against the limb, tightening the bandage until the bleeding stops.</a:t>
            </a:r>
          </a:p>
          <a:p>
            <a:pPr marL="45720" indent="0" algn="ctr">
              <a:buNone/>
            </a:pPr>
            <a:endParaRPr lang="en-US" sz="2800" b="1" cap="small" dirty="0">
              <a:solidFill>
                <a:schemeClr val="tx1"/>
              </a:solidFill>
            </a:endParaRP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Tourniquets</a:t>
            </a:r>
            <a:br>
              <a:rPr lang="en-US" b="1" cap="small" dirty="0">
                <a:solidFill>
                  <a:srgbClr val="FF0000"/>
                </a:solidFill>
              </a:rPr>
            </a:br>
            <a:endParaRPr lang="en-US" dirty="0"/>
          </a:p>
        </p:txBody>
      </p:sp>
    </p:spTree>
    <p:extLst>
      <p:ext uri="{BB962C8B-B14F-4D97-AF65-F5344CB8AC3E}">
        <p14:creationId xmlns:p14="http://schemas.microsoft.com/office/powerpoint/2010/main" val="19882527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a:bodyPr>
          <a:lstStyle/>
          <a:p>
            <a:pPr marL="45720" indent="0" algn="ctr">
              <a:buNone/>
            </a:pPr>
            <a:r>
              <a:rPr lang="en-US" sz="2800" b="1" cap="small" dirty="0">
                <a:solidFill>
                  <a:schemeClr val="tx1"/>
                </a:solidFill>
              </a:rPr>
              <a:t>To Tie a Tourniquet: Step #5</a:t>
            </a:r>
          </a:p>
          <a:p>
            <a:pPr marL="45720" lvl="0" indent="0" algn="ctr">
              <a:buNone/>
            </a:pPr>
            <a:r>
              <a:rPr lang="en-US" sz="2800" dirty="0"/>
              <a:t>Tie one or both ends of the lever against the limb to secure it and maintain pressure.</a:t>
            </a:r>
          </a:p>
          <a:p>
            <a:pPr marL="45720" indent="0" algn="ctr">
              <a:buNone/>
            </a:pPr>
            <a:endParaRPr lang="en-US" sz="2800" dirty="0"/>
          </a:p>
          <a:p>
            <a:pPr marL="45720" indent="0" algn="ctr">
              <a:buNone/>
            </a:pPr>
            <a:endParaRPr lang="en-US" sz="2800" b="1" cap="small" dirty="0">
              <a:solidFill>
                <a:schemeClr val="tx1"/>
              </a:solidFill>
            </a:endParaRP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Tourniquets</a:t>
            </a:r>
            <a:br>
              <a:rPr lang="en-US" b="1" cap="small" dirty="0">
                <a:solidFill>
                  <a:srgbClr val="FF0000"/>
                </a:solidFill>
              </a:rPr>
            </a:br>
            <a:endParaRPr lang="en-US" dirty="0"/>
          </a:p>
        </p:txBody>
      </p:sp>
    </p:spTree>
    <p:extLst>
      <p:ext uri="{BB962C8B-B14F-4D97-AF65-F5344CB8AC3E}">
        <p14:creationId xmlns:p14="http://schemas.microsoft.com/office/powerpoint/2010/main" val="81464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114300" indent="0">
              <a:buNone/>
            </a:pPr>
            <a:r>
              <a:rPr lang="en-US" sz="2800" dirty="0"/>
              <a:t>These phases underlie </a:t>
            </a:r>
            <a:r>
              <a:rPr lang="en-US" sz="2800" u="sng" dirty="0"/>
              <a:t>why</a:t>
            </a:r>
            <a:r>
              <a:rPr lang="en-US" sz="2800" dirty="0"/>
              <a:t> disaster medical operations are conducted as they are (by identifying those with the most serious injuries as soon as possible and </a:t>
            </a:r>
            <a:r>
              <a:rPr lang="en-US" sz="2800" b="1" dirty="0"/>
              <a:t>treating those with life-threatening injuries first</a:t>
            </a:r>
            <a:r>
              <a:rPr lang="en-US" sz="2800" dirty="0"/>
              <a:t>).  Some disaster victims in the second and third phases of death could be saved by providing simple medical care.</a:t>
            </a:r>
          </a:p>
        </p:txBody>
      </p:sp>
      <p:sp>
        <p:nvSpPr>
          <p:cNvPr id="2" name="Title 1"/>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14937614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a:bodyPr>
          <a:lstStyle/>
          <a:p>
            <a:pPr marL="45720" indent="0" algn="ctr">
              <a:buNone/>
            </a:pPr>
            <a:r>
              <a:rPr lang="en-US" sz="2800" b="1" cap="small" dirty="0">
                <a:solidFill>
                  <a:schemeClr val="tx1"/>
                </a:solidFill>
              </a:rPr>
              <a:t>To Tie a Tourniquet: Step #6</a:t>
            </a:r>
          </a:p>
          <a:p>
            <a:pPr marL="45720" lvl="0" indent="0" algn="ctr">
              <a:buNone/>
            </a:pPr>
            <a:r>
              <a:rPr lang="en-US" sz="2800" dirty="0"/>
              <a:t>Mark the patient in an obvious way that indicates that a tourniquet was used and include the time it was applied.</a:t>
            </a:r>
          </a:p>
          <a:p>
            <a:pPr marL="45720" indent="0" algn="ctr">
              <a:buNone/>
            </a:pPr>
            <a:endParaRPr lang="en-US" sz="2800" dirty="0"/>
          </a:p>
          <a:p>
            <a:pPr marL="45720" indent="0" algn="ctr">
              <a:buNone/>
            </a:pPr>
            <a:endParaRPr lang="en-US" sz="2800" dirty="0"/>
          </a:p>
          <a:p>
            <a:pPr marL="45720" indent="0" algn="ctr">
              <a:buNone/>
            </a:pPr>
            <a:endParaRPr lang="en-US" sz="2800" b="1" cap="small" dirty="0">
              <a:solidFill>
                <a:schemeClr val="tx1"/>
              </a:solidFill>
            </a:endParaRP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Tourniquets</a:t>
            </a:r>
            <a:br>
              <a:rPr lang="en-US" b="1" cap="small" dirty="0">
                <a:solidFill>
                  <a:srgbClr val="FF0000"/>
                </a:solidFill>
              </a:rPr>
            </a:br>
            <a:endParaRPr lang="en-US" dirty="0"/>
          </a:p>
        </p:txBody>
      </p:sp>
    </p:spTree>
    <p:extLst>
      <p:ext uri="{BB962C8B-B14F-4D97-AF65-F5344CB8AC3E}">
        <p14:creationId xmlns:p14="http://schemas.microsoft.com/office/powerpoint/2010/main" val="24567737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a:bodyPr>
          <a:lstStyle/>
          <a:p>
            <a:pPr marL="45720" indent="0" algn="ctr">
              <a:buNone/>
            </a:pPr>
            <a:r>
              <a:rPr lang="en-US" sz="2800" b="1" cap="small" dirty="0">
                <a:solidFill>
                  <a:schemeClr val="tx1"/>
                </a:solidFill>
              </a:rPr>
              <a:t>To Tie a Tourniquet: Step #7</a:t>
            </a:r>
          </a:p>
          <a:p>
            <a:pPr marL="45720" lvl="0" indent="0" algn="ctr">
              <a:buNone/>
            </a:pPr>
            <a:r>
              <a:rPr lang="en-US" sz="2800" dirty="0"/>
              <a:t>Do not loosen a tourniquet once it has been applied.</a:t>
            </a:r>
          </a:p>
          <a:p>
            <a:pPr marL="45720" indent="0" algn="ctr">
              <a:buNone/>
            </a:pPr>
            <a:endParaRPr lang="en-US" sz="2800" dirty="0"/>
          </a:p>
          <a:p>
            <a:pPr marL="45720" indent="0" algn="ctr">
              <a:buNone/>
            </a:pPr>
            <a:endParaRPr lang="en-US" sz="2800" dirty="0"/>
          </a:p>
          <a:p>
            <a:pPr marL="45720" indent="0" algn="ctr">
              <a:buNone/>
            </a:pPr>
            <a:endParaRPr lang="en-US" sz="2800" dirty="0"/>
          </a:p>
          <a:p>
            <a:pPr marL="45720" indent="0" algn="ctr">
              <a:buNone/>
            </a:pPr>
            <a:endParaRPr lang="en-US" sz="2800" b="1" cap="small" dirty="0">
              <a:solidFill>
                <a:schemeClr val="tx1"/>
              </a:solidFill>
            </a:endParaRP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Tourniquets</a:t>
            </a:r>
            <a:br>
              <a:rPr lang="en-US" b="1" cap="small" dirty="0">
                <a:solidFill>
                  <a:srgbClr val="FF0000"/>
                </a:solidFill>
              </a:rPr>
            </a:br>
            <a:endParaRPr lang="en-US" dirty="0"/>
          </a:p>
        </p:txBody>
      </p:sp>
    </p:spTree>
    <p:extLst>
      <p:ext uri="{BB962C8B-B14F-4D97-AF65-F5344CB8AC3E}">
        <p14:creationId xmlns:p14="http://schemas.microsoft.com/office/powerpoint/2010/main" val="6561178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12480" cy="4389120"/>
          </a:xfrm>
        </p:spPr>
        <p:txBody>
          <a:bodyPr>
            <a:normAutofit/>
          </a:bodyPr>
          <a:lstStyle/>
          <a:p>
            <a:pPr marL="45720" indent="0" algn="ctr">
              <a:buNone/>
            </a:pPr>
            <a:r>
              <a:rPr lang="en-US" sz="2800" b="1" cap="small" dirty="0">
                <a:solidFill>
                  <a:schemeClr val="tx1"/>
                </a:solidFill>
              </a:rPr>
              <a:t>To Tie a Tourniquet: Step #8</a:t>
            </a:r>
          </a:p>
          <a:p>
            <a:pPr marL="45720" indent="0" algn="ctr">
              <a:buNone/>
            </a:pPr>
            <a:r>
              <a:rPr lang="en-US" sz="2800" dirty="0"/>
              <a:t>Only proper medical authorities should remove a tourniquet.</a:t>
            </a:r>
          </a:p>
          <a:p>
            <a:pPr marL="45720" indent="0" algn="ctr">
              <a:buNone/>
            </a:pPr>
            <a:endParaRPr lang="en-US" sz="2800" dirty="0"/>
          </a:p>
          <a:p>
            <a:pPr marL="45720" indent="0" algn="ctr">
              <a:buNone/>
            </a:pPr>
            <a:endParaRPr lang="en-US" sz="2800" dirty="0"/>
          </a:p>
          <a:p>
            <a:pPr marL="45720" indent="0" algn="ctr">
              <a:buNone/>
            </a:pPr>
            <a:endParaRPr lang="en-US" sz="2800" b="1" cap="small" dirty="0">
              <a:solidFill>
                <a:schemeClr val="tx1"/>
              </a:solidFill>
            </a:endParaRP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cap="small" dirty="0">
                <a:solidFill>
                  <a:srgbClr val="FF0000"/>
                </a:solidFill>
              </a:rPr>
              <a:t>Tourniquets</a:t>
            </a:r>
            <a:br>
              <a:rPr lang="en-US" b="1" cap="small" dirty="0">
                <a:solidFill>
                  <a:srgbClr val="FF0000"/>
                </a:solidFill>
              </a:rPr>
            </a:br>
            <a:endParaRPr lang="en-US" dirty="0"/>
          </a:p>
        </p:txBody>
      </p:sp>
    </p:spTree>
    <p:extLst>
      <p:ext uri="{BB962C8B-B14F-4D97-AF65-F5344CB8AC3E}">
        <p14:creationId xmlns:p14="http://schemas.microsoft.com/office/powerpoint/2010/main" val="8253917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800" b="1" cap="small" dirty="0">
                <a:solidFill>
                  <a:schemeClr val="tx1"/>
                </a:solidFill>
              </a:rPr>
              <a:t>Controlling Bleeding Review: </a:t>
            </a:r>
          </a:p>
          <a:p>
            <a:pPr marL="45720" indent="0">
              <a:buNone/>
            </a:pPr>
            <a:r>
              <a:rPr lang="en-US" sz="2800" dirty="0"/>
              <a:t>What are the three main ways to control excessive bleeding:</a:t>
            </a:r>
          </a:p>
          <a:p>
            <a:pPr marL="45720" lvl="0" indent="0">
              <a:buNone/>
            </a:pPr>
            <a:endParaRPr lang="en-US" sz="2800" dirty="0"/>
          </a:p>
          <a:p>
            <a:pPr lvl="0"/>
            <a:r>
              <a:rPr lang="en-US" sz="2800" dirty="0"/>
              <a:t>Direct pressure</a:t>
            </a:r>
          </a:p>
          <a:p>
            <a:pPr lvl="0"/>
            <a:r>
              <a:rPr lang="en-US" sz="2800" dirty="0"/>
              <a:t>Elevation</a:t>
            </a:r>
          </a:p>
          <a:p>
            <a:pPr lvl="0"/>
            <a:r>
              <a:rPr lang="en-US" sz="2800" dirty="0"/>
              <a:t>Pressure points</a:t>
            </a:r>
          </a:p>
          <a:p>
            <a:pPr marL="45720" indent="0">
              <a:buNone/>
            </a:pPr>
            <a:endParaRPr lang="en-US" dirty="0"/>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dirty="0">
                <a:solidFill>
                  <a:srgbClr val="FF0000"/>
                </a:solidFill>
              </a:rPr>
              <a:t>Review:</a:t>
            </a:r>
            <a:r>
              <a:rPr lang="en-US" b="1" dirty="0"/>
              <a:t> </a:t>
            </a:r>
            <a:r>
              <a:rPr lang="en-US" b="1" dirty="0">
                <a:solidFill>
                  <a:srgbClr val="FF0000"/>
                </a:solidFill>
              </a:rPr>
              <a:t>Controlling Bleeding</a:t>
            </a:r>
            <a:br>
              <a:rPr lang="en-US" b="1" cap="small" dirty="0">
                <a:solidFill>
                  <a:srgbClr val="FF0000"/>
                </a:solidFill>
              </a:rPr>
            </a:br>
            <a:endParaRPr lang="en-US" dirty="0"/>
          </a:p>
        </p:txBody>
      </p:sp>
    </p:spTree>
    <p:extLst>
      <p:ext uri="{BB962C8B-B14F-4D97-AF65-F5344CB8AC3E}">
        <p14:creationId xmlns:p14="http://schemas.microsoft.com/office/powerpoint/2010/main" val="320085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dirty="0">
                <a:solidFill>
                  <a:schemeClr val="tx1"/>
                </a:solidFill>
              </a:rPr>
              <a:t>REMEMBER:</a:t>
            </a:r>
          </a:p>
          <a:p>
            <a:r>
              <a:rPr lang="en-US" sz="2800" dirty="0"/>
              <a:t>Bleeding must be controlled as quickly as possible so as not to endanger the victim’s life from blood loss. </a:t>
            </a:r>
          </a:p>
          <a:p>
            <a:pPr marL="45720" indent="0">
              <a:buNone/>
            </a:pPr>
            <a:r>
              <a:rPr lang="en-US" sz="2800" dirty="0"/>
              <a:t> </a:t>
            </a:r>
          </a:p>
          <a:p>
            <a:r>
              <a:rPr lang="en-US" sz="2800" dirty="0"/>
              <a:t>You should always wear your non-latex exam gloves, goggles, and an N95 mask as a protection against blood-borne pathogens, such as hepatitis and HIV.</a:t>
            </a:r>
          </a:p>
        </p:txBody>
      </p:sp>
      <p:sp>
        <p:nvSpPr>
          <p:cNvPr id="3" name="Title 2"/>
          <p:cNvSpPr>
            <a:spLocks noGrp="1"/>
          </p:cNvSpPr>
          <p:nvPr>
            <p:ph type="title"/>
          </p:nvPr>
        </p:nvSpPr>
        <p:spPr/>
        <p:txBody>
          <a:bodyPr/>
          <a:lstStyle/>
          <a:p>
            <a:br>
              <a:rPr lang="en-US" b="1" cap="small" dirty="0"/>
            </a:br>
            <a:r>
              <a:rPr lang="en-US" b="1" cap="small" dirty="0"/>
              <a:t>Treating Life-Threatening Conditions:</a:t>
            </a:r>
            <a:br>
              <a:rPr lang="en-US" b="1" dirty="0"/>
            </a:br>
            <a:r>
              <a:rPr lang="en-US" b="1" dirty="0">
                <a:solidFill>
                  <a:srgbClr val="FF0000"/>
                </a:solidFill>
              </a:rPr>
              <a:t>Review:</a:t>
            </a:r>
            <a:r>
              <a:rPr lang="en-US" b="1" dirty="0"/>
              <a:t> </a:t>
            </a:r>
            <a:r>
              <a:rPr lang="en-US" b="1" dirty="0">
                <a:solidFill>
                  <a:srgbClr val="FF0000"/>
                </a:solidFill>
              </a:rPr>
              <a:t>Controlling Bleeding</a:t>
            </a:r>
            <a:br>
              <a:rPr lang="en-US" b="1" cap="small" dirty="0">
                <a:solidFill>
                  <a:srgbClr val="FF0000"/>
                </a:solidFill>
              </a:rPr>
            </a:br>
            <a:endParaRPr lang="en-US" dirty="0"/>
          </a:p>
        </p:txBody>
      </p:sp>
    </p:spTree>
    <p:extLst>
      <p:ext uri="{BB962C8B-B14F-4D97-AF65-F5344CB8AC3E}">
        <p14:creationId xmlns:p14="http://schemas.microsoft.com/office/powerpoint/2010/main" val="271112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dirty="0"/>
              <a:t>Shock is a condition that occurs when the body is not getting enough blood flow.  When blood doesn’t circulate, oxygen and other nutrients are not carried to tissues and organs…</a:t>
            </a:r>
          </a:p>
          <a:p>
            <a:pPr marL="45720" indent="0">
              <a:buNone/>
            </a:pPr>
            <a:endParaRPr lang="en-US" sz="2800" dirty="0"/>
          </a:p>
          <a:p>
            <a:pPr marL="45720" indent="0">
              <a:buNone/>
            </a:pPr>
            <a:r>
              <a:rPr lang="en-US" sz="2800" dirty="0"/>
              <a:t>Blood vessels begin to close and organs are damaged and, if left untreated, will shut down completely.  Shock can worsen very rapidly. </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Shock</a:t>
            </a:r>
            <a:endParaRPr lang="en-US" dirty="0">
              <a:solidFill>
                <a:srgbClr val="FF0000"/>
              </a:solidFill>
            </a:endParaRPr>
          </a:p>
        </p:txBody>
      </p:sp>
    </p:spTree>
    <p:extLst>
      <p:ext uri="{BB962C8B-B14F-4D97-AF65-F5344CB8AC3E}">
        <p14:creationId xmlns:p14="http://schemas.microsoft.com/office/powerpoint/2010/main" val="38405067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dirty="0"/>
              <a:t>Remaining in shock will lead to the death of:</a:t>
            </a:r>
          </a:p>
          <a:p>
            <a:pPr lvl="0"/>
            <a:r>
              <a:rPr lang="en-US" sz="2800" dirty="0"/>
              <a:t>Cells</a:t>
            </a:r>
          </a:p>
          <a:p>
            <a:pPr lvl="0"/>
            <a:r>
              <a:rPr lang="en-US" sz="2800" dirty="0"/>
              <a:t>Tissues</a:t>
            </a:r>
          </a:p>
          <a:p>
            <a:r>
              <a:rPr lang="en-US" sz="2800" dirty="0"/>
              <a:t>Entire organs</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Shock</a:t>
            </a:r>
            <a:endParaRPr lang="en-US" dirty="0">
              <a:solidFill>
                <a:srgbClr val="FF0000"/>
              </a:solidFill>
            </a:endParaRPr>
          </a:p>
        </p:txBody>
      </p:sp>
    </p:spTree>
    <p:extLst>
      <p:ext uri="{BB962C8B-B14F-4D97-AF65-F5344CB8AC3E}">
        <p14:creationId xmlns:p14="http://schemas.microsoft.com/office/powerpoint/2010/main" val="32934156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b="1" cap="small" dirty="0"/>
              <a:t>Evaluate Breathing:</a:t>
            </a:r>
          </a:p>
          <a:p>
            <a:pPr marL="45720" indent="0">
              <a:buNone/>
            </a:pPr>
            <a:endParaRPr lang="en-US" sz="2800" dirty="0"/>
          </a:p>
          <a:p>
            <a:pPr marL="45720" indent="0">
              <a:buNone/>
            </a:pPr>
            <a:r>
              <a:rPr lang="en-US" sz="2800" dirty="0"/>
              <a:t>Note if the victim’s breathing is rapid and shallow, i.e., more than 30 breaths per minute.</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Breathing</a:t>
            </a:r>
            <a:endParaRPr lang="en-US" dirty="0">
              <a:solidFill>
                <a:srgbClr val="FF0000"/>
              </a:solidFill>
            </a:endParaRPr>
          </a:p>
        </p:txBody>
      </p:sp>
    </p:spTree>
    <p:extLst>
      <p:ext uri="{BB962C8B-B14F-4D97-AF65-F5344CB8AC3E}">
        <p14:creationId xmlns:p14="http://schemas.microsoft.com/office/powerpoint/2010/main" val="7299849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b="1" cap="small" dirty="0"/>
              <a:t>Evaluate Circulation:</a:t>
            </a:r>
          </a:p>
          <a:p>
            <a:pPr marL="45720" indent="0">
              <a:buNone/>
            </a:pPr>
            <a:endParaRPr lang="en-US" sz="2800" dirty="0"/>
          </a:p>
          <a:p>
            <a:r>
              <a:rPr lang="en-US" sz="2800" dirty="0"/>
              <a:t>One way to test for circulation is the blanch test.  A good place to do the blanch test is the palm of one hand.  Sometimes, a nail bed is used.  The blanch test is used to test capillary refill.  You should see the color return to the tested area within 2 seconds.</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cap="small" dirty="0">
                <a:solidFill>
                  <a:srgbClr val="FF0000"/>
                </a:solidFill>
              </a:rPr>
              <a:t>CIRCULATION</a:t>
            </a:r>
            <a:endParaRPr lang="en-US" dirty="0">
              <a:solidFill>
                <a:srgbClr val="FF0000"/>
              </a:solidFill>
            </a:endParaRPr>
          </a:p>
        </p:txBody>
      </p:sp>
    </p:spTree>
    <p:extLst>
      <p:ext uri="{BB962C8B-B14F-4D97-AF65-F5344CB8AC3E}">
        <p14:creationId xmlns:p14="http://schemas.microsoft.com/office/powerpoint/2010/main" val="23662357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b="1" cap="small" dirty="0"/>
              <a:t>Evaluate Circulation:</a:t>
            </a:r>
          </a:p>
          <a:p>
            <a:pPr marL="45720" indent="0">
              <a:buNone/>
            </a:pPr>
            <a:endParaRPr lang="en-US" sz="2800" dirty="0"/>
          </a:p>
          <a:p>
            <a:r>
              <a:rPr lang="en-US" sz="2800" dirty="0"/>
              <a:t>Because the blanch test is not valid in children, mental status should be used instead as the main indicator.</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cap="small" dirty="0">
                <a:solidFill>
                  <a:srgbClr val="FF0000"/>
                </a:solidFill>
              </a:rPr>
              <a:t>CIRCULATION</a:t>
            </a:r>
            <a:endParaRPr lang="en-US" dirty="0">
              <a:solidFill>
                <a:srgbClr val="FF0000"/>
              </a:solidFill>
            </a:endParaRPr>
          </a:p>
        </p:txBody>
      </p:sp>
    </p:spTree>
    <p:extLst>
      <p:ext uri="{BB962C8B-B14F-4D97-AF65-F5344CB8AC3E}">
        <p14:creationId xmlns:p14="http://schemas.microsoft.com/office/powerpoint/2010/main" val="4006561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114300" indent="0">
              <a:buNone/>
            </a:pPr>
            <a:r>
              <a:rPr lang="en-US" sz="2800" dirty="0"/>
              <a:t>In a disaster there may be more victims than rescuers, and assistance from medical professionals may not be immediately available.  CERT personnel are trained to be part of disaster medical operations and to provide:</a:t>
            </a:r>
          </a:p>
          <a:p>
            <a:pPr lvl="0"/>
            <a:r>
              <a:rPr lang="en-US" sz="2800" dirty="0"/>
              <a:t>Treatment for life-threatening conditions — </a:t>
            </a:r>
            <a:r>
              <a:rPr lang="en-US" sz="2800" b="1" dirty="0"/>
              <a:t>airway obstruction, bleeding, and shock</a:t>
            </a:r>
            <a:r>
              <a:rPr lang="en-US" sz="2800" dirty="0"/>
              <a:t> — and for other, less urgent conditions</a:t>
            </a:r>
          </a:p>
          <a:p>
            <a:pPr lvl="0"/>
            <a:r>
              <a:rPr lang="en-US" sz="2800" dirty="0"/>
              <a:t>The greatest good for the greatest number of people by conducting simple triage and rapid treatment</a:t>
            </a:r>
          </a:p>
          <a:p>
            <a:pPr marL="114300" indent="0">
              <a:buNone/>
            </a:pPr>
            <a:endParaRPr lang="en-US" dirty="0"/>
          </a:p>
        </p:txBody>
      </p:sp>
      <p:sp>
        <p:nvSpPr>
          <p:cNvPr id="2" name="Title 1"/>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30166476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b="1" cap="small" dirty="0"/>
              <a:t>Evaluate Circulation:</a:t>
            </a:r>
          </a:p>
          <a:p>
            <a:pPr marL="45720" indent="0">
              <a:buNone/>
            </a:pPr>
            <a:endParaRPr lang="en-US" sz="2800" dirty="0"/>
          </a:p>
          <a:p>
            <a:r>
              <a:rPr lang="en-US" sz="2800" dirty="0"/>
              <a:t>Another way to check for circulation is the radial pulse test.  This is an alternative to the blanch test and can be used in the dark or where it is cold.</a:t>
            </a:r>
          </a:p>
          <a:p>
            <a:pPr marL="45720" indent="0">
              <a:buNone/>
            </a:pPr>
            <a:endParaRPr lang="en-US" sz="2800" dirty="0"/>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cap="small" dirty="0">
                <a:solidFill>
                  <a:srgbClr val="FF0000"/>
                </a:solidFill>
              </a:rPr>
              <a:t>CIRCULATION</a:t>
            </a:r>
            <a:endParaRPr lang="en-US" dirty="0">
              <a:solidFill>
                <a:srgbClr val="FF0000"/>
              </a:solidFill>
            </a:endParaRPr>
          </a:p>
        </p:txBody>
      </p:sp>
    </p:spTree>
    <p:extLst>
      <p:ext uri="{BB962C8B-B14F-4D97-AF65-F5344CB8AC3E}">
        <p14:creationId xmlns:p14="http://schemas.microsoft.com/office/powerpoint/2010/main" val="29937492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b="1" cap="small" dirty="0"/>
              <a:t>Evaluate Circulation:</a:t>
            </a:r>
          </a:p>
          <a:p>
            <a:pPr marL="45720" indent="0">
              <a:buNone/>
            </a:pPr>
            <a:endParaRPr lang="en-US" sz="2800" dirty="0"/>
          </a:p>
          <a:p>
            <a:r>
              <a:rPr lang="en-US" sz="2800" dirty="0"/>
              <a:t>To perform the radial pulse test, place your middle and ring finger over the interior of the victim’s wrist where the thumb meets the arm.  A normal pulse rate is 60-100 beats per minute.</a:t>
            </a:r>
          </a:p>
          <a:p>
            <a:pPr marL="45720" indent="0">
              <a:buNone/>
            </a:pPr>
            <a:endParaRPr lang="en-US" sz="2800" dirty="0"/>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cap="small" dirty="0">
                <a:solidFill>
                  <a:srgbClr val="FF0000"/>
                </a:solidFill>
              </a:rPr>
              <a:t>CIRCULATION</a:t>
            </a:r>
            <a:endParaRPr lang="en-US" dirty="0">
              <a:solidFill>
                <a:srgbClr val="FF0000"/>
              </a:solidFill>
            </a:endParaRPr>
          </a:p>
        </p:txBody>
      </p:sp>
    </p:spTree>
    <p:extLst>
      <p:ext uri="{BB962C8B-B14F-4D97-AF65-F5344CB8AC3E}">
        <p14:creationId xmlns:p14="http://schemas.microsoft.com/office/powerpoint/2010/main" val="28872275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45720" indent="0">
              <a:buNone/>
            </a:pPr>
            <a:r>
              <a:rPr lang="en-US" sz="2800" b="1" cap="small" dirty="0"/>
              <a:t>Evaluate Mental Status:</a:t>
            </a:r>
          </a:p>
          <a:p>
            <a:pPr marL="45720" indent="0">
              <a:buNone/>
            </a:pPr>
            <a:endParaRPr lang="en-US" sz="2800" b="1" cap="small" dirty="0"/>
          </a:p>
          <a:p>
            <a:pPr marL="45720" indent="0">
              <a:buNone/>
            </a:pPr>
            <a:r>
              <a:rPr lang="en-US" sz="2800" dirty="0"/>
              <a:t>There are several ways to evaluate mental status.</a:t>
            </a:r>
          </a:p>
          <a:p>
            <a:pPr lvl="0"/>
            <a:r>
              <a:rPr lang="en-US" sz="2800" dirty="0"/>
              <a:t>Ask, “Are you okay?”</a:t>
            </a:r>
          </a:p>
          <a:p>
            <a:pPr lvl="0"/>
            <a:r>
              <a:rPr lang="en-US" sz="2800" dirty="0"/>
              <a:t>Give a simple command such as “Squeeze my hand.”</a:t>
            </a:r>
          </a:p>
          <a:p>
            <a:pPr marL="45720" indent="0">
              <a:buNone/>
            </a:pPr>
            <a:r>
              <a:rPr lang="en-US" sz="2800" dirty="0"/>
              <a:t>If you are concerned that there might be a language barrier or hearing impairment, reach out with both hands and squeeze one of the victim’s hands.  The person will squeeze back if they can.</a:t>
            </a:r>
          </a:p>
          <a:p>
            <a:pPr marL="45720" indent="0">
              <a:buNone/>
            </a:pPr>
            <a:endParaRPr lang="en-US" sz="2800" dirty="0"/>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cap="small" dirty="0">
                <a:solidFill>
                  <a:srgbClr val="FF0000"/>
                </a:solidFill>
              </a:rPr>
              <a:t>MENTAL STATUS</a:t>
            </a:r>
            <a:endParaRPr lang="en-US" dirty="0">
              <a:solidFill>
                <a:srgbClr val="FF0000"/>
              </a:solidFill>
            </a:endParaRPr>
          </a:p>
        </p:txBody>
      </p:sp>
    </p:spTree>
    <p:extLst>
      <p:ext uri="{BB962C8B-B14F-4D97-AF65-F5344CB8AC3E}">
        <p14:creationId xmlns:p14="http://schemas.microsoft.com/office/powerpoint/2010/main" val="42745298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b="1" cap="small" dirty="0"/>
              <a:t>Treating for Shock:</a:t>
            </a:r>
          </a:p>
          <a:p>
            <a:pPr marL="45720" indent="0">
              <a:buNone/>
            </a:pPr>
            <a:r>
              <a:rPr lang="en-US" sz="2800" dirty="0"/>
              <a:t>The body will initially compensate for blood loss and mask the symptoms of shock; therefore, shock is often difficult to diagnose.  It is possible — and, in fact, common — for an individual suffering from shock to be fully coherent and not complaining of pain.  Pay attention to subtle clues, as failure to recognize shock will have serious consequences.</a:t>
            </a:r>
          </a:p>
          <a:p>
            <a:pPr marL="45720" indent="0">
              <a:buNone/>
            </a:pPr>
            <a:endParaRPr lang="en-US" sz="2800" dirty="0"/>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cap="small" dirty="0">
                <a:solidFill>
                  <a:srgbClr val="FF0000"/>
                </a:solidFill>
              </a:rPr>
              <a:t>SHOCK</a:t>
            </a:r>
            <a:endParaRPr lang="en-US" dirty="0">
              <a:solidFill>
                <a:srgbClr val="FF0000"/>
              </a:solidFill>
            </a:endParaRPr>
          </a:p>
        </p:txBody>
      </p:sp>
    </p:spTree>
    <p:extLst>
      <p:ext uri="{BB962C8B-B14F-4D97-AF65-F5344CB8AC3E}">
        <p14:creationId xmlns:p14="http://schemas.microsoft.com/office/powerpoint/2010/main" val="40435156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5720" indent="0">
              <a:buNone/>
            </a:pPr>
            <a:r>
              <a:rPr lang="en-US" sz="2800" b="1" cap="small" dirty="0"/>
              <a:t>Treating for Shock:</a:t>
            </a:r>
          </a:p>
          <a:p>
            <a:pPr marL="45720" indent="0">
              <a:buNone/>
            </a:pPr>
            <a:r>
              <a:rPr lang="en-US" sz="2800" dirty="0"/>
              <a:t>Avoid rough or excessive handling.  It is important to maintain the victim’s body temperature.  If necessary, place a blanket or other material under and/or over the victim to provide protection from extreme ground temperatures (hot or cold).  Position the victim on his or her back and elevate the feet 6 to 10 inches above the level of the heart to assist in bringing blood to the vital organs.</a:t>
            </a:r>
          </a:p>
          <a:p>
            <a:pPr marL="45720" indent="0">
              <a:buNone/>
            </a:pPr>
            <a:endParaRPr lang="en-US" sz="2800" dirty="0"/>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cap="small" dirty="0">
                <a:solidFill>
                  <a:srgbClr val="FF0000"/>
                </a:solidFill>
              </a:rPr>
              <a:t>SHOCK</a:t>
            </a:r>
            <a:endParaRPr lang="en-US" dirty="0">
              <a:solidFill>
                <a:srgbClr val="FF0000"/>
              </a:solidFill>
            </a:endParaRPr>
          </a:p>
        </p:txBody>
      </p:sp>
    </p:spTree>
    <p:extLst>
      <p:ext uri="{BB962C8B-B14F-4D97-AF65-F5344CB8AC3E}">
        <p14:creationId xmlns:p14="http://schemas.microsoft.com/office/powerpoint/2010/main" val="17872844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b="1" cap="small" dirty="0"/>
              <a:t>Treating for Shock:</a:t>
            </a:r>
          </a:p>
          <a:p>
            <a:pPr marL="45720" indent="0">
              <a:buNone/>
            </a:pPr>
            <a:r>
              <a:rPr lang="en-US" sz="2800" dirty="0"/>
              <a:t>Although victims who are suffering from shock may be thirsty, they should </a:t>
            </a:r>
            <a:r>
              <a:rPr lang="en-US" sz="2800" u="sng" dirty="0"/>
              <a:t>not</a:t>
            </a:r>
            <a:r>
              <a:rPr lang="en-US" sz="2800" dirty="0"/>
              <a:t> eat or drink anything initially because they may also be nauseated.</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cap="small" dirty="0">
                <a:solidFill>
                  <a:srgbClr val="FF0000"/>
                </a:solidFill>
              </a:rPr>
              <a:t>SHOCK</a:t>
            </a:r>
            <a:endParaRPr lang="en-US" dirty="0">
              <a:solidFill>
                <a:srgbClr val="FF0000"/>
              </a:solidFill>
            </a:endParaRPr>
          </a:p>
        </p:txBody>
      </p:sp>
    </p:spTree>
    <p:extLst>
      <p:ext uri="{BB962C8B-B14F-4D97-AF65-F5344CB8AC3E}">
        <p14:creationId xmlns:p14="http://schemas.microsoft.com/office/powerpoint/2010/main" val="24647918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ctr">
              <a:buNone/>
            </a:pPr>
            <a:r>
              <a:rPr lang="en-US" sz="3000" dirty="0"/>
              <a:t>STEP #1:</a:t>
            </a:r>
          </a:p>
          <a:p>
            <a:pPr marL="45720" indent="0" algn="ctr">
              <a:buNone/>
            </a:pPr>
            <a:endParaRPr lang="en-US" sz="3000" dirty="0"/>
          </a:p>
          <a:p>
            <a:pPr marL="45720" indent="0" algn="ctr">
              <a:buNone/>
            </a:pPr>
            <a:r>
              <a:rPr lang="en-US" sz="3000" dirty="0"/>
              <a:t>Maintain an open airway</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Procedures for controlling </a:t>
            </a:r>
            <a:r>
              <a:rPr lang="en-US" b="1" cap="small" dirty="0">
                <a:solidFill>
                  <a:srgbClr val="FF0000"/>
                </a:solidFill>
              </a:rPr>
              <a:t>SHOCK</a:t>
            </a:r>
            <a:endParaRPr lang="en-US" dirty="0">
              <a:solidFill>
                <a:srgbClr val="FF0000"/>
              </a:solidFill>
            </a:endParaRPr>
          </a:p>
        </p:txBody>
      </p:sp>
    </p:spTree>
    <p:extLst>
      <p:ext uri="{BB962C8B-B14F-4D97-AF65-F5344CB8AC3E}">
        <p14:creationId xmlns:p14="http://schemas.microsoft.com/office/powerpoint/2010/main" val="16364178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ctr">
              <a:buNone/>
            </a:pPr>
            <a:r>
              <a:rPr lang="en-US" sz="3000" dirty="0"/>
              <a:t>STEP #2:</a:t>
            </a:r>
          </a:p>
          <a:p>
            <a:pPr marL="45720" indent="0" algn="ctr">
              <a:buNone/>
            </a:pPr>
            <a:endParaRPr lang="en-US" sz="3000" dirty="0"/>
          </a:p>
          <a:p>
            <a:pPr marL="45720" indent="0" algn="ctr">
              <a:buNone/>
            </a:pPr>
            <a:r>
              <a:rPr lang="en-US" sz="3200" dirty="0"/>
              <a:t>Control obvious bleeding</a:t>
            </a:r>
            <a:endParaRPr lang="en-US" sz="3000" dirty="0"/>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Procedures for controlling </a:t>
            </a:r>
            <a:r>
              <a:rPr lang="en-US" b="1" cap="small" dirty="0">
                <a:solidFill>
                  <a:srgbClr val="FF0000"/>
                </a:solidFill>
              </a:rPr>
              <a:t>SHOCK</a:t>
            </a:r>
            <a:endParaRPr lang="en-US" dirty="0">
              <a:solidFill>
                <a:srgbClr val="FF0000"/>
              </a:solidFill>
            </a:endParaRPr>
          </a:p>
        </p:txBody>
      </p:sp>
    </p:spTree>
    <p:extLst>
      <p:ext uri="{BB962C8B-B14F-4D97-AF65-F5344CB8AC3E}">
        <p14:creationId xmlns:p14="http://schemas.microsoft.com/office/powerpoint/2010/main" val="15177826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ctr">
              <a:buNone/>
            </a:pPr>
            <a:r>
              <a:rPr lang="en-US" sz="3000" dirty="0"/>
              <a:t>STEP #3:</a:t>
            </a:r>
          </a:p>
          <a:p>
            <a:pPr marL="45720" indent="0" algn="ctr">
              <a:buNone/>
            </a:pPr>
            <a:endParaRPr lang="en-US" sz="3000" dirty="0"/>
          </a:p>
          <a:p>
            <a:pPr marL="45720" indent="0" algn="ctr">
              <a:buNone/>
            </a:pPr>
            <a:r>
              <a:rPr lang="en-US" sz="3200" dirty="0"/>
              <a:t>Maintain body temperature (e.g., cover the ground and the victim with a blanket if necessary).</a:t>
            </a:r>
            <a:endParaRPr lang="en-US" sz="3000" dirty="0"/>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Procedures for controlling </a:t>
            </a:r>
            <a:r>
              <a:rPr lang="en-US" b="1" cap="small" dirty="0">
                <a:solidFill>
                  <a:srgbClr val="FF0000"/>
                </a:solidFill>
              </a:rPr>
              <a:t>SHOCK</a:t>
            </a:r>
            <a:endParaRPr lang="en-US" dirty="0">
              <a:solidFill>
                <a:srgbClr val="FF0000"/>
              </a:solidFill>
            </a:endParaRPr>
          </a:p>
        </p:txBody>
      </p:sp>
    </p:spTree>
    <p:extLst>
      <p:ext uri="{BB962C8B-B14F-4D97-AF65-F5344CB8AC3E}">
        <p14:creationId xmlns:p14="http://schemas.microsoft.com/office/powerpoint/2010/main" val="20406762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ctr">
              <a:buNone/>
            </a:pPr>
            <a:r>
              <a:rPr lang="en-US" sz="3000" b="1" dirty="0">
                <a:solidFill>
                  <a:schemeClr val="tx1"/>
                </a:solidFill>
              </a:rPr>
              <a:t>NOTE:</a:t>
            </a:r>
          </a:p>
          <a:p>
            <a:pPr marL="45720" indent="0" algn="ctr">
              <a:buNone/>
            </a:pPr>
            <a:endParaRPr lang="en-US" sz="3000" dirty="0"/>
          </a:p>
          <a:p>
            <a:pPr lvl="0"/>
            <a:r>
              <a:rPr lang="en-US" sz="3200" dirty="0"/>
              <a:t>Avoid rough or excessive handling.</a:t>
            </a:r>
          </a:p>
          <a:p>
            <a:r>
              <a:rPr lang="en-US" sz="3200" dirty="0"/>
              <a:t>Do not provide food or drink. </a:t>
            </a:r>
            <a:endParaRPr lang="en-US" sz="3000" dirty="0"/>
          </a:p>
          <a:p>
            <a:pPr marL="45720" indent="0" algn="ctr">
              <a:buNone/>
            </a:pPr>
            <a:endParaRPr lang="en-US" sz="3000" dirty="0"/>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Procedures for controlling </a:t>
            </a:r>
            <a:r>
              <a:rPr lang="en-US" b="1" cap="small" dirty="0">
                <a:solidFill>
                  <a:srgbClr val="FF0000"/>
                </a:solidFill>
              </a:rPr>
              <a:t>SHOCK</a:t>
            </a:r>
            <a:endParaRPr lang="en-US" dirty="0">
              <a:solidFill>
                <a:srgbClr val="FF0000"/>
              </a:solidFill>
            </a:endParaRPr>
          </a:p>
        </p:txBody>
      </p:sp>
    </p:spTree>
    <p:extLst>
      <p:ext uri="{BB962C8B-B14F-4D97-AF65-F5344CB8AC3E}">
        <p14:creationId xmlns:p14="http://schemas.microsoft.com/office/powerpoint/2010/main" val="409043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sz="2800" b="1" dirty="0"/>
              <a:t>Simple Triage And Rapid Treatment (START) </a:t>
            </a:r>
            <a:r>
              <a:rPr lang="en-US" sz="2800" dirty="0"/>
              <a:t>is a critical concept for initially dealing with casualties in a disaster.</a:t>
            </a:r>
          </a:p>
        </p:txBody>
      </p:sp>
      <p:sp>
        <p:nvSpPr>
          <p:cNvPr id="2" name="Title 1"/>
          <p:cNvSpPr>
            <a:spLocks noGrp="1"/>
          </p:cNvSpPr>
          <p:nvPr>
            <p:ph type="title"/>
          </p:nvPr>
        </p:nvSpPr>
        <p:spPr/>
        <p:txBody>
          <a:bodyPr/>
          <a:lstStyle/>
          <a:p>
            <a:r>
              <a:rPr lang="en-US" dirty="0"/>
              <a:t>START</a:t>
            </a:r>
          </a:p>
        </p:txBody>
      </p:sp>
    </p:spTree>
    <p:extLst>
      <p:ext uri="{BB962C8B-B14F-4D97-AF65-F5344CB8AC3E}">
        <p14:creationId xmlns:p14="http://schemas.microsoft.com/office/powerpoint/2010/main" val="2579267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200" b="1" dirty="0"/>
              <a:t>Purpose:</a:t>
            </a:r>
            <a:r>
              <a:rPr lang="en-US" sz="3200" dirty="0"/>
              <a:t>  This exercise offers you a chance to practice the steps for treating shock.</a:t>
            </a:r>
          </a:p>
          <a:p>
            <a:pPr marL="45720" indent="0">
              <a:buNone/>
            </a:pPr>
            <a:endParaRPr lang="en-US" sz="3000" dirty="0"/>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EXERCISE: TREATING SHOCK</a:t>
            </a:r>
            <a:endParaRPr lang="en-US" dirty="0">
              <a:solidFill>
                <a:srgbClr val="FF0000"/>
              </a:solidFill>
            </a:endParaRPr>
          </a:p>
        </p:txBody>
      </p:sp>
    </p:spTree>
    <p:extLst>
      <p:ext uri="{BB962C8B-B14F-4D97-AF65-F5344CB8AC3E}">
        <p14:creationId xmlns:p14="http://schemas.microsoft.com/office/powerpoint/2010/main" val="14149915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45720" indent="0">
              <a:buNone/>
            </a:pPr>
            <a:r>
              <a:rPr lang="en-US" sz="3100" b="1" dirty="0"/>
              <a:t>Instructions: </a:t>
            </a:r>
            <a:endParaRPr lang="en-US" sz="3100" dirty="0"/>
          </a:p>
          <a:p>
            <a:pPr lvl="0"/>
            <a:r>
              <a:rPr lang="en-US" sz="3100" dirty="0"/>
              <a:t>Break into the previous groups.</a:t>
            </a:r>
          </a:p>
          <a:p>
            <a:pPr lvl="0"/>
            <a:r>
              <a:rPr lang="en-US" sz="3100" dirty="0"/>
              <a:t>The person who was the victim first in the previous exercise will now be the rescuer first.</a:t>
            </a:r>
          </a:p>
          <a:p>
            <a:pPr lvl="0"/>
            <a:r>
              <a:rPr lang="en-US" sz="3100" dirty="0"/>
              <a:t>Pretend that you are in the following situation:</a:t>
            </a:r>
          </a:p>
          <a:p>
            <a:pPr lvl="1"/>
            <a:r>
              <a:rPr lang="en-US" sz="3100" dirty="0"/>
              <a:t>You have come upon an unconscious victim who has been bleeding profusely from a wound of the upper arm for an undetermined period of time.  You have controlled the bleeding.</a:t>
            </a:r>
          </a:p>
          <a:p>
            <a:pPr lvl="1"/>
            <a:r>
              <a:rPr lang="en-US" sz="3100" dirty="0"/>
              <a:t>What do you need to do next? </a:t>
            </a:r>
          </a:p>
          <a:p>
            <a:r>
              <a:rPr lang="en-US" sz="3100" dirty="0"/>
              <a:t>Switch places and have the victim become the rescuer.</a:t>
            </a:r>
          </a:p>
          <a:p>
            <a:pPr marL="45720" indent="0">
              <a:buNone/>
            </a:pPr>
            <a:endParaRPr lang="en-US" sz="3000" dirty="0"/>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EXERCISE: TREATING SHOCK</a:t>
            </a:r>
            <a:endParaRPr lang="en-US" dirty="0">
              <a:solidFill>
                <a:srgbClr val="FF0000"/>
              </a:solidFill>
            </a:endParaRPr>
          </a:p>
        </p:txBody>
      </p:sp>
    </p:spTree>
    <p:extLst>
      <p:ext uri="{BB962C8B-B14F-4D97-AF65-F5344CB8AC3E}">
        <p14:creationId xmlns:p14="http://schemas.microsoft.com/office/powerpoint/2010/main" val="29340306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45720" indent="0">
              <a:buNone/>
            </a:pPr>
            <a:r>
              <a:rPr lang="en-US" sz="3200" b="1" dirty="0"/>
              <a:t>In mass casualty events, medical personnel:</a:t>
            </a:r>
          </a:p>
          <a:p>
            <a:pPr lvl="0"/>
            <a:r>
              <a:rPr lang="en-US" sz="3200" dirty="0"/>
              <a:t>Identify the dead and those who are too severely injured to be saved</a:t>
            </a:r>
          </a:p>
          <a:p>
            <a:pPr lvl="0"/>
            <a:r>
              <a:rPr lang="en-US" sz="3200" dirty="0"/>
              <a:t>Send those with relatively minor injuries and wounds to a holding area to await treatment</a:t>
            </a:r>
          </a:p>
          <a:p>
            <a:pPr lvl="0"/>
            <a:r>
              <a:rPr lang="en-US" sz="3200" dirty="0"/>
              <a:t>Identify those who would die from life-threatening injuries and treat them immediately </a:t>
            </a:r>
          </a:p>
          <a:p>
            <a:pPr marL="45720" indent="0">
              <a:buNone/>
            </a:pPr>
            <a:endParaRPr lang="en-US" sz="3000" dirty="0"/>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TRIAGE</a:t>
            </a:r>
            <a:endParaRPr lang="en-US" dirty="0">
              <a:solidFill>
                <a:srgbClr val="FF0000"/>
              </a:solidFill>
            </a:endParaRPr>
          </a:p>
        </p:txBody>
      </p:sp>
    </p:spTree>
    <p:extLst>
      <p:ext uri="{BB962C8B-B14F-4D97-AF65-F5344CB8AC3E}">
        <p14:creationId xmlns:p14="http://schemas.microsoft.com/office/powerpoint/2010/main" val="40937100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endParaRPr lang="en-US" sz="3200" dirty="0"/>
          </a:p>
          <a:p>
            <a:pPr marL="45720" indent="0">
              <a:buNone/>
            </a:pPr>
            <a:r>
              <a:rPr lang="en-US" sz="3200" dirty="0"/>
              <a:t>The term for this is </a:t>
            </a:r>
            <a:r>
              <a:rPr lang="en-US" sz="3200" u="sng" dirty="0"/>
              <a:t>triage</a:t>
            </a:r>
            <a:r>
              <a:rPr lang="en-US" sz="3200" dirty="0"/>
              <a:t> — a French term meaning “to sort.” </a:t>
            </a:r>
            <a:endParaRPr lang="en-US" sz="3000" dirty="0"/>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TRIAGE</a:t>
            </a:r>
            <a:endParaRPr lang="en-US" dirty="0">
              <a:solidFill>
                <a:srgbClr val="FF0000"/>
              </a:solidFill>
            </a:endParaRPr>
          </a:p>
        </p:txBody>
      </p:sp>
    </p:spTree>
    <p:extLst>
      <p:ext uri="{BB962C8B-B14F-4D97-AF65-F5344CB8AC3E}">
        <p14:creationId xmlns:p14="http://schemas.microsoft.com/office/powerpoint/2010/main" val="8590948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45720" indent="0">
              <a:buNone/>
            </a:pPr>
            <a:r>
              <a:rPr lang="en-US" sz="3200" dirty="0"/>
              <a:t>During medical triage, victims’ conditions are evaluated and the victims are prioritized into four categories:</a:t>
            </a:r>
          </a:p>
          <a:p>
            <a:pPr marL="45720" indent="0">
              <a:buNone/>
            </a:pPr>
            <a:endParaRPr lang="en-US" sz="3200" dirty="0"/>
          </a:p>
          <a:p>
            <a:r>
              <a:rPr lang="en-US" sz="3200" u="sng" dirty="0"/>
              <a:t>Immediate (I)</a:t>
            </a:r>
            <a:r>
              <a:rPr lang="en-US" sz="3200" dirty="0"/>
              <a:t>:  The victim has life-threatening injuries (airway, bleeding, or shock) that demand immediate attention to save his or her life; rapid, lifesaving treatment is urgent.  These victims are marked with a red tag or labeled “I.”</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TRIAGE</a:t>
            </a:r>
            <a:endParaRPr lang="en-US" dirty="0">
              <a:solidFill>
                <a:srgbClr val="FF0000"/>
              </a:solidFill>
            </a:endParaRPr>
          </a:p>
        </p:txBody>
      </p:sp>
    </p:spTree>
    <p:extLst>
      <p:ext uri="{BB962C8B-B14F-4D97-AF65-F5344CB8AC3E}">
        <p14:creationId xmlns:p14="http://schemas.microsoft.com/office/powerpoint/2010/main" val="33378985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5720" indent="0">
              <a:buNone/>
            </a:pPr>
            <a:r>
              <a:rPr lang="en-US" sz="3200" dirty="0"/>
              <a:t>During medical triage, victims’ conditions are evaluated and the victims are prioritized into four categories:</a:t>
            </a:r>
          </a:p>
          <a:p>
            <a:pPr marL="45720" indent="0">
              <a:buNone/>
            </a:pPr>
            <a:endParaRPr lang="en-US" sz="3200" dirty="0"/>
          </a:p>
          <a:p>
            <a:r>
              <a:rPr lang="en-US" sz="3200" u="sng" dirty="0"/>
              <a:t>Delayed (D)</a:t>
            </a:r>
            <a:r>
              <a:rPr lang="en-US" sz="3200" dirty="0"/>
              <a:t>:  Injuries do not jeopardize the victim’s life.  The victim may require professional care, but treatment can be delayed.  These victims are marked with a yellow tag or labeled “D.”</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TRIAGE</a:t>
            </a:r>
            <a:endParaRPr lang="en-US" dirty="0">
              <a:solidFill>
                <a:srgbClr val="FF0000"/>
              </a:solidFill>
            </a:endParaRPr>
          </a:p>
        </p:txBody>
      </p:sp>
    </p:spTree>
    <p:extLst>
      <p:ext uri="{BB962C8B-B14F-4D97-AF65-F5344CB8AC3E}">
        <p14:creationId xmlns:p14="http://schemas.microsoft.com/office/powerpoint/2010/main" val="33394188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200" dirty="0"/>
              <a:t>During medical triage, victims’ conditions are evaluated and the victims are prioritized into four categories:</a:t>
            </a:r>
          </a:p>
          <a:p>
            <a:pPr marL="45720" indent="0">
              <a:buNone/>
            </a:pPr>
            <a:endParaRPr lang="en-US" sz="3200" dirty="0"/>
          </a:p>
          <a:p>
            <a:r>
              <a:rPr lang="en-US" sz="3200" u="sng" dirty="0"/>
              <a:t>Minor (M)</a:t>
            </a:r>
            <a:r>
              <a:rPr lang="en-US" sz="3200" dirty="0"/>
              <a:t>:  Walking wounded and generally ambulatory.  These victims are marked with a green tag or labeled “M.”</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TRIAGE</a:t>
            </a:r>
            <a:endParaRPr lang="en-US" dirty="0">
              <a:solidFill>
                <a:srgbClr val="FF0000"/>
              </a:solidFill>
            </a:endParaRPr>
          </a:p>
        </p:txBody>
      </p:sp>
    </p:spTree>
    <p:extLst>
      <p:ext uri="{BB962C8B-B14F-4D97-AF65-F5344CB8AC3E}">
        <p14:creationId xmlns:p14="http://schemas.microsoft.com/office/powerpoint/2010/main" val="8929689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45720" indent="0">
              <a:buNone/>
            </a:pPr>
            <a:r>
              <a:rPr lang="en-US" sz="3200" dirty="0"/>
              <a:t>During medical triage, victims’ conditions are evaluated and the victims are prioritized into four categories:</a:t>
            </a:r>
          </a:p>
          <a:p>
            <a:pPr marL="45720" indent="0">
              <a:buNone/>
            </a:pPr>
            <a:endParaRPr lang="en-US" sz="3200" dirty="0"/>
          </a:p>
          <a:p>
            <a:r>
              <a:rPr lang="en-US" sz="3200" u="sng" dirty="0"/>
              <a:t>Dead (DEAD)</a:t>
            </a:r>
            <a:r>
              <a:rPr lang="en-US" sz="3200" dirty="0"/>
              <a:t>:  No respiration after two attempts to open the airway.  Because CPR is one-on-one care and is labor intensive, CPR is not performed when there are many more victims than rescuers.  These victims are marked with a black tag or labeled “DEAD.”</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TRIAGE</a:t>
            </a:r>
            <a:endParaRPr lang="en-US" dirty="0">
              <a:solidFill>
                <a:srgbClr val="FF0000"/>
              </a:solidFill>
            </a:endParaRPr>
          </a:p>
        </p:txBody>
      </p:sp>
    </p:spTree>
    <p:extLst>
      <p:ext uri="{BB962C8B-B14F-4D97-AF65-F5344CB8AC3E}">
        <p14:creationId xmlns:p14="http://schemas.microsoft.com/office/powerpoint/2010/main" val="16783118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200" dirty="0"/>
              <a:t>From triage, victims are taken to the designated medical treatment area (immediate care, delayed care, or the morgue).</a:t>
            </a:r>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TRIAGE</a:t>
            </a:r>
            <a:endParaRPr lang="en-US" dirty="0">
              <a:solidFill>
                <a:srgbClr val="FF0000"/>
              </a:solidFill>
            </a:endParaRPr>
          </a:p>
        </p:txBody>
      </p:sp>
    </p:spTree>
    <p:extLst>
      <p:ext uri="{BB962C8B-B14F-4D97-AF65-F5344CB8AC3E}">
        <p14:creationId xmlns:p14="http://schemas.microsoft.com/office/powerpoint/2010/main" val="1207158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200" dirty="0"/>
              <a:t>CERT members do not rescue those tagged DEAD.  If the scene is deemed safe and it is appropriate to do so, CERT members may move the DEAD to the morgue.  </a:t>
            </a:r>
          </a:p>
          <a:p>
            <a:pPr marL="45720" indent="0">
              <a:buNone/>
            </a:pPr>
            <a:endParaRPr lang="en-US" sz="3200" dirty="0"/>
          </a:p>
        </p:txBody>
      </p:sp>
      <p:sp>
        <p:nvSpPr>
          <p:cNvPr id="3" name="Title 2"/>
          <p:cNvSpPr>
            <a:spLocks noGrp="1"/>
          </p:cNvSpPr>
          <p:nvPr>
            <p:ph type="title"/>
          </p:nvPr>
        </p:nvSpPr>
        <p:spPr/>
        <p:txBody>
          <a:bodyPr/>
          <a:lstStyle/>
          <a:p>
            <a:r>
              <a:rPr lang="en-US" b="1" cap="small" dirty="0"/>
              <a:t>Treating Life-Threatening Conditions:</a:t>
            </a:r>
            <a:br>
              <a:rPr lang="en-US" b="1" dirty="0"/>
            </a:br>
            <a:r>
              <a:rPr lang="en-US" b="1" dirty="0">
                <a:solidFill>
                  <a:srgbClr val="FF0000"/>
                </a:solidFill>
              </a:rPr>
              <a:t>TRIAGE</a:t>
            </a:r>
            <a:endParaRPr lang="en-US" dirty="0">
              <a:solidFill>
                <a:srgbClr val="FF0000"/>
              </a:solidFill>
            </a:endParaRPr>
          </a:p>
        </p:txBody>
      </p:sp>
    </p:spTree>
    <p:extLst>
      <p:ext uri="{BB962C8B-B14F-4D97-AF65-F5344CB8AC3E}">
        <p14:creationId xmlns:p14="http://schemas.microsoft.com/office/powerpoint/2010/main" val="35232294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2370</TotalTime>
  <Words>6004</Words>
  <Application>Microsoft Macintosh PowerPoint</Application>
  <PresentationFormat>On-screen Show (4:3)</PresentationFormat>
  <Paragraphs>527</Paragraphs>
  <Slides>125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125</vt:i4>
      </vt:variant>
    </vt:vector>
  </HeadingPairs>
  <TitlesOfParts>
    <vt:vector size="130" baseType="lpstr">
      <vt:lpstr>Franklin Gothic Medium</vt:lpstr>
      <vt:lpstr>Georgia</vt:lpstr>
      <vt:lpstr>Wingdings</vt:lpstr>
      <vt:lpstr>Wingdings 2</vt:lpstr>
      <vt:lpstr>Grid</vt:lpstr>
      <vt:lpstr>Disaster medical operations (part 1)</vt:lpstr>
      <vt:lpstr>Texas Essential Knowledge and Skills (TEKS)</vt:lpstr>
      <vt:lpstr>Texas Essential Knowledge and Skills (TEKS)</vt:lpstr>
      <vt:lpstr>What you will learn</vt:lpstr>
      <vt:lpstr>introduction</vt:lpstr>
      <vt:lpstr>introduction</vt:lpstr>
      <vt:lpstr>introduction</vt:lpstr>
      <vt:lpstr>introduction</vt:lpstr>
      <vt:lpstr>START</vt:lpstr>
      <vt:lpstr>START</vt:lpstr>
      <vt:lpstr>START</vt:lpstr>
      <vt:lpstr>START</vt:lpstr>
      <vt:lpstr>objectives</vt:lpstr>
      <vt:lpstr>objectives</vt:lpstr>
      <vt:lpstr>Treating Life-Threatening Conditions</vt:lpstr>
      <vt:lpstr>Treating Life-Threatening Conditions: Approaching the Victim</vt:lpstr>
      <vt:lpstr>Treating Life-Threatening Conditions: Approaching the Victim</vt:lpstr>
      <vt:lpstr> Treating Life-Threatening Conditions: </vt:lpstr>
      <vt:lpstr> Treating Life-Threatening Conditions: </vt:lpstr>
      <vt:lpstr> Treating Life-Threatening Conditions: </vt:lpstr>
      <vt:lpstr> Treating Life-Threatening Conditions: Opening the Airway </vt:lpstr>
      <vt:lpstr> Treating Life-Threatening Conditions: Opening the Airway </vt:lpstr>
      <vt:lpstr>Treating Life-Threatening Conditions: Airway Obstructed by the Tongue</vt:lpstr>
      <vt:lpstr>Treating Life-Threatening Conditions: The Head-Tilt/Chin-Lift Method</vt:lpstr>
      <vt:lpstr>Treating Life-Threatening Conditions: The Head-Tilt/Chin-Lift Method</vt:lpstr>
      <vt:lpstr>Treating Life-Threatening Conditions: The Head-Tilt/Chin-Lift Method</vt:lpstr>
      <vt:lpstr>Treating Life-Threatening Conditions: The Head-Tilt/Chin-Lift Method</vt:lpstr>
      <vt:lpstr>Treating Life-Threatening Conditions: The Head-Tilt/Chin-Lift Method</vt:lpstr>
      <vt:lpstr>Treating Life-Threatening Conditions: The Head-Tilt/Chin-Lift Method</vt:lpstr>
      <vt:lpstr>Treating Life-Threatening Conditions: The Head-Tilt/Chin-Lift Method</vt:lpstr>
      <vt:lpstr>Treating Life-Threatening Conditions: The Head-Tilt/Chin-Lift Method</vt:lpstr>
      <vt:lpstr>Treating Life-Threatening Conditions: The Head-Tilt/Chin-Lift Method</vt:lpstr>
      <vt:lpstr>Treating Life-Threatening Conditions: The Head-Tilt/Chin-Lift Method</vt:lpstr>
      <vt:lpstr>Treating Life-Threatening Conditions: The Head-Tilt/Chin-Lift Method</vt:lpstr>
      <vt:lpstr>Treating Life-Threatening Conditions: The Head-Tilt/Chin-Lift Method</vt:lpstr>
      <vt:lpstr>Treating Life-Threatening Conditions: The Head-Tilt/Chin-Lift Method</vt:lpstr>
      <vt:lpstr>Treating Life-Threatening Conditions: The Head-Tilt/Chin-Lift Method</vt:lpstr>
      <vt:lpstr>Treating Life-Threatening Conditions: Controlling Bleeding</vt:lpstr>
      <vt:lpstr>Treating Life-Threatening Conditions: Controlling Bleeding</vt:lpstr>
      <vt:lpstr>Treating Life-Threatening Conditions: Controlling Bleeding</vt:lpstr>
      <vt:lpstr> Treating Life-Threatening Conditions: Procedures for Controlling Bleeding </vt:lpstr>
      <vt:lpstr> Treating Life-Threatening Conditions: Procedures for Controlling Bleeding </vt:lpstr>
      <vt:lpstr> Treating Life-Threatening Conditions: Procedures for Controlling Bleeding </vt:lpstr>
      <vt:lpstr> Treating Life-Threatening Conditions: Procedures for Controlling Bleeding </vt:lpstr>
      <vt:lpstr> Treating Life-Threatening Conditions: Procedures for Controlling Bleeding </vt:lpstr>
      <vt:lpstr> Treating Life-Threatening Conditions: Procedures for Controlling Bleeding </vt:lpstr>
      <vt:lpstr> Treating Life-Threatening Conditions: Procedures for Controlling Bleeding </vt:lpstr>
      <vt:lpstr> Treating Life-Threatening Conditions: Procedures for Controlling Bleeding </vt:lpstr>
      <vt:lpstr>Pressure Points</vt:lpstr>
      <vt:lpstr>Treating Life-Threatening Conditions: Pressure Points</vt:lpstr>
      <vt:lpstr>Treating Life-Threatening Conditions: Pressure Points</vt:lpstr>
      <vt:lpstr>Treating Life-Threatening Conditions: Pressure Points</vt:lpstr>
      <vt:lpstr>Pressure Points</vt:lpstr>
      <vt:lpstr> Treating Life-Threatening Conditions: Exercise: Controlling Bleeding </vt:lpstr>
      <vt:lpstr> Treating Life-Threatening Conditions: Exercies: Controlling Bleeding </vt:lpstr>
      <vt:lpstr> Treating Life-Threatening Conditions: Toutniquets </vt:lpstr>
      <vt:lpstr> Treating Life-Threatening Conditions: Tourniquets </vt:lpstr>
      <vt:lpstr> Treating Life-Threatening Conditions: Tourniquets </vt:lpstr>
      <vt:lpstr> Treating Life-Threatening Conditions: Tourniquets </vt:lpstr>
      <vt:lpstr> Treating Life-Threatening Conditions: Tourniquets </vt:lpstr>
      <vt:lpstr> Treating Life-Threatening Conditions: Tourniquets </vt:lpstr>
      <vt:lpstr> Treating Life-Threatening Conditions: Tourniquets </vt:lpstr>
      <vt:lpstr> Treating Life-Threatening Conditions: Tourniquets </vt:lpstr>
      <vt:lpstr> Treating Life-Threatening Conditions: Tourniquets </vt:lpstr>
      <vt:lpstr> Treating Life-Threatening Conditions: Tourniquets </vt:lpstr>
      <vt:lpstr> Treating Life-Threatening Conditions: Tourniquets </vt:lpstr>
      <vt:lpstr> Treating Life-Threatening Conditions: Tourniquets </vt:lpstr>
      <vt:lpstr> Treating Life-Threatening Conditions: Tourniquets </vt:lpstr>
      <vt:lpstr> Treating Life-Threatening Conditions: Tourniquets </vt:lpstr>
      <vt:lpstr> Treating Life-Threatening Conditions: Tourniquets </vt:lpstr>
      <vt:lpstr> Treating Life-Threatening Conditions: Tourniquets </vt:lpstr>
      <vt:lpstr> Treating Life-Threatening Conditions: Tourniquets </vt:lpstr>
      <vt:lpstr> Treating Life-Threatening Conditions: Review: Controlling Bleeding </vt:lpstr>
      <vt:lpstr> Treating Life-Threatening Conditions: Review: Controlling Bleeding </vt:lpstr>
      <vt:lpstr>Treating Life-Threatening Conditions: Shock</vt:lpstr>
      <vt:lpstr>Treating Life-Threatening Conditions: Shock</vt:lpstr>
      <vt:lpstr>Treating Life-Threatening Conditions: Breathing</vt:lpstr>
      <vt:lpstr>Treating Life-Threatening Conditions: CIRCULATION</vt:lpstr>
      <vt:lpstr>Treating Life-Threatening Conditions: CIRCULATION</vt:lpstr>
      <vt:lpstr>Treating Life-Threatening Conditions: CIRCULATION</vt:lpstr>
      <vt:lpstr>Treating Life-Threatening Conditions: CIRCULATION</vt:lpstr>
      <vt:lpstr>Treating Life-Threatening Conditions: MENTAL STATUS</vt:lpstr>
      <vt:lpstr>Treating Life-Threatening Conditions: SHOCK</vt:lpstr>
      <vt:lpstr>Treating Life-Threatening Conditions: SHOCK</vt:lpstr>
      <vt:lpstr>Treating Life-Threatening Conditions: SHOCK</vt:lpstr>
      <vt:lpstr>Treating Life-Threatening Conditions: Procedures for controlling SHOCK</vt:lpstr>
      <vt:lpstr>Treating Life-Threatening Conditions: Procedures for controlling SHOCK</vt:lpstr>
      <vt:lpstr>Treating Life-Threatening Conditions: Procedures for controlling SHOCK</vt:lpstr>
      <vt:lpstr>Treating Life-Threatening Conditions: Procedures for controlling SHOCK</vt:lpstr>
      <vt:lpstr>Treating Life-Threatening Conditions: EXERCISE: TREATING SHOCK</vt:lpstr>
      <vt:lpstr>Treating Life-Threatening Conditions: EXERCISE: TREATING SHOCK</vt:lpstr>
      <vt:lpstr>Treating Life-Threatening Conditions: TRIAGE</vt:lpstr>
      <vt:lpstr>Treating Life-Threatening Conditions: TRIAGE</vt:lpstr>
      <vt:lpstr>Treating Life-Threatening Conditions: TRIAGE</vt:lpstr>
      <vt:lpstr>Treating Life-Threatening Conditions: TRIAGE</vt:lpstr>
      <vt:lpstr>Treating Life-Threatening Conditions: TRIAGE</vt:lpstr>
      <vt:lpstr>Treating Life-Threatening Conditions: TRIAGE</vt:lpstr>
      <vt:lpstr>Treating Life-Threatening Conditions: TRIAGE</vt:lpstr>
      <vt:lpstr>Treating Life-Threatening Conditions: TRIAGE</vt:lpstr>
      <vt:lpstr>Treating Life-Threatening Conditions: TRIAGE</vt:lpstr>
      <vt:lpstr>Treating Life-Threatening Conditions: RESCUER SAFETY TRIAGE</vt:lpstr>
      <vt:lpstr>Treating Life-Threatening Conditions: RESCUER SAFETY TRIAGE</vt:lpstr>
      <vt:lpstr>Treating Life-Threatening Conditions: RESCUER SAFETY TRIAGE</vt:lpstr>
      <vt:lpstr>Treating Life-Threatening Conditions: EXERCISE: REMOVING EXAM GLOVES</vt:lpstr>
      <vt:lpstr>Treating Life-Threatening Conditions: EXERCISE: REMOVING EXAM GLOVES</vt:lpstr>
      <vt:lpstr>Treating Life-Threatening Conditions: TRIAGE IN A DISASTER ENVIRONMENT</vt:lpstr>
      <vt:lpstr>Treating Life-Threatening Conditions: TRIAGE IN A DISASTER ENVIRONMENT</vt:lpstr>
      <vt:lpstr>Treating Life-Threatening Conditions: TRIAGE IN A DISASTER ENVIRONMENT</vt:lpstr>
      <vt:lpstr>Treating Life-Threatening Conditions: TRIAGE IN A DISASTER ENVIRONMENT</vt:lpstr>
      <vt:lpstr>Treating Life-Threatening Conditions: TRIAGE IN A DISASTER ENVIRONMENT</vt:lpstr>
      <vt:lpstr>Treating Life-Threatening Conditions: TRIAGE IN A DISASTER ENVIRONMENT</vt:lpstr>
      <vt:lpstr>Treating Life-Threatening Conditions: TRIAGE IN A DISASTER ENVIRONMENT</vt:lpstr>
      <vt:lpstr>Treating Life-Threatening Conditions: EVALUATING A VICTIM DURING TRIAGE</vt:lpstr>
      <vt:lpstr>Treating Life-Threatening Conditions: EVALUATING A VICTIM DURING TRIAGE</vt:lpstr>
      <vt:lpstr>Treating Life-Threatening Conditions: EVALUATING A VICTIM DURING TRIAGE</vt:lpstr>
      <vt:lpstr>Treating Life-Threatening Conditions: EVALUATING A VICTIM DURING TRIAGE</vt:lpstr>
      <vt:lpstr>Treating Life-Threatening Conditions: EVALUATING A VICTIM DURING TRIAGE</vt:lpstr>
      <vt:lpstr>Treating Life-Threatening Conditions: EVALUATING A VICTIM DURING TRIAGE</vt:lpstr>
      <vt:lpstr>Treating Life-Threatening Conditions: EXERCISE: CONDUCTING TRIAGE</vt:lpstr>
      <vt:lpstr>Treating Life-Threatening Conditions: EXERCISE: CONDUCTING TRIAGE</vt:lpstr>
      <vt:lpstr>Treating Life-Threatening Conditions: UNIT SUMMARY</vt:lpstr>
      <vt:lpstr>Treating Life-Threatening Conditions: UNIT SUMMARY</vt:lpstr>
      <vt:lpstr>Treating Life-Threatening Conditions: UNIT SUMMARY</vt:lpstr>
      <vt:lpstr>Treating Life-Threatening Conditions: UNIT SUMMARY</vt:lpstr>
      <vt:lpstr>Treating Life-Threatening Conditions: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Policing in America</dc:title>
  <dc:creator>Brock Fischer</dc:creator>
  <cp:lastModifiedBy>Jackie Uselton</cp:lastModifiedBy>
  <cp:revision>514</cp:revision>
  <dcterms:created xsi:type="dcterms:W3CDTF">2011-10-12T13:16:44Z</dcterms:created>
  <dcterms:modified xsi:type="dcterms:W3CDTF">2025-07-16T13:51:53Z</dcterms:modified>
</cp:coreProperties>
</file>