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77" r:id="rId24"/>
    <p:sldId id="280" r:id="rId25"/>
    <p:sldId id="281" r:id="rId26"/>
    <p:sldId id="282" r:id="rId27"/>
    <p:sldId id="283" r:id="rId28"/>
    <p:sldId id="296" r:id="rId29"/>
    <p:sldId id="297" r:id="rId30"/>
    <p:sldId id="298" r:id="rId31"/>
    <p:sldId id="299" r:id="rId32"/>
    <p:sldId id="300" r:id="rId33"/>
    <p:sldId id="303" r:id="rId34"/>
    <p:sldId id="301" r:id="rId35"/>
    <p:sldId id="302" r:id="rId36"/>
    <p:sldId id="284" r:id="rId37"/>
    <p:sldId id="286" r:id="rId38"/>
    <p:sldId id="292" r:id="rId39"/>
    <p:sldId id="293" r:id="rId40"/>
    <p:sldId id="295" r:id="rId41"/>
    <p:sldId id="294" r:id="rId42"/>
    <p:sldId id="288" r:id="rId43"/>
    <p:sldId id="289" r:id="rId44"/>
    <p:sldId id="290" r:id="rId45"/>
    <p:sldId id="291" r:id="rId46"/>
  </p:sldIdLst>
  <p:sldSz cx="18288000" cy="10287000"/>
  <p:notesSz cx="6858000" cy="9144000"/>
  <p:embeddedFontLst>
    <p:embeddedFont>
      <p:font typeface="Canva Sans" panose="020B0503030501040103" pitchFamily="34" charset="0"/>
      <p:regular r:id="rId48"/>
    </p:embeddedFont>
    <p:embeddedFont>
      <p:font typeface="Canva Sans Bold" panose="020B0803030501040103" pitchFamily="34" charset="0"/>
      <p:regular r:id="rId49"/>
      <p:bold r:id="rId50"/>
    </p:embeddedFont>
    <p:embeddedFont>
      <p:font typeface="Helvetica World Bold"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94671" autoAdjust="0"/>
  </p:normalViewPr>
  <p:slideViewPr>
    <p:cSldViewPr>
      <p:cViewPr varScale="1">
        <p:scale>
          <a:sx n="57" d="100"/>
          <a:sy n="57" d="100"/>
        </p:scale>
        <p:origin x="75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ourselves and tell our background in the medical field and how long we have taught and which classes.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www.chatgpt.com" TargetMode="External"/><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curipod.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www.curipod.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www.curipod.com" TargetMode="External"/><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youtu.be/qZXXY9LAkRQ?si=1AYBIrQlMkqCT_b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hyperlink" Target="http://www.curipod.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hyperlink" Target="http://www.curipod.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www.curipod.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magicschool.ai"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diffit.com"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diffit.com"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diff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hyperlink" Target="http://www.diffit.com" TargetMode="External"/><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hyperlink" Target="https://my.clevelandclinic.org/health/body/21048-skeletal-system" TargetMode="External"/><Relationship Id="rId5" Type="http://schemas.openxmlformats.org/officeDocument/2006/relationships/image" Target="../media/image3.png"/><Relationship Id="rId10" Type="http://schemas.openxmlformats.org/officeDocument/2006/relationships/hyperlink" Target="https://docs.google.com/presentation/d/1GTeOTFJ8FYy87nf88EB8rkQoSBlo4iJsz_n_MioX4jY/edit?usp=sharing" TargetMode="External"/><Relationship Id="rId4" Type="http://schemas.openxmlformats.org/officeDocument/2006/relationships/hyperlink" Target="http://www.diffit.com" TargetMode="External"/><Relationship Id="rId9"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www.curipod.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5" name="Freeform 5"/>
          <p:cNvSpPr/>
          <p:nvPr/>
        </p:nvSpPr>
        <p:spPr>
          <a:xfrm>
            <a:off x="7712329" y="1891306"/>
            <a:ext cx="3252194" cy="3252194"/>
          </a:xfrm>
          <a:custGeom>
            <a:avLst/>
            <a:gdLst/>
            <a:ahLst/>
            <a:cxnLst/>
            <a:rect l="l" t="t" r="r" b="b"/>
            <a:pathLst>
              <a:path w="3252194" h="3252194">
                <a:moveTo>
                  <a:pt x="0" y="0"/>
                </a:moveTo>
                <a:lnTo>
                  <a:pt x="3252194" y="0"/>
                </a:lnTo>
                <a:lnTo>
                  <a:pt x="3252194" y="3252194"/>
                </a:lnTo>
                <a:lnTo>
                  <a:pt x="0" y="32521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514350" y="9883238"/>
            <a:ext cx="21040117" cy="3086100"/>
            <a:chOff x="0" y="0"/>
            <a:chExt cx="5541430" cy="812800"/>
          </a:xfrm>
        </p:grpSpPr>
        <p:sp>
          <p:nvSpPr>
            <p:cNvPr id="7" name="Freeform 7"/>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8" name="TextBox 8"/>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9" name="TextBox 9"/>
          <p:cNvSpPr txBox="1"/>
          <p:nvPr/>
        </p:nvSpPr>
        <p:spPr>
          <a:xfrm>
            <a:off x="1137343" y="5309200"/>
            <a:ext cx="9635546" cy="2942652"/>
          </a:xfrm>
          <a:prstGeom prst="rect">
            <a:avLst/>
          </a:prstGeom>
        </p:spPr>
        <p:txBody>
          <a:bodyPr lIns="0" tIns="0" rIns="0" bIns="0" rtlCol="0" anchor="t">
            <a:spAutoFit/>
          </a:bodyPr>
          <a:lstStyle/>
          <a:p>
            <a:pPr algn="l">
              <a:lnSpc>
                <a:spcPts val="9448"/>
              </a:lnSpc>
            </a:pPr>
            <a:r>
              <a:rPr lang="en-US" sz="12597" spc="-440">
                <a:solidFill>
                  <a:srgbClr val="DAFFFB"/>
                </a:solidFill>
                <a:latin typeface="Helvetica World Bold"/>
                <a:ea typeface="Helvetica World Bold"/>
                <a:cs typeface="Helvetica World Bold"/>
                <a:sym typeface="Helvetica World Bold"/>
              </a:rPr>
              <a:t>AI for Smarties</a:t>
            </a:r>
          </a:p>
        </p:txBody>
      </p:sp>
      <p:sp>
        <p:nvSpPr>
          <p:cNvPr id="10" name="TextBox 10"/>
          <p:cNvSpPr txBox="1"/>
          <p:nvPr/>
        </p:nvSpPr>
        <p:spPr>
          <a:xfrm>
            <a:off x="1258176" y="8548971"/>
            <a:ext cx="9320775" cy="535990"/>
          </a:xfrm>
          <a:prstGeom prst="rect">
            <a:avLst/>
          </a:prstGeom>
        </p:spPr>
        <p:txBody>
          <a:bodyPr lIns="0" tIns="0" rIns="0" bIns="0" rtlCol="0" anchor="t">
            <a:spAutoFit/>
          </a:bodyPr>
          <a:lstStyle/>
          <a:p>
            <a:pPr algn="just">
              <a:lnSpc>
                <a:spcPts val="4439"/>
              </a:lnSpc>
            </a:pPr>
            <a:r>
              <a:rPr lang="en-US" sz="3171">
                <a:solidFill>
                  <a:srgbClr val="FFFFFF"/>
                </a:solidFill>
                <a:latin typeface="Canva Sans"/>
                <a:ea typeface="Canva Sans"/>
                <a:cs typeface="Canva Sans"/>
                <a:sym typeface="Canva Sans"/>
              </a:rPr>
              <a:t>Presented by Barbara White &amp; Aileen Noll</a:t>
            </a:r>
          </a:p>
        </p:txBody>
      </p:sp>
      <p:sp>
        <p:nvSpPr>
          <p:cNvPr id="11" name="Freeform 11"/>
          <p:cNvSpPr/>
          <p:nvPr/>
        </p:nvSpPr>
        <p:spPr>
          <a:xfrm>
            <a:off x="11299903" y="851141"/>
            <a:ext cx="5464491" cy="11325370"/>
          </a:xfrm>
          <a:custGeom>
            <a:avLst/>
            <a:gdLst/>
            <a:ahLst/>
            <a:cxnLst/>
            <a:rect l="l" t="t" r="r" b="b"/>
            <a:pathLst>
              <a:path w="5464491" h="11325370">
                <a:moveTo>
                  <a:pt x="0" y="0"/>
                </a:moveTo>
                <a:lnTo>
                  <a:pt x="5464491" y="0"/>
                </a:lnTo>
                <a:lnTo>
                  <a:pt x="5464491" y="11325370"/>
                </a:lnTo>
                <a:lnTo>
                  <a:pt x="0" y="1132537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8426879" y="378548"/>
            <a:ext cx="9348023" cy="2948345"/>
            <a:chOff x="0" y="0"/>
            <a:chExt cx="2981561" cy="940377"/>
          </a:xfrm>
        </p:grpSpPr>
        <p:sp>
          <p:nvSpPr>
            <p:cNvPr id="6" name="Freeform 6"/>
            <p:cNvSpPr/>
            <p:nvPr/>
          </p:nvSpPr>
          <p:spPr>
            <a:xfrm>
              <a:off x="0" y="0"/>
              <a:ext cx="2981561" cy="940377"/>
            </a:xfrm>
            <a:custGeom>
              <a:avLst/>
              <a:gdLst/>
              <a:ahLst/>
              <a:cxnLst/>
              <a:rect l="l" t="t" r="r" b="b"/>
              <a:pathLst>
                <a:path w="2981561" h="940377">
                  <a:moveTo>
                    <a:pt x="42238" y="0"/>
                  </a:moveTo>
                  <a:lnTo>
                    <a:pt x="2939323" y="0"/>
                  </a:lnTo>
                  <a:cubicBezTo>
                    <a:pt x="2950525" y="0"/>
                    <a:pt x="2961268" y="4450"/>
                    <a:pt x="2969190" y="12371"/>
                  </a:cubicBezTo>
                  <a:cubicBezTo>
                    <a:pt x="2977111" y="20292"/>
                    <a:pt x="2981561" y="31035"/>
                    <a:pt x="2981561" y="42238"/>
                  </a:cubicBezTo>
                  <a:lnTo>
                    <a:pt x="2981561" y="898140"/>
                  </a:lnTo>
                  <a:cubicBezTo>
                    <a:pt x="2981561" y="921467"/>
                    <a:pt x="2962650" y="940377"/>
                    <a:pt x="2939323" y="940377"/>
                  </a:cubicBezTo>
                  <a:lnTo>
                    <a:pt x="42238" y="940377"/>
                  </a:lnTo>
                  <a:cubicBezTo>
                    <a:pt x="31035" y="940377"/>
                    <a:pt x="20292" y="935927"/>
                    <a:pt x="12371" y="928006"/>
                  </a:cubicBezTo>
                  <a:cubicBezTo>
                    <a:pt x="4450" y="920085"/>
                    <a:pt x="0" y="909342"/>
                    <a:pt x="0" y="898140"/>
                  </a:cubicBezTo>
                  <a:lnTo>
                    <a:pt x="0" y="42238"/>
                  </a:lnTo>
                  <a:cubicBezTo>
                    <a:pt x="0" y="31035"/>
                    <a:pt x="4450" y="20292"/>
                    <a:pt x="12371" y="12371"/>
                  </a:cubicBezTo>
                  <a:cubicBezTo>
                    <a:pt x="20292" y="4450"/>
                    <a:pt x="31035" y="0"/>
                    <a:pt x="42238"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2981561" cy="988002"/>
            </a:xfrm>
            <a:prstGeom prst="rect">
              <a:avLst/>
            </a:prstGeom>
          </p:spPr>
          <p:txBody>
            <a:bodyPr lIns="50800" tIns="50800" rIns="50800" bIns="50800" rtlCol="0" anchor="ctr"/>
            <a:lstStyle/>
            <a:p>
              <a:pPr algn="ct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12042322" y="3526918"/>
            <a:ext cx="5216978" cy="6153829"/>
          </a:xfrm>
          <a:custGeom>
            <a:avLst/>
            <a:gdLst/>
            <a:ahLst/>
            <a:cxnLst/>
            <a:rect l="l" t="t" r="r" b="b"/>
            <a:pathLst>
              <a:path w="5216978" h="6153829">
                <a:moveTo>
                  <a:pt x="0" y="0"/>
                </a:moveTo>
                <a:lnTo>
                  <a:pt x="5216978" y="0"/>
                </a:lnTo>
                <a:lnTo>
                  <a:pt x="5216978" y="6153829"/>
                </a:lnTo>
                <a:lnTo>
                  <a:pt x="0" y="6153829"/>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1028700" y="3436352"/>
            <a:ext cx="7398179" cy="2244242"/>
          </a:xfrm>
          <a:prstGeom prst="rect">
            <a:avLst/>
          </a:prstGeom>
        </p:spPr>
        <p:txBody>
          <a:bodyPr lIns="0" tIns="0" rIns="0" bIns="0" rtlCol="0" anchor="t">
            <a:spAutoFit/>
          </a:bodyPr>
          <a:lstStyle/>
          <a:p>
            <a:pPr algn="l">
              <a:lnSpc>
                <a:spcPts val="14755"/>
              </a:lnSpc>
            </a:pPr>
            <a:r>
              <a:rPr lang="en-US" sz="16038" spc="-561">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8620926" y="508362"/>
            <a:ext cx="8959928" cy="2593468"/>
          </a:xfrm>
          <a:prstGeom prst="rect">
            <a:avLst/>
          </a:prstGeom>
        </p:spPr>
        <p:txBody>
          <a:bodyPr lIns="0" tIns="0" rIns="0" bIns="0" rtlCol="0" anchor="t">
            <a:spAutoFit/>
          </a:bodyPr>
          <a:lstStyle/>
          <a:p>
            <a:pPr algn="l">
              <a:lnSpc>
                <a:spcPts val="6908"/>
              </a:lnSpc>
            </a:pPr>
            <a:r>
              <a:rPr lang="en-US" sz="4899">
                <a:solidFill>
                  <a:srgbClr val="FFFFFF"/>
                </a:solidFill>
                <a:latin typeface="Canva Sans Bold"/>
                <a:ea typeface="Canva Sans Bold"/>
                <a:cs typeface="Canva Sans Bold"/>
                <a:sym typeface="Canva Sans Bold"/>
              </a:rPr>
              <a:t>Create questions: </a:t>
            </a:r>
          </a:p>
          <a:p>
            <a:pPr algn="l">
              <a:lnSpc>
                <a:spcPts val="6908"/>
              </a:lnSpc>
            </a:pPr>
            <a:r>
              <a:rPr lang="en-US" sz="4899">
                <a:solidFill>
                  <a:srgbClr val="FFFFFF"/>
                </a:solidFill>
                <a:latin typeface="Canva Sans Bold"/>
                <a:ea typeface="Canva Sans Bold"/>
                <a:cs typeface="Canva Sans Bold"/>
                <a:sym typeface="Canva Sans Bold"/>
              </a:rPr>
              <a:t>multiple choice, open-ended, true/false, etc...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9144000" y="665734"/>
            <a:ext cx="8370312" cy="2419419"/>
            <a:chOff x="0" y="0"/>
            <a:chExt cx="2669719" cy="771676"/>
          </a:xfrm>
        </p:grpSpPr>
        <p:sp>
          <p:nvSpPr>
            <p:cNvPr id="6" name="Freeform 6"/>
            <p:cNvSpPr/>
            <p:nvPr/>
          </p:nvSpPr>
          <p:spPr>
            <a:xfrm>
              <a:off x="0" y="0"/>
              <a:ext cx="2669719" cy="771676"/>
            </a:xfrm>
            <a:custGeom>
              <a:avLst/>
              <a:gdLst/>
              <a:ahLst/>
              <a:cxnLst/>
              <a:rect l="l" t="t" r="r" b="b"/>
              <a:pathLst>
                <a:path w="2669719" h="771676">
                  <a:moveTo>
                    <a:pt x="47171" y="0"/>
                  </a:moveTo>
                  <a:lnTo>
                    <a:pt x="2622548" y="0"/>
                  </a:lnTo>
                  <a:cubicBezTo>
                    <a:pt x="2648600" y="0"/>
                    <a:pt x="2669719" y="21119"/>
                    <a:pt x="2669719" y="47171"/>
                  </a:cubicBezTo>
                  <a:lnTo>
                    <a:pt x="2669719" y="724505"/>
                  </a:lnTo>
                  <a:cubicBezTo>
                    <a:pt x="2669719" y="750557"/>
                    <a:pt x="2648600" y="771676"/>
                    <a:pt x="2622548" y="771676"/>
                  </a:cubicBezTo>
                  <a:lnTo>
                    <a:pt x="47171" y="771676"/>
                  </a:lnTo>
                  <a:cubicBezTo>
                    <a:pt x="34661" y="771676"/>
                    <a:pt x="22662" y="766706"/>
                    <a:pt x="13816" y="757860"/>
                  </a:cubicBezTo>
                  <a:cubicBezTo>
                    <a:pt x="4970" y="749014"/>
                    <a:pt x="0" y="737015"/>
                    <a:pt x="0" y="724505"/>
                  </a:cubicBezTo>
                  <a:lnTo>
                    <a:pt x="0" y="47171"/>
                  </a:lnTo>
                  <a:cubicBezTo>
                    <a:pt x="0" y="21119"/>
                    <a:pt x="21119" y="0"/>
                    <a:pt x="47171"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2669719" cy="819301"/>
            </a:xfrm>
            <a:prstGeom prst="rect">
              <a:avLst/>
            </a:prstGeom>
          </p:spPr>
          <p:txBody>
            <a:bodyPr lIns="50800" tIns="50800" rIns="50800" bIns="50800" rtlCol="0" anchor="ctr"/>
            <a:lstStyle/>
            <a:p>
              <a:pPr algn="ct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10163964" y="3103857"/>
            <a:ext cx="6330383" cy="6575747"/>
          </a:xfrm>
          <a:custGeom>
            <a:avLst/>
            <a:gdLst/>
            <a:ahLst/>
            <a:cxnLst/>
            <a:rect l="l" t="t" r="r" b="b"/>
            <a:pathLst>
              <a:path w="6330383" h="6575747">
                <a:moveTo>
                  <a:pt x="0" y="0"/>
                </a:moveTo>
                <a:lnTo>
                  <a:pt x="6330384" y="0"/>
                </a:lnTo>
                <a:lnTo>
                  <a:pt x="6330384" y="6575747"/>
                </a:lnTo>
                <a:lnTo>
                  <a:pt x="0" y="6575747"/>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1028700" y="3436352"/>
            <a:ext cx="7398179" cy="2244242"/>
          </a:xfrm>
          <a:prstGeom prst="rect">
            <a:avLst/>
          </a:prstGeom>
        </p:spPr>
        <p:txBody>
          <a:bodyPr lIns="0" tIns="0" rIns="0" bIns="0" rtlCol="0" anchor="t">
            <a:spAutoFit/>
          </a:bodyPr>
          <a:lstStyle/>
          <a:p>
            <a:pPr algn="l">
              <a:lnSpc>
                <a:spcPts val="14755"/>
              </a:lnSpc>
            </a:pPr>
            <a:r>
              <a:rPr lang="en-US" sz="16038" spc="-561">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9400192" y="784304"/>
            <a:ext cx="7857928" cy="1710725"/>
          </a:xfrm>
          <a:prstGeom prst="rect">
            <a:avLst/>
          </a:prstGeom>
        </p:spPr>
        <p:txBody>
          <a:bodyPr lIns="0" tIns="0" rIns="0" bIns="0" rtlCol="0" anchor="t">
            <a:spAutoFit/>
          </a:bodyPr>
          <a:lstStyle/>
          <a:p>
            <a:pPr algn="ctr">
              <a:lnSpc>
                <a:spcPts val="6908"/>
              </a:lnSpc>
            </a:pPr>
            <a:r>
              <a:rPr lang="en-US" sz="4899" dirty="0">
                <a:solidFill>
                  <a:srgbClr val="FFFFFF"/>
                </a:solidFill>
                <a:latin typeface="Canva Sans Bold"/>
                <a:ea typeface="Canva Sans Bold"/>
                <a:cs typeface="Canva Sans Bold"/>
                <a:sym typeface="Canva Sans Bold"/>
              </a:rPr>
              <a:t>Look at the results of each participant.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9144000" y="480803"/>
            <a:ext cx="8370312" cy="2153974"/>
            <a:chOff x="0" y="0"/>
            <a:chExt cx="2669719" cy="687012"/>
          </a:xfrm>
        </p:grpSpPr>
        <p:sp>
          <p:nvSpPr>
            <p:cNvPr id="6" name="Freeform 6"/>
            <p:cNvSpPr/>
            <p:nvPr/>
          </p:nvSpPr>
          <p:spPr>
            <a:xfrm>
              <a:off x="0" y="0"/>
              <a:ext cx="2669719" cy="687012"/>
            </a:xfrm>
            <a:custGeom>
              <a:avLst/>
              <a:gdLst/>
              <a:ahLst/>
              <a:cxnLst/>
              <a:rect l="l" t="t" r="r" b="b"/>
              <a:pathLst>
                <a:path w="2669719" h="687012">
                  <a:moveTo>
                    <a:pt x="47171" y="0"/>
                  </a:moveTo>
                  <a:lnTo>
                    <a:pt x="2622548" y="0"/>
                  </a:lnTo>
                  <a:cubicBezTo>
                    <a:pt x="2648600" y="0"/>
                    <a:pt x="2669719" y="21119"/>
                    <a:pt x="2669719" y="47171"/>
                  </a:cubicBezTo>
                  <a:lnTo>
                    <a:pt x="2669719" y="639841"/>
                  </a:lnTo>
                  <a:cubicBezTo>
                    <a:pt x="2669719" y="652352"/>
                    <a:pt x="2664749" y="664350"/>
                    <a:pt x="2655903" y="673196"/>
                  </a:cubicBezTo>
                  <a:cubicBezTo>
                    <a:pt x="2647056" y="682042"/>
                    <a:pt x="2635058" y="687012"/>
                    <a:pt x="2622548" y="687012"/>
                  </a:cubicBezTo>
                  <a:lnTo>
                    <a:pt x="47171" y="687012"/>
                  </a:lnTo>
                  <a:cubicBezTo>
                    <a:pt x="21119" y="687012"/>
                    <a:pt x="0" y="665893"/>
                    <a:pt x="0" y="639841"/>
                  </a:cubicBezTo>
                  <a:lnTo>
                    <a:pt x="0" y="47171"/>
                  </a:lnTo>
                  <a:cubicBezTo>
                    <a:pt x="0" y="21119"/>
                    <a:pt x="21119" y="0"/>
                    <a:pt x="47171"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2669719" cy="734637"/>
            </a:xfrm>
            <a:prstGeom prst="rect">
              <a:avLst/>
            </a:prstGeom>
          </p:spPr>
          <p:txBody>
            <a:bodyPr lIns="50800" tIns="50800" rIns="50800" bIns="50800" rtlCol="0" anchor="ctr"/>
            <a:lstStyle/>
            <a:p>
              <a:pPr algn="ct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10058971" y="3007727"/>
            <a:ext cx="6923339" cy="6742205"/>
          </a:xfrm>
          <a:custGeom>
            <a:avLst/>
            <a:gdLst/>
            <a:ahLst/>
            <a:cxnLst/>
            <a:rect l="l" t="t" r="r" b="b"/>
            <a:pathLst>
              <a:path w="6923339" h="6742205">
                <a:moveTo>
                  <a:pt x="0" y="0"/>
                </a:moveTo>
                <a:lnTo>
                  <a:pt x="6923339" y="0"/>
                </a:lnTo>
                <a:lnTo>
                  <a:pt x="6923339" y="6742205"/>
                </a:lnTo>
                <a:lnTo>
                  <a:pt x="0" y="6742205"/>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1028700" y="3436352"/>
            <a:ext cx="7398179" cy="2244242"/>
          </a:xfrm>
          <a:prstGeom prst="rect">
            <a:avLst/>
          </a:prstGeom>
        </p:spPr>
        <p:txBody>
          <a:bodyPr lIns="0" tIns="0" rIns="0" bIns="0" rtlCol="0" anchor="t">
            <a:spAutoFit/>
          </a:bodyPr>
          <a:lstStyle/>
          <a:p>
            <a:pPr algn="l">
              <a:lnSpc>
                <a:spcPts val="14755"/>
              </a:lnSpc>
            </a:pPr>
            <a:r>
              <a:rPr lang="en-US" sz="16038" spc="-561">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9400192" y="678198"/>
            <a:ext cx="7857928" cy="1717168"/>
          </a:xfrm>
          <a:prstGeom prst="rect">
            <a:avLst/>
          </a:prstGeom>
        </p:spPr>
        <p:txBody>
          <a:bodyPr lIns="0" tIns="0" rIns="0" bIns="0" rtlCol="0" anchor="t">
            <a:spAutoFit/>
          </a:bodyPr>
          <a:lstStyle/>
          <a:p>
            <a:pPr algn="ctr">
              <a:lnSpc>
                <a:spcPts val="6908"/>
              </a:lnSpc>
            </a:pPr>
            <a:r>
              <a:rPr lang="en-US" sz="4899" dirty="0">
                <a:solidFill>
                  <a:srgbClr val="FFFFFF"/>
                </a:solidFill>
                <a:latin typeface="Canva Sans Bold"/>
                <a:ea typeface="Canva Sans Bold"/>
                <a:cs typeface="Canva Sans Bold"/>
                <a:sym typeface="Canva Sans Bold"/>
              </a:rPr>
              <a:t>Look at the results of each participate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8903579" y="716167"/>
            <a:ext cx="8899238" cy="2195027"/>
            <a:chOff x="0" y="0"/>
            <a:chExt cx="2838420" cy="700106"/>
          </a:xfrm>
        </p:grpSpPr>
        <p:sp>
          <p:nvSpPr>
            <p:cNvPr id="6" name="Freeform 6"/>
            <p:cNvSpPr/>
            <p:nvPr/>
          </p:nvSpPr>
          <p:spPr>
            <a:xfrm>
              <a:off x="0" y="0"/>
              <a:ext cx="2838420" cy="700106"/>
            </a:xfrm>
            <a:custGeom>
              <a:avLst/>
              <a:gdLst/>
              <a:ahLst/>
              <a:cxnLst/>
              <a:rect l="l" t="t" r="r" b="b"/>
              <a:pathLst>
                <a:path w="2838420" h="700106">
                  <a:moveTo>
                    <a:pt x="44368" y="0"/>
                  </a:moveTo>
                  <a:lnTo>
                    <a:pt x="2794053" y="0"/>
                  </a:lnTo>
                  <a:cubicBezTo>
                    <a:pt x="2805820" y="0"/>
                    <a:pt x="2817105" y="4674"/>
                    <a:pt x="2825425" y="12995"/>
                  </a:cubicBezTo>
                  <a:cubicBezTo>
                    <a:pt x="2833746" y="21316"/>
                    <a:pt x="2838420" y="32601"/>
                    <a:pt x="2838420" y="44368"/>
                  </a:cubicBezTo>
                  <a:lnTo>
                    <a:pt x="2838420" y="655738"/>
                  </a:lnTo>
                  <a:cubicBezTo>
                    <a:pt x="2838420" y="680242"/>
                    <a:pt x="2818556" y="700106"/>
                    <a:pt x="2794053" y="700106"/>
                  </a:cubicBezTo>
                  <a:lnTo>
                    <a:pt x="44368" y="700106"/>
                  </a:lnTo>
                  <a:cubicBezTo>
                    <a:pt x="32601" y="700106"/>
                    <a:pt x="21316" y="695431"/>
                    <a:pt x="12995" y="687111"/>
                  </a:cubicBezTo>
                  <a:cubicBezTo>
                    <a:pt x="4674" y="678790"/>
                    <a:pt x="0" y="667505"/>
                    <a:pt x="0" y="655738"/>
                  </a:cubicBezTo>
                  <a:lnTo>
                    <a:pt x="0" y="44368"/>
                  </a:lnTo>
                  <a:cubicBezTo>
                    <a:pt x="0" y="32601"/>
                    <a:pt x="4674" y="21316"/>
                    <a:pt x="12995" y="12995"/>
                  </a:cubicBezTo>
                  <a:cubicBezTo>
                    <a:pt x="21316" y="4674"/>
                    <a:pt x="32601" y="0"/>
                    <a:pt x="44368"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2838420" cy="747731"/>
            </a:xfrm>
            <a:prstGeom prst="rect">
              <a:avLst/>
            </a:prstGeom>
          </p:spPr>
          <p:txBody>
            <a:bodyPr lIns="50800" tIns="50800" rIns="50800" bIns="50800" rtlCol="0" anchor="ctr"/>
            <a:lstStyle/>
            <a:p>
              <a:pPr algn="ct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8642591" y="3675358"/>
            <a:ext cx="8860745" cy="5653025"/>
          </a:xfrm>
          <a:custGeom>
            <a:avLst/>
            <a:gdLst/>
            <a:ahLst/>
            <a:cxnLst/>
            <a:rect l="l" t="t" r="r" b="b"/>
            <a:pathLst>
              <a:path w="8860745" h="5653025">
                <a:moveTo>
                  <a:pt x="0" y="0"/>
                </a:moveTo>
                <a:lnTo>
                  <a:pt x="8860745" y="0"/>
                </a:lnTo>
                <a:lnTo>
                  <a:pt x="8860745" y="5653025"/>
                </a:lnTo>
                <a:lnTo>
                  <a:pt x="0" y="5653025"/>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1028700" y="3436352"/>
            <a:ext cx="7398179" cy="2244242"/>
          </a:xfrm>
          <a:prstGeom prst="rect">
            <a:avLst/>
          </a:prstGeom>
        </p:spPr>
        <p:txBody>
          <a:bodyPr lIns="0" tIns="0" rIns="0" bIns="0" rtlCol="0" anchor="t">
            <a:spAutoFit/>
          </a:bodyPr>
          <a:lstStyle/>
          <a:p>
            <a:pPr algn="l">
              <a:lnSpc>
                <a:spcPts val="14755"/>
              </a:lnSpc>
            </a:pPr>
            <a:r>
              <a:rPr lang="en-US" sz="16038" spc="-561">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9144000" y="1023500"/>
            <a:ext cx="7857928" cy="1495044"/>
          </a:xfrm>
          <a:prstGeom prst="rect">
            <a:avLst/>
          </a:prstGeom>
        </p:spPr>
        <p:txBody>
          <a:bodyPr lIns="0" tIns="0" rIns="0" bIns="0" rtlCol="0" anchor="t">
            <a:spAutoFit/>
          </a:bodyPr>
          <a:lstStyle/>
          <a:p>
            <a:pPr algn="ctr">
              <a:lnSpc>
                <a:spcPts val="6062"/>
              </a:lnSpc>
            </a:pPr>
            <a:r>
              <a:rPr lang="en-US" sz="4299">
                <a:solidFill>
                  <a:srgbClr val="FFFFFF"/>
                </a:solidFill>
                <a:latin typeface="Canva Sans Bold"/>
                <a:ea typeface="Canva Sans Bold"/>
                <a:cs typeface="Canva Sans Bold"/>
                <a:sym typeface="Canva Sans Bold"/>
              </a:rPr>
              <a:t>Moderator View (on-the-spot correction)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3163393" y="3697196"/>
            <a:ext cx="11961214" cy="4255534"/>
          </a:xfrm>
          <a:prstGeom prst="rect">
            <a:avLst/>
          </a:prstGeom>
        </p:spPr>
        <p:txBody>
          <a:bodyPr lIns="0" tIns="0" rIns="0" bIns="0" rtlCol="0" anchor="t">
            <a:spAutoFit/>
          </a:bodyPr>
          <a:lstStyle/>
          <a:p>
            <a:pPr algn="ctr">
              <a:lnSpc>
                <a:spcPts val="5271"/>
              </a:lnSpc>
            </a:pPr>
            <a:r>
              <a:rPr lang="en-US" sz="5729" spc="-200">
                <a:solidFill>
                  <a:srgbClr val="DAFFFB"/>
                </a:solidFill>
                <a:latin typeface="Helvetica World Bold"/>
                <a:ea typeface="Helvetica World Bold"/>
                <a:cs typeface="Helvetica World Bold"/>
                <a:sym typeface="Helvetica World Bold"/>
              </a:rPr>
              <a:t>What is it? </a:t>
            </a:r>
          </a:p>
          <a:p>
            <a:pPr algn="ctr">
              <a:lnSpc>
                <a:spcPts val="4968"/>
              </a:lnSpc>
            </a:pPr>
            <a:r>
              <a:rPr lang="en-US" sz="5400" spc="-189">
                <a:solidFill>
                  <a:srgbClr val="DAFFFB"/>
                </a:solidFill>
                <a:latin typeface="Helvetica World Bold"/>
                <a:ea typeface="Helvetica World Bold"/>
                <a:cs typeface="Helvetica World Bold"/>
                <a:sym typeface="Helvetica World Bold"/>
              </a:rPr>
              <a:t> (Chat Generative Pre-Trained Transformer) is an artificial intelligence (AI) chatbot that can understand and respond to human language.</a:t>
            </a:r>
          </a:p>
          <a:p>
            <a:pPr algn="ctr">
              <a:lnSpc>
                <a:spcPts val="4968"/>
              </a:lnSpc>
            </a:pPr>
            <a:endParaRPr lang="en-US" sz="5400" spc="-189">
              <a:solidFill>
                <a:srgbClr val="DAFFFB"/>
              </a:solidFill>
              <a:latin typeface="Helvetica World Bold"/>
              <a:ea typeface="Helvetica World Bold"/>
              <a:cs typeface="Helvetica World Bold"/>
              <a:sym typeface="Helvetica World Bold"/>
            </a:endParaRPr>
          </a:p>
        </p:txBody>
      </p:sp>
      <p:sp>
        <p:nvSpPr>
          <p:cNvPr id="6" name="Freeform 6"/>
          <p:cNvSpPr/>
          <p:nvPr/>
        </p:nvSpPr>
        <p:spPr>
          <a:xfrm>
            <a:off x="13336526" y="958866"/>
            <a:ext cx="1958897" cy="1958897"/>
          </a:xfrm>
          <a:custGeom>
            <a:avLst/>
            <a:gdLst/>
            <a:ahLst/>
            <a:cxnLst/>
            <a:rect l="l" t="t" r="r" b="b"/>
            <a:pathLst>
              <a:path w="1958897" h="1958897">
                <a:moveTo>
                  <a:pt x="0" y="0"/>
                </a:moveTo>
                <a:lnTo>
                  <a:pt x="1958898" y="0"/>
                </a:lnTo>
                <a:lnTo>
                  <a:pt x="1958898"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468627" y="8269550"/>
            <a:ext cx="1350745" cy="1350745"/>
          </a:xfrm>
          <a:custGeom>
            <a:avLst/>
            <a:gdLst/>
            <a:ahLst/>
            <a:cxnLst/>
            <a:rect l="l" t="t" r="r" b="b"/>
            <a:pathLst>
              <a:path w="1350745" h="1350745">
                <a:moveTo>
                  <a:pt x="0" y="0"/>
                </a:moveTo>
                <a:lnTo>
                  <a:pt x="1350746" y="0"/>
                </a:lnTo>
                <a:lnTo>
                  <a:pt x="1350746" y="1350745"/>
                </a:lnTo>
                <a:lnTo>
                  <a:pt x="0" y="13507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590986"/>
            <a:ext cx="6235888" cy="7897694"/>
          </a:xfrm>
          <a:custGeom>
            <a:avLst/>
            <a:gdLst/>
            <a:ahLst/>
            <a:cxnLst/>
            <a:rect l="l" t="t" r="r" b="b"/>
            <a:pathLst>
              <a:path w="6235888" h="7897694">
                <a:moveTo>
                  <a:pt x="0" y="0"/>
                </a:moveTo>
                <a:lnTo>
                  <a:pt x="6235888" y="0"/>
                </a:lnTo>
                <a:lnTo>
                  <a:pt x="6235888" y="7897694"/>
                </a:lnTo>
                <a:lnTo>
                  <a:pt x="0" y="7897694"/>
                </a:lnTo>
                <a:lnTo>
                  <a:pt x="0" y="0"/>
                </a:lnTo>
                <a:close/>
              </a:path>
            </a:pathLst>
          </a:custGeom>
          <a:blipFill>
            <a:blip r:embed="rId6"/>
            <a:stretch>
              <a:fillRect/>
            </a:stretch>
          </a:blipFill>
        </p:spPr>
        <p:txBody>
          <a:bodyPr/>
          <a:lstStyle/>
          <a:p>
            <a:endParaRPr lang="en-US"/>
          </a:p>
        </p:txBody>
      </p:sp>
      <p:sp>
        <p:nvSpPr>
          <p:cNvPr id="12" name="Freeform 12"/>
          <p:cNvSpPr/>
          <p:nvPr/>
        </p:nvSpPr>
        <p:spPr>
          <a:xfrm>
            <a:off x="14063205" y="3810687"/>
            <a:ext cx="5660138" cy="8427004"/>
          </a:xfrm>
          <a:custGeom>
            <a:avLst/>
            <a:gdLst/>
            <a:ahLst/>
            <a:cxnLst/>
            <a:rect l="l" t="t" r="r" b="b"/>
            <a:pathLst>
              <a:path w="5660138" h="8427004">
                <a:moveTo>
                  <a:pt x="0" y="0"/>
                </a:moveTo>
                <a:lnTo>
                  <a:pt x="5660138" y="0"/>
                </a:lnTo>
                <a:lnTo>
                  <a:pt x="5660138" y="8427004"/>
                </a:lnTo>
                <a:lnTo>
                  <a:pt x="0" y="8427004"/>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715793" y="802512"/>
            <a:ext cx="5612390" cy="1626417"/>
          </a:xfrm>
          <a:prstGeom prst="rect">
            <a:avLst/>
          </a:prstGeom>
        </p:spPr>
        <p:txBody>
          <a:bodyPr lIns="0" tIns="0" rIns="0" bIns="0" rtlCol="0" anchor="t">
            <a:spAutoFit/>
          </a:bodyPr>
          <a:lstStyle/>
          <a:p>
            <a:pPr algn="l">
              <a:lnSpc>
                <a:spcPts val="7042"/>
              </a:lnSpc>
            </a:pPr>
            <a:r>
              <a:rPr lang="en-US" sz="7654" spc="-267">
                <a:solidFill>
                  <a:srgbClr val="DAFFFB"/>
                </a:solidFill>
                <a:latin typeface="Helvetica World Bold"/>
                <a:ea typeface="Helvetica World Bold"/>
                <a:cs typeface="Helvetica World Bold"/>
                <a:sym typeface="Helvetica World Bold"/>
              </a:rPr>
              <a:t>Chatgpt</a:t>
            </a:r>
          </a:p>
          <a:p>
            <a:pPr algn="l">
              <a:lnSpc>
                <a:spcPts val="5832"/>
              </a:lnSpc>
            </a:pPr>
            <a:r>
              <a:rPr lang="en-US" sz="3667" u="sng" spc="-128">
                <a:solidFill>
                  <a:srgbClr val="DAFFFB"/>
                </a:solidFill>
                <a:latin typeface="Helvetica World Bold"/>
                <a:ea typeface="Helvetica World Bold"/>
                <a:cs typeface="Helvetica World Bold"/>
                <a:sym typeface="Helvetica World Bold"/>
                <a:hlinkClick r:id="rId8" tooltip="http://www.chatgpt.com"/>
              </a:rPr>
              <a:t>www.chatgpt.com </a:t>
            </a:r>
          </a:p>
        </p:txBody>
      </p:sp>
      <p:pic>
        <p:nvPicPr>
          <p:cNvPr id="18" name="Picture 17">
            <a:extLst>
              <a:ext uri="{FF2B5EF4-FFF2-40B4-BE49-F238E27FC236}">
                <a16:creationId xmlns:a16="http://schemas.microsoft.com/office/drawing/2014/main" id="{A2215CC9-5338-1C69-EAB1-D7F81CC4AEE8}"/>
              </a:ext>
            </a:extLst>
          </p:cNvPr>
          <p:cNvPicPr>
            <a:picLocks noChangeAspect="1"/>
          </p:cNvPicPr>
          <p:nvPr/>
        </p:nvPicPr>
        <p:blipFill>
          <a:blip r:embed="rId9"/>
          <a:stretch>
            <a:fillRect/>
          </a:stretch>
        </p:blipFill>
        <p:spPr>
          <a:xfrm>
            <a:off x="5621591" y="577409"/>
            <a:ext cx="2076621" cy="2076621"/>
          </a:xfrm>
          <a:prstGeom prst="rect">
            <a:avLst/>
          </a:prstGeom>
          <a:solidFill>
            <a:schemeClr val="bg1"/>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3163393" y="3697196"/>
            <a:ext cx="11961214" cy="4255534"/>
          </a:xfrm>
          <a:prstGeom prst="rect">
            <a:avLst/>
          </a:prstGeom>
        </p:spPr>
        <p:txBody>
          <a:bodyPr lIns="0" tIns="0" rIns="0" bIns="0" rtlCol="0" anchor="t">
            <a:spAutoFit/>
          </a:bodyPr>
          <a:lstStyle/>
          <a:p>
            <a:pPr algn="ctr">
              <a:lnSpc>
                <a:spcPts val="5271"/>
              </a:lnSpc>
            </a:pPr>
            <a:r>
              <a:rPr lang="en-US" sz="5729" spc="-200">
                <a:solidFill>
                  <a:srgbClr val="DAFFFB"/>
                </a:solidFill>
                <a:latin typeface="Helvetica World Bold"/>
                <a:ea typeface="Helvetica World Bold"/>
                <a:cs typeface="Helvetica World Bold"/>
                <a:sym typeface="Helvetica World Bold"/>
              </a:rPr>
              <a:t>What is it? </a:t>
            </a:r>
          </a:p>
          <a:p>
            <a:pPr algn="ctr">
              <a:lnSpc>
                <a:spcPts val="4968"/>
              </a:lnSpc>
            </a:pPr>
            <a:r>
              <a:rPr lang="en-US" sz="5400" spc="-189">
                <a:solidFill>
                  <a:srgbClr val="DAFFFB"/>
                </a:solidFill>
                <a:latin typeface="Helvetica World Bold"/>
                <a:ea typeface="Helvetica World Bold"/>
                <a:cs typeface="Helvetica World Bold"/>
                <a:sym typeface="Helvetica World Bold"/>
              </a:rPr>
              <a:t> (Chat Generative Pre-Trained Transformer) is an artificial intelligence (AI) chatbot that can understand and respond to human language.</a:t>
            </a:r>
          </a:p>
          <a:p>
            <a:pPr algn="ctr">
              <a:lnSpc>
                <a:spcPts val="4968"/>
              </a:lnSpc>
            </a:pPr>
            <a:endParaRPr lang="en-US" sz="5400" spc="-189">
              <a:solidFill>
                <a:srgbClr val="DAFFFB"/>
              </a:solidFill>
              <a:latin typeface="Helvetica World Bold"/>
              <a:ea typeface="Helvetica World Bold"/>
              <a:cs typeface="Helvetica World Bold"/>
              <a:sym typeface="Helvetica World Bold"/>
            </a:endParaRPr>
          </a:p>
        </p:txBody>
      </p:sp>
      <p:sp>
        <p:nvSpPr>
          <p:cNvPr id="6" name="Freeform 6"/>
          <p:cNvSpPr/>
          <p:nvPr/>
        </p:nvSpPr>
        <p:spPr>
          <a:xfrm>
            <a:off x="8164551" y="1028700"/>
            <a:ext cx="1958897" cy="1958897"/>
          </a:xfrm>
          <a:custGeom>
            <a:avLst/>
            <a:gdLst/>
            <a:ahLst/>
            <a:cxnLst/>
            <a:rect l="l" t="t" r="r" b="b"/>
            <a:pathLst>
              <a:path w="1958897" h="1958897">
                <a:moveTo>
                  <a:pt x="0" y="0"/>
                </a:moveTo>
                <a:lnTo>
                  <a:pt x="1958898" y="0"/>
                </a:lnTo>
                <a:lnTo>
                  <a:pt x="1958898"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468627" y="8269550"/>
            <a:ext cx="1350745" cy="1350745"/>
          </a:xfrm>
          <a:custGeom>
            <a:avLst/>
            <a:gdLst/>
            <a:ahLst/>
            <a:cxnLst/>
            <a:rect l="l" t="t" r="r" b="b"/>
            <a:pathLst>
              <a:path w="1350745" h="1350745">
                <a:moveTo>
                  <a:pt x="0" y="0"/>
                </a:moveTo>
                <a:lnTo>
                  <a:pt x="1350746" y="0"/>
                </a:lnTo>
                <a:lnTo>
                  <a:pt x="1350746" y="1350745"/>
                </a:lnTo>
                <a:lnTo>
                  <a:pt x="0" y="13507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590986"/>
            <a:ext cx="6235888" cy="7897694"/>
          </a:xfrm>
          <a:custGeom>
            <a:avLst/>
            <a:gdLst/>
            <a:ahLst/>
            <a:cxnLst/>
            <a:rect l="l" t="t" r="r" b="b"/>
            <a:pathLst>
              <a:path w="6235888" h="7897694">
                <a:moveTo>
                  <a:pt x="0" y="0"/>
                </a:moveTo>
                <a:lnTo>
                  <a:pt x="6235888" y="0"/>
                </a:lnTo>
                <a:lnTo>
                  <a:pt x="6235888" y="7897694"/>
                </a:lnTo>
                <a:lnTo>
                  <a:pt x="0" y="7897694"/>
                </a:lnTo>
                <a:lnTo>
                  <a:pt x="0" y="0"/>
                </a:lnTo>
                <a:close/>
              </a:path>
            </a:pathLst>
          </a:custGeom>
          <a:blipFill>
            <a:blip r:embed="rId6"/>
            <a:stretch>
              <a:fillRect/>
            </a:stretch>
          </a:blipFill>
        </p:spPr>
        <p:txBody>
          <a:bodyPr/>
          <a:lstStyle/>
          <a:p>
            <a:endParaRPr lang="en-US"/>
          </a:p>
        </p:txBody>
      </p:sp>
      <p:sp>
        <p:nvSpPr>
          <p:cNvPr id="12" name="Freeform 12"/>
          <p:cNvSpPr/>
          <p:nvPr/>
        </p:nvSpPr>
        <p:spPr>
          <a:xfrm>
            <a:off x="14063205" y="3810687"/>
            <a:ext cx="5660138" cy="8427004"/>
          </a:xfrm>
          <a:custGeom>
            <a:avLst/>
            <a:gdLst/>
            <a:ahLst/>
            <a:cxnLst/>
            <a:rect l="l" t="t" r="r" b="b"/>
            <a:pathLst>
              <a:path w="5660138" h="8427004">
                <a:moveTo>
                  <a:pt x="0" y="0"/>
                </a:moveTo>
                <a:lnTo>
                  <a:pt x="5660138" y="0"/>
                </a:lnTo>
                <a:lnTo>
                  <a:pt x="5660138" y="8427004"/>
                </a:lnTo>
                <a:lnTo>
                  <a:pt x="0" y="8427004"/>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715793" y="802512"/>
            <a:ext cx="5612390" cy="1574030"/>
          </a:xfrm>
          <a:prstGeom prst="rect">
            <a:avLst/>
          </a:prstGeom>
        </p:spPr>
        <p:txBody>
          <a:bodyPr lIns="0" tIns="0" rIns="0" bIns="0" rtlCol="0" anchor="t">
            <a:spAutoFit/>
          </a:bodyPr>
          <a:lstStyle/>
          <a:p>
            <a:pPr algn="l">
              <a:lnSpc>
                <a:spcPts val="7042"/>
              </a:lnSpc>
            </a:pPr>
            <a:r>
              <a:rPr lang="en-US" sz="7654" spc="-267">
                <a:solidFill>
                  <a:srgbClr val="DAFFFB"/>
                </a:solidFill>
                <a:latin typeface="Helvetica World Bold"/>
                <a:ea typeface="Helvetica World Bold"/>
                <a:cs typeface="Helvetica World Bold"/>
                <a:sym typeface="Helvetica World Bold"/>
              </a:rPr>
              <a:t>Chatgpt</a:t>
            </a:r>
          </a:p>
          <a:p>
            <a:pPr algn="l">
              <a:lnSpc>
                <a:spcPts val="5832"/>
              </a:lnSpc>
            </a:pPr>
            <a:endParaRPr lang="en-US" sz="7654" spc="-267">
              <a:solidFill>
                <a:srgbClr val="DAFFFB"/>
              </a:solidFill>
              <a:latin typeface="Helvetica World Bold"/>
              <a:ea typeface="Helvetica World Bold"/>
              <a:cs typeface="Helvetica World Bold"/>
              <a:sym typeface="Helvetica World Bold"/>
            </a:endParaRPr>
          </a:p>
        </p:txBody>
      </p:sp>
      <p:pic>
        <p:nvPicPr>
          <p:cNvPr id="14" name="Picture 13">
            <a:extLst>
              <a:ext uri="{FF2B5EF4-FFF2-40B4-BE49-F238E27FC236}">
                <a16:creationId xmlns:a16="http://schemas.microsoft.com/office/drawing/2014/main" id="{F996E63F-5767-1C1B-F0B2-3939471DA8C1}"/>
              </a:ext>
            </a:extLst>
          </p:cNvPr>
          <p:cNvPicPr>
            <a:picLocks noChangeAspect="1"/>
          </p:cNvPicPr>
          <p:nvPr/>
        </p:nvPicPr>
        <p:blipFill>
          <a:blip r:embed="rId8"/>
          <a:stretch>
            <a:fillRect/>
          </a:stretch>
        </p:blipFill>
        <p:spPr>
          <a:xfrm>
            <a:off x="5621591" y="571500"/>
            <a:ext cx="2076621" cy="2076621"/>
          </a:xfrm>
          <a:prstGeom prst="rect">
            <a:avLst/>
          </a:prstGeom>
          <a:solidFill>
            <a:schemeClr val="bg1"/>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2" name="Freeform 2"/>
          <p:cNvSpPr/>
          <p:nvPr/>
        </p:nvSpPr>
        <p:spPr>
          <a:xfrm>
            <a:off x="-386085" y="0"/>
            <a:ext cx="10446421" cy="10446421"/>
          </a:xfrm>
          <a:custGeom>
            <a:avLst/>
            <a:gdLst/>
            <a:ahLst/>
            <a:cxnLst/>
            <a:rect l="l" t="t" r="r" b="b"/>
            <a:pathLst>
              <a:path w="10446421" h="10446421">
                <a:moveTo>
                  <a:pt x="0" y="0"/>
                </a:moveTo>
                <a:lnTo>
                  <a:pt x="10446422" y="0"/>
                </a:lnTo>
                <a:lnTo>
                  <a:pt x="10446422" y="10446421"/>
                </a:lnTo>
                <a:lnTo>
                  <a:pt x="0" y="10446421"/>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57653" y="2213363"/>
            <a:ext cx="6436006" cy="1144921"/>
          </a:xfrm>
          <a:prstGeom prst="rect">
            <a:avLst/>
          </a:prstGeom>
        </p:spPr>
        <p:txBody>
          <a:bodyPr lIns="0" tIns="0" rIns="0" bIns="0" rtlCol="0" anchor="t">
            <a:spAutoFit/>
          </a:bodyPr>
          <a:lstStyle/>
          <a:p>
            <a:pPr algn="l">
              <a:lnSpc>
                <a:spcPts val="7530"/>
              </a:lnSpc>
            </a:pPr>
            <a:r>
              <a:rPr lang="en-US" sz="8184" spc="-286">
                <a:solidFill>
                  <a:srgbClr val="DAFFFB"/>
                </a:solidFill>
                <a:latin typeface="Helvetica World Bold"/>
                <a:ea typeface="Helvetica World Bold"/>
                <a:cs typeface="Helvetica World Bold"/>
                <a:sym typeface="Helvetica World Bold"/>
              </a:rPr>
              <a:t>Chatgpt</a:t>
            </a:r>
          </a:p>
        </p:txBody>
      </p:sp>
      <p:sp>
        <p:nvSpPr>
          <p:cNvPr id="4" name="TextBox 4"/>
          <p:cNvSpPr txBox="1"/>
          <p:nvPr/>
        </p:nvSpPr>
        <p:spPr>
          <a:xfrm>
            <a:off x="6500347" y="1640140"/>
            <a:ext cx="10019292" cy="1659255"/>
          </a:xfrm>
          <a:prstGeom prst="rect">
            <a:avLst/>
          </a:prstGeom>
        </p:spPr>
        <p:txBody>
          <a:bodyPr lIns="0" tIns="0" rIns="0" bIns="0" rtlCol="0" anchor="t">
            <a:spAutoFit/>
          </a:bodyPr>
          <a:lstStyle/>
          <a:p>
            <a:pPr algn="l">
              <a:lnSpc>
                <a:spcPts val="6720"/>
              </a:lnSpc>
            </a:pPr>
            <a:r>
              <a:rPr lang="en-US" sz="4800">
                <a:solidFill>
                  <a:srgbClr val="FFFFFF"/>
                </a:solidFill>
                <a:latin typeface="Canva Sans Bold"/>
                <a:ea typeface="Canva Sans Bold"/>
                <a:cs typeface="Canva Sans Bold"/>
                <a:sym typeface="Canva Sans Bold"/>
              </a:rPr>
              <a:t>How do you create a lesson plan?</a:t>
            </a:r>
          </a:p>
          <a:p>
            <a:pPr algn="l">
              <a:lnSpc>
                <a:spcPts val="6720"/>
              </a:lnSpc>
            </a:pPr>
            <a:endParaRPr lang="en-US" sz="4800">
              <a:solidFill>
                <a:srgbClr val="FFFFFF"/>
              </a:solidFill>
              <a:latin typeface="Canva Sans Bold"/>
              <a:ea typeface="Canva Sans Bold"/>
              <a:cs typeface="Canva Sans Bold"/>
              <a:sym typeface="Canva Sans Bold"/>
            </a:endParaRPr>
          </a:p>
        </p:txBody>
      </p:sp>
      <p:sp>
        <p:nvSpPr>
          <p:cNvPr id="5" name="TextBox 5"/>
          <p:cNvSpPr txBox="1"/>
          <p:nvPr/>
        </p:nvSpPr>
        <p:spPr>
          <a:xfrm>
            <a:off x="7505451" y="4346963"/>
            <a:ext cx="6162033" cy="811530"/>
          </a:xfrm>
          <a:prstGeom prst="rect">
            <a:avLst/>
          </a:prstGeom>
        </p:spPr>
        <p:txBody>
          <a:bodyPr lIns="0" tIns="0" rIns="0" bIns="0" rtlCol="0" anchor="t">
            <a:spAutoFit/>
          </a:bodyPr>
          <a:lstStyle/>
          <a:p>
            <a:pPr algn="l">
              <a:lnSpc>
                <a:spcPts val="6719"/>
              </a:lnSpc>
            </a:pPr>
            <a:r>
              <a:rPr lang="en-US" sz="4800">
                <a:solidFill>
                  <a:srgbClr val="FFFFFF"/>
                </a:solidFill>
                <a:latin typeface="Canva Sans Bold"/>
                <a:ea typeface="Canva Sans Bold"/>
                <a:cs typeface="Canva Sans Bold"/>
                <a:sym typeface="Canva Sans Bold"/>
              </a:rPr>
              <a:t>Create in 5e Model</a:t>
            </a:r>
          </a:p>
        </p:txBody>
      </p:sp>
      <p:sp>
        <p:nvSpPr>
          <p:cNvPr id="6" name="Freeform 6"/>
          <p:cNvSpPr/>
          <p:nvPr/>
        </p:nvSpPr>
        <p:spPr>
          <a:xfrm>
            <a:off x="15534978" y="6753632"/>
            <a:ext cx="1969321" cy="1969321"/>
          </a:xfrm>
          <a:custGeom>
            <a:avLst/>
            <a:gdLst/>
            <a:ahLst/>
            <a:cxnLst/>
            <a:rect l="l" t="t" r="r" b="b"/>
            <a:pathLst>
              <a:path w="1969321" h="1969321">
                <a:moveTo>
                  <a:pt x="0" y="0"/>
                </a:moveTo>
                <a:lnTo>
                  <a:pt x="1969321" y="0"/>
                </a:lnTo>
                <a:lnTo>
                  <a:pt x="1969321" y="1969321"/>
                </a:lnTo>
                <a:lnTo>
                  <a:pt x="0" y="19693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514350" y="9883238"/>
            <a:ext cx="21040117" cy="3086100"/>
            <a:chOff x="0" y="0"/>
            <a:chExt cx="5541430" cy="812800"/>
          </a:xfrm>
        </p:grpSpPr>
        <p:sp>
          <p:nvSpPr>
            <p:cNvPr id="8" name="Freeform 8"/>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9" name="TextBox 9"/>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0" name="Freeform 10"/>
          <p:cNvSpPr/>
          <p:nvPr/>
        </p:nvSpPr>
        <p:spPr>
          <a:xfrm>
            <a:off x="1295704" y="4961052"/>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8551616" y="5694433"/>
            <a:ext cx="6726746" cy="2506980"/>
          </a:xfrm>
          <a:prstGeom prst="rect">
            <a:avLst/>
          </a:prstGeom>
        </p:spPr>
        <p:txBody>
          <a:bodyPr lIns="0" tIns="0" rIns="0" bIns="0" rtlCol="0" anchor="t">
            <a:spAutoFit/>
          </a:bodyPr>
          <a:lstStyle/>
          <a:p>
            <a:pPr algn="ctr">
              <a:lnSpc>
                <a:spcPts val="6719"/>
              </a:lnSpc>
              <a:spcBef>
                <a:spcPct val="0"/>
              </a:spcBef>
            </a:pPr>
            <a:r>
              <a:rPr lang="en-US" sz="4800">
                <a:solidFill>
                  <a:srgbClr val="FFFFFF"/>
                </a:solidFill>
                <a:latin typeface="Canva Sans Bold"/>
                <a:ea typeface="Canva Sans Bold"/>
                <a:cs typeface="Canva Sans Bold"/>
                <a:sym typeface="Canva Sans Bold"/>
              </a:rPr>
              <a:t>Engage, Explore, Explain, Elaborate, and Evaluate.</a:t>
            </a:r>
          </a:p>
        </p:txBody>
      </p:sp>
      <p:pic>
        <p:nvPicPr>
          <p:cNvPr id="12" name="Picture 11">
            <a:extLst>
              <a:ext uri="{FF2B5EF4-FFF2-40B4-BE49-F238E27FC236}">
                <a16:creationId xmlns:a16="http://schemas.microsoft.com/office/drawing/2014/main" id="{45B36983-E66B-6F66-CDFB-846B817A59FB}"/>
              </a:ext>
            </a:extLst>
          </p:cNvPr>
          <p:cNvPicPr>
            <a:picLocks noChangeAspect="1"/>
          </p:cNvPicPr>
          <p:nvPr/>
        </p:nvPicPr>
        <p:blipFill>
          <a:blip r:embed="rId7"/>
          <a:stretch>
            <a:fillRect/>
          </a:stretch>
        </p:blipFill>
        <p:spPr>
          <a:xfrm>
            <a:off x="5085415" y="2988116"/>
            <a:ext cx="2076621" cy="2076621"/>
          </a:xfrm>
          <a:prstGeom prst="rect">
            <a:avLst/>
          </a:prstGeom>
          <a:solidFill>
            <a:schemeClr val="bg1"/>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67718" y="534128"/>
            <a:ext cx="10476532" cy="3580123"/>
            <a:chOff x="0" y="0"/>
            <a:chExt cx="3341499" cy="1141884"/>
          </a:xfrm>
        </p:grpSpPr>
        <p:sp>
          <p:nvSpPr>
            <p:cNvPr id="6" name="Freeform 6"/>
            <p:cNvSpPr/>
            <p:nvPr/>
          </p:nvSpPr>
          <p:spPr>
            <a:xfrm>
              <a:off x="0" y="0"/>
              <a:ext cx="3341500" cy="1141883"/>
            </a:xfrm>
            <a:custGeom>
              <a:avLst/>
              <a:gdLst/>
              <a:ahLst/>
              <a:cxnLst/>
              <a:rect l="l" t="t" r="r" b="b"/>
              <a:pathLst>
                <a:path w="3341500" h="1141883">
                  <a:moveTo>
                    <a:pt x="37688" y="0"/>
                  </a:moveTo>
                  <a:lnTo>
                    <a:pt x="3303812" y="0"/>
                  </a:lnTo>
                  <a:cubicBezTo>
                    <a:pt x="3324626" y="0"/>
                    <a:pt x="3341500" y="16873"/>
                    <a:pt x="3341500" y="37688"/>
                  </a:cubicBezTo>
                  <a:lnTo>
                    <a:pt x="3341500" y="1104196"/>
                  </a:lnTo>
                  <a:cubicBezTo>
                    <a:pt x="3341500" y="1125010"/>
                    <a:pt x="3324626" y="1141883"/>
                    <a:pt x="3303812" y="1141883"/>
                  </a:cubicBezTo>
                  <a:lnTo>
                    <a:pt x="37688" y="1141883"/>
                  </a:lnTo>
                  <a:cubicBezTo>
                    <a:pt x="16873" y="1141883"/>
                    <a:pt x="0" y="1125010"/>
                    <a:pt x="0" y="1104196"/>
                  </a:cubicBezTo>
                  <a:lnTo>
                    <a:pt x="0" y="37688"/>
                  </a:lnTo>
                  <a:cubicBezTo>
                    <a:pt x="0" y="16873"/>
                    <a:pt x="16873" y="0"/>
                    <a:pt x="37688"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3341499" cy="1189509"/>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467718" y="1916935"/>
            <a:ext cx="10476532" cy="1580497"/>
          </a:xfrm>
          <a:prstGeom prst="rect">
            <a:avLst/>
          </a:prstGeom>
        </p:spPr>
        <p:txBody>
          <a:bodyPr lIns="0" tIns="0" rIns="0" bIns="0" rtlCol="0" anchor="t">
            <a:spAutoFit/>
          </a:bodyPr>
          <a:lstStyle/>
          <a:p>
            <a:pPr>
              <a:lnSpc>
                <a:spcPts val="4200"/>
              </a:lnSpc>
            </a:pPr>
            <a:r>
              <a:rPr lang="en-US" sz="3000" dirty="0">
                <a:solidFill>
                  <a:srgbClr val="FFFFFF"/>
                </a:solidFill>
                <a:latin typeface="Canva Sans"/>
                <a:ea typeface="Canva Sans"/>
                <a:cs typeface="Canva Sans"/>
                <a:sym typeface="Canva Sans"/>
              </a:rPr>
              <a:t>Example: Create a lesson plan using the 5e model for 10th-grade Health Science students in medical terminology for A&amp;P of the respiratory system.</a:t>
            </a:r>
          </a:p>
        </p:txBody>
      </p:sp>
      <p:sp>
        <p:nvSpPr>
          <p:cNvPr id="9" name="Freeform 9"/>
          <p:cNvSpPr/>
          <p:nvPr/>
        </p:nvSpPr>
        <p:spPr>
          <a:xfrm>
            <a:off x="6616672" y="3665935"/>
            <a:ext cx="1359701" cy="1359701"/>
          </a:xfrm>
          <a:custGeom>
            <a:avLst/>
            <a:gdLst/>
            <a:ahLst/>
            <a:cxnLst/>
            <a:rect l="l" t="t" r="r" b="b"/>
            <a:pathLst>
              <a:path w="1359701" h="1359701">
                <a:moveTo>
                  <a:pt x="0" y="0"/>
                </a:moveTo>
                <a:lnTo>
                  <a:pt x="1359701" y="0"/>
                </a:lnTo>
                <a:lnTo>
                  <a:pt x="1359701" y="1359700"/>
                </a:lnTo>
                <a:lnTo>
                  <a:pt x="0" y="13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8130318" y="4853933"/>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7"/>
            <a:stretch>
              <a:fillRect/>
            </a:stretch>
          </a:blipFill>
        </p:spPr>
        <p:txBody>
          <a:bodyPr/>
          <a:lstStyle/>
          <a:p>
            <a:endParaRPr lang="en-US"/>
          </a:p>
        </p:txBody>
      </p:sp>
      <p:sp>
        <p:nvSpPr>
          <p:cNvPr id="16" name="Freeform 16"/>
          <p:cNvSpPr/>
          <p:nvPr/>
        </p:nvSpPr>
        <p:spPr>
          <a:xfrm>
            <a:off x="11096650" y="815635"/>
            <a:ext cx="6888276" cy="5993694"/>
          </a:xfrm>
          <a:custGeom>
            <a:avLst/>
            <a:gdLst/>
            <a:ahLst/>
            <a:cxnLst/>
            <a:rect l="l" t="t" r="r" b="b"/>
            <a:pathLst>
              <a:path w="6888276" h="5993694">
                <a:moveTo>
                  <a:pt x="0" y="0"/>
                </a:moveTo>
                <a:lnTo>
                  <a:pt x="6888276" y="0"/>
                </a:lnTo>
                <a:lnTo>
                  <a:pt x="6888276" y="5993695"/>
                </a:lnTo>
                <a:lnTo>
                  <a:pt x="0" y="5993695"/>
                </a:lnTo>
                <a:lnTo>
                  <a:pt x="0" y="0"/>
                </a:lnTo>
                <a:close/>
              </a:path>
            </a:pathLst>
          </a:custGeom>
          <a:blipFill>
            <a:blip r:embed="rId8"/>
            <a:stretch>
              <a:fillRect/>
            </a:stretch>
          </a:blipFill>
        </p:spPr>
        <p:txBody>
          <a:bodyPr/>
          <a:lstStyle/>
          <a:p>
            <a:endParaRPr lang="en-US"/>
          </a:p>
        </p:txBody>
      </p:sp>
      <p:sp>
        <p:nvSpPr>
          <p:cNvPr id="17" name="TextBox 17"/>
          <p:cNvSpPr txBox="1"/>
          <p:nvPr/>
        </p:nvSpPr>
        <p:spPr>
          <a:xfrm>
            <a:off x="9818222" y="6889398"/>
            <a:ext cx="7441078" cy="2140521"/>
          </a:xfrm>
          <a:prstGeom prst="rect">
            <a:avLst/>
          </a:prstGeom>
        </p:spPr>
        <p:txBody>
          <a:bodyPr lIns="0" tIns="0" rIns="0" bIns="0" rtlCol="0" anchor="t">
            <a:spAutoFit/>
          </a:bodyPr>
          <a:lstStyle/>
          <a:p>
            <a:pPr algn="r">
              <a:lnSpc>
                <a:spcPts val="7269"/>
              </a:lnSpc>
            </a:pPr>
            <a:r>
              <a:rPr lang="en-US" sz="7902" spc="-276">
                <a:solidFill>
                  <a:srgbClr val="DAFFFB"/>
                </a:solidFill>
                <a:latin typeface="Helvetica World Bold"/>
                <a:ea typeface="Helvetica World Bold"/>
                <a:cs typeface="Helvetica World Bold"/>
                <a:sym typeface="Helvetica World Bold"/>
              </a:rPr>
              <a:t>Create your own lesson plan</a:t>
            </a:r>
          </a:p>
        </p:txBody>
      </p:sp>
      <p:sp>
        <p:nvSpPr>
          <p:cNvPr id="18" name="TextBox 18"/>
          <p:cNvSpPr txBox="1"/>
          <p:nvPr/>
        </p:nvSpPr>
        <p:spPr>
          <a:xfrm>
            <a:off x="638014" y="758485"/>
            <a:ext cx="10458636" cy="1047750"/>
          </a:xfrm>
          <a:prstGeom prst="rect">
            <a:avLst/>
          </a:prstGeom>
        </p:spPr>
        <p:txBody>
          <a:bodyPr lIns="0" tIns="0" rIns="0" bIns="0" rtlCol="0" anchor="t">
            <a:spAutoFit/>
          </a:bodyPr>
          <a:lstStyle/>
          <a:p>
            <a:pPr algn="l">
              <a:lnSpc>
                <a:spcPts val="4200"/>
              </a:lnSpc>
            </a:pPr>
            <a:r>
              <a:rPr lang="en-US" sz="3000">
                <a:solidFill>
                  <a:srgbClr val="FFFFFF"/>
                </a:solidFill>
                <a:latin typeface="Canva Sans Bold"/>
                <a:ea typeface="Canva Sans Bold"/>
                <a:cs typeface="Canva Sans Bold"/>
                <a:sym typeface="Canva Sans Bold"/>
              </a:rPr>
              <a:t>Prompt: (feel free to insert your own class and topic being covered)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67718" y="736845"/>
            <a:ext cx="10476532" cy="3988863"/>
            <a:chOff x="0" y="0"/>
            <a:chExt cx="3341499" cy="1272252"/>
          </a:xfrm>
        </p:grpSpPr>
        <p:sp>
          <p:nvSpPr>
            <p:cNvPr id="6" name="Freeform 6"/>
            <p:cNvSpPr/>
            <p:nvPr/>
          </p:nvSpPr>
          <p:spPr>
            <a:xfrm>
              <a:off x="0" y="0"/>
              <a:ext cx="3341500" cy="1272252"/>
            </a:xfrm>
            <a:custGeom>
              <a:avLst/>
              <a:gdLst/>
              <a:ahLst/>
              <a:cxnLst/>
              <a:rect l="l" t="t" r="r" b="b"/>
              <a:pathLst>
                <a:path w="3341500" h="1272252">
                  <a:moveTo>
                    <a:pt x="37688" y="0"/>
                  </a:moveTo>
                  <a:lnTo>
                    <a:pt x="3303812" y="0"/>
                  </a:lnTo>
                  <a:cubicBezTo>
                    <a:pt x="3324626" y="0"/>
                    <a:pt x="3341500" y="16873"/>
                    <a:pt x="3341500" y="37688"/>
                  </a:cubicBezTo>
                  <a:lnTo>
                    <a:pt x="3341500" y="1234564"/>
                  </a:lnTo>
                  <a:cubicBezTo>
                    <a:pt x="3341500" y="1255378"/>
                    <a:pt x="3324626" y="1272252"/>
                    <a:pt x="3303812" y="1272252"/>
                  </a:cubicBezTo>
                  <a:lnTo>
                    <a:pt x="37688" y="1272252"/>
                  </a:lnTo>
                  <a:cubicBezTo>
                    <a:pt x="16873" y="1272252"/>
                    <a:pt x="0" y="1255378"/>
                    <a:pt x="0" y="1234564"/>
                  </a:cubicBezTo>
                  <a:lnTo>
                    <a:pt x="0" y="37688"/>
                  </a:lnTo>
                  <a:cubicBezTo>
                    <a:pt x="0" y="16873"/>
                    <a:pt x="16873" y="0"/>
                    <a:pt x="37688"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3341499" cy="1319877"/>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712781" y="2183908"/>
            <a:ext cx="10231469" cy="2647950"/>
          </a:xfrm>
          <a:prstGeom prst="rect">
            <a:avLst/>
          </a:prstGeom>
        </p:spPr>
        <p:txBody>
          <a:bodyPr lIns="0" tIns="0" rIns="0" bIns="0" rtlCol="0" anchor="t">
            <a:spAutoFit/>
          </a:bodyPr>
          <a:lstStyle/>
          <a:p>
            <a:pPr algn="l">
              <a:lnSpc>
                <a:spcPts val="4200"/>
              </a:lnSpc>
            </a:pPr>
            <a:r>
              <a:rPr lang="en-US" sz="3000" dirty="0">
                <a:solidFill>
                  <a:srgbClr val="FFFFFF"/>
                </a:solidFill>
                <a:latin typeface="Canva Sans"/>
                <a:ea typeface="Canva Sans"/>
                <a:cs typeface="Canva Sans"/>
                <a:sym typeface="Canva Sans"/>
              </a:rPr>
              <a:t>Example: Create a 10-question quiz with answers using multiple choice, open-ended, and true/false quizzes for 10th-grade Health Science students in medical terminology for A&amp;P of the respiratory system.</a:t>
            </a:r>
          </a:p>
          <a:p>
            <a:pPr algn="l">
              <a:lnSpc>
                <a:spcPts val="4200"/>
              </a:lnSpc>
            </a:pPr>
            <a:endParaRPr lang="en-US" sz="3000" dirty="0">
              <a:solidFill>
                <a:srgbClr val="FFFFFF"/>
              </a:solidFill>
              <a:latin typeface="Canva Sans"/>
              <a:ea typeface="Canva Sans"/>
              <a:cs typeface="Canva Sans"/>
              <a:sym typeface="Canva Sans"/>
            </a:endParaRPr>
          </a:p>
        </p:txBody>
      </p:sp>
      <p:sp>
        <p:nvSpPr>
          <p:cNvPr id="9" name="Freeform 9"/>
          <p:cNvSpPr/>
          <p:nvPr/>
        </p:nvSpPr>
        <p:spPr>
          <a:xfrm>
            <a:off x="8068241" y="4523674"/>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6013794" y="5533783"/>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7"/>
            <a:stretch>
              <a:fillRect/>
            </a:stretch>
          </a:blipFill>
        </p:spPr>
        <p:txBody>
          <a:bodyPr/>
          <a:lstStyle/>
          <a:p>
            <a:endParaRPr lang="en-US"/>
          </a:p>
        </p:txBody>
      </p:sp>
      <p:sp>
        <p:nvSpPr>
          <p:cNvPr id="16" name="Freeform 16"/>
          <p:cNvSpPr/>
          <p:nvPr/>
        </p:nvSpPr>
        <p:spPr>
          <a:xfrm>
            <a:off x="11433139" y="415876"/>
            <a:ext cx="6310718" cy="6263972"/>
          </a:xfrm>
          <a:custGeom>
            <a:avLst/>
            <a:gdLst/>
            <a:ahLst/>
            <a:cxnLst/>
            <a:rect l="l" t="t" r="r" b="b"/>
            <a:pathLst>
              <a:path w="6310718" h="6263972">
                <a:moveTo>
                  <a:pt x="0" y="0"/>
                </a:moveTo>
                <a:lnTo>
                  <a:pt x="6310719" y="0"/>
                </a:lnTo>
                <a:lnTo>
                  <a:pt x="6310719" y="6263972"/>
                </a:lnTo>
                <a:lnTo>
                  <a:pt x="0" y="6263972"/>
                </a:lnTo>
                <a:lnTo>
                  <a:pt x="0" y="0"/>
                </a:lnTo>
                <a:close/>
              </a:path>
            </a:pathLst>
          </a:custGeom>
          <a:blipFill>
            <a:blip r:embed="rId8"/>
            <a:stretch>
              <a:fillRect/>
            </a:stretch>
          </a:blipFill>
        </p:spPr>
        <p:txBody>
          <a:bodyPr/>
          <a:lstStyle/>
          <a:p>
            <a:endParaRPr lang="en-US"/>
          </a:p>
        </p:txBody>
      </p:sp>
      <p:sp>
        <p:nvSpPr>
          <p:cNvPr id="17" name="TextBox 17"/>
          <p:cNvSpPr txBox="1"/>
          <p:nvPr/>
        </p:nvSpPr>
        <p:spPr>
          <a:xfrm>
            <a:off x="9818222" y="6889398"/>
            <a:ext cx="7441078" cy="2140521"/>
          </a:xfrm>
          <a:prstGeom prst="rect">
            <a:avLst/>
          </a:prstGeom>
        </p:spPr>
        <p:txBody>
          <a:bodyPr lIns="0" tIns="0" rIns="0" bIns="0" rtlCol="0" anchor="t">
            <a:spAutoFit/>
          </a:bodyPr>
          <a:lstStyle/>
          <a:p>
            <a:pPr algn="r">
              <a:lnSpc>
                <a:spcPts val="7269"/>
              </a:lnSpc>
            </a:pPr>
            <a:r>
              <a:rPr lang="en-US" sz="7902" spc="-276">
                <a:solidFill>
                  <a:srgbClr val="DAFFFB"/>
                </a:solidFill>
                <a:latin typeface="Helvetica World Bold"/>
                <a:ea typeface="Helvetica World Bold"/>
                <a:cs typeface="Helvetica World Bold"/>
                <a:sym typeface="Helvetica World Bold"/>
              </a:rPr>
              <a:t>Create Quizzes or Exams</a:t>
            </a:r>
          </a:p>
        </p:txBody>
      </p:sp>
      <p:sp>
        <p:nvSpPr>
          <p:cNvPr id="18" name="TextBox 18"/>
          <p:cNvSpPr txBox="1"/>
          <p:nvPr/>
        </p:nvSpPr>
        <p:spPr>
          <a:xfrm>
            <a:off x="712781" y="971550"/>
            <a:ext cx="10458636" cy="514350"/>
          </a:xfrm>
          <a:prstGeom prst="rect">
            <a:avLst/>
          </a:prstGeom>
        </p:spPr>
        <p:txBody>
          <a:bodyPr lIns="0" tIns="0" rIns="0" bIns="0" rtlCol="0" anchor="t">
            <a:spAutoFit/>
          </a:bodyPr>
          <a:lstStyle/>
          <a:p>
            <a:pPr algn="l">
              <a:lnSpc>
                <a:spcPts val="4200"/>
              </a:lnSpc>
            </a:pPr>
            <a:r>
              <a:rPr lang="en-US" sz="3000">
                <a:solidFill>
                  <a:srgbClr val="FFFFFF"/>
                </a:solidFill>
                <a:latin typeface="Canva Sans Bold"/>
                <a:ea typeface="Canva Sans Bold"/>
                <a:cs typeface="Canva Sans Bold"/>
                <a:sym typeface="Canva Sans Bold"/>
              </a:rPr>
              <a:t>Be specific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4061092" y="3697196"/>
            <a:ext cx="10165817" cy="2308768"/>
          </a:xfrm>
          <a:prstGeom prst="rect">
            <a:avLst/>
          </a:prstGeom>
        </p:spPr>
        <p:txBody>
          <a:bodyPr lIns="0" tIns="0" rIns="0" bIns="0" rtlCol="0" anchor="t">
            <a:spAutoFit/>
          </a:bodyPr>
          <a:lstStyle/>
          <a:p>
            <a:pPr algn="l">
              <a:lnSpc>
                <a:spcPts val="5271"/>
              </a:lnSpc>
            </a:pPr>
            <a:r>
              <a:rPr lang="en-US" sz="5729" spc="-200">
                <a:solidFill>
                  <a:srgbClr val="DAFFFB"/>
                </a:solidFill>
                <a:latin typeface="Helvetica World Bold"/>
                <a:ea typeface="Helvetica World Bold"/>
                <a:cs typeface="Helvetica World Bold"/>
                <a:sym typeface="Helvetica World Bold"/>
              </a:rPr>
              <a:t>Takes the subjective view out of the email and  focuses on objective data.</a:t>
            </a:r>
          </a:p>
        </p:txBody>
      </p:sp>
      <p:sp>
        <p:nvSpPr>
          <p:cNvPr id="6" name="Freeform 6"/>
          <p:cNvSpPr/>
          <p:nvPr/>
        </p:nvSpPr>
        <p:spPr>
          <a:xfrm>
            <a:off x="10628004" y="837417"/>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164551" y="7299403"/>
            <a:ext cx="1958897" cy="1958897"/>
          </a:xfrm>
          <a:custGeom>
            <a:avLst/>
            <a:gdLst/>
            <a:ahLst/>
            <a:cxnLst/>
            <a:rect l="l" t="t" r="r" b="b"/>
            <a:pathLst>
              <a:path w="1958897" h="1958897">
                <a:moveTo>
                  <a:pt x="0" y="0"/>
                </a:moveTo>
                <a:lnTo>
                  <a:pt x="1958898" y="0"/>
                </a:lnTo>
                <a:lnTo>
                  <a:pt x="1958898"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13381884" y="2796314"/>
            <a:ext cx="6341458" cy="9441377"/>
          </a:xfrm>
          <a:custGeom>
            <a:avLst/>
            <a:gdLst/>
            <a:ahLst/>
            <a:cxnLst/>
            <a:rect l="l" t="t" r="r" b="b"/>
            <a:pathLst>
              <a:path w="6341458" h="9441377">
                <a:moveTo>
                  <a:pt x="0" y="0"/>
                </a:moveTo>
                <a:lnTo>
                  <a:pt x="6341459" y="0"/>
                </a:lnTo>
                <a:lnTo>
                  <a:pt x="6341459" y="9441377"/>
                </a:lnTo>
                <a:lnTo>
                  <a:pt x="0" y="944137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420670" y="537889"/>
            <a:ext cx="6743881" cy="1941957"/>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Email/Feedback to Parents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12077437" y="1317351"/>
            <a:ext cx="5503654" cy="1476123"/>
          </a:xfrm>
          <a:prstGeom prst="rect">
            <a:avLst/>
          </a:prstGeom>
        </p:spPr>
        <p:txBody>
          <a:bodyPr lIns="0" tIns="0" rIns="0" bIns="0" rtlCol="0" anchor="t">
            <a:spAutoFit/>
          </a:bodyPr>
          <a:lstStyle/>
          <a:p>
            <a:pPr algn="ctr">
              <a:lnSpc>
                <a:spcPts val="9727"/>
              </a:lnSpc>
            </a:pPr>
            <a:r>
              <a:rPr lang="en-US" sz="10573" spc="-370">
                <a:solidFill>
                  <a:srgbClr val="DAFFFB"/>
                </a:solidFill>
                <a:latin typeface="Helvetica World Bold"/>
                <a:ea typeface="Helvetica World Bold"/>
                <a:cs typeface="Helvetica World Bold"/>
                <a:sym typeface="Helvetica World Bold"/>
              </a:rPr>
              <a:t>AI</a:t>
            </a:r>
          </a:p>
        </p:txBody>
      </p:sp>
      <p:grpSp>
        <p:nvGrpSpPr>
          <p:cNvPr id="6" name="Group 6"/>
          <p:cNvGrpSpPr/>
          <p:nvPr/>
        </p:nvGrpSpPr>
        <p:grpSpPr>
          <a:xfrm>
            <a:off x="1028700" y="1028700"/>
            <a:ext cx="7502199" cy="7727098"/>
            <a:chOff x="0" y="0"/>
            <a:chExt cx="2392833" cy="2464565"/>
          </a:xfrm>
        </p:grpSpPr>
        <p:sp>
          <p:nvSpPr>
            <p:cNvPr id="7" name="Freeform 7"/>
            <p:cNvSpPr/>
            <p:nvPr/>
          </p:nvSpPr>
          <p:spPr>
            <a:xfrm>
              <a:off x="0" y="0"/>
              <a:ext cx="2392833" cy="2464565"/>
            </a:xfrm>
            <a:custGeom>
              <a:avLst/>
              <a:gdLst/>
              <a:ahLst/>
              <a:cxnLst/>
              <a:rect l="l" t="t" r="r" b="b"/>
              <a:pathLst>
                <a:path w="2392833" h="2464565">
                  <a:moveTo>
                    <a:pt x="52630" y="0"/>
                  </a:moveTo>
                  <a:lnTo>
                    <a:pt x="2340204" y="0"/>
                  </a:lnTo>
                  <a:cubicBezTo>
                    <a:pt x="2354162" y="0"/>
                    <a:pt x="2367548" y="5545"/>
                    <a:pt x="2377418" y="15415"/>
                  </a:cubicBezTo>
                  <a:cubicBezTo>
                    <a:pt x="2387288" y="25285"/>
                    <a:pt x="2392833" y="38671"/>
                    <a:pt x="2392833" y="52630"/>
                  </a:cubicBezTo>
                  <a:lnTo>
                    <a:pt x="2392833" y="2411935"/>
                  </a:lnTo>
                  <a:cubicBezTo>
                    <a:pt x="2392833" y="2441002"/>
                    <a:pt x="2369270" y="2464565"/>
                    <a:pt x="2340204" y="2464565"/>
                  </a:cubicBezTo>
                  <a:lnTo>
                    <a:pt x="52630" y="2464565"/>
                  </a:lnTo>
                  <a:cubicBezTo>
                    <a:pt x="38671" y="2464565"/>
                    <a:pt x="25285" y="2459020"/>
                    <a:pt x="15415" y="2449150"/>
                  </a:cubicBezTo>
                  <a:cubicBezTo>
                    <a:pt x="5545" y="2439280"/>
                    <a:pt x="0" y="2425894"/>
                    <a:pt x="0" y="2411935"/>
                  </a:cubicBezTo>
                  <a:lnTo>
                    <a:pt x="0" y="52630"/>
                  </a:lnTo>
                  <a:cubicBezTo>
                    <a:pt x="0" y="23563"/>
                    <a:pt x="23563" y="0"/>
                    <a:pt x="5263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p:cNvSpPr txBox="1"/>
            <p:nvPr/>
          </p:nvSpPr>
          <p:spPr>
            <a:xfrm>
              <a:off x="0" y="-47625"/>
              <a:ext cx="2392833" cy="2512190"/>
            </a:xfrm>
            <a:prstGeom prst="rect">
              <a:avLst/>
            </a:prstGeom>
          </p:spPr>
          <p:txBody>
            <a:bodyPr lIns="50800" tIns="50800" rIns="50800" bIns="50800" rtlCol="0" anchor="ctr"/>
            <a:lstStyle/>
            <a:p>
              <a:pPr algn="ctr">
                <a:lnSpc>
                  <a:spcPts val="3669"/>
                </a:lnSpc>
              </a:pPr>
              <a:endParaRPr/>
            </a:p>
          </p:txBody>
        </p:sp>
      </p:grpSp>
      <p:sp>
        <p:nvSpPr>
          <p:cNvPr id="9" name="TextBox 9"/>
          <p:cNvSpPr txBox="1"/>
          <p:nvPr/>
        </p:nvSpPr>
        <p:spPr>
          <a:xfrm>
            <a:off x="1028700" y="1316365"/>
            <a:ext cx="7502199" cy="6958965"/>
          </a:xfrm>
          <a:prstGeom prst="rect">
            <a:avLst/>
          </a:prstGeom>
        </p:spPr>
        <p:txBody>
          <a:bodyPr lIns="0" tIns="0" rIns="0" bIns="0" rtlCol="0" anchor="t">
            <a:spAutoFit/>
          </a:bodyPr>
          <a:lstStyle/>
          <a:p>
            <a:pPr marL="971552" lvl="1" indent="-485776" algn="l">
              <a:lnSpc>
                <a:spcPts val="6930"/>
              </a:lnSpc>
              <a:buFont typeface="Arial"/>
              <a:buChar char="•"/>
            </a:pPr>
            <a:r>
              <a:rPr lang="en-US" sz="4500" dirty="0">
                <a:solidFill>
                  <a:srgbClr val="FFFFFF"/>
                </a:solidFill>
                <a:latin typeface="Canva Sans"/>
                <a:ea typeface="Canva Sans"/>
                <a:cs typeface="Canva Sans"/>
                <a:sym typeface="Canva Sans"/>
              </a:rPr>
              <a:t>AI stands for Artificial Intelligence</a:t>
            </a:r>
          </a:p>
          <a:p>
            <a:pPr marL="971552" lvl="1" indent="-485776" algn="l">
              <a:lnSpc>
                <a:spcPts val="6930"/>
              </a:lnSpc>
              <a:buFont typeface="Arial"/>
              <a:buChar char="•"/>
            </a:pPr>
            <a:r>
              <a:rPr lang="en-US" sz="4500" dirty="0">
                <a:solidFill>
                  <a:srgbClr val="FFFFFF"/>
                </a:solidFill>
                <a:latin typeface="Canva Sans"/>
                <a:ea typeface="Canva Sans"/>
                <a:cs typeface="Canva Sans"/>
                <a:sym typeface="Canva Sans"/>
              </a:rPr>
              <a:t>The type of AI for this talk will be Generative Intelligence</a:t>
            </a:r>
          </a:p>
          <a:p>
            <a:pPr marL="971552" lvl="1" indent="-485776" algn="l">
              <a:lnSpc>
                <a:spcPts val="6930"/>
              </a:lnSpc>
              <a:buFont typeface="Arial"/>
              <a:buChar char="•"/>
            </a:pPr>
            <a:r>
              <a:rPr lang="en-US" sz="4500" dirty="0">
                <a:solidFill>
                  <a:srgbClr val="FFFFFF"/>
                </a:solidFill>
                <a:latin typeface="Canva Sans"/>
                <a:ea typeface="Canva Sans"/>
                <a:cs typeface="Canva Sans"/>
                <a:sym typeface="Canva Sans"/>
              </a:rPr>
              <a:t>Generative Intelligence contains tools that generate new content  </a:t>
            </a:r>
          </a:p>
        </p:txBody>
      </p:sp>
      <p:sp>
        <p:nvSpPr>
          <p:cNvPr id="10" name="Freeform 10"/>
          <p:cNvSpPr/>
          <p:nvPr/>
        </p:nvSpPr>
        <p:spPr>
          <a:xfrm>
            <a:off x="9340664" y="1041126"/>
            <a:ext cx="2409758" cy="2409758"/>
          </a:xfrm>
          <a:custGeom>
            <a:avLst/>
            <a:gdLst/>
            <a:ahLst/>
            <a:cxnLst/>
            <a:rect l="l" t="t" r="r" b="b"/>
            <a:pathLst>
              <a:path w="2409758" h="2409758">
                <a:moveTo>
                  <a:pt x="0" y="0"/>
                </a:moveTo>
                <a:lnTo>
                  <a:pt x="2409758" y="0"/>
                </a:lnTo>
                <a:lnTo>
                  <a:pt x="2409758" y="2409758"/>
                </a:lnTo>
                <a:lnTo>
                  <a:pt x="0" y="2409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8890145" y="4228234"/>
            <a:ext cx="7927848" cy="8229600"/>
          </a:xfrm>
          <a:custGeom>
            <a:avLst/>
            <a:gdLst/>
            <a:ahLst/>
            <a:cxnLst/>
            <a:rect l="l" t="t" r="r" b="b"/>
            <a:pathLst>
              <a:path w="7927848" h="8229600">
                <a:moveTo>
                  <a:pt x="0" y="0"/>
                </a:moveTo>
                <a:lnTo>
                  <a:pt x="7927848" y="0"/>
                </a:lnTo>
                <a:lnTo>
                  <a:pt x="7927848" y="8229600"/>
                </a:lnTo>
                <a:lnTo>
                  <a:pt x="0" y="8229600"/>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4061092" y="3233864"/>
            <a:ext cx="10896502" cy="5226752"/>
          </a:xfrm>
          <a:prstGeom prst="rect">
            <a:avLst/>
          </a:prstGeom>
        </p:spPr>
        <p:txBody>
          <a:bodyPr lIns="0" tIns="0" rIns="0" bIns="0" rtlCol="0" anchor="t">
            <a:spAutoFit/>
          </a:bodyPr>
          <a:lstStyle/>
          <a:p>
            <a:pPr algn="l">
              <a:lnSpc>
                <a:spcPts val="2944"/>
              </a:lnSpc>
            </a:pPr>
            <a:r>
              <a:rPr lang="en-US" sz="3200" spc="-112" dirty="0">
                <a:solidFill>
                  <a:srgbClr val="DAFFFB"/>
                </a:solidFill>
                <a:latin typeface="Helvetica World Bold"/>
                <a:ea typeface="Helvetica World Bold"/>
                <a:cs typeface="Helvetica World Bold"/>
                <a:sym typeface="Helvetica World Bold"/>
              </a:rPr>
              <a:t>Dear Parents of Jane Doe,</a:t>
            </a:r>
          </a:p>
          <a:p>
            <a:pPr algn="l">
              <a:lnSpc>
                <a:spcPts val="2944"/>
              </a:lnSpc>
            </a:pPr>
            <a:r>
              <a:rPr lang="en-US" sz="3200" spc="-112" dirty="0">
                <a:solidFill>
                  <a:srgbClr val="DAFFFB"/>
                </a:solidFill>
                <a:latin typeface="Helvetica World Bold"/>
                <a:ea typeface="Helvetica World Bold"/>
                <a:cs typeface="Helvetica World Bold"/>
                <a:sym typeface="Helvetica World Bold"/>
              </a:rPr>
              <a:t> </a:t>
            </a:r>
          </a:p>
          <a:p>
            <a:pPr algn="l">
              <a:lnSpc>
                <a:spcPts val="2944"/>
              </a:lnSpc>
            </a:pPr>
            <a:r>
              <a:rPr lang="en-US" sz="3200" spc="-112" dirty="0">
                <a:solidFill>
                  <a:srgbClr val="DAFFFB"/>
                </a:solidFill>
                <a:latin typeface="Helvetica World Bold"/>
                <a:ea typeface="Helvetica World Bold"/>
                <a:cs typeface="Helvetica World Bold"/>
                <a:sym typeface="Helvetica World Bold"/>
              </a:rPr>
              <a:t>I hope you are doing well. I wanted to let you know about your child's status in my 4th-period, Medical Terminology Class. I have spoken with Jane on numerous occasions about putting her phone away and how it has been causing a distraction in completing her classwork. Jane currently is missing 4 assignments and has a current grade of 62. Please let me know how I could better help Jane to be more successful in my class. </a:t>
            </a:r>
          </a:p>
          <a:p>
            <a:pPr algn="l">
              <a:lnSpc>
                <a:spcPts val="2944"/>
              </a:lnSpc>
            </a:pPr>
            <a:endParaRPr lang="en-US" sz="3200" spc="-112" dirty="0">
              <a:solidFill>
                <a:srgbClr val="DAFFFB"/>
              </a:solidFill>
              <a:latin typeface="Helvetica World Bold"/>
              <a:ea typeface="Helvetica World Bold"/>
              <a:cs typeface="Helvetica World Bold"/>
              <a:sym typeface="Helvetica World Bold"/>
            </a:endParaRPr>
          </a:p>
          <a:p>
            <a:pPr algn="l">
              <a:lnSpc>
                <a:spcPts val="2944"/>
              </a:lnSpc>
            </a:pPr>
            <a:r>
              <a:rPr lang="en-US" sz="3200" spc="-112" dirty="0">
                <a:solidFill>
                  <a:srgbClr val="DAFFFB"/>
                </a:solidFill>
                <a:latin typeface="Helvetica World Bold"/>
                <a:ea typeface="Helvetica World Bold"/>
                <a:cs typeface="Helvetica World Bold"/>
                <a:sym typeface="Helvetica World Bold"/>
              </a:rPr>
              <a:t>Thank you, Mrs. Noll </a:t>
            </a:r>
          </a:p>
          <a:p>
            <a:pPr algn="l">
              <a:lnSpc>
                <a:spcPts val="2944"/>
              </a:lnSpc>
            </a:pPr>
            <a:r>
              <a:rPr lang="en-US" sz="3200" spc="-112" dirty="0">
                <a:solidFill>
                  <a:srgbClr val="DAFFFB"/>
                </a:solidFill>
                <a:latin typeface="Helvetica World Bold"/>
                <a:ea typeface="Helvetica World Bold"/>
                <a:cs typeface="Helvetica World Bold"/>
                <a:sym typeface="Helvetica World Bold"/>
              </a:rPr>
              <a:t>Medical Terminology Teacher</a:t>
            </a:r>
          </a:p>
          <a:p>
            <a:pPr algn="l">
              <a:lnSpc>
                <a:spcPts val="2944"/>
              </a:lnSpc>
            </a:pPr>
            <a:endParaRPr lang="en-US" sz="3200" spc="-112" dirty="0">
              <a:solidFill>
                <a:srgbClr val="DAFFFB"/>
              </a:solidFill>
              <a:latin typeface="Helvetica World Bold"/>
              <a:ea typeface="Helvetica World Bold"/>
              <a:cs typeface="Helvetica World Bold"/>
              <a:sym typeface="Helvetica World Bold"/>
            </a:endParaRPr>
          </a:p>
        </p:txBody>
      </p:sp>
      <p:sp>
        <p:nvSpPr>
          <p:cNvPr id="6" name="Freeform 6"/>
          <p:cNvSpPr/>
          <p:nvPr/>
        </p:nvSpPr>
        <p:spPr>
          <a:xfrm>
            <a:off x="13247460" y="837417"/>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250466" y="7007129"/>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14226908" y="4054414"/>
            <a:ext cx="5496434" cy="8183277"/>
          </a:xfrm>
          <a:custGeom>
            <a:avLst/>
            <a:gdLst/>
            <a:ahLst/>
            <a:cxnLst/>
            <a:rect l="l" t="t" r="r" b="b"/>
            <a:pathLst>
              <a:path w="5496434" h="8183277">
                <a:moveTo>
                  <a:pt x="0" y="0"/>
                </a:moveTo>
                <a:lnTo>
                  <a:pt x="5496435" y="0"/>
                </a:lnTo>
                <a:lnTo>
                  <a:pt x="5496435" y="8183277"/>
                </a:lnTo>
                <a:lnTo>
                  <a:pt x="0" y="818327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420670" y="537889"/>
            <a:ext cx="11295004" cy="1941957"/>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Email/Feedback to Parents (commonly written)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4061092" y="3697196"/>
            <a:ext cx="10165817" cy="2071849"/>
          </a:xfrm>
          <a:prstGeom prst="rect">
            <a:avLst/>
          </a:prstGeom>
        </p:spPr>
        <p:txBody>
          <a:bodyPr lIns="0" tIns="0" rIns="0" bIns="0" rtlCol="0" anchor="t">
            <a:spAutoFit/>
          </a:bodyPr>
          <a:lstStyle/>
          <a:p>
            <a:pPr algn="l">
              <a:lnSpc>
                <a:spcPts val="5271"/>
              </a:lnSpc>
            </a:pPr>
            <a:r>
              <a:rPr lang="en-US" sz="5729" spc="-200" dirty="0">
                <a:solidFill>
                  <a:srgbClr val="DAFFFB"/>
                </a:solidFill>
                <a:latin typeface="Helvetica World Bold"/>
                <a:ea typeface="Helvetica World Bold"/>
                <a:cs typeface="Helvetica World Bold"/>
                <a:sym typeface="Helvetica World Bold"/>
              </a:rPr>
              <a:t>You want to observe the strengths and weaknesses of the student.</a:t>
            </a:r>
          </a:p>
        </p:txBody>
      </p:sp>
      <p:sp>
        <p:nvSpPr>
          <p:cNvPr id="6" name="Freeform 6"/>
          <p:cNvSpPr/>
          <p:nvPr/>
        </p:nvSpPr>
        <p:spPr>
          <a:xfrm>
            <a:off x="10628004" y="837417"/>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164551" y="7299403"/>
            <a:ext cx="1958897" cy="1958897"/>
          </a:xfrm>
          <a:custGeom>
            <a:avLst/>
            <a:gdLst/>
            <a:ahLst/>
            <a:cxnLst/>
            <a:rect l="l" t="t" r="r" b="b"/>
            <a:pathLst>
              <a:path w="1958897" h="1958897">
                <a:moveTo>
                  <a:pt x="0" y="0"/>
                </a:moveTo>
                <a:lnTo>
                  <a:pt x="1958898" y="0"/>
                </a:lnTo>
                <a:lnTo>
                  <a:pt x="1958898"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13381884" y="2796314"/>
            <a:ext cx="6341458" cy="9441377"/>
          </a:xfrm>
          <a:custGeom>
            <a:avLst/>
            <a:gdLst/>
            <a:ahLst/>
            <a:cxnLst/>
            <a:rect l="l" t="t" r="r" b="b"/>
            <a:pathLst>
              <a:path w="6341458" h="9441377">
                <a:moveTo>
                  <a:pt x="0" y="0"/>
                </a:moveTo>
                <a:lnTo>
                  <a:pt x="6341459" y="0"/>
                </a:lnTo>
                <a:lnTo>
                  <a:pt x="6341459" y="9441377"/>
                </a:lnTo>
                <a:lnTo>
                  <a:pt x="0" y="944137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420670" y="537889"/>
            <a:ext cx="6743881" cy="1003744"/>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ARD Feedback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4061092" y="3186239"/>
            <a:ext cx="10896502" cy="4040530"/>
          </a:xfrm>
          <a:prstGeom prst="rect">
            <a:avLst/>
          </a:prstGeom>
        </p:spPr>
        <p:txBody>
          <a:bodyPr lIns="0" tIns="0" rIns="0" bIns="0" rtlCol="0" anchor="t">
            <a:spAutoFit/>
          </a:bodyPr>
          <a:lstStyle/>
          <a:p>
            <a:pPr algn="l">
              <a:lnSpc>
                <a:spcPts val="3456"/>
              </a:lnSpc>
            </a:pPr>
            <a:r>
              <a:rPr lang="en-US" sz="3200" spc="-112" dirty="0">
                <a:solidFill>
                  <a:srgbClr val="DAFFFB"/>
                </a:solidFill>
                <a:latin typeface="Helvetica World Bold"/>
                <a:ea typeface="Helvetica World Bold"/>
                <a:cs typeface="Helvetica World Bold"/>
                <a:sym typeface="Helvetica World Bold"/>
              </a:rPr>
              <a:t>Create some notes for an ARD meeting for the following student. Jane Doe is in my Medical Terminology class. She is prompt to class, turns in assignments periodically (states she doesn’t understand the material), is respectful to classmates, and does not ask for help promptly or while I walk about to assist students who don’t understand. I have suggested to the students that immediately after receiving the assignment she should ask questions. The student confirms understanding. </a:t>
            </a:r>
          </a:p>
        </p:txBody>
      </p:sp>
      <p:sp>
        <p:nvSpPr>
          <p:cNvPr id="6" name="Freeform 6"/>
          <p:cNvSpPr/>
          <p:nvPr/>
        </p:nvSpPr>
        <p:spPr>
          <a:xfrm>
            <a:off x="13247460" y="837417"/>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509342" y="7568882"/>
            <a:ext cx="1958897" cy="1958897"/>
          </a:xfrm>
          <a:custGeom>
            <a:avLst/>
            <a:gdLst/>
            <a:ahLst/>
            <a:cxnLst/>
            <a:rect l="l" t="t" r="r" b="b"/>
            <a:pathLst>
              <a:path w="1958897" h="1958897">
                <a:moveTo>
                  <a:pt x="0" y="0"/>
                </a:moveTo>
                <a:lnTo>
                  <a:pt x="1958898" y="0"/>
                </a:lnTo>
                <a:lnTo>
                  <a:pt x="1958898"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14226908" y="4054414"/>
            <a:ext cx="5496434" cy="8183277"/>
          </a:xfrm>
          <a:custGeom>
            <a:avLst/>
            <a:gdLst/>
            <a:ahLst/>
            <a:cxnLst/>
            <a:rect l="l" t="t" r="r" b="b"/>
            <a:pathLst>
              <a:path w="5496434" h="8183277">
                <a:moveTo>
                  <a:pt x="0" y="0"/>
                </a:moveTo>
                <a:lnTo>
                  <a:pt x="5496435" y="0"/>
                </a:lnTo>
                <a:lnTo>
                  <a:pt x="5496435" y="8183277"/>
                </a:lnTo>
                <a:lnTo>
                  <a:pt x="0" y="818327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420670" y="537889"/>
            <a:ext cx="11295004" cy="1941957"/>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ARD Feedback </a:t>
            </a:r>
          </a:p>
          <a:p>
            <a:pPr algn="ctr">
              <a:lnSpc>
                <a:spcPts val="6624"/>
              </a:lnSpc>
            </a:pPr>
            <a:r>
              <a:rPr lang="en-US" sz="7200" spc="-252">
                <a:solidFill>
                  <a:srgbClr val="DAFFFB"/>
                </a:solidFill>
                <a:latin typeface="Helvetica World Bold"/>
                <a:ea typeface="Helvetica World Bold"/>
                <a:cs typeface="Helvetica World Bold"/>
                <a:sym typeface="Helvetica World Bold"/>
              </a:rPr>
              <a:t>(Chatgpt prompt)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3205146" y="1856001"/>
            <a:ext cx="13563502" cy="7864793"/>
          </a:xfrm>
          <a:prstGeom prst="rect">
            <a:avLst/>
          </a:prstGeom>
        </p:spPr>
        <p:txBody>
          <a:bodyPr lIns="0" tIns="0" rIns="0" bIns="0" rtlCol="0" anchor="t">
            <a:spAutoFit/>
          </a:bodyPr>
          <a:lstStyle/>
          <a:p>
            <a:pPr algn="l">
              <a:lnSpc>
                <a:spcPts val="2760"/>
              </a:lnSpc>
            </a:pPr>
            <a:r>
              <a:rPr lang="en-US" sz="3000" spc="-105">
                <a:solidFill>
                  <a:srgbClr val="DAFFFB"/>
                </a:solidFill>
                <a:latin typeface="Helvetica World Bold"/>
                <a:ea typeface="Helvetica World Bold"/>
                <a:cs typeface="Helvetica World Bold"/>
                <a:sym typeface="Helvetica World Bold"/>
              </a:rPr>
              <a:t>Subject: Jane Doe's Progress in Medical Terminology Class</a:t>
            </a:r>
          </a:p>
          <a:p>
            <a:pPr algn="l">
              <a:lnSpc>
                <a:spcPts val="2760"/>
              </a:lnSpc>
            </a:pPr>
            <a:endParaRPr lang="en-US" sz="3000" spc="-105">
              <a:solidFill>
                <a:srgbClr val="DAFFFB"/>
              </a:solidFill>
              <a:latin typeface="Helvetica World Bold"/>
              <a:ea typeface="Helvetica World Bold"/>
              <a:cs typeface="Helvetica World Bold"/>
              <a:sym typeface="Helvetica World Bold"/>
            </a:endParaRPr>
          </a:p>
          <a:p>
            <a:pPr algn="l">
              <a:lnSpc>
                <a:spcPts val="2760"/>
              </a:lnSpc>
            </a:pPr>
            <a:r>
              <a:rPr lang="en-US" sz="3000" spc="-105">
                <a:solidFill>
                  <a:srgbClr val="DAFFFB"/>
                </a:solidFill>
                <a:latin typeface="Helvetica World Bold"/>
                <a:ea typeface="Helvetica World Bold"/>
                <a:cs typeface="Helvetica World Bold"/>
                <a:sym typeface="Helvetica World Bold"/>
              </a:rPr>
              <a:t>Dear [Parent's Name],</a:t>
            </a:r>
          </a:p>
          <a:p>
            <a:pPr algn="l">
              <a:lnSpc>
                <a:spcPts val="2760"/>
              </a:lnSpc>
            </a:pPr>
            <a:endParaRPr lang="en-US" sz="3000" spc="-105">
              <a:solidFill>
                <a:srgbClr val="DAFFFB"/>
              </a:solidFill>
              <a:latin typeface="Helvetica World Bold"/>
              <a:ea typeface="Helvetica World Bold"/>
              <a:cs typeface="Helvetica World Bold"/>
              <a:sym typeface="Helvetica World Bold"/>
            </a:endParaRPr>
          </a:p>
          <a:p>
            <a:pPr algn="l">
              <a:lnSpc>
                <a:spcPts val="2760"/>
              </a:lnSpc>
            </a:pPr>
            <a:r>
              <a:rPr lang="en-US" sz="3000" spc="-105">
                <a:solidFill>
                  <a:srgbClr val="DAFFFB"/>
                </a:solidFill>
                <a:latin typeface="Helvetica World Bold"/>
                <a:ea typeface="Helvetica World Bold"/>
                <a:cs typeface="Helvetica World Bold"/>
                <a:sym typeface="Helvetica World Bold"/>
              </a:rPr>
              <a:t>I hope this message finds you well. I am writing to inform you about Jane's current status in my 4th-period Medical Terminology class.</a:t>
            </a:r>
          </a:p>
          <a:p>
            <a:pPr algn="l">
              <a:lnSpc>
                <a:spcPts val="2760"/>
              </a:lnSpc>
            </a:pPr>
            <a:endParaRPr lang="en-US" sz="3000" spc="-105">
              <a:solidFill>
                <a:srgbClr val="DAFFFB"/>
              </a:solidFill>
              <a:latin typeface="Helvetica World Bold"/>
              <a:ea typeface="Helvetica World Bold"/>
              <a:cs typeface="Helvetica World Bold"/>
              <a:sym typeface="Helvetica World Bold"/>
            </a:endParaRPr>
          </a:p>
          <a:p>
            <a:pPr algn="l">
              <a:lnSpc>
                <a:spcPts val="2760"/>
              </a:lnSpc>
            </a:pPr>
            <a:r>
              <a:rPr lang="en-US" sz="3000" spc="-105">
                <a:solidFill>
                  <a:srgbClr val="DAFFFB"/>
                </a:solidFill>
                <a:latin typeface="Helvetica World Bold"/>
                <a:ea typeface="Helvetica World Bold"/>
                <a:cs typeface="Helvetica World Bold"/>
                <a:sym typeface="Helvetica World Bold"/>
              </a:rPr>
              <a:t>Jane has been struggling with distractions caused by her phone, which has affected her ability to complete classwork. Despite several discussions with her about this issue, she is currently missing four assignments and has a grade of 62.</a:t>
            </a:r>
          </a:p>
          <a:p>
            <a:pPr algn="l">
              <a:lnSpc>
                <a:spcPts val="2760"/>
              </a:lnSpc>
            </a:pPr>
            <a:endParaRPr lang="en-US" sz="3000" spc="-105">
              <a:solidFill>
                <a:srgbClr val="DAFFFB"/>
              </a:solidFill>
              <a:latin typeface="Helvetica World Bold"/>
              <a:ea typeface="Helvetica World Bold"/>
              <a:cs typeface="Helvetica World Bold"/>
              <a:sym typeface="Helvetica World Bold"/>
            </a:endParaRPr>
          </a:p>
          <a:p>
            <a:pPr algn="l">
              <a:lnSpc>
                <a:spcPts val="2760"/>
              </a:lnSpc>
            </a:pPr>
            <a:r>
              <a:rPr lang="en-US" sz="3000" spc="-105">
                <a:solidFill>
                  <a:srgbClr val="DAFFFB"/>
                </a:solidFill>
                <a:latin typeface="Helvetica World Bold"/>
                <a:ea typeface="Helvetica World Bold"/>
                <a:cs typeface="Helvetica World Bold"/>
                <a:sym typeface="Helvetica World Bold"/>
              </a:rPr>
              <a:t>I am committed to helping Jane succeed and would appreciate any suggestions or strategies you might have to support her better. Please let me know if there are any specific ways I can assist Jane in improving her performance in class.</a:t>
            </a:r>
          </a:p>
          <a:p>
            <a:pPr algn="l">
              <a:lnSpc>
                <a:spcPts val="2760"/>
              </a:lnSpc>
            </a:pPr>
            <a:endParaRPr lang="en-US" sz="3000" spc="-105">
              <a:solidFill>
                <a:srgbClr val="DAFFFB"/>
              </a:solidFill>
              <a:latin typeface="Helvetica World Bold"/>
              <a:ea typeface="Helvetica World Bold"/>
              <a:cs typeface="Helvetica World Bold"/>
              <a:sym typeface="Helvetica World Bold"/>
            </a:endParaRPr>
          </a:p>
          <a:p>
            <a:pPr algn="l">
              <a:lnSpc>
                <a:spcPts val="2760"/>
              </a:lnSpc>
            </a:pPr>
            <a:r>
              <a:rPr lang="en-US" sz="3000" spc="-105">
                <a:solidFill>
                  <a:srgbClr val="DAFFFB"/>
                </a:solidFill>
                <a:latin typeface="Helvetica World Bold"/>
                <a:ea typeface="Helvetica World Bold"/>
                <a:cs typeface="Helvetica World Bold"/>
                <a:sym typeface="Helvetica World Bold"/>
              </a:rPr>
              <a:t>Thank you for your understanding and support.</a:t>
            </a:r>
          </a:p>
          <a:p>
            <a:pPr algn="l">
              <a:lnSpc>
                <a:spcPts val="2760"/>
              </a:lnSpc>
            </a:pPr>
            <a:endParaRPr lang="en-US" sz="3000" spc="-105">
              <a:solidFill>
                <a:srgbClr val="DAFFFB"/>
              </a:solidFill>
              <a:latin typeface="Helvetica World Bold"/>
              <a:ea typeface="Helvetica World Bold"/>
              <a:cs typeface="Helvetica World Bold"/>
              <a:sym typeface="Helvetica World Bold"/>
            </a:endParaRPr>
          </a:p>
          <a:p>
            <a:pPr algn="l">
              <a:lnSpc>
                <a:spcPts val="2760"/>
              </a:lnSpc>
            </a:pPr>
            <a:r>
              <a:rPr lang="en-US" sz="3000" spc="-105">
                <a:solidFill>
                  <a:srgbClr val="DAFFFB"/>
                </a:solidFill>
                <a:latin typeface="Helvetica World Bold"/>
                <a:ea typeface="Helvetica World Bold"/>
                <a:cs typeface="Helvetica World Bold"/>
                <a:sym typeface="Helvetica World Bold"/>
              </a:rPr>
              <a:t>Best regards,</a:t>
            </a:r>
          </a:p>
          <a:p>
            <a:pPr algn="l">
              <a:lnSpc>
                <a:spcPts val="2760"/>
              </a:lnSpc>
            </a:pPr>
            <a:r>
              <a:rPr lang="en-US" sz="3000" spc="-105">
                <a:solidFill>
                  <a:srgbClr val="DAFFFB"/>
                </a:solidFill>
                <a:latin typeface="Helvetica World Bold"/>
                <a:ea typeface="Helvetica World Bold"/>
                <a:cs typeface="Helvetica World Bold"/>
                <a:sym typeface="Helvetica World Bold"/>
              </a:rPr>
              <a:t>Mrs. Noll</a:t>
            </a:r>
          </a:p>
          <a:p>
            <a:pPr algn="l">
              <a:lnSpc>
                <a:spcPts val="2760"/>
              </a:lnSpc>
            </a:pPr>
            <a:r>
              <a:rPr lang="en-US" sz="3000" spc="-105">
                <a:solidFill>
                  <a:srgbClr val="DAFFFB"/>
                </a:solidFill>
                <a:latin typeface="Helvetica World Bold"/>
                <a:ea typeface="Helvetica World Bold"/>
                <a:cs typeface="Helvetica World Bold"/>
                <a:sym typeface="Helvetica World Bold"/>
              </a:rPr>
              <a:t>Medical Terminology Teacher</a:t>
            </a:r>
          </a:p>
        </p:txBody>
      </p:sp>
      <p:sp>
        <p:nvSpPr>
          <p:cNvPr id="6" name="Freeform 6"/>
          <p:cNvSpPr/>
          <p:nvPr/>
        </p:nvSpPr>
        <p:spPr>
          <a:xfrm>
            <a:off x="15950994" y="1978660"/>
            <a:ext cx="1635308" cy="1635308"/>
          </a:xfrm>
          <a:custGeom>
            <a:avLst/>
            <a:gdLst/>
            <a:ahLst/>
            <a:cxnLst/>
            <a:rect l="l" t="t" r="r" b="b"/>
            <a:pathLst>
              <a:path w="1635308" h="1635308">
                <a:moveTo>
                  <a:pt x="0" y="0"/>
                </a:moveTo>
                <a:lnTo>
                  <a:pt x="1635308" y="0"/>
                </a:lnTo>
                <a:lnTo>
                  <a:pt x="1635308" y="1635308"/>
                </a:lnTo>
                <a:lnTo>
                  <a:pt x="0" y="1635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52603" y="8000311"/>
            <a:ext cx="1562240" cy="1562240"/>
          </a:xfrm>
          <a:custGeom>
            <a:avLst/>
            <a:gdLst/>
            <a:ahLst/>
            <a:cxnLst/>
            <a:rect l="l" t="t" r="r" b="b"/>
            <a:pathLst>
              <a:path w="1562240" h="1562240">
                <a:moveTo>
                  <a:pt x="0" y="0"/>
                </a:moveTo>
                <a:lnTo>
                  <a:pt x="1562239" y="0"/>
                </a:lnTo>
                <a:lnTo>
                  <a:pt x="1562239" y="1562239"/>
                </a:lnTo>
                <a:lnTo>
                  <a:pt x="0" y="15622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3327654"/>
            <a:ext cx="5654227" cy="7161026"/>
          </a:xfrm>
          <a:custGeom>
            <a:avLst/>
            <a:gdLst/>
            <a:ahLst/>
            <a:cxnLst/>
            <a:rect l="l" t="t" r="r" b="b"/>
            <a:pathLst>
              <a:path w="5654227" h="7161026">
                <a:moveTo>
                  <a:pt x="0" y="0"/>
                </a:moveTo>
                <a:lnTo>
                  <a:pt x="5654227" y="0"/>
                </a:lnTo>
                <a:lnTo>
                  <a:pt x="5654227" y="7161026"/>
                </a:lnTo>
                <a:lnTo>
                  <a:pt x="0" y="7161026"/>
                </a:lnTo>
                <a:lnTo>
                  <a:pt x="0" y="0"/>
                </a:lnTo>
                <a:close/>
              </a:path>
            </a:pathLst>
          </a:custGeom>
          <a:blipFill>
            <a:blip r:embed="rId6"/>
            <a:stretch>
              <a:fillRect/>
            </a:stretch>
          </a:blipFill>
        </p:spPr>
        <p:txBody>
          <a:bodyPr/>
          <a:lstStyle/>
          <a:p>
            <a:endParaRPr lang="en-US"/>
          </a:p>
        </p:txBody>
      </p:sp>
      <p:sp>
        <p:nvSpPr>
          <p:cNvPr id="12" name="Freeform 12"/>
          <p:cNvSpPr/>
          <p:nvPr/>
        </p:nvSpPr>
        <p:spPr>
          <a:xfrm>
            <a:off x="15362778" y="5745535"/>
            <a:ext cx="4360565" cy="6492156"/>
          </a:xfrm>
          <a:custGeom>
            <a:avLst/>
            <a:gdLst/>
            <a:ahLst/>
            <a:cxnLst/>
            <a:rect l="l" t="t" r="r" b="b"/>
            <a:pathLst>
              <a:path w="4360565" h="6492156">
                <a:moveTo>
                  <a:pt x="0" y="0"/>
                </a:moveTo>
                <a:lnTo>
                  <a:pt x="4360565" y="0"/>
                </a:lnTo>
                <a:lnTo>
                  <a:pt x="4360565" y="6492156"/>
                </a:lnTo>
                <a:lnTo>
                  <a:pt x="0" y="6492156"/>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73993" y="509314"/>
            <a:ext cx="16946668" cy="868173"/>
          </a:xfrm>
          <a:prstGeom prst="rect">
            <a:avLst/>
          </a:prstGeom>
        </p:spPr>
        <p:txBody>
          <a:bodyPr lIns="0" tIns="0" rIns="0" bIns="0" rtlCol="0" anchor="t">
            <a:spAutoFit/>
          </a:bodyPr>
          <a:lstStyle/>
          <a:p>
            <a:pPr algn="ctr">
              <a:lnSpc>
                <a:spcPts val="5704"/>
              </a:lnSpc>
            </a:pPr>
            <a:r>
              <a:rPr lang="en-US" sz="6200" spc="-217">
                <a:solidFill>
                  <a:srgbClr val="DAFFFB"/>
                </a:solidFill>
                <a:latin typeface="Helvetica World Bold"/>
                <a:ea typeface="Helvetica World Bold"/>
                <a:cs typeface="Helvetica World Bold"/>
                <a:sym typeface="Helvetica World Bold"/>
              </a:rPr>
              <a:t>Email/Feedback to Parents (Guided by Chatgpt)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3001106" y="1709864"/>
            <a:ext cx="13182994" cy="8314817"/>
          </a:xfrm>
          <a:prstGeom prst="rect">
            <a:avLst/>
          </a:prstGeom>
        </p:spPr>
        <p:txBody>
          <a:bodyPr lIns="0" tIns="0" rIns="0" bIns="0" rtlCol="0" anchor="t">
            <a:spAutoFit/>
          </a:bodyPr>
          <a:lstStyle/>
          <a:p>
            <a:pPr algn="l">
              <a:lnSpc>
                <a:spcPts val="2944"/>
              </a:lnSpc>
            </a:pPr>
            <a:r>
              <a:rPr lang="en-US" sz="3200" spc="-112">
                <a:solidFill>
                  <a:srgbClr val="DAFFFB"/>
                </a:solidFill>
                <a:latin typeface="Helvetica World Bold"/>
                <a:ea typeface="Helvetica World Bold"/>
                <a:cs typeface="Helvetica World Bold"/>
                <a:sym typeface="Helvetica World Bold"/>
              </a:rPr>
              <a:t>Observations:</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Jane is consistently prompt in class.</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She turns in assignments periodically but often states that she does not understand the material.</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Jane is respectful to her classmates.</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She does not ask for help promptly, even when I walk around the classroom to assist students who need help.</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I have suggested to the students, including Jane, that they should ask questions immediately after receiving an assignment if they do not understand. Jane has acknowledged this suggestion and stated that she understands.</a:t>
            </a:r>
          </a:p>
          <a:p>
            <a:pPr algn="l">
              <a:lnSpc>
                <a:spcPts val="2944"/>
              </a:lnSpc>
            </a:pPr>
            <a:endParaRPr lang="en-US" sz="3200" spc="-112">
              <a:solidFill>
                <a:srgbClr val="DAFFFB"/>
              </a:solidFill>
              <a:latin typeface="Helvetica World Bold"/>
              <a:ea typeface="Helvetica World Bold"/>
              <a:cs typeface="Helvetica World Bold"/>
              <a:sym typeface="Helvetica World Bold"/>
            </a:endParaRPr>
          </a:p>
          <a:p>
            <a:pPr algn="l">
              <a:lnSpc>
                <a:spcPts val="2944"/>
              </a:lnSpc>
            </a:pPr>
            <a:r>
              <a:rPr lang="en-US" sz="3200" spc="-112">
                <a:solidFill>
                  <a:srgbClr val="DAFFFB"/>
                </a:solidFill>
                <a:latin typeface="Helvetica World Bold"/>
                <a:ea typeface="Helvetica World Bold"/>
                <a:cs typeface="Helvetica World Bold"/>
                <a:sym typeface="Helvetica World Bold"/>
              </a:rPr>
              <a:t>Recommendations:</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Encourage Jane to seek help more proactively by raising her hand during class or approaching me after class.</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Consider additional support or tutoring to help Jane grasp the material better.</a:t>
            </a:r>
          </a:p>
          <a:p>
            <a:pPr marL="690881" lvl="1" indent="-345440" algn="l">
              <a:lnSpc>
                <a:spcPts val="2944"/>
              </a:lnSpc>
              <a:buFont typeface="Arial"/>
              <a:buChar char="•"/>
            </a:pPr>
            <a:r>
              <a:rPr lang="en-US" sz="3200" spc="-112">
                <a:solidFill>
                  <a:srgbClr val="DAFFFB"/>
                </a:solidFill>
                <a:latin typeface="Helvetica World Bold"/>
                <a:ea typeface="Helvetica World Bold"/>
                <a:cs typeface="Helvetica World Bold"/>
                <a:sym typeface="Helvetica World Bold"/>
              </a:rPr>
              <a:t>Explore potential learning strategies or accommodations that might assist Jane in understanding and completing her assignments.</a:t>
            </a:r>
          </a:p>
          <a:p>
            <a:pPr algn="l">
              <a:lnSpc>
                <a:spcPts val="2944"/>
              </a:lnSpc>
            </a:pPr>
            <a:endParaRPr lang="en-US" sz="3200" spc="-112">
              <a:solidFill>
                <a:srgbClr val="DAFFFB"/>
              </a:solidFill>
              <a:latin typeface="Helvetica World Bold"/>
              <a:ea typeface="Helvetica World Bold"/>
              <a:cs typeface="Helvetica World Bold"/>
              <a:sym typeface="Helvetica World Bold"/>
            </a:endParaRPr>
          </a:p>
        </p:txBody>
      </p:sp>
      <p:sp>
        <p:nvSpPr>
          <p:cNvPr id="6" name="Freeform 6"/>
          <p:cNvSpPr/>
          <p:nvPr/>
        </p:nvSpPr>
        <p:spPr>
          <a:xfrm>
            <a:off x="15972779" y="862438"/>
            <a:ext cx="1286521" cy="1286521"/>
          </a:xfrm>
          <a:custGeom>
            <a:avLst/>
            <a:gdLst/>
            <a:ahLst/>
            <a:cxnLst/>
            <a:rect l="l" t="t" r="r" b="b"/>
            <a:pathLst>
              <a:path w="1286521" h="1286521">
                <a:moveTo>
                  <a:pt x="0" y="0"/>
                </a:moveTo>
                <a:lnTo>
                  <a:pt x="1286521" y="0"/>
                </a:lnTo>
                <a:lnTo>
                  <a:pt x="1286521" y="1286521"/>
                </a:lnTo>
                <a:lnTo>
                  <a:pt x="0" y="1286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52603" y="8000311"/>
            <a:ext cx="1562240" cy="1562240"/>
          </a:xfrm>
          <a:custGeom>
            <a:avLst/>
            <a:gdLst/>
            <a:ahLst/>
            <a:cxnLst/>
            <a:rect l="l" t="t" r="r" b="b"/>
            <a:pathLst>
              <a:path w="1562240" h="1562240">
                <a:moveTo>
                  <a:pt x="0" y="0"/>
                </a:moveTo>
                <a:lnTo>
                  <a:pt x="1562239" y="0"/>
                </a:lnTo>
                <a:lnTo>
                  <a:pt x="1562239" y="1562239"/>
                </a:lnTo>
                <a:lnTo>
                  <a:pt x="0" y="15622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3327654"/>
            <a:ext cx="5654227" cy="7161026"/>
          </a:xfrm>
          <a:custGeom>
            <a:avLst/>
            <a:gdLst/>
            <a:ahLst/>
            <a:cxnLst/>
            <a:rect l="l" t="t" r="r" b="b"/>
            <a:pathLst>
              <a:path w="5654227" h="7161026">
                <a:moveTo>
                  <a:pt x="0" y="0"/>
                </a:moveTo>
                <a:lnTo>
                  <a:pt x="5654227" y="0"/>
                </a:lnTo>
                <a:lnTo>
                  <a:pt x="5654227" y="7161026"/>
                </a:lnTo>
                <a:lnTo>
                  <a:pt x="0" y="7161026"/>
                </a:lnTo>
                <a:lnTo>
                  <a:pt x="0" y="0"/>
                </a:lnTo>
                <a:close/>
              </a:path>
            </a:pathLst>
          </a:custGeom>
          <a:blipFill>
            <a:blip r:embed="rId6"/>
            <a:stretch>
              <a:fillRect/>
            </a:stretch>
          </a:blipFill>
        </p:spPr>
        <p:txBody>
          <a:bodyPr/>
          <a:lstStyle/>
          <a:p>
            <a:endParaRPr lang="en-US"/>
          </a:p>
        </p:txBody>
      </p:sp>
      <p:sp>
        <p:nvSpPr>
          <p:cNvPr id="12" name="Freeform 12"/>
          <p:cNvSpPr/>
          <p:nvPr/>
        </p:nvSpPr>
        <p:spPr>
          <a:xfrm>
            <a:off x="15502387" y="5143500"/>
            <a:ext cx="4137448" cy="6159973"/>
          </a:xfrm>
          <a:custGeom>
            <a:avLst/>
            <a:gdLst/>
            <a:ahLst/>
            <a:cxnLst/>
            <a:rect l="l" t="t" r="r" b="b"/>
            <a:pathLst>
              <a:path w="4137448" h="6159973">
                <a:moveTo>
                  <a:pt x="0" y="0"/>
                </a:moveTo>
                <a:lnTo>
                  <a:pt x="4137449" y="0"/>
                </a:lnTo>
                <a:lnTo>
                  <a:pt x="4137449" y="6159973"/>
                </a:lnTo>
                <a:lnTo>
                  <a:pt x="0" y="6159973"/>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73993" y="509314"/>
            <a:ext cx="16946668" cy="868173"/>
          </a:xfrm>
          <a:prstGeom prst="rect">
            <a:avLst/>
          </a:prstGeom>
        </p:spPr>
        <p:txBody>
          <a:bodyPr lIns="0" tIns="0" rIns="0" bIns="0" rtlCol="0" anchor="t">
            <a:spAutoFit/>
          </a:bodyPr>
          <a:lstStyle/>
          <a:p>
            <a:pPr algn="ctr">
              <a:lnSpc>
                <a:spcPts val="5704"/>
              </a:lnSpc>
            </a:pPr>
            <a:r>
              <a:rPr lang="en-US" sz="6200" spc="-217">
                <a:solidFill>
                  <a:srgbClr val="DAFFFB"/>
                </a:solidFill>
                <a:latin typeface="Helvetica World Bold"/>
                <a:ea typeface="Helvetica World Bold"/>
                <a:cs typeface="Helvetica World Bold"/>
                <a:sym typeface="Helvetica World Bold"/>
              </a:rPr>
              <a:t>ARD Feedback (Chatgpt response)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4374242" y="3697196"/>
            <a:ext cx="9852666" cy="1461043"/>
          </a:xfrm>
          <a:prstGeom prst="rect">
            <a:avLst/>
          </a:prstGeom>
        </p:spPr>
        <p:txBody>
          <a:bodyPr lIns="0" tIns="0" rIns="0" bIns="0" rtlCol="0" anchor="t">
            <a:spAutoFit/>
          </a:bodyPr>
          <a:lstStyle/>
          <a:p>
            <a:pPr algn="l">
              <a:lnSpc>
                <a:spcPts val="5271"/>
              </a:lnSpc>
            </a:pPr>
            <a:r>
              <a:rPr lang="en-US" sz="5729" spc="-200">
                <a:solidFill>
                  <a:srgbClr val="DAFFFB"/>
                </a:solidFill>
                <a:latin typeface="Helvetica World Bold"/>
                <a:ea typeface="Helvetica World Bold"/>
                <a:cs typeface="Helvetica World Bold"/>
                <a:sym typeface="Helvetica World Bold"/>
              </a:rPr>
              <a:t>For colleges and scholarships</a:t>
            </a:r>
          </a:p>
          <a:p>
            <a:pPr algn="l">
              <a:lnSpc>
                <a:spcPts val="5271"/>
              </a:lnSpc>
            </a:pPr>
            <a:endParaRPr lang="en-US" sz="5729" spc="-200">
              <a:solidFill>
                <a:srgbClr val="DAFFFB"/>
              </a:solidFill>
              <a:latin typeface="Helvetica World Bold"/>
              <a:ea typeface="Helvetica World Bold"/>
              <a:cs typeface="Helvetica World Bold"/>
              <a:sym typeface="Helvetica World Bold"/>
            </a:endParaRPr>
          </a:p>
        </p:txBody>
      </p:sp>
      <p:sp>
        <p:nvSpPr>
          <p:cNvPr id="6" name="Freeform 6"/>
          <p:cNvSpPr/>
          <p:nvPr/>
        </p:nvSpPr>
        <p:spPr>
          <a:xfrm>
            <a:off x="12569538" y="520949"/>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164551" y="7299403"/>
            <a:ext cx="1958897" cy="1958897"/>
          </a:xfrm>
          <a:custGeom>
            <a:avLst/>
            <a:gdLst/>
            <a:ahLst/>
            <a:cxnLst/>
            <a:rect l="l" t="t" r="r" b="b"/>
            <a:pathLst>
              <a:path w="1958897" h="1958897">
                <a:moveTo>
                  <a:pt x="0" y="0"/>
                </a:moveTo>
                <a:lnTo>
                  <a:pt x="1958898" y="0"/>
                </a:lnTo>
                <a:lnTo>
                  <a:pt x="1958898"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13381884" y="2796314"/>
            <a:ext cx="6341458" cy="9441377"/>
          </a:xfrm>
          <a:custGeom>
            <a:avLst/>
            <a:gdLst/>
            <a:ahLst/>
            <a:cxnLst/>
            <a:rect l="l" t="t" r="r" b="b"/>
            <a:pathLst>
              <a:path w="6341458" h="9441377">
                <a:moveTo>
                  <a:pt x="0" y="0"/>
                </a:moveTo>
                <a:lnTo>
                  <a:pt x="6341459" y="0"/>
                </a:lnTo>
                <a:lnTo>
                  <a:pt x="6341459" y="9441377"/>
                </a:lnTo>
                <a:lnTo>
                  <a:pt x="0" y="944137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420670" y="537889"/>
            <a:ext cx="10560806" cy="1941957"/>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Student Letter of Recommendation (LOR)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4061092" y="3186239"/>
            <a:ext cx="11522803" cy="6170022"/>
          </a:xfrm>
          <a:prstGeom prst="rect">
            <a:avLst/>
          </a:prstGeom>
        </p:spPr>
        <p:txBody>
          <a:bodyPr lIns="0" tIns="0" rIns="0" bIns="0" rtlCol="0" anchor="t">
            <a:spAutoFit/>
          </a:bodyPr>
          <a:lstStyle/>
          <a:p>
            <a:pPr algn="l">
              <a:lnSpc>
                <a:spcPts val="3671"/>
              </a:lnSpc>
            </a:pPr>
            <a:r>
              <a:rPr lang="en-US" sz="3399" spc="-118" dirty="0">
                <a:solidFill>
                  <a:srgbClr val="DAFFFB"/>
                </a:solidFill>
                <a:latin typeface="Helvetica World Bold"/>
                <a:ea typeface="Helvetica World Bold"/>
                <a:cs typeface="Helvetica World Bold"/>
                <a:sym typeface="Helvetica World Bold"/>
              </a:rPr>
              <a:t>Create a letter of recommendation for Jane Doe is a student in my medical terminology class at John Marshall Harlan High School. I have had the pleasure of having Jane in my class for the last 2 years. This student has always turned in assignments on time, asks for help frequently, and serves as a useful resource to her classmates. Jane has served on the marching band at Harlan for the last 2 years. She has maintained an A average in class. She is dependable and hard-working. I highly recommend her for a scholarship with your organization as she will maximize its use to further her career. Aileen Noll, Health Science Teacher at John Marshall Harlan</a:t>
            </a:r>
          </a:p>
          <a:p>
            <a:pPr algn="l">
              <a:lnSpc>
                <a:spcPts val="3671"/>
              </a:lnSpc>
            </a:pPr>
            <a:endParaRPr lang="en-US" sz="3399" spc="-118" dirty="0">
              <a:solidFill>
                <a:srgbClr val="DAFFFB"/>
              </a:solidFill>
              <a:latin typeface="Helvetica World Bold"/>
              <a:ea typeface="Helvetica World Bold"/>
              <a:cs typeface="Helvetica World Bold"/>
              <a:sym typeface="Helvetica World Bold"/>
            </a:endParaRPr>
          </a:p>
        </p:txBody>
      </p:sp>
      <p:sp>
        <p:nvSpPr>
          <p:cNvPr id="6" name="Freeform 6"/>
          <p:cNvSpPr/>
          <p:nvPr/>
        </p:nvSpPr>
        <p:spPr>
          <a:xfrm>
            <a:off x="15300403" y="691280"/>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969557" y="7361244"/>
            <a:ext cx="1569617" cy="1569617"/>
          </a:xfrm>
          <a:custGeom>
            <a:avLst/>
            <a:gdLst/>
            <a:ahLst/>
            <a:cxnLst/>
            <a:rect l="l" t="t" r="r" b="b"/>
            <a:pathLst>
              <a:path w="1569617" h="1569617">
                <a:moveTo>
                  <a:pt x="0" y="0"/>
                </a:moveTo>
                <a:lnTo>
                  <a:pt x="1569617" y="0"/>
                </a:lnTo>
                <a:lnTo>
                  <a:pt x="1569617" y="1569617"/>
                </a:lnTo>
                <a:lnTo>
                  <a:pt x="0" y="1569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514350" y="9883238"/>
            <a:ext cx="21040117" cy="3086100"/>
            <a:chOff x="0" y="0"/>
            <a:chExt cx="5541430" cy="812800"/>
          </a:xfrm>
        </p:grpSpPr>
        <p:sp>
          <p:nvSpPr>
            <p:cNvPr id="9" name="Freeform 9"/>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14669389" y="4713194"/>
            <a:ext cx="5053954" cy="7524497"/>
          </a:xfrm>
          <a:custGeom>
            <a:avLst/>
            <a:gdLst/>
            <a:ahLst/>
            <a:cxnLst/>
            <a:rect l="l" t="t" r="r" b="b"/>
            <a:pathLst>
              <a:path w="5053954" h="7524497">
                <a:moveTo>
                  <a:pt x="0" y="0"/>
                </a:moveTo>
                <a:lnTo>
                  <a:pt x="5053954" y="0"/>
                </a:lnTo>
                <a:lnTo>
                  <a:pt x="5053954" y="7524497"/>
                </a:lnTo>
                <a:lnTo>
                  <a:pt x="0" y="7524497"/>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420670" y="537889"/>
            <a:ext cx="11295004" cy="1941957"/>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Student LOR </a:t>
            </a:r>
          </a:p>
          <a:p>
            <a:pPr algn="ctr">
              <a:lnSpc>
                <a:spcPts val="6624"/>
              </a:lnSpc>
            </a:pPr>
            <a:r>
              <a:rPr lang="en-US" sz="7200" spc="-252">
                <a:solidFill>
                  <a:srgbClr val="DAFFFB"/>
                </a:solidFill>
                <a:latin typeface="Helvetica World Bold"/>
                <a:ea typeface="Helvetica World Bold"/>
                <a:cs typeface="Helvetica World Bold"/>
                <a:sym typeface="Helvetica World Bold"/>
              </a:rPr>
              <a:t>(Chatgpt prompt)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Freeform 5"/>
          <p:cNvSpPr/>
          <p:nvPr/>
        </p:nvSpPr>
        <p:spPr>
          <a:xfrm>
            <a:off x="15300403" y="691280"/>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969557" y="7361244"/>
            <a:ext cx="1569617" cy="1569617"/>
          </a:xfrm>
          <a:custGeom>
            <a:avLst/>
            <a:gdLst/>
            <a:ahLst/>
            <a:cxnLst/>
            <a:rect l="l" t="t" r="r" b="b"/>
            <a:pathLst>
              <a:path w="1569617" h="1569617">
                <a:moveTo>
                  <a:pt x="0" y="0"/>
                </a:moveTo>
                <a:lnTo>
                  <a:pt x="1569617" y="0"/>
                </a:lnTo>
                <a:lnTo>
                  <a:pt x="1569617" y="1569617"/>
                </a:lnTo>
                <a:lnTo>
                  <a:pt x="0" y="1569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514350" y="9883238"/>
            <a:ext cx="21040117" cy="3086100"/>
            <a:chOff x="0" y="0"/>
            <a:chExt cx="5541430" cy="812800"/>
          </a:xfrm>
        </p:grpSpPr>
        <p:sp>
          <p:nvSpPr>
            <p:cNvPr id="8" name="Freeform 8"/>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9" name="TextBox 9"/>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0" name="Freeform 10"/>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1" name="Freeform 11"/>
          <p:cNvSpPr/>
          <p:nvPr/>
        </p:nvSpPr>
        <p:spPr>
          <a:xfrm>
            <a:off x="14669389" y="4713194"/>
            <a:ext cx="5053954" cy="7524497"/>
          </a:xfrm>
          <a:custGeom>
            <a:avLst/>
            <a:gdLst/>
            <a:ahLst/>
            <a:cxnLst/>
            <a:rect l="l" t="t" r="r" b="b"/>
            <a:pathLst>
              <a:path w="5053954" h="7524497">
                <a:moveTo>
                  <a:pt x="0" y="0"/>
                </a:moveTo>
                <a:lnTo>
                  <a:pt x="5053954" y="0"/>
                </a:lnTo>
                <a:lnTo>
                  <a:pt x="5053954" y="7524497"/>
                </a:lnTo>
                <a:lnTo>
                  <a:pt x="0" y="7524497"/>
                </a:lnTo>
                <a:lnTo>
                  <a:pt x="0" y="0"/>
                </a:lnTo>
                <a:close/>
              </a:path>
            </a:pathLst>
          </a:custGeom>
          <a:blipFill>
            <a:blip r:embed="rId7"/>
            <a:stretch>
              <a:fillRect/>
            </a:stretch>
          </a:blipFill>
        </p:spPr>
        <p:txBody>
          <a:bodyPr/>
          <a:lstStyle/>
          <a:p>
            <a:endParaRPr lang="en-US"/>
          </a:p>
        </p:txBody>
      </p:sp>
      <p:sp>
        <p:nvSpPr>
          <p:cNvPr id="12" name="Freeform 12"/>
          <p:cNvSpPr/>
          <p:nvPr/>
        </p:nvSpPr>
        <p:spPr>
          <a:xfrm>
            <a:off x="7440344" y="2259080"/>
            <a:ext cx="7229045" cy="6999220"/>
          </a:xfrm>
          <a:custGeom>
            <a:avLst/>
            <a:gdLst/>
            <a:ahLst/>
            <a:cxnLst/>
            <a:rect l="l" t="t" r="r" b="b"/>
            <a:pathLst>
              <a:path w="7229045" h="6999220">
                <a:moveTo>
                  <a:pt x="0" y="0"/>
                </a:moveTo>
                <a:lnTo>
                  <a:pt x="7229045" y="0"/>
                </a:lnTo>
                <a:lnTo>
                  <a:pt x="7229045" y="6999220"/>
                </a:lnTo>
                <a:lnTo>
                  <a:pt x="0" y="6999220"/>
                </a:lnTo>
                <a:lnTo>
                  <a:pt x="0" y="0"/>
                </a:lnTo>
                <a:close/>
              </a:path>
            </a:pathLst>
          </a:custGeom>
          <a:blipFill>
            <a:blip r:embed="rId8"/>
            <a:stretch>
              <a:fillRect/>
            </a:stretch>
          </a:blipFill>
        </p:spPr>
        <p:txBody>
          <a:bodyPr/>
          <a:lstStyle/>
          <a:p>
            <a:endParaRPr lang="en-US"/>
          </a:p>
        </p:txBody>
      </p:sp>
      <p:sp>
        <p:nvSpPr>
          <p:cNvPr id="13" name="TextBox 13"/>
          <p:cNvSpPr txBox="1"/>
          <p:nvPr/>
        </p:nvSpPr>
        <p:spPr>
          <a:xfrm>
            <a:off x="-980152" y="317123"/>
            <a:ext cx="11295004" cy="1941957"/>
          </a:xfrm>
          <a:prstGeom prst="rect">
            <a:avLst/>
          </a:prstGeom>
        </p:spPr>
        <p:txBody>
          <a:bodyPr lIns="0" tIns="0" rIns="0" bIns="0" rtlCol="0" anchor="t">
            <a:spAutoFit/>
          </a:bodyPr>
          <a:lstStyle/>
          <a:p>
            <a:pPr algn="ctr">
              <a:lnSpc>
                <a:spcPts val="6624"/>
              </a:lnSpc>
            </a:pPr>
            <a:r>
              <a:rPr lang="en-US" sz="7200" spc="-252">
                <a:solidFill>
                  <a:srgbClr val="DAFFFB"/>
                </a:solidFill>
                <a:latin typeface="Helvetica World Bold"/>
                <a:ea typeface="Helvetica World Bold"/>
                <a:cs typeface="Helvetica World Bold"/>
                <a:sym typeface="Helvetica World Bold"/>
              </a:rPr>
              <a:t>Student LOR </a:t>
            </a:r>
          </a:p>
          <a:p>
            <a:pPr algn="ctr">
              <a:lnSpc>
                <a:spcPts val="6624"/>
              </a:lnSpc>
            </a:pPr>
            <a:r>
              <a:rPr lang="en-US" sz="7200" spc="-252">
                <a:solidFill>
                  <a:srgbClr val="DAFFFB"/>
                </a:solidFill>
                <a:latin typeface="Helvetica World Bold"/>
                <a:ea typeface="Helvetica World Bold"/>
                <a:cs typeface="Helvetica World Bold"/>
                <a:sym typeface="Helvetica World Bold"/>
              </a:rPr>
              <a:t>(Chatgpt response)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24C0C6E4-99CA-60EE-A3AA-8BBB823C4C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ABCE2C-6000-9B6F-5907-AFBCBB207ADC}"/>
              </a:ext>
            </a:extLst>
          </p:cNvPr>
          <p:cNvGrpSpPr/>
          <p:nvPr/>
        </p:nvGrpSpPr>
        <p:grpSpPr>
          <a:xfrm>
            <a:off x="-386085" y="190500"/>
            <a:ext cx="19060169" cy="10605843"/>
            <a:chOff x="0" y="0"/>
            <a:chExt cx="25413559" cy="14141124"/>
          </a:xfrm>
        </p:grpSpPr>
        <p:sp>
          <p:nvSpPr>
            <p:cNvPr id="3" name="Freeform 3">
              <a:extLst>
                <a:ext uri="{FF2B5EF4-FFF2-40B4-BE49-F238E27FC236}">
                  <a16:creationId xmlns:a16="http://schemas.microsoft.com/office/drawing/2014/main" id="{FB90D31A-516D-9716-012B-70A1157D2324}"/>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AE94D143-8C2E-E98D-A0DE-E33FF1C9586B}"/>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a:extLst>
              <a:ext uri="{FF2B5EF4-FFF2-40B4-BE49-F238E27FC236}">
                <a16:creationId xmlns:a16="http://schemas.microsoft.com/office/drawing/2014/main" id="{3CDDC090-0DB4-1191-F2D6-C73B5781C4E3}"/>
              </a:ext>
            </a:extLst>
          </p:cNvPr>
          <p:cNvSpPr txBox="1"/>
          <p:nvPr/>
        </p:nvSpPr>
        <p:spPr>
          <a:xfrm>
            <a:off x="993629" y="2823991"/>
            <a:ext cx="6626372" cy="2837873"/>
          </a:xfrm>
          <a:prstGeom prst="rect">
            <a:avLst/>
          </a:prstGeom>
        </p:spPr>
        <p:txBody>
          <a:bodyPr wrap="square" lIns="0" tIns="0" rIns="0" bIns="0" rtlCol="0" anchor="t">
            <a:spAutoFit/>
          </a:bodyPr>
          <a:lstStyle/>
          <a:p>
            <a:pPr algn="l">
              <a:lnSpc>
                <a:spcPts val="14755"/>
              </a:lnSpc>
            </a:pPr>
            <a:r>
              <a:rPr lang="en-US" sz="16038" spc="-561" dirty="0">
                <a:solidFill>
                  <a:srgbClr val="DAFFFB"/>
                </a:solidFill>
                <a:latin typeface="Helvetica World Bold"/>
                <a:ea typeface="Helvetica World Bold"/>
                <a:cs typeface="Helvetica World Bold"/>
                <a:sym typeface="Helvetica World Bold"/>
              </a:rPr>
              <a:t>YAMM</a:t>
            </a:r>
          </a:p>
          <a:p>
            <a:pPr algn="l">
              <a:lnSpc>
                <a:spcPts val="7649"/>
              </a:lnSpc>
            </a:pPr>
            <a:r>
              <a:rPr lang="en-US" sz="4499" u="sng" spc="-157" dirty="0">
                <a:solidFill>
                  <a:schemeClr val="bg1"/>
                </a:solidFill>
                <a:latin typeface="Helvetica World Bold"/>
                <a:ea typeface="Helvetica World Bold"/>
                <a:cs typeface="Helvetica World Bold"/>
                <a:sym typeface="Helvetica World Bold"/>
                <a:hlinkClick r:id="rId4" tooltip="http://www.curipod.com">
                  <a:extLst>
                    <a:ext uri="{A12FA001-AC4F-418D-AE19-62706E023703}">
                      <ahyp:hlinkClr xmlns:ahyp="http://schemas.microsoft.com/office/drawing/2018/hyperlinkcolor" val="tx"/>
                    </a:ext>
                  </a:extLst>
                </a:hlinkClick>
              </a:rPr>
              <a:t>Yet another mail merge</a:t>
            </a:r>
          </a:p>
        </p:txBody>
      </p:sp>
      <p:grpSp>
        <p:nvGrpSpPr>
          <p:cNvPr id="6" name="Group 6">
            <a:extLst>
              <a:ext uri="{FF2B5EF4-FFF2-40B4-BE49-F238E27FC236}">
                <a16:creationId xmlns:a16="http://schemas.microsoft.com/office/drawing/2014/main" id="{056D2244-D2C6-71FA-3B8F-DB88DC077473}"/>
              </a:ext>
            </a:extLst>
          </p:cNvPr>
          <p:cNvGrpSpPr/>
          <p:nvPr/>
        </p:nvGrpSpPr>
        <p:grpSpPr>
          <a:xfrm>
            <a:off x="8068241" y="716167"/>
            <a:ext cx="9446071" cy="8542133"/>
            <a:chOff x="0" y="0"/>
            <a:chExt cx="2669719" cy="2724521"/>
          </a:xfrm>
        </p:grpSpPr>
        <p:sp>
          <p:nvSpPr>
            <p:cNvPr id="7" name="Freeform 7">
              <a:extLst>
                <a:ext uri="{FF2B5EF4-FFF2-40B4-BE49-F238E27FC236}">
                  <a16:creationId xmlns:a16="http://schemas.microsoft.com/office/drawing/2014/main" id="{6AC72861-479E-1D38-536A-A5508A74F8D2}"/>
                </a:ext>
              </a:extLst>
            </p:cNvPr>
            <p:cNvSpPr/>
            <p:nvPr/>
          </p:nvSpPr>
          <p:spPr>
            <a:xfrm>
              <a:off x="0" y="0"/>
              <a:ext cx="2669719" cy="2724521"/>
            </a:xfrm>
            <a:custGeom>
              <a:avLst/>
              <a:gdLst/>
              <a:ahLst/>
              <a:cxnLst/>
              <a:rect l="l" t="t" r="r" b="b"/>
              <a:pathLst>
                <a:path w="2669719" h="2724521">
                  <a:moveTo>
                    <a:pt x="47171" y="0"/>
                  </a:moveTo>
                  <a:lnTo>
                    <a:pt x="2622548" y="0"/>
                  </a:lnTo>
                  <a:cubicBezTo>
                    <a:pt x="2648600" y="0"/>
                    <a:pt x="2669719" y="21119"/>
                    <a:pt x="2669719" y="47171"/>
                  </a:cubicBezTo>
                  <a:lnTo>
                    <a:pt x="2669719" y="2677350"/>
                  </a:lnTo>
                  <a:cubicBezTo>
                    <a:pt x="2669719" y="2703402"/>
                    <a:pt x="2648600" y="2724521"/>
                    <a:pt x="2622548" y="2724521"/>
                  </a:cubicBezTo>
                  <a:lnTo>
                    <a:pt x="47171" y="2724521"/>
                  </a:lnTo>
                  <a:cubicBezTo>
                    <a:pt x="34661" y="2724521"/>
                    <a:pt x="22662" y="2719551"/>
                    <a:pt x="13816" y="2710705"/>
                  </a:cubicBezTo>
                  <a:cubicBezTo>
                    <a:pt x="4970" y="2701859"/>
                    <a:pt x="0" y="2689860"/>
                    <a:pt x="0" y="2677350"/>
                  </a:cubicBezTo>
                  <a:lnTo>
                    <a:pt x="0" y="47171"/>
                  </a:lnTo>
                  <a:cubicBezTo>
                    <a:pt x="0" y="21119"/>
                    <a:pt x="21119" y="0"/>
                    <a:pt x="47171"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a:extLst>
                <a:ext uri="{FF2B5EF4-FFF2-40B4-BE49-F238E27FC236}">
                  <a16:creationId xmlns:a16="http://schemas.microsoft.com/office/drawing/2014/main" id="{0C98BA15-A8EA-A202-1013-47F4CA53308E}"/>
                </a:ext>
              </a:extLst>
            </p:cNvPr>
            <p:cNvSpPr txBox="1"/>
            <p:nvPr/>
          </p:nvSpPr>
          <p:spPr>
            <a:xfrm>
              <a:off x="0" y="-47625"/>
              <a:ext cx="2669719" cy="2772146"/>
            </a:xfrm>
            <a:prstGeom prst="rect">
              <a:avLst/>
            </a:prstGeom>
          </p:spPr>
          <p:txBody>
            <a:bodyPr lIns="50800" tIns="50800" rIns="50800" bIns="50800" rtlCol="0" anchor="ctr"/>
            <a:lstStyle/>
            <a:p>
              <a:pPr algn="ctr">
                <a:lnSpc>
                  <a:spcPts val="3669"/>
                </a:lnSpc>
              </a:pPr>
              <a:endParaRPr/>
            </a:p>
          </p:txBody>
        </p:sp>
      </p:grpSp>
      <p:sp>
        <p:nvSpPr>
          <p:cNvPr id="9" name="TextBox 9">
            <a:extLst>
              <a:ext uri="{FF2B5EF4-FFF2-40B4-BE49-F238E27FC236}">
                <a16:creationId xmlns:a16="http://schemas.microsoft.com/office/drawing/2014/main" id="{62A99B5D-3D9B-7518-4916-A51E5EFB28F5}"/>
              </a:ext>
            </a:extLst>
          </p:cNvPr>
          <p:cNvSpPr txBox="1"/>
          <p:nvPr/>
        </p:nvSpPr>
        <p:spPr>
          <a:xfrm>
            <a:off x="8391807" y="1004450"/>
            <a:ext cx="8867493" cy="8186857"/>
          </a:xfrm>
          <a:prstGeom prst="rect">
            <a:avLst/>
          </a:prstGeom>
        </p:spPr>
        <p:txBody>
          <a:bodyPr wrap="square" lIns="0" tIns="0" rIns="0" bIns="0" rtlCol="0" anchor="t">
            <a:spAutoFit/>
          </a:bodyPr>
          <a:lstStyle/>
          <a:p>
            <a:r>
              <a:rPr lang="en-US" sz="3800" dirty="0">
                <a:solidFill>
                  <a:schemeClr val="bg1"/>
                </a:solidFill>
                <a:latin typeface="Helvetica" pitchFamily="2" charset="0"/>
              </a:rPr>
              <a:t>What is YAMM?</a:t>
            </a:r>
          </a:p>
          <a:p>
            <a:r>
              <a:rPr lang="en-US" sz="3800" dirty="0">
                <a:solidFill>
                  <a:schemeClr val="bg1"/>
                </a:solidFill>
                <a:latin typeface="Helvetica" pitchFamily="2" charset="0"/>
              </a:rPr>
              <a:t>YAMM (Yet Another Mail Merge) is a Google Sheets add-on that enables you to send personalized bulk emails using Gmail and Sheets.</a:t>
            </a:r>
          </a:p>
          <a:p>
            <a:endParaRPr lang="en-US" sz="3800" dirty="0">
              <a:solidFill>
                <a:schemeClr val="bg1"/>
              </a:solidFill>
              <a:latin typeface="Helvetica" pitchFamily="2" charset="0"/>
            </a:endParaRPr>
          </a:p>
          <a:p>
            <a:pPr marL="457200" indent="-457200">
              <a:buFont typeface="Arial" panose="020B0604020202020204" pitchFamily="34" charset="0"/>
              <a:buChar char="•"/>
            </a:pPr>
            <a:r>
              <a:rPr lang="en-US" sz="3800" dirty="0">
                <a:solidFill>
                  <a:schemeClr val="bg1"/>
                </a:solidFill>
                <a:latin typeface="Helvetica" pitchFamily="2" charset="0"/>
              </a:rPr>
              <a:t>Great for parent updates, student reminders, and event invites</a:t>
            </a:r>
          </a:p>
          <a:p>
            <a:pPr marL="457200" indent="-457200">
              <a:buFont typeface="Arial" panose="020B0604020202020204" pitchFamily="34" charset="0"/>
              <a:buChar char="•"/>
            </a:pPr>
            <a:r>
              <a:rPr lang="en-US" sz="3800" dirty="0">
                <a:solidFill>
                  <a:schemeClr val="bg1"/>
                </a:solidFill>
                <a:latin typeface="Helvetica" pitchFamily="2" charset="0"/>
              </a:rPr>
              <a:t>Works with your Gmail and a contact spreadsheet</a:t>
            </a:r>
          </a:p>
          <a:p>
            <a:pPr marL="457200" indent="-457200">
              <a:buFont typeface="Arial" panose="020B0604020202020204" pitchFamily="34" charset="0"/>
              <a:buChar char="•"/>
            </a:pPr>
            <a:r>
              <a:rPr lang="en-US" sz="3800" dirty="0">
                <a:solidFill>
                  <a:schemeClr val="bg1"/>
                </a:solidFill>
                <a:latin typeface="Helvetica" pitchFamily="2" charset="0"/>
              </a:rPr>
              <a:t>Add names, grades, progress, custom notes, etc.</a:t>
            </a:r>
          </a:p>
          <a:p>
            <a:pPr marL="457200" indent="-457200">
              <a:buFont typeface="Arial" panose="020B0604020202020204" pitchFamily="34" charset="0"/>
              <a:buChar char="•"/>
            </a:pPr>
            <a:r>
              <a:rPr lang="en-US" sz="3800" dirty="0">
                <a:solidFill>
                  <a:schemeClr val="bg1"/>
                </a:solidFill>
                <a:latin typeface="Helvetica" pitchFamily="2" charset="0"/>
              </a:rPr>
              <a:t>Automatically tracks opens &amp; responses</a:t>
            </a:r>
          </a:p>
        </p:txBody>
      </p:sp>
      <p:sp>
        <p:nvSpPr>
          <p:cNvPr id="10" name="Freeform 10">
            <a:extLst>
              <a:ext uri="{FF2B5EF4-FFF2-40B4-BE49-F238E27FC236}">
                <a16:creationId xmlns:a16="http://schemas.microsoft.com/office/drawing/2014/main" id="{C0771085-1571-C7F2-0BB5-E268AC5CFA33}"/>
              </a:ext>
            </a:extLst>
          </p:cNvPr>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1C156E16-B5A5-1304-E965-72FD1838B879}"/>
              </a:ext>
            </a:extLst>
          </p:cNvPr>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9033505B-E0CD-480C-6A54-303E51D7B4B2}"/>
              </a:ext>
            </a:extLst>
          </p:cNvPr>
          <p:cNvGrpSpPr/>
          <p:nvPr/>
        </p:nvGrpSpPr>
        <p:grpSpPr>
          <a:xfrm>
            <a:off x="-514350" y="9883238"/>
            <a:ext cx="21040117" cy="3086100"/>
            <a:chOff x="0" y="0"/>
            <a:chExt cx="5541430" cy="812800"/>
          </a:xfrm>
        </p:grpSpPr>
        <p:sp>
          <p:nvSpPr>
            <p:cNvPr id="13" name="Freeform 13">
              <a:extLst>
                <a:ext uri="{FF2B5EF4-FFF2-40B4-BE49-F238E27FC236}">
                  <a16:creationId xmlns:a16="http://schemas.microsoft.com/office/drawing/2014/main" id="{08663F49-316C-619C-A938-55B1BD29F23A}"/>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a:extLst>
                <a:ext uri="{FF2B5EF4-FFF2-40B4-BE49-F238E27FC236}">
                  <a16:creationId xmlns:a16="http://schemas.microsoft.com/office/drawing/2014/main" id="{B2F1ECBB-BF34-A3C5-2508-E5568403718A}"/>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a:extLst>
              <a:ext uri="{FF2B5EF4-FFF2-40B4-BE49-F238E27FC236}">
                <a16:creationId xmlns:a16="http://schemas.microsoft.com/office/drawing/2014/main" id="{83615C11-8D73-1E10-72BF-A8C054A50792}"/>
              </a:ext>
            </a:extLst>
          </p:cNvPr>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37939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2E8E284A-330C-54AA-5BE9-88B642F975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DA7F03-8D16-A074-0F73-5B5AA0847091}"/>
              </a:ext>
            </a:extLst>
          </p:cNvPr>
          <p:cNvGrpSpPr/>
          <p:nvPr/>
        </p:nvGrpSpPr>
        <p:grpSpPr>
          <a:xfrm>
            <a:off x="-386085" y="-159421"/>
            <a:ext cx="19060169" cy="10605843"/>
            <a:chOff x="0" y="0"/>
            <a:chExt cx="25413559" cy="14141124"/>
          </a:xfrm>
        </p:grpSpPr>
        <p:sp>
          <p:nvSpPr>
            <p:cNvPr id="3" name="Freeform 3">
              <a:extLst>
                <a:ext uri="{FF2B5EF4-FFF2-40B4-BE49-F238E27FC236}">
                  <a16:creationId xmlns:a16="http://schemas.microsoft.com/office/drawing/2014/main" id="{FDEE3F0F-0B14-F92E-7E04-0CB3B015C81F}"/>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0ABFDD6-3197-299E-2DE2-508905BD67C2}"/>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a:extLst>
              <a:ext uri="{FF2B5EF4-FFF2-40B4-BE49-F238E27FC236}">
                <a16:creationId xmlns:a16="http://schemas.microsoft.com/office/drawing/2014/main" id="{55824FA6-46AB-415A-14C5-8371BD81BF56}"/>
              </a:ext>
            </a:extLst>
          </p:cNvPr>
          <p:cNvGrpSpPr/>
          <p:nvPr/>
        </p:nvGrpSpPr>
        <p:grpSpPr>
          <a:xfrm>
            <a:off x="8130413" y="964576"/>
            <a:ext cx="9557995" cy="8293724"/>
            <a:chOff x="0" y="0"/>
            <a:chExt cx="3048531" cy="2645291"/>
          </a:xfrm>
        </p:grpSpPr>
        <p:sp>
          <p:nvSpPr>
            <p:cNvPr id="7" name="Freeform 7">
              <a:extLst>
                <a:ext uri="{FF2B5EF4-FFF2-40B4-BE49-F238E27FC236}">
                  <a16:creationId xmlns:a16="http://schemas.microsoft.com/office/drawing/2014/main" id="{29783EE5-1603-2FA3-876B-2D6F2C93BFFE}"/>
                </a:ext>
              </a:extLst>
            </p:cNvPr>
            <p:cNvSpPr/>
            <p:nvPr/>
          </p:nvSpPr>
          <p:spPr>
            <a:xfrm>
              <a:off x="0" y="0"/>
              <a:ext cx="3048531" cy="2645291"/>
            </a:xfrm>
            <a:custGeom>
              <a:avLst/>
              <a:gdLst/>
              <a:ahLst/>
              <a:cxnLst/>
              <a:rect l="l" t="t" r="r" b="b"/>
              <a:pathLst>
                <a:path w="3048531" h="2645291">
                  <a:moveTo>
                    <a:pt x="41310" y="0"/>
                  </a:moveTo>
                  <a:lnTo>
                    <a:pt x="3007222" y="0"/>
                  </a:lnTo>
                  <a:cubicBezTo>
                    <a:pt x="3018178" y="0"/>
                    <a:pt x="3028685" y="4352"/>
                    <a:pt x="3036432" y="12099"/>
                  </a:cubicBezTo>
                  <a:cubicBezTo>
                    <a:pt x="3044179" y="19846"/>
                    <a:pt x="3048531" y="30354"/>
                    <a:pt x="3048531" y="41310"/>
                  </a:cubicBezTo>
                  <a:lnTo>
                    <a:pt x="3048531" y="2603981"/>
                  </a:lnTo>
                  <a:cubicBezTo>
                    <a:pt x="3048531" y="2614937"/>
                    <a:pt x="3044179" y="2625444"/>
                    <a:pt x="3036432" y="2633192"/>
                  </a:cubicBezTo>
                  <a:cubicBezTo>
                    <a:pt x="3028685" y="2640939"/>
                    <a:pt x="3018178" y="2645291"/>
                    <a:pt x="3007222" y="2645291"/>
                  </a:cubicBezTo>
                  <a:lnTo>
                    <a:pt x="41310" y="2645291"/>
                  </a:lnTo>
                  <a:cubicBezTo>
                    <a:pt x="30354" y="2645291"/>
                    <a:pt x="19846" y="2640939"/>
                    <a:pt x="12099" y="2633192"/>
                  </a:cubicBezTo>
                  <a:cubicBezTo>
                    <a:pt x="4352" y="2625444"/>
                    <a:pt x="0" y="2614937"/>
                    <a:pt x="0" y="2603981"/>
                  </a:cubicBezTo>
                  <a:lnTo>
                    <a:pt x="0" y="41310"/>
                  </a:lnTo>
                  <a:cubicBezTo>
                    <a:pt x="0" y="30354"/>
                    <a:pt x="4352" y="19846"/>
                    <a:pt x="12099" y="12099"/>
                  </a:cubicBezTo>
                  <a:cubicBezTo>
                    <a:pt x="19846" y="4352"/>
                    <a:pt x="30354" y="0"/>
                    <a:pt x="4131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a:extLst>
                <a:ext uri="{FF2B5EF4-FFF2-40B4-BE49-F238E27FC236}">
                  <a16:creationId xmlns:a16="http://schemas.microsoft.com/office/drawing/2014/main" id="{7B1A97D7-F34D-9E58-0D88-A6D574969775}"/>
                </a:ext>
              </a:extLst>
            </p:cNvPr>
            <p:cNvSpPr txBox="1"/>
            <p:nvPr/>
          </p:nvSpPr>
          <p:spPr>
            <a:xfrm>
              <a:off x="0" y="-47625"/>
              <a:ext cx="3048531" cy="2692916"/>
            </a:xfrm>
            <a:prstGeom prst="rect">
              <a:avLst/>
            </a:prstGeom>
          </p:spPr>
          <p:txBody>
            <a:bodyPr lIns="50800" tIns="50800" rIns="50800" bIns="50800" rtlCol="0" anchor="ctr"/>
            <a:lstStyle/>
            <a:p>
              <a:pPr algn="ctr">
                <a:lnSpc>
                  <a:spcPts val="3669"/>
                </a:lnSpc>
              </a:pPr>
              <a:endParaRPr/>
            </a:p>
          </p:txBody>
        </p:sp>
      </p:grpSp>
      <p:sp>
        <p:nvSpPr>
          <p:cNvPr id="9" name="TextBox 9">
            <a:extLst>
              <a:ext uri="{FF2B5EF4-FFF2-40B4-BE49-F238E27FC236}">
                <a16:creationId xmlns:a16="http://schemas.microsoft.com/office/drawing/2014/main" id="{858C9755-A71A-C120-A020-DF4D4BFDB774}"/>
              </a:ext>
            </a:extLst>
          </p:cNvPr>
          <p:cNvSpPr txBox="1"/>
          <p:nvPr/>
        </p:nvSpPr>
        <p:spPr>
          <a:xfrm>
            <a:off x="8489051" y="1196265"/>
            <a:ext cx="9199357" cy="7755969"/>
          </a:xfrm>
          <a:prstGeom prst="rect">
            <a:avLst/>
          </a:prstGeom>
        </p:spPr>
        <p:txBody>
          <a:bodyPr wrap="square" lIns="0" tIns="0" rIns="0" bIns="0" rtlCol="0" anchor="t">
            <a:spAutoFit/>
          </a:bodyPr>
          <a:lstStyle/>
          <a:p>
            <a:r>
              <a:rPr lang="en-US" sz="5600" b="1" dirty="0">
                <a:solidFill>
                  <a:schemeClr val="bg1"/>
                </a:solidFill>
              </a:rPr>
              <a:t>How Teachers Use It</a:t>
            </a:r>
          </a:p>
          <a:p>
            <a:endParaRPr lang="en-US" sz="5600" b="1" dirty="0">
              <a:solidFill>
                <a:schemeClr val="bg1"/>
              </a:solidFill>
            </a:endParaRPr>
          </a:p>
          <a:p>
            <a:r>
              <a:rPr lang="en-US" sz="5600" dirty="0">
                <a:solidFill>
                  <a:schemeClr val="bg1"/>
                </a:solidFill>
              </a:rPr>
              <a:t>📩  Weekly grade reports</a:t>
            </a:r>
          </a:p>
          <a:p>
            <a:r>
              <a:rPr lang="en-US" sz="5600" dirty="0">
                <a:solidFill>
                  <a:schemeClr val="bg1"/>
                </a:solidFill>
              </a:rPr>
              <a:t>🧭  Behavior updates</a:t>
            </a:r>
          </a:p>
          <a:p>
            <a:r>
              <a:rPr lang="en-US" sz="5600" dirty="0">
                <a:solidFill>
                  <a:schemeClr val="bg1"/>
                </a:solidFill>
              </a:rPr>
              <a:t>🧪  Missing assignments alerts</a:t>
            </a:r>
          </a:p>
          <a:p>
            <a:r>
              <a:rPr lang="en-US" sz="5600" dirty="0">
                <a:solidFill>
                  <a:schemeClr val="bg1"/>
                </a:solidFill>
              </a:rPr>
              <a:t>📅  Parent-teacher conference   </a:t>
            </a:r>
          </a:p>
          <a:p>
            <a:r>
              <a:rPr lang="en-US" sz="5600" dirty="0">
                <a:solidFill>
                  <a:schemeClr val="bg1"/>
                </a:solidFill>
              </a:rPr>
              <a:t>       invites</a:t>
            </a:r>
          </a:p>
          <a:p>
            <a:r>
              <a:rPr lang="en-US" sz="5600" dirty="0">
                <a:solidFill>
                  <a:schemeClr val="bg1"/>
                </a:solidFill>
              </a:rPr>
              <a:t>🏅  HOSA reminders or events  </a:t>
            </a:r>
          </a:p>
          <a:p>
            <a:r>
              <a:rPr lang="en-US" sz="5600" dirty="0">
                <a:solidFill>
                  <a:schemeClr val="bg1"/>
                </a:solidFill>
              </a:rPr>
              <a:t>       follow-ups</a:t>
            </a:r>
          </a:p>
        </p:txBody>
      </p:sp>
      <p:sp>
        <p:nvSpPr>
          <p:cNvPr id="10" name="Freeform 10">
            <a:extLst>
              <a:ext uri="{FF2B5EF4-FFF2-40B4-BE49-F238E27FC236}">
                <a16:creationId xmlns:a16="http://schemas.microsoft.com/office/drawing/2014/main" id="{9E0B2B86-8B28-17B6-097C-E86827C4C9D2}"/>
              </a:ext>
            </a:extLst>
          </p:cNvPr>
          <p:cNvSpPr/>
          <p:nvPr/>
        </p:nvSpPr>
        <p:spPr>
          <a:xfrm>
            <a:off x="1025740" y="480870"/>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AD5C8402-8DCD-C4BC-3074-2B0AAC6F073F}"/>
              </a:ext>
            </a:extLst>
          </p:cNvPr>
          <p:cNvSpPr/>
          <p:nvPr/>
        </p:nvSpPr>
        <p:spPr>
          <a:xfrm>
            <a:off x="2681635" y="480870"/>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687A950E-2B40-B0CE-4243-2DCA2B5CC61C}"/>
              </a:ext>
            </a:extLst>
          </p:cNvPr>
          <p:cNvGrpSpPr/>
          <p:nvPr/>
        </p:nvGrpSpPr>
        <p:grpSpPr>
          <a:xfrm>
            <a:off x="-514350" y="9883238"/>
            <a:ext cx="21040117" cy="3086100"/>
            <a:chOff x="0" y="0"/>
            <a:chExt cx="5541430" cy="812800"/>
          </a:xfrm>
        </p:grpSpPr>
        <p:sp>
          <p:nvSpPr>
            <p:cNvPr id="13" name="Freeform 13">
              <a:extLst>
                <a:ext uri="{FF2B5EF4-FFF2-40B4-BE49-F238E27FC236}">
                  <a16:creationId xmlns:a16="http://schemas.microsoft.com/office/drawing/2014/main" id="{FC329F36-5DAA-94A8-F321-3DD910C2EB3B}"/>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a:extLst>
                <a:ext uri="{FF2B5EF4-FFF2-40B4-BE49-F238E27FC236}">
                  <a16:creationId xmlns:a16="http://schemas.microsoft.com/office/drawing/2014/main" id="{8EBA2100-EF8C-A49E-8FE2-F7CE9943413C}"/>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a:extLst>
              <a:ext uri="{FF2B5EF4-FFF2-40B4-BE49-F238E27FC236}">
                <a16:creationId xmlns:a16="http://schemas.microsoft.com/office/drawing/2014/main" id="{F0E5E021-D3F7-A370-5AE4-713807C17BC0}"/>
              </a:ext>
            </a:extLst>
          </p:cNvPr>
          <p:cNvSpPr/>
          <p:nvPr/>
        </p:nvSpPr>
        <p:spPr>
          <a:xfrm>
            <a:off x="1842778" y="5011126"/>
            <a:ext cx="4897157" cy="7295579"/>
          </a:xfrm>
          <a:custGeom>
            <a:avLst/>
            <a:gdLst/>
            <a:ahLst/>
            <a:cxnLst/>
            <a:rect l="l" t="t" r="r" b="b"/>
            <a:pathLst>
              <a:path w="4897157" h="7295579">
                <a:moveTo>
                  <a:pt x="0" y="0"/>
                </a:moveTo>
                <a:lnTo>
                  <a:pt x="4897157" y="0"/>
                </a:lnTo>
                <a:lnTo>
                  <a:pt x="4897157" y="7295579"/>
                </a:lnTo>
                <a:lnTo>
                  <a:pt x="0" y="7295579"/>
                </a:lnTo>
                <a:lnTo>
                  <a:pt x="0" y="0"/>
                </a:lnTo>
                <a:close/>
              </a:path>
            </a:pathLst>
          </a:custGeom>
          <a:blipFill>
            <a:blip r:embed="rId6"/>
            <a:stretch>
              <a:fillRect/>
            </a:stretch>
          </a:blipFill>
        </p:spPr>
        <p:txBody>
          <a:bodyPr/>
          <a:lstStyle/>
          <a:p>
            <a:endParaRPr lang="en-US"/>
          </a:p>
        </p:txBody>
      </p:sp>
      <p:sp>
        <p:nvSpPr>
          <p:cNvPr id="16" name="TextBox 5">
            <a:extLst>
              <a:ext uri="{FF2B5EF4-FFF2-40B4-BE49-F238E27FC236}">
                <a16:creationId xmlns:a16="http://schemas.microsoft.com/office/drawing/2014/main" id="{C4282400-F253-B78D-FF00-F7EDE782AF50}"/>
              </a:ext>
            </a:extLst>
          </p:cNvPr>
          <p:cNvSpPr txBox="1"/>
          <p:nvPr/>
        </p:nvSpPr>
        <p:spPr>
          <a:xfrm>
            <a:off x="993629" y="2171700"/>
            <a:ext cx="6626372" cy="2837873"/>
          </a:xfrm>
          <a:prstGeom prst="rect">
            <a:avLst/>
          </a:prstGeom>
        </p:spPr>
        <p:txBody>
          <a:bodyPr wrap="square" lIns="0" tIns="0" rIns="0" bIns="0" rtlCol="0" anchor="t">
            <a:spAutoFit/>
          </a:bodyPr>
          <a:lstStyle/>
          <a:p>
            <a:pPr algn="l">
              <a:lnSpc>
                <a:spcPts val="14755"/>
              </a:lnSpc>
            </a:pPr>
            <a:r>
              <a:rPr lang="en-US" sz="16038" spc="-561" dirty="0">
                <a:solidFill>
                  <a:srgbClr val="DAFFFB"/>
                </a:solidFill>
                <a:latin typeface="Helvetica World Bold"/>
                <a:ea typeface="Helvetica World Bold"/>
                <a:cs typeface="Helvetica World Bold"/>
                <a:sym typeface="Helvetica World Bold"/>
              </a:rPr>
              <a:t>YAMM</a:t>
            </a:r>
          </a:p>
          <a:p>
            <a:pPr algn="l">
              <a:lnSpc>
                <a:spcPts val="7649"/>
              </a:lnSpc>
            </a:pPr>
            <a:r>
              <a:rPr lang="en-US" sz="4499" u="sng" spc="-157" dirty="0">
                <a:solidFill>
                  <a:schemeClr val="bg1"/>
                </a:solidFill>
                <a:latin typeface="Helvetica World Bold"/>
                <a:ea typeface="Helvetica World Bold"/>
                <a:cs typeface="Helvetica World Bold"/>
                <a:sym typeface="Helvetica World Bold"/>
                <a:hlinkClick r:id="rId7" tooltip="http://www.curipod.com">
                  <a:extLst>
                    <a:ext uri="{A12FA001-AC4F-418D-AE19-62706E023703}">
                      <ahyp:hlinkClr xmlns:ahyp="http://schemas.microsoft.com/office/drawing/2018/hyperlinkcolor" val="tx"/>
                    </a:ext>
                  </a:extLst>
                </a:hlinkClick>
              </a:rPr>
              <a:t>Yet another mail merge</a:t>
            </a:r>
          </a:p>
        </p:txBody>
      </p:sp>
    </p:spTree>
    <p:extLst>
      <p:ext uri="{BB962C8B-B14F-4D97-AF65-F5344CB8AC3E}">
        <p14:creationId xmlns:p14="http://schemas.microsoft.com/office/powerpoint/2010/main" val="402052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1028700" y="2778312"/>
            <a:ext cx="7398179" cy="2773072"/>
          </a:xfrm>
          <a:prstGeom prst="rect">
            <a:avLst/>
          </a:prstGeom>
        </p:spPr>
        <p:txBody>
          <a:bodyPr lIns="0" tIns="0" rIns="0" bIns="0" rtlCol="0" anchor="t">
            <a:spAutoFit/>
          </a:bodyPr>
          <a:lstStyle/>
          <a:p>
            <a:pPr algn="l">
              <a:lnSpc>
                <a:spcPts val="6440"/>
              </a:lnSpc>
            </a:pPr>
            <a:r>
              <a:rPr lang="en-US" sz="7000" spc="-245">
                <a:solidFill>
                  <a:srgbClr val="DAFFFB"/>
                </a:solidFill>
                <a:latin typeface="Helvetica World Bold"/>
                <a:ea typeface="Helvetica World Bold"/>
                <a:cs typeface="Helvetica World Bold"/>
                <a:sym typeface="Helvetica World Bold"/>
              </a:rPr>
              <a:t>Things to keep in mind with using any AI:</a:t>
            </a:r>
          </a:p>
        </p:txBody>
      </p:sp>
      <p:grpSp>
        <p:nvGrpSpPr>
          <p:cNvPr id="6" name="Group 6"/>
          <p:cNvGrpSpPr/>
          <p:nvPr/>
        </p:nvGrpSpPr>
        <p:grpSpPr>
          <a:xfrm>
            <a:off x="8130413" y="964576"/>
            <a:ext cx="9557995" cy="8293724"/>
            <a:chOff x="0" y="0"/>
            <a:chExt cx="3048531" cy="2645291"/>
          </a:xfrm>
        </p:grpSpPr>
        <p:sp>
          <p:nvSpPr>
            <p:cNvPr id="7" name="Freeform 7"/>
            <p:cNvSpPr/>
            <p:nvPr/>
          </p:nvSpPr>
          <p:spPr>
            <a:xfrm>
              <a:off x="0" y="0"/>
              <a:ext cx="3048531" cy="2645291"/>
            </a:xfrm>
            <a:custGeom>
              <a:avLst/>
              <a:gdLst/>
              <a:ahLst/>
              <a:cxnLst/>
              <a:rect l="l" t="t" r="r" b="b"/>
              <a:pathLst>
                <a:path w="3048531" h="2645291">
                  <a:moveTo>
                    <a:pt x="41310" y="0"/>
                  </a:moveTo>
                  <a:lnTo>
                    <a:pt x="3007222" y="0"/>
                  </a:lnTo>
                  <a:cubicBezTo>
                    <a:pt x="3018178" y="0"/>
                    <a:pt x="3028685" y="4352"/>
                    <a:pt x="3036432" y="12099"/>
                  </a:cubicBezTo>
                  <a:cubicBezTo>
                    <a:pt x="3044179" y="19846"/>
                    <a:pt x="3048531" y="30354"/>
                    <a:pt x="3048531" y="41310"/>
                  </a:cubicBezTo>
                  <a:lnTo>
                    <a:pt x="3048531" y="2603981"/>
                  </a:lnTo>
                  <a:cubicBezTo>
                    <a:pt x="3048531" y="2614937"/>
                    <a:pt x="3044179" y="2625444"/>
                    <a:pt x="3036432" y="2633192"/>
                  </a:cubicBezTo>
                  <a:cubicBezTo>
                    <a:pt x="3028685" y="2640939"/>
                    <a:pt x="3018178" y="2645291"/>
                    <a:pt x="3007222" y="2645291"/>
                  </a:cubicBezTo>
                  <a:lnTo>
                    <a:pt x="41310" y="2645291"/>
                  </a:lnTo>
                  <a:cubicBezTo>
                    <a:pt x="30354" y="2645291"/>
                    <a:pt x="19846" y="2640939"/>
                    <a:pt x="12099" y="2633192"/>
                  </a:cubicBezTo>
                  <a:cubicBezTo>
                    <a:pt x="4352" y="2625444"/>
                    <a:pt x="0" y="2614937"/>
                    <a:pt x="0" y="2603981"/>
                  </a:cubicBezTo>
                  <a:lnTo>
                    <a:pt x="0" y="41310"/>
                  </a:lnTo>
                  <a:cubicBezTo>
                    <a:pt x="0" y="30354"/>
                    <a:pt x="4352" y="19846"/>
                    <a:pt x="12099" y="12099"/>
                  </a:cubicBezTo>
                  <a:cubicBezTo>
                    <a:pt x="19846" y="4352"/>
                    <a:pt x="30354" y="0"/>
                    <a:pt x="4131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p:cNvSpPr txBox="1"/>
            <p:nvPr/>
          </p:nvSpPr>
          <p:spPr>
            <a:xfrm>
              <a:off x="0" y="-47625"/>
              <a:ext cx="3048531" cy="2692916"/>
            </a:xfrm>
            <a:prstGeom prst="rect">
              <a:avLst/>
            </a:prstGeom>
          </p:spPr>
          <p:txBody>
            <a:bodyPr lIns="50800" tIns="50800" rIns="50800" bIns="50800" rtlCol="0" anchor="ctr"/>
            <a:lstStyle/>
            <a:p>
              <a:pPr algn="ctr">
                <a:lnSpc>
                  <a:spcPts val="3669"/>
                </a:lnSpc>
              </a:pPr>
              <a:endParaRPr/>
            </a:p>
          </p:txBody>
        </p:sp>
      </p:grpSp>
      <p:sp>
        <p:nvSpPr>
          <p:cNvPr id="9" name="TextBox 9"/>
          <p:cNvSpPr txBox="1"/>
          <p:nvPr/>
        </p:nvSpPr>
        <p:spPr>
          <a:xfrm>
            <a:off x="8279971" y="1455412"/>
            <a:ext cx="9408437" cy="7399020"/>
          </a:xfrm>
          <a:prstGeom prst="rect">
            <a:avLst/>
          </a:prstGeom>
        </p:spPr>
        <p:txBody>
          <a:bodyPr lIns="0" tIns="0" rIns="0" bIns="0" rtlCol="0" anchor="t">
            <a:spAutoFit/>
          </a:bodyPr>
          <a:lstStyle/>
          <a:p>
            <a:pPr marL="906780" lvl="1" indent="-453390" algn="l">
              <a:lnSpc>
                <a:spcPts val="5880"/>
              </a:lnSpc>
              <a:buFont typeface="Arial"/>
              <a:buChar char="•"/>
            </a:pPr>
            <a:r>
              <a:rPr lang="en-US" sz="4200" dirty="0">
                <a:solidFill>
                  <a:srgbClr val="FFFFFF"/>
                </a:solidFill>
                <a:latin typeface="Canva Sans"/>
                <a:ea typeface="Canva Sans"/>
                <a:cs typeface="Canva Sans"/>
                <a:sym typeface="Canva Sans"/>
              </a:rPr>
              <a:t>Do not upload sensitive and/or confidential data!</a:t>
            </a:r>
          </a:p>
          <a:p>
            <a:pPr marL="906780" lvl="1" indent="-453390" algn="l">
              <a:lnSpc>
                <a:spcPts val="5880"/>
              </a:lnSpc>
              <a:buFont typeface="Arial"/>
              <a:buChar char="•"/>
            </a:pPr>
            <a:r>
              <a:rPr lang="en-US" sz="4200" dirty="0">
                <a:solidFill>
                  <a:srgbClr val="FFFFFF"/>
                </a:solidFill>
                <a:latin typeface="Canva Sans"/>
                <a:ea typeface="Canva Sans"/>
                <a:cs typeface="Canva Sans"/>
                <a:sym typeface="Canva Sans"/>
              </a:rPr>
              <a:t>Generative AI responses and output are not always correct or factual!</a:t>
            </a:r>
          </a:p>
          <a:p>
            <a:pPr marL="906780" lvl="1" indent="-453390" algn="l">
              <a:lnSpc>
                <a:spcPts val="5880"/>
              </a:lnSpc>
              <a:buFont typeface="Arial"/>
              <a:buChar char="•"/>
            </a:pPr>
            <a:r>
              <a:rPr lang="en-US" sz="4200" dirty="0">
                <a:solidFill>
                  <a:srgbClr val="FFFFFF"/>
                </a:solidFill>
                <a:latin typeface="Canva Sans"/>
                <a:ea typeface="Canva Sans"/>
                <a:cs typeface="Canva Sans"/>
                <a:sym typeface="Canva Sans"/>
              </a:rPr>
              <a:t>Don’t use links - copy/paste text</a:t>
            </a:r>
          </a:p>
          <a:p>
            <a:pPr marL="906780" lvl="1" indent="-453390" algn="l">
              <a:lnSpc>
                <a:spcPts val="5880"/>
              </a:lnSpc>
              <a:buFont typeface="Arial"/>
              <a:buChar char="•"/>
            </a:pPr>
            <a:r>
              <a:rPr lang="en-US" sz="4200" dirty="0">
                <a:solidFill>
                  <a:srgbClr val="FFFFFF"/>
                </a:solidFill>
                <a:latin typeface="Canva Sans"/>
                <a:ea typeface="Canva Sans"/>
                <a:cs typeface="Canva Sans"/>
                <a:sym typeface="Canva Sans"/>
              </a:rPr>
              <a:t>Use clear and concise language - make sure to edit and put it in your own words</a:t>
            </a:r>
          </a:p>
          <a:p>
            <a:pPr marL="906780" lvl="1" indent="-453390" algn="l">
              <a:lnSpc>
                <a:spcPts val="5880"/>
              </a:lnSpc>
              <a:buFont typeface="Arial"/>
              <a:buChar char="•"/>
            </a:pPr>
            <a:r>
              <a:rPr lang="en-US" sz="4200" dirty="0">
                <a:solidFill>
                  <a:srgbClr val="FFFFFF"/>
                </a:solidFill>
                <a:latin typeface="Canva Sans"/>
                <a:ea typeface="Canva Sans"/>
                <a:cs typeface="Canva Sans"/>
                <a:sym typeface="Canva Sans"/>
              </a:rPr>
              <a:t>Fast-paced, always updating</a:t>
            </a:r>
          </a:p>
        </p:txBody>
      </p:sp>
      <p:sp>
        <p:nvSpPr>
          <p:cNvPr id="10" name="Freeform 10"/>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p:cNvGrpSpPr/>
          <p:nvPr/>
        </p:nvGrpSpPr>
        <p:grpSpPr>
          <a:xfrm>
            <a:off x="-514350" y="9883238"/>
            <a:ext cx="21040117" cy="3086100"/>
            <a:chOff x="0" y="0"/>
            <a:chExt cx="5541430" cy="812800"/>
          </a:xfrm>
        </p:grpSpPr>
        <p:sp>
          <p:nvSpPr>
            <p:cNvPr id="13" name="Freeform 13"/>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p:cNvSpPr/>
          <p:nvPr/>
        </p:nvSpPr>
        <p:spPr>
          <a:xfrm>
            <a:off x="1842778" y="5011126"/>
            <a:ext cx="4897157" cy="7295579"/>
          </a:xfrm>
          <a:custGeom>
            <a:avLst/>
            <a:gdLst/>
            <a:ahLst/>
            <a:cxnLst/>
            <a:rect l="l" t="t" r="r" b="b"/>
            <a:pathLst>
              <a:path w="4897157" h="7295579">
                <a:moveTo>
                  <a:pt x="0" y="0"/>
                </a:moveTo>
                <a:lnTo>
                  <a:pt x="4897157" y="0"/>
                </a:lnTo>
                <a:lnTo>
                  <a:pt x="4897157" y="7295579"/>
                </a:lnTo>
                <a:lnTo>
                  <a:pt x="0" y="72955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50FB8F52-30DE-83D7-CC3C-8E7471AC78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3451A63-4E33-0741-FE68-6B3FE879D1A9}"/>
              </a:ext>
            </a:extLst>
          </p:cNvPr>
          <p:cNvGrpSpPr/>
          <p:nvPr/>
        </p:nvGrpSpPr>
        <p:grpSpPr>
          <a:xfrm>
            <a:off x="-386085" y="63637"/>
            <a:ext cx="19060169" cy="10605843"/>
            <a:chOff x="0" y="0"/>
            <a:chExt cx="25413559" cy="14141124"/>
          </a:xfrm>
        </p:grpSpPr>
        <p:sp>
          <p:nvSpPr>
            <p:cNvPr id="3" name="Freeform 3">
              <a:extLst>
                <a:ext uri="{FF2B5EF4-FFF2-40B4-BE49-F238E27FC236}">
                  <a16:creationId xmlns:a16="http://schemas.microsoft.com/office/drawing/2014/main" id="{0A5AC6D5-F54B-B939-CFAB-D759AC309FBD}"/>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DC8D401F-C8FA-A463-CB4E-41D7BA504238}"/>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a:extLst>
              <a:ext uri="{FF2B5EF4-FFF2-40B4-BE49-F238E27FC236}">
                <a16:creationId xmlns:a16="http://schemas.microsoft.com/office/drawing/2014/main" id="{E4F7E8EE-F5D2-DC4B-07B1-47B3F478759B}"/>
              </a:ext>
            </a:extLst>
          </p:cNvPr>
          <p:cNvSpPr txBox="1"/>
          <p:nvPr/>
        </p:nvSpPr>
        <p:spPr>
          <a:xfrm>
            <a:off x="4061092" y="2933700"/>
            <a:ext cx="11522803" cy="6647974"/>
          </a:xfrm>
          <a:prstGeom prst="rect">
            <a:avLst/>
          </a:prstGeom>
        </p:spPr>
        <p:txBody>
          <a:bodyPr lIns="0" tIns="0" rIns="0" bIns="0" rtlCol="0" anchor="t">
            <a:spAutoFit/>
          </a:bodyPr>
          <a:lstStyle/>
          <a:p>
            <a:r>
              <a:rPr lang="en-US" sz="3600" b="1" dirty="0">
                <a:solidFill>
                  <a:schemeClr val="bg1"/>
                </a:solidFill>
                <a:latin typeface="Helvetica" pitchFamily="2" charset="0"/>
              </a:rPr>
              <a:t>Create a Google Sheet</a:t>
            </a:r>
            <a:endParaRPr lang="en-US" sz="3600" dirty="0">
              <a:solidFill>
                <a:schemeClr val="bg1"/>
              </a:solidFill>
              <a:latin typeface="Helvetica" pitchFamily="2" charset="0"/>
            </a:endParaRPr>
          </a:p>
          <a:p>
            <a:pPr marL="571500" indent="-215900">
              <a:buFont typeface="Arial" panose="020B0604020202020204" pitchFamily="34" charset="0"/>
              <a:buChar char="•"/>
            </a:pPr>
            <a:r>
              <a:rPr lang="en-US" sz="3600" dirty="0">
                <a:solidFill>
                  <a:schemeClr val="bg1"/>
                </a:solidFill>
                <a:latin typeface="Helvetica" pitchFamily="2" charset="0"/>
              </a:rPr>
              <a:t>	Include: Email, First Name, Class, Custom 	Message, Grade, etc.</a:t>
            </a:r>
          </a:p>
          <a:p>
            <a:r>
              <a:rPr lang="en-US" sz="3600" b="1" dirty="0">
                <a:solidFill>
                  <a:schemeClr val="bg1"/>
                </a:solidFill>
                <a:latin typeface="Helvetica" pitchFamily="2" charset="0"/>
              </a:rPr>
              <a:t>Draft a Gmail Message</a:t>
            </a:r>
            <a:endParaRPr lang="en-US" sz="3600" dirty="0">
              <a:solidFill>
                <a:schemeClr val="bg1"/>
              </a:solidFill>
              <a:latin typeface="Helvetica" pitchFamily="2" charset="0"/>
            </a:endParaRPr>
          </a:p>
          <a:p>
            <a:pPr marL="571500" indent="-215900">
              <a:buFont typeface="Arial" panose="020B0604020202020204" pitchFamily="34" charset="0"/>
              <a:buChar char="•"/>
            </a:pPr>
            <a:r>
              <a:rPr lang="en-US" sz="3600" dirty="0">
                <a:solidFill>
                  <a:schemeClr val="bg1"/>
                </a:solidFill>
                <a:latin typeface="Helvetica" pitchFamily="2" charset="0"/>
              </a:rPr>
              <a:t>	Use tags like {{First Name}} or {{Grade}} for 	personalization.</a:t>
            </a:r>
          </a:p>
          <a:p>
            <a:r>
              <a:rPr lang="en-US" sz="3600" b="1" dirty="0">
                <a:solidFill>
                  <a:schemeClr val="bg1"/>
                </a:solidFill>
                <a:latin typeface="Helvetica" pitchFamily="2" charset="0"/>
              </a:rPr>
              <a:t>Start the Mail Merge in YAMM</a:t>
            </a:r>
            <a:endParaRPr lang="en-US" sz="3600" dirty="0">
              <a:solidFill>
                <a:schemeClr val="bg1"/>
              </a:solidFill>
              <a:latin typeface="Helvetica" pitchFamily="2" charset="0"/>
            </a:endParaRPr>
          </a:p>
          <a:p>
            <a:pPr marL="571500" indent="-215900">
              <a:buFont typeface="Arial" panose="020B0604020202020204" pitchFamily="34" charset="0"/>
              <a:buChar char="•"/>
            </a:pPr>
            <a:r>
              <a:rPr lang="en-US" sz="3600" dirty="0">
                <a:solidFill>
                  <a:schemeClr val="bg1"/>
                </a:solidFill>
                <a:latin typeface="Helvetica" pitchFamily="2" charset="0"/>
              </a:rPr>
              <a:t>	Open Google Sheet → Extensions → Yet Another 	Mail Merge → Start Mail Merge</a:t>
            </a:r>
          </a:p>
          <a:p>
            <a:r>
              <a:rPr lang="en-US" sz="3600" dirty="0">
                <a:solidFill>
                  <a:schemeClr val="bg1"/>
                </a:solidFill>
                <a:latin typeface="Helvetica" pitchFamily="2" charset="0"/>
              </a:rPr>
              <a:t>Choose your Gmail draft → Click send!</a:t>
            </a:r>
          </a:p>
          <a:p>
            <a:endParaRPr lang="en-US" sz="3600" dirty="0">
              <a:solidFill>
                <a:schemeClr val="bg1"/>
              </a:solidFill>
              <a:latin typeface="Helvetica" pitchFamily="2" charset="0"/>
            </a:endParaRPr>
          </a:p>
          <a:p>
            <a:r>
              <a:rPr lang="en-US" sz="3600" dirty="0">
                <a:solidFill>
                  <a:schemeClr val="bg1"/>
                </a:solidFill>
                <a:latin typeface="Helvetica" pitchFamily="2" charset="0"/>
              </a:rPr>
              <a:t>✅ Done. Track opens, clicks, and responses.</a:t>
            </a:r>
          </a:p>
        </p:txBody>
      </p:sp>
      <p:sp>
        <p:nvSpPr>
          <p:cNvPr id="6" name="Freeform 6">
            <a:extLst>
              <a:ext uri="{FF2B5EF4-FFF2-40B4-BE49-F238E27FC236}">
                <a16:creationId xmlns:a16="http://schemas.microsoft.com/office/drawing/2014/main" id="{FD410CDF-9899-D005-5D00-31869CA29AB4}"/>
              </a:ext>
            </a:extLst>
          </p:cNvPr>
          <p:cNvSpPr/>
          <p:nvPr/>
        </p:nvSpPr>
        <p:spPr>
          <a:xfrm>
            <a:off x="15300403" y="691280"/>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4AAC80A2-5F38-A9F6-B406-AB60C7F9C2B7}"/>
              </a:ext>
            </a:extLst>
          </p:cNvPr>
          <p:cNvSpPr/>
          <p:nvPr/>
        </p:nvSpPr>
        <p:spPr>
          <a:xfrm>
            <a:off x="1969557" y="7361244"/>
            <a:ext cx="1569617" cy="1569617"/>
          </a:xfrm>
          <a:custGeom>
            <a:avLst/>
            <a:gdLst/>
            <a:ahLst/>
            <a:cxnLst/>
            <a:rect l="l" t="t" r="r" b="b"/>
            <a:pathLst>
              <a:path w="1569617" h="1569617">
                <a:moveTo>
                  <a:pt x="0" y="0"/>
                </a:moveTo>
                <a:lnTo>
                  <a:pt x="1569617" y="0"/>
                </a:lnTo>
                <a:lnTo>
                  <a:pt x="1569617" y="1569617"/>
                </a:lnTo>
                <a:lnTo>
                  <a:pt x="0" y="1569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a:extLst>
              <a:ext uri="{FF2B5EF4-FFF2-40B4-BE49-F238E27FC236}">
                <a16:creationId xmlns:a16="http://schemas.microsoft.com/office/drawing/2014/main" id="{797D0B85-48D2-4231-313C-B936A4D10B1B}"/>
              </a:ext>
            </a:extLst>
          </p:cNvPr>
          <p:cNvGrpSpPr/>
          <p:nvPr/>
        </p:nvGrpSpPr>
        <p:grpSpPr>
          <a:xfrm>
            <a:off x="-697566" y="9639300"/>
            <a:ext cx="21040117" cy="3361453"/>
            <a:chOff x="0" y="0"/>
            <a:chExt cx="5541430" cy="812800"/>
          </a:xfrm>
        </p:grpSpPr>
        <p:sp>
          <p:nvSpPr>
            <p:cNvPr id="9" name="Freeform 9">
              <a:extLst>
                <a:ext uri="{FF2B5EF4-FFF2-40B4-BE49-F238E27FC236}">
                  <a16:creationId xmlns:a16="http://schemas.microsoft.com/office/drawing/2014/main" id="{62945E31-D066-0D72-A094-84FAB6A9064B}"/>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a:extLst>
                <a:ext uri="{FF2B5EF4-FFF2-40B4-BE49-F238E27FC236}">
                  <a16:creationId xmlns:a16="http://schemas.microsoft.com/office/drawing/2014/main" id="{14A78B74-9213-E971-91FF-4F1130199D7B}"/>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a:extLst>
              <a:ext uri="{FF2B5EF4-FFF2-40B4-BE49-F238E27FC236}">
                <a16:creationId xmlns:a16="http://schemas.microsoft.com/office/drawing/2014/main" id="{013589E1-2508-0D34-94BB-FC72D5F1D270}"/>
              </a:ext>
            </a:extLst>
          </p:cNvPr>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a:extLst>
              <a:ext uri="{FF2B5EF4-FFF2-40B4-BE49-F238E27FC236}">
                <a16:creationId xmlns:a16="http://schemas.microsoft.com/office/drawing/2014/main" id="{8B4EAAAB-8753-FDAF-90C3-7C68F4B3FF0B}"/>
              </a:ext>
            </a:extLst>
          </p:cNvPr>
          <p:cNvSpPr/>
          <p:nvPr/>
        </p:nvSpPr>
        <p:spPr>
          <a:xfrm>
            <a:off x="14669389" y="4713194"/>
            <a:ext cx="5053954" cy="7524497"/>
          </a:xfrm>
          <a:custGeom>
            <a:avLst/>
            <a:gdLst/>
            <a:ahLst/>
            <a:cxnLst/>
            <a:rect l="l" t="t" r="r" b="b"/>
            <a:pathLst>
              <a:path w="5053954" h="7524497">
                <a:moveTo>
                  <a:pt x="0" y="0"/>
                </a:moveTo>
                <a:lnTo>
                  <a:pt x="5053954" y="0"/>
                </a:lnTo>
                <a:lnTo>
                  <a:pt x="5053954" y="7524497"/>
                </a:lnTo>
                <a:lnTo>
                  <a:pt x="0" y="7524497"/>
                </a:lnTo>
                <a:lnTo>
                  <a:pt x="0" y="0"/>
                </a:lnTo>
                <a:close/>
              </a:path>
            </a:pathLst>
          </a:custGeom>
          <a:blipFill>
            <a:blip r:embed="rId7"/>
            <a:stretch>
              <a:fillRect/>
            </a:stretch>
          </a:blipFill>
        </p:spPr>
        <p:txBody>
          <a:bodyPr/>
          <a:lstStyle/>
          <a:p>
            <a:endParaRPr lang="en-US"/>
          </a:p>
        </p:txBody>
      </p:sp>
      <p:sp>
        <p:nvSpPr>
          <p:cNvPr id="13" name="TextBox 13">
            <a:extLst>
              <a:ext uri="{FF2B5EF4-FFF2-40B4-BE49-F238E27FC236}">
                <a16:creationId xmlns:a16="http://schemas.microsoft.com/office/drawing/2014/main" id="{6E59A1B5-A725-3F86-45A5-89D411EB7199}"/>
              </a:ext>
            </a:extLst>
          </p:cNvPr>
          <p:cNvSpPr txBox="1"/>
          <p:nvPr/>
        </p:nvSpPr>
        <p:spPr>
          <a:xfrm>
            <a:off x="4720914" y="647700"/>
            <a:ext cx="8409130" cy="1792607"/>
          </a:xfrm>
          <a:prstGeom prst="rect">
            <a:avLst/>
          </a:prstGeom>
        </p:spPr>
        <p:txBody>
          <a:bodyPr wrap="square" lIns="0" tIns="0" rIns="0" bIns="0" rtlCol="0" anchor="t">
            <a:spAutoFit/>
          </a:bodyPr>
          <a:lstStyle/>
          <a:p>
            <a:pPr algn="ctr">
              <a:lnSpc>
                <a:spcPts val="6624"/>
              </a:lnSpc>
            </a:pPr>
            <a:r>
              <a:rPr lang="en-US" sz="8800" dirty="0">
                <a:solidFill>
                  <a:schemeClr val="bg1"/>
                </a:solidFill>
                <a:latin typeface="Helvetica" pitchFamily="2" charset="0"/>
              </a:rPr>
              <a:t>How It Works – 3 Simple Steps</a:t>
            </a:r>
            <a:endParaRPr lang="en-US" sz="8800" spc="-252" dirty="0">
              <a:solidFill>
                <a:schemeClr val="bg1"/>
              </a:solidFill>
              <a:latin typeface="Helvetica" pitchFamily="2" charset="0"/>
              <a:ea typeface="Helvetica World Bold"/>
              <a:cs typeface="Helvetica World Bold"/>
              <a:sym typeface="Helvetica World Bold"/>
            </a:endParaRPr>
          </a:p>
        </p:txBody>
      </p:sp>
    </p:spTree>
    <p:extLst>
      <p:ext uri="{BB962C8B-B14F-4D97-AF65-F5344CB8AC3E}">
        <p14:creationId xmlns:p14="http://schemas.microsoft.com/office/powerpoint/2010/main" val="327311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2165D77E-AE66-CEAC-EE3A-6EADD52EACE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EA39C00-AC42-2C42-34B9-D9B37982B135}"/>
              </a:ext>
            </a:extLst>
          </p:cNvPr>
          <p:cNvGrpSpPr/>
          <p:nvPr/>
        </p:nvGrpSpPr>
        <p:grpSpPr>
          <a:xfrm>
            <a:off x="-386085" y="-159421"/>
            <a:ext cx="19060169" cy="10605843"/>
            <a:chOff x="0" y="0"/>
            <a:chExt cx="25413559" cy="14141124"/>
          </a:xfrm>
        </p:grpSpPr>
        <p:sp>
          <p:nvSpPr>
            <p:cNvPr id="3" name="Freeform 3">
              <a:extLst>
                <a:ext uri="{FF2B5EF4-FFF2-40B4-BE49-F238E27FC236}">
                  <a16:creationId xmlns:a16="http://schemas.microsoft.com/office/drawing/2014/main" id="{66CA6C37-FB88-29BA-D233-BD94D458A59F}"/>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D11465FA-BED9-C5D9-052C-E7B66728B540}"/>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a:extLst>
              <a:ext uri="{FF2B5EF4-FFF2-40B4-BE49-F238E27FC236}">
                <a16:creationId xmlns:a16="http://schemas.microsoft.com/office/drawing/2014/main" id="{30C599C2-7179-45BC-3A92-09B077260A3E}"/>
              </a:ext>
            </a:extLst>
          </p:cNvPr>
          <p:cNvGrpSpPr/>
          <p:nvPr/>
        </p:nvGrpSpPr>
        <p:grpSpPr>
          <a:xfrm>
            <a:off x="8130413" y="964576"/>
            <a:ext cx="9557995" cy="8293724"/>
            <a:chOff x="0" y="0"/>
            <a:chExt cx="3048531" cy="2645291"/>
          </a:xfrm>
        </p:grpSpPr>
        <p:sp>
          <p:nvSpPr>
            <p:cNvPr id="7" name="Freeform 7">
              <a:extLst>
                <a:ext uri="{FF2B5EF4-FFF2-40B4-BE49-F238E27FC236}">
                  <a16:creationId xmlns:a16="http://schemas.microsoft.com/office/drawing/2014/main" id="{B7E5D1CF-9AA8-5721-C42B-617A3D7066FA}"/>
                </a:ext>
              </a:extLst>
            </p:cNvPr>
            <p:cNvSpPr/>
            <p:nvPr/>
          </p:nvSpPr>
          <p:spPr>
            <a:xfrm>
              <a:off x="0" y="0"/>
              <a:ext cx="3048531" cy="2645291"/>
            </a:xfrm>
            <a:custGeom>
              <a:avLst/>
              <a:gdLst/>
              <a:ahLst/>
              <a:cxnLst/>
              <a:rect l="l" t="t" r="r" b="b"/>
              <a:pathLst>
                <a:path w="3048531" h="2645291">
                  <a:moveTo>
                    <a:pt x="41310" y="0"/>
                  </a:moveTo>
                  <a:lnTo>
                    <a:pt x="3007222" y="0"/>
                  </a:lnTo>
                  <a:cubicBezTo>
                    <a:pt x="3018178" y="0"/>
                    <a:pt x="3028685" y="4352"/>
                    <a:pt x="3036432" y="12099"/>
                  </a:cubicBezTo>
                  <a:cubicBezTo>
                    <a:pt x="3044179" y="19846"/>
                    <a:pt x="3048531" y="30354"/>
                    <a:pt x="3048531" y="41310"/>
                  </a:cubicBezTo>
                  <a:lnTo>
                    <a:pt x="3048531" y="2603981"/>
                  </a:lnTo>
                  <a:cubicBezTo>
                    <a:pt x="3048531" y="2614937"/>
                    <a:pt x="3044179" y="2625444"/>
                    <a:pt x="3036432" y="2633192"/>
                  </a:cubicBezTo>
                  <a:cubicBezTo>
                    <a:pt x="3028685" y="2640939"/>
                    <a:pt x="3018178" y="2645291"/>
                    <a:pt x="3007222" y="2645291"/>
                  </a:cubicBezTo>
                  <a:lnTo>
                    <a:pt x="41310" y="2645291"/>
                  </a:lnTo>
                  <a:cubicBezTo>
                    <a:pt x="30354" y="2645291"/>
                    <a:pt x="19846" y="2640939"/>
                    <a:pt x="12099" y="2633192"/>
                  </a:cubicBezTo>
                  <a:cubicBezTo>
                    <a:pt x="4352" y="2625444"/>
                    <a:pt x="0" y="2614937"/>
                    <a:pt x="0" y="2603981"/>
                  </a:cubicBezTo>
                  <a:lnTo>
                    <a:pt x="0" y="41310"/>
                  </a:lnTo>
                  <a:cubicBezTo>
                    <a:pt x="0" y="30354"/>
                    <a:pt x="4352" y="19846"/>
                    <a:pt x="12099" y="12099"/>
                  </a:cubicBezTo>
                  <a:cubicBezTo>
                    <a:pt x="19846" y="4352"/>
                    <a:pt x="30354" y="0"/>
                    <a:pt x="4131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a:extLst>
                <a:ext uri="{FF2B5EF4-FFF2-40B4-BE49-F238E27FC236}">
                  <a16:creationId xmlns:a16="http://schemas.microsoft.com/office/drawing/2014/main" id="{8C5B1378-2B20-EE4B-B511-B58E9A01B2DE}"/>
                </a:ext>
              </a:extLst>
            </p:cNvPr>
            <p:cNvSpPr txBox="1"/>
            <p:nvPr/>
          </p:nvSpPr>
          <p:spPr>
            <a:xfrm>
              <a:off x="0" y="-47625"/>
              <a:ext cx="3048531" cy="2692916"/>
            </a:xfrm>
            <a:prstGeom prst="rect">
              <a:avLst/>
            </a:prstGeom>
          </p:spPr>
          <p:txBody>
            <a:bodyPr lIns="50800" tIns="50800" rIns="50800" bIns="50800" rtlCol="0" anchor="ctr"/>
            <a:lstStyle/>
            <a:p>
              <a:pPr algn="ctr">
                <a:lnSpc>
                  <a:spcPts val="3669"/>
                </a:lnSpc>
              </a:pPr>
              <a:endParaRPr/>
            </a:p>
          </p:txBody>
        </p:sp>
      </p:grpSp>
      <p:sp>
        <p:nvSpPr>
          <p:cNvPr id="9" name="TextBox 9">
            <a:extLst>
              <a:ext uri="{FF2B5EF4-FFF2-40B4-BE49-F238E27FC236}">
                <a16:creationId xmlns:a16="http://schemas.microsoft.com/office/drawing/2014/main" id="{2297BE99-E045-BB9E-D594-7CB7B6AE60C3}"/>
              </a:ext>
            </a:extLst>
          </p:cNvPr>
          <p:cNvSpPr txBox="1"/>
          <p:nvPr/>
        </p:nvSpPr>
        <p:spPr>
          <a:xfrm>
            <a:off x="8489051" y="1196265"/>
            <a:ext cx="9199357" cy="3508653"/>
          </a:xfrm>
          <a:prstGeom prst="rect">
            <a:avLst/>
          </a:prstGeom>
        </p:spPr>
        <p:txBody>
          <a:bodyPr wrap="square" lIns="0" tIns="0" rIns="0" bIns="0" rtlCol="0" anchor="t">
            <a:spAutoFit/>
          </a:bodyPr>
          <a:lstStyle/>
          <a:p>
            <a:r>
              <a:rPr lang="en-US" sz="6000" b="1" dirty="0">
                <a:solidFill>
                  <a:schemeClr val="bg1"/>
                </a:solidFill>
              </a:rPr>
              <a:t>Quick Demo (Optional)</a:t>
            </a:r>
          </a:p>
          <a:p>
            <a:endParaRPr lang="en-US" sz="5600" b="1" dirty="0">
              <a:solidFill>
                <a:schemeClr val="bg1"/>
              </a:solidFill>
            </a:endParaRPr>
          </a:p>
          <a:p>
            <a:r>
              <a:rPr lang="en-US" sz="5600" dirty="0">
                <a:solidFill>
                  <a:schemeClr val="bg1"/>
                </a:solidFill>
                <a:hlinkClick r:id="rId4"/>
              </a:rPr>
              <a:t>https://youtu.be/qZXXY9LAkRQ?si=1AYBIrQlMkqCT_bD</a:t>
            </a:r>
            <a:r>
              <a:rPr lang="en-US" sz="5600" dirty="0">
                <a:solidFill>
                  <a:schemeClr val="bg1"/>
                </a:solidFill>
              </a:rPr>
              <a:t> </a:t>
            </a:r>
          </a:p>
        </p:txBody>
      </p:sp>
      <p:sp>
        <p:nvSpPr>
          <p:cNvPr id="10" name="Freeform 10">
            <a:extLst>
              <a:ext uri="{FF2B5EF4-FFF2-40B4-BE49-F238E27FC236}">
                <a16:creationId xmlns:a16="http://schemas.microsoft.com/office/drawing/2014/main" id="{34197858-7987-9EA8-5822-9758A6A56D0E}"/>
              </a:ext>
            </a:extLst>
          </p:cNvPr>
          <p:cNvSpPr/>
          <p:nvPr/>
        </p:nvSpPr>
        <p:spPr>
          <a:xfrm>
            <a:off x="1025740" y="480870"/>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D701A32-A70F-96E4-69EF-2741A7FE936F}"/>
              </a:ext>
            </a:extLst>
          </p:cNvPr>
          <p:cNvSpPr/>
          <p:nvPr/>
        </p:nvSpPr>
        <p:spPr>
          <a:xfrm>
            <a:off x="2681635" y="480870"/>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FCF7FF72-6BEF-6578-FC70-9F3B206DA5DA}"/>
              </a:ext>
            </a:extLst>
          </p:cNvPr>
          <p:cNvGrpSpPr/>
          <p:nvPr/>
        </p:nvGrpSpPr>
        <p:grpSpPr>
          <a:xfrm>
            <a:off x="-514350" y="9883238"/>
            <a:ext cx="21040117" cy="3086100"/>
            <a:chOff x="0" y="0"/>
            <a:chExt cx="5541430" cy="812800"/>
          </a:xfrm>
        </p:grpSpPr>
        <p:sp>
          <p:nvSpPr>
            <p:cNvPr id="13" name="Freeform 13">
              <a:extLst>
                <a:ext uri="{FF2B5EF4-FFF2-40B4-BE49-F238E27FC236}">
                  <a16:creationId xmlns:a16="http://schemas.microsoft.com/office/drawing/2014/main" id="{2CA10BF8-E374-98D9-7333-D42F772D5128}"/>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a:extLst>
                <a:ext uri="{FF2B5EF4-FFF2-40B4-BE49-F238E27FC236}">
                  <a16:creationId xmlns:a16="http://schemas.microsoft.com/office/drawing/2014/main" id="{E25FF4F9-4778-FD34-DCB2-8206BBC7FD03}"/>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a:extLst>
              <a:ext uri="{FF2B5EF4-FFF2-40B4-BE49-F238E27FC236}">
                <a16:creationId xmlns:a16="http://schemas.microsoft.com/office/drawing/2014/main" id="{1420CC53-5BCC-C4E3-EEC5-6A9380FFA473}"/>
              </a:ext>
            </a:extLst>
          </p:cNvPr>
          <p:cNvSpPr/>
          <p:nvPr/>
        </p:nvSpPr>
        <p:spPr>
          <a:xfrm>
            <a:off x="1842778" y="5011126"/>
            <a:ext cx="4897157" cy="7295579"/>
          </a:xfrm>
          <a:custGeom>
            <a:avLst/>
            <a:gdLst/>
            <a:ahLst/>
            <a:cxnLst/>
            <a:rect l="l" t="t" r="r" b="b"/>
            <a:pathLst>
              <a:path w="4897157" h="7295579">
                <a:moveTo>
                  <a:pt x="0" y="0"/>
                </a:moveTo>
                <a:lnTo>
                  <a:pt x="4897157" y="0"/>
                </a:lnTo>
                <a:lnTo>
                  <a:pt x="4897157" y="7295579"/>
                </a:lnTo>
                <a:lnTo>
                  <a:pt x="0" y="7295579"/>
                </a:lnTo>
                <a:lnTo>
                  <a:pt x="0" y="0"/>
                </a:lnTo>
                <a:close/>
              </a:path>
            </a:pathLst>
          </a:custGeom>
          <a:blipFill>
            <a:blip r:embed="rId7"/>
            <a:stretch>
              <a:fillRect/>
            </a:stretch>
          </a:blipFill>
        </p:spPr>
        <p:txBody>
          <a:bodyPr/>
          <a:lstStyle/>
          <a:p>
            <a:endParaRPr lang="en-US"/>
          </a:p>
        </p:txBody>
      </p:sp>
      <p:sp>
        <p:nvSpPr>
          <p:cNvPr id="16" name="TextBox 5">
            <a:extLst>
              <a:ext uri="{FF2B5EF4-FFF2-40B4-BE49-F238E27FC236}">
                <a16:creationId xmlns:a16="http://schemas.microsoft.com/office/drawing/2014/main" id="{9E1DE26C-DE13-4D74-582F-3736DE7F0D66}"/>
              </a:ext>
            </a:extLst>
          </p:cNvPr>
          <p:cNvSpPr txBox="1"/>
          <p:nvPr/>
        </p:nvSpPr>
        <p:spPr>
          <a:xfrm>
            <a:off x="993629" y="2171700"/>
            <a:ext cx="6626372" cy="2837873"/>
          </a:xfrm>
          <a:prstGeom prst="rect">
            <a:avLst/>
          </a:prstGeom>
        </p:spPr>
        <p:txBody>
          <a:bodyPr wrap="square" lIns="0" tIns="0" rIns="0" bIns="0" rtlCol="0" anchor="t">
            <a:spAutoFit/>
          </a:bodyPr>
          <a:lstStyle/>
          <a:p>
            <a:pPr algn="l">
              <a:lnSpc>
                <a:spcPts val="14755"/>
              </a:lnSpc>
            </a:pPr>
            <a:r>
              <a:rPr lang="en-US" sz="16038" spc="-561" dirty="0">
                <a:solidFill>
                  <a:srgbClr val="DAFFFB"/>
                </a:solidFill>
                <a:latin typeface="Helvetica World Bold"/>
                <a:ea typeface="Helvetica World Bold"/>
                <a:cs typeface="Helvetica World Bold"/>
                <a:sym typeface="Helvetica World Bold"/>
              </a:rPr>
              <a:t>YAMM</a:t>
            </a:r>
          </a:p>
          <a:p>
            <a:pPr algn="l">
              <a:lnSpc>
                <a:spcPts val="7649"/>
              </a:lnSpc>
            </a:pPr>
            <a:r>
              <a:rPr lang="en-US" sz="4499" u="sng" spc="-157" dirty="0">
                <a:solidFill>
                  <a:schemeClr val="bg1"/>
                </a:solidFill>
                <a:latin typeface="Helvetica World Bold"/>
                <a:ea typeface="Helvetica World Bold"/>
                <a:cs typeface="Helvetica World Bold"/>
                <a:sym typeface="Helvetica World Bold"/>
                <a:hlinkClick r:id="rId8" tooltip="http://www.curipod.com">
                  <a:extLst>
                    <a:ext uri="{A12FA001-AC4F-418D-AE19-62706E023703}">
                      <ahyp:hlinkClr xmlns:ahyp="http://schemas.microsoft.com/office/drawing/2018/hyperlinkcolor" val="tx"/>
                    </a:ext>
                  </a:extLst>
                </a:hlinkClick>
              </a:rPr>
              <a:t>Yet another mail merge</a:t>
            </a:r>
          </a:p>
        </p:txBody>
      </p:sp>
    </p:spTree>
    <p:extLst>
      <p:ext uri="{BB962C8B-B14F-4D97-AF65-F5344CB8AC3E}">
        <p14:creationId xmlns:p14="http://schemas.microsoft.com/office/powerpoint/2010/main" val="448932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9E7B5D24-CE5F-F4CC-186B-8576556F453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7E5AE4C-E267-777C-86B9-97006A3EE35D}"/>
              </a:ext>
            </a:extLst>
          </p:cNvPr>
          <p:cNvGrpSpPr/>
          <p:nvPr/>
        </p:nvGrpSpPr>
        <p:grpSpPr>
          <a:xfrm>
            <a:off x="-386085" y="63637"/>
            <a:ext cx="19060169" cy="10605843"/>
            <a:chOff x="0" y="0"/>
            <a:chExt cx="25413559" cy="14141124"/>
          </a:xfrm>
        </p:grpSpPr>
        <p:sp>
          <p:nvSpPr>
            <p:cNvPr id="3" name="Freeform 3">
              <a:extLst>
                <a:ext uri="{FF2B5EF4-FFF2-40B4-BE49-F238E27FC236}">
                  <a16:creationId xmlns:a16="http://schemas.microsoft.com/office/drawing/2014/main" id="{3AFE4AAC-34F1-B1F8-05C8-351B07D80801}"/>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2294C6D2-2572-89EF-D965-5BE4F0B6EC78}"/>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a:extLst>
              <a:ext uri="{FF2B5EF4-FFF2-40B4-BE49-F238E27FC236}">
                <a16:creationId xmlns:a16="http://schemas.microsoft.com/office/drawing/2014/main" id="{5D74014A-E52E-F235-ED42-2DD9A381D013}"/>
              </a:ext>
            </a:extLst>
          </p:cNvPr>
          <p:cNvSpPr txBox="1"/>
          <p:nvPr/>
        </p:nvSpPr>
        <p:spPr>
          <a:xfrm>
            <a:off x="4061092" y="2440305"/>
            <a:ext cx="12474308" cy="6894195"/>
          </a:xfrm>
          <a:prstGeom prst="rect">
            <a:avLst/>
          </a:prstGeom>
        </p:spPr>
        <p:txBody>
          <a:bodyPr wrap="square" lIns="0" tIns="0" rIns="0" bIns="0" rtlCol="0" anchor="t">
            <a:spAutoFit/>
          </a:bodyPr>
          <a:lstStyle/>
          <a:p>
            <a:r>
              <a:rPr lang="en-US" sz="3200" b="1" dirty="0">
                <a:solidFill>
                  <a:schemeClr val="bg1"/>
                </a:solidFill>
                <a:latin typeface="Helvetica" pitchFamily="2" charset="0"/>
              </a:rPr>
              <a:t>Subject: Weekly Update for {{First Name}}</a:t>
            </a:r>
          </a:p>
          <a:p>
            <a:endParaRPr lang="en-US" sz="3200" b="1" dirty="0">
              <a:solidFill>
                <a:schemeClr val="bg1"/>
              </a:solidFill>
              <a:latin typeface="Helvetica" pitchFamily="2" charset="0"/>
            </a:endParaRPr>
          </a:p>
          <a:p>
            <a:r>
              <a:rPr lang="en-US" sz="3200" b="1" dirty="0">
                <a:solidFill>
                  <a:schemeClr val="bg1"/>
                </a:solidFill>
                <a:latin typeface="Helvetica" pitchFamily="2" charset="0"/>
              </a:rPr>
              <a:t>Hi {{Parent Name}},  </a:t>
            </a:r>
          </a:p>
          <a:p>
            <a:endParaRPr lang="en-US" sz="3200" b="1" dirty="0">
              <a:solidFill>
                <a:schemeClr val="bg1"/>
              </a:solidFill>
              <a:latin typeface="Helvetica" pitchFamily="2" charset="0"/>
            </a:endParaRPr>
          </a:p>
          <a:p>
            <a:r>
              <a:rPr lang="en-US" sz="3200" b="1" dirty="0">
                <a:solidFill>
                  <a:schemeClr val="bg1"/>
                </a:solidFill>
                <a:latin typeface="Helvetica" pitchFamily="2" charset="0"/>
              </a:rPr>
              <a:t>This is a quick update on {{Student Name}}’s progress in Health Science.  </a:t>
            </a:r>
          </a:p>
          <a:p>
            <a:r>
              <a:rPr lang="en-US" sz="3200" b="1" dirty="0">
                <a:solidFill>
                  <a:schemeClr val="bg1"/>
                </a:solidFill>
                <a:latin typeface="Helvetica" pitchFamily="2" charset="0"/>
              </a:rPr>
              <a:t>Current Grade: {{Grade}}  </a:t>
            </a:r>
          </a:p>
          <a:p>
            <a:r>
              <a:rPr lang="en-US" sz="3200" b="1" dirty="0">
                <a:solidFill>
                  <a:schemeClr val="bg1"/>
                </a:solidFill>
                <a:latin typeface="Helvetica" pitchFamily="2" charset="0"/>
              </a:rPr>
              <a:t>Missing Assignments: {{Missing Work}}  </a:t>
            </a:r>
          </a:p>
          <a:p>
            <a:r>
              <a:rPr lang="en-US" sz="3200" b="1" dirty="0">
                <a:solidFill>
                  <a:schemeClr val="bg1"/>
                </a:solidFill>
                <a:latin typeface="Helvetica" pitchFamily="2" charset="0"/>
              </a:rPr>
              <a:t>Behavior Notes: {{Behavior}}  </a:t>
            </a:r>
          </a:p>
          <a:p>
            <a:endParaRPr lang="en-US" sz="3200" b="1" dirty="0">
              <a:solidFill>
                <a:schemeClr val="bg1"/>
              </a:solidFill>
              <a:latin typeface="Helvetica" pitchFamily="2" charset="0"/>
            </a:endParaRPr>
          </a:p>
          <a:p>
            <a:r>
              <a:rPr lang="en-US" sz="3200" b="1" dirty="0">
                <a:solidFill>
                  <a:schemeClr val="bg1"/>
                </a:solidFill>
                <a:latin typeface="Helvetica" pitchFamily="2" charset="0"/>
              </a:rPr>
              <a:t>Let me know if you have any questions or need support.  </a:t>
            </a:r>
          </a:p>
          <a:p>
            <a:endParaRPr lang="en-US" sz="3200" b="1" dirty="0">
              <a:solidFill>
                <a:schemeClr val="bg1"/>
              </a:solidFill>
              <a:latin typeface="Helvetica" pitchFamily="2" charset="0"/>
            </a:endParaRPr>
          </a:p>
          <a:p>
            <a:r>
              <a:rPr lang="en-US" sz="3200" b="1" dirty="0">
                <a:solidFill>
                  <a:schemeClr val="bg1"/>
                </a:solidFill>
                <a:latin typeface="Helvetica" pitchFamily="2" charset="0"/>
              </a:rPr>
              <a:t>Best,  </a:t>
            </a:r>
          </a:p>
          <a:p>
            <a:r>
              <a:rPr lang="en-US" sz="3200" b="1" dirty="0">
                <a:solidFill>
                  <a:schemeClr val="bg1"/>
                </a:solidFill>
                <a:latin typeface="Helvetica" pitchFamily="2" charset="0"/>
              </a:rPr>
              <a:t>Mrs. Noll </a:t>
            </a:r>
            <a:endParaRPr lang="en-US" sz="3600" dirty="0">
              <a:solidFill>
                <a:schemeClr val="bg1"/>
              </a:solidFill>
              <a:latin typeface="Helvetica" pitchFamily="2" charset="0"/>
            </a:endParaRPr>
          </a:p>
        </p:txBody>
      </p:sp>
      <p:sp>
        <p:nvSpPr>
          <p:cNvPr id="6" name="Freeform 6">
            <a:extLst>
              <a:ext uri="{FF2B5EF4-FFF2-40B4-BE49-F238E27FC236}">
                <a16:creationId xmlns:a16="http://schemas.microsoft.com/office/drawing/2014/main" id="{CEF3399D-0A9A-B537-B089-ACFC52623401}"/>
              </a:ext>
            </a:extLst>
          </p:cNvPr>
          <p:cNvSpPr/>
          <p:nvPr/>
        </p:nvSpPr>
        <p:spPr>
          <a:xfrm>
            <a:off x="15300403" y="691280"/>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AFD2287D-E8B8-CC81-9DE5-9D604555D324}"/>
              </a:ext>
            </a:extLst>
          </p:cNvPr>
          <p:cNvSpPr/>
          <p:nvPr/>
        </p:nvSpPr>
        <p:spPr>
          <a:xfrm>
            <a:off x="1969557" y="7361244"/>
            <a:ext cx="1569617" cy="1569617"/>
          </a:xfrm>
          <a:custGeom>
            <a:avLst/>
            <a:gdLst/>
            <a:ahLst/>
            <a:cxnLst/>
            <a:rect l="l" t="t" r="r" b="b"/>
            <a:pathLst>
              <a:path w="1569617" h="1569617">
                <a:moveTo>
                  <a:pt x="0" y="0"/>
                </a:moveTo>
                <a:lnTo>
                  <a:pt x="1569617" y="0"/>
                </a:lnTo>
                <a:lnTo>
                  <a:pt x="1569617" y="1569617"/>
                </a:lnTo>
                <a:lnTo>
                  <a:pt x="0" y="1569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a:extLst>
              <a:ext uri="{FF2B5EF4-FFF2-40B4-BE49-F238E27FC236}">
                <a16:creationId xmlns:a16="http://schemas.microsoft.com/office/drawing/2014/main" id="{D27E8A6F-0466-8583-D3F7-5D399A0DEC01}"/>
              </a:ext>
            </a:extLst>
          </p:cNvPr>
          <p:cNvGrpSpPr/>
          <p:nvPr/>
        </p:nvGrpSpPr>
        <p:grpSpPr>
          <a:xfrm>
            <a:off x="-697566" y="9639300"/>
            <a:ext cx="21040117" cy="3361453"/>
            <a:chOff x="0" y="0"/>
            <a:chExt cx="5541430" cy="812800"/>
          </a:xfrm>
        </p:grpSpPr>
        <p:sp>
          <p:nvSpPr>
            <p:cNvPr id="9" name="Freeform 9">
              <a:extLst>
                <a:ext uri="{FF2B5EF4-FFF2-40B4-BE49-F238E27FC236}">
                  <a16:creationId xmlns:a16="http://schemas.microsoft.com/office/drawing/2014/main" id="{2CA89BDA-3F91-9584-2357-C7C0920D91FD}"/>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0" name="TextBox 10">
              <a:extLst>
                <a:ext uri="{FF2B5EF4-FFF2-40B4-BE49-F238E27FC236}">
                  <a16:creationId xmlns:a16="http://schemas.microsoft.com/office/drawing/2014/main" id="{C9436DF5-D4FE-5C92-480A-D9590852610D}"/>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1" name="Freeform 11">
            <a:extLst>
              <a:ext uri="{FF2B5EF4-FFF2-40B4-BE49-F238E27FC236}">
                <a16:creationId xmlns:a16="http://schemas.microsoft.com/office/drawing/2014/main" id="{E28A64D1-DE13-81DD-2E0E-04E0AB900A5A}"/>
              </a:ext>
            </a:extLst>
          </p:cNvPr>
          <p:cNvSpPr/>
          <p:nvPr/>
        </p:nvSpPr>
        <p:spPr>
          <a:xfrm>
            <a:off x="-2653121" y="2259080"/>
            <a:ext cx="6497955" cy="8229600"/>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6"/>
            <a:stretch>
              <a:fillRect/>
            </a:stretch>
          </a:blipFill>
        </p:spPr>
        <p:txBody>
          <a:bodyPr/>
          <a:lstStyle/>
          <a:p>
            <a:endParaRPr lang="en-US"/>
          </a:p>
        </p:txBody>
      </p:sp>
      <p:sp>
        <p:nvSpPr>
          <p:cNvPr id="12" name="Freeform 12">
            <a:extLst>
              <a:ext uri="{FF2B5EF4-FFF2-40B4-BE49-F238E27FC236}">
                <a16:creationId xmlns:a16="http://schemas.microsoft.com/office/drawing/2014/main" id="{98C838C3-3220-501A-D3E9-37C72013AFA6}"/>
              </a:ext>
            </a:extLst>
          </p:cNvPr>
          <p:cNvSpPr/>
          <p:nvPr/>
        </p:nvSpPr>
        <p:spPr>
          <a:xfrm>
            <a:off x="14454364" y="4686300"/>
            <a:ext cx="5053954" cy="7524497"/>
          </a:xfrm>
          <a:custGeom>
            <a:avLst/>
            <a:gdLst/>
            <a:ahLst/>
            <a:cxnLst/>
            <a:rect l="l" t="t" r="r" b="b"/>
            <a:pathLst>
              <a:path w="5053954" h="7524497">
                <a:moveTo>
                  <a:pt x="0" y="0"/>
                </a:moveTo>
                <a:lnTo>
                  <a:pt x="5053954" y="0"/>
                </a:lnTo>
                <a:lnTo>
                  <a:pt x="5053954" y="7524497"/>
                </a:lnTo>
                <a:lnTo>
                  <a:pt x="0" y="7524497"/>
                </a:lnTo>
                <a:lnTo>
                  <a:pt x="0" y="0"/>
                </a:lnTo>
                <a:close/>
              </a:path>
            </a:pathLst>
          </a:custGeom>
          <a:blipFill>
            <a:blip r:embed="rId7"/>
            <a:stretch>
              <a:fillRect/>
            </a:stretch>
          </a:blipFill>
        </p:spPr>
        <p:txBody>
          <a:bodyPr/>
          <a:lstStyle/>
          <a:p>
            <a:endParaRPr lang="en-US"/>
          </a:p>
        </p:txBody>
      </p:sp>
      <p:sp>
        <p:nvSpPr>
          <p:cNvPr id="13" name="TextBox 13">
            <a:extLst>
              <a:ext uri="{FF2B5EF4-FFF2-40B4-BE49-F238E27FC236}">
                <a16:creationId xmlns:a16="http://schemas.microsoft.com/office/drawing/2014/main" id="{6FA7DE0A-E652-80D5-A28E-A6CED3F7A6D2}"/>
              </a:ext>
            </a:extLst>
          </p:cNvPr>
          <p:cNvSpPr txBox="1"/>
          <p:nvPr/>
        </p:nvSpPr>
        <p:spPr>
          <a:xfrm>
            <a:off x="3276600" y="647700"/>
            <a:ext cx="9853444" cy="943143"/>
          </a:xfrm>
          <a:prstGeom prst="rect">
            <a:avLst/>
          </a:prstGeom>
        </p:spPr>
        <p:txBody>
          <a:bodyPr wrap="square" lIns="0" tIns="0" rIns="0" bIns="0" rtlCol="0" anchor="t">
            <a:spAutoFit/>
          </a:bodyPr>
          <a:lstStyle/>
          <a:p>
            <a:pPr algn="ctr">
              <a:lnSpc>
                <a:spcPts val="6624"/>
              </a:lnSpc>
            </a:pPr>
            <a:r>
              <a:rPr lang="en-US" sz="8800" dirty="0">
                <a:solidFill>
                  <a:schemeClr val="bg1"/>
                </a:solidFill>
              </a:rPr>
              <a:t>Example Email Script</a:t>
            </a:r>
            <a:endParaRPr lang="en-US" sz="8800" spc="-252" dirty="0">
              <a:solidFill>
                <a:schemeClr val="bg1"/>
              </a:solidFill>
              <a:latin typeface="Helvetica" pitchFamily="2" charset="0"/>
              <a:ea typeface="Helvetica World Bold"/>
              <a:cs typeface="Helvetica World Bold"/>
              <a:sym typeface="Helvetica World Bold"/>
            </a:endParaRPr>
          </a:p>
        </p:txBody>
      </p:sp>
    </p:spTree>
    <p:extLst>
      <p:ext uri="{BB962C8B-B14F-4D97-AF65-F5344CB8AC3E}">
        <p14:creationId xmlns:p14="http://schemas.microsoft.com/office/powerpoint/2010/main" val="379648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C7160E7B-6E58-4684-D3D1-1332F53AB0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3F6F583-5349-D9D4-889F-6D744A550015}"/>
              </a:ext>
            </a:extLst>
          </p:cNvPr>
          <p:cNvGrpSpPr/>
          <p:nvPr/>
        </p:nvGrpSpPr>
        <p:grpSpPr>
          <a:xfrm>
            <a:off x="-386085" y="190500"/>
            <a:ext cx="19060169" cy="10605843"/>
            <a:chOff x="0" y="0"/>
            <a:chExt cx="25413559" cy="14141124"/>
          </a:xfrm>
        </p:grpSpPr>
        <p:sp>
          <p:nvSpPr>
            <p:cNvPr id="3" name="Freeform 3">
              <a:extLst>
                <a:ext uri="{FF2B5EF4-FFF2-40B4-BE49-F238E27FC236}">
                  <a16:creationId xmlns:a16="http://schemas.microsoft.com/office/drawing/2014/main" id="{28FDA3B3-C186-9EE2-7898-59B0358648BF}"/>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DB9CEF9B-30B1-DD97-A863-F30771C2B21F}"/>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a:extLst>
              <a:ext uri="{FF2B5EF4-FFF2-40B4-BE49-F238E27FC236}">
                <a16:creationId xmlns:a16="http://schemas.microsoft.com/office/drawing/2014/main" id="{0A2BE4D7-E0F6-1367-C54A-7663B57B752C}"/>
              </a:ext>
            </a:extLst>
          </p:cNvPr>
          <p:cNvGrpSpPr/>
          <p:nvPr/>
        </p:nvGrpSpPr>
        <p:grpSpPr>
          <a:xfrm>
            <a:off x="7010400" y="964576"/>
            <a:ext cx="11099825" cy="8293724"/>
            <a:chOff x="0" y="0"/>
            <a:chExt cx="3048531" cy="2645291"/>
          </a:xfrm>
        </p:grpSpPr>
        <p:sp>
          <p:nvSpPr>
            <p:cNvPr id="7" name="Freeform 7">
              <a:extLst>
                <a:ext uri="{FF2B5EF4-FFF2-40B4-BE49-F238E27FC236}">
                  <a16:creationId xmlns:a16="http://schemas.microsoft.com/office/drawing/2014/main" id="{1102205C-3637-6B6A-7A5A-EDD910D882E1}"/>
                </a:ext>
              </a:extLst>
            </p:cNvPr>
            <p:cNvSpPr/>
            <p:nvPr/>
          </p:nvSpPr>
          <p:spPr>
            <a:xfrm>
              <a:off x="0" y="0"/>
              <a:ext cx="3048531" cy="2645291"/>
            </a:xfrm>
            <a:custGeom>
              <a:avLst/>
              <a:gdLst/>
              <a:ahLst/>
              <a:cxnLst/>
              <a:rect l="l" t="t" r="r" b="b"/>
              <a:pathLst>
                <a:path w="3048531" h="2645291">
                  <a:moveTo>
                    <a:pt x="41310" y="0"/>
                  </a:moveTo>
                  <a:lnTo>
                    <a:pt x="3007222" y="0"/>
                  </a:lnTo>
                  <a:cubicBezTo>
                    <a:pt x="3018178" y="0"/>
                    <a:pt x="3028685" y="4352"/>
                    <a:pt x="3036432" y="12099"/>
                  </a:cubicBezTo>
                  <a:cubicBezTo>
                    <a:pt x="3044179" y="19846"/>
                    <a:pt x="3048531" y="30354"/>
                    <a:pt x="3048531" y="41310"/>
                  </a:cubicBezTo>
                  <a:lnTo>
                    <a:pt x="3048531" y="2603981"/>
                  </a:lnTo>
                  <a:cubicBezTo>
                    <a:pt x="3048531" y="2614937"/>
                    <a:pt x="3044179" y="2625444"/>
                    <a:pt x="3036432" y="2633192"/>
                  </a:cubicBezTo>
                  <a:cubicBezTo>
                    <a:pt x="3028685" y="2640939"/>
                    <a:pt x="3018178" y="2645291"/>
                    <a:pt x="3007222" y="2645291"/>
                  </a:cubicBezTo>
                  <a:lnTo>
                    <a:pt x="41310" y="2645291"/>
                  </a:lnTo>
                  <a:cubicBezTo>
                    <a:pt x="30354" y="2645291"/>
                    <a:pt x="19846" y="2640939"/>
                    <a:pt x="12099" y="2633192"/>
                  </a:cubicBezTo>
                  <a:cubicBezTo>
                    <a:pt x="4352" y="2625444"/>
                    <a:pt x="0" y="2614937"/>
                    <a:pt x="0" y="2603981"/>
                  </a:cubicBezTo>
                  <a:lnTo>
                    <a:pt x="0" y="41310"/>
                  </a:lnTo>
                  <a:cubicBezTo>
                    <a:pt x="0" y="30354"/>
                    <a:pt x="4352" y="19846"/>
                    <a:pt x="12099" y="12099"/>
                  </a:cubicBezTo>
                  <a:cubicBezTo>
                    <a:pt x="19846" y="4352"/>
                    <a:pt x="30354" y="0"/>
                    <a:pt x="4131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a:extLst>
                <a:ext uri="{FF2B5EF4-FFF2-40B4-BE49-F238E27FC236}">
                  <a16:creationId xmlns:a16="http://schemas.microsoft.com/office/drawing/2014/main" id="{21B522AD-A057-7840-83E5-9E0D838E7D8B}"/>
                </a:ext>
              </a:extLst>
            </p:cNvPr>
            <p:cNvSpPr txBox="1"/>
            <p:nvPr/>
          </p:nvSpPr>
          <p:spPr>
            <a:xfrm>
              <a:off x="0" y="-47625"/>
              <a:ext cx="3048531" cy="2692916"/>
            </a:xfrm>
            <a:prstGeom prst="rect">
              <a:avLst/>
            </a:prstGeom>
          </p:spPr>
          <p:txBody>
            <a:bodyPr lIns="50800" tIns="50800" rIns="50800" bIns="50800" rtlCol="0" anchor="ctr"/>
            <a:lstStyle/>
            <a:p>
              <a:pPr algn="ctr">
                <a:lnSpc>
                  <a:spcPts val="3669"/>
                </a:lnSpc>
              </a:pPr>
              <a:endParaRPr/>
            </a:p>
          </p:txBody>
        </p:sp>
      </p:grpSp>
      <p:sp>
        <p:nvSpPr>
          <p:cNvPr id="10" name="Freeform 10">
            <a:extLst>
              <a:ext uri="{FF2B5EF4-FFF2-40B4-BE49-F238E27FC236}">
                <a16:creationId xmlns:a16="http://schemas.microsoft.com/office/drawing/2014/main" id="{454A1728-BD68-F989-00C7-FEA5A780A9F3}"/>
              </a:ext>
            </a:extLst>
          </p:cNvPr>
          <p:cNvSpPr/>
          <p:nvPr/>
        </p:nvSpPr>
        <p:spPr>
          <a:xfrm>
            <a:off x="1025740" y="480870"/>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A7021E5-B317-A1E1-F71F-3AAE7F88E506}"/>
              </a:ext>
            </a:extLst>
          </p:cNvPr>
          <p:cNvSpPr/>
          <p:nvPr/>
        </p:nvSpPr>
        <p:spPr>
          <a:xfrm>
            <a:off x="2681635" y="480870"/>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E6B8831E-1D8F-AA9F-C572-D827C872C2E1}"/>
              </a:ext>
            </a:extLst>
          </p:cNvPr>
          <p:cNvGrpSpPr/>
          <p:nvPr/>
        </p:nvGrpSpPr>
        <p:grpSpPr>
          <a:xfrm>
            <a:off x="-514350" y="9883238"/>
            <a:ext cx="21040117" cy="3086100"/>
            <a:chOff x="0" y="0"/>
            <a:chExt cx="5541430" cy="812800"/>
          </a:xfrm>
        </p:grpSpPr>
        <p:sp>
          <p:nvSpPr>
            <p:cNvPr id="13" name="Freeform 13">
              <a:extLst>
                <a:ext uri="{FF2B5EF4-FFF2-40B4-BE49-F238E27FC236}">
                  <a16:creationId xmlns:a16="http://schemas.microsoft.com/office/drawing/2014/main" id="{8E807EB7-34E0-7D3B-4D22-71CC234EC0BC}"/>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a:extLst>
                <a:ext uri="{FF2B5EF4-FFF2-40B4-BE49-F238E27FC236}">
                  <a16:creationId xmlns:a16="http://schemas.microsoft.com/office/drawing/2014/main" id="{A4712BDA-2B09-6EFA-1856-9073326F9862}"/>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a:extLst>
              <a:ext uri="{FF2B5EF4-FFF2-40B4-BE49-F238E27FC236}">
                <a16:creationId xmlns:a16="http://schemas.microsoft.com/office/drawing/2014/main" id="{68FD56EF-BDA0-1EF2-60AF-24A2A471324E}"/>
              </a:ext>
            </a:extLst>
          </p:cNvPr>
          <p:cNvSpPr/>
          <p:nvPr/>
        </p:nvSpPr>
        <p:spPr>
          <a:xfrm>
            <a:off x="-930730" y="5277428"/>
            <a:ext cx="4897157" cy="7295579"/>
          </a:xfrm>
          <a:custGeom>
            <a:avLst/>
            <a:gdLst/>
            <a:ahLst/>
            <a:cxnLst/>
            <a:rect l="l" t="t" r="r" b="b"/>
            <a:pathLst>
              <a:path w="4897157" h="7295579">
                <a:moveTo>
                  <a:pt x="0" y="0"/>
                </a:moveTo>
                <a:lnTo>
                  <a:pt x="4897157" y="0"/>
                </a:lnTo>
                <a:lnTo>
                  <a:pt x="4897157" y="7295579"/>
                </a:lnTo>
                <a:lnTo>
                  <a:pt x="0" y="7295579"/>
                </a:lnTo>
                <a:lnTo>
                  <a:pt x="0" y="0"/>
                </a:lnTo>
                <a:close/>
              </a:path>
            </a:pathLst>
          </a:custGeom>
          <a:blipFill>
            <a:blip r:embed="rId6"/>
            <a:stretch>
              <a:fillRect/>
            </a:stretch>
          </a:blipFill>
        </p:spPr>
        <p:txBody>
          <a:bodyPr/>
          <a:lstStyle/>
          <a:p>
            <a:endParaRPr lang="en-US"/>
          </a:p>
        </p:txBody>
      </p:sp>
      <p:sp>
        <p:nvSpPr>
          <p:cNvPr id="16" name="TextBox 5">
            <a:extLst>
              <a:ext uri="{FF2B5EF4-FFF2-40B4-BE49-F238E27FC236}">
                <a16:creationId xmlns:a16="http://schemas.microsoft.com/office/drawing/2014/main" id="{6D616063-1386-CA91-7EE4-4BDCDF59490D}"/>
              </a:ext>
            </a:extLst>
          </p:cNvPr>
          <p:cNvSpPr txBox="1"/>
          <p:nvPr/>
        </p:nvSpPr>
        <p:spPr>
          <a:xfrm>
            <a:off x="685800" y="2171700"/>
            <a:ext cx="6626372" cy="2837873"/>
          </a:xfrm>
          <a:prstGeom prst="rect">
            <a:avLst/>
          </a:prstGeom>
        </p:spPr>
        <p:txBody>
          <a:bodyPr wrap="square" lIns="0" tIns="0" rIns="0" bIns="0" rtlCol="0" anchor="t">
            <a:spAutoFit/>
          </a:bodyPr>
          <a:lstStyle/>
          <a:p>
            <a:pPr algn="l">
              <a:lnSpc>
                <a:spcPts val="14755"/>
              </a:lnSpc>
            </a:pPr>
            <a:r>
              <a:rPr lang="en-US" sz="11200" spc="-561" dirty="0">
                <a:solidFill>
                  <a:srgbClr val="DAFFFB"/>
                </a:solidFill>
                <a:latin typeface="Helvetica World Bold"/>
                <a:ea typeface="Helvetica World Bold"/>
                <a:cs typeface="Helvetica World Bold"/>
                <a:sym typeface="Helvetica World Bold"/>
              </a:rPr>
              <a:t>YAMM</a:t>
            </a:r>
            <a:endParaRPr lang="en-US" sz="16038" spc="-561" dirty="0">
              <a:solidFill>
                <a:srgbClr val="DAFFFB"/>
              </a:solidFill>
              <a:latin typeface="Helvetica World Bold"/>
              <a:ea typeface="Helvetica World Bold"/>
              <a:cs typeface="Helvetica World Bold"/>
              <a:sym typeface="Helvetica World Bold"/>
            </a:endParaRPr>
          </a:p>
          <a:p>
            <a:pPr algn="l">
              <a:lnSpc>
                <a:spcPts val="7649"/>
              </a:lnSpc>
            </a:pPr>
            <a:r>
              <a:rPr lang="en-US" sz="3600" u="sng" spc="-157" dirty="0">
                <a:solidFill>
                  <a:schemeClr val="bg1"/>
                </a:solidFill>
                <a:latin typeface="Helvetica World Bold"/>
                <a:ea typeface="Helvetica World Bold"/>
                <a:cs typeface="Helvetica World Bold"/>
                <a:sym typeface="Helvetica World Bold"/>
                <a:hlinkClick r:id="rId7" tooltip="http://www.curipod.com">
                  <a:extLst>
                    <a:ext uri="{A12FA001-AC4F-418D-AE19-62706E023703}">
                      <ahyp:hlinkClr xmlns:ahyp="http://schemas.microsoft.com/office/drawing/2018/hyperlinkcolor" val="tx"/>
                    </a:ext>
                  </a:extLst>
                </a:hlinkClick>
              </a:rPr>
              <a:t>Yet another mail merge</a:t>
            </a:r>
          </a:p>
        </p:txBody>
      </p:sp>
      <p:pic>
        <p:nvPicPr>
          <p:cNvPr id="9" name="Picture 8">
            <a:extLst>
              <a:ext uri="{FF2B5EF4-FFF2-40B4-BE49-F238E27FC236}">
                <a16:creationId xmlns:a16="http://schemas.microsoft.com/office/drawing/2014/main" id="{B7C9688F-5183-055D-DC4F-F9FE1AD1DA8F}"/>
              </a:ext>
            </a:extLst>
          </p:cNvPr>
          <p:cNvPicPr>
            <a:picLocks noChangeAspect="1"/>
          </p:cNvPicPr>
          <p:nvPr/>
        </p:nvPicPr>
        <p:blipFill>
          <a:blip r:embed="rId8"/>
          <a:stretch>
            <a:fillRect/>
          </a:stretch>
        </p:blipFill>
        <p:spPr>
          <a:xfrm>
            <a:off x="7482909" y="317325"/>
            <a:ext cx="10119291" cy="10479018"/>
          </a:xfrm>
          <a:prstGeom prst="rect">
            <a:avLst/>
          </a:prstGeom>
        </p:spPr>
      </p:pic>
      <p:sp>
        <p:nvSpPr>
          <p:cNvPr id="18" name="Rounded Rectangle 17">
            <a:extLst>
              <a:ext uri="{FF2B5EF4-FFF2-40B4-BE49-F238E27FC236}">
                <a16:creationId xmlns:a16="http://schemas.microsoft.com/office/drawing/2014/main" id="{A4C64D61-4430-BEB5-0966-BE47EADBAE4E}"/>
              </a:ext>
            </a:extLst>
          </p:cNvPr>
          <p:cNvSpPr/>
          <p:nvPr/>
        </p:nvSpPr>
        <p:spPr>
          <a:xfrm>
            <a:off x="10058400" y="573405"/>
            <a:ext cx="1846600" cy="391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13184FC-A445-1FEE-1066-6EDD5D6CA611}"/>
              </a:ext>
            </a:extLst>
          </p:cNvPr>
          <p:cNvSpPr/>
          <p:nvPr/>
        </p:nvSpPr>
        <p:spPr>
          <a:xfrm>
            <a:off x="10863966" y="4152900"/>
            <a:ext cx="1846600" cy="391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A08F449-67AC-85A6-3D0D-39AC770710BE}"/>
              </a:ext>
            </a:extLst>
          </p:cNvPr>
          <p:cNvSpPr/>
          <p:nvPr/>
        </p:nvSpPr>
        <p:spPr>
          <a:xfrm>
            <a:off x="11507835" y="5507461"/>
            <a:ext cx="1846600" cy="391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1369DDB-8F98-7279-F79B-AB511100C9AD}"/>
              </a:ext>
            </a:extLst>
          </p:cNvPr>
          <p:cNvSpPr/>
          <p:nvPr/>
        </p:nvSpPr>
        <p:spPr>
          <a:xfrm>
            <a:off x="9017197" y="3199465"/>
            <a:ext cx="1846600" cy="391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1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C36A004A-F018-436D-C2F4-4DB656DEE5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B6E28FD-FEE1-5DD8-C25D-DC8CE11522DD}"/>
              </a:ext>
            </a:extLst>
          </p:cNvPr>
          <p:cNvGrpSpPr/>
          <p:nvPr/>
        </p:nvGrpSpPr>
        <p:grpSpPr>
          <a:xfrm>
            <a:off x="-386085" y="190500"/>
            <a:ext cx="19060169" cy="10605843"/>
            <a:chOff x="0" y="0"/>
            <a:chExt cx="25413559" cy="14141124"/>
          </a:xfrm>
        </p:grpSpPr>
        <p:sp>
          <p:nvSpPr>
            <p:cNvPr id="3" name="Freeform 3">
              <a:extLst>
                <a:ext uri="{FF2B5EF4-FFF2-40B4-BE49-F238E27FC236}">
                  <a16:creationId xmlns:a16="http://schemas.microsoft.com/office/drawing/2014/main" id="{75530A99-06A4-3545-D9F1-2D3C20156FBD}"/>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43AE1D11-4A45-E84F-C1F4-B24417B83C46}"/>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a:extLst>
              <a:ext uri="{FF2B5EF4-FFF2-40B4-BE49-F238E27FC236}">
                <a16:creationId xmlns:a16="http://schemas.microsoft.com/office/drawing/2014/main" id="{4300693B-12A6-8D32-F6E4-D67A123386B7}"/>
              </a:ext>
            </a:extLst>
          </p:cNvPr>
          <p:cNvGrpSpPr/>
          <p:nvPr/>
        </p:nvGrpSpPr>
        <p:grpSpPr>
          <a:xfrm>
            <a:off x="7010400" y="964576"/>
            <a:ext cx="11099825" cy="8293724"/>
            <a:chOff x="0" y="0"/>
            <a:chExt cx="3048531" cy="2645291"/>
          </a:xfrm>
        </p:grpSpPr>
        <p:sp>
          <p:nvSpPr>
            <p:cNvPr id="7" name="Freeform 7">
              <a:extLst>
                <a:ext uri="{FF2B5EF4-FFF2-40B4-BE49-F238E27FC236}">
                  <a16:creationId xmlns:a16="http://schemas.microsoft.com/office/drawing/2014/main" id="{46B6DBE1-AEE1-FCA7-1B69-D894F71AF34C}"/>
                </a:ext>
              </a:extLst>
            </p:cNvPr>
            <p:cNvSpPr/>
            <p:nvPr/>
          </p:nvSpPr>
          <p:spPr>
            <a:xfrm>
              <a:off x="0" y="0"/>
              <a:ext cx="3048531" cy="2645291"/>
            </a:xfrm>
            <a:custGeom>
              <a:avLst/>
              <a:gdLst/>
              <a:ahLst/>
              <a:cxnLst/>
              <a:rect l="l" t="t" r="r" b="b"/>
              <a:pathLst>
                <a:path w="3048531" h="2645291">
                  <a:moveTo>
                    <a:pt x="41310" y="0"/>
                  </a:moveTo>
                  <a:lnTo>
                    <a:pt x="3007222" y="0"/>
                  </a:lnTo>
                  <a:cubicBezTo>
                    <a:pt x="3018178" y="0"/>
                    <a:pt x="3028685" y="4352"/>
                    <a:pt x="3036432" y="12099"/>
                  </a:cubicBezTo>
                  <a:cubicBezTo>
                    <a:pt x="3044179" y="19846"/>
                    <a:pt x="3048531" y="30354"/>
                    <a:pt x="3048531" y="41310"/>
                  </a:cubicBezTo>
                  <a:lnTo>
                    <a:pt x="3048531" y="2603981"/>
                  </a:lnTo>
                  <a:cubicBezTo>
                    <a:pt x="3048531" y="2614937"/>
                    <a:pt x="3044179" y="2625444"/>
                    <a:pt x="3036432" y="2633192"/>
                  </a:cubicBezTo>
                  <a:cubicBezTo>
                    <a:pt x="3028685" y="2640939"/>
                    <a:pt x="3018178" y="2645291"/>
                    <a:pt x="3007222" y="2645291"/>
                  </a:cubicBezTo>
                  <a:lnTo>
                    <a:pt x="41310" y="2645291"/>
                  </a:lnTo>
                  <a:cubicBezTo>
                    <a:pt x="30354" y="2645291"/>
                    <a:pt x="19846" y="2640939"/>
                    <a:pt x="12099" y="2633192"/>
                  </a:cubicBezTo>
                  <a:cubicBezTo>
                    <a:pt x="4352" y="2625444"/>
                    <a:pt x="0" y="2614937"/>
                    <a:pt x="0" y="2603981"/>
                  </a:cubicBezTo>
                  <a:lnTo>
                    <a:pt x="0" y="41310"/>
                  </a:lnTo>
                  <a:cubicBezTo>
                    <a:pt x="0" y="30354"/>
                    <a:pt x="4352" y="19846"/>
                    <a:pt x="12099" y="12099"/>
                  </a:cubicBezTo>
                  <a:cubicBezTo>
                    <a:pt x="19846" y="4352"/>
                    <a:pt x="30354" y="0"/>
                    <a:pt x="4131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a:extLst>
                <a:ext uri="{FF2B5EF4-FFF2-40B4-BE49-F238E27FC236}">
                  <a16:creationId xmlns:a16="http://schemas.microsoft.com/office/drawing/2014/main" id="{3C9EA4A7-355E-866C-53AC-1D8A6AF4492C}"/>
                </a:ext>
              </a:extLst>
            </p:cNvPr>
            <p:cNvSpPr txBox="1"/>
            <p:nvPr/>
          </p:nvSpPr>
          <p:spPr>
            <a:xfrm>
              <a:off x="0" y="-47625"/>
              <a:ext cx="3048531" cy="2692916"/>
            </a:xfrm>
            <a:prstGeom prst="rect">
              <a:avLst/>
            </a:prstGeom>
          </p:spPr>
          <p:txBody>
            <a:bodyPr lIns="50800" tIns="50800" rIns="50800" bIns="50800" rtlCol="0" anchor="ctr"/>
            <a:lstStyle/>
            <a:p>
              <a:pPr algn="ctr">
                <a:lnSpc>
                  <a:spcPts val="3669"/>
                </a:lnSpc>
              </a:pPr>
              <a:endParaRPr/>
            </a:p>
          </p:txBody>
        </p:sp>
      </p:grpSp>
      <p:sp>
        <p:nvSpPr>
          <p:cNvPr id="10" name="Freeform 10">
            <a:extLst>
              <a:ext uri="{FF2B5EF4-FFF2-40B4-BE49-F238E27FC236}">
                <a16:creationId xmlns:a16="http://schemas.microsoft.com/office/drawing/2014/main" id="{475518B6-6805-C52C-0391-03FF9AB99C0F}"/>
              </a:ext>
            </a:extLst>
          </p:cNvPr>
          <p:cNvSpPr/>
          <p:nvPr/>
        </p:nvSpPr>
        <p:spPr>
          <a:xfrm>
            <a:off x="1025740" y="480870"/>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D8F32C08-6B97-C6E8-FB90-9CF2C672943C}"/>
              </a:ext>
            </a:extLst>
          </p:cNvPr>
          <p:cNvSpPr/>
          <p:nvPr/>
        </p:nvSpPr>
        <p:spPr>
          <a:xfrm>
            <a:off x="2681635" y="480870"/>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D5C2853A-4CF8-DCAC-D196-A53F2CDAF29E}"/>
              </a:ext>
            </a:extLst>
          </p:cNvPr>
          <p:cNvGrpSpPr/>
          <p:nvPr/>
        </p:nvGrpSpPr>
        <p:grpSpPr>
          <a:xfrm>
            <a:off x="-514350" y="9883238"/>
            <a:ext cx="21040117" cy="3086100"/>
            <a:chOff x="0" y="0"/>
            <a:chExt cx="5541430" cy="812800"/>
          </a:xfrm>
        </p:grpSpPr>
        <p:sp>
          <p:nvSpPr>
            <p:cNvPr id="13" name="Freeform 13">
              <a:extLst>
                <a:ext uri="{FF2B5EF4-FFF2-40B4-BE49-F238E27FC236}">
                  <a16:creationId xmlns:a16="http://schemas.microsoft.com/office/drawing/2014/main" id="{FA9616F2-10CD-09BC-46A6-4C807AF1F937}"/>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a:extLst>
                <a:ext uri="{FF2B5EF4-FFF2-40B4-BE49-F238E27FC236}">
                  <a16:creationId xmlns:a16="http://schemas.microsoft.com/office/drawing/2014/main" id="{40BA5423-7BF7-BCDD-C7B2-B213950BDFFA}"/>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a:extLst>
              <a:ext uri="{FF2B5EF4-FFF2-40B4-BE49-F238E27FC236}">
                <a16:creationId xmlns:a16="http://schemas.microsoft.com/office/drawing/2014/main" id="{0E7A0C32-CE8C-7F9A-26AF-668A96ACAB19}"/>
              </a:ext>
            </a:extLst>
          </p:cNvPr>
          <p:cNvSpPr/>
          <p:nvPr/>
        </p:nvSpPr>
        <p:spPr>
          <a:xfrm>
            <a:off x="-930730" y="5277428"/>
            <a:ext cx="4897157" cy="7295579"/>
          </a:xfrm>
          <a:custGeom>
            <a:avLst/>
            <a:gdLst/>
            <a:ahLst/>
            <a:cxnLst/>
            <a:rect l="l" t="t" r="r" b="b"/>
            <a:pathLst>
              <a:path w="4897157" h="7295579">
                <a:moveTo>
                  <a:pt x="0" y="0"/>
                </a:moveTo>
                <a:lnTo>
                  <a:pt x="4897157" y="0"/>
                </a:lnTo>
                <a:lnTo>
                  <a:pt x="4897157" y="7295579"/>
                </a:lnTo>
                <a:lnTo>
                  <a:pt x="0" y="7295579"/>
                </a:lnTo>
                <a:lnTo>
                  <a:pt x="0" y="0"/>
                </a:lnTo>
                <a:close/>
              </a:path>
            </a:pathLst>
          </a:custGeom>
          <a:blipFill>
            <a:blip r:embed="rId6"/>
            <a:stretch>
              <a:fillRect/>
            </a:stretch>
          </a:blipFill>
        </p:spPr>
        <p:txBody>
          <a:bodyPr/>
          <a:lstStyle/>
          <a:p>
            <a:endParaRPr lang="en-US"/>
          </a:p>
        </p:txBody>
      </p:sp>
      <p:sp>
        <p:nvSpPr>
          <p:cNvPr id="16" name="TextBox 5">
            <a:extLst>
              <a:ext uri="{FF2B5EF4-FFF2-40B4-BE49-F238E27FC236}">
                <a16:creationId xmlns:a16="http://schemas.microsoft.com/office/drawing/2014/main" id="{7D72EA7B-3958-A929-DC25-37803DFB29DD}"/>
              </a:ext>
            </a:extLst>
          </p:cNvPr>
          <p:cNvSpPr txBox="1"/>
          <p:nvPr/>
        </p:nvSpPr>
        <p:spPr>
          <a:xfrm>
            <a:off x="685800" y="2171700"/>
            <a:ext cx="6626372" cy="2837873"/>
          </a:xfrm>
          <a:prstGeom prst="rect">
            <a:avLst/>
          </a:prstGeom>
        </p:spPr>
        <p:txBody>
          <a:bodyPr wrap="square" lIns="0" tIns="0" rIns="0" bIns="0" rtlCol="0" anchor="t">
            <a:spAutoFit/>
          </a:bodyPr>
          <a:lstStyle/>
          <a:p>
            <a:pPr algn="l">
              <a:lnSpc>
                <a:spcPts val="14755"/>
              </a:lnSpc>
            </a:pPr>
            <a:r>
              <a:rPr lang="en-US" sz="11200" spc="-561" dirty="0">
                <a:solidFill>
                  <a:srgbClr val="DAFFFB"/>
                </a:solidFill>
                <a:latin typeface="Helvetica World Bold"/>
                <a:ea typeface="Helvetica World Bold"/>
                <a:cs typeface="Helvetica World Bold"/>
                <a:sym typeface="Helvetica World Bold"/>
              </a:rPr>
              <a:t>YAMM</a:t>
            </a:r>
            <a:endParaRPr lang="en-US" sz="16038" spc="-561" dirty="0">
              <a:solidFill>
                <a:srgbClr val="DAFFFB"/>
              </a:solidFill>
              <a:latin typeface="Helvetica World Bold"/>
              <a:ea typeface="Helvetica World Bold"/>
              <a:cs typeface="Helvetica World Bold"/>
              <a:sym typeface="Helvetica World Bold"/>
            </a:endParaRPr>
          </a:p>
          <a:p>
            <a:pPr algn="l">
              <a:lnSpc>
                <a:spcPts val="7649"/>
              </a:lnSpc>
            </a:pPr>
            <a:r>
              <a:rPr lang="en-US" sz="3600" u="sng" spc="-157" dirty="0">
                <a:solidFill>
                  <a:schemeClr val="bg1"/>
                </a:solidFill>
                <a:latin typeface="Helvetica World Bold"/>
                <a:ea typeface="Helvetica World Bold"/>
                <a:cs typeface="Helvetica World Bold"/>
                <a:sym typeface="Helvetica World Bold"/>
                <a:hlinkClick r:id="rId7" tooltip="http://www.curipod.com">
                  <a:extLst>
                    <a:ext uri="{A12FA001-AC4F-418D-AE19-62706E023703}">
                      <ahyp:hlinkClr xmlns:ahyp="http://schemas.microsoft.com/office/drawing/2018/hyperlinkcolor" val="tx"/>
                    </a:ext>
                  </a:extLst>
                </a:hlinkClick>
              </a:rPr>
              <a:t>Yet another mail merge</a:t>
            </a:r>
          </a:p>
        </p:txBody>
      </p:sp>
      <p:pic>
        <p:nvPicPr>
          <p:cNvPr id="5" name="Picture 4">
            <a:extLst>
              <a:ext uri="{FF2B5EF4-FFF2-40B4-BE49-F238E27FC236}">
                <a16:creationId xmlns:a16="http://schemas.microsoft.com/office/drawing/2014/main" id="{29560093-B307-DF0F-5593-F1215509ED0D}"/>
              </a:ext>
            </a:extLst>
          </p:cNvPr>
          <p:cNvPicPr>
            <a:picLocks noChangeAspect="1"/>
          </p:cNvPicPr>
          <p:nvPr/>
        </p:nvPicPr>
        <p:blipFill>
          <a:blip r:embed="rId8"/>
          <a:stretch>
            <a:fillRect/>
          </a:stretch>
        </p:blipFill>
        <p:spPr>
          <a:xfrm>
            <a:off x="5983110" y="2070052"/>
            <a:ext cx="12127115" cy="5879042"/>
          </a:xfrm>
          <a:prstGeom prst="rect">
            <a:avLst/>
          </a:prstGeom>
        </p:spPr>
      </p:pic>
      <p:sp>
        <p:nvSpPr>
          <p:cNvPr id="17" name="Rounded Rectangle 16">
            <a:extLst>
              <a:ext uri="{FF2B5EF4-FFF2-40B4-BE49-F238E27FC236}">
                <a16:creationId xmlns:a16="http://schemas.microsoft.com/office/drawing/2014/main" id="{30502841-47A9-C0E7-562E-B52B8C20A6AF}"/>
              </a:ext>
            </a:extLst>
          </p:cNvPr>
          <p:cNvSpPr/>
          <p:nvPr/>
        </p:nvSpPr>
        <p:spPr>
          <a:xfrm>
            <a:off x="6256616" y="3968118"/>
            <a:ext cx="3321521" cy="3872394"/>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9580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83E80BE1-CDCC-AA6E-5C26-94A4A1E87DD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3E0406-3DB0-5B38-AF93-DF1B9F6A2DC6}"/>
              </a:ext>
            </a:extLst>
          </p:cNvPr>
          <p:cNvGrpSpPr/>
          <p:nvPr/>
        </p:nvGrpSpPr>
        <p:grpSpPr>
          <a:xfrm>
            <a:off x="-386085" y="190500"/>
            <a:ext cx="19060169" cy="10605843"/>
            <a:chOff x="0" y="0"/>
            <a:chExt cx="25413559" cy="14141124"/>
          </a:xfrm>
        </p:grpSpPr>
        <p:sp>
          <p:nvSpPr>
            <p:cNvPr id="3" name="Freeform 3">
              <a:extLst>
                <a:ext uri="{FF2B5EF4-FFF2-40B4-BE49-F238E27FC236}">
                  <a16:creationId xmlns:a16="http://schemas.microsoft.com/office/drawing/2014/main" id="{1077983F-7568-A1D5-D647-6827FDA84A60}"/>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23EE2661-E29F-FBA6-D245-9A2C7D53BE63}"/>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a:extLst>
              <a:ext uri="{FF2B5EF4-FFF2-40B4-BE49-F238E27FC236}">
                <a16:creationId xmlns:a16="http://schemas.microsoft.com/office/drawing/2014/main" id="{35EE8D14-EF5D-6206-4D64-C5636BF517EA}"/>
              </a:ext>
            </a:extLst>
          </p:cNvPr>
          <p:cNvGrpSpPr/>
          <p:nvPr/>
        </p:nvGrpSpPr>
        <p:grpSpPr>
          <a:xfrm>
            <a:off x="7010400" y="964576"/>
            <a:ext cx="11099825" cy="8293724"/>
            <a:chOff x="0" y="0"/>
            <a:chExt cx="3048531" cy="2645291"/>
          </a:xfrm>
        </p:grpSpPr>
        <p:sp>
          <p:nvSpPr>
            <p:cNvPr id="7" name="Freeform 7">
              <a:extLst>
                <a:ext uri="{FF2B5EF4-FFF2-40B4-BE49-F238E27FC236}">
                  <a16:creationId xmlns:a16="http://schemas.microsoft.com/office/drawing/2014/main" id="{689FDAF4-4BB2-558A-400A-04A4DF6B21F7}"/>
                </a:ext>
              </a:extLst>
            </p:cNvPr>
            <p:cNvSpPr/>
            <p:nvPr/>
          </p:nvSpPr>
          <p:spPr>
            <a:xfrm>
              <a:off x="0" y="0"/>
              <a:ext cx="3048531" cy="2645291"/>
            </a:xfrm>
            <a:custGeom>
              <a:avLst/>
              <a:gdLst/>
              <a:ahLst/>
              <a:cxnLst/>
              <a:rect l="l" t="t" r="r" b="b"/>
              <a:pathLst>
                <a:path w="3048531" h="2645291">
                  <a:moveTo>
                    <a:pt x="41310" y="0"/>
                  </a:moveTo>
                  <a:lnTo>
                    <a:pt x="3007222" y="0"/>
                  </a:lnTo>
                  <a:cubicBezTo>
                    <a:pt x="3018178" y="0"/>
                    <a:pt x="3028685" y="4352"/>
                    <a:pt x="3036432" y="12099"/>
                  </a:cubicBezTo>
                  <a:cubicBezTo>
                    <a:pt x="3044179" y="19846"/>
                    <a:pt x="3048531" y="30354"/>
                    <a:pt x="3048531" y="41310"/>
                  </a:cubicBezTo>
                  <a:lnTo>
                    <a:pt x="3048531" y="2603981"/>
                  </a:lnTo>
                  <a:cubicBezTo>
                    <a:pt x="3048531" y="2614937"/>
                    <a:pt x="3044179" y="2625444"/>
                    <a:pt x="3036432" y="2633192"/>
                  </a:cubicBezTo>
                  <a:cubicBezTo>
                    <a:pt x="3028685" y="2640939"/>
                    <a:pt x="3018178" y="2645291"/>
                    <a:pt x="3007222" y="2645291"/>
                  </a:cubicBezTo>
                  <a:lnTo>
                    <a:pt x="41310" y="2645291"/>
                  </a:lnTo>
                  <a:cubicBezTo>
                    <a:pt x="30354" y="2645291"/>
                    <a:pt x="19846" y="2640939"/>
                    <a:pt x="12099" y="2633192"/>
                  </a:cubicBezTo>
                  <a:cubicBezTo>
                    <a:pt x="4352" y="2625444"/>
                    <a:pt x="0" y="2614937"/>
                    <a:pt x="0" y="2603981"/>
                  </a:cubicBezTo>
                  <a:lnTo>
                    <a:pt x="0" y="41310"/>
                  </a:lnTo>
                  <a:cubicBezTo>
                    <a:pt x="0" y="30354"/>
                    <a:pt x="4352" y="19846"/>
                    <a:pt x="12099" y="12099"/>
                  </a:cubicBezTo>
                  <a:cubicBezTo>
                    <a:pt x="19846" y="4352"/>
                    <a:pt x="30354" y="0"/>
                    <a:pt x="4131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a:extLst>
                <a:ext uri="{FF2B5EF4-FFF2-40B4-BE49-F238E27FC236}">
                  <a16:creationId xmlns:a16="http://schemas.microsoft.com/office/drawing/2014/main" id="{556939A2-1C57-EB73-BA87-40F5E2A3376C}"/>
                </a:ext>
              </a:extLst>
            </p:cNvPr>
            <p:cNvSpPr txBox="1"/>
            <p:nvPr/>
          </p:nvSpPr>
          <p:spPr>
            <a:xfrm>
              <a:off x="0" y="-47625"/>
              <a:ext cx="3048531" cy="2692916"/>
            </a:xfrm>
            <a:prstGeom prst="rect">
              <a:avLst/>
            </a:prstGeom>
          </p:spPr>
          <p:txBody>
            <a:bodyPr lIns="50800" tIns="50800" rIns="50800" bIns="50800" rtlCol="0" anchor="ctr"/>
            <a:lstStyle/>
            <a:p>
              <a:pPr algn="ctr">
                <a:lnSpc>
                  <a:spcPts val="3669"/>
                </a:lnSpc>
              </a:pPr>
              <a:endParaRPr/>
            </a:p>
          </p:txBody>
        </p:sp>
      </p:grpSp>
      <p:sp>
        <p:nvSpPr>
          <p:cNvPr id="9" name="TextBox 9">
            <a:extLst>
              <a:ext uri="{FF2B5EF4-FFF2-40B4-BE49-F238E27FC236}">
                <a16:creationId xmlns:a16="http://schemas.microsoft.com/office/drawing/2014/main" id="{8411C63E-6ED8-7C7C-C9E9-9EB9EAF3585A}"/>
              </a:ext>
            </a:extLst>
          </p:cNvPr>
          <p:cNvSpPr txBox="1"/>
          <p:nvPr/>
        </p:nvSpPr>
        <p:spPr>
          <a:xfrm>
            <a:off x="7312172" y="1196265"/>
            <a:ext cx="10605843" cy="7663636"/>
          </a:xfrm>
          <a:prstGeom prst="rect">
            <a:avLst/>
          </a:prstGeom>
        </p:spPr>
        <p:txBody>
          <a:bodyPr wrap="square" lIns="0" tIns="0" rIns="0" bIns="0" rtlCol="0" anchor="t">
            <a:spAutoFit/>
          </a:bodyPr>
          <a:lstStyle/>
          <a:p>
            <a:r>
              <a:rPr lang="en-US" sz="6000" b="1" dirty="0">
                <a:solidFill>
                  <a:schemeClr val="bg1"/>
                </a:solidFill>
              </a:rPr>
              <a:t>Why Add YAMM to Your Toolbox?</a:t>
            </a:r>
            <a:endParaRPr lang="en-US" sz="5600" b="1" dirty="0">
              <a:solidFill>
                <a:schemeClr val="bg1"/>
              </a:solidFill>
            </a:endParaRPr>
          </a:p>
          <a:p>
            <a:r>
              <a:rPr lang="en-US" sz="5400" dirty="0"/>
              <a:t>⚡ </a:t>
            </a:r>
            <a:r>
              <a:rPr lang="en-US" sz="5400" dirty="0">
                <a:solidFill>
                  <a:schemeClr val="bg1"/>
                </a:solidFill>
              </a:rPr>
              <a:t>Saves time every week</a:t>
            </a:r>
          </a:p>
          <a:p>
            <a:r>
              <a:rPr lang="en-US" sz="5400" dirty="0">
                <a:solidFill>
                  <a:schemeClr val="bg1"/>
                </a:solidFill>
              </a:rPr>
              <a:t>🤖 Combine with ChatGPT for smart   </a:t>
            </a:r>
          </a:p>
          <a:p>
            <a:r>
              <a:rPr lang="en-US" sz="5400" dirty="0">
                <a:solidFill>
                  <a:schemeClr val="bg1"/>
                </a:solidFill>
              </a:rPr>
              <a:t>     email scripting</a:t>
            </a:r>
          </a:p>
          <a:p>
            <a:r>
              <a:rPr lang="en-US" sz="5400" dirty="0">
                <a:solidFill>
                  <a:schemeClr val="bg1"/>
                </a:solidFill>
              </a:rPr>
              <a:t>📊 Tracks who’s opening and  </a:t>
            </a:r>
          </a:p>
          <a:p>
            <a:r>
              <a:rPr lang="en-US" sz="5400" dirty="0">
                <a:solidFill>
                  <a:schemeClr val="bg1"/>
                </a:solidFill>
              </a:rPr>
              <a:t>      responding</a:t>
            </a:r>
          </a:p>
          <a:p>
            <a:r>
              <a:rPr lang="en-US" sz="5400" dirty="0">
                <a:solidFill>
                  <a:schemeClr val="bg1"/>
                </a:solidFill>
              </a:rPr>
              <a:t>🧠 Great for communicating with </a:t>
            </a:r>
          </a:p>
          <a:p>
            <a:r>
              <a:rPr lang="en-US" sz="5400" dirty="0">
                <a:solidFill>
                  <a:schemeClr val="bg1"/>
                </a:solidFill>
              </a:rPr>
              <a:t>      100+ students quickly</a:t>
            </a:r>
          </a:p>
        </p:txBody>
      </p:sp>
      <p:sp>
        <p:nvSpPr>
          <p:cNvPr id="10" name="Freeform 10">
            <a:extLst>
              <a:ext uri="{FF2B5EF4-FFF2-40B4-BE49-F238E27FC236}">
                <a16:creationId xmlns:a16="http://schemas.microsoft.com/office/drawing/2014/main" id="{D6542C66-D6FC-133F-9B32-2468571255F5}"/>
              </a:ext>
            </a:extLst>
          </p:cNvPr>
          <p:cNvSpPr/>
          <p:nvPr/>
        </p:nvSpPr>
        <p:spPr>
          <a:xfrm>
            <a:off x="1025740" y="480870"/>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A5DE36D-52F8-A5D4-13F9-EACFB220F5BE}"/>
              </a:ext>
            </a:extLst>
          </p:cNvPr>
          <p:cNvSpPr/>
          <p:nvPr/>
        </p:nvSpPr>
        <p:spPr>
          <a:xfrm>
            <a:off x="2681635" y="480870"/>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15C420E8-3129-EFC5-9C93-7F94394CEC80}"/>
              </a:ext>
            </a:extLst>
          </p:cNvPr>
          <p:cNvGrpSpPr/>
          <p:nvPr/>
        </p:nvGrpSpPr>
        <p:grpSpPr>
          <a:xfrm>
            <a:off x="-514350" y="9883238"/>
            <a:ext cx="21040117" cy="3086100"/>
            <a:chOff x="0" y="0"/>
            <a:chExt cx="5541430" cy="812800"/>
          </a:xfrm>
        </p:grpSpPr>
        <p:sp>
          <p:nvSpPr>
            <p:cNvPr id="13" name="Freeform 13">
              <a:extLst>
                <a:ext uri="{FF2B5EF4-FFF2-40B4-BE49-F238E27FC236}">
                  <a16:creationId xmlns:a16="http://schemas.microsoft.com/office/drawing/2014/main" id="{B4562442-E154-3C6F-4A8B-4B332B0B8046}"/>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a:extLst>
                <a:ext uri="{FF2B5EF4-FFF2-40B4-BE49-F238E27FC236}">
                  <a16:creationId xmlns:a16="http://schemas.microsoft.com/office/drawing/2014/main" id="{684AC4C1-4AD8-3E14-ABF5-27B4053FD268}"/>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a:extLst>
              <a:ext uri="{FF2B5EF4-FFF2-40B4-BE49-F238E27FC236}">
                <a16:creationId xmlns:a16="http://schemas.microsoft.com/office/drawing/2014/main" id="{EFA56E46-5304-2DA6-C73B-3AECCDD61BCF}"/>
              </a:ext>
            </a:extLst>
          </p:cNvPr>
          <p:cNvSpPr/>
          <p:nvPr/>
        </p:nvSpPr>
        <p:spPr>
          <a:xfrm>
            <a:off x="1842778" y="5011126"/>
            <a:ext cx="4897157" cy="7295579"/>
          </a:xfrm>
          <a:custGeom>
            <a:avLst/>
            <a:gdLst/>
            <a:ahLst/>
            <a:cxnLst/>
            <a:rect l="l" t="t" r="r" b="b"/>
            <a:pathLst>
              <a:path w="4897157" h="7295579">
                <a:moveTo>
                  <a:pt x="0" y="0"/>
                </a:moveTo>
                <a:lnTo>
                  <a:pt x="4897157" y="0"/>
                </a:lnTo>
                <a:lnTo>
                  <a:pt x="4897157" y="7295579"/>
                </a:lnTo>
                <a:lnTo>
                  <a:pt x="0" y="7295579"/>
                </a:lnTo>
                <a:lnTo>
                  <a:pt x="0" y="0"/>
                </a:lnTo>
                <a:close/>
              </a:path>
            </a:pathLst>
          </a:custGeom>
          <a:blipFill>
            <a:blip r:embed="rId6"/>
            <a:stretch>
              <a:fillRect/>
            </a:stretch>
          </a:blipFill>
        </p:spPr>
        <p:txBody>
          <a:bodyPr/>
          <a:lstStyle/>
          <a:p>
            <a:endParaRPr lang="en-US"/>
          </a:p>
        </p:txBody>
      </p:sp>
      <p:sp>
        <p:nvSpPr>
          <p:cNvPr id="16" name="TextBox 5">
            <a:extLst>
              <a:ext uri="{FF2B5EF4-FFF2-40B4-BE49-F238E27FC236}">
                <a16:creationId xmlns:a16="http://schemas.microsoft.com/office/drawing/2014/main" id="{E7FF25E3-8E56-A7AB-9D09-8D2E8D368108}"/>
              </a:ext>
            </a:extLst>
          </p:cNvPr>
          <p:cNvSpPr txBox="1"/>
          <p:nvPr/>
        </p:nvSpPr>
        <p:spPr>
          <a:xfrm>
            <a:off x="685800" y="2171700"/>
            <a:ext cx="6626372" cy="2837873"/>
          </a:xfrm>
          <a:prstGeom prst="rect">
            <a:avLst/>
          </a:prstGeom>
        </p:spPr>
        <p:txBody>
          <a:bodyPr wrap="square" lIns="0" tIns="0" rIns="0" bIns="0" rtlCol="0" anchor="t">
            <a:spAutoFit/>
          </a:bodyPr>
          <a:lstStyle/>
          <a:p>
            <a:pPr algn="l">
              <a:lnSpc>
                <a:spcPts val="14755"/>
              </a:lnSpc>
            </a:pPr>
            <a:r>
              <a:rPr lang="en-US" sz="16038" spc="-561" dirty="0">
                <a:solidFill>
                  <a:srgbClr val="DAFFFB"/>
                </a:solidFill>
                <a:latin typeface="Helvetica World Bold"/>
                <a:ea typeface="Helvetica World Bold"/>
                <a:cs typeface="Helvetica World Bold"/>
                <a:sym typeface="Helvetica World Bold"/>
              </a:rPr>
              <a:t>YAMM</a:t>
            </a:r>
          </a:p>
          <a:p>
            <a:pPr algn="l">
              <a:lnSpc>
                <a:spcPts val="7649"/>
              </a:lnSpc>
            </a:pPr>
            <a:r>
              <a:rPr lang="en-US" sz="4499" u="sng" spc="-157" dirty="0">
                <a:solidFill>
                  <a:schemeClr val="bg1"/>
                </a:solidFill>
                <a:latin typeface="Helvetica World Bold"/>
                <a:ea typeface="Helvetica World Bold"/>
                <a:cs typeface="Helvetica World Bold"/>
                <a:sym typeface="Helvetica World Bold"/>
                <a:hlinkClick r:id="rId7" tooltip="http://www.curipod.com">
                  <a:extLst>
                    <a:ext uri="{A12FA001-AC4F-418D-AE19-62706E023703}">
                      <ahyp:hlinkClr xmlns:ahyp="http://schemas.microsoft.com/office/drawing/2018/hyperlinkcolor" val="tx"/>
                    </a:ext>
                  </a:extLst>
                </a:hlinkClick>
              </a:rPr>
              <a:t>Yet another mail merge</a:t>
            </a:r>
          </a:p>
        </p:txBody>
      </p:sp>
    </p:spTree>
    <p:extLst>
      <p:ext uri="{BB962C8B-B14F-4D97-AF65-F5344CB8AC3E}">
        <p14:creationId xmlns:p14="http://schemas.microsoft.com/office/powerpoint/2010/main" val="97160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28700" y="2752212"/>
            <a:ext cx="10717541" cy="6506088"/>
            <a:chOff x="0" y="0"/>
            <a:chExt cx="3418370" cy="2075123"/>
          </a:xfrm>
        </p:grpSpPr>
        <p:sp>
          <p:nvSpPr>
            <p:cNvPr id="6" name="Freeform 6"/>
            <p:cNvSpPr/>
            <p:nvPr/>
          </p:nvSpPr>
          <p:spPr>
            <a:xfrm>
              <a:off x="0" y="0"/>
              <a:ext cx="3418370" cy="2075123"/>
            </a:xfrm>
            <a:custGeom>
              <a:avLst/>
              <a:gdLst/>
              <a:ahLst/>
              <a:cxnLst/>
              <a:rect l="l" t="t" r="r" b="b"/>
              <a:pathLst>
                <a:path w="3418370" h="2075123">
                  <a:moveTo>
                    <a:pt x="36840" y="0"/>
                  </a:moveTo>
                  <a:lnTo>
                    <a:pt x="3381529" y="0"/>
                  </a:lnTo>
                  <a:cubicBezTo>
                    <a:pt x="3391300" y="0"/>
                    <a:pt x="3400670" y="3881"/>
                    <a:pt x="3407579" y="10790"/>
                  </a:cubicBezTo>
                  <a:cubicBezTo>
                    <a:pt x="3414488" y="17699"/>
                    <a:pt x="3418370" y="27070"/>
                    <a:pt x="3418370" y="36840"/>
                  </a:cubicBezTo>
                  <a:lnTo>
                    <a:pt x="3418370" y="2038282"/>
                  </a:lnTo>
                  <a:cubicBezTo>
                    <a:pt x="3418370" y="2048053"/>
                    <a:pt x="3414488" y="2057424"/>
                    <a:pt x="3407579" y="2064333"/>
                  </a:cubicBezTo>
                  <a:cubicBezTo>
                    <a:pt x="3400670" y="2071241"/>
                    <a:pt x="3391300" y="2075123"/>
                    <a:pt x="3381529" y="2075123"/>
                  </a:cubicBezTo>
                  <a:lnTo>
                    <a:pt x="36840" y="2075123"/>
                  </a:lnTo>
                  <a:cubicBezTo>
                    <a:pt x="27070" y="2075123"/>
                    <a:pt x="17699" y="2071241"/>
                    <a:pt x="10790" y="2064333"/>
                  </a:cubicBezTo>
                  <a:cubicBezTo>
                    <a:pt x="3881" y="2057424"/>
                    <a:pt x="0" y="2048053"/>
                    <a:pt x="0" y="2038282"/>
                  </a:cubicBezTo>
                  <a:lnTo>
                    <a:pt x="0" y="36840"/>
                  </a:lnTo>
                  <a:cubicBezTo>
                    <a:pt x="0" y="27070"/>
                    <a:pt x="3881" y="17699"/>
                    <a:pt x="10790" y="10790"/>
                  </a:cubicBezTo>
                  <a:cubicBezTo>
                    <a:pt x="17699" y="3881"/>
                    <a:pt x="27070" y="0"/>
                    <a:pt x="3684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3418370" cy="2122748"/>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1028700" y="1037085"/>
            <a:ext cx="13796111" cy="1144921"/>
          </a:xfrm>
          <a:prstGeom prst="rect">
            <a:avLst/>
          </a:prstGeom>
        </p:spPr>
        <p:txBody>
          <a:bodyPr lIns="0" tIns="0" rIns="0" bIns="0" rtlCol="0" anchor="t">
            <a:spAutoFit/>
          </a:bodyPr>
          <a:lstStyle/>
          <a:p>
            <a:pPr algn="l">
              <a:lnSpc>
                <a:spcPts val="7530"/>
              </a:lnSpc>
            </a:pPr>
            <a:r>
              <a:rPr lang="en-US" sz="8184" spc="-286">
                <a:solidFill>
                  <a:srgbClr val="DAFFFB"/>
                </a:solidFill>
                <a:latin typeface="Helvetica World Bold"/>
                <a:ea typeface="Helvetica World Bold"/>
                <a:cs typeface="Helvetica World Bold"/>
                <a:sym typeface="Helvetica World Bold"/>
              </a:rPr>
              <a:t>Magic School - Components </a:t>
            </a:r>
          </a:p>
        </p:txBody>
      </p:sp>
      <p:sp>
        <p:nvSpPr>
          <p:cNvPr id="9" name="TextBox 9"/>
          <p:cNvSpPr txBox="1"/>
          <p:nvPr/>
        </p:nvSpPr>
        <p:spPr>
          <a:xfrm>
            <a:off x="1647667" y="3338237"/>
            <a:ext cx="7496333" cy="5540375"/>
          </a:xfrm>
          <a:prstGeom prst="rect">
            <a:avLst/>
          </a:prstGeom>
        </p:spPr>
        <p:txBody>
          <a:bodyPr lIns="0" tIns="0" rIns="0" bIns="0" rtlCol="0" anchor="t">
            <a:spAutoFit/>
          </a:bodyPr>
          <a:lstStyle/>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Newsletter</a:t>
            </a:r>
          </a:p>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Letter of Recommendation</a:t>
            </a:r>
          </a:p>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Clear Direction</a:t>
            </a:r>
          </a:p>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Email Family</a:t>
            </a:r>
          </a:p>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Rubric Generator</a:t>
            </a:r>
          </a:p>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Youtube video question</a:t>
            </a:r>
          </a:p>
          <a:p>
            <a:pPr marL="755649" lvl="1" indent="-377824" algn="l">
              <a:lnSpc>
                <a:spcPts val="4899"/>
              </a:lnSpc>
              <a:buFont typeface="Arial"/>
              <a:buChar char="•"/>
            </a:pPr>
            <a:r>
              <a:rPr lang="en-US" sz="3499">
                <a:solidFill>
                  <a:srgbClr val="FFFFFF"/>
                </a:solidFill>
                <a:latin typeface="Canva Sans Bold"/>
                <a:ea typeface="Canva Sans Bold"/>
                <a:cs typeface="Canva Sans Bold"/>
                <a:sym typeface="Canva Sans Bold"/>
              </a:rPr>
              <a:t>Worksheet</a:t>
            </a:r>
          </a:p>
          <a:p>
            <a:pPr algn="l">
              <a:lnSpc>
                <a:spcPts val="4899"/>
              </a:lnSpc>
            </a:pPr>
            <a:endParaRPr lang="en-US" sz="3499">
              <a:solidFill>
                <a:srgbClr val="FFFFFF"/>
              </a:solidFill>
              <a:latin typeface="Canva Sans Bold"/>
              <a:ea typeface="Canva Sans Bold"/>
              <a:cs typeface="Canva Sans Bold"/>
              <a:sym typeface="Canva Sans Bold"/>
            </a:endParaRPr>
          </a:p>
          <a:p>
            <a:pPr algn="l">
              <a:lnSpc>
                <a:spcPts val="4899"/>
              </a:lnSpc>
            </a:pPr>
            <a:r>
              <a:rPr lang="en-US" sz="3499" u="sng">
                <a:solidFill>
                  <a:srgbClr val="FFFFFF"/>
                </a:solidFill>
                <a:latin typeface="Canva Sans Bold"/>
                <a:ea typeface="Canva Sans Bold"/>
                <a:cs typeface="Canva Sans Bold"/>
                <a:sym typeface="Canva Sans Bold"/>
                <a:hlinkClick r:id="rId4" tooltip="http://www.magicschool.ai"/>
              </a:rPr>
              <a:t>https://www.magicschool.ai/ </a:t>
            </a:r>
          </a:p>
        </p:txBody>
      </p:sp>
      <p:sp>
        <p:nvSpPr>
          <p:cNvPr id="10" name="Freeform 10"/>
          <p:cNvSpPr/>
          <p:nvPr/>
        </p:nvSpPr>
        <p:spPr>
          <a:xfrm>
            <a:off x="9394817" y="6657764"/>
            <a:ext cx="1821482" cy="1821482"/>
          </a:xfrm>
          <a:custGeom>
            <a:avLst/>
            <a:gdLst/>
            <a:ahLst/>
            <a:cxnLst/>
            <a:rect l="l" t="t" r="r" b="b"/>
            <a:pathLst>
              <a:path w="1821482" h="1821482">
                <a:moveTo>
                  <a:pt x="0" y="0"/>
                </a:moveTo>
                <a:lnTo>
                  <a:pt x="1821482" y="0"/>
                </a:lnTo>
                <a:lnTo>
                  <a:pt x="1821482" y="1821482"/>
                </a:lnTo>
                <a:lnTo>
                  <a:pt x="0" y="1821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1379025" y="1522991"/>
            <a:ext cx="8518559" cy="11817654"/>
          </a:xfrm>
          <a:custGeom>
            <a:avLst/>
            <a:gdLst/>
            <a:ahLst/>
            <a:cxnLst/>
            <a:rect l="l" t="t" r="r" b="b"/>
            <a:pathLst>
              <a:path w="8518559" h="11817654">
                <a:moveTo>
                  <a:pt x="0" y="0"/>
                </a:moveTo>
                <a:lnTo>
                  <a:pt x="8518559" y="0"/>
                </a:lnTo>
                <a:lnTo>
                  <a:pt x="8518559" y="11817654"/>
                </a:lnTo>
                <a:lnTo>
                  <a:pt x="0" y="11817654"/>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28700" y="638417"/>
            <a:ext cx="16230600" cy="4505083"/>
            <a:chOff x="0" y="0"/>
            <a:chExt cx="5176765" cy="1436900"/>
          </a:xfrm>
        </p:grpSpPr>
        <p:sp>
          <p:nvSpPr>
            <p:cNvPr id="6" name="Freeform 6"/>
            <p:cNvSpPr/>
            <p:nvPr/>
          </p:nvSpPr>
          <p:spPr>
            <a:xfrm>
              <a:off x="0" y="0"/>
              <a:ext cx="5176765" cy="1436900"/>
            </a:xfrm>
            <a:custGeom>
              <a:avLst/>
              <a:gdLst/>
              <a:ahLst/>
              <a:cxnLst/>
              <a:rect l="l" t="t" r="r" b="b"/>
              <a:pathLst>
                <a:path w="5176765" h="1436900">
                  <a:moveTo>
                    <a:pt x="24327" y="0"/>
                  </a:moveTo>
                  <a:lnTo>
                    <a:pt x="5152438" y="0"/>
                  </a:lnTo>
                  <a:cubicBezTo>
                    <a:pt x="5165873" y="0"/>
                    <a:pt x="5176765" y="10891"/>
                    <a:pt x="5176765" y="24327"/>
                  </a:cubicBezTo>
                  <a:lnTo>
                    <a:pt x="5176765" y="1412574"/>
                  </a:lnTo>
                  <a:cubicBezTo>
                    <a:pt x="5176765" y="1426009"/>
                    <a:pt x="5165873" y="1436900"/>
                    <a:pt x="5152438" y="1436900"/>
                  </a:cubicBezTo>
                  <a:lnTo>
                    <a:pt x="24327" y="1436900"/>
                  </a:lnTo>
                  <a:cubicBezTo>
                    <a:pt x="10891" y="1436900"/>
                    <a:pt x="0" y="1426009"/>
                    <a:pt x="0" y="1412574"/>
                  </a:cubicBezTo>
                  <a:lnTo>
                    <a:pt x="0" y="24327"/>
                  </a:lnTo>
                  <a:cubicBezTo>
                    <a:pt x="0" y="10891"/>
                    <a:pt x="10891" y="0"/>
                    <a:pt x="24327"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5176765" cy="1484525"/>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9818222" y="6562483"/>
            <a:ext cx="7441078" cy="2822448"/>
          </a:xfrm>
          <a:prstGeom prst="rect">
            <a:avLst/>
          </a:prstGeom>
        </p:spPr>
        <p:txBody>
          <a:bodyPr lIns="0" tIns="0" rIns="0" bIns="0" rtlCol="0" anchor="t">
            <a:spAutoFit/>
          </a:bodyPr>
          <a:lstStyle/>
          <a:p>
            <a:pPr algn="just">
              <a:lnSpc>
                <a:spcPts val="13248"/>
              </a:lnSpc>
            </a:pPr>
            <a:r>
              <a:rPr lang="en-US" sz="14400" spc="-504">
                <a:solidFill>
                  <a:srgbClr val="DAFFFB"/>
                </a:solidFill>
                <a:latin typeface="Helvetica World Bold"/>
                <a:ea typeface="Helvetica World Bold"/>
                <a:cs typeface="Helvetica World Bold"/>
                <a:sym typeface="Helvetica World Bold"/>
              </a:rPr>
              <a:t>Diffit</a:t>
            </a:r>
          </a:p>
          <a:p>
            <a:pPr algn="just">
              <a:lnSpc>
                <a:spcPts val="6624"/>
              </a:lnSpc>
            </a:pPr>
            <a:r>
              <a:rPr lang="en-US" sz="7200" u="sng" spc="-252">
                <a:solidFill>
                  <a:srgbClr val="DAFFFB"/>
                </a:solidFill>
                <a:latin typeface="Helvetica World Bold"/>
                <a:ea typeface="Helvetica World Bold"/>
                <a:cs typeface="Helvetica World Bold"/>
                <a:sym typeface="Helvetica World Bold"/>
                <a:hlinkClick r:id="rId4" tooltip="http://www.diffit.com"/>
              </a:rPr>
              <a:t>www.diffit.com</a:t>
            </a:r>
          </a:p>
        </p:txBody>
      </p:sp>
      <p:sp>
        <p:nvSpPr>
          <p:cNvPr id="9" name="Freeform 9"/>
          <p:cNvSpPr/>
          <p:nvPr/>
        </p:nvSpPr>
        <p:spPr>
          <a:xfrm>
            <a:off x="10603202" y="2961951"/>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3538761" y="2924657"/>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8"/>
            <a:stretch>
              <a:fillRect/>
            </a:stretch>
          </a:blipFill>
        </p:spPr>
        <p:txBody>
          <a:bodyPr/>
          <a:lstStyle/>
          <a:p>
            <a:endParaRPr lang="en-US"/>
          </a:p>
        </p:txBody>
      </p:sp>
      <p:sp>
        <p:nvSpPr>
          <p:cNvPr id="16" name="TextBox 16"/>
          <p:cNvSpPr txBox="1"/>
          <p:nvPr/>
        </p:nvSpPr>
        <p:spPr>
          <a:xfrm>
            <a:off x="1318503" y="638417"/>
            <a:ext cx="9080381" cy="4306731"/>
          </a:xfrm>
          <a:prstGeom prst="rect">
            <a:avLst/>
          </a:prstGeom>
        </p:spPr>
        <p:txBody>
          <a:bodyPr lIns="0" tIns="0" rIns="0" bIns="0" rtlCol="0" anchor="t">
            <a:spAutoFit/>
          </a:bodyPr>
          <a:lstStyle/>
          <a:p>
            <a:pPr algn="l">
              <a:lnSpc>
                <a:spcPts val="6836"/>
              </a:lnSpc>
            </a:pPr>
            <a:r>
              <a:rPr lang="en-US" sz="5744">
                <a:solidFill>
                  <a:srgbClr val="FFFFFF"/>
                </a:solidFill>
                <a:latin typeface="Canva Sans Bold"/>
                <a:ea typeface="Canva Sans Bold"/>
                <a:cs typeface="Canva Sans Bold"/>
                <a:sym typeface="Canva Sans Bold"/>
              </a:rPr>
              <a:t>Offers:</a:t>
            </a:r>
          </a:p>
          <a:p>
            <a:pPr marL="1240322" lvl="1" indent="-620161" algn="l">
              <a:lnSpc>
                <a:spcPts val="6836"/>
              </a:lnSpc>
              <a:buFont typeface="Arial"/>
              <a:buChar char="•"/>
            </a:pPr>
            <a:r>
              <a:rPr lang="en-US" sz="5744">
                <a:solidFill>
                  <a:srgbClr val="FFFFFF"/>
                </a:solidFill>
                <a:latin typeface="Canva Sans Bold"/>
                <a:ea typeface="Canva Sans Bold"/>
                <a:cs typeface="Canva Sans Bold"/>
                <a:sym typeface="Canva Sans Bold"/>
              </a:rPr>
              <a:t>Articles</a:t>
            </a:r>
          </a:p>
          <a:p>
            <a:pPr marL="1240322" lvl="1" indent="-620161" algn="l">
              <a:lnSpc>
                <a:spcPts val="6836"/>
              </a:lnSpc>
              <a:buFont typeface="Arial"/>
              <a:buChar char="•"/>
            </a:pPr>
            <a:r>
              <a:rPr lang="en-US" sz="5744">
                <a:solidFill>
                  <a:srgbClr val="FFFFFF"/>
                </a:solidFill>
                <a:latin typeface="Canva Sans Bold"/>
                <a:ea typeface="Canva Sans Bold"/>
                <a:cs typeface="Canva Sans Bold"/>
                <a:sym typeface="Canva Sans Bold"/>
              </a:rPr>
              <a:t>Vocabulary</a:t>
            </a:r>
          </a:p>
          <a:p>
            <a:pPr marL="1240322" lvl="1" indent="-620161" algn="l">
              <a:lnSpc>
                <a:spcPts val="6836"/>
              </a:lnSpc>
              <a:buFont typeface="Arial"/>
              <a:buChar char="•"/>
            </a:pPr>
            <a:r>
              <a:rPr lang="en-US" sz="5744">
                <a:solidFill>
                  <a:srgbClr val="FFFFFF"/>
                </a:solidFill>
                <a:latin typeface="Canva Sans Bold"/>
                <a:ea typeface="Canva Sans Bold"/>
                <a:cs typeface="Canva Sans Bold"/>
                <a:sym typeface="Canva Sans Bold"/>
              </a:rPr>
              <a:t>Quizzes</a:t>
            </a:r>
          </a:p>
          <a:p>
            <a:pPr marL="1240322" lvl="1" indent="-620161" algn="l">
              <a:lnSpc>
                <a:spcPts val="6836"/>
              </a:lnSpc>
              <a:buFont typeface="Arial"/>
              <a:buChar char="•"/>
            </a:pPr>
            <a:r>
              <a:rPr lang="en-US" sz="5744">
                <a:solidFill>
                  <a:srgbClr val="FFFFFF"/>
                </a:solidFill>
                <a:latin typeface="Canva Sans Bold"/>
                <a:ea typeface="Canva Sans Bold"/>
                <a:cs typeface="Canva Sans Bold"/>
                <a:sym typeface="Canva Sans Bold"/>
              </a:rPr>
              <a:t>Writing prompts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03251ED1-A186-06CC-C743-836BCF00BB3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65E175-92D4-4322-04A7-83BCF29CBBE4}"/>
              </a:ext>
            </a:extLst>
          </p:cNvPr>
          <p:cNvGrpSpPr/>
          <p:nvPr/>
        </p:nvGrpSpPr>
        <p:grpSpPr>
          <a:xfrm>
            <a:off x="-386085" y="-159421"/>
            <a:ext cx="19060169" cy="10605843"/>
            <a:chOff x="0" y="0"/>
            <a:chExt cx="25413559" cy="14141124"/>
          </a:xfrm>
        </p:grpSpPr>
        <p:sp>
          <p:nvSpPr>
            <p:cNvPr id="3" name="Freeform 3">
              <a:extLst>
                <a:ext uri="{FF2B5EF4-FFF2-40B4-BE49-F238E27FC236}">
                  <a16:creationId xmlns:a16="http://schemas.microsoft.com/office/drawing/2014/main" id="{BCC917C4-24ED-FD32-B988-A7885995BEFD}"/>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A80588F-53DD-4489-3520-13F42AE99872}"/>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a:extLst>
              <a:ext uri="{FF2B5EF4-FFF2-40B4-BE49-F238E27FC236}">
                <a16:creationId xmlns:a16="http://schemas.microsoft.com/office/drawing/2014/main" id="{771ED090-3414-B2ED-BB44-32F473F8BEBE}"/>
              </a:ext>
            </a:extLst>
          </p:cNvPr>
          <p:cNvGrpSpPr/>
          <p:nvPr/>
        </p:nvGrpSpPr>
        <p:grpSpPr>
          <a:xfrm>
            <a:off x="1028700" y="638417"/>
            <a:ext cx="16230600" cy="4505083"/>
            <a:chOff x="0" y="0"/>
            <a:chExt cx="5176765" cy="1436900"/>
          </a:xfrm>
        </p:grpSpPr>
        <p:sp>
          <p:nvSpPr>
            <p:cNvPr id="6" name="Freeform 6">
              <a:extLst>
                <a:ext uri="{FF2B5EF4-FFF2-40B4-BE49-F238E27FC236}">
                  <a16:creationId xmlns:a16="http://schemas.microsoft.com/office/drawing/2014/main" id="{FEFA32B1-1E25-0F7E-F5EA-EBC00C84330E}"/>
                </a:ext>
              </a:extLst>
            </p:cNvPr>
            <p:cNvSpPr/>
            <p:nvPr/>
          </p:nvSpPr>
          <p:spPr>
            <a:xfrm>
              <a:off x="0" y="0"/>
              <a:ext cx="5176765" cy="1436900"/>
            </a:xfrm>
            <a:custGeom>
              <a:avLst/>
              <a:gdLst/>
              <a:ahLst/>
              <a:cxnLst/>
              <a:rect l="l" t="t" r="r" b="b"/>
              <a:pathLst>
                <a:path w="5176765" h="1436900">
                  <a:moveTo>
                    <a:pt x="24327" y="0"/>
                  </a:moveTo>
                  <a:lnTo>
                    <a:pt x="5152438" y="0"/>
                  </a:lnTo>
                  <a:cubicBezTo>
                    <a:pt x="5165873" y="0"/>
                    <a:pt x="5176765" y="10891"/>
                    <a:pt x="5176765" y="24327"/>
                  </a:cubicBezTo>
                  <a:lnTo>
                    <a:pt x="5176765" y="1412574"/>
                  </a:lnTo>
                  <a:cubicBezTo>
                    <a:pt x="5176765" y="1426009"/>
                    <a:pt x="5165873" y="1436900"/>
                    <a:pt x="5152438" y="1436900"/>
                  </a:cubicBezTo>
                  <a:lnTo>
                    <a:pt x="24327" y="1436900"/>
                  </a:lnTo>
                  <a:cubicBezTo>
                    <a:pt x="10891" y="1436900"/>
                    <a:pt x="0" y="1426009"/>
                    <a:pt x="0" y="1412574"/>
                  </a:cubicBezTo>
                  <a:lnTo>
                    <a:pt x="0" y="24327"/>
                  </a:lnTo>
                  <a:cubicBezTo>
                    <a:pt x="0" y="10891"/>
                    <a:pt x="10891" y="0"/>
                    <a:pt x="24327"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a:extLst>
                <a:ext uri="{FF2B5EF4-FFF2-40B4-BE49-F238E27FC236}">
                  <a16:creationId xmlns:a16="http://schemas.microsoft.com/office/drawing/2014/main" id="{CB70A75E-8A68-9063-FBDC-AF9BA89189C7}"/>
                </a:ext>
              </a:extLst>
            </p:cNvPr>
            <p:cNvSpPr txBox="1"/>
            <p:nvPr/>
          </p:nvSpPr>
          <p:spPr>
            <a:xfrm>
              <a:off x="0" y="-47625"/>
              <a:ext cx="5176765" cy="1484525"/>
            </a:xfrm>
            <a:prstGeom prst="rect">
              <a:avLst/>
            </a:prstGeom>
          </p:spPr>
          <p:txBody>
            <a:bodyPr lIns="50800" tIns="50800" rIns="50800" bIns="50800" rtlCol="0" anchor="ctr"/>
            <a:lstStyle/>
            <a:p>
              <a:pPr algn="ctr">
                <a:lnSpc>
                  <a:spcPts val="3669"/>
                </a:lnSpc>
              </a:pPr>
              <a:endParaRPr/>
            </a:p>
          </p:txBody>
        </p:sp>
      </p:grpSp>
      <p:sp>
        <p:nvSpPr>
          <p:cNvPr id="8" name="TextBox 8">
            <a:extLst>
              <a:ext uri="{FF2B5EF4-FFF2-40B4-BE49-F238E27FC236}">
                <a16:creationId xmlns:a16="http://schemas.microsoft.com/office/drawing/2014/main" id="{76615561-F204-05B8-2CCD-6FBE71AA2BFB}"/>
              </a:ext>
            </a:extLst>
          </p:cNvPr>
          <p:cNvSpPr txBox="1"/>
          <p:nvPr/>
        </p:nvSpPr>
        <p:spPr>
          <a:xfrm>
            <a:off x="9818222" y="6562483"/>
            <a:ext cx="7441078" cy="3428696"/>
          </a:xfrm>
          <a:prstGeom prst="rect">
            <a:avLst/>
          </a:prstGeom>
        </p:spPr>
        <p:txBody>
          <a:bodyPr lIns="0" tIns="0" rIns="0" bIns="0" rtlCol="0" anchor="t">
            <a:spAutoFit/>
          </a:bodyPr>
          <a:lstStyle/>
          <a:p>
            <a:pPr algn="just">
              <a:lnSpc>
                <a:spcPts val="13248"/>
              </a:lnSpc>
            </a:pPr>
            <a:r>
              <a:rPr lang="en-US" sz="14400" spc="-504" dirty="0">
                <a:solidFill>
                  <a:srgbClr val="DAFFFB"/>
                </a:solidFill>
                <a:latin typeface="Helvetica World Bold"/>
                <a:ea typeface="Helvetica World Bold"/>
                <a:cs typeface="Helvetica World Bold"/>
                <a:sym typeface="Helvetica World Bold"/>
              </a:rPr>
              <a:t>Brisk</a:t>
            </a:r>
          </a:p>
          <a:p>
            <a:pPr algn="just">
              <a:lnSpc>
                <a:spcPts val="6624"/>
              </a:lnSpc>
            </a:pPr>
            <a:r>
              <a:rPr lang="en-US" sz="7200" u="sng" spc="-252" dirty="0">
                <a:solidFill>
                  <a:srgbClr val="DAFFFB"/>
                </a:solidFill>
                <a:latin typeface="Helvetica World Bold"/>
                <a:ea typeface="Helvetica World Bold"/>
                <a:cs typeface="Helvetica World Bold"/>
                <a:sym typeface="Helvetica World Bold"/>
                <a:hlinkClick r:id="rId4" tooltip="http://www.diffit.com"/>
              </a:rPr>
              <a:t>https://www.briskteaching.com/</a:t>
            </a:r>
          </a:p>
        </p:txBody>
      </p:sp>
      <p:sp>
        <p:nvSpPr>
          <p:cNvPr id="9" name="Freeform 9">
            <a:extLst>
              <a:ext uri="{FF2B5EF4-FFF2-40B4-BE49-F238E27FC236}">
                <a16:creationId xmlns:a16="http://schemas.microsoft.com/office/drawing/2014/main" id="{864B4628-75B6-E2BF-61DC-372F75000C5B}"/>
              </a:ext>
            </a:extLst>
          </p:cNvPr>
          <p:cNvSpPr/>
          <p:nvPr/>
        </p:nvSpPr>
        <p:spPr>
          <a:xfrm>
            <a:off x="13371162" y="855464"/>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33AF57AE-5751-9B90-2E60-7632C6B7CB0A}"/>
              </a:ext>
            </a:extLst>
          </p:cNvPr>
          <p:cNvSpPr/>
          <p:nvPr/>
        </p:nvSpPr>
        <p:spPr>
          <a:xfrm>
            <a:off x="13538761" y="2924657"/>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B7BC0B31-19C6-4C27-2472-ECAE63789011}"/>
              </a:ext>
            </a:extLst>
          </p:cNvPr>
          <p:cNvGrpSpPr/>
          <p:nvPr/>
        </p:nvGrpSpPr>
        <p:grpSpPr>
          <a:xfrm>
            <a:off x="-514350" y="9883238"/>
            <a:ext cx="21040117" cy="3086100"/>
            <a:chOff x="0" y="0"/>
            <a:chExt cx="5541430" cy="812800"/>
          </a:xfrm>
        </p:grpSpPr>
        <p:sp>
          <p:nvSpPr>
            <p:cNvPr id="12" name="Freeform 12">
              <a:extLst>
                <a:ext uri="{FF2B5EF4-FFF2-40B4-BE49-F238E27FC236}">
                  <a16:creationId xmlns:a16="http://schemas.microsoft.com/office/drawing/2014/main" id="{7B6AE1C9-E7DB-AFF6-B028-E29ECFD17DB8}"/>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a:extLst>
                <a:ext uri="{FF2B5EF4-FFF2-40B4-BE49-F238E27FC236}">
                  <a16:creationId xmlns:a16="http://schemas.microsoft.com/office/drawing/2014/main" id="{27687AC1-98B1-02E9-EA4F-8E8C95E6515F}"/>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a:extLst>
              <a:ext uri="{FF2B5EF4-FFF2-40B4-BE49-F238E27FC236}">
                <a16:creationId xmlns:a16="http://schemas.microsoft.com/office/drawing/2014/main" id="{CAB6F3C2-41D1-8502-DD64-2A8EBF976045}"/>
              </a:ext>
            </a:extLst>
          </p:cNvPr>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7"/>
            <a:stretch>
              <a:fillRect/>
            </a:stretch>
          </a:blipFill>
        </p:spPr>
        <p:txBody>
          <a:bodyPr/>
          <a:lstStyle/>
          <a:p>
            <a:endParaRPr lang="en-US"/>
          </a:p>
        </p:txBody>
      </p:sp>
      <p:sp>
        <p:nvSpPr>
          <p:cNvPr id="15" name="Freeform 15">
            <a:extLst>
              <a:ext uri="{FF2B5EF4-FFF2-40B4-BE49-F238E27FC236}">
                <a16:creationId xmlns:a16="http://schemas.microsoft.com/office/drawing/2014/main" id="{C2C4B7E6-3A9C-F5B1-CFE6-931793CE689B}"/>
              </a:ext>
            </a:extLst>
          </p:cNvPr>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8"/>
            <a:stretch>
              <a:fillRect/>
            </a:stretch>
          </a:blipFill>
        </p:spPr>
        <p:txBody>
          <a:bodyPr/>
          <a:lstStyle/>
          <a:p>
            <a:endParaRPr lang="en-US"/>
          </a:p>
        </p:txBody>
      </p:sp>
      <p:sp>
        <p:nvSpPr>
          <p:cNvPr id="16" name="TextBox 16">
            <a:extLst>
              <a:ext uri="{FF2B5EF4-FFF2-40B4-BE49-F238E27FC236}">
                <a16:creationId xmlns:a16="http://schemas.microsoft.com/office/drawing/2014/main" id="{CE25F4E3-8328-2666-8B49-359BFEC77F2F}"/>
              </a:ext>
            </a:extLst>
          </p:cNvPr>
          <p:cNvSpPr txBox="1"/>
          <p:nvPr/>
        </p:nvSpPr>
        <p:spPr>
          <a:xfrm>
            <a:off x="1318503" y="869871"/>
            <a:ext cx="11787897" cy="3816429"/>
          </a:xfrm>
          <a:prstGeom prst="rect">
            <a:avLst/>
          </a:prstGeom>
        </p:spPr>
        <p:txBody>
          <a:bodyPr wrap="square" lIns="0" tIns="0" rIns="0" bIns="0" rtlCol="0" anchor="t">
            <a:spAutoFit/>
          </a:bodyPr>
          <a:lstStyle/>
          <a:p>
            <a:pPr algn="l"/>
            <a:r>
              <a:rPr lang="en-US" sz="3200" dirty="0">
                <a:solidFill>
                  <a:srgbClr val="FFFFFF"/>
                </a:solidFill>
                <a:latin typeface="Canva Sans Bold"/>
                <a:ea typeface="Canva Sans Bold"/>
                <a:cs typeface="Canva Sans Bold"/>
                <a:sym typeface="Canva Sans Bold"/>
              </a:rPr>
              <a:t>Offers:</a:t>
            </a:r>
          </a:p>
          <a:p>
            <a:pPr lvl="1" indent="-457200" algn="l">
              <a:buFont typeface="Arial" panose="020B0604020202020204" pitchFamily="34" charset="0"/>
              <a:buChar char="•"/>
            </a:pPr>
            <a:r>
              <a:rPr lang="en-US" sz="3600" b="1" dirty="0">
                <a:solidFill>
                  <a:schemeClr val="bg1"/>
                </a:solidFill>
              </a:rPr>
              <a:t>AI-Powered Tools</a:t>
            </a:r>
            <a:r>
              <a:rPr lang="en-US" sz="3600" dirty="0">
                <a:solidFill>
                  <a:schemeClr val="bg1"/>
                </a:solidFill>
              </a:rPr>
              <a:t>: Create lesson plans, quizzes, rubrics, and more with AI assistance.</a:t>
            </a:r>
          </a:p>
          <a:p>
            <a:pPr lvl="1" indent="-457200" algn="l">
              <a:buFont typeface="Arial" panose="020B0604020202020204" pitchFamily="34" charset="0"/>
              <a:buChar char="•"/>
            </a:pPr>
            <a:r>
              <a:rPr lang="en-US" sz="3600" b="1" dirty="0">
                <a:solidFill>
                  <a:schemeClr val="bg1"/>
                </a:solidFill>
              </a:rPr>
              <a:t>Administrative Support</a:t>
            </a:r>
            <a:r>
              <a:rPr lang="en-US" sz="3600" dirty="0">
                <a:solidFill>
                  <a:schemeClr val="bg1"/>
                </a:solidFill>
              </a:rPr>
              <a:t>: Simplifies tasks like writing emails, newsletters, and recommendation letters.</a:t>
            </a:r>
          </a:p>
          <a:p>
            <a:pPr lvl="1" indent="-457200" algn="l">
              <a:buFont typeface="Arial" panose="020B0604020202020204" pitchFamily="34" charset="0"/>
              <a:buChar char="•"/>
            </a:pPr>
            <a:r>
              <a:rPr lang="en-US" sz="3600" b="1" dirty="0">
                <a:solidFill>
                  <a:schemeClr val="bg1"/>
                </a:solidFill>
              </a:rPr>
              <a:t>Curriculum Integration</a:t>
            </a:r>
            <a:r>
              <a:rPr lang="en-US" sz="3600" dirty="0">
                <a:solidFill>
                  <a:schemeClr val="bg1"/>
                </a:solidFill>
              </a:rPr>
              <a:t>: Works seamlessly with Google Docs, Google Slides, YouTube, etc.</a:t>
            </a:r>
            <a:endParaRPr lang="en-US" sz="3600" dirty="0">
              <a:solidFill>
                <a:schemeClr val="bg1"/>
              </a:solidFill>
              <a:latin typeface="Canva Sans Bold"/>
              <a:ea typeface="Canva Sans Bold"/>
              <a:cs typeface="Canva Sans Bold"/>
              <a:sym typeface="Canva Sans Bold"/>
            </a:endParaRPr>
          </a:p>
        </p:txBody>
      </p:sp>
    </p:spTree>
    <p:extLst>
      <p:ext uri="{BB962C8B-B14F-4D97-AF65-F5344CB8AC3E}">
        <p14:creationId xmlns:p14="http://schemas.microsoft.com/office/powerpoint/2010/main" val="23312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AAAC2402-DFAF-FA74-90A5-0E15A52883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EFB2E0F-7216-F76C-007A-E458444B5389}"/>
              </a:ext>
            </a:extLst>
          </p:cNvPr>
          <p:cNvGrpSpPr/>
          <p:nvPr/>
        </p:nvGrpSpPr>
        <p:grpSpPr>
          <a:xfrm>
            <a:off x="-386085" y="-159421"/>
            <a:ext cx="19060169" cy="10605843"/>
            <a:chOff x="0" y="0"/>
            <a:chExt cx="25413559" cy="14141124"/>
          </a:xfrm>
        </p:grpSpPr>
        <p:sp>
          <p:nvSpPr>
            <p:cNvPr id="3" name="Freeform 3">
              <a:extLst>
                <a:ext uri="{FF2B5EF4-FFF2-40B4-BE49-F238E27FC236}">
                  <a16:creationId xmlns:a16="http://schemas.microsoft.com/office/drawing/2014/main" id="{66B528F6-ED25-A2FB-A6CE-E4A6D387D306}"/>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3B06BABA-918D-3225-CCFA-A071F21CE032}"/>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a:extLst>
              <a:ext uri="{FF2B5EF4-FFF2-40B4-BE49-F238E27FC236}">
                <a16:creationId xmlns:a16="http://schemas.microsoft.com/office/drawing/2014/main" id="{340DC92E-F696-4889-8111-2BAF80CA6450}"/>
              </a:ext>
            </a:extLst>
          </p:cNvPr>
          <p:cNvGrpSpPr/>
          <p:nvPr/>
        </p:nvGrpSpPr>
        <p:grpSpPr>
          <a:xfrm>
            <a:off x="1028700" y="835198"/>
            <a:ext cx="16230600" cy="4505083"/>
            <a:chOff x="0" y="0"/>
            <a:chExt cx="5176765" cy="1436900"/>
          </a:xfrm>
        </p:grpSpPr>
        <p:sp>
          <p:nvSpPr>
            <p:cNvPr id="6" name="Freeform 6">
              <a:extLst>
                <a:ext uri="{FF2B5EF4-FFF2-40B4-BE49-F238E27FC236}">
                  <a16:creationId xmlns:a16="http://schemas.microsoft.com/office/drawing/2014/main" id="{CDACCCAC-043C-B2BA-F7F3-9C7B38EE8561}"/>
                </a:ext>
              </a:extLst>
            </p:cNvPr>
            <p:cNvSpPr/>
            <p:nvPr/>
          </p:nvSpPr>
          <p:spPr>
            <a:xfrm>
              <a:off x="0" y="0"/>
              <a:ext cx="5176765" cy="1436900"/>
            </a:xfrm>
            <a:custGeom>
              <a:avLst/>
              <a:gdLst/>
              <a:ahLst/>
              <a:cxnLst/>
              <a:rect l="l" t="t" r="r" b="b"/>
              <a:pathLst>
                <a:path w="5176765" h="1436900">
                  <a:moveTo>
                    <a:pt x="24327" y="0"/>
                  </a:moveTo>
                  <a:lnTo>
                    <a:pt x="5152438" y="0"/>
                  </a:lnTo>
                  <a:cubicBezTo>
                    <a:pt x="5165873" y="0"/>
                    <a:pt x="5176765" y="10891"/>
                    <a:pt x="5176765" y="24327"/>
                  </a:cubicBezTo>
                  <a:lnTo>
                    <a:pt x="5176765" y="1412574"/>
                  </a:lnTo>
                  <a:cubicBezTo>
                    <a:pt x="5176765" y="1426009"/>
                    <a:pt x="5165873" y="1436900"/>
                    <a:pt x="5152438" y="1436900"/>
                  </a:cubicBezTo>
                  <a:lnTo>
                    <a:pt x="24327" y="1436900"/>
                  </a:lnTo>
                  <a:cubicBezTo>
                    <a:pt x="10891" y="1436900"/>
                    <a:pt x="0" y="1426009"/>
                    <a:pt x="0" y="1412574"/>
                  </a:cubicBezTo>
                  <a:lnTo>
                    <a:pt x="0" y="24327"/>
                  </a:lnTo>
                  <a:cubicBezTo>
                    <a:pt x="0" y="10891"/>
                    <a:pt x="10891" y="0"/>
                    <a:pt x="24327"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a:extLst>
                <a:ext uri="{FF2B5EF4-FFF2-40B4-BE49-F238E27FC236}">
                  <a16:creationId xmlns:a16="http://schemas.microsoft.com/office/drawing/2014/main" id="{FEB9FA2A-F256-922A-823D-6005EE6A2263}"/>
                </a:ext>
              </a:extLst>
            </p:cNvPr>
            <p:cNvSpPr txBox="1"/>
            <p:nvPr/>
          </p:nvSpPr>
          <p:spPr>
            <a:xfrm>
              <a:off x="0" y="-47625"/>
              <a:ext cx="5176765" cy="1484525"/>
            </a:xfrm>
            <a:prstGeom prst="rect">
              <a:avLst/>
            </a:prstGeom>
          </p:spPr>
          <p:txBody>
            <a:bodyPr lIns="50800" tIns="50800" rIns="50800" bIns="50800" rtlCol="0" anchor="ctr"/>
            <a:lstStyle/>
            <a:p>
              <a:pPr algn="ctr">
                <a:lnSpc>
                  <a:spcPts val="3669"/>
                </a:lnSpc>
              </a:pPr>
              <a:endParaRPr/>
            </a:p>
          </p:txBody>
        </p:sp>
      </p:grpSp>
      <p:sp>
        <p:nvSpPr>
          <p:cNvPr id="8" name="TextBox 8">
            <a:extLst>
              <a:ext uri="{FF2B5EF4-FFF2-40B4-BE49-F238E27FC236}">
                <a16:creationId xmlns:a16="http://schemas.microsoft.com/office/drawing/2014/main" id="{51FEFF4D-8052-7AE4-0C3E-F154ABCFAC62}"/>
              </a:ext>
            </a:extLst>
          </p:cNvPr>
          <p:cNvSpPr txBox="1"/>
          <p:nvPr/>
        </p:nvSpPr>
        <p:spPr>
          <a:xfrm>
            <a:off x="9818222" y="6562483"/>
            <a:ext cx="7441078" cy="3428696"/>
          </a:xfrm>
          <a:prstGeom prst="rect">
            <a:avLst/>
          </a:prstGeom>
        </p:spPr>
        <p:txBody>
          <a:bodyPr lIns="0" tIns="0" rIns="0" bIns="0" rtlCol="0" anchor="t">
            <a:spAutoFit/>
          </a:bodyPr>
          <a:lstStyle/>
          <a:p>
            <a:pPr algn="just">
              <a:lnSpc>
                <a:spcPts val="13248"/>
              </a:lnSpc>
            </a:pPr>
            <a:r>
              <a:rPr lang="en-US" sz="14400" spc="-504" dirty="0">
                <a:solidFill>
                  <a:srgbClr val="DAFFFB"/>
                </a:solidFill>
                <a:latin typeface="Helvetica World Bold"/>
                <a:ea typeface="Helvetica World Bold"/>
                <a:cs typeface="Helvetica World Bold"/>
                <a:sym typeface="Helvetica World Bold"/>
              </a:rPr>
              <a:t>Brisk</a:t>
            </a:r>
          </a:p>
          <a:p>
            <a:pPr algn="just">
              <a:lnSpc>
                <a:spcPts val="6624"/>
              </a:lnSpc>
            </a:pPr>
            <a:r>
              <a:rPr lang="en-US" sz="7200" u="sng" spc="-252" dirty="0">
                <a:solidFill>
                  <a:srgbClr val="DAFFFB"/>
                </a:solidFill>
                <a:latin typeface="Helvetica World Bold"/>
                <a:ea typeface="Helvetica World Bold"/>
                <a:cs typeface="Helvetica World Bold"/>
                <a:sym typeface="Helvetica World Bold"/>
                <a:hlinkClick r:id="rId4" tooltip="http://www.diffit.com"/>
              </a:rPr>
              <a:t>https://www.briskteaching.com/</a:t>
            </a:r>
          </a:p>
        </p:txBody>
      </p:sp>
      <p:sp>
        <p:nvSpPr>
          <p:cNvPr id="9" name="Freeform 9">
            <a:extLst>
              <a:ext uri="{FF2B5EF4-FFF2-40B4-BE49-F238E27FC236}">
                <a16:creationId xmlns:a16="http://schemas.microsoft.com/office/drawing/2014/main" id="{9A4DAC20-FC6B-3287-C9E2-02277F0C30C6}"/>
              </a:ext>
            </a:extLst>
          </p:cNvPr>
          <p:cNvSpPr/>
          <p:nvPr/>
        </p:nvSpPr>
        <p:spPr>
          <a:xfrm>
            <a:off x="13371162" y="855464"/>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78CAC54B-2C96-CCC8-C4D1-46D2A7191C0E}"/>
              </a:ext>
            </a:extLst>
          </p:cNvPr>
          <p:cNvSpPr/>
          <p:nvPr/>
        </p:nvSpPr>
        <p:spPr>
          <a:xfrm>
            <a:off x="13538761" y="2924657"/>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C35BF843-F8BE-3994-2F4D-FAE7599533F5}"/>
              </a:ext>
            </a:extLst>
          </p:cNvPr>
          <p:cNvGrpSpPr/>
          <p:nvPr/>
        </p:nvGrpSpPr>
        <p:grpSpPr>
          <a:xfrm>
            <a:off x="-514350" y="9883238"/>
            <a:ext cx="21040117" cy="3086100"/>
            <a:chOff x="0" y="0"/>
            <a:chExt cx="5541430" cy="812800"/>
          </a:xfrm>
        </p:grpSpPr>
        <p:sp>
          <p:nvSpPr>
            <p:cNvPr id="12" name="Freeform 12">
              <a:extLst>
                <a:ext uri="{FF2B5EF4-FFF2-40B4-BE49-F238E27FC236}">
                  <a16:creationId xmlns:a16="http://schemas.microsoft.com/office/drawing/2014/main" id="{E10A0942-BC2F-AFD8-4DDC-3CF1AB1B1EF3}"/>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a:extLst>
                <a:ext uri="{FF2B5EF4-FFF2-40B4-BE49-F238E27FC236}">
                  <a16:creationId xmlns:a16="http://schemas.microsoft.com/office/drawing/2014/main" id="{AC0C5028-447F-8EC7-8296-619539255717}"/>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a:extLst>
              <a:ext uri="{FF2B5EF4-FFF2-40B4-BE49-F238E27FC236}">
                <a16:creationId xmlns:a16="http://schemas.microsoft.com/office/drawing/2014/main" id="{E5D247CE-0F28-546C-7C9E-3B199842647F}"/>
              </a:ext>
            </a:extLst>
          </p:cNvPr>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7"/>
            <a:stretch>
              <a:fillRect/>
            </a:stretch>
          </a:blipFill>
        </p:spPr>
        <p:txBody>
          <a:bodyPr/>
          <a:lstStyle/>
          <a:p>
            <a:endParaRPr lang="en-US"/>
          </a:p>
        </p:txBody>
      </p:sp>
      <p:sp>
        <p:nvSpPr>
          <p:cNvPr id="15" name="Freeform 15">
            <a:extLst>
              <a:ext uri="{FF2B5EF4-FFF2-40B4-BE49-F238E27FC236}">
                <a16:creationId xmlns:a16="http://schemas.microsoft.com/office/drawing/2014/main" id="{A24ECC18-2769-E1EE-E049-A83921FC7CCF}"/>
              </a:ext>
            </a:extLst>
          </p:cNvPr>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8"/>
            <a:stretch>
              <a:fillRect/>
            </a:stretch>
          </a:blipFill>
        </p:spPr>
        <p:txBody>
          <a:bodyPr/>
          <a:lstStyle/>
          <a:p>
            <a:endParaRPr lang="en-US"/>
          </a:p>
        </p:txBody>
      </p:sp>
      <p:sp>
        <p:nvSpPr>
          <p:cNvPr id="16" name="TextBox 16">
            <a:extLst>
              <a:ext uri="{FF2B5EF4-FFF2-40B4-BE49-F238E27FC236}">
                <a16:creationId xmlns:a16="http://schemas.microsoft.com/office/drawing/2014/main" id="{9C3FC6EB-92CD-B5D1-5F7D-0C3E09014054}"/>
              </a:ext>
            </a:extLst>
          </p:cNvPr>
          <p:cNvSpPr txBox="1"/>
          <p:nvPr/>
        </p:nvSpPr>
        <p:spPr>
          <a:xfrm>
            <a:off x="1318503" y="869871"/>
            <a:ext cx="11787897" cy="4062651"/>
          </a:xfrm>
          <a:prstGeom prst="rect">
            <a:avLst/>
          </a:prstGeom>
        </p:spPr>
        <p:txBody>
          <a:bodyPr wrap="square" lIns="0" tIns="0" rIns="0" bIns="0" rtlCol="0" anchor="t">
            <a:spAutoFit/>
          </a:bodyPr>
          <a:lstStyle/>
          <a:p>
            <a:pPr algn="l"/>
            <a:r>
              <a:rPr lang="en-US" sz="4400" dirty="0">
                <a:solidFill>
                  <a:srgbClr val="FFFFFF"/>
                </a:solidFill>
                <a:latin typeface="Canva Sans Bold"/>
                <a:ea typeface="Canva Sans Bold"/>
                <a:cs typeface="Canva Sans Bold"/>
                <a:sym typeface="Canva Sans Bold"/>
              </a:rPr>
              <a:t>Offers: (continued)</a:t>
            </a:r>
          </a:p>
          <a:p>
            <a:pPr lvl="1" indent="-457200" algn="l">
              <a:buFont typeface="Arial" panose="020B0604020202020204" pitchFamily="34" charset="0"/>
              <a:buChar char="•"/>
            </a:pPr>
            <a:r>
              <a:rPr lang="en-US" sz="4400" b="1" dirty="0">
                <a:solidFill>
                  <a:schemeClr val="bg1"/>
                </a:solidFill>
              </a:rPr>
              <a:t>Time-Saving Features</a:t>
            </a:r>
            <a:r>
              <a:rPr lang="en-US" sz="4400" dirty="0">
                <a:solidFill>
                  <a:schemeClr val="bg1"/>
                </a:solidFill>
              </a:rPr>
              <a:t>: Automate tasks like translating, adjusting reading levels, and differentiating materials.</a:t>
            </a:r>
          </a:p>
          <a:p>
            <a:pPr lvl="1" indent="-457200" algn="l">
              <a:buFont typeface="Arial" panose="020B0604020202020204" pitchFamily="34" charset="0"/>
              <a:buChar char="•"/>
            </a:pPr>
            <a:r>
              <a:rPr lang="en-US" sz="4400" b="1" dirty="0">
                <a:solidFill>
                  <a:schemeClr val="bg1"/>
                </a:solidFill>
              </a:rPr>
              <a:t>Multi-language Support</a:t>
            </a:r>
            <a:r>
              <a:rPr lang="en-US" sz="4400" dirty="0">
                <a:solidFill>
                  <a:schemeClr val="bg1"/>
                </a:solidFill>
              </a:rPr>
              <a:t>: Over 40 language translations available.</a:t>
            </a:r>
            <a:endParaRPr lang="en-US" sz="4400" dirty="0">
              <a:solidFill>
                <a:schemeClr val="bg1"/>
              </a:solidFill>
              <a:latin typeface="Canva Sans Bold"/>
              <a:ea typeface="Canva Sans Bold"/>
              <a:cs typeface="Canva Sans Bold"/>
              <a:sym typeface="Canva Sans Bold"/>
            </a:endParaRPr>
          </a:p>
        </p:txBody>
      </p:sp>
    </p:spTree>
    <p:extLst>
      <p:ext uri="{BB962C8B-B14F-4D97-AF65-F5344CB8AC3E}">
        <p14:creationId xmlns:p14="http://schemas.microsoft.com/office/powerpoint/2010/main" val="60939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28700" y="3115958"/>
            <a:ext cx="15680373" cy="2720688"/>
            <a:chOff x="0" y="0"/>
            <a:chExt cx="5001269" cy="867766"/>
          </a:xfrm>
        </p:grpSpPr>
        <p:sp>
          <p:nvSpPr>
            <p:cNvPr id="6" name="Freeform 6"/>
            <p:cNvSpPr/>
            <p:nvPr/>
          </p:nvSpPr>
          <p:spPr>
            <a:xfrm>
              <a:off x="0" y="0"/>
              <a:ext cx="5001269" cy="867766"/>
            </a:xfrm>
            <a:custGeom>
              <a:avLst/>
              <a:gdLst/>
              <a:ahLst/>
              <a:cxnLst/>
              <a:rect l="l" t="t" r="r" b="b"/>
              <a:pathLst>
                <a:path w="5001269" h="867766">
                  <a:moveTo>
                    <a:pt x="25180" y="0"/>
                  </a:moveTo>
                  <a:lnTo>
                    <a:pt x="4976089" y="0"/>
                  </a:lnTo>
                  <a:cubicBezTo>
                    <a:pt x="4989995" y="0"/>
                    <a:pt x="5001269" y="11274"/>
                    <a:pt x="5001269" y="25180"/>
                  </a:cubicBezTo>
                  <a:lnTo>
                    <a:pt x="5001269" y="842586"/>
                  </a:lnTo>
                  <a:cubicBezTo>
                    <a:pt x="5001269" y="856492"/>
                    <a:pt x="4989995" y="867766"/>
                    <a:pt x="4976089" y="867766"/>
                  </a:cubicBezTo>
                  <a:lnTo>
                    <a:pt x="25180" y="867766"/>
                  </a:lnTo>
                  <a:cubicBezTo>
                    <a:pt x="11274" y="867766"/>
                    <a:pt x="0" y="856492"/>
                    <a:pt x="0" y="842586"/>
                  </a:cubicBezTo>
                  <a:lnTo>
                    <a:pt x="0" y="25180"/>
                  </a:lnTo>
                  <a:cubicBezTo>
                    <a:pt x="0" y="11274"/>
                    <a:pt x="11274" y="0"/>
                    <a:pt x="2518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5001269" cy="915391"/>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673810" y="956429"/>
            <a:ext cx="14216706" cy="1387685"/>
          </a:xfrm>
          <a:prstGeom prst="rect">
            <a:avLst/>
          </a:prstGeom>
        </p:spPr>
        <p:txBody>
          <a:bodyPr lIns="0" tIns="0" rIns="0" bIns="0" rtlCol="0" anchor="t">
            <a:spAutoFit/>
          </a:bodyPr>
          <a:lstStyle/>
          <a:p>
            <a:pPr algn="l">
              <a:lnSpc>
                <a:spcPts val="9133"/>
              </a:lnSpc>
            </a:pPr>
            <a:r>
              <a:rPr lang="en-US" sz="9927" spc="-347" dirty="0">
                <a:solidFill>
                  <a:srgbClr val="DAFFFB"/>
                </a:solidFill>
                <a:latin typeface="Helvetica World Bold"/>
                <a:ea typeface="Helvetica World Bold"/>
                <a:cs typeface="Helvetica World Bold"/>
                <a:sym typeface="Helvetica World Bold"/>
              </a:rPr>
              <a:t>Question? (Open-Ended)</a:t>
            </a:r>
          </a:p>
        </p:txBody>
      </p:sp>
      <p:sp>
        <p:nvSpPr>
          <p:cNvPr id="9" name="TextBox 9"/>
          <p:cNvSpPr txBox="1"/>
          <p:nvPr/>
        </p:nvSpPr>
        <p:spPr>
          <a:xfrm>
            <a:off x="1400776" y="3394898"/>
            <a:ext cx="14576464" cy="1872616"/>
          </a:xfrm>
          <a:prstGeom prst="rect">
            <a:avLst/>
          </a:prstGeom>
        </p:spPr>
        <p:txBody>
          <a:bodyPr lIns="0" tIns="0" rIns="0" bIns="0" rtlCol="0" anchor="t">
            <a:spAutoFit/>
          </a:bodyPr>
          <a:lstStyle/>
          <a:p>
            <a:pPr algn="l">
              <a:lnSpc>
                <a:spcPts val="7559"/>
              </a:lnSpc>
            </a:pPr>
            <a:r>
              <a:rPr lang="en-US" sz="5399" dirty="0">
                <a:solidFill>
                  <a:srgbClr val="FFFFFF"/>
                </a:solidFill>
                <a:latin typeface="Canva Sans"/>
                <a:ea typeface="Canva Sans"/>
                <a:cs typeface="Canva Sans"/>
                <a:sym typeface="Canva Sans"/>
              </a:rPr>
              <a:t>What do you currently know about AI for teachers? </a:t>
            </a:r>
          </a:p>
        </p:txBody>
      </p:sp>
      <p:sp>
        <p:nvSpPr>
          <p:cNvPr id="10" name="Freeform 10"/>
          <p:cNvSpPr/>
          <p:nvPr/>
        </p:nvSpPr>
        <p:spPr>
          <a:xfrm>
            <a:off x="15240000" y="1147466"/>
            <a:ext cx="1463667" cy="1463667"/>
          </a:xfrm>
          <a:custGeom>
            <a:avLst/>
            <a:gdLst/>
            <a:ahLst/>
            <a:cxnLst/>
            <a:rect l="l" t="t" r="r" b="b"/>
            <a:pathLst>
              <a:path w="1463667" h="1463667">
                <a:moveTo>
                  <a:pt x="0" y="0"/>
                </a:moveTo>
                <a:lnTo>
                  <a:pt x="1463667" y="0"/>
                </a:lnTo>
                <a:lnTo>
                  <a:pt x="1463667" y="1463667"/>
                </a:lnTo>
                <a:lnTo>
                  <a:pt x="0" y="1463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028700" y="5836646"/>
            <a:ext cx="5932170" cy="8229600"/>
          </a:xfrm>
          <a:custGeom>
            <a:avLst/>
            <a:gdLst/>
            <a:ahLst/>
            <a:cxnLst/>
            <a:rect l="l" t="t" r="r" b="b"/>
            <a:pathLst>
              <a:path w="5932170" h="8229600">
                <a:moveTo>
                  <a:pt x="0" y="0"/>
                </a:moveTo>
                <a:lnTo>
                  <a:pt x="5932170" y="0"/>
                </a:lnTo>
                <a:lnTo>
                  <a:pt x="5932170" y="8229600"/>
                </a:lnTo>
                <a:lnTo>
                  <a:pt x="0" y="82296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8833088" y="5836646"/>
            <a:ext cx="8426212" cy="8229600"/>
          </a:xfrm>
          <a:custGeom>
            <a:avLst/>
            <a:gdLst/>
            <a:ahLst/>
            <a:cxnLst/>
            <a:rect l="l" t="t" r="r" b="b"/>
            <a:pathLst>
              <a:path w="8426212" h="8229600">
                <a:moveTo>
                  <a:pt x="0" y="0"/>
                </a:moveTo>
                <a:lnTo>
                  <a:pt x="8426212" y="0"/>
                </a:lnTo>
                <a:lnTo>
                  <a:pt x="8426212" y="8229600"/>
                </a:lnTo>
                <a:lnTo>
                  <a:pt x="0" y="822960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B954A9E5-09E9-D29A-6124-D60153FA811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2E1DBD6-E59B-FA59-587E-365F47AECADC}"/>
              </a:ext>
            </a:extLst>
          </p:cNvPr>
          <p:cNvGrpSpPr/>
          <p:nvPr/>
        </p:nvGrpSpPr>
        <p:grpSpPr>
          <a:xfrm>
            <a:off x="-163335" y="860633"/>
            <a:ext cx="19060169" cy="10605843"/>
            <a:chOff x="0" y="0"/>
            <a:chExt cx="25413559" cy="14141124"/>
          </a:xfrm>
        </p:grpSpPr>
        <p:sp>
          <p:nvSpPr>
            <p:cNvPr id="3" name="Freeform 3">
              <a:extLst>
                <a:ext uri="{FF2B5EF4-FFF2-40B4-BE49-F238E27FC236}">
                  <a16:creationId xmlns:a16="http://schemas.microsoft.com/office/drawing/2014/main" id="{865EDF25-2D11-5590-BC11-3431329047E2}"/>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56BAC4A3-878E-B786-374E-EB67D9DDA3F9}"/>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8" name="TextBox 8">
            <a:extLst>
              <a:ext uri="{FF2B5EF4-FFF2-40B4-BE49-F238E27FC236}">
                <a16:creationId xmlns:a16="http://schemas.microsoft.com/office/drawing/2014/main" id="{4EB35D74-A89E-A702-F656-C8636C1DE243}"/>
              </a:ext>
            </a:extLst>
          </p:cNvPr>
          <p:cNvSpPr txBox="1"/>
          <p:nvPr/>
        </p:nvSpPr>
        <p:spPr>
          <a:xfrm>
            <a:off x="9818222" y="6562483"/>
            <a:ext cx="7441078" cy="3428696"/>
          </a:xfrm>
          <a:prstGeom prst="rect">
            <a:avLst/>
          </a:prstGeom>
        </p:spPr>
        <p:txBody>
          <a:bodyPr lIns="0" tIns="0" rIns="0" bIns="0" rtlCol="0" anchor="t">
            <a:spAutoFit/>
          </a:bodyPr>
          <a:lstStyle/>
          <a:p>
            <a:pPr algn="just">
              <a:lnSpc>
                <a:spcPts val="13248"/>
              </a:lnSpc>
            </a:pPr>
            <a:r>
              <a:rPr lang="en-US" sz="14400" spc="-504" dirty="0">
                <a:solidFill>
                  <a:srgbClr val="DAFFFB"/>
                </a:solidFill>
                <a:latin typeface="Helvetica World Bold"/>
                <a:ea typeface="Helvetica World Bold"/>
                <a:cs typeface="Helvetica World Bold"/>
                <a:sym typeface="Helvetica World Bold"/>
              </a:rPr>
              <a:t>Brisk</a:t>
            </a:r>
          </a:p>
          <a:p>
            <a:pPr algn="just">
              <a:lnSpc>
                <a:spcPts val="6624"/>
              </a:lnSpc>
            </a:pPr>
            <a:r>
              <a:rPr lang="en-US" sz="7200" u="sng" spc="-252" dirty="0">
                <a:solidFill>
                  <a:srgbClr val="DAFFFB"/>
                </a:solidFill>
                <a:latin typeface="Helvetica World Bold"/>
                <a:ea typeface="Helvetica World Bold"/>
                <a:cs typeface="Helvetica World Bold"/>
                <a:sym typeface="Helvetica World Bold"/>
                <a:hlinkClick r:id="rId4" tooltip="http://www.diffit.com"/>
              </a:rPr>
              <a:t>https://www.briskteaching.com/</a:t>
            </a:r>
          </a:p>
        </p:txBody>
      </p:sp>
      <p:sp>
        <p:nvSpPr>
          <p:cNvPr id="9" name="Freeform 9">
            <a:extLst>
              <a:ext uri="{FF2B5EF4-FFF2-40B4-BE49-F238E27FC236}">
                <a16:creationId xmlns:a16="http://schemas.microsoft.com/office/drawing/2014/main" id="{03CF297C-2D91-77C5-CD0C-CDB8A584C031}"/>
              </a:ext>
            </a:extLst>
          </p:cNvPr>
          <p:cNvSpPr/>
          <p:nvPr/>
        </p:nvSpPr>
        <p:spPr>
          <a:xfrm>
            <a:off x="360539" y="6163555"/>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610379C-94CF-E417-BA6E-456FB61876B6}"/>
              </a:ext>
            </a:extLst>
          </p:cNvPr>
          <p:cNvSpPr/>
          <p:nvPr/>
        </p:nvSpPr>
        <p:spPr>
          <a:xfrm>
            <a:off x="5833549" y="5947528"/>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58D30DE8-04C4-E15F-DF2C-309498B84636}"/>
              </a:ext>
            </a:extLst>
          </p:cNvPr>
          <p:cNvGrpSpPr/>
          <p:nvPr/>
        </p:nvGrpSpPr>
        <p:grpSpPr>
          <a:xfrm>
            <a:off x="-514350" y="9883238"/>
            <a:ext cx="21040117" cy="3086100"/>
            <a:chOff x="0" y="0"/>
            <a:chExt cx="5541430" cy="812800"/>
          </a:xfrm>
        </p:grpSpPr>
        <p:sp>
          <p:nvSpPr>
            <p:cNvPr id="12" name="Freeform 12">
              <a:extLst>
                <a:ext uri="{FF2B5EF4-FFF2-40B4-BE49-F238E27FC236}">
                  <a16:creationId xmlns:a16="http://schemas.microsoft.com/office/drawing/2014/main" id="{A704936B-5776-638A-7F59-CB3D77A45FFD}"/>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a:extLst>
                <a:ext uri="{FF2B5EF4-FFF2-40B4-BE49-F238E27FC236}">
                  <a16:creationId xmlns:a16="http://schemas.microsoft.com/office/drawing/2014/main" id="{6BA067D9-6655-0D64-CBE3-EF354034CCDE}"/>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a:extLst>
              <a:ext uri="{FF2B5EF4-FFF2-40B4-BE49-F238E27FC236}">
                <a16:creationId xmlns:a16="http://schemas.microsoft.com/office/drawing/2014/main" id="{7FC92C92-D687-95B1-FB0F-0F0C5F7FEC7C}"/>
              </a:ext>
            </a:extLst>
          </p:cNvPr>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7"/>
            <a:stretch>
              <a:fillRect/>
            </a:stretch>
          </a:blipFill>
        </p:spPr>
        <p:txBody>
          <a:bodyPr/>
          <a:lstStyle/>
          <a:p>
            <a:endParaRPr lang="en-US"/>
          </a:p>
        </p:txBody>
      </p:sp>
      <p:sp>
        <p:nvSpPr>
          <p:cNvPr id="15" name="Freeform 15">
            <a:extLst>
              <a:ext uri="{FF2B5EF4-FFF2-40B4-BE49-F238E27FC236}">
                <a16:creationId xmlns:a16="http://schemas.microsoft.com/office/drawing/2014/main" id="{DC66E29F-BCF6-891A-3E63-408E687270BE}"/>
              </a:ext>
            </a:extLst>
          </p:cNvPr>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8"/>
            <a:stretch>
              <a:fillRect/>
            </a:stretch>
          </a:blipFill>
        </p:spPr>
        <p:txBody>
          <a:bodyPr/>
          <a:lstStyle/>
          <a:p>
            <a:endParaRPr lang="en-US"/>
          </a:p>
        </p:txBody>
      </p:sp>
      <p:pic>
        <p:nvPicPr>
          <p:cNvPr id="17" name="Picture 16">
            <a:extLst>
              <a:ext uri="{FF2B5EF4-FFF2-40B4-BE49-F238E27FC236}">
                <a16:creationId xmlns:a16="http://schemas.microsoft.com/office/drawing/2014/main" id="{627E7E6C-C796-A0B4-5330-FA4DDACD0AE5}"/>
              </a:ext>
            </a:extLst>
          </p:cNvPr>
          <p:cNvPicPr>
            <a:picLocks noChangeAspect="1"/>
          </p:cNvPicPr>
          <p:nvPr/>
        </p:nvPicPr>
        <p:blipFill>
          <a:blip r:embed="rId9"/>
          <a:stretch>
            <a:fillRect/>
          </a:stretch>
        </p:blipFill>
        <p:spPr>
          <a:xfrm>
            <a:off x="231709" y="617427"/>
            <a:ext cx="7772400" cy="3882122"/>
          </a:xfrm>
          <a:prstGeom prst="rect">
            <a:avLst/>
          </a:prstGeom>
        </p:spPr>
      </p:pic>
      <p:cxnSp>
        <p:nvCxnSpPr>
          <p:cNvPr id="20" name="Straight Arrow Connector 19">
            <a:extLst>
              <a:ext uri="{FF2B5EF4-FFF2-40B4-BE49-F238E27FC236}">
                <a16:creationId xmlns:a16="http://schemas.microsoft.com/office/drawing/2014/main" id="{522C4217-A927-2581-26B4-3843DE1DB498}"/>
              </a:ext>
            </a:extLst>
          </p:cNvPr>
          <p:cNvCxnSpPr>
            <a:cxnSpLocks/>
          </p:cNvCxnSpPr>
          <p:nvPr/>
        </p:nvCxnSpPr>
        <p:spPr>
          <a:xfrm flipV="1">
            <a:off x="1720240" y="4244580"/>
            <a:ext cx="1099160" cy="1031817"/>
          </a:xfrm>
          <a:prstGeom prst="straightConnector1">
            <a:avLst/>
          </a:pr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Picture 4">
            <a:extLst>
              <a:ext uri="{FF2B5EF4-FFF2-40B4-BE49-F238E27FC236}">
                <a16:creationId xmlns:a16="http://schemas.microsoft.com/office/drawing/2014/main" id="{19497AD1-309C-BB79-824B-AC865A7853E0}"/>
              </a:ext>
            </a:extLst>
          </p:cNvPr>
          <p:cNvPicPr>
            <a:picLocks noChangeAspect="1"/>
          </p:cNvPicPr>
          <p:nvPr/>
        </p:nvPicPr>
        <p:blipFill>
          <a:blip r:embed="rId10"/>
          <a:stretch>
            <a:fillRect/>
          </a:stretch>
        </p:blipFill>
        <p:spPr>
          <a:xfrm>
            <a:off x="9292104" y="467811"/>
            <a:ext cx="7772400" cy="4518268"/>
          </a:xfrm>
          <a:prstGeom prst="rect">
            <a:avLst/>
          </a:prstGeom>
        </p:spPr>
      </p:pic>
      <p:cxnSp>
        <p:nvCxnSpPr>
          <p:cNvPr id="24" name="Straight Arrow Connector 23">
            <a:extLst>
              <a:ext uri="{FF2B5EF4-FFF2-40B4-BE49-F238E27FC236}">
                <a16:creationId xmlns:a16="http://schemas.microsoft.com/office/drawing/2014/main" id="{831C1A40-7928-5AE1-46C8-6C99964486E7}"/>
              </a:ext>
            </a:extLst>
          </p:cNvPr>
          <p:cNvCxnSpPr>
            <a:cxnSpLocks/>
          </p:cNvCxnSpPr>
          <p:nvPr/>
        </p:nvCxnSpPr>
        <p:spPr>
          <a:xfrm flipV="1">
            <a:off x="15697200" y="4314992"/>
            <a:ext cx="1099160" cy="1031817"/>
          </a:xfrm>
          <a:prstGeom prst="straightConnector1">
            <a:avLst/>
          </a:pr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6103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a:extLst>
            <a:ext uri="{FF2B5EF4-FFF2-40B4-BE49-F238E27FC236}">
              <a16:creationId xmlns:a16="http://schemas.microsoft.com/office/drawing/2014/main" id="{264BB0EC-58C8-A016-15C1-5927669B000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1863FC3-B09E-08D4-501C-5F3E07C48ED5}"/>
              </a:ext>
            </a:extLst>
          </p:cNvPr>
          <p:cNvGrpSpPr/>
          <p:nvPr/>
        </p:nvGrpSpPr>
        <p:grpSpPr>
          <a:xfrm>
            <a:off x="-386085" y="820445"/>
            <a:ext cx="19060169" cy="10605843"/>
            <a:chOff x="0" y="0"/>
            <a:chExt cx="25413559" cy="14141124"/>
          </a:xfrm>
        </p:grpSpPr>
        <p:sp>
          <p:nvSpPr>
            <p:cNvPr id="3" name="Freeform 3">
              <a:extLst>
                <a:ext uri="{FF2B5EF4-FFF2-40B4-BE49-F238E27FC236}">
                  <a16:creationId xmlns:a16="http://schemas.microsoft.com/office/drawing/2014/main" id="{A2F3990C-3D83-0BD6-238E-5503F508CCB1}"/>
                </a:ext>
              </a:extLst>
            </p:cNvPr>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A92EFA3A-F086-F54C-1778-C65B25002E75}"/>
                </a:ext>
              </a:extLst>
            </p:cNvPr>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8" name="TextBox 8">
            <a:extLst>
              <a:ext uri="{FF2B5EF4-FFF2-40B4-BE49-F238E27FC236}">
                <a16:creationId xmlns:a16="http://schemas.microsoft.com/office/drawing/2014/main" id="{B1DAA9FD-EF9B-E052-2CDC-A75CE42D5510}"/>
              </a:ext>
            </a:extLst>
          </p:cNvPr>
          <p:cNvSpPr txBox="1"/>
          <p:nvPr/>
        </p:nvSpPr>
        <p:spPr>
          <a:xfrm>
            <a:off x="9818222" y="6562483"/>
            <a:ext cx="7441078" cy="3428696"/>
          </a:xfrm>
          <a:prstGeom prst="rect">
            <a:avLst/>
          </a:prstGeom>
        </p:spPr>
        <p:txBody>
          <a:bodyPr lIns="0" tIns="0" rIns="0" bIns="0" rtlCol="0" anchor="t">
            <a:spAutoFit/>
          </a:bodyPr>
          <a:lstStyle/>
          <a:p>
            <a:pPr algn="just">
              <a:lnSpc>
                <a:spcPts val="13248"/>
              </a:lnSpc>
            </a:pPr>
            <a:r>
              <a:rPr lang="en-US" sz="14400" spc="-504" dirty="0">
                <a:solidFill>
                  <a:srgbClr val="DAFFFB"/>
                </a:solidFill>
                <a:latin typeface="Helvetica World Bold"/>
                <a:ea typeface="Helvetica World Bold"/>
                <a:cs typeface="Helvetica World Bold"/>
                <a:sym typeface="Helvetica World Bold"/>
              </a:rPr>
              <a:t>Brisk</a:t>
            </a:r>
          </a:p>
          <a:p>
            <a:pPr algn="just">
              <a:lnSpc>
                <a:spcPts val="6624"/>
              </a:lnSpc>
            </a:pPr>
            <a:r>
              <a:rPr lang="en-US" sz="7200" u="sng" spc="-252" dirty="0">
                <a:solidFill>
                  <a:srgbClr val="DAFFFB"/>
                </a:solidFill>
                <a:latin typeface="Helvetica World Bold"/>
                <a:ea typeface="Helvetica World Bold"/>
                <a:cs typeface="Helvetica World Bold"/>
                <a:sym typeface="Helvetica World Bold"/>
                <a:hlinkClick r:id="rId4" tooltip="http://www.diffit.com"/>
              </a:rPr>
              <a:t>https://www.briskteaching.com/</a:t>
            </a:r>
          </a:p>
        </p:txBody>
      </p:sp>
      <p:sp>
        <p:nvSpPr>
          <p:cNvPr id="9" name="Freeform 9">
            <a:extLst>
              <a:ext uri="{FF2B5EF4-FFF2-40B4-BE49-F238E27FC236}">
                <a16:creationId xmlns:a16="http://schemas.microsoft.com/office/drawing/2014/main" id="{31F4F96C-D3FB-A461-25D4-022A83D1D8F6}"/>
              </a:ext>
            </a:extLst>
          </p:cNvPr>
          <p:cNvSpPr/>
          <p:nvPr/>
        </p:nvSpPr>
        <p:spPr>
          <a:xfrm>
            <a:off x="360539" y="6163555"/>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709A65BD-D987-C958-4F9A-B89C334FDF8D}"/>
              </a:ext>
            </a:extLst>
          </p:cNvPr>
          <p:cNvSpPr/>
          <p:nvPr/>
        </p:nvSpPr>
        <p:spPr>
          <a:xfrm>
            <a:off x="5833549" y="5947528"/>
            <a:ext cx="1359701" cy="1359701"/>
          </a:xfrm>
          <a:custGeom>
            <a:avLst/>
            <a:gdLst/>
            <a:ahLst/>
            <a:cxnLst/>
            <a:rect l="l" t="t" r="r" b="b"/>
            <a:pathLst>
              <a:path w="1359701" h="1359701">
                <a:moveTo>
                  <a:pt x="0" y="0"/>
                </a:moveTo>
                <a:lnTo>
                  <a:pt x="1359701" y="0"/>
                </a:lnTo>
                <a:lnTo>
                  <a:pt x="1359701" y="1359701"/>
                </a:lnTo>
                <a:lnTo>
                  <a:pt x="0" y="1359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01B8C5A7-D0D3-A2F6-C4F3-A00B5E794135}"/>
              </a:ext>
            </a:extLst>
          </p:cNvPr>
          <p:cNvGrpSpPr/>
          <p:nvPr/>
        </p:nvGrpSpPr>
        <p:grpSpPr>
          <a:xfrm>
            <a:off x="-514350" y="9883238"/>
            <a:ext cx="21040117" cy="3086100"/>
            <a:chOff x="0" y="0"/>
            <a:chExt cx="5541430" cy="812800"/>
          </a:xfrm>
        </p:grpSpPr>
        <p:sp>
          <p:nvSpPr>
            <p:cNvPr id="12" name="Freeform 12">
              <a:extLst>
                <a:ext uri="{FF2B5EF4-FFF2-40B4-BE49-F238E27FC236}">
                  <a16:creationId xmlns:a16="http://schemas.microsoft.com/office/drawing/2014/main" id="{E10E9CB8-ADDD-B6DF-B652-CE8B1130BF5C}"/>
                </a:ext>
              </a:extLst>
            </p:cNvPr>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a:extLst>
                <a:ext uri="{FF2B5EF4-FFF2-40B4-BE49-F238E27FC236}">
                  <a16:creationId xmlns:a16="http://schemas.microsoft.com/office/drawing/2014/main" id="{D3CC8742-2DC4-803C-81FD-E0C095E5FF4D}"/>
                </a:ext>
              </a:extLst>
            </p:cNvPr>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a:extLst>
              <a:ext uri="{FF2B5EF4-FFF2-40B4-BE49-F238E27FC236}">
                <a16:creationId xmlns:a16="http://schemas.microsoft.com/office/drawing/2014/main" id="{ACA56EB1-A4A1-EB52-E9A2-53A96E8AB7F6}"/>
              </a:ext>
            </a:extLst>
          </p:cNvPr>
          <p:cNvSpPr/>
          <p:nvPr/>
        </p:nvSpPr>
        <p:spPr>
          <a:xfrm>
            <a:off x="1318503" y="5533783"/>
            <a:ext cx="5020056" cy="8229600"/>
          </a:xfrm>
          <a:custGeom>
            <a:avLst/>
            <a:gdLst/>
            <a:ahLst/>
            <a:cxnLst/>
            <a:rect l="l" t="t" r="r" b="b"/>
            <a:pathLst>
              <a:path w="5020056" h="8229600">
                <a:moveTo>
                  <a:pt x="0" y="0"/>
                </a:moveTo>
                <a:lnTo>
                  <a:pt x="5020056" y="0"/>
                </a:lnTo>
                <a:lnTo>
                  <a:pt x="5020056" y="8229600"/>
                </a:lnTo>
                <a:lnTo>
                  <a:pt x="0" y="8229600"/>
                </a:lnTo>
                <a:lnTo>
                  <a:pt x="0" y="0"/>
                </a:lnTo>
                <a:close/>
              </a:path>
            </a:pathLst>
          </a:custGeom>
          <a:blipFill>
            <a:blip r:embed="rId7"/>
            <a:stretch>
              <a:fillRect/>
            </a:stretch>
          </a:blipFill>
        </p:spPr>
        <p:txBody>
          <a:bodyPr/>
          <a:lstStyle/>
          <a:p>
            <a:endParaRPr lang="en-US"/>
          </a:p>
        </p:txBody>
      </p:sp>
      <p:sp>
        <p:nvSpPr>
          <p:cNvPr id="15" name="Freeform 15">
            <a:extLst>
              <a:ext uri="{FF2B5EF4-FFF2-40B4-BE49-F238E27FC236}">
                <a16:creationId xmlns:a16="http://schemas.microsoft.com/office/drawing/2014/main" id="{D36551BC-6E08-D326-790E-DD0089D1D325}"/>
              </a:ext>
            </a:extLst>
          </p:cNvPr>
          <p:cNvSpPr/>
          <p:nvPr/>
        </p:nvSpPr>
        <p:spPr>
          <a:xfrm>
            <a:off x="6616672" y="7119332"/>
            <a:ext cx="2873347" cy="4277936"/>
          </a:xfrm>
          <a:custGeom>
            <a:avLst/>
            <a:gdLst/>
            <a:ahLst/>
            <a:cxnLst/>
            <a:rect l="l" t="t" r="r" b="b"/>
            <a:pathLst>
              <a:path w="2873347" h="4277936">
                <a:moveTo>
                  <a:pt x="0" y="0"/>
                </a:moveTo>
                <a:lnTo>
                  <a:pt x="2873347" y="0"/>
                </a:lnTo>
                <a:lnTo>
                  <a:pt x="2873347" y="4277936"/>
                </a:lnTo>
                <a:lnTo>
                  <a:pt x="0" y="4277936"/>
                </a:lnTo>
                <a:lnTo>
                  <a:pt x="0" y="0"/>
                </a:lnTo>
                <a:close/>
              </a:path>
            </a:pathLst>
          </a:custGeom>
          <a:blipFill>
            <a:blip r:embed="rId8"/>
            <a:stretch>
              <a:fillRect/>
            </a:stretch>
          </a:blipFill>
        </p:spPr>
        <p:txBody>
          <a:bodyPr/>
          <a:lstStyle/>
          <a:p>
            <a:endParaRPr lang="en-US"/>
          </a:p>
        </p:txBody>
      </p:sp>
      <p:cxnSp>
        <p:nvCxnSpPr>
          <p:cNvPr id="20" name="Straight Arrow Connector 19">
            <a:extLst>
              <a:ext uri="{FF2B5EF4-FFF2-40B4-BE49-F238E27FC236}">
                <a16:creationId xmlns:a16="http://schemas.microsoft.com/office/drawing/2014/main" id="{04479AE1-CA86-BB23-5CE6-187F01D5F59F}"/>
              </a:ext>
            </a:extLst>
          </p:cNvPr>
          <p:cNvCxnSpPr>
            <a:cxnSpLocks/>
          </p:cNvCxnSpPr>
          <p:nvPr/>
        </p:nvCxnSpPr>
        <p:spPr>
          <a:xfrm flipV="1">
            <a:off x="6872187" y="4215946"/>
            <a:ext cx="1099160" cy="1031817"/>
          </a:xfrm>
          <a:prstGeom prst="straightConnector1">
            <a:avLst/>
          </a:pr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7" name="Picture 26">
            <a:extLst>
              <a:ext uri="{FF2B5EF4-FFF2-40B4-BE49-F238E27FC236}">
                <a16:creationId xmlns:a16="http://schemas.microsoft.com/office/drawing/2014/main" id="{A1FC12A8-8B7E-D88A-3210-7C4F54D99DA8}"/>
              </a:ext>
            </a:extLst>
          </p:cNvPr>
          <p:cNvPicPr>
            <a:picLocks noChangeAspect="1"/>
          </p:cNvPicPr>
          <p:nvPr/>
        </p:nvPicPr>
        <p:blipFill>
          <a:blip r:embed="rId9"/>
          <a:stretch>
            <a:fillRect/>
          </a:stretch>
        </p:blipFill>
        <p:spPr>
          <a:xfrm>
            <a:off x="360539" y="833109"/>
            <a:ext cx="7772400" cy="4493801"/>
          </a:xfrm>
          <a:prstGeom prst="rect">
            <a:avLst/>
          </a:prstGeom>
        </p:spPr>
      </p:pic>
      <p:sp>
        <p:nvSpPr>
          <p:cNvPr id="29" name="TextBox 28">
            <a:extLst>
              <a:ext uri="{FF2B5EF4-FFF2-40B4-BE49-F238E27FC236}">
                <a16:creationId xmlns:a16="http://schemas.microsoft.com/office/drawing/2014/main" id="{39ADA8AF-804B-97AB-9A49-500380CD9B22}"/>
              </a:ext>
            </a:extLst>
          </p:cNvPr>
          <p:cNvSpPr txBox="1"/>
          <p:nvPr/>
        </p:nvSpPr>
        <p:spPr>
          <a:xfrm>
            <a:off x="8644820" y="1644174"/>
            <a:ext cx="9282640" cy="3046988"/>
          </a:xfrm>
          <a:prstGeom prst="rect">
            <a:avLst/>
          </a:prstGeom>
          <a:noFill/>
        </p:spPr>
        <p:txBody>
          <a:bodyPr wrap="square">
            <a:spAutoFit/>
          </a:bodyPr>
          <a:lstStyle/>
          <a:p>
            <a:pPr marL="285750" indent="-285750">
              <a:buFont typeface="Arial" panose="020B0604020202020204" pitchFamily="34" charset="0"/>
              <a:buChar char="•"/>
            </a:pPr>
            <a:r>
              <a:rPr lang="en-US" sz="3200" dirty="0">
                <a:solidFill>
                  <a:schemeClr val="bg1"/>
                </a:solidFill>
                <a:hlinkClick r:id="rId10"/>
              </a:rPr>
              <a:t>https://docs.google.com/presentation/d/1GTeOTFJ8FYy87nf88EB8rkQoSBlo4iJsz_n_MioX4jY/edit?usp=sharing</a:t>
            </a:r>
            <a:r>
              <a:rPr lang="en-US" sz="3200" dirty="0">
                <a:solidFill>
                  <a:schemeClr val="bg1"/>
                </a:solidFill>
              </a:rPr>
              <a:t> </a:t>
            </a:r>
          </a:p>
          <a:p>
            <a:pPr marL="285750" indent="-285750">
              <a:buFont typeface="Arial" panose="020B0604020202020204" pitchFamily="34" charset="0"/>
              <a:buChar char="•"/>
            </a:pPr>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hlinkClick r:id="rId11"/>
              </a:rPr>
              <a:t>https://my.clevelandclinic.org/health/body/21048-skeletal-system</a:t>
            </a:r>
            <a:r>
              <a:rPr lang="en-US" sz="3200" dirty="0">
                <a:solidFill>
                  <a:schemeClr val="bg1"/>
                </a:solidFill>
              </a:rPr>
              <a:t> </a:t>
            </a:r>
          </a:p>
        </p:txBody>
      </p:sp>
    </p:spTree>
    <p:extLst>
      <p:ext uri="{BB962C8B-B14F-4D97-AF65-F5344CB8AC3E}">
        <p14:creationId xmlns:p14="http://schemas.microsoft.com/office/powerpoint/2010/main" val="719402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28700" y="3115958"/>
            <a:ext cx="15680373" cy="2720688"/>
            <a:chOff x="0" y="0"/>
            <a:chExt cx="5001269" cy="867766"/>
          </a:xfrm>
        </p:grpSpPr>
        <p:sp>
          <p:nvSpPr>
            <p:cNvPr id="6" name="Freeform 6"/>
            <p:cNvSpPr/>
            <p:nvPr/>
          </p:nvSpPr>
          <p:spPr>
            <a:xfrm>
              <a:off x="0" y="0"/>
              <a:ext cx="5001269" cy="867766"/>
            </a:xfrm>
            <a:custGeom>
              <a:avLst/>
              <a:gdLst/>
              <a:ahLst/>
              <a:cxnLst/>
              <a:rect l="l" t="t" r="r" b="b"/>
              <a:pathLst>
                <a:path w="5001269" h="867766">
                  <a:moveTo>
                    <a:pt x="25180" y="0"/>
                  </a:moveTo>
                  <a:lnTo>
                    <a:pt x="4976089" y="0"/>
                  </a:lnTo>
                  <a:cubicBezTo>
                    <a:pt x="4989995" y="0"/>
                    <a:pt x="5001269" y="11274"/>
                    <a:pt x="5001269" y="25180"/>
                  </a:cubicBezTo>
                  <a:lnTo>
                    <a:pt x="5001269" y="842586"/>
                  </a:lnTo>
                  <a:cubicBezTo>
                    <a:pt x="5001269" y="856492"/>
                    <a:pt x="4989995" y="867766"/>
                    <a:pt x="4976089" y="867766"/>
                  </a:cubicBezTo>
                  <a:lnTo>
                    <a:pt x="25180" y="867766"/>
                  </a:lnTo>
                  <a:cubicBezTo>
                    <a:pt x="11274" y="867766"/>
                    <a:pt x="0" y="856492"/>
                    <a:pt x="0" y="842586"/>
                  </a:cubicBezTo>
                  <a:lnTo>
                    <a:pt x="0" y="25180"/>
                  </a:lnTo>
                  <a:cubicBezTo>
                    <a:pt x="0" y="11274"/>
                    <a:pt x="11274" y="0"/>
                    <a:pt x="2518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5001269" cy="915391"/>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1028700" y="1109083"/>
            <a:ext cx="13854048" cy="1387685"/>
          </a:xfrm>
          <a:prstGeom prst="rect">
            <a:avLst/>
          </a:prstGeom>
        </p:spPr>
        <p:txBody>
          <a:bodyPr lIns="0" tIns="0" rIns="0" bIns="0" rtlCol="0" anchor="t">
            <a:spAutoFit/>
          </a:bodyPr>
          <a:lstStyle/>
          <a:p>
            <a:pPr algn="l">
              <a:lnSpc>
                <a:spcPts val="9133"/>
              </a:lnSpc>
            </a:pPr>
            <a:r>
              <a:rPr lang="en-US" sz="9927" spc="-347">
                <a:solidFill>
                  <a:srgbClr val="DAFFFB"/>
                </a:solidFill>
                <a:latin typeface="Helvetica World Bold"/>
                <a:ea typeface="Helvetica World Bold"/>
                <a:cs typeface="Helvetica World Bold"/>
                <a:sym typeface="Helvetica World Bold"/>
              </a:rPr>
              <a:t>Question? (Poll)</a:t>
            </a:r>
          </a:p>
        </p:txBody>
      </p:sp>
      <p:sp>
        <p:nvSpPr>
          <p:cNvPr id="9" name="TextBox 9"/>
          <p:cNvSpPr txBox="1"/>
          <p:nvPr/>
        </p:nvSpPr>
        <p:spPr>
          <a:xfrm>
            <a:off x="1400776" y="3394898"/>
            <a:ext cx="14576464" cy="920116"/>
          </a:xfrm>
          <a:prstGeom prst="rect">
            <a:avLst/>
          </a:prstGeom>
        </p:spPr>
        <p:txBody>
          <a:bodyPr lIns="0" tIns="0" rIns="0" bIns="0" rtlCol="0" anchor="t">
            <a:spAutoFit/>
          </a:bodyPr>
          <a:lstStyle/>
          <a:p>
            <a:pPr algn="l">
              <a:lnSpc>
                <a:spcPts val="7559"/>
              </a:lnSpc>
            </a:pPr>
            <a:r>
              <a:rPr lang="en-US" sz="5399" dirty="0">
                <a:solidFill>
                  <a:srgbClr val="FFFFFF"/>
                </a:solidFill>
                <a:latin typeface="Canva Sans"/>
                <a:ea typeface="Canva Sans"/>
                <a:cs typeface="Canva Sans"/>
                <a:sym typeface="Canva Sans"/>
              </a:rPr>
              <a:t>Did you find this presentation useful?</a:t>
            </a:r>
          </a:p>
        </p:txBody>
      </p:sp>
      <p:sp>
        <p:nvSpPr>
          <p:cNvPr id="10" name="Freeform 10"/>
          <p:cNvSpPr/>
          <p:nvPr/>
        </p:nvSpPr>
        <p:spPr>
          <a:xfrm>
            <a:off x="15245406" y="1147466"/>
            <a:ext cx="1463667" cy="1463667"/>
          </a:xfrm>
          <a:custGeom>
            <a:avLst/>
            <a:gdLst/>
            <a:ahLst/>
            <a:cxnLst/>
            <a:rect l="l" t="t" r="r" b="b"/>
            <a:pathLst>
              <a:path w="1463667" h="1463667">
                <a:moveTo>
                  <a:pt x="0" y="0"/>
                </a:moveTo>
                <a:lnTo>
                  <a:pt x="1463667" y="0"/>
                </a:lnTo>
                <a:lnTo>
                  <a:pt x="1463667" y="1463667"/>
                </a:lnTo>
                <a:lnTo>
                  <a:pt x="0" y="1463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028700" y="5836646"/>
            <a:ext cx="5932170" cy="8229600"/>
          </a:xfrm>
          <a:custGeom>
            <a:avLst/>
            <a:gdLst/>
            <a:ahLst/>
            <a:cxnLst/>
            <a:rect l="l" t="t" r="r" b="b"/>
            <a:pathLst>
              <a:path w="5932170" h="8229600">
                <a:moveTo>
                  <a:pt x="0" y="0"/>
                </a:moveTo>
                <a:lnTo>
                  <a:pt x="5932170" y="0"/>
                </a:lnTo>
                <a:lnTo>
                  <a:pt x="5932170" y="8229600"/>
                </a:lnTo>
                <a:lnTo>
                  <a:pt x="0" y="82296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8833088" y="5836646"/>
            <a:ext cx="8426212" cy="8229600"/>
          </a:xfrm>
          <a:custGeom>
            <a:avLst/>
            <a:gdLst/>
            <a:ahLst/>
            <a:cxnLst/>
            <a:rect l="l" t="t" r="r" b="b"/>
            <a:pathLst>
              <a:path w="8426212" h="8229600">
                <a:moveTo>
                  <a:pt x="0" y="0"/>
                </a:moveTo>
                <a:lnTo>
                  <a:pt x="8426212" y="0"/>
                </a:lnTo>
                <a:lnTo>
                  <a:pt x="8426212" y="8229600"/>
                </a:lnTo>
                <a:lnTo>
                  <a:pt x="0" y="822960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28700" y="3115958"/>
            <a:ext cx="15680373" cy="2720688"/>
            <a:chOff x="0" y="0"/>
            <a:chExt cx="5001269" cy="867766"/>
          </a:xfrm>
        </p:grpSpPr>
        <p:sp>
          <p:nvSpPr>
            <p:cNvPr id="6" name="Freeform 6"/>
            <p:cNvSpPr/>
            <p:nvPr/>
          </p:nvSpPr>
          <p:spPr>
            <a:xfrm>
              <a:off x="0" y="0"/>
              <a:ext cx="5001269" cy="867766"/>
            </a:xfrm>
            <a:custGeom>
              <a:avLst/>
              <a:gdLst/>
              <a:ahLst/>
              <a:cxnLst/>
              <a:rect l="l" t="t" r="r" b="b"/>
              <a:pathLst>
                <a:path w="5001269" h="867766">
                  <a:moveTo>
                    <a:pt x="25180" y="0"/>
                  </a:moveTo>
                  <a:lnTo>
                    <a:pt x="4976089" y="0"/>
                  </a:lnTo>
                  <a:cubicBezTo>
                    <a:pt x="4989995" y="0"/>
                    <a:pt x="5001269" y="11274"/>
                    <a:pt x="5001269" y="25180"/>
                  </a:cubicBezTo>
                  <a:lnTo>
                    <a:pt x="5001269" y="842586"/>
                  </a:lnTo>
                  <a:cubicBezTo>
                    <a:pt x="5001269" y="856492"/>
                    <a:pt x="4989995" y="867766"/>
                    <a:pt x="4976089" y="867766"/>
                  </a:cubicBezTo>
                  <a:lnTo>
                    <a:pt x="25180" y="867766"/>
                  </a:lnTo>
                  <a:cubicBezTo>
                    <a:pt x="11274" y="867766"/>
                    <a:pt x="0" y="856492"/>
                    <a:pt x="0" y="842586"/>
                  </a:cubicBezTo>
                  <a:lnTo>
                    <a:pt x="0" y="25180"/>
                  </a:lnTo>
                  <a:cubicBezTo>
                    <a:pt x="0" y="11274"/>
                    <a:pt x="11274" y="0"/>
                    <a:pt x="2518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5001269" cy="915391"/>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673810" y="956429"/>
            <a:ext cx="14216706" cy="1387685"/>
          </a:xfrm>
          <a:prstGeom prst="rect">
            <a:avLst/>
          </a:prstGeom>
        </p:spPr>
        <p:txBody>
          <a:bodyPr lIns="0" tIns="0" rIns="0" bIns="0" rtlCol="0" anchor="t">
            <a:spAutoFit/>
          </a:bodyPr>
          <a:lstStyle/>
          <a:p>
            <a:pPr algn="l">
              <a:lnSpc>
                <a:spcPts val="9133"/>
              </a:lnSpc>
            </a:pPr>
            <a:r>
              <a:rPr lang="en-US" sz="9927" spc="-347">
                <a:solidFill>
                  <a:srgbClr val="DAFFFB"/>
                </a:solidFill>
                <a:latin typeface="Helvetica World Bold"/>
                <a:ea typeface="Helvetica World Bold"/>
                <a:cs typeface="Helvetica World Bold"/>
                <a:sym typeface="Helvetica World Bold"/>
              </a:rPr>
              <a:t>Question? (Open-Ended)</a:t>
            </a:r>
          </a:p>
        </p:txBody>
      </p:sp>
      <p:sp>
        <p:nvSpPr>
          <p:cNvPr id="9" name="TextBox 9"/>
          <p:cNvSpPr txBox="1"/>
          <p:nvPr/>
        </p:nvSpPr>
        <p:spPr>
          <a:xfrm>
            <a:off x="1400776" y="3385373"/>
            <a:ext cx="14954022" cy="962660"/>
          </a:xfrm>
          <a:prstGeom prst="rect">
            <a:avLst/>
          </a:prstGeom>
        </p:spPr>
        <p:txBody>
          <a:bodyPr lIns="0" tIns="0" rIns="0" bIns="0" rtlCol="0" anchor="t">
            <a:spAutoFit/>
          </a:bodyPr>
          <a:lstStyle/>
          <a:p>
            <a:pPr algn="l">
              <a:lnSpc>
                <a:spcPts val="7840"/>
              </a:lnSpc>
            </a:pPr>
            <a:r>
              <a:rPr lang="en-US" sz="5600" dirty="0">
                <a:solidFill>
                  <a:srgbClr val="FFFFFF"/>
                </a:solidFill>
                <a:latin typeface="Canva Sans"/>
                <a:ea typeface="Canva Sans"/>
                <a:cs typeface="Canva Sans"/>
                <a:sym typeface="Canva Sans"/>
              </a:rPr>
              <a:t>What did you learn from this presentation? </a:t>
            </a:r>
          </a:p>
        </p:txBody>
      </p:sp>
      <p:sp>
        <p:nvSpPr>
          <p:cNvPr id="10" name="Freeform 10"/>
          <p:cNvSpPr/>
          <p:nvPr/>
        </p:nvSpPr>
        <p:spPr>
          <a:xfrm>
            <a:off x="15245406" y="1147466"/>
            <a:ext cx="1463667" cy="1463667"/>
          </a:xfrm>
          <a:custGeom>
            <a:avLst/>
            <a:gdLst/>
            <a:ahLst/>
            <a:cxnLst/>
            <a:rect l="l" t="t" r="r" b="b"/>
            <a:pathLst>
              <a:path w="1463667" h="1463667">
                <a:moveTo>
                  <a:pt x="0" y="0"/>
                </a:moveTo>
                <a:lnTo>
                  <a:pt x="1463667" y="0"/>
                </a:lnTo>
                <a:lnTo>
                  <a:pt x="1463667" y="1463667"/>
                </a:lnTo>
                <a:lnTo>
                  <a:pt x="0" y="1463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028700" y="5836646"/>
            <a:ext cx="5932170" cy="8229600"/>
          </a:xfrm>
          <a:custGeom>
            <a:avLst/>
            <a:gdLst/>
            <a:ahLst/>
            <a:cxnLst/>
            <a:rect l="l" t="t" r="r" b="b"/>
            <a:pathLst>
              <a:path w="5932170" h="8229600">
                <a:moveTo>
                  <a:pt x="0" y="0"/>
                </a:moveTo>
                <a:lnTo>
                  <a:pt x="5932170" y="0"/>
                </a:lnTo>
                <a:lnTo>
                  <a:pt x="5932170" y="8229600"/>
                </a:lnTo>
                <a:lnTo>
                  <a:pt x="0" y="82296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8833088" y="5836646"/>
            <a:ext cx="8426212" cy="8229600"/>
          </a:xfrm>
          <a:custGeom>
            <a:avLst/>
            <a:gdLst/>
            <a:ahLst/>
            <a:cxnLst/>
            <a:rect l="l" t="t" r="r" b="b"/>
            <a:pathLst>
              <a:path w="8426212" h="8229600">
                <a:moveTo>
                  <a:pt x="0" y="0"/>
                </a:moveTo>
                <a:lnTo>
                  <a:pt x="8426212" y="0"/>
                </a:lnTo>
                <a:lnTo>
                  <a:pt x="8426212" y="8229600"/>
                </a:lnTo>
                <a:lnTo>
                  <a:pt x="0" y="822960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1028700" y="4420795"/>
            <a:ext cx="10639622" cy="2218976"/>
          </a:xfrm>
          <a:prstGeom prst="rect">
            <a:avLst/>
          </a:prstGeom>
        </p:spPr>
        <p:txBody>
          <a:bodyPr lIns="0" tIns="0" rIns="0" bIns="0" rtlCol="0" anchor="t">
            <a:spAutoFit/>
          </a:bodyPr>
          <a:lstStyle/>
          <a:p>
            <a:pPr algn="l">
              <a:lnSpc>
                <a:spcPts val="14662"/>
              </a:lnSpc>
            </a:pPr>
            <a:r>
              <a:rPr lang="en-US" sz="15937" spc="-557">
                <a:solidFill>
                  <a:srgbClr val="DAFFFB"/>
                </a:solidFill>
                <a:latin typeface="Helvetica World Bold"/>
                <a:ea typeface="Helvetica World Bold"/>
                <a:cs typeface="Helvetica World Bold"/>
                <a:sym typeface="Helvetica World Bold"/>
              </a:rPr>
              <a:t>Questions?</a:t>
            </a:r>
          </a:p>
        </p:txBody>
      </p:sp>
      <p:sp>
        <p:nvSpPr>
          <p:cNvPr id="6" name="Freeform 6"/>
          <p:cNvSpPr/>
          <p:nvPr/>
        </p:nvSpPr>
        <p:spPr>
          <a:xfrm>
            <a:off x="1028700" y="2033273"/>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246642" y="2033273"/>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1133443" y="7017948"/>
            <a:ext cx="4409458" cy="771704"/>
            <a:chOff x="0" y="0"/>
            <a:chExt cx="1406401" cy="246136"/>
          </a:xfrm>
        </p:grpSpPr>
        <p:sp>
          <p:nvSpPr>
            <p:cNvPr id="9" name="Freeform 9"/>
            <p:cNvSpPr/>
            <p:nvPr/>
          </p:nvSpPr>
          <p:spPr>
            <a:xfrm>
              <a:off x="0" y="0"/>
              <a:ext cx="1406401" cy="246136"/>
            </a:xfrm>
            <a:custGeom>
              <a:avLst/>
              <a:gdLst/>
              <a:ahLst/>
              <a:cxnLst/>
              <a:rect l="l" t="t" r="r" b="b"/>
              <a:pathLst>
                <a:path w="1406401" h="246136">
                  <a:moveTo>
                    <a:pt x="89543" y="0"/>
                  </a:moveTo>
                  <a:lnTo>
                    <a:pt x="1316857" y="0"/>
                  </a:lnTo>
                  <a:cubicBezTo>
                    <a:pt x="1340606" y="0"/>
                    <a:pt x="1363381" y="9434"/>
                    <a:pt x="1380174" y="26227"/>
                  </a:cubicBezTo>
                  <a:cubicBezTo>
                    <a:pt x="1396967" y="43019"/>
                    <a:pt x="1406401" y="65795"/>
                    <a:pt x="1406401" y="89543"/>
                  </a:cubicBezTo>
                  <a:lnTo>
                    <a:pt x="1406401" y="156592"/>
                  </a:lnTo>
                  <a:cubicBezTo>
                    <a:pt x="1406401" y="206046"/>
                    <a:pt x="1366311" y="246136"/>
                    <a:pt x="1316857" y="246136"/>
                  </a:cubicBezTo>
                  <a:lnTo>
                    <a:pt x="89543" y="246136"/>
                  </a:lnTo>
                  <a:cubicBezTo>
                    <a:pt x="40090" y="246136"/>
                    <a:pt x="0" y="206046"/>
                    <a:pt x="0" y="156592"/>
                  </a:cubicBezTo>
                  <a:lnTo>
                    <a:pt x="0" y="89543"/>
                  </a:lnTo>
                  <a:cubicBezTo>
                    <a:pt x="0" y="40090"/>
                    <a:pt x="40090" y="0"/>
                    <a:pt x="89543"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10" name="TextBox 10"/>
            <p:cNvSpPr txBox="1"/>
            <p:nvPr/>
          </p:nvSpPr>
          <p:spPr>
            <a:xfrm>
              <a:off x="0" y="-47625"/>
              <a:ext cx="1406401" cy="293761"/>
            </a:xfrm>
            <a:prstGeom prst="rect">
              <a:avLst/>
            </a:prstGeom>
          </p:spPr>
          <p:txBody>
            <a:bodyPr lIns="50800" tIns="50800" rIns="50800" bIns="50800" rtlCol="0" anchor="ctr"/>
            <a:lstStyle/>
            <a:p>
              <a:pPr algn="ctr">
                <a:lnSpc>
                  <a:spcPts val="3669"/>
                </a:lnSpc>
              </a:pPr>
              <a:endParaRPr/>
            </a:p>
          </p:txBody>
        </p:sp>
      </p:gr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flipH="1">
            <a:off x="11309332" y="1541341"/>
            <a:ext cx="7335887" cy="8959862"/>
          </a:xfrm>
          <a:custGeom>
            <a:avLst/>
            <a:gdLst/>
            <a:ahLst/>
            <a:cxnLst/>
            <a:rect l="l" t="t" r="r" b="b"/>
            <a:pathLst>
              <a:path w="7335887" h="8959862">
                <a:moveTo>
                  <a:pt x="7335887" y="0"/>
                </a:moveTo>
                <a:lnTo>
                  <a:pt x="0" y="0"/>
                </a:lnTo>
                <a:lnTo>
                  <a:pt x="0" y="8959862"/>
                </a:lnTo>
                <a:lnTo>
                  <a:pt x="7335887" y="8959862"/>
                </a:lnTo>
                <a:lnTo>
                  <a:pt x="7335887" y="0"/>
                </a:lnTo>
                <a:close/>
              </a:path>
            </a:pathLst>
          </a:custGeom>
          <a:blipFill>
            <a:blip r:embed="rId6"/>
            <a:stretch>
              <a:fillRect/>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1028700" y="4420795"/>
            <a:ext cx="9860907" cy="2218976"/>
          </a:xfrm>
          <a:prstGeom prst="rect">
            <a:avLst/>
          </a:prstGeom>
        </p:spPr>
        <p:txBody>
          <a:bodyPr lIns="0" tIns="0" rIns="0" bIns="0" rtlCol="0" anchor="t">
            <a:spAutoFit/>
          </a:bodyPr>
          <a:lstStyle/>
          <a:p>
            <a:pPr algn="l">
              <a:lnSpc>
                <a:spcPts val="14662"/>
              </a:lnSpc>
            </a:pPr>
            <a:r>
              <a:rPr lang="en-US" sz="15937" spc="-557">
                <a:solidFill>
                  <a:srgbClr val="DAFFFB"/>
                </a:solidFill>
                <a:latin typeface="Helvetica World Bold"/>
                <a:ea typeface="Helvetica World Bold"/>
                <a:cs typeface="Helvetica World Bold"/>
                <a:sym typeface="Helvetica World Bold"/>
              </a:rPr>
              <a:t>Thank you</a:t>
            </a:r>
          </a:p>
        </p:txBody>
      </p:sp>
      <p:sp>
        <p:nvSpPr>
          <p:cNvPr id="6" name="Freeform 6"/>
          <p:cNvSpPr/>
          <p:nvPr/>
        </p:nvSpPr>
        <p:spPr>
          <a:xfrm>
            <a:off x="1028700" y="2033273"/>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246642" y="2033273"/>
            <a:ext cx="1958897" cy="1958897"/>
          </a:xfrm>
          <a:custGeom>
            <a:avLst/>
            <a:gdLst/>
            <a:ahLst/>
            <a:cxnLst/>
            <a:rect l="l" t="t" r="r" b="b"/>
            <a:pathLst>
              <a:path w="1958897" h="1958897">
                <a:moveTo>
                  <a:pt x="0" y="0"/>
                </a:moveTo>
                <a:lnTo>
                  <a:pt x="1958897" y="0"/>
                </a:lnTo>
                <a:lnTo>
                  <a:pt x="1958897" y="1958897"/>
                </a:lnTo>
                <a:lnTo>
                  <a:pt x="0" y="1958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1133443" y="7017948"/>
            <a:ext cx="4409458" cy="771704"/>
            <a:chOff x="0" y="0"/>
            <a:chExt cx="1406401" cy="246136"/>
          </a:xfrm>
        </p:grpSpPr>
        <p:sp>
          <p:nvSpPr>
            <p:cNvPr id="9" name="Freeform 9"/>
            <p:cNvSpPr/>
            <p:nvPr/>
          </p:nvSpPr>
          <p:spPr>
            <a:xfrm>
              <a:off x="0" y="0"/>
              <a:ext cx="1406401" cy="246136"/>
            </a:xfrm>
            <a:custGeom>
              <a:avLst/>
              <a:gdLst/>
              <a:ahLst/>
              <a:cxnLst/>
              <a:rect l="l" t="t" r="r" b="b"/>
              <a:pathLst>
                <a:path w="1406401" h="246136">
                  <a:moveTo>
                    <a:pt x="89543" y="0"/>
                  </a:moveTo>
                  <a:lnTo>
                    <a:pt x="1316857" y="0"/>
                  </a:lnTo>
                  <a:cubicBezTo>
                    <a:pt x="1340606" y="0"/>
                    <a:pt x="1363381" y="9434"/>
                    <a:pt x="1380174" y="26227"/>
                  </a:cubicBezTo>
                  <a:cubicBezTo>
                    <a:pt x="1396967" y="43019"/>
                    <a:pt x="1406401" y="65795"/>
                    <a:pt x="1406401" y="89543"/>
                  </a:cubicBezTo>
                  <a:lnTo>
                    <a:pt x="1406401" y="156592"/>
                  </a:lnTo>
                  <a:cubicBezTo>
                    <a:pt x="1406401" y="206046"/>
                    <a:pt x="1366311" y="246136"/>
                    <a:pt x="1316857" y="246136"/>
                  </a:cubicBezTo>
                  <a:lnTo>
                    <a:pt x="89543" y="246136"/>
                  </a:lnTo>
                  <a:cubicBezTo>
                    <a:pt x="40090" y="246136"/>
                    <a:pt x="0" y="206046"/>
                    <a:pt x="0" y="156592"/>
                  </a:cubicBezTo>
                  <a:lnTo>
                    <a:pt x="0" y="89543"/>
                  </a:lnTo>
                  <a:cubicBezTo>
                    <a:pt x="0" y="40090"/>
                    <a:pt x="40090" y="0"/>
                    <a:pt x="89543"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10" name="TextBox 10"/>
            <p:cNvSpPr txBox="1"/>
            <p:nvPr/>
          </p:nvSpPr>
          <p:spPr>
            <a:xfrm>
              <a:off x="0" y="-47625"/>
              <a:ext cx="1406401" cy="293761"/>
            </a:xfrm>
            <a:prstGeom prst="rect">
              <a:avLst/>
            </a:prstGeom>
          </p:spPr>
          <p:txBody>
            <a:bodyPr lIns="50800" tIns="50800" rIns="50800" bIns="50800" rtlCol="0" anchor="ctr"/>
            <a:lstStyle/>
            <a:p>
              <a:pPr algn="ctr">
                <a:lnSpc>
                  <a:spcPts val="3669"/>
                </a:lnSpc>
              </a:pPr>
              <a:endParaRPr/>
            </a:p>
          </p:txBody>
        </p:sp>
      </p:gr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flipH="1">
            <a:off x="10889607" y="1028700"/>
            <a:ext cx="7755612" cy="9472503"/>
          </a:xfrm>
          <a:custGeom>
            <a:avLst/>
            <a:gdLst/>
            <a:ahLst/>
            <a:cxnLst/>
            <a:rect l="l" t="t" r="r" b="b"/>
            <a:pathLst>
              <a:path w="7755612" h="9472503">
                <a:moveTo>
                  <a:pt x="7755612" y="0"/>
                </a:moveTo>
                <a:lnTo>
                  <a:pt x="0" y="0"/>
                </a:lnTo>
                <a:lnTo>
                  <a:pt x="0" y="9472503"/>
                </a:lnTo>
                <a:lnTo>
                  <a:pt x="7755612" y="9472503"/>
                </a:lnTo>
                <a:lnTo>
                  <a:pt x="7755612" y="0"/>
                </a:lnTo>
                <a:close/>
              </a:path>
            </a:pathLst>
          </a:custGeom>
          <a:blipFill>
            <a:blip r:embed="rId6"/>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28700" y="2247900"/>
            <a:ext cx="15680373" cy="4265164"/>
            <a:chOff x="0" y="-154295"/>
            <a:chExt cx="5001269" cy="1048450"/>
          </a:xfrm>
        </p:grpSpPr>
        <p:sp>
          <p:nvSpPr>
            <p:cNvPr id="6" name="Freeform 6"/>
            <p:cNvSpPr/>
            <p:nvPr/>
          </p:nvSpPr>
          <p:spPr>
            <a:xfrm>
              <a:off x="0" y="0"/>
              <a:ext cx="5001269" cy="867766"/>
            </a:xfrm>
            <a:custGeom>
              <a:avLst/>
              <a:gdLst/>
              <a:ahLst/>
              <a:cxnLst/>
              <a:rect l="l" t="t" r="r" b="b"/>
              <a:pathLst>
                <a:path w="5001269" h="867766">
                  <a:moveTo>
                    <a:pt x="25180" y="0"/>
                  </a:moveTo>
                  <a:lnTo>
                    <a:pt x="4976089" y="0"/>
                  </a:lnTo>
                  <a:cubicBezTo>
                    <a:pt x="4989995" y="0"/>
                    <a:pt x="5001269" y="11274"/>
                    <a:pt x="5001269" y="25180"/>
                  </a:cubicBezTo>
                  <a:lnTo>
                    <a:pt x="5001269" y="842586"/>
                  </a:lnTo>
                  <a:cubicBezTo>
                    <a:pt x="5001269" y="856492"/>
                    <a:pt x="4989995" y="867766"/>
                    <a:pt x="4976089" y="867766"/>
                  </a:cubicBezTo>
                  <a:lnTo>
                    <a:pt x="25180" y="867766"/>
                  </a:lnTo>
                  <a:cubicBezTo>
                    <a:pt x="11274" y="867766"/>
                    <a:pt x="0" y="856492"/>
                    <a:pt x="0" y="842586"/>
                  </a:cubicBezTo>
                  <a:lnTo>
                    <a:pt x="0" y="25180"/>
                  </a:lnTo>
                  <a:cubicBezTo>
                    <a:pt x="0" y="11274"/>
                    <a:pt x="11274" y="0"/>
                    <a:pt x="25180"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154295"/>
              <a:ext cx="5001269" cy="1048450"/>
            </a:xfrm>
            <a:prstGeom prst="rect">
              <a:avLst/>
            </a:prstGeom>
          </p:spPr>
          <p:txBody>
            <a:bodyPr lIns="50800" tIns="50800" rIns="50800" bIns="50800" rtlCol="0" anchor="ctr"/>
            <a:lstStyle/>
            <a:p>
              <a:pPr algn="ctr">
                <a:lnSpc>
                  <a:spcPts val="3669"/>
                </a:lnSpc>
              </a:pPr>
              <a:endParaRPr/>
            </a:p>
          </p:txBody>
        </p:sp>
      </p:grpSp>
      <p:sp>
        <p:nvSpPr>
          <p:cNvPr id="8" name="TextBox 8"/>
          <p:cNvSpPr txBox="1"/>
          <p:nvPr/>
        </p:nvSpPr>
        <p:spPr>
          <a:xfrm>
            <a:off x="1028700" y="1109083"/>
            <a:ext cx="13854048" cy="1387685"/>
          </a:xfrm>
          <a:prstGeom prst="rect">
            <a:avLst/>
          </a:prstGeom>
        </p:spPr>
        <p:txBody>
          <a:bodyPr lIns="0" tIns="0" rIns="0" bIns="0" rtlCol="0" anchor="t">
            <a:spAutoFit/>
          </a:bodyPr>
          <a:lstStyle/>
          <a:p>
            <a:pPr algn="l">
              <a:lnSpc>
                <a:spcPts val="9133"/>
              </a:lnSpc>
            </a:pPr>
            <a:r>
              <a:rPr lang="en-US" sz="9927" spc="-347">
                <a:solidFill>
                  <a:srgbClr val="DAFFFB"/>
                </a:solidFill>
                <a:latin typeface="Helvetica World Bold"/>
                <a:ea typeface="Helvetica World Bold"/>
                <a:cs typeface="Helvetica World Bold"/>
                <a:sym typeface="Helvetica World Bold"/>
              </a:rPr>
              <a:t>Question? (Poll)</a:t>
            </a:r>
          </a:p>
        </p:txBody>
      </p:sp>
      <p:sp>
        <p:nvSpPr>
          <p:cNvPr id="9" name="TextBox 9"/>
          <p:cNvSpPr txBox="1"/>
          <p:nvPr/>
        </p:nvSpPr>
        <p:spPr>
          <a:xfrm>
            <a:off x="1400776" y="3162300"/>
            <a:ext cx="14576464" cy="2858924"/>
          </a:xfrm>
          <a:prstGeom prst="rect">
            <a:avLst/>
          </a:prstGeom>
        </p:spPr>
        <p:txBody>
          <a:bodyPr lIns="0" tIns="0" rIns="0" bIns="0" rtlCol="0" anchor="t">
            <a:spAutoFit/>
          </a:bodyPr>
          <a:lstStyle/>
          <a:p>
            <a:pPr algn="l">
              <a:lnSpc>
                <a:spcPts val="7559"/>
              </a:lnSpc>
            </a:pPr>
            <a:r>
              <a:rPr lang="en-US" sz="5399" dirty="0">
                <a:solidFill>
                  <a:srgbClr val="FFFFFF"/>
                </a:solidFill>
                <a:latin typeface="Canva Sans"/>
                <a:ea typeface="Canva Sans"/>
                <a:cs typeface="Canva Sans"/>
                <a:sym typeface="Canva Sans"/>
              </a:rPr>
              <a:t>What AI do you currently use?</a:t>
            </a:r>
          </a:p>
          <a:p>
            <a:pPr algn="l">
              <a:lnSpc>
                <a:spcPts val="7559"/>
              </a:lnSpc>
            </a:pPr>
            <a:r>
              <a:rPr lang="en-US" sz="5399" dirty="0" err="1">
                <a:solidFill>
                  <a:srgbClr val="FFFFFF"/>
                </a:solidFill>
                <a:latin typeface="Canva Sans"/>
                <a:ea typeface="Canva Sans"/>
                <a:cs typeface="Canva Sans"/>
                <a:sym typeface="Canva Sans"/>
              </a:rPr>
              <a:t>Curipod</a:t>
            </a:r>
            <a:r>
              <a:rPr lang="en-US" sz="5399" dirty="0">
                <a:solidFill>
                  <a:srgbClr val="FFFFFF"/>
                </a:solidFill>
                <a:latin typeface="Canva Sans"/>
                <a:ea typeface="Canva Sans"/>
                <a:cs typeface="Canva Sans"/>
                <a:sym typeface="Canva Sans"/>
              </a:rPr>
              <a:t>, </a:t>
            </a:r>
            <a:r>
              <a:rPr lang="en-US" sz="5399" dirty="0" err="1">
                <a:solidFill>
                  <a:srgbClr val="FFFFFF"/>
                </a:solidFill>
                <a:latin typeface="Canva Sans"/>
                <a:ea typeface="Canva Sans"/>
                <a:cs typeface="Canva Sans"/>
                <a:sym typeface="Canva Sans"/>
              </a:rPr>
              <a:t>Chatgpt</a:t>
            </a:r>
            <a:r>
              <a:rPr lang="en-US" sz="5399" dirty="0">
                <a:solidFill>
                  <a:srgbClr val="FFFFFF"/>
                </a:solidFill>
                <a:latin typeface="Canva Sans"/>
                <a:ea typeface="Canva Sans"/>
                <a:cs typeface="Canva Sans"/>
                <a:sym typeface="Canva Sans"/>
              </a:rPr>
              <a:t>, Magic School, Brisk, and </a:t>
            </a:r>
            <a:r>
              <a:rPr lang="en-US" sz="5399" dirty="0" err="1">
                <a:solidFill>
                  <a:srgbClr val="FFFFFF"/>
                </a:solidFill>
                <a:latin typeface="Canva Sans"/>
                <a:ea typeface="Canva Sans"/>
                <a:cs typeface="Canva Sans"/>
                <a:sym typeface="Canva Sans"/>
              </a:rPr>
              <a:t>Eduaid</a:t>
            </a:r>
            <a:endParaRPr lang="en-US" sz="5399" dirty="0">
              <a:solidFill>
                <a:srgbClr val="FFFFFF"/>
              </a:solidFill>
              <a:latin typeface="Canva Sans"/>
              <a:ea typeface="Canva Sans"/>
              <a:cs typeface="Canva Sans"/>
              <a:sym typeface="Canva Sans"/>
            </a:endParaRPr>
          </a:p>
        </p:txBody>
      </p:sp>
      <p:sp>
        <p:nvSpPr>
          <p:cNvPr id="10" name="Freeform 10"/>
          <p:cNvSpPr/>
          <p:nvPr/>
        </p:nvSpPr>
        <p:spPr>
          <a:xfrm>
            <a:off x="15245406" y="1147466"/>
            <a:ext cx="1463667" cy="1463667"/>
          </a:xfrm>
          <a:custGeom>
            <a:avLst/>
            <a:gdLst/>
            <a:ahLst/>
            <a:cxnLst/>
            <a:rect l="l" t="t" r="r" b="b"/>
            <a:pathLst>
              <a:path w="1463667" h="1463667">
                <a:moveTo>
                  <a:pt x="0" y="0"/>
                </a:moveTo>
                <a:lnTo>
                  <a:pt x="1463667" y="0"/>
                </a:lnTo>
                <a:lnTo>
                  <a:pt x="1463667" y="1463667"/>
                </a:lnTo>
                <a:lnTo>
                  <a:pt x="0" y="1463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514350" y="9883238"/>
            <a:ext cx="21040117" cy="3086100"/>
            <a:chOff x="0" y="0"/>
            <a:chExt cx="5541430" cy="812800"/>
          </a:xfrm>
        </p:grpSpPr>
        <p:sp>
          <p:nvSpPr>
            <p:cNvPr id="12" name="Freeform 12"/>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3" name="TextBox 13"/>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4" name="Freeform 14"/>
          <p:cNvSpPr/>
          <p:nvPr/>
        </p:nvSpPr>
        <p:spPr>
          <a:xfrm>
            <a:off x="1028700" y="5836646"/>
            <a:ext cx="5932170" cy="8229600"/>
          </a:xfrm>
          <a:custGeom>
            <a:avLst/>
            <a:gdLst/>
            <a:ahLst/>
            <a:cxnLst/>
            <a:rect l="l" t="t" r="r" b="b"/>
            <a:pathLst>
              <a:path w="5932170" h="8229600">
                <a:moveTo>
                  <a:pt x="0" y="0"/>
                </a:moveTo>
                <a:lnTo>
                  <a:pt x="5932170" y="0"/>
                </a:lnTo>
                <a:lnTo>
                  <a:pt x="5932170" y="8229600"/>
                </a:lnTo>
                <a:lnTo>
                  <a:pt x="0" y="82296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8915400" y="5836646"/>
            <a:ext cx="8426212" cy="8229600"/>
          </a:xfrm>
          <a:custGeom>
            <a:avLst/>
            <a:gdLst/>
            <a:ahLst/>
            <a:cxnLst/>
            <a:rect l="l" t="t" r="r" b="b"/>
            <a:pathLst>
              <a:path w="8426212" h="8229600">
                <a:moveTo>
                  <a:pt x="0" y="0"/>
                </a:moveTo>
                <a:lnTo>
                  <a:pt x="8426212" y="0"/>
                </a:lnTo>
                <a:lnTo>
                  <a:pt x="8426212" y="8229600"/>
                </a:lnTo>
                <a:lnTo>
                  <a:pt x="0" y="822960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TextBox 5"/>
          <p:cNvSpPr txBox="1"/>
          <p:nvPr/>
        </p:nvSpPr>
        <p:spPr>
          <a:xfrm>
            <a:off x="993628" y="2823991"/>
            <a:ext cx="7398179" cy="2837873"/>
          </a:xfrm>
          <a:prstGeom prst="rect">
            <a:avLst/>
          </a:prstGeom>
        </p:spPr>
        <p:txBody>
          <a:bodyPr lIns="0" tIns="0" rIns="0" bIns="0" rtlCol="0" anchor="t">
            <a:spAutoFit/>
          </a:bodyPr>
          <a:lstStyle/>
          <a:p>
            <a:pPr algn="l">
              <a:lnSpc>
                <a:spcPts val="14755"/>
              </a:lnSpc>
            </a:pPr>
            <a:r>
              <a:rPr lang="en-US" sz="16038" spc="-561">
                <a:solidFill>
                  <a:srgbClr val="DAFFFB"/>
                </a:solidFill>
                <a:latin typeface="Helvetica World Bold"/>
                <a:ea typeface="Helvetica World Bold"/>
                <a:cs typeface="Helvetica World Bold"/>
                <a:sym typeface="Helvetica World Bold"/>
              </a:rPr>
              <a:t>Curipod</a:t>
            </a:r>
          </a:p>
          <a:p>
            <a:pPr algn="l">
              <a:lnSpc>
                <a:spcPts val="7649"/>
              </a:lnSpc>
            </a:pPr>
            <a:r>
              <a:rPr lang="en-US" sz="4499" u="sng" spc="-157">
                <a:solidFill>
                  <a:srgbClr val="DAFFFB"/>
                </a:solidFill>
                <a:latin typeface="Helvetica World Bold"/>
                <a:ea typeface="Helvetica World Bold"/>
                <a:cs typeface="Helvetica World Bold"/>
                <a:sym typeface="Helvetica World Bold"/>
                <a:hlinkClick r:id="rId4" tooltip="http://www.curipod.com"/>
              </a:rPr>
              <a:t>www.curipod.com</a:t>
            </a:r>
          </a:p>
        </p:txBody>
      </p:sp>
      <p:grpSp>
        <p:nvGrpSpPr>
          <p:cNvPr id="6" name="Group 6"/>
          <p:cNvGrpSpPr/>
          <p:nvPr/>
        </p:nvGrpSpPr>
        <p:grpSpPr>
          <a:xfrm>
            <a:off x="9144000" y="716167"/>
            <a:ext cx="8370312" cy="8542133"/>
            <a:chOff x="0" y="0"/>
            <a:chExt cx="2669719" cy="2724521"/>
          </a:xfrm>
        </p:grpSpPr>
        <p:sp>
          <p:nvSpPr>
            <p:cNvPr id="7" name="Freeform 7"/>
            <p:cNvSpPr/>
            <p:nvPr/>
          </p:nvSpPr>
          <p:spPr>
            <a:xfrm>
              <a:off x="0" y="0"/>
              <a:ext cx="2669719" cy="2724521"/>
            </a:xfrm>
            <a:custGeom>
              <a:avLst/>
              <a:gdLst/>
              <a:ahLst/>
              <a:cxnLst/>
              <a:rect l="l" t="t" r="r" b="b"/>
              <a:pathLst>
                <a:path w="2669719" h="2724521">
                  <a:moveTo>
                    <a:pt x="47171" y="0"/>
                  </a:moveTo>
                  <a:lnTo>
                    <a:pt x="2622548" y="0"/>
                  </a:lnTo>
                  <a:cubicBezTo>
                    <a:pt x="2648600" y="0"/>
                    <a:pt x="2669719" y="21119"/>
                    <a:pt x="2669719" y="47171"/>
                  </a:cubicBezTo>
                  <a:lnTo>
                    <a:pt x="2669719" y="2677350"/>
                  </a:lnTo>
                  <a:cubicBezTo>
                    <a:pt x="2669719" y="2703402"/>
                    <a:pt x="2648600" y="2724521"/>
                    <a:pt x="2622548" y="2724521"/>
                  </a:cubicBezTo>
                  <a:lnTo>
                    <a:pt x="47171" y="2724521"/>
                  </a:lnTo>
                  <a:cubicBezTo>
                    <a:pt x="34661" y="2724521"/>
                    <a:pt x="22662" y="2719551"/>
                    <a:pt x="13816" y="2710705"/>
                  </a:cubicBezTo>
                  <a:cubicBezTo>
                    <a:pt x="4970" y="2701859"/>
                    <a:pt x="0" y="2689860"/>
                    <a:pt x="0" y="2677350"/>
                  </a:cubicBezTo>
                  <a:lnTo>
                    <a:pt x="0" y="47171"/>
                  </a:lnTo>
                  <a:cubicBezTo>
                    <a:pt x="0" y="21119"/>
                    <a:pt x="21119" y="0"/>
                    <a:pt x="47171"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8" name="TextBox 8"/>
            <p:cNvSpPr txBox="1"/>
            <p:nvPr/>
          </p:nvSpPr>
          <p:spPr>
            <a:xfrm>
              <a:off x="0" y="-47625"/>
              <a:ext cx="2669719" cy="2772146"/>
            </a:xfrm>
            <a:prstGeom prst="rect">
              <a:avLst/>
            </a:prstGeom>
          </p:spPr>
          <p:txBody>
            <a:bodyPr lIns="50800" tIns="50800" rIns="50800" bIns="50800" rtlCol="0" anchor="ctr"/>
            <a:lstStyle/>
            <a:p>
              <a:pPr algn="ctr">
                <a:lnSpc>
                  <a:spcPts val="3669"/>
                </a:lnSpc>
              </a:pPr>
              <a:endParaRPr/>
            </a:p>
          </p:txBody>
        </p:sp>
      </p:grpSp>
      <p:sp>
        <p:nvSpPr>
          <p:cNvPr id="9" name="TextBox 9"/>
          <p:cNvSpPr txBox="1"/>
          <p:nvPr/>
        </p:nvSpPr>
        <p:spPr>
          <a:xfrm>
            <a:off x="8888988" y="1004450"/>
            <a:ext cx="8370312" cy="8238089"/>
          </a:xfrm>
          <a:prstGeom prst="rect">
            <a:avLst/>
          </a:prstGeom>
        </p:spPr>
        <p:txBody>
          <a:bodyPr wrap="square" lIns="0" tIns="0" rIns="0" bIns="0" rtlCol="0" anchor="t">
            <a:spAutoFit/>
          </a:bodyPr>
          <a:lstStyle/>
          <a:p>
            <a:pPr marL="1101082" lvl="1" indent="-550541" algn="l">
              <a:lnSpc>
                <a:spcPts val="7190"/>
              </a:lnSpc>
              <a:buFont typeface="Arial"/>
              <a:buChar char="•"/>
            </a:pPr>
            <a:r>
              <a:rPr lang="en-US" sz="5400" dirty="0">
                <a:solidFill>
                  <a:srgbClr val="FFFFFF"/>
                </a:solidFill>
                <a:latin typeface="Helvetica" pitchFamily="2" charset="0"/>
                <a:ea typeface="Canva Sans Bold"/>
                <a:cs typeface="Canva Sans Bold"/>
                <a:sym typeface="Canva Sans Bold"/>
              </a:rPr>
              <a:t>Upload or create a new PowerPoint</a:t>
            </a:r>
          </a:p>
          <a:p>
            <a:pPr marL="1101082" lvl="1" indent="-550541" algn="l">
              <a:lnSpc>
                <a:spcPts val="7190"/>
              </a:lnSpc>
              <a:buFont typeface="Arial"/>
              <a:buChar char="•"/>
            </a:pPr>
            <a:r>
              <a:rPr lang="en-US" sz="5400" dirty="0">
                <a:solidFill>
                  <a:srgbClr val="FFFFFF"/>
                </a:solidFill>
                <a:latin typeface="Helvetica" pitchFamily="2" charset="0"/>
                <a:ea typeface="Canva Sans Bold"/>
                <a:cs typeface="Canva Sans Bold"/>
                <a:sym typeface="Canva Sans Bold"/>
              </a:rPr>
              <a:t>Create questions: multiple choice, open-ended, and true/false</a:t>
            </a:r>
          </a:p>
          <a:p>
            <a:pPr marL="1101082" lvl="1" indent="-550541" algn="l">
              <a:lnSpc>
                <a:spcPts val="7190"/>
              </a:lnSpc>
              <a:buFont typeface="Arial"/>
              <a:buChar char="•"/>
            </a:pPr>
            <a:r>
              <a:rPr lang="en-US" sz="5400" dirty="0">
                <a:solidFill>
                  <a:srgbClr val="FFFFFF"/>
                </a:solidFill>
                <a:latin typeface="Helvetica" pitchFamily="2" charset="0"/>
                <a:ea typeface="Canva Sans Bold"/>
                <a:cs typeface="Canva Sans Bold"/>
                <a:sym typeface="Canva Sans Bold"/>
              </a:rPr>
              <a:t>Look at the results of class participation</a:t>
            </a:r>
          </a:p>
          <a:p>
            <a:pPr marL="1101082" lvl="1" indent="-550541">
              <a:lnSpc>
                <a:spcPts val="7190"/>
              </a:lnSpc>
              <a:buFont typeface="Arial"/>
              <a:buChar char="•"/>
            </a:pPr>
            <a:r>
              <a:rPr lang="en-US" sz="5400" dirty="0">
                <a:solidFill>
                  <a:srgbClr val="FFFFFF"/>
                </a:solidFill>
                <a:latin typeface="Helvetica" pitchFamily="2" charset="0"/>
                <a:ea typeface="Canva Sans Bold"/>
                <a:cs typeface="Canva Sans Bold"/>
                <a:sym typeface="Canva Sans Bold"/>
              </a:rPr>
              <a:t>Moderator View (on-the-spot correction</a:t>
            </a:r>
            <a:r>
              <a:rPr lang="en-US" sz="4800" dirty="0">
                <a:solidFill>
                  <a:srgbClr val="FFFFFF"/>
                </a:solidFill>
                <a:latin typeface="Canva Sans Bold"/>
                <a:ea typeface="Canva Sans Bold"/>
                <a:cs typeface="Canva Sans Bold"/>
                <a:sym typeface="Canva Sans Bold"/>
              </a:rPr>
              <a:t>)</a:t>
            </a:r>
          </a:p>
        </p:txBody>
      </p:sp>
      <p:sp>
        <p:nvSpPr>
          <p:cNvPr id="10" name="Freeform 10"/>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p:cNvGrpSpPr/>
          <p:nvPr/>
        </p:nvGrpSpPr>
        <p:grpSpPr>
          <a:xfrm>
            <a:off x="-514350" y="9883238"/>
            <a:ext cx="21040117" cy="3086100"/>
            <a:chOff x="0" y="0"/>
            <a:chExt cx="5541430" cy="812800"/>
          </a:xfrm>
        </p:grpSpPr>
        <p:sp>
          <p:nvSpPr>
            <p:cNvPr id="13" name="Freeform 13"/>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4" name="TextBox 14"/>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5" name="Freeform 15"/>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7925869" y="716167"/>
            <a:ext cx="9588444" cy="1679199"/>
            <a:chOff x="0" y="0"/>
            <a:chExt cx="3058243" cy="535582"/>
          </a:xfrm>
        </p:grpSpPr>
        <p:sp>
          <p:nvSpPr>
            <p:cNvPr id="6" name="Freeform 6"/>
            <p:cNvSpPr/>
            <p:nvPr/>
          </p:nvSpPr>
          <p:spPr>
            <a:xfrm>
              <a:off x="0" y="0"/>
              <a:ext cx="3058243" cy="535582"/>
            </a:xfrm>
            <a:custGeom>
              <a:avLst/>
              <a:gdLst/>
              <a:ahLst/>
              <a:cxnLst/>
              <a:rect l="l" t="t" r="r" b="b"/>
              <a:pathLst>
                <a:path w="3058243" h="535582">
                  <a:moveTo>
                    <a:pt x="41179" y="0"/>
                  </a:moveTo>
                  <a:lnTo>
                    <a:pt x="3017064" y="0"/>
                  </a:lnTo>
                  <a:cubicBezTo>
                    <a:pt x="3039807" y="0"/>
                    <a:pt x="3058243" y="18436"/>
                    <a:pt x="3058243" y="41179"/>
                  </a:cubicBezTo>
                  <a:lnTo>
                    <a:pt x="3058243" y="494403"/>
                  </a:lnTo>
                  <a:cubicBezTo>
                    <a:pt x="3058243" y="517146"/>
                    <a:pt x="3039807" y="535582"/>
                    <a:pt x="3017064" y="535582"/>
                  </a:cubicBezTo>
                  <a:lnTo>
                    <a:pt x="41179" y="535582"/>
                  </a:lnTo>
                  <a:cubicBezTo>
                    <a:pt x="18436" y="535582"/>
                    <a:pt x="0" y="517146"/>
                    <a:pt x="0" y="494403"/>
                  </a:cubicBezTo>
                  <a:lnTo>
                    <a:pt x="0" y="41179"/>
                  </a:lnTo>
                  <a:cubicBezTo>
                    <a:pt x="0" y="18436"/>
                    <a:pt x="18436" y="0"/>
                    <a:pt x="41179"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3058243" cy="583207"/>
            </a:xfrm>
            <a:prstGeom prst="rect">
              <a:avLst/>
            </a:prstGeom>
          </p:spPr>
          <p:txBody>
            <a:bodyPr lIns="50800" tIns="50800" rIns="50800" bIns="50800" rtlCol="0" anchor="ctr"/>
            <a:lstStyle/>
            <a:p>
              <a:pPr algn="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8933507" y="2395366"/>
            <a:ext cx="8325793" cy="7115154"/>
          </a:xfrm>
          <a:custGeom>
            <a:avLst/>
            <a:gdLst/>
            <a:ahLst/>
            <a:cxnLst/>
            <a:rect l="l" t="t" r="r" b="b"/>
            <a:pathLst>
              <a:path w="8325793" h="7115154">
                <a:moveTo>
                  <a:pt x="0" y="0"/>
                </a:moveTo>
                <a:lnTo>
                  <a:pt x="8325793" y="0"/>
                </a:lnTo>
                <a:lnTo>
                  <a:pt x="8325793" y="7115154"/>
                </a:lnTo>
                <a:lnTo>
                  <a:pt x="0" y="7115154"/>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458512" y="3440292"/>
            <a:ext cx="7398179" cy="1805317"/>
          </a:xfrm>
          <a:prstGeom prst="rect">
            <a:avLst/>
          </a:prstGeom>
        </p:spPr>
        <p:txBody>
          <a:bodyPr lIns="0" tIns="0" rIns="0" bIns="0" rtlCol="0" anchor="t">
            <a:spAutoFit/>
          </a:bodyPr>
          <a:lstStyle/>
          <a:p>
            <a:pPr algn="l">
              <a:lnSpc>
                <a:spcPts val="11960"/>
              </a:lnSpc>
            </a:pPr>
            <a:r>
              <a:rPr lang="en-US" sz="13000" spc="-455">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8022037" y="1013975"/>
            <a:ext cx="9492275" cy="840868"/>
          </a:xfrm>
          <a:prstGeom prst="rect">
            <a:avLst/>
          </a:prstGeom>
        </p:spPr>
        <p:txBody>
          <a:bodyPr lIns="0" tIns="0" rIns="0" bIns="0" rtlCol="0" anchor="t">
            <a:spAutoFit/>
          </a:bodyPr>
          <a:lstStyle/>
          <a:p>
            <a:pPr algn="ctr">
              <a:lnSpc>
                <a:spcPts val="6908"/>
              </a:lnSpc>
            </a:pPr>
            <a:r>
              <a:rPr lang="en-US" sz="4899" spc="-269">
                <a:solidFill>
                  <a:srgbClr val="FFFFFF"/>
                </a:solidFill>
                <a:latin typeface="Canva Sans Bold"/>
                <a:ea typeface="Canva Sans Bold"/>
                <a:cs typeface="Canva Sans Bold"/>
                <a:sym typeface="Canva Sans Bold"/>
              </a:rPr>
              <a:t>Curify current slides by uploading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7925869" y="716167"/>
            <a:ext cx="9588444" cy="1679199"/>
            <a:chOff x="0" y="0"/>
            <a:chExt cx="3058243" cy="535582"/>
          </a:xfrm>
        </p:grpSpPr>
        <p:sp>
          <p:nvSpPr>
            <p:cNvPr id="6" name="Freeform 6"/>
            <p:cNvSpPr/>
            <p:nvPr/>
          </p:nvSpPr>
          <p:spPr>
            <a:xfrm>
              <a:off x="0" y="0"/>
              <a:ext cx="3058243" cy="535582"/>
            </a:xfrm>
            <a:custGeom>
              <a:avLst/>
              <a:gdLst/>
              <a:ahLst/>
              <a:cxnLst/>
              <a:rect l="l" t="t" r="r" b="b"/>
              <a:pathLst>
                <a:path w="3058243" h="535582">
                  <a:moveTo>
                    <a:pt x="41179" y="0"/>
                  </a:moveTo>
                  <a:lnTo>
                    <a:pt x="3017064" y="0"/>
                  </a:lnTo>
                  <a:cubicBezTo>
                    <a:pt x="3039807" y="0"/>
                    <a:pt x="3058243" y="18436"/>
                    <a:pt x="3058243" y="41179"/>
                  </a:cubicBezTo>
                  <a:lnTo>
                    <a:pt x="3058243" y="494403"/>
                  </a:lnTo>
                  <a:cubicBezTo>
                    <a:pt x="3058243" y="517146"/>
                    <a:pt x="3039807" y="535582"/>
                    <a:pt x="3017064" y="535582"/>
                  </a:cubicBezTo>
                  <a:lnTo>
                    <a:pt x="41179" y="535582"/>
                  </a:lnTo>
                  <a:cubicBezTo>
                    <a:pt x="18436" y="535582"/>
                    <a:pt x="0" y="517146"/>
                    <a:pt x="0" y="494403"/>
                  </a:cubicBezTo>
                  <a:lnTo>
                    <a:pt x="0" y="41179"/>
                  </a:lnTo>
                  <a:cubicBezTo>
                    <a:pt x="0" y="18436"/>
                    <a:pt x="18436" y="0"/>
                    <a:pt x="41179"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3058243" cy="583207"/>
            </a:xfrm>
            <a:prstGeom prst="rect">
              <a:avLst/>
            </a:prstGeom>
          </p:spPr>
          <p:txBody>
            <a:bodyPr lIns="50800" tIns="50800" rIns="50800" bIns="50800" rtlCol="0" anchor="ctr"/>
            <a:lstStyle/>
            <a:p>
              <a:pPr algn="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8711179" y="2581725"/>
            <a:ext cx="8017823" cy="7115154"/>
          </a:xfrm>
          <a:custGeom>
            <a:avLst/>
            <a:gdLst/>
            <a:ahLst/>
            <a:cxnLst/>
            <a:rect l="l" t="t" r="r" b="b"/>
            <a:pathLst>
              <a:path w="8017823" h="7115154">
                <a:moveTo>
                  <a:pt x="0" y="0"/>
                </a:moveTo>
                <a:lnTo>
                  <a:pt x="8017823" y="0"/>
                </a:lnTo>
                <a:lnTo>
                  <a:pt x="8017823" y="7115154"/>
                </a:lnTo>
                <a:lnTo>
                  <a:pt x="0" y="7115154"/>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458512" y="3440292"/>
            <a:ext cx="7398179" cy="1805317"/>
          </a:xfrm>
          <a:prstGeom prst="rect">
            <a:avLst/>
          </a:prstGeom>
        </p:spPr>
        <p:txBody>
          <a:bodyPr lIns="0" tIns="0" rIns="0" bIns="0" rtlCol="0" anchor="t">
            <a:spAutoFit/>
          </a:bodyPr>
          <a:lstStyle/>
          <a:p>
            <a:pPr algn="l">
              <a:lnSpc>
                <a:spcPts val="11960"/>
              </a:lnSpc>
            </a:pPr>
            <a:r>
              <a:rPr lang="en-US" sz="13000" spc="-455">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8022037" y="1013975"/>
            <a:ext cx="9492275" cy="840868"/>
          </a:xfrm>
          <a:prstGeom prst="rect">
            <a:avLst/>
          </a:prstGeom>
        </p:spPr>
        <p:txBody>
          <a:bodyPr lIns="0" tIns="0" rIns="0" bIns="0" rtlCol="0" anchor="t">
            <a:spAutoFit/>
          </a:bodyPr>
          <a:lstStyle/>
          <a:p>
            <a:pPr algn="ctr">
              <a:lnSpc>
                <a:spcPts val="6908"/>
              </a:lnSpc>
            </a:pPr>
            <a:r>
              <a:rPr lang="en-US" sz="4899" spc="-269">
                <a:solidFill>
                  <a:srgbClr val="FFFFFF"/>
                </a:solidFill>
                <a:latin typeface="Canva Sans Bold"/>
                <a:ea typeface="Canva Sans Bold"/>
                <a:cs typeface="Canva Sans Bold"/>
                <a:sym typeface="Canva Sans Bold"/>
              </a:rPr>
              <a:t>Curify current slides by uploading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grpSp>
        <p:nvGrpSpPr>
          <p:cNvPr id="2" name="Group 2"/>
          <p:cNvGrpSpPr/>
          <p:nvPr/>
        </p:nvGrpSpPr>
        <p:grpSpPr>
          <a:xfrm>
            <a:off x="-386085" y="-159421"/>
            <a:ext cx="19060169" cy="10605843"/>
            <a:chOff x="0" y="0"/>
            <a:chExt cx="25413559" cy="14141124"/>
          </a:xfrm>
        </p:grpSpPr>
        <p:sp>
          <p:nvSpPr>
            <p:cNvPr id="3" name="Freeform 3"/>
            <p:cNvSpPr/>
            <p:nvPr/>
          </p:nvSpPr>
          <p:spPr>
            <a:xfrm>
              <a:off x="0"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272435" y="0"/>
              <a:ext cx="14141124" cy="14141124"/>
            </a:xfrm>
            <a:custGeom>
              <a:avLst/>
              <a:gdLst/>
              <a:ahLst/>
              <a:cxnLst/>
              <a:rect l="l" t="t" r="r" b="b"/>
              <a:pathLst>
                <a:path w="14141124" h="14141124">
                  <a:moveTo>
                    <a:pt x="0" y="0"/>
                  </a:moveTo>
                  <a:lnTo>
                    <a:pt x="14141124" y="0"/>
                  </a:lnTo>
                  <a:lnTo>
                    <a:pt x="14141124" y="14141124"/>
                  </a:lnTo>
                  <a:lnTo>
                    <a:pt x="0" y="14141124"/>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7925869" y="716167"/>
            <a:ext cx="9588444" cy="1679199"/>
            <a:chOff x="0" y="0"/>
            <a:chExt cx="3058243" cy="535582"/>
          </a:xfrm>
        </p:grpSpPr>
        <p:sp>
          <p:nvSpPr>
            <p:cNvPr id="6" name="Freeform 6"/>
            <p:cNvSpPr/>
            <p:nvPr/>
          </p:nvSpPr>
          <p:spPr>
            <a:xfrm>
              <a:off x="0" y="0"/>
              <a:ext cx="3058243" cy="535582"/>
            </a:xfrm>
            <a:custGeom>
              <a:avLst/>
              <a:gdLst/>
              <a:ahLst/>
              <a:cxnLst/>
              <a:rect l="l" t="t" r="r" b="b"/>
              <a:pathLst>
                <a:path w="3058243" h="535582">
                  <a:moveTo>
                    <a:pt x="41179" y="0"/>
                  </a:moveTo>
                  <a:lnTo>
                    <a:pt x="3017064" y="0"/>
                  </a:lnTo>
                  <a:cubicBezTo>
                    <a:pt x="3039807" y="0"/>
                    <a:pt x="3058243" y="18436"/>
                    <a:pt x="3058243" y="41179"/>
                  </a:cubicBezTo>
                  <a:lnTo>
                    <a:pt x="3058243" y="494403"/>
                  </a:lnTo>
                  <a:cubicBezTo>
                    <a:pt x="3058243" y="517146"/>
                    <a:pt x="3039807" y="535582"/>
                    <a:pt x="3017064" y="535582"/>
                  </a:cubicBezTo>
                  <a:lnTo>
                    <a:pt x="41179" y="535582"/>
                  </a:lnTo>
                  <a:cubicBezTo>
                    <a:pt x="18436" y="535582"/>
                    <a:pt x="0" y="517146"/>
                    <a:pt x="0" y="494403"/>
                  </a:cubicBezTo>
                  <a:lnTo>
                    <a:pt x="0" y="41179"/>
                  </a:lnTo>
                  <a:cubicBezTo>
                    <a:pt x="0" y="18436"/>
                    <a:pt x="18436" y="0"/>
                    <a:pt x="41179" y="0"/>
                  </a:cubicBezTo>
                  <a:close/>
                </a:path>
              </a:pathLst>
            </a:custGeom>
            <a:solidFill>
              <a:srgbClr val="000000">
                <a:alpha val="0"/>
              </a:srgbClr>
            </a:solidFill>
            <a:ln w="19050" cap="rnd">
              <a:solidFill>
                <a:srgbClr val="FFFFFF"/>
              </a:solidFill>
              <a:prstDash val="solid"/>
              <a:round/>
            </a:ln>
          </p:spPr>
          <p:txBody>
            <a:bodyPr/>
            <a:lstStyle/>
            <a:p>
              <a:endParaRPr lang="en-US"/>
            </a:p>
          </p:txBody>
        </p:sp>
        <p:sp>
          <p:nvSpPr>
            <p:cNvPr id="7" name="TextBox 7"/>
            <p:cNvSpPr txBox="1"/>
            <p:nvPr/>
          </p:nvSpPr>
          <p:spPr>
            <a:xfrm>
              <a:off x="0" y="-47625"/>
              <a:ext cx="3058243" cy="583207"/>
            </a:xfrm>
            <a:prstGeom prst="rect">
              <a:avLst/>
            </a:prstGeom>
          </p:spPr>
          <p:txBody>
            <a:bodyPr lIns="50800" tIns="50800" rIns="50800" bIns="50800" rtlCol="0" anchor="ctr"/>
            <a:lstStyle/>
            <a:p>
              <a:pPr algn="r">
                <a:lnSpc>
                  <a:spcPts val="3669"/>
                </a:lnSpc>
              </a:pPr>
              <a:endParaRPr/>
            </a:p>
          </p:txBody>
        </p:sp>
      </p:grpSp>
      <p:sp>
        <p:nvSpPr>
          <p:cNvPr id="8" name="Freeform 8"/>
          <p:cNvSpPr/>
          <p:nvPr/>
        </p:nvSpPr>
        <p:spPr>
          <a:xfrm>
            <a:off x="1028700" y="964576"/>
            <a:ext cx="1430790" cy="1430790"/>
          </a:xfrm>
          <a:custGeom>
            <a:avLst/>
            <a:gdLst/>
            <a:ahLst/>
            <a:cxnLst/>
            <a:rect l="l" t="t" r="r" b="b"/>
            <a:pathLst>
              <a:path w="1430790" h="1430790">
                <a:moveTo>
                  <a:pt x="0" y="0"/>
                </a:moveTo>
                <a:lnTo>
                  <a:pt x="1430790" y="0"/>
                </a:lnTo>
                <a:lnTo>
                  <a:pt x="1430790"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726811" y="964576"/>
            <a:ext cx="1430790" cy="1430790"/>
          </a:xfrm>
          <a:custGeom>
            <a:avLst/>
            <a:gdLst/>
            <a:ahLst/>
            <a:cxnLst/>
            <a:rect l="l" t="t" r="r" b="b"/>
            <a:pathLst>
              <a:path w="1430790" h="1430790">
                <a:moveTo>
                  <a:pt x="0" y="0"/>
                </a:moveTo>
                <a:lnTo>
                  <a:pt x="1430791" y="0"/>
                </a:lnTo>
                <a:lnTo>
                  <a:pt x="1430791" y="1430790"/>
                </a:lnTo>
                <a:lnTo>
                  <a:pt x="0" y="143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514350" y="9883238"/>
            <a:ext cx="21040117" cy="3086100"/>
            <a:chOff x="0" y="0"/>
            <a:chExt cx="5541430" cy="812800"/>
          </a:xfrm>
        </p:grpSpPr>
        <p:sp>
          <p:nvSpPr>
            <p:cNvPr id="11" name="Freeform 11"/>
            <p:cNvSpPr/>
            <p:nvPr/>
          </p:nvSpPr>
          <p:spPr>
            <a:xfrm>
              <a:off x="0" y="0"/>
              <a:ext cx="5541430" cy="812800"/>
            </a:xfrm>
            <a:custGeom>
              <a:avLst/>
              <a:gdLst/>
              <a:ahLst/>
              <a:cxnLst/>
              <a:rect l="l" t="t" r="r" b="b"/>
              <a:pathLst>
                <a:path w="5541430" h="812800">
                  <a:moveTo>
                    <a:pt x="0" y="0"/>
                  </a:moveTo>
                  <a:lnTo>
                    <a:pt x="5541430" y="0"/>
                  </a:lnTo>
                  <a:lnTo>
                    <a:pt x="5541430" y="812800"/>
                  </a:lnTo>
                  <a:lnTo>
                    <a:pt x="0" y="812800"/>
                  </a:lnTo>
                  <a:close/>
                </a:path>
              </a:pathLst>
            </a:custGeom>
            <a:solidFill>
              <a:srgbClr val="DAFFFB"/>
            </a:solidFill>
          </p:spPr>
          <p:txBody>
            <a:bodyPr/>
            <a:lstStyle/>
            <a:p>
              <a:endParaRPr lang="en-US"/>
            </a:p>
          </p:txBody>
        </p:sp>
        <p:sp>
          <p:nvSpPr>
            <p:cNvPr id="12" name="TextBox 12"/>
            <p:cNvSpPr txBox="1"/>
            <p:nvPr/>
          </p:nvSpPr>
          <p:spPr>
            <a:xfrm>
              <a:off x="0" y="-38100"/>
              <a:ext cx="5541430" cy="850900"/>
            </a:xfrm>
            <a:prstGeom prst="rect">
              <a:avLst/>
            </a:prstGeom>
          </p:spPr>
          <p:txBody>
            <a:bodyPr lIns="50800" tIns="50800" rIns="50800" bIns="50800" rtlCol="0" anchor="ctr"/>
            <a:lstStyle/>
            <a:p>
              <a:pPr algn="ctr">
                <a:lnSpc>
                  <a:spcPts val="3462"/>
                </a:lnSpc>
              </a:pPr>
              <a:endParaRPr/>
            </a:p>
          </p:txBody>
        </p:sp>
      </p:grpSp>
      <p:sp>
        <p:nvSpPr>
          <p:cNvPr id="13" name="Freeform 13"/>
          <p:cNvSpPr/>
          <p:nvPr/>
        </p:nvSpPr>
        <p:spPr>
          <a:xfrm>
            <a:off x="993628" y="5680594"/>
            <a:ext cx="4897157" cy="7295579"/>
          </a:xfrm>
          <a:custGeom>
            <a:avLst/>
            <a:gdLst/>
            <a:ahLst/>
            <a:cxnLst/>
            <a:rect l="l" t="t" r="r" b="b"/>
            <a:pathLst>
              <a:path w="4897157" h="7295579">
                <a:moveTo>
                  <a:pt x="0" y="0"/>
                </a:moveTo>
                <a:lnTo>
                  <a:pt x="4897157" y="0"/>
                </a:lnTo>
                <a:lnTo>
                  <a:pt x="4897157" y="7295578"/>
                </a:lnTo>
                <a:lnTo>
                  <a:pt x="0" y="7295578"/>
                </a:lnTo>
                <a:lnTo>
                  <a:pt x="0" y="0"/>
                </a:lnTo>
                <a:close/>
              </a:path>
            </a:pathLst>
          </a:custGeom>
          <a:blipFill>
            <a:blip r:embed="rId6"/>
            <a:stretch>
              <a:fillRect/>
            </a:stretch>
          </a:blipFill>
        </p:spPr>
        <p:txBody>
          <a:bodyPr/>
          <a:lstStyle/>
          <a:p>
            <a:endParaRPr lang="en-US"/>
          </a:p>
        </p:txBody>
      </p:sp>
      <p:sp>
        <p:nvSpPr>
          <p:cNvPr id="14" name="Freeform 14"/>
          <p:cNvSpPr/>
          <p:nvPr/>
        </p:nvSpPr>
        <p:spPr>
          <a:xfrm>
            <a:off x="7670455" y="2581725"/>
            <a:ext cx="10099271" cy="7115154"/>
          </a:xfrm>
          <a:custGeom>
            <a:avLst/>
            <a:gdLst/>
            <a:ahLst/>
            <a:cxnLst/>
            <a:rect l="l" t="t" r="r" b="b"/>
            <a:pathLst>
              <a:path w="10099271" h="7115154">
                <a:moveTo>
                  <a:pt x="0" y="0"/>
                </a:moveTo>
                <a:lnTo>
                  <a:pt x="10099271" y="0"/>
                </a:lnTo>
                <a:lnTo>
                  <a:pt x="10099271" y="7115154"/>
                </a:lnTo>
                <a:lnTo>
                  <a:pt x="0" y="7115154"/>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458512" y="3440292"/>
            <a:ext cx="7398179" cy="1805317"/>
          </a:xfrm>
          <a:prstGeom prst="rect">
            <a:avLst/>
          </a:prstGeom>
        </p:spPr>
        <p:txBody>
          <a:bodyPr lIns="0" tIns="0" rIns="0" bIns="0" rtlCol="0" anchor="t">
            <a:spAutoFit/>
          </a:bodyPr>
          <a:lstStyle/>
          <a:p>
            <a:pPr algn="l">
              <a:lnSpc>
                <a:spcPts val="11960"/>
              </a:lnSpc>
            </a:pPr>
            <a:r>
              <a:rPr lang="en-US" sz="13000" spc="-455">
                <a:solidFill>
                  <a:srgbClr val="DAFFFB"/>
                </a:solidFill>
                <a:latin typeface="Helvetica World Bold"/>
                <a:ea typeface="Helvetica World Bold"/>
                <a:cs typeface="Helvetica World Bold"/>
                <a:sym typeface="Helvetica World Bold"/>
              </a:rPr>
              <a:t>Curipod</a:t>
            </a:r>
          </a:p>
        </p:txBody>
      </p:sp>
      <p:sp>
        <p:nvSpPr>
          <p:cNvPr id="16" name="TextBox 16"/>
          <p:cNvSpPr txBox="1"/>
          <p:nvPr/>
        </p:nvSpPr>
        <p:spPr>
          <a:xfrm>
            <a:off x="8022037" y="1013975"/>
            <a:ext cx="9492275" cy="840868"/>
          </a:xfrm>
          <a:prstGeom prst="rect">
            <a:avLst/>
          </a:prstGeom>
        </p:spPr>
        <p:txBody>
          <a:bodyPr lIns="0" tIns="0" rIns="0" bIns="0" rtlCol="0" anchor="t">
            <a:spAutoFit/>
          </a:bodyPr>
          <a:lstStyle/>
          <a:p>
            <a:pPr algn="ctr">
              <a:lnSpc>
                <a:spcPts val="6908"/>
              </a:lnSpc>
            </a:pPr>
            <a:r>
              <a:rPr lang="en-US" sz="4899" spc="-269">
                <a:solidFill>
                  <a:srgbClr val="FFFFFF"/>
                </a:solidFill>
                <a:latin typeface="Canva Sans Bold"/>
                <a:ea typeface="Canva Sans Bold"/>
                <a:cs typeface="Canva Sans Bold"/>
                <a:sym typeface="Canva Sans Bold"/>
              </a:rPr>
              <a:t>Upload Current Slides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6C26744-798F-8D46-810C-41B4E4DDC4DF}">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43760</TotalTime>
  <Words>1661</Words>
  <Application>Microsoft Macintosh PowerPoint</Application>
  <PresentationFormat>Custom</PresentationFormat>
  <Paragraphs>211</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Canva Sans</vt:lpstr>
      <vt:lpstr>Canva Sans Bold</vt:lpstr>
      <vt:lpstr>Arial</vt:lpstr>
      <vt:lpstr>Helvetica World Bold</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for Smarties</dc:title>
  <cp:lastModifiedBy>Aileen Noll</cp:lastModifiedBy>
  <cp:revision>11</cp:revision>
  <dcterms:created xsi:type="dcterms:W3CDTF">2006-08-16T00:00:00Z</dcterms:created>
  <dcterms:modified xsi:type="dcterms:W3CDTF">2025-07-20T19:06:18Z</dcterms:modified>
  <dc:identifier>DAGJ1FJsQnc</dc:identifier>
</cp:coreProperties>
</file>