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5" r:id="rId10"/>
    <p:sldId id="270" r:id="rId11"/>
    <p:sldId id="268" r:id="rId12"/>
    <p:sldId id="269" r:id="rId13"/>
    <p:sldId id="266" r:id="rId14"/>
    <p:sldId id="263" r:id="rId15"/>
    <p:sldId id="264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EB Garamond Medium" panose="00000600000000000000" pitchFamily="2" charset="0"/>
      <p:regular r:id="rId22"/>
      <p:bold r:id="rId23"/>
      <p:italic r:id="rId24"/>
      <p:boldItalic r:id="rId25"/>
    </p:embeddedFont>
    <p:embeddedFont>
      <p:font typeface="Georgia" panose="02040502050405020303" pitchFamily="18" charset="0"/>
      <p:regular r:id="rId26"/>
      <p:bold r:id="rId27"/>
      <p:italic r:id="rId28"/>
      <p:boldItalic r:id="rId29"/>
    </p:embeddedFont>
    <p:embeddedFont>
      <p:font typeface="Lato" panose="020F0502020204030203" pitchFamily="34" charset="0"/>
      <p:regular r:id="rId30"/>
      <p:bold r:id="rId31"/>
      <p:italic r:id="rId32"/>
      <p:boldItalic r:id="rId33"/>
    </p:embeddedFont>
    <p:embeddedFont>
      <p:font typeface="Pacifico" panose="00000500000000000000" pitchFamily="2" charset="0"/>
      <p:regular r:id="rId34"/>
    </p:embeddedFont>
    <p:embeddedFont>
      <p:font typeface="Raleway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960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769e31b5a4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769e31b5a4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769e31b5a4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769e31b5a4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769e31b5a4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769e31b5a4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eab7f3a3bd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eab7f3a3bd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769e31b5a4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769e31b5a4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769e31b5a4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769e31b5a4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769e31b5a4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769e31b5a4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69e31b5a4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69e31b5a4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769e31b5a4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769e31b5a4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769e31b5a4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769e31b5a4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769e31b5a4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769e31b5a4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769e31b5a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769e31b5a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769e31b5a4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769e31b5a4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769e31b5a4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769e31b5a4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769e31b5a4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769e31b5a4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769e31b5a4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769e31b5a4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769e31b5a4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769e31b5a4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769e31b5a4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769e31b5a4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kahoot.it/challenge/08622134?challenge-id=c70bca1b-d210-4788-9787-ff7a4bb6cc3a_1753012638116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kahoot.it/challenge/07412367?challenge-id=c70bca1b-d210-4788-9787-ff7a4bb6cc3a_175301275697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mPUZBpPuko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123689" cy="2608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latin typeface="EB Garamond Medium"/>
                <a:ea typeface="EB Garamond Medium"/>
                <a:cs typeface="EB Garamond Medium"/>
                <a:sym typeface="EB Garamond Medium"/>
              </a:rPr>
              <a:t>Power Up Your Pass Rates: Fun, Flexible and Shared Strategies for Exam Success</a:t>
            </a:r>
            <a:endParaRPr b="0" dirty="0"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 sz="3300"/>
              <a:t>Cheryl Newsome, RPH</a:t>
            </a:r>
            <a:endParaRPr sz="3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Dual Credit Pharmacy Instructor</a:t>
            </a:r>
            <a:endParaRPr sz="3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Bill R. Johnson, CTE/Lamar State College</a:t>
            </a:r>
            <a:endParaRPr sz="33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>
            <a:spLocks noGrp="1"/>
          </p:cNvSpPr>
          <p:nvPr>
            <p:ph type="title"/>
          </p:nvPr>
        </p:nvSpPr>
        <p:spPr>
          <a:xfrm>
            <a:off x="648275" y="468525"/>
            <a:ext cx="80871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LEGAL AND ETHICAL CONSIDERATIONS</a:t>
            </a:r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body" idx="1"/>
          </p:nvPr>
        </p:nvSpPr>
        <p:spPr>
          <a:xfrm>
            <a:off x="3742075" y="1188638"/>
            <a:ext cx="5490000" cy="17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HIPAA COMPLIANCE AND PATIENT CONFIDENTIALITY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WORKPLACE SAFETY AND INSURANCE COVERAGE</a:t>
            </a:r>
            <a:endParaRPr sz="2400"/>
          </a:p>
        </p:txBody>
      </p:sp>
      <p:pic>
        <p:nvPicPr>
          <p:cNvPr id="169" name="Google Shape;16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4050" y="3028975"/>
            <a:ext cx="6540474" cy="21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7"/>
          <p:cNvPicPr preferRelativeResize="0"/>
          <p:nvPr/>
        </p:nvPicPr>
        <p:blipFill rotWithShape="1">
          <a:blip r:embed="rId4">
            <a:alphaModFix/>
          </a:blip>
          <a:srcRect l="28850" r="1258"/>
          <a:stretch/>
        </p:blipFill>
        <p:spPr>
          <a:xfrm>
            <a:off x="0" y="1547100"/>
            <a:ext cx="3742076" cy="26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TRAINING &amp; ORIENTATION</a:t>
            </a:r>
            <a:endParaRPr/>
          </a:p>
        </p:txBody>
      </p:sp>
      <p:sp>
        <p:nvSpPr>
          <p:cNvPr id="154" name="Google Shape;154;p25"/>
          <p:cNvSpPr txBox="1">
            <a:spLocks noGrp="1"/>
          </p:cNvSpPr>
          <p:nvPr>
            <p:ph type="body" idx="1"/>
          </p:nvPr>
        </p:nvSpPr>
        <p:spPr>
          <a:xfrm>
            <a:off x="782551" y="1434650"/>
            <a:ext cx="5679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 dirty="0"/>
              <a:t>Orientation for select students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 dirty="0"/>
              <a:t>Training plan and schedule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 dirty="0"/>
              <a:t>Paid vs. Unpaid training plans</a:t>
            </a: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 dirty="0"/>
              <a:t>2023 revised training plan on TEA /WBL website</a:t>
            </a:r>
            <a:endParaRPr sz="2800" dirty="0"/>
          </a:p>
        </p:txBody>
      </p:sp>
      <p:pic>
        <p:nvPicPr>
          <p:cNvPr id="155" name="Google Shape;155;p25" title="Resized_20221026_144759_1720418145317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5500" y="1191762"/>
            <a:ext cx="2129576" cy="3488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MONITORING &amp; EVALUATION</a:t>
            </a:r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body" idx="1"/>
          </p:nvPr>
        </p:nvSpPr>
        <p:spPr>
          <a:xfrm>
            <a:off x="4126525" y="1484575"/>
            <a:ext cx="4926900" cy="31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Methods for monitoring student progress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Feedback mechanisms for continuous improvement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Internship ready checklist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Training Station visit record- Site visit or simulation</a:t>
            </a:r>
            <a:endParaRPr sz="2000"/>
          </a:p>
        </p:txBody>
      </p:sp>
      <p:pic>
        <p:nvPicPr>
          <p:cNvPr id="162" name="Google Shape;162;p26" title="Screenshot_20240704_001108_Word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125" y="1211350"/>
            <a:ext cx="3247624" cy="385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>
            <a:spLocks noGrp="1"/>
          </p:cNvSpPr>
          <p:nvPr>
            <p:ph type="body" idx="1"/>
          </p:nvPr>
        </p:nvSpPr>
        <p:spPr>
          <a:xfrm>
            <a:off x="2342975" y="548301"/>
            <a:ext cx="6321600" cy="6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400"/>
              <a:t>LET’S TAKE A 5 MINUTE BREAK!</a:t>
            </a:r>
            <a:endParaRPr sz="3400"/>
          </a:p>
        </p:txBody>
      </p:sp>
      <p:pic>
        <p:nvPicPr>
          <p:cNvPr id="142" name="Google Shape;14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4400" y="1216100"/>
            <a:ext cx="6321603" cy="386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2402934" y="378594"/>
            <a:ext cx="6321600" cy="7253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TEST TAKING ANXIETY/SELF ESTEEM</a:t>
            </a:r>
            <a:endParaRPr dirty="0"/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59925" y="869650"/>
            <a:ext cx="3704100" cy="38952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Normalize test practice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Incorporate mindfulness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Breathing techniques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Celebrate small wins during review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dirty="0"/>
              <a:t>*ACTIVITY**Dr. Livingood</a:t>
            </a:r>
          </a:p>
          <a:p>
            <a:pPr marL="342900" lvl="0" algn="l" rtl="0"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en-US" dirty="0"/>
              <a:t>Breathe Routine ( 1minute)</a:t>
            </a:r>
          </a:p>
          <a:p>
            <a:pPr marL="342900" lvl="0" algn="l" rtl="0"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en-US" dirty="0"/>
              <a:t>Silent Solve (2-3 minutes)</a:t>
            </a:r>
          </a:p>
          <a:p>
            <a:pPr marL="342900" lvl="0" algn="l" rtl="0"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en-US" dirty="0"/>
              <a:t>Share/Celebrate (2-3 minutes</a:t>
            </a:r>
          </a:p>
          <a:p>
            <a:pPr marL="342900" lvl="0" algn="l" rtl="0"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en-US" dirty="0"/>
              <a:t>Quick Debrief( 1 minute))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22" name="Google Shape;122;p20" title="Resized_20230321_173813_1720418042703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6175" y="1103950"/>
            <a:ext cx="4950200" cy="371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MATH SKILLS  AND DRUG NAMES</a:t>
            </a:r>
            <a:endParaRPr dirty="0"/>
          </a:p>
        </p:txBody>
      </p:sp>
      <p:sp>
        <p:nvSpPr>
          <p:cNvPr id="128" name="Google Shape;128;p21"/>
          <p:cNvSpPr txBox="1">
            <a:spLocks noGrp="1"/>
          </p:cNvSpPr>
          <p:nvPr>
            <p:ph type="body" idx="1"/>
          </p:nvPr>
        </p:nvSpPr>
        <p:spPr>
          <a:xfrm>
            <a:off x="0" y="1060704"/>
            <a:ext cx="8721850" cy="36697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82550" lvl="0" indent="0" algn="l" rtl="0"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 sz="2300" dirty="0"/>
              <a:t>Daily practice with scaffolded math instruction into content.-MATH</a:t>
            </a:r>
          </a:p>
          <a:p>
            <a:pPr marL="82550" lvl="0" indent="0" algn="l" rtl="0"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 sz="2300" dirty="0"/>
              <a:t>Use active learning tools like flashcards, apps, games and mnemonic devices-DRUGS</a:t>
            </a:r>
          </a:p>
          <a:p>
            <a:pPr marL="82550" lvl="0" indent="0" algn="l" rtl="0"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 sz="2300" dirty="0"/>
              <a:t>BELL RINGER/EXIT TICKET KAHOOTS</a:t>
            </a:r>
          </a:p>
          <a:p>
            <a:pPr marL="82550" lvl="0" indent="0" algn="l" rtl="0"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 sz="2300" dirty="0"/>
              <a:t>Divide equally and assign students to create:</a:t>
            </a:r>
          </a:p>
          <a:p>
            <a:pPr marL="82550" lvl="0" indent="0">
              <a:buSzPts val="2300"/>
              <a:buNone/>
            </a:pPr>
            <a:r>
              <a:rPr lang="en-US" sz="2300" dirty="0"/>
              <a:t>Top 200 drugs </a:t>
            </a:r>
            <a:r>
              <a:rPr lang="en-US" sz="2300" dirty="0">
                <a:hlinkClick r:id="rId3"/>
              </a:rPr>
              <a:t>https://kahoot.it/challenge/08622134?challenge-id=c70bca1b-d210-4788-9787-ff7a4bb6cc3a_1753012638116</a:t>
            </a:r>
            <a:endParaRPr lang="en-US" sz="2300" dirty="0"/>
          </a:p>
          <a:p>
            <a:pPr marL="82550" lvl="0" indent="0">
              <a:buSzPts val="2300"/>
              <a:buNone/>
            </a:pPr>
            <a:endParaRPr lang="en-US" sz="2300" dirty="0"/>
          </a:p>
          <a:p>
            <a:pPr marL="82550" lvl="0" indent="0">
              <a:buSzPts val="2300"/>
              <a:buNone/>
            </a:pPr>
            <a:r>
              <a:rPr lang="en-US" sz="2300" dirty="0"/>
              <a:t>Math conversions </a:t>
            </a:r>
            <a:r>
              <a:rPr lang="en-US" sz="2300" dirty="0">
                <a:hlinkClick r:id="rId4"/>
              </a:rPr>
              <a:t>https://kahoot.it/challenge/07412367?challenge-id=c70bca1b-d210-4788-9787-ff7a4bb6cc3a_1753012756972</a:t>
            </a:r>
            <a:endParaRPr lang="en-US" sz="2300" dirty="0"/>
          </a:p>
          <a:p>
            <a:pPr marL="82550" lvl="0" indent="0">
              <a:buSzPts val="2300"/>
              <a:buNone/>
            </a:pPr>
            <a:endParaRPr lang="en-US" sz="2300" dirty="0"/>
          </a:p>
          <a:p>
            <a:pPr marL="82550" lvl="0" indent="0" algn="l" rtl="0"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 sz="2300" dirty="0"/>
              <a:t>(REMIND : EXTERNSHIP check in AND out)</a:t>
            </a:r>
            <a:endParaRPr sz="23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 AND SUPPORT</a:t>
            </a:r>
            <a:endParaRPr/>
          </a:p>
        </p:txBody>
      </p:sp>
      <p:sp>
        <p:nvSpPr>
          <p:cNvPr id="176" name="Google Shape;176;p28"/>
          <p:cNvSpPr txBox="1">
            <a:spLocks noGrp="1"/>
          </p:cNvSpPr>
          <p:nvPr>
            <p:ph type="body" idx="1"/>
          </p:nvPr>
        </p:nvSpPr>
        <p:spPr>
          <a:xfrm>
            <a:off x="1360050" y="1434600"/>
            <a:ext cx="6861300" cy="30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AVAILABLE EDUCATION MATERIALS AND TOOLS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SUPPORT SYSTEMS FOR STUDENTS AND TEACHERS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YOUTUBE-LAW (</a:t>
            </a:r>
            <a:r>
              <a:rPr lang="en" sz="2000" u="sng">
                <a:solidFill>
                  <a:schemeClr val="hlink"/>
                </a:solidFill>
                <a:hlinkClick r:id="rId3"/>
              </a:rPr>
              <a:t>https://www.youtube.com/watch?v=imPUZBpPuko</a:t>
            </a:r>
            <a:r>
              <a:rPr lang="en" sz="2000"/>
              <a:t>)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MOSBY’S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NHA FOCUS REVIEW AND DATA ANALYSIS</a:t>
            </a:r>
            <a:endParaRPr sz="2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1521200" y="526225"/>
            <a:ext cx="7321500" cy="10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600">
                <a:latin typeface="Georgia"/>
                <a:ea typeface="Georgia"/>
                <a:cs typeface="Georgia"/>
                <a:sym typeface="Georgia"/>
              </a:rPr>
              <a:t>Q &amp; A SESSION</a:t>
            </a:r>
            <a:endParaRPr sz="46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82" name="Google Shape;18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975" y="0"/>
            <a:ext cx="9200976" cy="505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9"/>
          <p:cNvSpPr txBox="1"/>
          <p:nvPr/>
        </p:nvSpPr>
        <p:spPr>
          <a:xfrm>
            <a:off x="2058425" y="1793425"/>
            <a:ext cx="5251200" cy="9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Q &amp; A SESSION</a:t>
            </a:r>
            <a:endParaRPr sz="51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189" name="Google Shape;189;p30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0" name="Google Shape;190;p30" title="Resized_20230523_143033_1720064440460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34975" y="0"/>
            <a:ext cx="9784950" cy="6526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0"/>
          <p:cNvSpPr txBox="1"/>
          <p:nvPr/>
        </p:nvSpPr>
        <p:spPr>
          <a:xfrm>
            <a:off x="5047975" y="293925"/>
            <a:ext cx="4002000" cy="4910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NEXT STEPS/ACTION PLANS</a:t>
            </a:r>
            <a:r>
              <a:rPr lang="en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endParaRPr sz="18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AutoNum type="arabicPeriod"/>
            </a:pPr>
            <a:r>
              <a:rPr lang="en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CONTACT/EMAIL YOUR POTENTIAL INDUSTRY PARTNERS DURING PROFESSIONAL DEVELOPMENT </a:t>
            </a:r>
            <a:endParaRPr sz="18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AutoNum type="arabicPeriod"/>
            </a:pPr>
            <a:r>
              <a:rPr lang="en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FILL OUT ANY UNPAID TRAINING PLANS </a:t>
            </a:r>
            <a:endParaRPr sz="18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AutoNum type="arabicPeriod"/>
            </a:pPr>
            <a:r>
              <a:rPr lang="en"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PREPARE! PREPARING STUDENTS FOR THEIR EXTERNSHIP IS HUGE! REMEMBER, YOU ONLY HAVE ONE CHANCE TO MAKE A  FIRST IMPRESSION!</a:t>
            </a:r>
            <a:endParaRPr sz="18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I EMPOWER YOU WITH THIS…</a:t>
            </a:r>
            <a:endParaRPr u="sng"/>
          </a:p>
        </p:txBody>
      </p:sp>
      <p:sp>
        <p:nvSpPr>
          <p:cNvPr id="197" name="Google Shape;197;p31"/>
          <p:cNvSpPr txBox="1">
            <a:spLocks noGrp="1"/>
          </p:cNvSpPr>
          <p:nvPr>
            <p:ph type="body" idx="1"/>
          </p:nvPr>
        </p:nvSpPr>
        <p:spPr>
          <a:xfrm>
            <a:off x="1400323" y="1595775"/>
            <a:ext cx="733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600" i="1" dirty="0">
                <a:latin typeface="Pacifico"/>
                <a:ea typeface="Pacifico"/>
                <a:cs typeface="Pacifico"/>
                <a:sym typeface="Pacifico"/>
              </a:rPr>
              <a:t>“You can’t lead the people if you don’t love the people. You can’t save the people if you don’t serve the people..”</a:t>
            </a:r>
            <a:r>
              <a:rPr lang="en" dirty="0"/>
              <a:t> </a:t>
            </a:r>
            <a:r>
              <a:rPr lang="en" sz="3100" b="1" dirty="0">
                <a:latin typeface="Raleway"/>
                <a:ea typeface="Raleway"/>
                <a:cs typeface="Raleway"/>
                <a:sym typeface="Raleway"/>
              </a:rPr>
              <a:t>Cornel West </a:t>
            </a:r>
            <a:endParaRPr sz="3100" b="1" dirty="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TO KNOW </a:t>
            </a:r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1"/>
          </p:nvPr>
        </p:nvSpPr>
        <p:spPr>
          <a:xfrm>
            <a:off x="543400" y="1555475"/>
            <a:ext cx="4845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Icebreaker! You have three minutes to find someone that you do not know and share your: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Name, the city you’re from, and one interesting fact about yourself!</a:t>
            </a:r>
            <a:endParaRPr sz="2300"/>
          </a:p>
        </p:txBody>
      </p:sp>
      <p:pic>
        <p:nvPicPr>
          <p:cNvPr id="80" name="Google Shape;80;p14" title="Resized_20220513_140243_1720417740995(1)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8300" y="1765200"/>
            <a:ext cx="3723576" cy="279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2485550" y="-127175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YOUR SPEAKER,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CHERYL NEWSOME </a:t>
            </a:r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409100" y="776177"/>
            <a:ext cx="4858800" cy="41573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Longview-Houston-Fort Worth, Texas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Married 32 yrs, 4 children, 3 grandchildren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BSPharm- Texas Southern University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Eckerd,  Hughley Hospital, Albertsons, Merck Medco, JPS, Walgreens, CVS &amp; Bill R. Johnson, CTE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Hobbies- PILATES, </a:t>
            </a:r>
            <a:r>
              <a:rPr lang="en"/>
              <a:t>TRAVELING, experimenting w/ holistic possibilities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Member of Delta Sigma Theta Sorority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 TPA (Texas Pharmacy Association)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SkillsUSA Texas Board Directors Secretary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2025 GOAL: 100% passing rate/100% employed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dirty="0"/>
          </a:p>
        </p:txBody>
      </p:sp>
      <p:pic>
        <p:nvPicPr>
          <p:cNvPr id="87" name="Google Shape;87;p15" title="Resized_Screenshot_20240516_125149_Messages_1720063648755001.jpeg"/>
          <p:cNvPicPr preferRelativeResize="0"/>
          <p:nvPr/>
        </p:nvPicPr>
        <p:blipFill rotWithShape="1">
          <a:blip r:embed="rId3">
            <a:alphaModFix/>
          </a:blip>
          <a:srcRect l="-12739" t="-1807" r="5776" b="-5155"/>
          <a:stretch/>
        </p:blipFill>
        <p:spPr>
          <a:xfrm>
            <a:off x="5399550" y="508225"/>
            <a:ext cx="3596724" cy="3944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2333100" y="307375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FAMILY</a:t>
            </a:r>
            <a:endParaRPr/>
          </a:p>
        </p:txBody>
      </p:sp>
      <p:pic>
        <p:nvPicPr>
          <p:cNvPr id="93" name="Google Shape;93;p16" title="20221105_22260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1250" y="866825"/>
            <a:ext cx="6247173" cy="427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 title="IMG_747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900" y="61050"/>
            <a:ext cx="2069349" cy="2759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 title="Resized_20230918_124814_1720498434290.jpeg"/>
          <p:cNvPicPr preferRelativeResize="0"/>
          <p:nvPr/>
        </p:nvPicPr>
        <p:blipFill rotWithShape="1">
          <a:blip r:embed="rId5">
            <a:alphaModFix/>
          </a:blip>
          <a:srcRect b="14559"/>
          <a:stretch/>
        </p:blipFill>
        <p:spPr>
          <a:xfrm>
            <a:off x="306112" y="2652325"/>
            <a:ext cx="1742924" cy="2323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body" idx="1"/>
          </p:nvPr>
        </p:nvSpPr>
        <p:spPr>
          <a:xfrm>
            <a:off x="312550" y="1073889"/>
            <a:ext cx="8635200" cy="32535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110064" lvl="0" indent="0" algn="l" rtl="0">
              <a:spcBef>
                <a:spcPts val="0"/>
              </a:spcBef>
              <a:spcAft>
                <a:spcPts val="0"/>
              </a:spcAft>
              <a:buSzPct val="114162"/>
              <a:buNone/>
            </a:pPr>
            <a:r>
              <a:rPr lang="en" sz="2609" dirty="0"/>
              <a:t>Which certification exam do you prefer? ExCPT or PTCE?</a:t>
            </a:r>
          </a:p>
          <a:p>
            <a:pPr marL="110064" lvl="0" indent="0" algn="l" rtl="0">
              <a:spcBef>
                <a:spcPts val="0"/>
              </a:spcBef>
              <a:spcAft>
                <a:spcPts val="0"/>
              </a:spcAft>
              <a:buSzPct val="114162"/>
              <a:buNone/>
            </a:pPr>
            <a:r>
              <a:rPr lang="en" sz="2609" dirty="0"/>
              <a:t>PTCE-more widely accepted &amp; recognized by hospital employers. Passing rate in 2023 (69%) .</a:t>
            </a:r>
          </a:p>
          <a:p>
            <a:pPr marL="110064" lvl="0" indent="0" algn="l" rtl="0">
              <a:spcBef>
                <a:spcPts val="0"/>
              </a:spcBef>
              <a:spcAft>
                <a:spcPts val="0"/>
              </a:spcAft>
              <a:buSzPct val="114162"/>
              <a:buNone/>
            </a:pPr>
            <a:r>
              <a:rPr lang="en" sz="2609" dirty="0"/>
              <a:t>2024 Job Task Analysis by PTCB: updates effective January 2026 (Jasmine Meadows 7/22@1pm)</a:t>
            </a:r>
          </a:p>
          <a:p>
            <a:pPr marL="110064" lvl="0" indent="0" algn="l" rtl="0">
              <a:spcBef>
                <a:spcPts val="0"/>
              </a:spcBef>
              <a:spcAft>
                <a:spcPts val="0"/>
              </a:spcAft>
              <a:buSzPct val="114162"/>
              <a:buNone/>
            </a:pPr>
            <a:endParaRPr lang="en" sz="2609" dirty="0"/>
          </a:p>
          <a:p>
            <a:pPr marL="110064" lvl="0" indent="0" algn="l" rtl="0">
              <a:spcBef>
                <a:spcPts val="0"/>
              </a:spcBef>
              <a:spcAft>
                <a:spcPts val="0"/>
              </a:spcAft>
              <a:buSzPct val="114162"/>
              <a:buNone/>
            </a:pPr>
            <a:r>
              <a:rPr lang="en" sz="2609" dirty="0"/>
              <a:t>EXCPT-recognized by retail and some hospital employers. Passing rate in 2023 (63%). NHA  exam included 8 new areas of coverage effective 7/9/2025 (Sunday @1pm nigora.mcgill@nhanow.com)</a:t>
            </a:r>
          </a:p>
          <a:p>
            <a:pPr marL="110064" lvl="0" indent="0" algn="l" rtl="0">
              <a:spcBef>
                <a:spcPts val="0"/>
              </a:spcBef>
              <a:spcAft>
                <a:spcPts val="0"/>
              </a:spcAft>
              <a:buSzPct val="114162"/>
              <a:buNone/>
            </a:pPr>
            <a:r>
              <a:rPr lang="en" sz="2609" dirty="0"/>
              <a:t> </a:t>
            </a:r>
            <a:endParaRPr sz="2609"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 u="sng" dirty="0"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 u="sng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body" idx="1"/>
          </p:nvPr>
        </p:nvSpPr>
        <p:spPr>
          <a:xfrm>
            <a:off x="2566850" y="1977656"/>
            <a:ext cx="6165000" cy="26794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 dirty="0"/>
              <a:t>TESTING ANXIETY/LOW SELF-ESTEEM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 dirty="0"/>
              <a:t>MOTIVATION/CAREER CLARITY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C.   MATH SKILLS: practice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AutoNum type="alphaUcPeriod" startAt="4"/>
            </a:pPr>
            <a:r>
              <a:rPr lang="en-US" dirty="0"/>
              <a:t>TEST TAKING STRATEGIES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AutoNum type="alphaUcPeriod" startAt="4"/>
            </a:pPr>
            <a:r>
              <a:rPr lang="en-US" dirty="0"/>
              <a:t>EXPOSURE TO REAL-WORLD SCENARIOS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AutoNum type="alphaUcPeriod" startAt="4"/>
            </a:pPr>
            <a:r>
              <a:rPr lang="en-US" dirty="0"/>
              <a:t>RETENTION OF DRUG NAMES/CLASSES: practice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AutoNum type="alphaUcPeriod" startAt="4"/>
            </a:pPr>
            <a:r>
              <a:rPr lang="en-US" dirty="0"/>
              <a:t>ACCESS TO QUALITY PRACTICE RESOURCES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AutoNum type="alphaUcPeriod" startAt="4"/>
            </a:pPr>
            <a:r>
              <a:rPr lang="en-US" dirty="0"/>
              <a:t>INSTRUCTIONAL SUPPORT</a:t>
            </a:r>
            <a:endParaRPr dirty="0"/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575" y="1683800"/>
            <a:ext cx="2486275" cy="17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DF635E8-0BF6-CC10-B7DC-A1812C8B3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26" y="575949"/>
            <a:ext cx="5872324" cy="1274115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is YOUR STUDENT’S GREATEST OPPORTUNITY for</a:t>
            </a:r>
            <a:br>
              <a:rPr lang="en-US" dirty="0"/>
            </a:br>
            <a:r>
              <a:rPr lang="en-US" dirty="0"/>
              <a:t>IMPROVEMENT?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2572512" y="575950"/>
            <a:ext cx="6449568" cy="6066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en" dirty="0"/>
              <a:t>PHARMACY TECHNICIAN EXTERNSHIPS</a:t>
            </a:r>
            <a:endParaRPr dirty="0"/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1"/>
          </p:nvPr>
        </p:nvSpPr>
        <p:spPr>
          <a:xfrm>
            <a:off x="121920" y="1518300"/>
            <a:ext cx="4353755" cy="31919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342900" lvl="0" algn="l" rtl="0"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dirty="0"/>
              <a:t>MOTIVATION AND CAREER CLARITY *showcase career oaths, wages, and  success stories (alumni)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E. EXPOSURE TO REAL WORLD SCENARIOS *Externship, job shadowing, role-play, simulation labs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H. INSTRUCTIONAL SUPPORT: Training Plan!!!! THOA ,PHARM TECH FACEBOOK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15" name="Google Shape;115;p19" title="Resized_20220513_150233_1720417818677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518300"/>
            <a:ext cx="2858173" cy="349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DESIGNING THE EXTERNSHIP PROGRAM</a:t>
            </a:r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STRUCTURING THE EXTERNSHIP CURRICULUM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TEKS OBJECTIVES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INDUSTRY STANDARDS- EXTENSIVE LIST</a:t>
            </a:r>
            <a:endParaRPr sz="2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2410125" y="4194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ESTABLISHING PARTNERSHIPS</a:t>
            </a:r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body" idx="1"/>
          </p:nvPr>
        </p:nvSpPr>
        <p:spPr>
          <a:xfrm>
            <a:off x="3857925" y="1001100"/>
            <a:ext cx="4873800" cy="3597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" sz="2300" dirty="0"/>
              <a:t>IDENTIFYING POTENTIAL PHARMACY PARTNERS</a:t>
            </a:r>
            <a:endParaRPr sz="2300"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" sz="2300" dirty="0"/>
              <a:t>BUILDING RELATIONSHIPS WITH PHARMACY MANAGERS, STAFF AND STORE MANAGERS </a:t>
            </a:r>
            <a:endParaRPr sz="2300" dirty="0"/>
          </a:p>
        </p:txBody>
      </p:sp>
      <p:pic>
        <p:nvPicPr>
          <p:cNvPr id="135" name="Google Shape;135;p22" title="Resized_20220513_173402_1720417872947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800" y="1001100"/>
            <a:ext cx="2905098" cy="238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 title="Resized_20220513_190420_1720417853841(1)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9050" y="2943414"/>
            <a:ext cx="2593224" cy="1944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694</Words>
  <Application>Microsoft Office PowerPoint</Application>
  <PresentationFormat>On-screen Show (16:9)</PresentationFormat>
  <Paragraphs>99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Georgia</vt:lpstr>
      <vt:lpstr>Arial</vt:lpstr>
      <vt:lpstr>Lato</vt:lpstr>
      <vt:lpstr>Pacifico</vt:lpstr>
      <vt:lpstr>Raleway</vt:lpstr>
      <vt:lpstr>EB Garamond Medium</vt:lpstr>
      <vt:lpstr>Swiss</vt:lpstr>
      <vt:lpstr>Power Up Your Pass Rates: Fun, Flexible and Shared Strategies for Exam Success</vt:lpstr>
      <vt:lpstr>GET TO KNOW </vt:lpstr>
      <vt:lpstr>ABOUT YOUR SPEAKER,  CHERYL NEWSOME </vt:lpstr>
      <vt:lpstr>MY FAMILY</vt:lpstr>
      <vt:lpstr>INTRODUCTION</vt:lpstr>
      <vt:lpstr>WHERE is YOUR STUDENT’S GREATEST OPPORTUNITY for IMPROVEMENT?</vt:lpstr>
      <vt:lpstr>PHARMACY TECHNICIAN EXTERNSHIPS</vt:lpstr>
      <vt:lpstr>DESIGNING THE EXTERNSHIP PROGRAM</vt:lpstr>
      <vt:lpstr>ESTABLISHING PARTNERSHIPS</vt:lpstr>
      <vt:lpstr>LEGAL AND ETHICAL CONSIDERATIONS</vt:lpstr>
      <vt:lpstr>TRAINING &amp; ORIENTATION</vt:lpstr>
      <vt:lpstr>MONITORING &amp; EVALUATION</vt:lpstr>
      <vt:lpstr>PowerPoint Presentation</vt:lpstr>
      <vt:lpstr>TEST TAKING ANXIETY/SELF ESTEEM</vt:lpstr>
      <vt:lpstr>MATH SKILLS  AND DRUG NAMES</vt:lpstr>
      <vt:lpstr>RESOURCES AND SUPPORT</vt:lpstr>
      <vt:lpstr>Q &amp; A SESSION</vt:lpstr>
      <vt:lpstr>CONCLUSION</vt:lpstr>
      <vt:lpstr>I EMPOWER YOU WITH THIS…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Increasing Certification Success through Pharmacy Externships</dc:title>
  <dc:creator>Newsome, Marcus B</dc:creator>
  <cp:lastModifiedBy>Cheryl Newsome</cp:lastModifiedBy>
  <cp:revision>8</cp:revision>
  <dcterms:modified xsi:type="dcterms:W3CDTF">2025-07-20T20:07:26Z</dcterms:modified>
</cp:coreProperties>
</file>