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3_EAB26D17.xml" ContentType="application/vnd.ms-powerpoint.comments+xml"/>
  <Override PartName="/ppt/notesSlides/notesSlide3.xml" ContentType="application/vnd.openxmlformats-officedocument.presentationml.notesSlide+xml"/>
  <Override PartName="/ppt/comments/modernComment_106_A087B1C1.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4_B8EBFEBF.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9_7D15B765.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comments/modernComment_10D_FC15806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24"/>
  </p:notesMasterIdLst>
  <p:sldIdLst>
    <p:sldId id="256" r:id="rId2"/>
    <p:sldId id="257" r:id="rId3"/>
    <p:sldId id="259" r:id="rId4"/>
    <p:sldId id="279" r:id="rId5"/>
    <p:sldId id="262" r:id="rId6"/>
    <p:sldId id="261" r:id="rId7"/>
    <p:sldId id="260" r:id="rId8"/>
    <p:sldId id="263" r:id="rId9"/>
    <p:sldId id="265" r:id="rId10"/>
    <p:sldId id="266" r:id="rId11"/>
    <p:sldId id="273" r:id="rId12"/>
    <p:sldId id="274" r:id="rId13"/>
    <p:sldId id="275" r:id="rId14"/>
    <p:sldId id="270" r:id="rId15"/>
    <p:sldId id="271" r:id="rId16"/>
    <p:sldId id="272" r:id="rId17"/>
    <p:sldId id="267" r:id="rId18"/>
    <p:sldId id="268" r:id="rId19"/>
    <p:sldId id="269"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68D0A-B032-3EE3-4121-7AD4FC046149}" name="Monroe, Lindsay" initials="ML" userId="S::lmonroe04@tamu.edu::944d6b56-e6dc-484e-b0fb-08e6b240a565" providerId="AD"/>
  <p188:author id="{95C59A3A-B953-8F08-2913-46BDB9268CB9}" name="Switzer, Savannah" initials="SS" userId="S::savannah.switzer@tamu.edu::aba981bf-0dbc-4db0-85cf-f08c6fc1d6d8" providerId="AD"/>
  <p188:author id="{FF560C69-1325-7193-BA45-F046061EEBBA}" name="Gilbreath, McKenzie" initials="GM" userId="S::mg0539720@tamu.edu::445c19d6-aa32-4660-b43c-3252fea1243a" providerId="AD"/>
  <p188:author id="{A6B11AEF-3576-ADCB-AD94-39620D0E5214}" name="Lobo, Claire" initials="LC" userId="S::clairelobo@tamu.edu::f160784f-1c20-43e3-aca2-94fe19277f53" providerId="AD"/>
  <p188:author id="{694D29FD-95F5-A724-781A-7E5BB8311091}" name="Walzel, Claire" initials="WC" userId="S::clairewalzel@tamu.edu::314fbb58-97d2-47ad-ad9c-1c402925f6f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2C8D1"/>
    <a:srgbClr val="CEE6C4"/>
    <a:srgbClr val="D4E2D4"/>
    <a:srgbClr val="B9D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BC5FC-9BB2-964B-8666-596081AA7741}" v="11" dt="2025-07-20T19:12:04.518"/>
    <p1510:client id="{87B824CF-FC73-2C53-A37A-376DBE06CD0A}" v="1" dt="2025-07-20T18:36:22.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0"/>
    <p:restoredTop sz="94728"/>
  </p:normalViewPr>
  <p:slideViewPr>
    <p:cSldViewPr snapToGrid="0">
      <p:cViewPr>
        <p:scale>
          <a:sx n="110" d="100"/>
          <a:sy n="110"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omments/modernComment_103_EAB26D17.xml><?xml version="1.0" encoding="utf-8"?>
<p188:cmLst xmlns:a="http://schemas.openxmlformats.org/drawingml/2006/main" xmlns:r="http://schemas.openxmlformats.org/officeDocument/2006/relationships" xmlns:p188="http://schemas.microsoft.com/office/powerpoint/2018/8/main">
  <p188:cm id="{9A56BDEA-9148-49D8-BE94-6E5F676FDF7E}" authorId="{95C59A3A-B953-8F08-2913-46BDB9268CB9}" created="2025-07-08T14:05:39.277">
    <pc:sldMkLst xmlns:pc="http://schemas.microsoft.com/office/powerpoint/2013/main/command">
      <pc:docMk/>
      <pc:sldMk cId="3937561879" sldId="259"/>
    </pc:sldMkLst>
    <p188:txBody>
      <a:bodyPr/>
      <a:lstStyle/>
      <a:p>
        <a:r>
          <a:rPr lang="en-US"/>
          <a:t>The gut lining has tight junctions between cells which makes it very selective on what toxins/bacteria can leak into the bloodstream. This lining can become affected by infections, antibiotic overuse, diets high in sugar, high alcohol intake, and more. This can allow harmful bacteria and toxins to enter the blood stream and make its way to the brain, worsening chronic inflammation, and can eventually lead into worsening mental health.</a:t>
        </a:r>
      </a:p>
    </p188:txBody>
  </p188:cm>
  <p188:cm id="{C1395B69-9BB4-4F4B-9CE2-8612AC2EF707}" authorId="{95C59A3A-B953-8F08-2913-46BDB9268CB9}" created="2025-07-08T14:19:13.530">
    <ac:deMkLst xmlns:ac="http://schemas.microsoft.com/office/drawing/2013/main/command">
      <pc:docMk xmlns:pc="http://schemas.microsoft.com/office/powerpoint/2013/main/command"/>
      <pc:sldMk xmlns:pc="http://schemas.microsoft.com/office/powerpoint/2013/main/command" cId="3937561879" sldId="259"/>
      <ac:spMk id="3" creationId="{93AA9143-4819-F063-5364-7004700A28DC}"/>
    </ac:deMkLst>
    <p188:txBody>
      <a:bodyPr/>
      <a:lstStyle/>
      <a:p>
        <a:r>
          <a:rPr lang="en-US"/>
          <a:t>helpful bacteria in the gut synthesize vitamin k (helpful for blood clotting), help extract important nutrients for food, and producing/ influencing neurotransmitters that aid in positive mental health. </a:t>
        </a:r>
      </a:p>
    </p188:txBody>
  </p188:cm>
  <p188:cm id="{F122656C-6A6E-4417-8A82-052628E474EA}" authorId="{95C59A3A-B953-8F08-2913-46BDB9268CB9}" created="2025-07-08T14:37:17.596">
    <ac:deMkLst xmlns:ac="http://schemas.microsoft.com/office/drawing/2013/main/command">
      <pc:docMk xmlns:pc="http://schemas.microsoft.com/office/powerpoint/2013/main/command"/>
      <pc:sldMk xmlns:pc="http://schemas.microsoft.com/office/powerpoint/2013/main/command" cId="3937561879" sldId="259"/>
      <ac:spMk id="3" creationId="{93AA9143-4819-F063-5364-7004700A28DC}"/>
    </ac:deMkLst>
    <p188:txBody>
      <a:bodyPr/>
      <a:lstStyle/>
      <a:p>
        <a:r>
          <a:rPr lang="en-US"/>
          <a:t>Your gut and brain are constantly communicating. That's why  you get "butterflies" in your stomach when you get nervous/anxious, because your brain is communicating those signals to the rest of your body via the vagus nerve. </a:t>
        </a:r>
      </a:p>
    </p188:txBody>
  </p188:cm>
  <p188:cm id="{BF876160-7255-4F41-92C8-2FAEDA134993}" authorId="{A6B11AEF-3576-ADCB-AD94-39620D0E5214}" created="2025-07-14T13:11:55.994">
    <pc:sldMkLst xmlns:pc="http://schemas.microsoft.com/office/powerpoint/2013/main/command">
      <pc:docMk/>
      <pc:sldMk cId="3937561879" sldId="259"/>
    </pc:sldMkLst>
    <p188:replyLst>
      <p188:reply id="{45590AB4-C135-4740-A7FB-0680F9CCA5CE}" authorId="{A6B11AEF-3576-ADCB-AD94-39620D0E5214}" created="2025-07-14T13:12:21.776">
        <p188:txBody>
          <a:bodyPr/>
          <a:lstStyle/>
          <a:p>
            <a:r>
              <a:rPr lang="en-US"/>
              <a:t>[@Gilbreath, McKenzie] </a:t>
            </a:r>
          </a:p>
        </p188:txBody>
      </p188:reply>
    </p188:replyLst>
    <p188:txBody>
      <a:bodyPr/>
      <a:lstStyle/>
      <a:p>
        <a:r>
          <a:rPr lang="en-US"/>
          <a:t>For the MMR Education slide, should we change the background, it is a little bit hard to read with the black on black</a:t>
        </a:r>
      </a:p>
    </p188:txBody>
  </p188:cm>
</p188:cmLst>
</file>

<file path=ppt/comments/modernComment_104_B8EBFEBF.xml><?xml version="1.0" encoding="utf-8"?>
<p188:cmLst xmlns:a="http://schemas.openxmlformats.org/drawingml/2006/main" xmlns:r="http://schemas.openxmlformats.org/officeDocument/2006/relationships" xmlns:p188="http://schemas.microsoft.com/office/powerpoint/2018/8/main">
  <p188:cm id="{4C39875E-5667-4734-BBB5-4E450FEA1517}" authorId="{694D29FD-95F5-A724-781A-7E5BB8311091}" created="2025-07-14T01:45:58.982">
    <pc:sldMkLst xmlns:pc="http://schemas.microsoft.com/office/powerpoint/2013/main/command">
      <pc:docMk/>
      <pc:sldMk cId="3102473919" sldId="260"/>
    </pc:sldMkLst>
    <p188:txBody>
      <a:bodyPr/>
      <a:lstStyle/>
      <a:p>
        <a:r>
          <a:rPr lang="en-US"/>
          <a:t>Rush University study found that older adults following the MIND diet performed better cognitively—even when their brains showed significant Alzheimer’s pathology (amyloid plaques and tangles)</a:t>
        </a:r>
      </a:p>
    </p188:txBody>
  </p188:cm>
  <p188:cm id="{9D7534EB-B178-4E60-87DB-34AF80E3E389}" authorId="{694D29FD-95F5-A724-781A-7E5BB8311091}" created="2025-07-14T01:50:33.127">
    <pc:sldMkLst xmlns:pc="http://schemas.microsoft.com/office/powerpoint/2013/main/command">
      <pc:docMk/>
      <pc:sldMk cId="3102473919" sldId="260"/>
    </pc:sldMkLst>
    <p188:txBody>
      <a:bodyPr/>
      <a:lstStyle/>
      <a:p>
        <a:r>
          <a:rPr lang="en-US"/>
          <a:t>Plaques and tangles are a pathology found in the brain that build up in between nerve cells and typically interfere with thinking and problem-solving skills. </a:t>
        </a:r>
      </a:p>
    </p188:txBody>
  </p188:cm>
  <p188:cm id="{5AE1D0C3-E963-4BFC-BDC5-D070927D16DD}" authorId="{694D29FD-95F5-A724-781A-7E5BB8311091}" created="2025-07-14T01:51:42.862">
    <pc:sldMkLst xmlns:pc="http://schemas.microsoft.com/office/powerpoint/2013/main/command">
      <pc:docMk/>
      <pc:sldMk cId="3102473919" sldId="260"/>
    </pc:sldMkLst>
    <p188:txBody>
      <a:bodyPr/>
      <a:lstStyle/>
      <a:p>
        <a:r>
          <a:rPr lang="en-US"/>
          <a:t>the MIND diet is a hybrid of the Mediterranean and DASH (Dietary Approaches to Stop Hypertension) diets</a:t>
        </a:r>
      </a:p>
    </p188:txBody>
  </p188:cm>
  <p188:cm id="{BA26E47B-66C5-4FE8-B670-449F4931EFE6}" authorId="{694D29FD-95F5-A724-781A-7E5BB8311091}" created="2025-07-14T15:50:07.505">
    <pc:sldMkLst xmlns:pc="http://schemas.microsoft.com/office/powerpoint/2013/main/command">
      <pc:docMk/>
      <pc:sldMk cId="3102473919" sldId="260"/>
    </pc:sldMkLst>
    <p188:txBody>
      <a:bodyPr/>
      <a:lstStyle/>
      <a:p>
        <a:r>
          <a:rPr lang="en-US"/>
          <a:t>Introduce next</a:t>
        </a:r>
      </a:p>
    </p188:txBody>
  </p188:cm>
</p188:cmLst>
</file>

<file path=ppt/comments/modernComment_106_A087B1C1.xml><?xml version="1.0" encoding="utf-8"?>
<p188:cmLst xmlns:a="http://schemas.openxmlformats.org/drawingml/2006/main" xmlns:r="http://schemas.openxmlformats.org/officeDocument/2006/relationships" xmlns:p188="http://schemas.microsoft.com/office/powerpoint/2018/8/main">
  <p188:cm id="{469CE710-EDB3-4E62-AE2F-C56A69F2CE6C}" authorId="{95C59A3A-B953-8F08-2913-46BDB9268CB9}" created="2025-07-14T15:32:14.290">
    <pc:sldMkLst xmlns:pc="http://schemas.microsoft.com/office/powerpoint/2013/main/command">
      <pc:docMk/>
      <pc:sldMk cId="2693247425" sldId="262"/>
    </pc:sldMkLst>
    <p188:txBody>
      <a:bodyPr/>
      <a:lstStyle/>
      <a:p>
        <a:r>
          <a:rPr lang="en-US"/>
          <a:t>serotonin, dopamine, glutamate</a:t>
        </a:r>
      </a:p>
    </p188:txBody>
  </p188:cm>
</p188:cmLst>
</file>

<file path=ppt/comments/modernComment_109_7D15B765.xml><?xml version="1.0" encoding="utf-8"?>
<p188:cmLst xmlns:a="http://schemas.openxmlformats.org/drawingml/2006/main" xmlns:r="http://schemas.openxmlformats.org/officeDocument/2006/relationships" xmlns:p188="http://schemas.microsoft.com/office/powerpoint/2018/8/main">
  <p188:cm id="{21C5BC5C-80D0-4B58-B7F7-ED831903B583}" authorId="{DEF68D0A-B032-3EE3-4121-7AD4FC046149}" created="2025-07-17T03:28:56.993">
    <ac:deMkLst xmlns:ac="http://schemas.microsoft.com/office/drawing/2013/main/command">
      <pc:docMk xmlns:pc="http://schemas.microsoft.com/office/powerpoint/2013/main/command"/>
      <pc:sldMk xmlns:pc="http://schemas.microsoft.com/office/powerpoint/2013/main/command" cId="2098575205" sldId="265"/>
      <ac:graphicFrameMk id="5" creationId="{C0991210-4C26-BC31-785A-07176182C6CA}"/>
    </ac:deMkLst>
    <p188:txBody>
      <a:bodyPr/>
      <a:lstStyle/>
      <a:p>
        <a:r>
          <a:rPr lang="en-US"/>
          <a:t>Talk about what it means to implement the education AKA health literacy. Impacts of disease prevention vs. disease control</a:t>
        </a:r>
      </a:p>
    </p188:txBody>
  </p188:cm>
  <p188:cm id="{0C01433F-FCF8-450A-A224-63F6F62399FC}" authorId="{DEF68D0A-B032-3EE3-4121-7AD4FC046149}" created="2025-07-20T18:36:22.091">
    <pc:sldMkLst xmlns:pc="http://schemas.microsoft.com/office/powerpoint/2013/main/command">
      <pc:docMk/>
      <pc:sldMk cId="2098575205" sldId="265"/>
    </pc:sldMkLst>
    <p188:txBody>
      <a:bodyPr/>
      <a:lstStyle/>
      <a:p>
        <a:r>
          <a:rPr lang="en-US"/>
          <a:t>factors influencing immunity: vaccinations, exposure history, age, nutritional status, and genetics</a:t>
        </a:r>
      </a:p>
    </p188:txBody>
  </p188:cm>
</p188:cmLst>
</file>

<file path=ppt/comments/modernComment_10D_FC15806D.xml><?xml version="1.0" encoding="utf-8"?>
<p188:cmLst xmlns:a="http://schemas.openxmlformats.org/drawingml/2006/main" xmlns:r="http://schemas.openxmlformats.org/officeDocument/2006/relationships" xmlns:p188="http://schemas.microsoft.com/office/powerpoint/2018/8/main">
  <p188:cm id="{21977B3A-84B8-48A9-9E29-CE08742DADB3}" authorId="{A6B11AEF-3576-ADCB-AD94-39620D0E5214}" created="2025-07-14T13:15:56.199">
    <ac:deMkLst xmlns:ac="http://schemas.microsoft.com/office/drawing/2013/main/command">
      <pc:docMk xmlns:pc="http://schemas.microsoft.com/office/powerpoint/2013/main/command"/>
      <pc:sldMk xmlns:pc="http://schemas.microsoft.com/office/powerpoint/2013/main/command" cId="4229267565" sldId="269"/>
      <ac:spMk id="3" creationId="{F08A06F9-37FC-8B9F-C0C9-9E03B728CFC1}"/>
    </ac:deMkLst>
    <p188:txBody>
      <a:bodyPr/>
      <a:lstStyle/>
      <a:p>
        <a:r>
          <a:rPr lang="en-US"/>
          <a:t>3rd bullet point might need to be reworded</a:t>
        </a:r>
      </a:p>
    </p188:txBody>
  </p188:cm>
  <p188:cm id="{6849B539-83FC-4F9A-B9CB-A2231B860174}" authorId="{A6B11AEF-3576-ADCB-AD94-39620D0E5214}" created="2025-07-14T13:16:45.886">
    <ac:deMkLst xmlns:ac="http://schemas.microsoft.com/office/drawing/2013/main/command">
      <pc:docMk xmlns:pc="http://schemas.microsoft.com/office/powerpoint/2013/main/command"/>
      <pc:sldMk xmlns:pc="http://schemas.microsoft.com/office/powerpoint/2013/main/command" cId="4229267565" sldId="269"/>
      <ac:spMk id="3" creationId="{F08A06F9-37FC-8B9F-C0C9-9E03B728CFC1}"/>
    </ac:deMkLst>
    <p188:txBody>
      <a:bodyPr/>
      <a:lstStyle/>
      <a:p>
        <a:r>
          <a:rPr lang="en-US"/>
          <a:t>maybe include why herd immunity is important for those who cannot be vaccinated and so people who are safe to be vaccination should be vaccinated</a:t>
        </a:r>
      </a:p>
    </p188:txBody>
  </p188:cm>
</p188:cmLst>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AD582-A63B-4C07-81DB-5F812C7BFDE1}" type="doc">
      <dgm:prSet loTypeId="urn:microsoft.com/office/officeart/2005/8/layout/process4" loCatId="process" qsTypeId="urn:microsoft.com/office/officeart/2005/8/quickstyle/simple1" qsCatId="simple" csTypeId="urn:microsoft.com/office/officeart/2005/8/colors/accent1_1" csCatId="accent1"/>
      <dgm:spPr/>
      <dgm:t>
        <a:bodyPr/>
        <a:lstStyle/>
        <a:p>
          <a:endParaRPr lang="en-US"/>
        </a:p>
      </dgm:t>
    </dgm:pt>
    <dgm:pt modelId="{4D18B15B-B5C0-4E0C-8CA9-837A754E1E80}">
      <dgm:prSet/>
      <dgm:spPr/>
      <dgm:t>
        <a:bodyPr/>
        <a:lstStyle/>
        <a:p>
          <a:r>
            <a:rPr lang="en-US" dirty="0">
              <a:latin typeface="Georgia"/>
            </a:rPr>
            <a:t>Dementia impairs one's abilities to do daily tasks, causes memory loss and leads to dependance</a:t>
          </a:r>
        </a:p>
      </dgm:t>
    </dgm:pt>
    <dgm:pt modelId="{D9F9FAF8-77CB-47D7-B969-38D0B8C64B88}" type="parTrans" cxnId="{CAC0F640-CC58-468E-9466-BDD7F96C0AFB}">
      <dgm:prSet/>
      <dgm:spPr/>
      <dgm:t>
        <a:bodyPr/>
        <a:lstStyle/>
        <a:p>
          <a:endParaRPr lang="en-US"/>
        </a:p>
      </dgm:t>
    </dgm:pt>
    <dgm:pt modelId="{B7AF134B-3034-4CBD-AD2D-5D4AA044E07F}" type="sibTrans" cxnId="{CAC0F640-CC58-468E-9466-BDD7F96C0AFB}">
      <dgm:prSet/>
      <dgm:spPr/>
      <dgm:t>
        <a:bodyPr/>
        <a:lstStyle/>
        <a:p>
          <a:endParaRPr lang="en-US"/>
        </a:p>
      </dgm:t>
    </dgm:pt>
    <dgm:pt modelId="{242B2922-EEBB-453A-9395-881DB2066E4F}">
      <dgm:prSet/>
      <dgm:spPr/>
      <dgm:t>
        <a:bodyPr/>
        <a:lstStyle/>
        <a:p>
          <a:r>
            <a:rPr lang="en-US" dirty="0">
              <a:latin typeface="Georgia"/>
            </a:rPr>
            <a:t>Alzheimer's disease is caused by amyloid beta plaque buildup in the brain</a:t>
          </a:r>
        </a:p>
      </dgm:t>
    </dgm:pt>
    <dgm:pt modelId="{292780CC-4335-48C7-876C-A6EFC2699862}" type="parTrans" cxnId="{B274D5A3-C977-4213-919B-C3F0386994D3}">
      <dgm:prSet/>
      <dgm:spPr/>
      <dgm:t>
        <a:bodyPr/>
        <a:lstStyle/>
        <a:p>
          <a:endParaRPr lang="en-US"/>
        </a:p>
      </dgm:t>
    </dgm:pt>
    <dgm:pt modelId="{B09DB6D6-C12F-4645-837F-FEA668AEBFCC}" type="sibTrans" cxnId="{B274D5A3-C977-4213-919B-C3F0386994D3}">
      <dgm:prSet/>
      <dgm:spPr/>
      <dgm:t>
        <a:bodyPr/>
        <a:lstStyle/>
        <a:p>
          <a:endParaRPr lang="en-US"/>
        </a:p>
      </dgm:t>
    </dgm:pt>
    <dgm:pt modelId="{51641F7E-D5F2-42E9-A1DF-5073B01EA235}">
      <dgm:prSet/>
      <dgm:spPr/>
      <dgm:t>
        <a:bodyPr/>
        <a:lstStyle/>
        <a:p>
          <a:r>
            <a:rPr lang="en-US" dirty="0">
              <a:latin typeface="Georgia"/>
            </a:rPr>
            <a:t>Amyloid-beta plaques accumulate between nerve cells in the brain leading to decreased memory and progression of AD symptoms </a:t>
          </a:r>
        </a:p>
      </dgm:t>
    </dgm:pt>
    <dgm:pt modelId="{1F2D70A8-1F25-4D1C-A30D-7B5B0B07EED2}" type="parTrans" cxnId="{1CEEA808-FF69-4273-9C28-62A5993DC525}">
      <dgm:prSet/>
      <dgm:spPr/>
      <dgm:t>
        <a:bodyPr/>
        <a:lstStyle/>
        <a:p>
          <a:endParaRPr lang="en-US"/>
        </a:p>
      </dgm:t>
    </dgm:pt>
    <dgm:pt modelId="{EF3808B2-48FA-426D-9DD1-65F1B49F1191}" type="sibTrans" cxnId="{1CEEA808-FF69-4273-9C28-62A5993DC525}">
      <dgm:prSet/>
      <dgm:spPr/>
      <dgm:t>
        <a:bodyPr/>
        <a:lstStyle/>
        <a:p>
          <a:endParaRPr lang="en-US"/>
        </a:p>
      </dgm:t>
    </dgm:pt>
    <dgm:pt modelId="{87BB83F1-2FF2-4CC5-B597-ED3F4E139712}">
      <dgm:prSet/>
      <dgm:spPr/>
      <dgm:t>
        <a:bodyPr/>
        <a:lstStyle/>
        <a:p>
          <a:r>
            <a:rPr lang="en-US" dirty="0">
              <a:latin typeface="Georgia"/>
            </a:rPr>
            <a:t>In the gut, bacteria can produce similar amyloid proteins, leading to inflammation of the brain and body through the gut-brain axis </a:t>
          </a:r>
        </a:p>
      </dgm:t>
    </dgm:pt>
    <dgm:pt modelId="{C4FD045B-EAD5-4E04-AF12-C21CCFA2D96D}" type="parTrans" cxnId="{5B05BEDE-60D3-4D05-98B7-177D39D7C1A9}">
      <dgm:prSet/>
      <dgm:spPr/>
      <dgm:t>
        <a:bodyPr/>
        <a:lstStyle/>
        <a:p>
          <a:endParaRPr lang="en-US"/>
        </a:p>
      </dgm:t>
    </dgm:pt>
    <dgm:pt modelId="{F2561454-E626-48F0-8628-A12DCFE24AAE}" type="sibTrans" cxnId="{5B05BEDE-60D3-4D05-98B7-177D39D7C1A9}">
      <dgm:prSet/>
      <dgm:spPr/>
      <dgm:t>
        <a:bodyPr/>
        <a:lstStyle/>
        <a:p>
          <a:endParaRPr lang="en-US"/>
        </a:p>
      </dgm:t>
    </dgm:pt>
    <dgm:pt modelId="{643448BE-45C0-43EF-8A16-E0E74971815E}">
      <dgm:prSet/>
      <dgm:spPr/>
      <dgm:t>
        <a:bodyPr/>
        <a:lstStyle/>
        <a:p>
          <a:r>
            <a:rPr lang="en-US" dirty="0">
              <a:latin typeface="Georgia"/>
            </a:rPr>
            <a:t>A healthy diet focused on reducing inflammation can strengthen the gut, prevent leaking, and reduce the neuroinflammation </a:t>
          </a:r>
        </a:p>
      </dgm:t>
    </dgm:pt>
    <dgm:pt modelId="{297A8C27-52A2-4000-942C-48518427219F}" type="parTrans" cxnId="{2DD6266A-6C83-4DD8-8BAC-AFC286CF715F}">
      <dgm:prSet/>
      <dgm:spPr/>
      <dgm:t>
        <a:bodyPr/>
        <a:lstStyle/>
        <a:p>
          <a:endParaRPr lang="en-US"/>
        </a:p>
      </dgm:t>
    </dgm:pt>
    <dgm:pt modelId="{CC7A2B68-73E4-4623-A3CC-6D00E73B108E}" type="sibTrans" cxnId="{2DD6266A-6C83-4DD8-8BAC-AFC286CF715F}">
      <dgm:prSet/>
      <dgm:spPr/>
      <dgm:t>
        <a:bodyPr/>
        <a:lstStyle/>
        <a:p>
          <a:endParaRPr lang="en-US"/>
        </a:p>
      </dgm:t>
    </dgm:pt>
    <dgm:pt modelId="{27F33A96-1822-4724-9A94-C849E91772ED}" type="pres">
      <dgm:prSet presAssocID="{E5BAD582-A63B-4C07-81DB-5F812C7BFDE1}" presName="Name0" presStyleCnt="0">
        <dgm:presLayoutVars>
          <dgm:dir/>
          <dgm:animLvl val="lvl"/>
          <dgm:resizeHandles val="exact"/>
        </dgm:presLayoutVars>
      </dgm:prSet>
      <dgm:spPr/>
    </dgm:pt>
    <dgm:pt modelId="{76DC82DA-6E29-4B68-90C7-11C1A2C5C8E7}" type="pres">
      <dgm:prSet presAssocID="{643448BE-45C0-43EF-8A16-E0E74971815E}" presName="boxAndChildren" presStyleCnt="0"/>
      <dgm:spPr/>
    </dgm:pt>
    <dgm:pt modelId="{5C35BAD3-5915-4AB4-A6A7-1556DE555B38}" type="pres">
      <dgm:prSet presAssocID="{643448BE-45C0-43EF-8A16-E0E74971815E}" presName="parentTextBox" presStyleLbl="node1" presStyleIdx="0" presStyleCnt="5"/>
      <dgm:spPr/>
    </dgm:pt>
    <dgm:pt modelId="{92E0B192-042E-46E4-A94C-95E77C478819}" type="pres">
      <dgm:prSet presAssocID="{F2561454-E626-48F0-8628-A12DCFE24AAE}" presName="sp" presStyleCnt="0"/>
      <dgm:spPr/>
    </dgm:pt>
    <dgm:pt modelId="{FC840D3E-C9A8-43CA-BEEB-43DB1641CB2E}" type="pres">
      <dgm:prSet presAssocID="{87BB83F1-2FF2-4CC5-B597-ED3F4E139712}" presName="arrowAndChildren" presStyleCnt="0"/>
      <dgm:spPr/>
    </dgm:pt>
    <dgm:pt modelId="{3BF6DD5F-35E1-4C99-8B4B-5D72EC6E45D7}" type="pres">
      <dgm:prSet presAssocID="{87BB83F1-2FF2-4CC5-B597-ED3F4E139712}" presName="parentTextArrow" presStyleLbl="node1" presStyleIdx="1" presStyleCnt="5"/>
      <dgm:spPr/>
    </dgm:pt>
    <dgm:pt modelId="{B9E91A17-9349-4850-9014-159008EEDFA3}" type="pres">
      <dgm:prSet presAssocID="{EF3808B2-48FA-426D-9DD1-65F1B49F1191}" presName="sp" presStyleCnt="0"/>
      <dgm:spPr/>
    </dgm:pt>
    <dgm:pt modelId="{F53A822F-8A31-42C6-9889-5BDD89B2BD11}" type="pres">
      <dgm:prSet presAssocID="{51641F7E-D5F2-42E9-A1DF-5073B01EA235}" presName="arrowAndChildren" presStyleCnt="0"/>
      <dgm:spPr/>
    </dgm:pt>
    <dgm:pt modelId="{7254F7C3-C71E-40F7-99BA-1DB58385A7AD}" type="pres">
      <dgm:prSet presAssocID="{51641F7E-D5F2-42E9-A1DF-5073B01EA235}" presName="parentTextArrow" presStyleLbl="node1" presStyleIdx="2" presStyleCnt="5"/>
      <dgm:spPr/>
    </dgm:pt>
    <dgm:pt modelId="{3EC0CA07-629A-4437-8AF8-C61AA6388334}" type="pres">
      <dgm:prSet presAssocID="{B09DB6D6-C12F-4645-837F-FEA668AEBFCC}" presName="sp" presStyleCnt="0"/>
      <dgm:spPr/>
    </dgm:pt>
    <dgm:pt modelId="{87CCCEEB-4955-4860-8121-AF4D25BF8143}" type="pres">
      <dgm:prSet presAssocID="{242B2922-EEBB-453A-9395-881DB2066E4F}" presName="arrowAndChildren" presStyleCnt="0"/>
      <dgm:spPr/>
    </dgm:pt>
    <dgm:pt modelId="{5C04447E-C459-4A9C-AA3A-081F6C5F0E65}" type="pres">
      <dgm:prSet presAssocID="{242B2922-EEBB-453A-9395-881DB2066E4F}" presName="parentTextArrow" presStyleLbl="node1" presStyleIdx="3" presStyleCnt="5"/>
      <dgm:spPr/>
    </dgm:pt>
    <dgm:pt modelId="{AA34293E-2949-4789-877D-E48E1EE322B2}" type="pres">
      <dgm:prSet presAssocID="{B7AF134B-3034-4CBD-AD2D-5D4AA044E07F}" presName="sp" presStyleCnt="0"/>
      <dgm:spPr/>
    </dgm:pt>
    <dgm:pt modelId="{C3D6AEAE-A903-4F50-8AAE-870C2E848CCD}" type="pres">
      <dgm:prSet presAssocID="{4D18B15B-B5C0-4E0C-8CA9-837A754E1E80}" presName="arrowAndChildren" presStyleCnt="0"/>
      <dgm:spPr/>
    </dgm:pt>
    <dgm:pt modelId="{8FD92C5B-61D3-4F4E-9767-2D428CC0C998}" type="pres">
      <dgm:prSet presAssocID="{4D18B15B-B5C0-4E0C-8CA9-837A754E1E80}" presName="parentTextArrow" presStyleLbl="node1" presStyleIdx="4" presStyleCnt="5"/>
      <dgm:spPr/>
    </dgm:pt>
  </dgm:ptLst>
  <dgm:cxnLst>
    <dgm:cxn modelId="{CF03A006-5B53-4A54-954C-86CD7CE043D7}" type="presOf" srcId="{51641F7E-D5F2-42E9-A1DF-5073B01EA235}" destId="{7254F7C3-C71E-40F7-99BA-1DB58385A7AD}" srcOrd="0" destOrd="0" presId="urn:microsoft.com/office/officeart/2005/8/layout/process4"/>
    <dgm:cxn modelId="{1CEEA808-FF69-4273-9C28-62A5993DC525}" srcId="{E5BAD582-A63B-4C07-81DB-5F812C7BFDE1}" destId="{51641F7E-D5F2-42E9-A1DF-5073B01EA235}" srcOrd="2" destOrd="0" parTransId="{1F2D70A8-1F25-4D1C-A30D-7B5B0B07EED2}" sibTransId="{EF3808B2-48FA-426D-9DD1-65F1B49F1191}"/>
    <dgm:cxn modelId="{C2B21319-DBC6-4B36-8DA7-9D9C2B9642FF}" type="presOf" srcId="{242B2922-EEBB-453A-9395-881DB2066E4F}" destId="{5C04447E-C459-4A9C-AA3A-081F6C5F0E65}" srcOrd="0" destOrd="0" presId="urn:microsoft.com/office/officeart/2005/8/layout/process4"/>
    <dgm:cxn modelId="{CAC0F640-CC58-468E-9466-BDD7F96C0AFB}" srcId="{E5BAD582-A63B-4C07-81DB-5F812C7BFDE1}" destId="{4D18B15B-B5C0-4E0C-8CA9-837A754E1E80}" srcOrd="0" destOrd="0" parTransId="{D9F9FAF8-77CB-47D7-B969-38D0B8C64B88}" sibTransId="{B7AF134B-3034-4CBD-AD2D-5D4AA044E07F}"/>
    <dgm:cxn modelId="{2DD6266A-6C83-4DD8-8BAC-AFC286CF715F}" srcId="{E5BAD582-A63B-4C07-81DB-5F812C7BFDE1}" destId="{643448BE-45C0-43EF-8A16-E0E74971815E}" srcOrd="4" destOrd="0" parTransId="{297A8C27-52A2-4000-942C-48518427219F}" sibTransId="{CC7A2B68-73E4-4623-A3CC-6D00E73B108E}"/>
    <dgm:cxn modelId="{11384F72-924E-4B63-B9A1-63042BF5533A}" type="presOf" srcId="{643448BE-45C0-43EF-8A16-E0E74971815E}" destId="{5C35BAD3-5915-4AB4-A6A7-1556DE555B38}" srcOrd="0" destOrd="0" presId="urn:microsoft.com/office/officeart/2005/8/layout/process4"/>
    <dgm:cxn modelId="{D8E4F37A-DBCD-428B-A469-F89BAAC9F60F}" type="presOf" srcId="{4D18B15B-B5C0-4E0C-8CA9-837A754E1E80}" destId="{8FD92C5B-61D3-4F4E-9767-2D428CC0C998}" srcOrd="0" destOrd="0" presId="urn:microsoft.com/office/officeart/2005/8/layout/process4"/>
    <dgm:cxn modelId="{8D8494A3-B2B8-4F44-90A4-67E6AAB9EDE3}" type="presOf" srcId="{E5BAD582-A63B-4C07-81DB-5F812C7BFDE1}" destId="{27F33A96-1822-4724-9A94-C849E91772ED}" srcOrd="0" destOrd="0" presId="urn:microsoft.com/office/officeart/2005/8/layout/process4"/>
    <dgm:cxn modelId="{B274D5A3-C977-4213-919B-C3F0386994D3}" srcId="{E5BAD582-A63B-4C07-81DB-5F812C7BFDE1}" destId="{242B2922-EEBB-453A-9395-881DB2066E4F}" srcOrd="1" destOrd="0" parTransId="{292780CC-4335-48C7-876C-A6EFC2699862}" sibTransId="{B09DB6D6-C12F-4645-837F-FEA668AEBFCC}"/>
    <dgm:cxn modelId="{5B05BEDE-60D3-4D05-98B7-177D39D7C1A9}" srcId="{E5BAD582-A63B-4C07-81DB-5F812C7BFDE1}" destId="{87BB83F1-2FF2-4CC5-B597-ED3F4E139712}" srcOrd="3" destOrd="0" parTransId="{C4FD045B-EAD5-4E04-AF12-C21CCFA2D96D}" sibTransId="{F2561454-E626-48F0-8628-A12DCFE24AAE}"/>
    <dgm:cxn modelId="{0F6200F5-DE01-465D-BFD6-0E4F087BBEE4}" type="presOf" srcId="{87BB83F1-2FF2-4CC5-B597-ED3F4E139712}" destId="{3BF6DD5F-35E1-4C99-8B4B-5D72EC6E45D7}" srcOrd="0" destOrd="0" presId="urn:microsoft.com/office/officeart/2005/8/layout/process4"/>
    <dgm:cxn modelId="{3DDFCAC8-8F26-4521-8FA5-3198A293B7BB}" type="presParOf" srcId="{27F33A96-1822-4724-9A94-C849E91772ED}" destId="{76DC82DA-6E29-4B68-90C7-11C1A2C5C8E7}" srcOrd="0" destOrd="0" presId="urn:microsoft.com/office/officeart/2005/8/layout/process4"/>
    <dgm:cxn modelId="{2424CD2D-3307-4837-BD73-98A6D67F7E24}" type="presParOf" srcId="{76DC82DA-6E29-4B68-90C7-11C1A2C5C8E7}" destId="{5C35BAD3-5915-4AB4-A6A7-1556DE555B38}" srcOrd="0" destOrd="0" presId="urn:microsoft.com/office/officeart/2005/8/layout/process4"/>
    <dgm:cxn modelId="{664D111E-4EEA-46B0-B64A-D7BA8D263C77}" type="presParOf" srcId="{27F33A96-1822-4724-9A94-C849E91772ED}" destId="{92E0B192-042E-46E4-A94C-95E77C478819}" srcOrd="1" destOrd="0" presId="urn:microsoft.com/office/officeart/2005/8/layout/process4"/>
    <dgm:cxn modelId="{FB927D36-FF88-450F-99CA-2AD287F3987C}" type="presParOf" srcId="{27F33A96-1822-4724-9A94-C849E91772ED}" destId="{FC840D3E-C9A8-43CA-BEEB-43DB1641CB2E}" srcOrd="2" destOrd="0" presId="urn:microsoft.com/office/officeart/2005/8/layout/process4"/>
    <dgm:cxn modelId="{65E34715-A893-4B90-A568-A35F67C590A8}" type="presParOf" srcId="{FC840D3E-C9A8-43CA-BEEB-43DB1641CB2E}" destId="{3BF6DD5F-35E1-4C99-8B4B-5D72EC6E45D7}" srcOrd="0" destOrd="0" presId="urn:microsoft.com/office/officeart/2005/8/layout/process4"/>
    <dgm:cxn modelId="{2FB06961-AE15-4653-BAB7-8673087DB475}" type="presParOf" srcId="{27F33A96-1822-4724-9A94-C849E91772ED}" destId="{B9E91A17-9349-4850-9014-159008EEDFA3}" srcOrd="3" destOrd="0" presId="urn:microsoft.com/office/officeart/2005/8/layout/process4"/>
    <dgm:cxn modelId="{D0EC27E0-1170-4B55-B8B2-90A4DF45C90B}" type="presParOf" srcId="{27F33A96-1822-4724-9A94-C849E91772ED}" destId="{F53A822F-8A31-42C6-9889-5BDD89B2BD11}" srcOrd="4" destOrd="0" presId="urn:microsoft.com/office/officeart/2005/8/layout/process4"/>
    <dgm:cxn modelId="{7C43A344-3A81-4350-A9F8-C4B6BDBA2676}" type="presParOf" srcId="{F53A822F-8A31-42C6-9889-5BDD89B2BD11}" destId="{7254F7C3-C71E-40F7-99BA-1DB58385A7AD}" srcOrd="0" destOrd="0" presId="urn:microsoft.com/office/officeart/2005/8/layout/process4"/>
    <dgm:cxn modelId="{C9F9A54A-1D24-468F-934F-7A78683C963A}" type="presParOf" srcId="{27F33A96-1822-4724-9A94-C849E91772ED}" destId="{3EC0CA07-629A-4437-8AF8-C61AA6388334}" srcOrd="5" destOrd="0" presId="urn:microsoft.com/office/officeart/2005/8/layout/process4"/>
    <dgm:cxn modelId="{4E1EACFC-8166-4AB7-ABEC-7E471788B716}" type="presParOf" srcId="{27F33A96-1822-4724-9A94-C849E91772ED}" destId="{87CCCEEB-4955-4860-8121-AF4D25BF8143}" srcOrd="6" destOrd="0" presId="urn:microsoft.com/office/officeart/2005/8/layout/process4"/>
    <dgm:cxn modelId="{8527AB1D-CA20-4170-914B-20AFED09A95D}" type="presParOf" srcId="{87CCCEEB-4955-4860-8121-AF4D25BF8143}" destId="{5C04447E-C459-4A9C-AA3A-081F6C5F0E65}" srcOrd="0" destOrd="0" presId="urn:microsoft.com/office/officeart/2005/8/layout/process4"/>
    <dgm:cxn modelId="{A96F1EA0-ED1E-492E-A527-668296A7C98B}" type="presParOf" srcId="{27F33A96-1822-4724-9A94-C849E91772ED}" destId="{AA34293E-2949-4789-877D-E48E1EE322B2}" srcOrd="7" destOrd="0" presId="urn:microsoft.com/office/officeart/2005/8/layout/process4"/>
    <dgm:cxn modelId="{330C20C5-FDC6-49A0-8B97-E1EB7CF443CA}" type="presParOf" srcId="{27F33A96-1822-4724-9A94-C849E91772ED}" destId="{C3D6AEAE-A903-4F50-8AAE-870C2E848CCD}" srcOrd="8" destOrd="0" presId="urn:microsoft.com/office/officeart/2005/8/layout/process4"/>
    <dgm:cxn modelId="{586E95D9-4EDF-4D4D-9D4F-06BF07EB90AF}" type="presParOf" srcId="{C3D6AEAE-A903-4F50-8AAE-870C2E848CCD}" destId="{8FD92C5B-61D3-4F4E-9767-2D428CC0C99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56185A-6603-43AF-B244-B1309AAA253E}" type="doc">
      <dgm:prSet loTypeId="urn:microsoft.com/office/officeart/2016/7/layout/RepeatingBendingProcessNew" loCatId="process" qsTypeId="urn:microsoft.com/office/officeart/2005/8/quickstyle/simple5" qsCatId="simple" csTypeId="urn:microsoft.com/office/officeart/2005/8/colors/accent3_1" csCatId="accent3" phldr="1"/>
      <dgm:spPr/>
      <dgm:t>
        <a:bodyPr/>
        <a:lstStyle/>
        <a:p>
          <a:endParaRPr lang="en-US"/>
        </a:p>
      </dgm:t>
    </dgm:pt>
    <dgm:pt modelId="{4C59DF10-9FA6-4BBA-BDEA-107BCC3F6EB6}">
      <dgm:prSet/>
      <dgm:spPr/>
      <dgm:t>
        <a:bodyPr/>
        <a:lstStyle/>
        <a:p>
          <a:pPr rtl="0"/>
          <a:r>
            <a:rPr lang="en-US" b="1">
              <a:latin typeface="Georgia"/>
            </a:rPr>
            <a:t> anti-inflammatory </a:t>
          </a:r>
          <a:r>
            <a:rPr lang="en-US" b="0">
              <a:latin typeface="Georgia"/>
            </a:rPr>
            <a:t>diet is key to prevent and slow dementia progression </a:t>
          </a:r>
        </a:p>
      </dgm:t>
    </dgm:pt>
    <dgm:pt modelId="{FE1E40AF-7AF4-4287-9FD1-9CD8CC1D9AA2}" type="parTrans" cxnId="{472D8F94-5991-42AD-9A5C-5B0F5C5C7235}">
      <dgm:prSet/>
      <dgm:spPr/>
      <dgm:t>
        <a:bodyPr/>
        <a:lstStyle/>
        <a:p>
          <a:endParaRPr lang="en-US">
            <a:latin typeface="Georgia" panose="02040502050405020303" pitchFamily="18" charset="0"/>
          </a:endParaRPr>
        </a:p>
      </dgm:t>
    </dgm:pt>
    <dgm:pt modelId="{4EDE05B9-97F9-447B-804A-7494D27D947B}" type="sibTrans" cxnId="{472D8F94-5991-42AD-9A5C-5B0F5C5C7235}">
      <dgm:prSet/>
      <dgm:spPr/>
      <dgm:t>
        <a:bodyPr/>
        <a:lstStyle/>
        <a:p>
          <a:endParaRPr lang="en-US">
            <a:latin typeface="Georgia" panose="02040502050405020303" pitchFamily="18" charset="0"/>
          </a:endParaRPr>
        </a:p>
      </dgm:t>
    </dgm:pt>
    <dgm:pt modelId="{AF2F4DB3-149E-4415-AE05-A76415B4013C}">
      <dgm:prSet/>
      <dgm:spPr/>
      <dgm:t>
        <a:bodyPr/>
        <a:lstStyle/>
        <a:p>
          <a:r>
            <a:rPr lang="en-US">
              <a:latin typeface="Georgia"/>
            </a:rPr>
            <a:t>MIND Diet </a:t>
          </a:r>
        </a:p>
      </dgm:t>
    </dgm:pt>
    <dgm:pt modelId="{3E3A531A-7B70-45C8-81FD-BEB37743A94A}" type="parTrans" cxnId="{03F46EA1-9148-4804-940F-16F3E182B123}">
      <dgm:prSet/>
      <dgm:spPr/>
      <dgm:t>
        <a:bodyPr/>
        <a:lstStyle/>
        <a:p>
          <a:endParaRPr lang="en-US">
            <a:latin typeface="Georgia" panose="02040502050405020303" pitchFamily="18" charset="0"/>
          </a:endParaRPr>
        </a:p>
      </dgm:t>
    </dgm:pt>
    <dgm:pt modelId="{42DF7D1E-33B0-4354-9B96-1DF7DAC4D1CA}" type="sibTrans" cxnId="{03F46EA1-9148-4804-940F-16F3E182B123}">
      <dgm:prSet/>
      <dgm:spPr/>
      <dgm:t>
        <a:bodyPr/>
        <a:lstStyle/>
        <a:p>
          <a:endParaRPr lang="en-US">
            <a:latin typeface="Georgia" panose="02040502050405020303" pitchFamily="18" charset="0"/>
          </a:endParaRPr>
        </a:p>
      </dgm:t>
    </dgm:pt>
    <dgm:pt modelId="{DC0E5D77-A920-4607-91C5-B6766142317E}">
      <dgm:prSet/>
      <dgm:spPr/>
      <dgm:t>
        <a:bodyPr/>
        <a:lstStyle/>
        <a:p>
          <a:pPr rtl="0"/>
          <a:r>
            <a:rPr lang="en-US">
              <a:latin typeface="Georgia"/>
            </a:rPr>
            <a:t>Leafy greens, berries, beans, nuts, and a weekly fish serving (MIND)</a:t>
          </a:r>
        </a:p>
      </dgm:t>
    </dgm:pt>
    <dgm:pt modelId="{409F6187-FEA2-47E3-A1B0-B9AB0B21AE44}" type="parTrans" cxnId="{26385F99-B52E-4ECE-98CE-A3164B5E1594}">
      <dgm:prSet/>
      <dgm:spPr/>
      <dgm:t>
        <a:bodyPr/>
        <a:lstStyle/>
        <a:p>
          <a:endParaRPr lang="en-US">
            <a:latin typeface="Georgia" panose="02040502050405020303" pitchFamily="18" charset="0"/>
          </a:endParaRPr>
        </a:p>
      </dgm:t>
    </dgm:pt>
    <dgm:pt modelId="{044F4447-A7C8-4661-8FD3-7CC895A53169}" type="sibTrans" cxnId="{26385F99-B52E-4ECE-98CE-A3164B5E1594}">
      <dgm:prSet/>
      <dgm:spPr/>
      <dgm:t>
        <a:bodyPr/>
        <a:lstStyle/>
        <a:p>
          <a:endParaRPr lang="en-US">
            <a:latin typeface="Georgia" panose="02040502050405020303" pitchFamily="18" charset="0"/>
          </a:endParaRPr>
        </a:p>
      </dgm:t>
    </dgm:pt>
    <dgm:pt modelId="{C9598143-5D4C-42E3-BE08-BC036C8682C3}">
      <dgm:prSet/>
      <dgm:spPr/>
      <dgm:t>
        <a:bodyPr/>
        <a:lstStyle/>
        <a:p>
          <a:pPr rtl="0"/>
          <a:r>
            <a:rPr lang="en-US">
              <a:latin typeface="Georgia"/>
            </a:rPr>
            <a:t>Avoid butter, sweets, pastries, cheese, and fried food </a:t>
          </a:r>
        </a:p>
      </dgm:t>
    </dgm:pt>
    <dgm:pt modelId="{F5B9D318-2F44-4A5F-A597-48D45CCD39C3}" type="parTrans" cxnId="{71125FEB-A8B0-4678-BB43-300DB2DD9531}">
      <dgm:prSet/>
      <dgm:spPr/>
      <dgm:t>
        <a:bodyPr/>
        <a:lstStyle/>
        <a:p>
          <a:endParaRPr lang="en-US">
            <a:latin typeface="Georgia" panose="02040502050405020303" pitchFamily="18" charset="0"/>
          </a:endParaRPr>
        </a:p>
      </dgm:t>
    </dgm:pt>
    <dgm:pt modelId="{FE1D3450-1759-463F-B204-B1E3F4FE3C42}" type="sibTrans" cxnId="{71125FEB-A8B0-4678-BB43-300DB2DD9531}">
      <dgm:prSet/>
      <dgm:spPr/>
      <dgm:t>
        <a:bodyPr/>
        <a:lstStyle/>
        <a:p>
          <a:endParaRPr lang="en-US">
            <a:latin typeface="Georgia" panose="02040502050405020303" pitchFamily="18" charset="0"/>
          </a:endParaRPr>
        </a:p>
      </dgm:t>
    </dgm:pt>
    <dgm:pt modelId="{588B7893-3FC6-4EC9-8C29-0DA622F27544}">
      <dgm:prSet phldr="0"/>
      <dgm:spPr/>
      <dgm:t>
        <a:bodyPr/>
        <a:lstStyle/>
        <a:p>
          <a:pPr rtl="0"/>
          <a:r>
            <a:rPr lang="en-US">
              <a:latin typeface="Georgia"/>
            </a:rPr>
            <a:t>Improves cognition and reduces AD</a:t>
          </a:r>
        </a:p>
      </dgm:t>
    </dgm:pt>
    <dgm:pt modelId="{D883CDE4-AC4E-4A91-BDDB-17C5A9F7FDA6}" type="parTrans" cxnId="{2505E0A7-6E0A-4198-9436-CF2D3D5F2BEE}">
      <dgm:prSet/>
      <dgm:spPr/>
      <dgm:t>
        <a:bodyPr/>
        <a:lstStyle/>
        <a:p>
          <a:endParaRPr lang="en-US">
            <a:latin typeface="Georgia" panose="02040502050405020303" pitchFamily="18" charset="0"/>
          </a:endParaRPr>
        </a:p>
      </dgm:t>
    </dgm:pt>
    <dgm:pt modelId="{E092F6B8-18CE-49F3-8BAF-FDACE7C40F5D}" type="sibTrans" cxnId="{2505E0A7-6E0A-4198-9436-CF2D3D5F2BEE}">
      <dgm:prSet/>
      <dgm:spPr/>
      <dgm:t>
        <a:bodyPr/>
        <a:lstStyle/>
        <a:p>
          <a:endParaRPr lang="en-US">
            <a:latin typeface="Georgia" panose="02040502050405020303" pitchFamily="18" charset="0"/>
          </a:endParaRPr>
        </a:p>
      </dgm:t>
    </dgm:pt>
    <dgm:pt modelId="{7D583F8D-DAE5-47FA-8728-2561503163B7}">
      <dgm:prSet/>
      <dgm:spPr/>
      <dgm:t>
        <a:bodyPr/>
        <a:lstStyle/>
        <a:p>
          <a:pPr rtl="0"/>
          <a:r>
            <a:rPr lang="en-US">
              <a:latin typeface="Georgia"/>
            </a:rPr>
            <a:t>Importance of the experiment at Rush University Medical Center </a:t>
          </a:r>
        </a:p>
      </dgm:t>
    </dgm:pt>
    <dgm:pt modelId="{6F9AAE39-15B0-4263-95EF-A3DC38E660B6}" type="parTrans" cxnId="{804D1DEB-3827-4CA7-8EE1-C4A8BD6B2917}">
      <dgm:prSet/>
      <dgm:spPr/>
      <dgm:t>
        <a:bodyPr/>
        <a:lstStyle/>
        <a:p>
          <a:endParaRPr lang="en-US">
            <a:latin typeface="Georgia" panose="02040502050405020303" pitchFamily="18" charset="0"/>
          </a:endParaRPr>
        </a:p>
      </dgm:t>
    </dgm:pt>
    <dgm:pt modelId="{AC830B54-DA7C-4428-8383-AC29D9EB04F8}" type="sibTrans" cxnId="{804D1DEB-3827-4CA7-8EE1-C4A8BD6B2917}">
      <dgm:prSet/>
      <dgm:spPr/>
      <dgm:t>
        <a:bodyPr/>
        <a:lstStyle/>
        <a:p>
          <a:endParaRPr lang="en-US">
            <a:latin typeface="Georgia" panose="02040502050405020303" pitchFamily="18" charset="0"/>
          </a:endParaRPr>
        </a:p>
      </dgm:t>
    </dgm:pt>
    <dgm:pt modelId="{12484DE4-9669-4D32-9286-AAEE85E5FF3B}" type="pres">
      <dgm:prSet presAssocID="{9356185A-6603-43AF-B244-B1309AAA253E}" presName="Name0" presStyleCnt="0">
        <dgm:presLayoutVars>
          <dgm:dir/>
          <dgm:resizeHandles val="exact"/>
        </dgm:presLayoutVars>
      </dgm:prSet>
      <dgm:spPr/>
    </dgm:pt>
    <dgm:pt modelId="{C376BF55-534D-485F-BC9B-143E45CD6DC4}" type="pres">
      <dgm:prSet presAssocID="{4C59DF10-9FA6-4BBA-BDEA-107BCC3F6EB6}" presName="node" presStyleLbl="node1" presStyleIdx="0" presStyleCnt="6">
        <dgm:presLayoutVars>
          <dgm:bulletEnabled val="1"/>
        </dgm:presLayoutVars>
      </dgm:prSet>
      <dgm:spPr/>
    </dgm:pt>
    <dgm:pt modelId="{54D7C46F-066F-4BCB-91FE-E9FB7152CB2D}" type="pres">
      <dgm:prSet presAssocID="{4EDE05B9-97F9-447B-804A-7494D27D947B}" presName="sibTrans" presStyleLbl="sibTrans1D1" presStyleIdx="0" presStyleCnt="5"/>
      <dgm:spPr/>
    </dgm:pt>
    <dgm:pt modelId="{092126C4-5A15-46C0-8AF0-85091761CA7A}" type="pres">
      <dgm:prSet presAssocID="{4EDE05B9-97F9-447B-804A-7494D27D947B}" presName="connectorText" presStyleLbl="sibTrans1D1" presStyleIdx="0" presStyleCnt="5"/>
      <dgm:spPr/>
    </dgm:pt>
    <dgm:pt modelId="{F439CF94-BA15-49DA-90BC-8431D02C8C1E}" type="pres">
      <dgm:prSet presAssocID="{AF2F4DB3-149E-4415-AE05-A76415B4013C}" presName="node" presStyleLbl="node1" presStyleIdx="1" presStyleCnt="6">
        <dgm:presLayoutVars>
          <dgm:bulletEnabled val="1"/>
        </dgm:presLayoutVars>
      </dgm:prSet>
      <dgm:spPr/>
    </dgm:pt>
    <dgm:pt modelId="{CFC370B6-05DC-4B1D-88A6-EBE2C29BC92E}" type="pres">
      <dgm:prSet presAssocID="{42DF7D1E-33B0-4354-9B96-1DF7DAC4D1CA}" presName="sibTrans" presStyleLbl="sibTrans1D1" presStyleIdx="1" presStyleCnt="5"/>
      <dgm:spPr/>
    </dgm:pt>
    <dgm:pt modelId="{0D320E99-0013-4309-8C5B-C2078F9399B8}" type="pres">
      <dgm:prSet presAssocID="{42DF7D1E-33B0-4354-9B96-1DF7DAC4D1CA}" presName="connectorText" presStyleLbl="sibTrans1D1" presStyleIdx="1" presStyleCnt="5"/>
      <dgm:spPr/>
    </dgm:pt>
    <dgm:pt modelId="{387696AE-6847-4ACF-BCA4-B0E1CF96A6FE}" type="pres">
      <dgm:prSet presAssocID="{DC0E5D77-A920-4607-91C5-B6766142317E}" presName="node" presStyleLbl="node1" presStyleIdx="2" presStyleCnt="6">
        <dgm:presLayoutVars>
          <dgm:bulletEnabled val="1"/>
        </dgm:presLayoutVars>
      </dgm:prSet>
      <dgm:spPr/>
    </dgm:pt>
    <dgm:pt modelId="{6412F0FF-10AA-4D50-B26E-76BBD1E7DE2B}" type="pres">
      <dgm:prSet presAssocID="{044F4447-A7C8-4661-8FD3-7CC895A53169}" presName="sibTrans" presStyleLbl="sibTrans1D1" presStyleIdx="2" presStyleCnt="5"/>
      <dgm:spPr/>
    </dgm:pt>
    <dgm:pt modelId="{525F6F60-E4D8-4525-BA76-D1097CBAADED}" type="pres">
      <dgm:prSet presAssocID="{044F4447-A7C8-4661-8FD3-7CC895A53169}" presName="connectorText" presStyleLbl="sibTrans1D1" presStyleIdx="2" presStyleCnt="5"/>
      <dgm:spPr/>
    </dgm:pt>
    <dgm:pt modelId="{6BAFDCC7-67A8-4BC8-972F-49D35E8D4F2E}" type="pres">
      <dgm:prSet presAssocID="{C9598143-5D4C-42E3-BE08-BC036C8682C3}" presName="node" presStyleLbl="node1" presStyleIdx="3" presStyleCnt="6">
        <dgm:presLayoutVars>
          <dgm:bulletEnabled val="1"/>
        </dgm:presLayoutVars>
      </dgm:prSet>
      <dgm:spPr/>
    </dgm:pt>
    <dgm:pt modelId="{634A3C2E-6D5C-44AF-B658-42BAD6E88949}" type="pres">
      <dgm:prSet presAssocID="{FE1D3450-1759-463F-B204-B1E3F4FE3C42}" presName="sibTrans" presStyleLbl="sibTrans1D1" presStyleIdx="3" presStyleCnt="5"/>
      <dgm:spPr/>
    </dgm:pt>
    <dgm:pt modelId="{BE9BA9C8-B50F-4645-B820-568E8AAEFDD6}" type="pres">
      <dgm:prSet presAssocID="{FE1D3450-1759-463F-B204-B1E3F4FE3C42}" presName="connectorText" presStyleLbl="sibTrans1D1" presStyleIdx="3" presStyleCnt="5"/>
      <dgm:spPr/>
    </dgm:pt>
    <dgm:pt modelId="{1900429B-FB54-40AF-900B-58C01ED93BB3}" type="pres">
      <dgm:prSet presAssocID="{588B7893-3FC6-4EC9-8C29-0DA622F27544}" presName="node" presStyleLbl="node1" presStyleIdx="4" presStyleCnt="6">
        <dgm:presLayoutVars>
          <dgm:bulletEnabled val="1"/>
        </dgm:presLayoutVars>
      </dgm:prSet>
      <dgm:spPr/>
    </dgm:pt>
    <dgm:pt modelId="{0B8C7668-82BF-40A2-AD01-17C69E6C4B1D}" type="pres">
      <dgm:prSet presAssocID="{E092F6B8-18CE-49F3-8BAF-FDACE7C40F5D}" presName="sibTrans" presStyleLbl="sibTrans1D1" presStyleIdx="4" presStyleCnt="5"/>
      <dgm:spPr/>
    </dgm:pt>
    <dgm:pt modelId="{AC69E4C2-C3CB-46EC-86A6-4BEF34EE28BD}" type="pres">
      <dgm:prSet presAssocID="{E092F6B8-18CE-49F3-8BAF-FDACE7C40F5D}" presName="connectorText" presStyleLbl="sibTrans1D1" presStyleIdx="4" presStyleCnt="5"/>
      <dgm:spPr/>
    </dgm:pt>
    <dgm:pt modelId="{2789F8B1-66E8-4CC2-A1A1-A999F0534391}" type="pres">
      <dgm:prSet presAssocID="{7D583F8D-DAE5-47FA-8728-2561503163B7}" presName="node" presStyleLbl="node1" presStyleIdx="5" presStyleCnt="6">
        <dgm:presLayoutVars>
          <dgm:bulletEnabled val="1"/>
        </dgm:presLayoutVars>
      </dgm:prSet>
      <dgm:spPr/>
    </dgm:pt>
  </dgm:ptLst>
  <dgm:cxnLst>
    <dgm:cxn modelId="{9F5F2303-F31D-4D77-A60E-742DDB3AD2B9}" type="presOf" srcId="{7D583F8D-DAE5-47FA-8728-2561503163B7}" destId="{2789F8B1-66E8-4CC2-A1A1-A999F0534391}" srcOrd="0" destOrd="0" presId="urn:microsoft.com/office/officeart/2016/7/layout/RepeatingBendingProcessNew"/>
    <dgm:cxn modelId="{D9B6640C-F69D-4478-A2EC-E51D625D151B}" type="presOf" srcId="{42DF7D1E-33B0-4354-9B96-1DF7DAC4D1CA}" destId="{CFC370B6-05DC-4B1D-88A6-EBE2C29BC92E}" srcOrd="0" destOrd="0" presId="urn:microsoft.com/office/officeart/2016/7/layout/RepeatingBendingProcessNew"/>
    <dgm:cxn modelId="{D479773A-4737-4B57-B077-5F29AAB7BEE0}" type="presOf" srcId="{DC0E5D77-A920-4607-91C5-B6766142317E}" destId="{387696AE-6847-4ACF-BCA4-B0E1CF96A6FE}" srcOrd="0" destOrd="0" presId="urn:microsoft.com/office/officeart/2016/7/layout/RepeatingBendingProcessNew"/>
    <dgm:cxn modelId="{EA618341-45CE-46F2-A633-31CA5C1D2F7A}" type="presOf" srcId="{588B7893-3FC6-4EC9-8C29-0DA622F27544}" destId="{1900429B-FB54-40AF-900B-58C01ED93BB3}" srcOrd="0" destOrd="0" presId="urn:microsoft.com/office/officeart/2016/7/layout/RepeatingBendingProcessNew"/>
    <dgm:cxn modelId="{C1E7964D-DBF3-4CEB-9D5D-44DE84C489CC}" type="presOf" srcId="{E092F6B8-18CE-49F3-8BAF-FDACE7C40F5D}" destId="{AC69E4C2-C3CB-46EC-86A6-4BEF34EE28BD}" srcOrd="1" destOrd="0" presId="urn:microsoft.com/office/officeart/2016/7/layout/RepeatingBendingProcessNew"/>
    <dgm:cxn modelId="{2660014E-F47A-4733-A438-8A74B1DDBE89}" type="presOf" srcId="{044F4447-A7C8-4661-8FD3-7CC895A53169}" destId="{525F6F60-E4D8-4525-BA76-D1097CBAADED}" srcOrd="1" destOrd="0" presId="urn:microsoft.com/office/officeart/2016/7/layout/RepeatingBendingProcessNew"/>
    <dgm:cxn modelId="{75C44B58-941B-46B3-A853-B002B36A8B83}" type="presOf" srcId="{AF2F4DB3-149E-4415-AE05-A76415B4013C}" destId="{F439CF94-BA15-49DA-90BC-8431D02C8C1E}" srcOrd="0" destOrd="0" presId="urn:microsoft.com/office/officeart/2016/7/layout/RepeatingBendingProcessNew"/>
    <dgm:cxn modelId="{98737F5E-D3AD-459F-9118-6ED4A40080E2}" type="presOf" srcId="{FE1D3450-1759-463F-B204-B1E3F4FE3C42}" destId="{634A3C2E-6D5C-44AF-B658-42BAD6E88949}" srcOrd="0" destOrd="0" presId="urn:microsoft.com/office/officeart/2016/7/layout/RepeatingBendingProcessNew"/>
    <dgm:cxn modelId="{14AD656D-3322-4D16-99DE-4CE55812BE1E}" type="presOf" srcId="{E092F6B8-18CE-49F3-8BAF-FDACE7C40F5D}" destId="{0B8C7668-82BF-40A2-AD01-17C69E6C4B1D}" srcOrd="0" destOrd="0" presId="urn:microsoft.com/office/officeart/2016/7/layout/RepeatingBendingProcessNew"/>
    <dgm:cxn modelId="{51B1A770-8CF7-4A41-9A28-BA7948F4C994}" type="presOf" srcId="{4EDE05B9-97F9-447B-804A-7494D27D947B}" destId="{092126C4-5A15-46C0-8AF0-85091761CA7A}" srcOrd="1" destOrd="0" presId="urn:microsoft.com/office/officeart/2016/7/layout/RepeatingBendingProcessNew"/>
    <dgm:cxn modelId="{883CBF85-1F14-44C4-884E-11C607042239}" type="presOf" srcId="{9356185A-6603-43AF-B244-B1309AAA253E}" destId="{12484DE4-9669-4D32-9286-AAEE85E5FF3B}" srcOrd="0" destOrd="0" presId="urn:microsoft.com/office/officeart/2016/7/layout/RepeatingBendingProcessNew"/>
    <dgm:cxn modelId="{472D8F94-5991-42AD-9A5C-5B0F5C5C7235}" srcId="{9356185A-6603-43AF-B244-B1309AAA253E}" destId="{4C59DF10-9FA6-4BBA-BDEA-107BCC3F6EB6}" srcOrd="0" destOrd="0" parTransId="{FE1E40AF-7AF4-4287-9FD1-9CD8CC1D9AA2}" sibTransId="{4EDE05B9-97F9-447B-804A-7494D27D947B}"/>
    <dgm:cxn modelId="{AD07C495-BBA2-4E8C-B8C0-F4368D0F7161}" type="presOf" srcId="{4EDE05B9-97F9-447B-804A-7494D27D947B}" destId="{54D7C46F-066F-4BCB-91FE-E9FB7152CB2D}" srcOrd="0" destOrd="0" presId="urn:microsoft.com/office/officeart/2016/7/layout/RepeatingBendingProcessNew"/>
    <dgm:cxn modelId="{26385F99-B52E-4ECE-98CE-A3164B5E1594}" srcId="{9356185A-6603-43AF-B244-B1309AAA253E}" destId="{DC0E5D77-A920-4607-91C5-B6766142317E}" srcOrd="2" destOrd="0" parTransId="{409F6187-FEA2-47E3-A1B0-B9AB0B21AE44}" sibTransId="{044F4447-A7C8-4661-8FD3-7CC895A53169}"/>
    <dgm:cxn modelId="{03F46EA1-9148-4804-940F-16F3E182B123}" srcId="{9356185A-6603-43AF-B244-B1309AAA253E}" destId="{AF2F4DB3-149E-4415-AE05-A76415B4013C}" srcOrd="1" destOrd="0" parTransId="{3E3A531A-7B70-45C8-81FD-BEB37743A94A}" sibTransId="{42DF7D1E-33B0-4354-9B96-1DF7DAC4D1CA}"/>
    <dgm:cxn modelId="{2505E0A7-6E0A-4198-9436-CF2D3D5F2BEE}" srcId="{9356185A-6603-43AF-B244-B1309AAA253E}" destId="{588B7893-3FC6-4EC9-8C29-0DA622F27544}" srcOrd="4" destOrd="0" parTransId="{D883CDE4-AC4E-4A91-BDDB-17C5A9F7FDA6}" sibTransId="{E092F6B8-18CE-49F3-8BAF-FDACE7C40F5D}"/>
    <dgm:cxn modelId="{0C90A8B2-C5A1-4DC0-A823-F41058150A2D}" type="presOf" srcId="{42DF7D1E-33B0-4354-9B96-1DF7DAC4D1CA}" destId="{0D320E99-0013-4309-8C5B-C2078F9399B8}" srcOrd="1" destOrd="0" presId="urn:microsoft.com/office/officeart/2016/7/layout/RepeatingBendingProcessNew"/>
    <dgm:cxn modelId="{F7446ECF-68CD-44B9-9102-D121E8B90B5D}" type="presOf" srcId="{4C59DF10-9FA6-4BBA-BDEA-107BCC3F6EB6}" destId="{C376BF55-534D-485F-BC9B-143E45CD6DC4}" srcOrd="0" destOrd="0" presId="urn:microsoft.com/office/officeart/2016/7/layout/RepeatingBendingProcessNew"/>
    <dgm:cxn modelId="{AC7738D0-0A4A-40C4-9F20-070797AB8CF9}" type="presOf" srcId="{C9598143-5D4C-42E3-BE08-BC036C8682C3}" destId="{6BAFDCC7-67A8-4BC8-972F-49D35E8D4F2E}" srcOrd="0" destOrd="0" presId="urn:microsoft.com/office/officeart/2016/7/layout/RepeatingBendingProcessNew"/>
    <dgm:cxn modelId="{51C4D4E3-8E07-4811-8608-7173101F1770}" type="presOf" srcId="{044F4447-A7C8-4661-8FD3-7CC895A53169}" destId="{6412F0FF-10AA-4D50-B26E-76BBD1E7DE2B}" srcOrd="0" destOrd="0" presId="urn:microsoft.com/office/officeart/2016/7/layout/RepeatingBendingProcessNew"/>
    <dgm:cxn modelId="{804D1DEB-3827-4CA7-8EE1-C4A8BD6B2917}" srcId="{9356185A-6603-43AF-B244-B1309AAA253E}" destId="{7D583F8D-DAE5-47FA-8728-2561503163B7}" srcOrd="5" destOrd="0" parTransId="{6F9AAE39-15B0-4263-95EF-A3DC38E660B6}" sibTransId="{AC830B54-DA7C-4428-8383-AC29D9EB04F8}"/>
    <dgm:cxn modelId="{71125FEB-A8B0-4678-BB43-300DB2DD9531}" srcId="{9356185A-6603-43AF-B244-B1309AAA253E}" destId="{C9598143-5D4C-42E3-BE08-BC036C8682C3}" srcOrd="3" destOrd="0" parTransId="{F5B9D318-2F44-4A5F-A597-48D45CCD39C3}" sibTransId="{FE1D3450-1759-463F-B204-B1E3F4FE3C42}"/>
    <dgm:cxn modelId="{0149F4EF-65CE-44C0-BD61-E3DFAB40400C}" type="presOf" srcId="{FE1D3450-1759-463F-B204-B1E3F4FE3C42}" destId="{BE9BA9C8-B50F-4645-B820-568E8AAEFDD6}" srcOrd="1" destOrd="0" presId="urn:microsoft.com/office/officeart/2016/7/layout/RepeatingBendingProcessNew"/>
    <dgm:cxn modelId="{4A2D383C-3A4F-4A51-BD76-06B40572FE65}" type="presParOf" srcId="{12484DE4-9669-4D32-9286-AAEE85E5FF3B}" destId="{C376BF55-534D-485F-BC9B-143E45CD6DC4}" srcOrd="0" destOrd="0" presId="urn:microsoft.com/office/officeart/2016/7/layout/RepeatingBendingProcessNew"/>
    <dgm:cxn modelId="{23CFA171-E742-4ADF-AC2B-4B7BC1CC483A}" type="presParOf" srcId="{12484DE4-9669-4D32-9286-AAEE85E5FF3B}" destId="{54D7C46F-066F-4BCB-91FE-E9FB7152CB2D}" srcOrd="1" destOrd="0" presId="urn:microsoft.com/office/officeart/2016/7/layout/RepeatingBendingProcessNew"/>
    <dgm:cxn modelId="{219B12D7-2F6E-4E6D-9097-5363C7C69F98}" type="presParOf" srcId="{54D7C46F-066F-4BCB-91FE-E9FB7152CB2D}" destId="{092126C4-5A15-46C0-8AF0-85091761CA7A}" srcOrd="0" destOrd="0" presId="urn:microsoft.com/office/officeart/2016/7/layout/RepeatingBendingProcessNew"/>
    <dgm:cxn modelId="{FCB88182-95B6-4E3B-A187-DABF32A1DAD1}" type="presParOf" srcId="{12484DE4-9669-4D32-9286-AAEE85E5FF3B}" destId="{F439CF94-BA15-49DA-90BC-8431D02C8C1E}" srcOrd="2" destOrd="0" presId="urn:microsoft.com/office/officeart/2016/7/layout/RepeatingBendingProcessNew"/>
    <dgm:cxn modelId="{1BC64588-5609-4618-A1AC-B7DF82E23AE1}" type="presParOf" srcId="{12484DE4-9669-4D32-9286-AAEE85E5FF3B}" destId="{CFC370B6-05DC-4B1D-88A6-EBE2C29BC92E}" srcOrd="3" destOrd="0" presId="urn:microsoft.com/office/officeart/2016/7/layout/RepeatingBendingProcessNew"/>
    <dgm:cxn modelId="{A9541E9A-DE4F-431B-87EF-63D0B5A2441E}" type="presParOf" srcId="{CFC370B6-05DC-4B1D-88A6-EBE2C29BC92E}" destId="{0D320E99-0013-4309-8C5B-C2078F9399B8}" srcOrd="0" destOrd="0" presId="urn:microsoft.com/office/officeart/2016/7/layout/RepeatingBendingProcessNew"/>
    <dgm:cxn modelId="{A302F114-D427-42A7-BEE2-D3D8EF52F5AE}" type="presParOf" srcId="{12484DE4-9669-4D32-9286-AAEE85E5FF3B}" destId="{387696AE-6847-4ACF-BCA4-B0E1CF96A6FE}" srcOrd="4" destOrd="0" presId="urn:microsoft.com/office/officeart/2016/7/layout/RepeatingBendingProcessNew"/>
    <dgm:cxn modelId="{1D12DF1B-A278-4176-AB04-E281B7C43200}" type="presParOf" srcId="{12484DE4-9669-4D32-9286-AAEE85E5FF3B}" destId="{6412F0FF-10AA-4D50-B26E-76BBD1E7DE2B}" srcOrd="5" destOrd="0" presId="urn:microsoft.com/office/officeart/2016/7/layout/RepeatingBendingProcessNew"/>
    <dgm:cxn modelId="{0D9D1717-402E-4FA1-B150-47F1824FA500}" type="presParOf" srcId="{6412F0FF-10AA-4D50-B26E-76BBD1E7DE2B}" destId="{525F6F60-E4D8-4525-BA76-D1097CBAADED}" srcOrd="0" destOrd="0" presId="urn:microsoft.com/office/officeart/2016/7/layout/RepeatingBendingProcessNew"/>
    <dgm:cxn modelId="{AEBF37FE-51FE-48BF-B12D-8C0C3C087F77}" type="presParOf" srcId="{12484DE4-9669-4D32-9286-AAEE85E5FF3B}" destId="{6BAFDCC7-67A8-4BC8-972F-49D35E8D4F2E}" srcOrd="6" destOrd="0" presId="urn:microsoft.com/office/officeart/2016/7/layout/RepeatingBendingProcessNew"/>
    <dgm:cxn modelId="{17793424-66B8-49F5-B145-08D0AE1DD8EC}" type="presParOf" srcId="{12484DE4-9669-4D32-9286-AAEE85E5FF3B}" destId="{634A3C2E-6D5C-44AF-B658-42BAD6E88949}" srcOrd="7" destOrd="0" presId="urn:microsoft.com/office/officeart/2016/7/layout/RepeatingBendingProcessNew"/>
    <dgm:cxn modelId="{43551773-1587-43D9-92FD-A7E8B20CB7A1}" type="presParOf" srcId="{634A3C2E-6D5C-44AF-B658-42BAD6E88949}" destId="{BE9BA9C8-B50F-4645-B820-568E8AAEFDD6}" srcOrd="0" destOrd="0" presId="urn:microsoft.com/office/officeart/2016/7/layout/RepeatingBendingProcessNew"/>
    <dgm:cxn modelId="{574357FF-3824-4BEE-AFC1-3D81A64CA6F6}" type="presParOf" srcId="{12484DE4-9669-4D32-9286-AAEE85E5FF3B}" destId="{1900429B-FB54-40AF-900B-58C01ED93BB3}" srcOrd="8" destOrd="0" presId="urn:microsoft.com/office/officeart/2016/7/layout/RepeatingBendingProcessNew"/>
    <dgm:cxn modelId="{B0A28187-23E1-4CD4-834F-3FE8A01D656C}" type="presParOf" srcId="{12484DE4-9669-4D32-9286-AAEE85E5FF3B}" destId="{0B8C7668-82BF-40A2-AD01-17C69E6C4B1D}" srcOrd="9" destOrd="0" presId="urn:microsoft.com/office/officeart/2016/7/layout/RepeatingBendingProcessNew"/>
    <dgm:cxn modelId="{6FDFA812-6C82-4017-8B8F-91C40A86000E}" type="presParOf" srcId="{0B8C7668-82BF-40A2-AD01-17C69E6C4B1D}" destId="{AC69E4C2-C3CB-46EC-86A6-4BEF34EE28BD}" srcOrd="0" destOrd="0" presId="urn:microsoft.com/office/officeart/2016/7/layout/RepeatingBendingProcessNew"/>
    <dgm:cxn modelId="{1CB90271-AD60-4A3C-AAA7-BC31EBC8F7CF}" type="presParOf" srcId="{12484DE4-9669-4D32-9286-AAEE85E5FF3B}" destId="{2789F8B1-66E8-4CC2-A1A1-A999F0534391}" srcOrd="1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10546-6097-4DDE-881D-30B21DE72B8D}"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870AED96-B112-41DC-A687-B255190C0870}">
      <dgm:prSet/>
      <dgm:spPr/>
      <dgm:t>
        <a:bodyPr/>
        <a:lstStyle/>
        <a:p>
          <a:pPr>
            <a:lnSpc>
              <a:spcPct val="100000"/>
            </a:lnSpc>
          </a:pPr>
          <a:r>
            <a:rPr lang="en-US">
              <a:latin typeface="Georgia"/>
            </a:rPr>
            <a:t>An understanding of the importance of preventive medicine is associated with the ability to practice it.</a:t>
          </a:r>
        </a:p>
      </dgm:t>
    </dgm:pt>
    <dgm:pt modelId="{E62F0948-5295-49B6-87C7-3DA01A8DCC8D}" type="parTrans" cxnId="{1E2F450C-643C-4716-A5BF-DE6F057EB5B9}">
      <dgm:prSet/>
      <dgm:spPr/>
      <dgm:t>
        <a:bodyPr/>
        <a:lstStyle/>
        <a:p>
          <a:endParaRPr lang="en-US"/>
        </a:p>
      </dgm:t>
    </dgm:pt>
    <dgm:pt modelId="{E535D792-0822-4394-B922-9954DEF0BFFE}" type="sibTrans" cxnId="{1E2F450C-643C-4716-A5BF-DE6F057EB5B9}">
      <dgm:prSet/>
      <dgm:spPr/>
      <dgm:t>
        <a:bodyPr/>
        <a:lstStyle/>
        <a:p>
          <a:endParaRPr lang="en-US"/>
        </a:p>
      </dgm:t>
    </dgm:pt>
    <dgm:pt modelId="{B2453AE6-E7A9-46B1-B800-376A99EBE5E0}">
      <dgm:prSet/>
      <dgm:spPr/>
      <dgm:t>
        <a:bodyPr/>
        <a:lstStyle/>
        <a:p>
          <a:pPr>
            <a:lnSpc>
              <a:spcPct val="100000"/>
            </a:lnSpc>
          </a:pPr>
          <a:r>
            <a:rPr lang="en-US">
              <a:latin typeface="Georgia"/>
            </a:rPr>
            <a:t>Viral infections have multifactorial external drivers causing high morbidity and mortality rates worldwide.</a:t>
          </a:r>
        </a:p>
      </dgm:t>
    </dgm:pt>
    <dgm:pt modelId="{B1C1086A-18D5-4A03-B6BF-1325320E79D9}" type="parTrans" cxnId="{F4AA273D-482F-4CD7-A52F-0F186AC33238}">
      <dgm:prSet/>
      <dgm:spPr/>
      <dgm:t>
        <a:bodyPr/>
        <a:lstStyle/>
        <a:p>
          <a:endParaRPr lang="en-US"/>
        </a:p>
      </dgm:t>
    </dgm:pt>
    <dgm:pt modelId="{788D96A9-402E-4CEB-BEC2-43B11CCD86A5}" type="sibTrans" cxnId="{F4AA273D-482F-4CD7-A52F-0F186AC33238}">
      <dgm:prSet/>
      <dgm:spPr/>
      <dgm:t>
        <a:bodyPr/>
        <a:lstStyle/>
        <a:p>
          <a:endParaRPr lang="en-US"/>
        </a:p>
      </dgm:t>
    </dgm:pt>
    <dgm:pt modelId="{8C0AF266-A6F8-48D6-B77E-A0B7EBC00B23}" type="pres">
      <dgm:prSet presAssocID="{C4B10546-6097-4DDE-881D-30B21DE72B8D}" presName="root" presStyleCnt="0">
        <dgm:presLayoutVars>
          <dgm:dir/>
          <dgm:resizeHandles val="exact"/>
        </dgm:presLayoutVars>
      </dgm:prSet>
      <dgm:spPr/>
    </dgm:pt>
    <dgm:pt modelId="{7971A80F-8FEA-4EB9-8F74-A827548D1754}" type="pres">
      <dgm:prSet presAssocID="{870AED96-B112-41DC-A687-B255190C0870}" presName="compNode" presStyleCnt="0"/>
      <dgm:spPr/>
    </dgm:pt>
    <dgm:pt modelId="{05A317D6-19E7-4E72-85D9-57DD8E9F94BC}" type="pres">
      <dgm:prSet presAssocID="{870AED96-B112-41DC-A687-B255190C0870}" presName="bgRect" presStyleLbl="bgShp" presStyleIdx="0" presStyleCnt="2"/>
      <dgm:spPr/>
    </dgm:pt>
    <dgm:pt modelId="{16F7F239-565C-4FFE-9286-D6CD85CC6F8C}" type="pres">
      <dgm:prSet presAssocID="{870AED96-B112-41DC-A687-B255190C087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ECCB9D16-4921-47A9-9147-6E064C4735FF}" type="pres">
      <dgm:prSet presAssocID="{870AED96-B112-41DC-A687-B255190C0870}" presName="spaceRect" presStyleCnt="0"/>
      <dgm:spPr/>
    </dgm:pt>
    <dgm:pt modelId="{66062C4C-B1F0-44AC-8321-0B339DEC847A}" type="pres">
      <dgm:prSet presAssocID="{870AED96-B112-41DC-A687-B255190C0870}" presName="parTx" presStyleLbl="revTx" presStyleIdx="0" presStyleCnt="2">
        <dgm:presLayoutVars>
          <dgm:chMax val="0"/>
          <dgm:chPref val="0"/>
        </dgm:presLayoutVars>
      </dgm:prSet>
      <dgm:spPr/>
    </dgm:pt>
    <dgm:pt modelId="{A85173DF-B3BA-4DFA-AF3A-42D7CC4ABDB9}" type="pres">
      <dgm:prSet presAssocID="{E535D792-0822-4394-B922-9954DEF0BFFE}" presName="sibTrans" presStyleCnt="0"/>
      <dgm:spPr/>
    </dgm:pt>
    <dgm:pt modelId="{84EA70DC-8515-4D66-AFD8-17E0D97FB989}" type="pres">
      <dgm:prSet presAssocID="{B2453AE6-E7A9-46B1-B800-376A99EBE5E0}" presName="compNode" presStyleCnt="0"/>
      <dgm:spPr/>
    </dgm:pt>
    <dgm:pt modelId="{31BBB59B-480A-4D97-8F84-67B4C50F7767}" type="pres">
      <dgm:prSet presAssocID="{B2453AE6-E7A9-46B1-B800-376A99EBE5E0}" presName="bgRect" presStyleLbl="bgShp" presStyleIdx="1" presStyleCnt="2"/>
      <dgm:spPr/>
    </dgm:pt>
    <dgm:pt modelId="{CDED8C60-3C6B-42C0-85B7-4CBA847A83A4}" type="pres">
      <dgm:prSet presAssocID="{B2453AE6-E7A9-46B1-B800-376A99EBE5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st Aid Kit"/>
        </a:ext>
      </dgm:extLst>
    </dgm:pt>
    <dgm:pt modelId="{856081D6-2303-407F-8252-1793FD8F6BD4}" type="pres">
      <dgm:prSet presAssocID="{B2453AE6-E7A9-46B1-B800-376A99EBE5E0}" presName="spaceRect" presStyleCnt="0"/>
      <dgm:spPr/>
    </dgm:pt>
    <dgm:pt modelId="{EA40EA81-53E6-45F7-B273-D13B8DAA41EB}" type="pres">
      <dgm:prSet presAssocID="{B2453AE6-E7A9-46B1-B800-376A99EBE5E0}" presName="parTx" presStyleLbl="revTx" presStyleIdx="1" presStyleCnt="2">
        <dgm:presLayoutVars>
          <dgm:chMax val="0"/>
          <dgm:chPref val="0"/>
        </dgm:presLayoutVars>
      </dgm:prSet>
      <dgm:spPr/>
    </dgm:pt>
  </dgm:ptLst>
  <dgm:cxnLst>
    <dgm:cxn modelId="{521CCA01-8D0C-4B94-A76C-4CF4780622A0}" type="presOf" srcId="{870AED96-B112-41DC-A687-B255190C0870}" destId="{66062C4C-B1F0-44AC-8321-0B339DEC847A}" srcOrd="0" destOrd="0" presId="urn:microsoft.com/office/officeart/2018/2/layout/IconVerticalSolidList"/>
    <dgm:cxn modelId="{1E2F450C-643C-4716-A5BF-DE6F057EB5B9}" srcId="{C4B10546-6097-4DDE-881D-30B21DE72B8D}" destId="{870AED96-B112-41DC-A687-B255190C0870}" srcOrd="0" destOrd="0" parTransId="{E62F0948-5295-49B6-87C7-3DA01A8DCC8D}" sibTransId="{E535D792-0822-4394-B922-9954DEF0BFFE}"/>
    <dgm:cxn modelId="{F4AA273D-482F-4CD7-A52F-0F186AC33238}" srcId="{C4B10546-6097-4DDE-881D-30B21DE72B8D}" destId="{B2453AE6-E7A9-46B1-B800-376A99EBE5E0}" srcOrd="1" destOrd="0" parTransId="{B1C1086A-18D5-4A03-B6BF-1325320E79D9}" sibTransId="{788D96A9-402E-4CEB-BEC2-43B11CCD86A5}"/>
    <dgm:cxn modelId="{7FF84ABE-6BC5-4312-B278-F54F09B49D42}" type="presOf" srcId="{B2453AE6-E7A9-46B1-B800-376A99EBE5E0}" destId="{EA40EA81-53E6-45F7-B273-D13B8DAA41EB}" srcOrd="0" destOrd="0" presId="urn:microsoft.com/office/officeart/2018/2/layout/IconVerticalSolidList"/>
    <dgm:cxn modelId="{6A2EA7D5-CDC5-4666-B95A-A4A0CE8C7C31}" type="presOf" srcId="{C4B10546-6097-4DDE-881D-30B21DE72B8D}" destId="{8C0AF266-A6F8-48D6-B77E-A0B7EBC00B23}" srcOrd="0" destOrd="0" presId="urn:microsoft.com/office/officeart/2018/2/layout/IconVerticalSolidList"/>
    <dgm:cxn modelId="{D278FE05-5A9D-46DD-98A1-A2CD8458E147}" type="presParOf" srcId="{8C0AF266-A6F8-48D6-B77E-A0B7EBC00B23}" destId="{7971A80F-8FEA-4EB9-8F74-A827548D1754}" srcOrd="0" destOrd="0" presId="urn:microsoft.com/office/officeart/2018/2/layout/IconVerticalSolidList"/>
    <dgm:cxn modelId="{4991B341-34DF-45A7-BEE3-799AC202CC30}" type="presParOf" srcId="{7971A80F-8FEA-4EB9-8F74-A827548D1754}" destId="{05A317D6-19E7-4E72-85D9-57DD8E9F94BC}" srcOrd="0" destOrd="0" presId="urn:microsoft.com/office/officeart/2018/2/layout/IconVerticalSolidList"/>
    <dgm:cxn modelId="{2D64E58E-3D18-495D-A081-0CCEB778C9C9}" type="presParOf" srcId="{7971A80F-8FEA-4EB9-8F74-A827548D1754}" destId="{16F7F239-565C-4FFE-9286-D6CD85CC6F8C}" srcOrd="1" destOrd="0" presId="urn:microsoft.com/office/officeart/2018/2/layout/IconVerticalSolidList"/>
    <dgm:cxn modelId="{77EA1B89-AB86-4727-9C2F-695068DE42CF}" type="presParOf" srcId="{7971A80F-8FEA-4EB9-8F74-A827548D1754}" destId="{ECCB9D16-4921-47A9-9147-6E064C4735FF}" srcOrd="2" destOrd="0" presId="urn:microsoft.com/office/officeart/2018/2/layout/IconVerticalSolidList"/>
    <dgm:cxn modelId="{5633FD43-79DF-43E9-8CC4-2F17DF836C92}" type="presParOf" srcId="{7971A80F-8FEA-4EB9-8F74-A827548D1754}" destId="{66062C4C-B1F0-44AC-8321-0B339DEC847A}" srcOrd="3" destOrd="0" presId="urn:microsoft.com/office/officeart/2018/2/layout/IconVerticalSolidList"/>
    <dgm:cxn modelId="{ED37CD49-DAAA-45DC-85BB-33B5B46CE3AC}" type="presParOf" srcId="{8C0AF266-A6F8-48D6-B77E-A0B7EBC00B23}" destId="{A85173DF-B3BA-4DFA-AF3A-42D7CC4ABDB9}" srcOrd="1" destOrd="0" presId="urn:microsoft.com/office/officeart/2018/2/layout/IconVerticalSolidList"/>
    <dgm:cxn modelId="{3D6A693B-AC8F-402E-A1D5-8E0528AEC41B}" type="presParOf" srcId="{8C0AF266-A6F8-48D6-B77E-A0B7EBC00B23}" destId="{84EA70DC-8515-4D66-AFD8-17E0D97FB989}" srcOrd="2" destOrd="0" presId="urn:microsoft.com/office/officeart/2018/2/layout/IconVerticalSolidList"/>
    <dgm:cxn modelId="{1A049204-3C85-4039-B989-39C3F59E8BC1}" type="presParOf" srcId="{84EA70DC-8515-4D66-AFD8-17E0D97FB989}" destId="{31BBB59B-480A-4D97-8F84-67B4C50F7767}" srcOrd="0" destOrd="0" presId="urn:microsoft.com/office/officeart/2018/2/layout/IconVerticalSolidList"/>
    <dgm:cxn modelId="{01CDC9B5-F6A8-4080-AEC4-D64018BC7D0C}" type="presParOf" srcId="{84EA70DC-8515-4D66-AFD8-17E0D97FB989}" destId="{CDED8C60-3C6B-42C0-85B7-4CBA847A83A4}" srcOrd="1" destOrd="0" presId="urn:microsoft.com/office/officeart/2018/2/layout/IconVerticalSolidList"/>
    <dgm:cxn modelId="{70E69626-4AAA-4E66-89FC-AAA4A16EEDCF}" type="presParOf" srcId="{84EA70DC-8515-4D66-AFD8-17E0D97FB989}" destId="{856081D6-2303-407F-8252-1793FD8F6BD4}" srcOrd="2" destOrd="0" presId="urn:microsoft.com/office/officeart/2018/2/layout/IconVerticalSolidList"/>
    <dgm:cxn modelId="{6C11BDAA-72BB-46C6-998C-C64ADD82A19A}" type="presParOf" srcId="{84EA70DC-8515-4D66-AFD8-17E0D97FB989}" destId="{EA40EA81-53E6-45F7-B273-D13B8DAA41E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D8A978-A173-495C-BED3-718802E2282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0097F08-9B15-4547-AB7F-80BA6D28376D}">
      <dgm:prSet/>
      <dgm:spPr/>
      <dgm:t>
        <a:bodyPr/>
        <a:lstStyle/>
        <a:p>
          <a:r>
            <a:rPr lang="en-US">
              <a:latin typeface="Georgia" panose="02040502050405020303" pitchFamily="18" charset="0"/>
            </a:rPr>
            <a:t>Influenza is a viral respiratory illness that infects the nose, throat, and lungs. The severity of the illness can vary. The Influenza virus changes each year, so the best way to prevent contracting the flu is yearly vaccination</a:t>
          </a:r>
        </a:p>
      </dgm:t>
    </dgm:pt>
    <dgm:pt modelId="{DEF04064-7F97-4BC4-BEEC-F64976ED1427}" type="parTrans" cxnId="{1B92295F-3223-46E7-9BF1-BA7F63F490EE}">
      <dgm:prSet/>
      <dgm:spPr/>
      <dgm:t>
        <a:bodyPr/>
        <a:lstStyle/>
        <a:p>
          <a:endParaRPr lang="en-US"/>
        </a:p>
      </dgm:t>
    </dgm:pt>
    <dgm:pt modelId="{ADF9D783-4213-49E1-8411-5835CD87FEC7}" type="sibTrans" cxnId="{1B92295F-3223-46E7-9BF1-BA7F63F490EE}">
      <dgm:prSet/>
      <dgm:spPr/>
      <dgm:t>
        <a:bodyPr/>
        <a:lstStyle/>
        <a:p>
          <a:endParaRPr lang="en-US"/>
        </a:p>
      </dgm:t>
    </dgm:pt>
    <dgm:pt modelId="{0B2334D9-C56F-40BB-977B-2313574DDB65}">
      <dgm:prSet/>
      <dgm:spPr/>
      <dgm:t>
        <a:bodyPr/>
        <a:lstStyle/>
        <a:p>
          <a:r>
            <a:rPr lang="en-US">
              <a:latin typeface="Georgia" panose="02040502050405020303" pitchFamily="18" charset="0"/>
            </a:rPr>
            <a:t>The virus spreads by droplets when infected people cough, sneeze, and talk. We cannot always see these droplets, so proper hygiene and vaccination and vital for preparing the immune system</a:t>
          </a:r>
        </a:p>
      </dgm:t>
    </dgm:pt>
    <dgm:pt modelId="{733A643B-C9CA-4E2C-9831-644FAE79BB60}" type="parTrans" cxnId="{A365C981-BDDE-401E-86FA-EEA5F25925B1}">
      <dgm:prSet/>
      <dgm:spPr/>
      <dgm:t>
        <a:bodyPr/>
        <a:lstStyle/>
        <a:p>
          <a:endParaRPr lang="en-US"/>
        </a:p>
      </dgm:t>
    </dgm:pt>
    <dgm:pt modelId="{A6759CBE-A986-43B3-98AE-6F5ADE42802B}" type="sibTrans" cxnId="{A365C981-BDDE-401E-86FA-EEA5F25925B1}">
      <dgm:prSet/>
      <dgm:spPr/>
      <dgm:t>
        <a:bodyPr/>
        <a:lstStyle/>
        <a:p>
          <a:endParaRPr lang="en-US"/>
        </a:p>
      </dgm:t>
    </dgm:pt>
    <dgm:pt modelId="{0CAE5FA7-1AE1-4315-A667-908A2773722D}">
      <dgm:prSet/>
      <dgm:spPr/>
      <dgm:t>
        <a:bodyPr/>
        <a:lstStyle/>
        <a:p>
          <a:r>
            <a:rPr lang="en-US">
              <a:latin typeface="Georgia" panose="02040502050405020303" pitchFamily="18" charset="0"/>
            </a:rPr>
            <a:t>The vaccination in the US typically protects against multiple strains that are predicted to be the most prevalent. The vaccination is consistently evolving each season to strengthen its protective qualities</a:t>
          </a:r>
        </a:p>
      </dgm:t>
    </dgm:pt>
    <dgm:pt modelId="{505F3D31-2921-4B89-8C99-FB9A4FAD2B71}" type="parTrans" cxnId="{A638586C-24AC-473D-8550-FAA09C0B3F73}">
      <dgm:prSet/>
      <dgm:spPr/>
      <dgm:t>
        <a:bodyPr/>
        <a:lstStyle/>
        <a:p>
          <a:endParaRPr lang="en-US"/>
        </a:p>
      </dgm:t>
    </dgm:pt>
    <dgm:pt modelId="{DC53D5C9-489C-4DF5-89B6-4DA2521F52EE}" type="sibTrans" cxnId="{A638586C-24AC-473D-8550-FAA09C0B3F73}">
      <dgm:prSet/>
      <dgm:spPr/>
      <dgm:t>
        <a:bodyPr/>
        <a:lstStyle/>
        <a:p>
          <a:endParaRPr lang="en-US"/>
        </a:p>
      </dgm:t>
    </dgm:pt>
    <dgm:pt modelId="{E04359B1-EB4E-4745-AF51-7403C39B5C63}" type="pres">
      <dgm:prSet presAssocID="{28D8A978-A173-495C-BED3-718802E22825}" presName="root" presStyleCnt="0">
        <dgm:presLayoutVars>
          <dgm:dir/>
          <dgm:resizeHandles val="exact"/>
        </dgm:presLayoutVars>
      </dgm:prSet>
      <dgm:spPr/>
    </dgm:pt>
    <dgm:pt modelId="{F0B201D1-8766-4331-B28C-02604BFD2235}" type="pres">
      <dgm:prSet presAssocID="{E0097F08-9B15-4547-AB7F-80BA6D28376D}" presName="compNode" presStyleCnt="0"/>
      <dgm:spPr/>
    </dgm:pt>
    <dgm:pt modelId="{2EF2A906-CA00-422A-A35B-F1383676F473}" type="pres">
      <dgm:prSet presAssocID="{E0097F08-9B15-4547-AB7F-80BA6D28376D}" presName="bgRect" presStyleLbl="bgShp" presStyleIdx="0" presStyleCnt="3"/>
      <dgm:spPr/>
    </dgm:pt>
    <dgm:pt modelId="{F0504EDF-990C-43F9-962F-66C3CDBFCAC3}" type="pres">
      <dgm:prSet presAssocID="{E0097F08-9B15-4547-AB7F-80BA6D28376D}" presName="iconRect" presStyleLbl="node1" presStyleIdx="0" presStyleCnt="3"/>
      <dgm:spPr>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B5FFA57F-9376-4803-8BD9-C235F8FCD94E}" type="pres">
      <dgm:prSet presAssocID="{E0097F08-9B15-4547-AB7F-80BA6D28376D}" presName="spaceRect" presStyleCnt="0"/>
      <dgm:spPr/>
    </dgm:pt>
    <dgm:pt modelId="{5BA0F0BF-E9A7-4D64-A28D-A67DDFA32839}" type="pres">
      <dgm:prSet presAssocID="{E0097F08-9B15-4547-AB7F-80BA6D28376D}" presName="parTx" presStyleLbl="revTx" presStyleIdx="0" presStyleCnt="3">
        <dgm:presLayoutVars>
          <dgm:chMax val="0"/>
          <dgm:chPref val="0"/>
        </dgm:presLayoutVars>
      </dgm:prSet>
      <dgm:spPr/>
    </dgm:pt>
    <dgm:pt modelId="{D4859A98-5BDF-4CD7-B551-0C8576EEB4E3}" type="pres">
      <dgm:prSet presAssocID="{ADF9D783-4213-49E1-8411-5835CD87FEC7}" presName="sibTrans" presStyleCnt="0"/>
      <dgm:spPr/>
    </dgm:pt>
    <dgm:pt modelId="{0C704FC9-2C83-448E-84A7-90E7E69AAEF4}" type="pres">
      <dgm:prSet presAssocID="{0B2334D9-C56F-40BB-977B-2313574DDB65}" presName="compNode" presStyleCnt="0"/>
      <dgm:spPr/>
    </dgm:pt>
    <dgm:pt modelId="{DF809A89-C921-4A10-8EFB-C516C92699A4}" type="pres">
      <dgm:prSet presAssocID="{0B2334D9-C56F-40BB-977B-2313574DDB65}" presName="bgRect" presStyleLbl="bgShp" presStyleIdx="1" presStyleCnt="3"/>
      <dgm:spPr/>
    </dgm:pt>
    <dgm:pt modelId="{AD33AEC8-2DB4-4DCF-BC2E-DA93DB18B194}" type="pres">
      <dgm:prSet presAssocID="{0B2334D9-C56F-40BB-977B-2313574DDB65}" presName="iconRect" presStyleLbl="node1" presStyleIdx="1" presStyleCnt="3"/>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BA343E6D-A748-4C91-9916-9656D83B996B}" type="pres">
      <dgm:prSet presAssocID="{0B2334D9-C56F-40BB-977B-2313574DDB65}" presName="spaceRect" presStyleCnt="0"/>
      <dgm:spPr/>
    </dgm:pt>
    <dgm:pt modelId="{1A2FCA97-784A-40D3-96ED-9B97AB1D26FB}" type="pres">
      <dgm:prSet presAssocID="{0B2334D9-C56F-40BB-977B-2313574DDB65}" presName="parTx" presStyleLbl="revTx" presStyleIdx="1" presStyleCnt="3">
        <dgm:presLayoutVars>
          <dgm:chMax val="0"/>
          <dgm:chPref val="0"/>
        </dgm:presLayoutVars>
      </dgm:prSet>
      <dgm:spPr/>
    </dgm:pt>
    <dgm:pt modelId="{7A0FB9A3-A869-4BC2-AE4E-6FEAB6B32346}" type="pres">
      <dgm:prSet presAssocID="{A6759CBE-A986-43B3-98AE-6F5ADE42802B}" presName="sibTrans" presStyleCnt="0"/>
      <dgm:spPr/>
    </dgm:pt>
    <dgm:pt modelId="{D97763DD-156E-4D4F-A886-0CD2ED775E9A}" type="pres">
      <dgm:prSet presAssocID="{0CAE5FA7-1AE1-4315-A667-908A2773722D}" presName="compNode" presStyleCnt="0"/>
      <dgm:spPr/>
    </dgm:pt>
    <dgm:pt modelId="{490A8BA1-FAFE-4C5C-833F-32165DE9E7B2}" type="pres">
      <dgm:prSet presAssocID="{0CAE5FA7-1AE1-4315-A667-908A2773722D}" presName="bgRect" presStyleLbl="bgShp" presStyleIdx="2" presStyleCnt="3"/>
      <dgm:spPr/>
    </dgm:pt>
    <dgm:pt modelId="{33C9177A-1AA3-43F5-8068-0E26B4262D5C}" type="pres">
      <dgm:prSet presAssocID="{0CAE5FA7-1AE1-4315-A667-908A2773722D}" presName="iconRect" presStyleLbl="node1" presStyleIdx="2" presStyleCnt="3"/>
      <dgm:spPr>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12DF2212-1A3C-4DFB-9A35-CBA7B7EE727B}" type="pres">
      <dgm:prSet presAssocID="{0CAE5FA7-1AE1-4315-A667-908A2773722D}" presName="spaceRect" presStyleCnt="0"/>
      <dgm:spPr/>
    </dgm:pt>
    <dgm:pt modelId="{80571078-081D-4E4C-B2D3-87C14F60C0B1}" type="pres">
      <dgm:prSet presAssocID="{0CAE5FA7-1AE1-4315-A667-908A2773722D}" presName="parTx" presStyleLbl="revTx" presStyleIdx="2" presStyleCnt="3">
        <dgm:presLayoutVars>
          <dgm:chMax val="0"/>
          <dgm:chPref val="0"/>
        </dgm:presLayoutVars>
      </dgm:prSet>
      <dgm:spPr/>
    </dgm:pt>
  </dgm:ptLst>
  <dgm:cxnLst>
    <dgm:cxn modelId="{22FEFF03-C70B-49D9-A1C0-AD242227496D}" type="presOf" srcId="{0B2334D9-C56F-40BB-977B-2313574DDB65}" destId="{1A2FCA97-784A-40D3-96ED-9B97AB1D26FB}" srcOrd="0" destOrd="0" presId="urn:microsoft.com/office/officeart/2018/2/layout/IconVerticalSolidList"/>
    <dgm:cxn modelId="{EE35A53A-7F05-410C-9309-5E68AC59FDC8}" type="presOf" srcId="{0CAE5FA7-1AE1-4315-A667-908A2773722D}" destId="{80571078-081D-4E4C-B2D3-87C14F60C0B1}" srcOrd="0" destOrd="0" presId="urn:microsoft.com/office/officeart/2018/2/layout/IconVerticalSolidList"/>
    <dgm:cxn modelId="{1B92295F-3223-46E7-9BF1-BA7F63F490EE}" srcId="{28D8A978-A173-495C-BED3-718802E22825}" destId="{E0097F08-9B15-4547-AB7F-80BA6D28376D}" srcOrd="0" destOrd="0" parTransId="{DEF04064-7F97-4BC4-BEEC-F64976ED1427}" sibTransId="{ADF9D783-4213-49E1-8411-5835CD87FEC7}"/>
    <dgm:cxn modelId="{A638586C-24AC-473D-8550-FAA09C0B3F73}" srcId="{28D8A978-A173-495C-BED3-718802E22825}" destId="{0CAE5FA7-1AE1-4315-A667-908A2773722D}" srcOrd="2" destOrd="0" parTransId="{505F3D31-2921-4B89-8C99-FB9A4FAD2B71}" sibTransId="{DC53D5C9-489C-4DF5-89B6-4DA2521F52EE}"/>
    <dgm:cxn modelId="{A365C981-BDDE-401E-86FA-EEA5F25925B1}" srcId="{28D8A978-A173-495C-BED3-718802E22825}" destId="{0B2334D9-C56F-40BB-977B-2313574DDB65}" srcOrd="1" destOrd="0" parTransId="{733A643B-C9CA-4E2C-9831-644FAE79BB60}" sibTransId="{A6759CBE-A986-43B3-98AE-6F5ADE42802B}"/>
    <dgm:cxn modelId="{1DA5AAA2-BB80-4539-BAC7-3D00AA73D7BA}" type="presOf" srcId="{E0097F08-9B15-4547-AB7F-80BA6D28376D}" destId="{5BA0F0BF-E9A7-4D64-A28D-A67DDFA32839}" srcOrd="0" destOrd="0" presId="urn:microsoft.com/office/officeart/2018/2/layout/IconVerticalSolidList"/>
    <dgm:cxn modelId="{67CE2FFD-A01D-48BC-9279-0D6918E830E6}" type="presOf" srcId="{28D8A978-A173-495C-BED3-718802E22825}" destId="{E04359B1-EB4E-4745-AF51-7403C39B5C63}" srcOrd="0" destOrd="0" presId="urn:microsoft.com/office/officeart/2018/2/layout/IconVerticalSolidList"/>
    <dgm:cxn modelId="{0ACEE241-EABE-4E3C-BE73-DEFD31544056}" type="presParOf" srcId="{E04359B1-EB4E-4745-AF51-7403C39B5C63}" destId="{F0B201D1-8766-4331-B28C-02604BFD2235}" srcOrd="0" destOrd="0" presId="urn:microsoft.com/office/officeart/2018/2/layout/IconVerticalSolidList"/>
    <dgm:cxn modelId="{28A241B6-CFA3-463F-B228-52D7960A1AC9}" type="presParOf" srcId="{F0B201D1-8766-4331-B28C-02604BFD2235}" destId="{2EF2A906-CA00-422A-A35B-F1383676F473}" srcOrd="0" destOrd="0" presId="urn:microsoft.com/office/officeart/2018/2/layout/IconVerticalSolidList"/>
    <dgm:cxn modelId="{3C73BFC1-2122-4994-9097-3566EE223566}" type="presParOf" srcId="{F0B201D1-8766-4331-B28C-02604BFD2235}" destId="{F0504EDF-990C-43F9-962F-66C3CDBFCAC3}" srcOrd="1" destOrd="0" presId="urn:microsoft.com/office/officeart/2018/2/layout/IconVerticalSolidList"/>
    <dgm:cxn modelId="{1C6A53FD-1277-46FB-8905-4509260575F8}" type="presParOf" srcId="{F0B201D1-8766-4331-B28C-02604BFD2235}" destId="{B5FFA57F-9376-4803-8BD9-C235F8FCD94E}" srcOrd="2" destOrd="0" presId="urn:microsoft.com/office/officeart/2018/2/layout/IconVerticalSolidList"/>
    <dgm:cxn modelId="{9EE5DC61-C03D-472A-BF49-C0F75255095F}" type="presParOf" srcId="{F0B201D1-8766-4331-B28C-02604BFD2235}" destId="{5BA0F0BF-E9A7-4D64-A28D-A67DDFA32839}" srcOrd="3" destOrd="0" presId="urn:microsoft.com/office/officeart/2018/2/layout/IconVerticalSolidList"/>
    <dgm:cxn modelId="{752C28CB-96BE-4CC4-A573-B8A0F7F3064B}" type="presParOf" srcId="{E04359B1-EB4E-4745-AF51-7403C39B5C63}" destId="{D4859A98-5BDF-4CD7-B551-0C8576EEB4E3}" srcOrd="1" destOrd="0" presId="urn:microsoft.com/office/officeart/2018/2/layout/IconVerticalSolidList"/>
    <dgm:cxn modelId="{A765EE8F-64B7-4075-9B78-F26F524925E5}" type="presParOf" srcId="{E04359B1-EB4E-4745-AF51-7403C39B5C63}" destId="{0C704FC9-2C83-448E-84A7-90E7E69AAEF4}" srcOrd="2" destOrd="0" presId="urn:microsoft.com/office/officeart/2018/2/layout/IconVerticalSolidList"/>
    <dgm:cxn modelId="{F545FAE7-7BA1-4BB9-B34B-7CCCA8B812EC}" type="presParOf" srcId="{0C704FC9-2C83-448E-84A7-90E7E69AAEF4}" destId="{DF809A89-C921-4A10-8EFB-C516C92699A4}" srcOrd="0" destOrd="0" presId="urn:microsoft.com/office/officeart/2018/2/layout/IconVerticalSolidList"/>
    <dgm:cxn modelId="{F4F9EE79-CE62-4DCB-8BAB-E8665D4A6B3E}" type="presParOf" srcId="{0C704FC9-2C83-448E-84A7-90E7E69AAEF4}" destId="{AD33AEC8-2DB4-4DCF-BC2E-DA93DB18B194}" srcOrd="1" destOrd="0" presId="urn:microsoft.com/office/officeart/2018/2/layout/IconVerticalSolidList"/>
    <dgm:cxn modelId="{3A32CFD4-65A2-4A09-8C20-382931E70194}" type="presParOf" srcId="{0C704FC9-2C83-448E-84A7-90E7E69AAEF4}" destId="{BA343E6D-A748-4C91-9916-9656D83B996B}" srcOrd="2" destOrd="0" presId="urn:microsoft.com/office/officeart/2018/2/layout/IconVerticalSolidList"/>
    <dgm:cxn modelId="{246313BA-A619-4016-9D80-0D682F4DE49E}" type="presParOf" srcId="{0C704FC9-2C83-448E-84A7-90E7E69AAEF4}" destId="{1A2FCA97-784A-40D3-96ED-9B97AB1D26FB}" srcOrd="3" destOrd="0" presId="urn:microsoft.com/office/officeart/2018/2/layout/IconVerticalSolidList"/>
    <dgm:cxn modelId="{5B0835BC-9CB7-4C53-A833-551A410C6858}" type="presParOf" srcId="{E04359B1-EB4E-4745-AF51-7403C39B5C63}" destId="{7A0FB9A3-A869-4BC2-AE4E-6FEAB6B32346}" srcOrd="3" destOrd="0" presId="urn:microsoft.com/office/officeart/2018/2/layout/IconVerticalSolidList"/>
    <dgm:cxn modelId="{EC81184D-3935-4CDD-84EB-BA767131329B}" type="presParOf" srcId="{E04359B1-EB4E-4745-AF51-7403C39B5C63}" destId="{D97763DD-156E-4D4F-A886-0CD2ED775E9A}" srcOrd="4" destOrd="0" presId="urn:microsoft.com/office/officeart/2018/2/layout/IconVerticalSolidList"/>
    <dgm:cxn modelId="{5F7D0941-83B0-4063-B7A8-4794E007C172}" type="presParOf" srcId="{D97763DD-156E-4D4F-A886-0CD2ED775E9A}" destId="{490A8BA1-FAFE-4C5C-833F-32165DE9E7B2}" srcOrd="0" destOrd="0" presId="urn:microsoft.com/office/officeart/2018/2/layout/IconVerticalSolidList"/>
    <dgm:cxn modelId="{71E1F864-3219-42C8-9EC7-49EF1039E835}" type="presParOf" srcId="{D97763DD-156E-4D4F-A886-0CD2ED775E9A}" destId="{33C9177A-1AA3-43F5-8068-0E26B4262D5C}" srcOrd="1" destOrd="0" presId="urn:microsoft.com/office/officeart/2018/2/layout/IconVerticalSolidList"/>
    <dgm:cxn modelId="{55DFFC57-770A-4152-82A9-B2C9D442DE5E}" type="presParOf" srcId="{D97763DD-156E-4D4F-A886-0CD2ED775E9A}" destId="{12DF2212-1A3C-4DFB-9A35-CBA7B7EE727B}" srcOrd="2" destOrd="0" presId="urn:microsoft.com/office/officeart/2018/2/layout/IconVerticalSolidList"/>
    <dgm:cxn modelId="{E32341D2-7DF9-4BCD-A24A-4F991A696DB8}" type="presParOf" srcId="{D97763DD-156E-4D4F-A886-0CD2ED775E9A}" destId="{80571078-081D-4E4C-B2D3-87C14F60C0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B04ABF-2C61-445C-8EB6-62114E7BA3F5}"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98D56484-4AA4-476E-B556-90501896A4DE}">
      <dgm:prSet/>
      <dgm:spPr>
        <a:gradFill rotWithShape="0">
          <a:gsLst>
            <a:gs pos="0">
              <a:srgbClr val="B2C8D1"/>
            </a:gs>
            <a:gs pos="28000">
              <a:srgbClr val="B2C8D1"/>
            </a:gs>
            <a:gs pos="100000">
              <a:schemeClr val="tx2">
                <a:lumMod val="25000"/>
                <a:lumOff val="75000"/>
              </a:schemeClr>
            </a:gs>
          </a:gsLst>
        </a:gradFill>
      </dgm:spPr>
      <dgm:t>
        <a:bodyPr/>
        <a:lstStyle/>
        <a:p>
          <a:r>
            <a:rPr lang="en-US" b="1" dirty="0"/>
            <a:t>What are some misconceptions of the influenza vaccine?</a:t>
          </a:r>
        </a:p>
      </dgm:t>
    </dgm:pt>
    <dgm:pt modelId="{4C8F47E4-68A6-4D7E-A57F-E4BB87959E8A}" type="parTrans" cxnId="{9283289F-E7AD-4448-A6B1-2DCF985E9E1C}">
      <dgm:prSet/>
      <dgm:spPr/>
      <dgm:t>
        <a:bodyPr/>
        <a:lstStyle/>
        <a:p>
          <a:endParaRPr lang="en-US"/>
        </a:p>
      </dgm:t>
    </dgm:pt>
    <dgm:pt modelId="{A2223E11-7ADA-4225-A01D-BA0686075CB3}" type="sibTrans" cxnId="{9283289F-E7AD-4448-A6B1-2DCF985E9E1C}">
      <dgm:prSet/>
      <dgm:spPr/>
      <dgm:t>
        <a:bodyPr/>
        <a:lstStyle/>
        <a:p>
          <a:endParaRPr lang="en-US"/>
        </a:p>
      </dgm:t>
    </dgm:pt>
    <dgm:pt modelId="{D693B41A-E794-443A-860B-A0BE80BC1774}">
      <dgm:prSet/>
      <dgm:spPr>
        <a:solidFill>
          <a:srgbClr val="B2C8D1">
            <a:alpha val="90000"/>
          </a:srgbClr>
        </a:solidFill>
      </dgm:spPr>
      <dgm:t>
        <a:bodyPr/>
        <a:lstStyle/>
        <a:p>
          <a:r>
            <a:rPr lang="en-US"/>
            <a:t>Causes the recipient to contract the virus</a:t>
          </a:r>
        </a:p>
      </dgm:t>
    </dgm:pt>
    <dgm:pt modelId="{A8D78F51-D13E-4D73-9110-DAA8F0E6F649}" type="parTrans" cxnId="{3F0801B6-342F-40E5-8802-44A226838C7D}">
      <dgm:prSet/>
      <dgm:spPr/>
      <dgm:t>
        <a:bodyPr/>
        <a:lstStyle/>
        <a:p>
          <a:endParaRPr lang="en-US"/>
        </a:p>
      </dgm:t>
    </dgm:pt>
    <dgm:pt modelId="{9A7205FE-8783-42DD-ADF1-5AFA76EFDD0F}" type="sibTrans" cxnId="{3F0801B6-342F-40E5-8802-44A226838C7D}">
      <dgm:prSet/>
      <dgm:spPr/>
      <dgm:t>
        <a:bodyPr/>
        <a:lstStyle/>
        <a:p>
          <a:endParaRPr lang="en-US"/>
        </a:p>
      </dgm:t>
    </dgm:pt>
    <dgm:pt modelId="{D536DFA7-51A2-4241-890D-AB7D238AA5B1}">
      <dgm:prSet/>
      <dgm:spPr>
        <a:solidFill>
          <a:srgbClr val="B2C8D1">
            <a:alpha val="90000"/>
          </a:srgbClr>
        </a:solidFill>
      </dgm:spPr>
      <dgm:t>
        <a:bodyPr/>
        <a:lstStyle/>
        <a:p>
          <a:r>
            <a:rPr lang="en-US"/>
            <a:t>The vaccine does not prevent sickness</a:t>
          </a:r>
        </a:p>
      </dgm:t>
    </dgm:pt>
    <dgm:pt modelId="{2DAEA31D-2AAB-41A9-B72E-49EA3AB0B794}" type="parTrans" cxnId="{7E19A608-BDFD-458A-8DF0-55282F53AB59}">
      <dgm:prSet/>
      <dgm:spPr/>
      <dgm:t>
        <a:bodyPr/>
        <a:lstStyle/>
        <a:p>
          <a:endParaRPr lang="en-US"/>
        </a:p>
      </dgm:t>
    </dgm:pt>
    <dgm:pt modelId="{407227EF-CA15-4E9C-BE9B-2A7B8658FF7E}" type="sibTrans" cxnId="{7E19A608-BDFD-458A-8DF0-55282F53AB59}">
      <dgm:prSet/>
      <dgm:spPr/>
      <dgm:t>
        <a:bodyPr/>
        <a:lstStyle/>
        <a:p>
          <a:endParaRPr lang="en-US"/>
        </a:p>
      </dgm:t>
    </dgm:pt>
    <dgm:pt modelId="{C876F114-8B7F-46B1-A1E1-122E7CCD37E7}">
      <dgm:prSet/>
      <dgm:spPr>
        <a:solidFill>
          <a:srgbClr val="B2C8D1">
            <a:alpha val="90000"/>
          </a:srgbClr>
        </a:solidFill>
      </dgm:spPr>
      <dgm:t>
        <a:bodyPr/>
        <a:lstStyle/>
        <a:p>
          <a:r>
            <a:rPr lang="en-US" dirty="0"/>
            <a:t>Not necessary because the individual is healthy</a:t>
          </a:r>
        </a:p>
      </dgm:t>
    </dgm:pt>
    <dgm:pt modelId="{A0814DB1-4B14-4BBF-8061-8D0013065ED8}" type="parTrans" cxnId="{82C45BE5-398A-4756-9EE2-AAD941E0CF39}">
      <dgm:prSet/>
      <dgm:spPr/>
      <dgm:t>
        <a:bodyPr/>
        <a:lstStyle/>
        <a:p>
          <a:endParaRPr lang="en-US"/>
        </a:p>
      </dgm:t>
    </dgm:pt>
    <dgm:pt modelId="{B56D5D32-80A6-4D5F-BE7E-92F5B1E2530A}" type="sibTrans" cxnId="{82C45BE5-398A-4756-9EE2-AAD941E0CF39}">
      <dgm:prSet/>
      <dgm:spPr/>
      <dgm:t>
        <a:bodyPr/>
        <a:lstStyle/>
        <a:p>
          <a:endParaRPr lang="en-US"/>
        </a:p>
      </dgm:t>
    </dgm:pt>
    <dgm:pt modelId="{668D0599-D7B2-4688-B932-A774B49A6DCE}">
      <dgm:prSet/>
      <dgm:spPr>
        <a:gradFill rotWithShape="0">
          <a:gsLst>
            <a:gs pos="0">
              <a:schemeClr val="accent1">
                <a:lumMod val="75000"/>
              </a:schemeClr>
            </a:gs>
            <a:gs pos="12000">
              <a:schemeClr val="accent1">
                <a:lumMod val="75000"/>
              </a:schemeClr>
            </a:gs>
            <a:gs pos="100000">
              <a:schemeClr val="accent5">
                <a:hueOff val="-6076075"/>
                <a:satOff val="-413"/>
                <a:lumOff val="981"/>
                <a:alphaOff val="0"/>
                <a:lumMod val="99000"/>
                <a:satMod val="120000"/>
                <a:shade val="78000"/>
              </a:schemeClr>
            </a:gs>
          </a:gsLst>
        </a:gradFill>
      </dgm:spPr>
      <dgm:t>
        <a:bodyPr/>
        <a:lstStyle/>
        <a:p>
          <a:r>
            <a:rPr lang="en-US" b="1"/>
            <a:t>What are the effects of these misconceptions?</a:t>
          </a:r>
        </a:p>
      </dgm:t>
    </dgm:pt>
    <dgm:pt modelId="{CFF7825D-AE1C-4041-B65F-2853DD399C6D}" type="parTrans" cxnId="{6AC80FF9-BD97-4A14-8F3F-7E9ED40D318E}">
      <dgm:prSet/>
      <dgm:spPr/>
      <dgm:t>
        <a:bodyPr/>
        <a:lstStyle/>
        <a:p>
          <a:endParaRPr lang="en-US"/>
        </a:p>
      </dgm:t>
    </dgm:pt>
    <dgm:pt modelId="{C87A2B08-6475-4198-A1A5-E788FB6333D7}" type="sibTrans" cxnId="{6AC80FF9-BD97-4A14-8F3F-7E9ED40D318E}">
      <dgm:prSet/>
      <dgm:spPr/>
      <dgm:t>
        <a:bodyPr/>
        <a:lstStyle/>
        <a:p>
          <a:endParaRPr lang="en-US"/>
        </a:p>
      </dgm:t>
    </dgm:pt>
    <dgm:pt modelId="{F86DBAAB-5664-4D01-BB8B-DD3C661C10BE}">
      <dgm:prSet/>
      <dgm:spPr/>
      <dgm:t>
        <a:bodyPr/>
        <a:lstStyle/>
        <a:p>
          <a:r>
            <a:rPr lang="en-US"/>
            <a:t>Low vaccine participation</a:t>
          </a:r>
        </a:p>
      </dgm:t>
    </dgm:pt>
    <dgm:pt modelId="{971C3344-2F3E-4EA6-943C-05FDC30E786F}" type="parTrans" cxnId="{2F24C900-7F40-49B6-91FC-94C7087CFE38}">
      <dgm:prSet/>
      <dgm:spPr/>
      <dgm:t>
        <a:bodyPr/>
        <a:lstStyle/>
        <a:p>
          <a:endParaRPr lang="en-US"/>
        </a:p>
      </dgm:t>
    </dgm:pt>
    <dgm:pt modelId="{00CEFDB5-D179-4766-BE38-596A018B7AA6}" type="sibTrans" cxnId="{2F24C900-7F40-49B6-91FC-94C7087CFE38}">
      <dgm:prSet/>
      <dgm:spPr/>
      <dgm:t>
        <a:bodyPr/>
        <a:lstStyle/>
        <a:p>
          <a:endParaRPr lang="en-US"/>
        </a:p>
      </dgm:t>
    </dgm:pt>
    <dgm:pt modelId="{23D281EB-70B8-41EE-A209-A89D9D1F9949}">
      <dgm:prSet/>
      <dgm:spPr/>
      <dgm:t>
        <a:bodyPr/>
        <a:lstStyle/>
        <a:p>
          <a:r>
            <a:rPr lang="en-US"/>
            <a:t>Higher risk populations in danger</a:t>
          </a:r>
        </a:p>
      </dgm:t>
    </dgm:pt>
    <dgm:pt modelId="{7F6F4EAD-EF1E-40CE-90A4-78B28E08A8DE}" type="parTrans" cxnId="{6CB6CF5A-BEBC-419E-A9E0-7D62EEC273A9}">
      <dgm:prSet/>
      <dgm:spPr/>
      <dgm:t>
        <a:bodyPr/>
        <a:lstStyle/>
        <a:p>
          <a:endParaRPr lang="en-US"/>
        </a:p>
      </dgm:t>
    </dgm:pt>
    <dgm:pt modelId="{79703E49-A278-491B-85D5-7530F7B5083D}" type="sibTrans" cxnId="{6CB6CF5A-BEBC-419E-A9E0-7D62EEC273A9}">
      <dgm:prSet/>
      <dgm:spPr/>
      <dgm:t>
        <a:bodyPr/>
        <a:lstStyle/>
        <a:p>
          <a:endParaRPr lang="en-US"/>
        </a:p>
      </dgm:t>
    </dgm:pt>
    <dgm:pt modelId="{44C5D08A-154E-42C8-8381-220A79F136D9}">
      <dgm:prSet/>
      <dgm:spPr/>
      <dgm:t>
        <a:bodyPr/>
        <a:lstStyle/>
        <a:p>
          <a:r>
            <a:rPr lang="en-US"/>
            <a:t>Influenza outbreaks</a:t>
          </a:r>
        </a:p>
      </dgm:t>
    </dgm:pt>
    <dgm:pt modelId="{CF458A96-ADC2-458C-9E8A-A32026570C59}" type="parTrans" cxnId="{A01D8993-BAA5-487B-AF06-F641D812C6EA}">
      <dgm:prSet/>
      <dgm:spPr/>
      <dgm:t>
        <a:bodyPr/>
        <a:lstStyle/>
        <a:p>
          <a:endParaRPr lang="en-US"/>
        </a:p>
      </dgm:t>
    </dgm:pt>
    <dgm:pt modelId="{8EA7F68E-50A3-4AEB-9888-FE7F249F6C67}" type="sibTrans" cxnId="{A01D8993-BAA5-487B-AF06-F641D812C6EA}">
      <dgm:prSet/>
      <dgm:spPr/>
      <dgm:t>
        <a:bodyPr/>
        <a:lstStyle/>
        <a:p>
          <a:endParaRPr lang="en-US"/>
        </a:p>
      </dgm:t>
    </dgm:pt>
    <dgm:pt modelId="{94269E85-009C-4F70-BB42-0AEAA244DD14}">
      <dgm:prSet/>
      <dgm:spPr>
        <a:gradFill rotWithShape="0">
          <a:gsLst>
            <a:gs pos="0">
              <a:srgbClr val="CEE6C4"/>
            </a:gs>
            <a:gs pos="25000">
              <a:srgbClr val="CEE6C4"/>
            </a:gs>
            <a:gs pos="85000">
              <a:schemeClr val="accent3">
                <a:lumMod val="50000"/>
              </a:schemeClr>
            </a:gs>
          </a:gsLst>
        </a:gradFill>
      </dgm:spPr>
      <dgm:t>
        <a:bodyPr/>
        <a:lstStyle/>
        <a:p>
          <a:r>
            <a:rPr lang="en-US" b="1"/>
            <a:t>What are some ways to combat these effects?</a:t>
          </a:r>
        </a:p>
      </dgm:t>
    </dgm:pt>
    <dgm:pt modelId="{2BE18E8B-FE6F-497F-8A77-977800408DD1}" type="parTrans" cxnId="{083A042A-CFC4-4DB5-89EB-7490356FBF89}">
      <dgm:prSet/>
      <dgm:spPr/>
      <dgm:t>
        <a:bodyPr/>
        <a:lstStyle/>
        <a:p>
          <a:endParaRPr lang="en-US"/>
        </a:p>
      </dgm:t>
    </dgm:pt>
    <dgm:pt modelId="{DA74D488-88D9-438D-9821-BC83BA9EFB2F}" type="sibTrans" cxnId="{083A042A-CFC4-4DB5-89EB-7490356FBF89}">
      <dgm:prSet/>
      <dgm:spPr/>
      <dgm:t>
        <a:bodyPr/>
        <a:lstStyle/>
        <a:p>
          <a:endParaRPr lang="en-US"/>
        </a:p>
      </dgm:t>
    </dgm:pt>
    <dgm:pt modelId="{133373D7-2BB9-4215-85D9-83FFEC4E6B82}">
      <dgm:prSet/>
      <dgm:spPr/>
      <dgm:t>
        <a:bodyPr/>
        <a:lstStyle/>
        <a:p>
          <a:r>
            <a:rPr lang="en-US"/>
            <a:t>Patient education and effective communication</a:t>
          </a:r>
        </a:p>
      </dgm:t>
    </dgm:pt>
    <dgm:pt modelId="{00A14179-4CFC-44E8-B272-1ECF55883C9E}" type="parTrans" cxnId="{561BFA5B-D1EC-458B-BC9B-33EE86A2037E}">
      <dgm:prSet/>
      <dgm:spPr/>
      <dgm:t>
        <a:bodyPr/>
        <a:lstStyle/>
        <a:p>
          <a:endParaRPr lang="en-US"/>
        </a:p>
      </dgm:t>
    </dgm:pt>
    <dgm:pt modelId="{53515D6F-FD70-4F93-9843-0073A01797D7}" type="sibTrans" cxnId="{561BFA5B-D1EC-458B-BC9B-33EE86A2037E}">
      <dgm:prSet/>
      <dgm:spPr/>
      <dgm:t>
        <a:bodyPr/>
        <a:lstStyle/>
        <a:p>
          <a:endParaRPr lang="en-US"/>
        </a:p>
      </dgm:t>
    </dgm:pt>
    <dgm:pt modelId="{3E4A1D16-0D2A-4152-904C-2115DA35EDD2}">
      <dgm:prSet/>
      <dgm:spPr/>
      <dgm:t>
        <a:bodyPr/>
        <a:lstStyle/>
        <a:p>
          <a:r>
            <a:rPr lang="en-US"/>
            <a:t>More convenient and accessible</a:t>
          </a:r>
        </a:p>
      </dgm:t>
    </dgm:pt>
    <dgm:pt modelId="{F8D7CDCE-A7C7-4A38-B396-ED8596916CF0}" type="parTrans" cxnId="{0D29E808-C76A-44F5-9800-FF4A50DAA552}">
      <dgm:prSet/>
      <dgm:spPr/>
      <dgm:t>
        <a:bodyPr/>
        <a:lstStyle/>
        <a:p>
          <a:endParaRPr lang="en-US"/>
        </a:p>
      </dgm:t>
    </dgm:pt>
    <dgm:pt modelId="{77F94DDE-3885-48AB-8ED4-79462253397A}" type="sibTrans" cxnId="{0D29E808-C76A-44F5-9800-FF4A50DAA552}">
      <dgm:prSet/>
      <dgm:spPr/>
      <dgm:t>
        <a:bodyPr/>
        <a:lstStyle/>
        <a:p>
          <a:endParaRPr lang="en-US"/>
        </a:p>
      </dgm:t>
    </dgm:pt>
    <dgm:pt modelId="{2ADC39FD-C344-D148-8583-3FAD0D83B1EA}" type="pres">
      <dgm:prSet presAssocID="{AEB04ABF-2C61-445C-8EB6-62114E7BA3F5}" presName="Name0" presStyleCnt="0">
        <dgm:presLayoutVars>
          <dgm:dir/>
          <dgm:animLvl val="lvl"/>
          <dgm:resizeHandles val="exact"/>
        </dgm:presLayoutVars>
      </dgm:prSet>
      <dgm:spPr/>
    </dgm:pt>
    <dgm:pt modelId="{CD3F26B8-C111-8747-A09A-02D86EEA8E91}" type="pres">
      <dgm:prSet presAssocID="{98D56484-4AA4-476E-B556-90501896A4DE}" presName="linNode" presStyleCnt="0"/>
      <dgm:spPr/>
    </dgm:pt>
    <dgm:pt modelId="{94B57FD2-A15B-BF42-8CBB-9D889E9CF932}" type="pres">
      <dgm:prSet presAssocID="{98D56484-4AA4-476E-B556-90501896A4DE}" presName="parentText" presStyleLbl="node1" presStyleIdx="0" presStyleCnt="3">
        <dgm:presLayoutVars>
          <dgm:chMax val="1"/>
          <dgm:bulletEnabled val="1"/>
        </dgm:presLayoutVars>
      </dgm:prSet>
      <dgm:spPr/>
    </dgm:pt>
    <dgm:pt modelId="{26F34F92-F5BB-A94E-AA98-14AF550857D1}" type="pres">
      <dgm:prSet presAssocID="{98D56484-4AA4-476E-B556-90501896A4DE}" presName="descendantText" presStyleLbl="alignAccFollowNode1" presStyleIdx="0" presStyleCnt="3">
        <dgm:presLayoutVars>
          <dgm:bulletEnabled val="1"/>
        </dgm:presLayoutVars>
      </dgm:prSet>
      <dgm:spPr/>
    </dgm:pt>
    <dgm:pt modelId="{785FC9C6-5C8A-614D-A803-307BD777B94E}" type="pres">
      <dgm:prSet presAssocID="{A2223E11-7ADA-4225-A01D-BA0686075CB3}" presName="sp" presStyleCnt="0"/>
      <dgm:spPr/>
    </dgm:pt>
    <dgm:pt modelId="{51FD76A0-1057-9C46-94A3-023FC965B165}" type="pres">
      <dgm:prSet presAssocID="{668D0599-D7B2-4688-B932-A774B49A6DCE}" presName="linNode" presStyleCnt="0"/>
      <dgm:spPr/>
    </dgm:pt>
    <dgm:pt modelId="{B26A2037-C8B4-3243-9271-76DAC45E5EAF}" type="pres">
      <dgm:prSet presAssocID="{668D0599-D7B2-4688-B932-A774B49A6DCE}" presName="parentText" presStyleLbl="node1" presStyleIdx="1" presStyleCnt="3">
        <dgm:presLayoutVars>
          <dgm:chMax val="1"/>
          <dgm:bulletEnabled val="1"/>
        </dgm:presLayoutVars>
      </dgm:prSet>
      <dgm:spPr/>
    </dgm:pt>
    <dgm:pt modelId="{58983B91-1CD1-D542-9B75-7B1B142338D1}" type="pres">
      <dgm:prSet presAssocID="{668D0599-D7B2-4688-B932-A774B49A6DCE}" presName="descendantText" presStyleLbl="alignAccFollowNode1" presStyleIdx="1" presStyleCnt="3">
        <dgm:presLayoutVars>
          <dgm:bulletEnabled val="1"/>
        </dgm:presLayoutVars>
      </dgm:prSet>
      <dgm:spPr/>
    </dgm:pt>
    <dgm:pt modelId="{A612DBD8-6E1A-A64A-AAD8-C3D20F04E258}" type="pres">
      <dgm:prSet presAssocID="{C87A2B08-6475-4198-A1A5-E788FB6333D7}" presName="sp" presStyleCnt="0"/>
      <dgm:spPr/>
    </dgm:pt>
    <dgm:pt modelId="{364E47C3-DCF1-F84E-B69B-4BA6432224AE}" type="pres">
      <dgm:prSet presAssocID="{94269E85-009C-4F70-BB42-0AEAA244DD14}" presName="linNode" presStyleCnt="0"/>
      <dgm:spPr/>
    </dgm:pt>
    <dgm:pt modelId="{8CAE27F3-08EF-2B4F-8A9E-AEA69839869C}" type="pres">
      <dgm:prSet presAssocID="{94269E85-009C-4F70-BB42-0AEAA244DD14}" presName="parentText" presStyleLbl="node1" presStyleIdx="2" presStyleCnt="3">
        <dgm:presLayoutVars>
          <dgm:chMax val="1"/>
          <dgm:bulletEnabled val="1"/>
        </dgm:presLayoutVars>
      </dgm:prSet>
      <dgm:spPr/>
    </dgm:pt>
    <dgm:pt modelId="{00F1F2A0-BB03-2341-A7BD-52966ACCB2E7}" type="pres">
      <dgm:prSet presAssocID="{94269E85-009C-4F70-BB42-0AEAA244DD14}" presName="descendantText" presStyleLbl="alignAccFollowNode1" presStyleIdx="2" presStyleCnt="3">
        <dgm:presLayoutVars>
          <dgm:bulletEnabled val="1"/>
        </dgm:presLayoutVars>
      </dgm:prSet>
      <dgm:spPr/>
    </dgm:pt>
  </dgm:ptLst>
  <dgm:cxnLst>
    <dgm:cxn modelId="{2F24C900-7F40-49B6-91FC-94C7087CFE38}" srcId="{668D0599-D7B2-4688-B932-A774B49A6DCE}" destId="{F86DBAAB-5664-4D01-BB8B-DD3C661C10BE}" srcOrd="0" destOrd="0" parTransId="{971C3344-2F3E-4EA6-943C-05FDC30E786F}" sibTransId="{00CEFDB5-D179-4766-BE38-596A018B7AA6}"/>
    <dgm:cxn modelId="{3E587C04-F4B6-724E-895C-0C3F4CB91CBA}" type="presOf" srcId="{AEB04ABF-2C61-445C-8EB6-62114E7BA3F5}" destId="{2ADC39FD-C344-D148-8583-3FAD0D83B1EA}" srcOrd="0" destOrd="0" presId="urn:microsoft.com/office/officeart/2005/8/layout/vList5"/>
    <dgm:cxn modelId="{7E19A608-BDFD-458A-8DF0-55282F53AB59}" srcId="{98D56484-4AA4-476E-B556-90501896A4DE}" destId="{D536DFA7-51A2-4241-890D-AB7D238AA5B1}" srcOrd="1" destOrd="0" parTransId="{2DAEA31D-2AAB-41A9-B72E-49EA3AB0B794}" sibTransId="{407227EF-CA15-4E9C-BE9B-2A7B8658FF7E}"/>
    <dgm:cxn modelId="{0D29E808-C76A-44F5-9800-FF4A50DAA552}" srcId="{94269E85-009C-4F70-BB42-0AEAA244DD14}" destId="{3E4A1D16-0D2A-4152-904C-2115DA35EDD2}" srcOrd="1" destOrd="0" parTransId="{F8D7CDCE-A7C7-4A38-B396-ED8596916CF0}" sibTransId="{77F94DDE-3885-48AB-8ED4-79462253397A}"/>
    <dgm:cxn modelId="{7F88D81F-2A7C-4B45-9867-4A122371EC16}" type="presOf" srcId="{44C5D08A-154E-42C8-8381-220A79F136D9}" destId="{58983B91-1CD1-D542-9B75-7B1B142338D1}" srcOrd="0" destOrd="2" presId="urn:microsoft.com/office/officeart/2005/8/layout/vList5"/>
    <dgm:cxn modelId="{083A042A-CFC4-4DB5-89EB-7490356FBF89}" srcId="{AEB04ABF-2C61-445C-8EB6-62114E7BA3F5}" destId="{94269E85-009C-4F70-BB42-0AEAA244DD14}" srcOrd="2" destOrd="0" parTransId="{2BE18E8B-FE6F-497F-8A77-977800408DD1}" sibTransId="{DA74D488-88D9-438D-9821-BC83BA9EFB2F}"/>
    <dgm:cxn modelId="{D33B0D39-324B-C348-A922-5659C2A2BD8B}" type="presOf" srcId="{668D0599-D7B2-4688-B932-A774B49A6DCE}" destId="{B26A2037-C8B4-3243-9271-76DAC45E5EAF}" srcOrd="0" destOrd="0" presId="urn:microsoft.com/office/officeart/2005/8/layout/vList5"/>
    <dgm:cxn modelId="{27D5054D-FE15-DB4F-AC00-B56F06E7E800}" type="presOf" srcId="{C876F114-8B7F-46B1-A1E1-122E7CCD37E7}" destId="{26F34F92-F5BB-A94E-AA98-14AF550857D1}" srcOrd="0" destOrd="2" presId="urn:microsoft.com/office/officeart/2005/8/layout/vList5"/>
    <dgm:cxn modelId="{B65B914F-10AE-AB4F-A76E-40CBA1852D16}" type="presOf" srcId="{98D56484-4AA4-476E-B556-90501896A4DE}" destId="{94B57FD2-A15B-BF42-8CBB-9D889E9CF932}" srcOrd="0" destOrd="0" presId="urn:microsoft.com/office/officeart/2005/8/layout/vList5"/>
    <dgm:cxn modelId="{6CB6CF5A-BEBC-419E-A9E0-7D62EEC273A9}" srcId="{668D0599-D7B2-4688-B932-A774B49A6DCE}" destId="{23D281EB-70B8-41EE-A209-A89D9D1F9949}" srcOrd="1" destOrd="0" parTransId="{7F6F4EAD-EF1E-40CE-90A4-78B28E08A8DE}" sibTransId="{79703E49-A278-491B-85D5-7530F7B5083D}"/>
    <dgm:cxn modelId="{561BFA5B-D1EC-458B-BC9B-33EE86A2037E}" srcId="{94269E85-009C-4F70-BB42-0AEAA244DD14}" destId="{133373D7-2BB9-4215-85D9-83FFEC4E6B82}" srcOrd="0" destOrd="0" parTransId="{00A14179-4CFC-44E8-B272-1ECF55883C9E}" sibTransId="{53515D6F-FD70-4F93-9843-0073A01797D7}"/>
    <dgm:cxn modelId="{5454E573-2393-2943-B9FF-AEDAB2A14DA5}" type="presOf" srcId="{3E4A1D16-0D2A-4152-904C-2115DA35EDD2}" destId="{00F1F2A0-BB03-2341-A7BD-52966ACCB2E7}" srcOrd="0" destOrd="1" presId="urn:microsoft.com/office/officeart/2005/8/layout/vList5"/>
    <dgm:cxn modelId="{A01D8993-BAA5-487B-AF06-F641D812C6EA}" srcId="{668D0599-D7B2-4688-B932-A774B49A6DCE}" destId="{44C5D08A-154E-42C8-8381-220A79F136D9}" srcOrd="2" destOrd="0" parTransId="{CF458A96-ADC2-458C-9E8A-A32026570C59}" sibTransId="{8EA7F68E-50A3-4AEB-9888-FE7F249F6C67}"/>
    <dgm:cxn modelId="{D552DE9E-CE98-914D-ABAA-E0A0076449A9}" type="presOf" srcId="{94269E85-009C-4F70-BB42-0AEAA244DD14}" destId="{8CAE27F3-08EF-2B4F-8A9E-AEA69839869C}" srcOrd="0" destOrd="0" presId="urn:microsoft.com/office/officeart/2005/8/layout/vList5"/>
    <dgm:cxn modelId="{9283289F-E7AD-4448-A6B1-2DCF985E9E1C}" srcId="{AEB04ABF-2C61-445C-8EB6-62114E7BA3F5}" destId="{98D56484-4AA4-476E-B556-90501896A4DE}" srcOrd="0" destOrd="0" parTransId="{4C8F47E4-68A6-4D7E-A57F-E4BB87959E8A}" sibTransId="{A2223E11-7ADA-4225-A01D-BA0686075CB3}"/>
    <dgm:cxn modelId="{3F0801B6-342F-40E5-8802-44A226838C7D}" srcId="{98D56484-4AA4-476E-B556-90501896A4DE}" destId="{D693B41A-E794-443A-860B-A0BE80BC1774}" srcOrd="0" destOrd="0" parTransId="{A8D78F51-D13E-4D73-9110-DAA8F0E6F649}" sibTransId="{9A7205FE-8783-42DD-ADF1-5AFA76EFDD0F}"/>
    <dgm:cxn modelId="{CBB6ECCB-AF0A-6049-8DE5-54C001582D06}" type="presOf" srcId="{133373D7-2BB9-4215-85D9-83FFEC4E6B82}" destId="{00F1F2A0-BB03-2341-A7BD-52966ACCB2E7}" srcOrd="0" destOrd="0" presId="urn:microsoft.com/office/officeart/2005/8/layout/vList5"/>
    <dgm:cxn modelId="{30BB51DF-36A7-AA41-B3E9-1A5C8A61A2A6}" type="presOf" srcId="{D693B41A-E794-443A-860B-A0BE80BC1774}" destId="{26F34F92-F5BB-A94E-AA98-14AF550857D1}" srcOrd="0" destOrd="0" presId="urn:microsoft.com/office/officeart/2005/8/layout/vList5"/>
    <dgm:cxn modelId="{9A6557E2-FE9A-A948-B74C-B07FF887289E}" type="presOf" srcId="{23D281EB-70B8-41EE-A209-A89D9D1F9949}" destId="{58983B91-1CD1-D542-9B75-7B1B142338D1}" srcOrd="0" destOrd="1" presId="urn:microsoft.com/office/officeart/2005/8/layout/vList5"/>
    <dgm:cxn modelId="{82C45BE5-398A-4756-9EE2-AAD941E0CF39}" srcId="{98D56484-4AA4-476E-B556-90501896A4DE}" destId="{C876F114-8B7F-46B1-A1E1-122E7CCD37E7}" srcOrd="2" destOrd="0" parTransId="{A0814DB1-4B14-4BBF-8061-8D0013065ED8}" sibTransId="{B56D5D32-80A6-4D5F-BE7E-92F5B1E2530A}"/>
    <dgm:cxn modelId="{F692EBEB-1EC7-C942-94E9-CA802B7B26C4}" type="presOf" srcId="{F86DBAAB-5664-4D01-BB8B-DD3C661C10BE}" destId="{58983B91-1CD1-D542-9B75-7B1B142338D1}" srcOrd="0" destOrd="0" presId="urn:microsoft.com/office/officeart/2005/8/layout/vList5"/>
    <dgm:cxn modelId="{6AC80FF9-BD97-4A14-8F3F-7E9ED40D318E}" srcId="{AEB04ABF-2C61-445C-8EB6-62114E7BA3F5}" destId="{668D0599-D7B2-4688-B932-A774B49A6DCE}" srcOrd="1" destOrd="0" parTransId="{CFF7825D-AE1C-4041-B65F-2853DD399C6D}" sibTransId="{C87A2B08-6475-4198-A1A5-E788FB6333D7}"/>
    <dgm:cxn modelId="{BBA5D4FE-8990-C046-81A4-7F18BE93382D}" type="presOf" srcId="{D536DFA7-51A2-4241-890D-AB7D238AA5B1}" destId="{26F34F92-F5BB-A94E-AA98-14AF550857D1}" srcOrd="0" destOrd="1" presId="urn:microsoft.com/office/officeart/2005/8/layout/vList5"/>
    <dgm:cxn modelId="{707ECC51-8C4B-5240-AC1D-B7F01008CAA7}" type="presParOf" srcId="{2ADC39FD-C344-D148-8583-3FAD0D83B1EA}" destId="{CD3F26B8-C111-8747-A09A-02D86EEA8E91}" srcOrd="0" destOrd="0" presId="urn:microsoft.com/office/officeart/2005/8/layout/vList5"/>
    <dgm:cxn modelId="{9F91387D-A4F7-6042-9F77-1E9324915A2D}" type="presParOf" srcId="{CD3F26B8-C111-8747-A09A-02D86EEA8E91}" destId="{94B57FD2-A15B-BF42-8CBB-9D889E9CF932}" srcOrd="0" destOrd="0" presId="urn:microsoft.com/office/officeart/2005/8/layout/vList5"/>
    <dgm:cxn modelId="{0EC763C4-07CA-7A46-8669-030C4AB4555F}" type="presParOf" srcId="{CD3F26B8-C111-8747-A09A-02D86EEA8E91}" destId="{26F34F92-F5BB-A94E-AA98-14AF550857D1}" srcOrd="1" destOrd="0" presId="urn:microsoft.com/office/officeart/2005/8/layout/vList5"/>
    <dgm:cxn modelId="{547E2C37-58A9-1B45-9388-B24028712493}" type="presParOf" srcId="{2ADC39FD-C344-D148-8583-3FAD0D83B1EA}" destId="{785FC9C6-5C8A-614D-A803-307BD777B94E}" srcOrd="1" destOrd="0" presId="urn:microsoft.com/office/officeart/2005/8/layout/vList5"/>
    <dgm:cxn modelId="{7B6D64C1-4CB1-7D41-871B-56C4675BA5FC}" type="presParOf" srcId="{2ADC39FD-C344-D148-8583-3FAD0D83B1EA}" destId="{51FD76A0-1057-9C46-94A3-023FC965B165}" srcOrd="2" destOrd="0" presId="urn:microsoft.com/office/officeart/2005/8/layout/vList5"/>
    <dgm:cxn modelId="{EB08EA02-2AC5-2B4B-A132-897506C74EFE}" type="presParOf" srcId="{51FD76A0-1057-9C46-94A3-023FC965B165}" destId="{B26A2037-C8B4-3243-9271-76DAC45E5EAF}" srcOrd="0" destOrd="0" presId="urn:microsoft.com/office/officeart/2005/8/layout/vList5"/>
    <dgm:cxn modelId="{56B67CB1-B221-2342-BD06-0B89BFA2E0B1}" type="presParOf" srcId="{51FD76A0-1057-9C46-94A3-023FC965B165}" destId="{58983B91-1CD1-D542-9B75-7B1B142338D1}" srcOrd="1" destOrd="0" presId="urn:microsoft.com/office/officeart/2005/8/layout/vList5"/>
    <dgm:cxn modelId="{DA58A5F2-D1F6-374F-A971-FBADC6A98910}" type="presParOf" srcId="{2ADC39FD-C344-D148-8583-3FAD0D83B1EA}" destId="{A612DBD8-6E1A-A64A-AAD8-C3D20F04E258}" srcOrd="3" destOrd="0" presId="urn:microsoft.com/office/officeart/2005/8/layout/vList5"/>
    <dgm:cxn modelId="{273D57F4-BCD6-7B48-9D4C-56CEBBC5C669}" type="presParOf" srcId="{2ADC39FD-C344-D148-8583-3FAD0D83B1EA}" destId="{364E47C3-DCF1-F84E-B69B-4BA6432224AE}" srcOrd="4" destOrd="0" presId="urn:microsoft.com/office/officeart/2005/8/layout/vList5"/>
    <dgm:cxn modelId="{9AA52281-D3CB-FB41-AF30-5FA0D5864009}" type="presParOf" srcId="{364E47C3-DCF1-F84E-B69B-4BA6432224AE}" destId="{8CAE27F3-08EF-2B4F-8A9E-AEA69839869C}" srcOrd="0" destOrd="0" presId="urn:microsoft.com/office/officeart/2005/8/layout/vList5"/>
    <dgm:cxn modelId="{8B4D98CE-9399-8247-8CCE-034C38BA58C8}" type="presParOf" srcId="{364E47C3-DCF1-F84E-B69B-4BA6432224AE}" destId="{00F1F2A0-BB03-2341-A7BD-52966ACCB2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6AFA83-15F0-4C8B-8658-7FD3FF377CC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A8006FF-E386-4260-91D7-61FCBFE90E7C}">
      <dgm:prSet/>
      <dgm:spPr>
        <a:solidFill>
          <a:srgbClr val="B2C8D1"/>
        </a:solidFill>
        <a:ln>
          <a:solidFill>
            <a:schemeClr val="bg1"/>
          </a:solidFill>
        </a:ln>
      </dgm:spPr>
      <dgm:t>
        <a:bodyPr/>
        <a:lstStyle/>
        <a:p>
          <a:r>
            <a:rPr lang="en-US" dirty="0"/>
            <a:t>What are some misconceptions about the HPV vaccine?</a:t>
          </a:r>
        </a:p>
      </dgm:t>
    </dgm:pt>
    <dgm:pt modelId="{AD292630-739D-45EE-B2BA-1E271588896B}" type="parTrans" cxnId="{61672515-134F-4B3D-B013-932F1652D1B1}">
      <dgm:prSet/>
      <dgm:spPr/>
      <dgm:t>
        <a:bodyPr/>
        <a:lstStyle/>
        <a:p>
          <a:endParaRPr lang="en-US"/>
        </a:p>
      </dgm:t>
    </dgm:pt>
    <dgm:pt modelId="{92712A09-41CB-4BB3-A26B-D28F7B9B2B4D}" type="sibTrans" cxnId="{61672515-134F-4B3D-B013-932F1652D1B1}">
      <dgm:prSet/>
      <dgm:spPr/>
      <dgm:t>
        <a:bodyPr/>
        <a:lstStyle/>
        <a:p>
          <a:endParaRPr lang="en-US"/>
        </a:p>
      </dgm:t>
    </dgm:pt>
    <dgm:pt modelId="{D1C92A0A-6D5A-42A5-B88D-70AE8E17AFA5}">
      <dgm:prSet/>
      <dgm:spPr>
        <a:solidFill>
          <a:schemeClr val="tx2">
            <a:lumMod val="10000"/>
            <a:lumOff val="90000"/>
            <a:alpha val="90000"/>
          </a:schemeClr>
        </a:solidFill>
        <a:ln>
          <a:solidFill>
            <a:schemeClr val="bg1">
              <a:alpha val="90000"/>
            </a:schemeClr>
          </a:solidFill>
        </a:ln>
      </dgm:spPr>
      <dgm:t>
        <a:bodyPr/>
        <a:lstStyle/>
        <a:p>
          <a:r>
            <a:rPr lang="en-US"/>
            <a:t>Encourages sexual activity in the younger population</a:t>
          </a:r>
        </a:p>
      </dgm:t>
    </dgm:pt>
    <dgm:pt modelId="{C333C2C5-BE66-4E6C-BF8D-EA901537027B}" type="parTrans" cxnId="{9DFC9108-265A-4078-AED2-A10D4CB17D0B}">
      <dgm:prSet/>
      <dgm:spPr/>
      <dgm:t>
        <a:bodyPr/>
        <a:lstStyle/>
        <a:p>
          <a:endParaRPr lang="en-US"/>
        </a:p>
      </dgm:t>
    </dgm:pt>
    <dgm:pt modelId="{4E3ADD49-236F-4697-ABFB-45F35F8518DB}" type="sibTrans" cxnId="{9DFC9108-265A-4078-AED2-A10D4CB17D0B}">
      <dgm:prSet/>
      <dgm:spPr/>
      <dgm:t>
        <a:bodyPr/>
        <a:lstStyle/>
        <a:p>
          <a:endParaRPr lang="en-US"/>
        </a:p>
      </dgm:t>
    </dgm:pt>
    <dgm:pt modelId="{3E7384AC-48D5-4D7E-8224-F80BD06392A1}">
      <dgm:prSet/>
      <dgm:spPr>
        <a:solidFill>
          <a:schemeClr val="tx2">
            <a:lumMod val="10000"/>
            <a:lumOff val="90000"/>
            <a:alpha val="90000"/>
          </a:schemeClr>
        </a:solidFill>
        <a:ln>
          <a:solidFill>
            <a:schemeClr val="bg1">
              <a:alpha val="90000"/>
            </a:schemeClr>
          </a:solidFill>
        </a:ln>
      </dgm:spPr>
      <dgm:t>
        <a:bodyPr/>
        <a:lstStyle/>
        <a:p>
          <a:r>
            <a:rPr lang="en-US"/>
            <a:t>Not necessary if the individual is not sexually active</a:t>
          </a:r>
        </a:p>
      </dgm:t>
    </dgm:pt>
    <dgm:pt modelId="{1886D85B-6F34-47A3-A6F2-42DA8204DD10}" type="parTrans" cxnId="{F7B2970A-CA94-45E8-8750-678D3A6FBFA2}">
      <dgm:prSet/>
      <dgm:spPr/>
      <dgm:t>
        <a:bodyPr/>
        <a:lstStyle/>
        <a:p>
          <a:endParaRPr lang="en-US"/>
        </a:p>
      </dgm:t>
    </dgm:pt>
    <dgm:pt modelId="{B17F5AC5-0E3E-4C61-BCC0-EDBA3E1A82CB}" type="sibTrans" cxnId="{F7B2970A-CA94-45E8-8750-678D3A6FBFA2}">
      <dgm:prSet/>
      <dgm:spPr/>
      <dgm:t>
        <a:bodyPr/>
        <a:lstStyle/>
        <a:p>
          <a:endParaRPr lang="en-US"/>
        </a:p>
      </dgm:t>
    </dgm:pt>
    <dgm:pt modelId="{B0455FD9-0B51-4629-BFEA-396358247986}">
      <dgm:prSet/>
      <dgm:spPr>
        <a:solidFill>
          <a:schemeClr val="accent1">
            <a:lumMod val="75000"/>
          </a:schemeClr>
        </a:solidFill>
        <a:ln>
          <a:solidFill>
            <a:schemeClr val="bg1"/>
          </a:solidFill>
        </a:ln>
      </dgm:spPr>
      <dgm:t>
        <a:bodyPr/>
        <a:lstStyle/>
        <a:p>
          <a:r>
            <a:rPr lang="en-US"/>
            <a:t>What are the effects of these misconceptions?</a:t>
          </a:r>
        </a:p>
      </dgm:t>
    </dgm:pt>
    <dgm:pt modelId="{CECD40DD-BD7B-4FCE-B8D6-5F9898522ED4}" type="parTrans" cxnId="{2C299424-5AE8-4544-87FD-BF31F175A6E1}">
      <dgm:prSet/>
      <dgm:spPr/>
      <dgm:t>
        <a:bodyPr/>
        <a:lstStyle/>
        <a:p>
          <a:endParaRPr lang="en-US"/>
        </a:p>
      </dgm:t>
    </dgm:pt>
    <dgm:pt modelId="{4BA79A52-6204-4C02-8C06-CD12C970FFBC}" type="sibTrans" cxnId="{2C299424-5AE8-4544-87FD-BF31F175A6E1}">
      <dgm:prSet/>
      <dgm:spPr/>
      <dgm:t>
        <a:bodyPr/>
        <a:lstStyle/>
        <a:p>
          <a:endParaRPr lang="en-US"/>
        </a:p>
      </dgm:t>
    </dgm:pt>
    <dgm:pt modelId="{76069024-3BDE-4155-8C9B-EF26F9C4AB14}">
      <dgm:prSet/>
      <dgm:spPr>
        <a:ln>
          <a:solidFill>
            <a:schemeClr val="bg1">
              <a:alpha val="90000"/>
            </a:schemeClr>
          </a:solidFill>
        </a:ln>
      </dgm:spPr>
      <dgm:t>
        <a:bodyPr/>
        <a:lstStyle/>
        <a:p>
          <a:pPr rtl="0"/>
          <a:r>
            <a:rPr lang="en-US">
              <a:latin typeface="Aptos Display" panose="02110004020202020204"/>
            </a:rPr>
            <a:t>Development of cancerous</a:t>
          </a:r>
          <a:r>
            <a:rPr lang="en-US"/>
            <a:t> lesions</a:t>
          </a:r>
        </a:p>
      </dgm:t>
    </dgm:pt>
    <dgm:pt modelId="{4818FF22-7BF6-4FB7-9E15-F0E54542ECEA}" type="parTrans" cxnId="{CEA12430-44FB-4C60-BFA9-D67CC93E460E}">
      <dgm:prSet/>
      <dgm:spPr/>
      <dgm:t>
        <a:bodyPr/>
        <a:lstStyle/>
        <a:p>
          <a:endParaRPr lang="en-US"/>
        </a:p>
      </dgm:t>
    </dgm:pt>
    <dgm:pt modelId="{A445E820-F328-4F58-B639-B9F54A9E5D16}" type="sibTrans" cxnId="{CEA12430-44FB-4C60-BFA9-D67CC93E460E}">
      <dgm:prSet/>
      <dgm:spPr/>
      <dgm:t>
        <a:bodyPr/>
        <a:lstStyle/>
        <a:p>
          <a:endParaRPr lang="en-US"/>
        </a:p>
      </dgm:t>
    </dgm:pt>
    <dgm:pt modelId="{F5A4CD22-7352-45B5-A16E-FBF38D5B1FB6}">
      <dgm:prSet/>
      <dgm:spPr>
        <a:ln>
          <a:solidFill>
            <a:schemeClr val="bg1">
              <a:alpha val="90000"/>
            </a:schemeClr>
          </a:solidFill>
        </a:ln>
      </dgm:spPr>
      <dgm:t>
        <a:bodyPr/>
        <a:lstStyle/>
        <a:p>
          <a:pPr rtl="0"/>
          <a:r>
            <a:rPr lang="en-US">
              <a:latin typeface="Aptos Display" panose="02110004020202020204"/>
            </a:rPr>
            <a:t>Increased vaccine</a:t>
          </a:r>
          <a:r>
            <a:rPr lang="en-US"/>
            <a:t> hesitancy</a:t>
          </a:r>
        </a:p>
      </dgm:t>
    </dgm:pt>
    <dgm:pt modelId="{039E7591-2AC6-4BA3-8A62-0C405C927661}" type="parTrans" cxnId="{ED01A796-483F-4030-926F-E9CC425747E7}">
      <dgm:prSet/>
      <dgm:spPr/>
      <dgm:t>
        <a:bodyPr/>
        <a:lstStyle/>
        <a:p>
          <a:endParaRPr lang="en-US"/>
        </a:p>
      </dgm:t>
    </dgm:pt>
    <dgm:pt modelId="{11AC3126-46AF-4344-9019-AFC2C2D89728}" type="sibTrans" cxnId="{ED01A796-483F-4030-926F-E9CC425747E7}">
      <dgm:prSet/>
      <dgm:spPr/>
      <dgm:t>
        <a:bodyPr/>
        <a:lstStyle/>
        <a:p>
          <a:endParaRPr lang="en-US"/>
        </a:p>
      </dgm:t>
    </dgm:pt>
    <dgm:pt modelId="{B3EE2FB6-C021-4EF5-973F-19A5983353E7}">
      <dgm:prSet/>
      <dgm:spPr>
        <a:solidFill>
          <a:srgbClr val="CEE6C4"/>
        </a:solidFill>
        <a:ln>
          <a:solidFill>
            <a:schemeClr val="bg1"/>
          </a:solidFill>
        </a:ln>
      </dgm:spPr>
      <dgm:t>
        <a:bodyPr/>
        <a:lstStyle/>
        <a:p>
          <a:r>
            <a:rPr lang="en-US"/>
            <a:t>What are some ways to combat these effects?</a:t>
          </a:r>
        </a:p>
      </dgm:t>
    </dgm:pt>
    <dgm:pt modelId="{BA723679-8358-4DDC-A56E-1D065925F48E}" type="parTrans" cxnId="{74F45CFF-A83C-4C16-A03E-58A0DC8E980E}">
      <dgm:prSet/>
      <dgm:spPr/>
      <dgm:t>
        <a:bodyPr/>
        <a:lstStyle/>
        <a:p>
          <a:endParaRPr lang="en-US"/>
        </a:p>
      </dgm:t>
    </dgm:pt>
    <dgm:pt modelId="{80AC1BCB-E037-4FBA-ABA0-D9E26D79B773}" type="sibTrans" cxnId="{74F45CFF-A83C-4C16-A03E-58A0DC8E980E}">
      <dgm:prSet/>
      <dgm:spPr/>
      <dgm:t>
        <a:bodyPr/>
        <a:lstStyle/>
        <a:p>
          <a:endParaRPr lang="en-US"/>
        </a:p>
      </dgm:t>
    </dgm:pt>
    <dgm:pt modelId="{C28693FF-4398-455D-A7DA-C03A2FEA1C07}">
      <dgm:prSet/>
      <dgm:spPr>
        <a:solidFill>
          <a:srgbClr val="D4E2D4">
            <a:alpha val="90000"/>
          </a:srgbClr>
        </a:solidFill>
        <a:ln>
          <a:solidFill>
            <a:schemeClr val="bg1">
              <a:alpha val="90000"/>
            </a:schemeClr>
          </a:solidFill>
        </a:ln>
      </dgm:spPr>
      <dgm:t>
        <a:bodyPr/>
        <a:lstStyle/>
        <a:p>
          <a:pPr rtl="0"/>
          <a:r>
            <a:rPr lang="en-US" dirty="0">
              <a:latin typeface="Aptos Display" panose="02110004020202020204"/>
            </a:rPr>
            <a:t>Education</a:t>
          </a:r>
          <a:r>
            <a:rPr lang="en-US" dirty="0"/>
            <a:t> and effective communication</a:t>
          </a:r>
        </a:p>
      </dgm:t>
    </dgm:pt>
    <dgm:pt modelId="{B62B8F56-E2A6-4306-A9BE-516870B2DFFB}" type="parTrans" cxnId="{587DBC39-2F54-4DC2-BBBC-21FAED38809B}">
      <dgm:prSet/>
      <dgm:spPr/>
      <dgm:t>
        <a:bodyPr/>
        <a:lstStyle/>
        <a:p>
          <a:endParaRPr lang="en-US"/>
        </a:p>
      </dgm:t>
    </dgm:pt>
    <dgm:pt modelId="{E8F36372-A542-4BD8-ADC7-DA1693E5AABA}" type="sibTrans" cxnId="{587DBC39-2F54-4DC2-BBBC-21FAED38809B}">
      <dgm:prSet/>
      <dgm:spPr/>
      <dgm:t>
        <a:bodyPr/>
        <a:lstStyle/>
        <a:p>
          <a:endParaRPr lang="en-US"/>
        </a:p>
      </dgm:t>
    </dgm:pt>
    <dgm:pt modelId="{BFA40878-9AFF-4CA4-9A60-1AFE44EAC413}">
      <dgm:prSet/>
      <dgm:spPr>
        <a:solidFill>
          <a:srgbClr val="D4E2D4">
            <a:alpha val="90000"/>
          </a:srgbClr>
        </a:solidFill>
        <a:ln>
          <a:solidFill>
            <a:schemeClr val="bg1">
              <a:alpha val="90000"/>
            </a:schemeClr>
          </a:solidFill>
        </a:ln>
      </dgm:spPr>
      <dgm:t>
        <a:bodyPr/>
        <a:lstStyle/>
        <a:p>
          <a:r>
            <a:rPr lang="en-US"/>
            <a:t>Healthcare provider </a:t>
          </a:r>
          <a:r>
            <a:rPr lang="en-US">
              <a:latin typeface="Aptos Display" panose="02110004020202020204"/>
            </a:rPr>
            <a:t>recommendations</a:t>
          </a:r>
          <a:endParaRPr lang="en-US"/>
        </a:p>
      </dgm:t>
    </dgm:pt>
    <dgm:pt modelId="{54B64305-6360-440E-B561-DC74A30BA369}" type="parTrans" cxnId="{64D63E36-856D-4EFC-A361-EBFF9B9EB239}">
      <dgm:prSet/>
      <dgm:spPr/>
      <dgm:t>
        <a:bodyPr/>
        <a:lstStyle/>
        <a:p>
          <a:endParaRPr lang="en-US"/>
        </a:p>
      </dgm:t>
    </dgm:pt>
    <dgm:pt modelId="{48A6A394-2025-4EB0-B50A-933F854715B9}" type="sibTrans" cxnId="{64D63E36-856D-4EFC-A361-EBFF9B9EB239}">
      <dgm:prSet/>
      <dgm:spPr/>
      <dgm:t>
        <a:bodyPr/>
        <a:lstStyle/>
        <a:p>
          <a:endParaRPr lang="en-US"/>
        </a:p>
      </dgm:t>
    </dgm:pt>
    <dgm:pt modelId="{F2B62034-EE9A-4933-815F-ED4206019609}">
      <dgm:prSet phldr="0"/>
      <dgm:spPr>
        <a:solidFill>
          <a:schemeClr val="tx2">
            <a:lumMod val="10000"/>
            <a:lumOff val="90000"/>
            <a:alpha val="90000"/>
          </a:schemeClr>
        </a:solidFill>
        <a:ln>
          <a:solidFill>
            <a:schemeClr val="bg1">
              <a:alpha val="90000"/>
            </a:schemeClr>
          </a:solidFill>
        </a:ln>
      </dgm:spPr>
      <dgm:t>
        <a:bodyPr/>
        <a:lstStyle/>
        <a:p>
          <a:pPr rtl="0"/>
          <a:r>
            <a:rPr lang="en-US">
              <a:latin typeface="Aptos Display" panose="02110004020202020204"/>
            </a:rPr>
            <a:t>Males do not need this vaccination</a:t>
          </a:r>
        </a:p>
      </dgm:t>
    </dgm:pt>
    <dgm:pt modelId="{3DB73E17-8F25-4DA5-8A46-AC3E3D5FEB19}" type="parTrans" cxnId="{7F980368-3685-7C47-80D7-A4E5812725AB}">
      <dgm:prSet/>
      <dgm:spPr/>
      <dgm:t>
        <a:bodyPr/>
        <a:lstStyle/>
        <a:p>
          <a:endParaRPr lang="en-US"/>
        </a:p>
      </dgm:t>
    </dgm:pt>
    <dgm:pt modelId="{7D06CFBE-55E5-4350-BF6F-782114D855F2}" type="sibTrans" cxnId="{7F980368-3685-7C47-80D7-A4E5812725AB}">
      <dgm:prSet/>
      <dgm:spPr/>
      <dgm:t>
        <a:bodyPr/>
        <a:lstStyle/>
        <a:p>
          <a:endParaRPr lang="en-US"/>
        </a:p>
      </dgm:t>
    </dgm:pt>
    <dgm:pt modelId="{EAFBAA2D-11C9-4933-B134-7649B3C236BB}">
      <dgm:prSet phldr="0"/>
      <dgm:spPr>
        <a:ln>
          <a:solidFill>
            <a:schemeClr val="bg1">
              <a:alpha val="90000"/>
            </a:schemeClr>
          </a:solidFill>
        </a:ln>
      </dgm:spPr>
      <dgm:t>
        <a:bodyPr/>
        <a:lstStyle/>
        <a:p>
          <a:pPr rtl="0"/>
          <a:r>
            <a:rPr lang="en-US">
              <a:latin typeface="Aptos Display" panose="02110004020202020204"/>
            </a:rPr>
            <a:t>Higher rates of HPV</a:t>
          </a:r>
        </a:p>
      </dgm:t>
    </dgm:pt>
    <dgm:pt modelId="{DB82D9C2-55C9-43F3-A5B1-FAB3AC80AAFC}" type="parTrans" cxnId="{75A1B2AF-3AEE-2844-B247-FB6598EE7EEA}">
      <dgm:prSet/>
      <dgm:spPr/>
      <dgm:t>
        <a:bodyPr/>
        <a:lstStyle/>
        <a:p>
          <a:endParaRPr lang="en-US"/>
        </a:p>
      </dgm:t>
    </dgm:pt>
    <dgm:pt modelId="{31AB1452-2280-44AB-A902-60A9CC74805B}" type="sibTrans" cxnId="{75A1B2AF-3AEE-2844-B247-FB6598EE7EEA}">
      <dgm:prSet/>
      <dgm:spPr/>
      <dgm:t>
        <a:bodyPr/>
        <a:lstStyle/>
        <a:p>
          <a:endParaRPr lang="en-US"/>
        </a:p>
      </dgm:t>
    </dgm:pt>
    <dgm:pt modelId="{B2CA854B-E816-485F-BA83-DAF1D801CE7E}">
      <dgm:prSet phldr="0"/>
      <dgm:spPr>
        <a:ln>
          <a:solidFill>
            <a:schemeClr val="bg1">
              <a:alpha val="90000"/>
            </a:schemeClr>
          </a:solidFill>
        </a:ln>
      </dgm:spPr>
      <dgm:t>
        <a:bodyPr/>
        <a:lstStyle/>
        <a:p>
          <a:pPr rtl="0"/>
          <a:r>
            <a:rPr lang="en-US">
              <a:latin typeface="Aptos Display" panose="02110004020202020204"/>
            </a:rPr>
            <a:t>Further spread of misinformation</a:t>
          </a:r>
        </a:p>
      </dgm:t>
    </dgm:pt>
    <dgm:pt modelId="{8FD3E551-19D5-4591-AB8F-FFD0B2DE2918}" type="parTrans" cxnId="{5CE2F99B-D782-E948-8BA4-96CFAF935C10}">
      <dgm:prSet/>
      <dgm:spPr/>
      <dgm:t>
        <a:bodyPr/>
        <a:lstStyle/>
        <a:p>
          <a:endParaRPr lang="en-US"/>
        </a:p>
      </dgm:t>
    </dgm:pt>
    <dgm:pt modelId="{F8C4C060-363C-4B77-8FFF-F57059E19302}" type="sibTrans" cxnId="{5CE2F99B-D782-E948-8BA4-96CFAF935C10}">
      <dgm:prSet/>
      <dgm:spPr/>
      <dgm:t>
        <a:bodyPr/>
        <a:lstStyle/>
        <a:p>
          <a:endParaRPr lang="en-US"/>
        </a:p>
      </dgm:t>
    </dgm:pt>
    <dgm:pt modelId="{38D684F8-6BE8-42FF-9004-18616A7463DA}">
      <dgm:prSet phldr="0"/>
      <dgm:spPr>
        <a:solidFill>
          <a:srgbClr val="D4E2D4">
            <a:alpha val="90000"/>
          </a:srgbClr>
        </a:solidFill>
        <a:ln>
          <a:solidFill>
            <a:schemeClr val="bg1">
              <a:alpha val="90000"/>
            </a:schemeClr>
          </a:solidFill>
        </a:ln>
      </dgm:spPr>
      <dgm:t>
        <a:bodyPr/>
        <a:lstStyle/>
        <a:p>
          <a:pPr rtl="0"/>
          <a:r>
            <a:rPr lang="en-US">
              <a:latin typeface="Aptos Display" panose="02110004020202020204"/>
            </a:rPr>
            <a:t>Providing evidence based resources</a:t>
          </a:r>
        </a:p>
      </dgm:t>
    </dgm:pt>
    <dgm:pt modelId="{C3EE3464-DC70-4931-96F6-7E4658BAB74D}" type="parTrans" cxnId="{0A4E33B7-2722-2A4A-BF89-5D6013652D8A}">
      <dgm:prSet/>
      <dgm:spPr/>
      <dgm:t>
        <a:bodyPr/>
        <a:lstStyle/>
        <a:p>
          <a:endParaRPr lang="en-US"/>
        </a:p>
      </dgm:t>
    </dgm:pt>
    <dgm:pt modelId="{CF2F9277-B7AD-40CB-A319-F0282B60164D}" type="sibTrans" cxnId="{0A4E33B7-2722-2A4A-BF89-5D6013652D8A}">
      <dgm:prSet/>
      <dgm:spPr/>
      <dgm:t>
        <a:bodyPr/>
        <a:lstStyle/>
        <a:p>
          <a:endParaRPr lang="en-US"/>
        </a:p>
      </dgm:t>
    </dgm:pt>
    <dgm:pt modelId="{06C6BF20-1451-4E1F-9AF0-F532EB469120}" type="pres">
      <dgm:prSet presAssocID="{396AFA83-15F0-4C8B-8658-7FD3FF377CC5}" presName="Name0" presStyleCnt="0">
        <dgm:presLayoutVars>
          <dgm:dir/>
          <dgm:animLvl val="lvl"/>
          <dgm:resizeHandles val="exact"/>
        </dgm:presLayoutVars>
      </dgm:prSet>
      <dgm:spPr/>
    </dgm:pt>
    <dgm:pt modelId="{5B82CD4D-9E2C-470F-B822-48808A8D9672}" type="pres">
      <dgm:prSet presAssocID="{5A8006FF-E386-4260-91D7-61FCBFE90E7C}" presName="composite" presStyleCnt="0"/>
      <dgm:spPr/>
    </dgm:pt>
    <dgm:pt modelId="{2D46B444-2865-4000-8ACE-891EEA33F1BA}" type="pres">
      <dgm:prSet presAssocID="{5A8006FF-E386-4260-91D7-61FCBFE90E7C}" presName="parTx" presStyleLbl="alignNode1" presStyleIdx="0" presStyleCnt="3">
        <dgm:presLayoutVars>
          <dgm:chMax val="0"/>
          <dgm:chPref val="0"/>
          <dgm:bulletEnabled val="1"/>
        </dgm:presLayoutVars>
      </dgm:prSet>
      <dgm:spPr/>
    </dgm:pt>
    <dgm:pt modelId="{E01E7DE0-51DC-46C3-A539-03A01DDD2D8F}" type="pres">
      <dgm:prSet presAssocID="{5A8006FF-E386-4260-91D7-61FCBFE90E7C}" presName="desTx" presStyleLbl="alignAccFollowNode1" presStyleIdx="0" presStyleCnt="3">
        <dgm:presLayoutVars>
          <dgm:bulletEnabled val="1"/>
        </dgm:presLayoutVars>
      </dgm:prSet>
      <dgm:spPr/>
    </dgm:pt>
    <dgm:pt modelId="{B7495DC7-E26F-46CE-A68C-F0F9D7569E3A}" type="pres">
      <dgm:prSet presAssocID="{92712A09-41CB-4BB3-A26B-D28F7B9B2B4D}" presName="space" presStyleCnt="0"/>
      <dgm:spPr/>
    </dgm:pt>
    <dgm:pt modelId="{0C612299-1B8C-4110-AFE9-4F940885E82D}" type="pres">
      <dgm:prSet presAssocID="{B0455FD9-0B51-4629-BFEA-396358247986}" presName="composite" presStyleCnt="0"/>
      <dgm:spPr/>
    </dgm:pt>
    <dgm:pt modelId="{3B8E826F-2616-407E-A155-245EDE539E49}" type="pres">
      <dgm:prSet presAssocID="{B0455FD9-0B51-4629-BFEA-396358247986}" presName="parTx" presStyleLbl="alignNode1" presStyleIdx="1" presStyleCnt="3">
        <dgm:presLayoutVars>
          <dgm:chMax val="0"/>
          <dgm:chPref val="0"/>
          <dgm:bulletEnabled val="1"/>
        </dgm:presLayoutVars>
      </dgm:prSet>
      <dgm:spPr/>
    </dgm:pt>
    <dgm:pt modelId="{B49729EA-4A15-40EE-989F-D030DF24F489}" type="pres">
      <dgm:prSet presAssocID="{B0455FD9-0B51-4629-BFEA-396358247986}" presName="desTx" presStyleLbl="alignAccFollowNode1" presStyleIdx="1" presStyleCnt="3">
        <dgm:presLayoutVars>
          <dgm:bulletEnabled val="1"/>
        </dgm:presLayoutVars>
      </dgm:prSet>
      <dgm:spPr/>
    </dgm:pt>
    <dgm:pt modelId="{631C48B3-BCEB-42A1-885F-4CAAC940DA17}" type="pres">
      <dgm:prSet presAssocID="{4BA79A52-6204-4C02-8C06-CD12C970FFBC}" presName="space" presStyleCnt="0"/>
      <dgm:spPr/>
    </dgm:pt>
    <dgm:pt modelId="{90F6090C-641A-4034-8288-7E4D2D4461A4}" type="pres">
      <dgm:prSet presAssocID="{B3EE2FB6-C021-4EF5-973F-19A5983353E7}" presName="composite" presStyleCnt="0"/>
      <dgm:spPr/>
    </dgm:pt>
    <dgm:pt modelId="{EBF869FD-B061-4D00-92D6-1DBE767BFD86}" type="pres">
      <dgm:prSet presAssocID="{B3EE2FB6-C021-4EF5-973F-19A5983353E7}" presName="parTx" presStyleLbl="alignNode1" presStyleIdx="2" presStyleCnt="3">
        <dgm:presLayoutVars>
          <dgm:chMax val="0"/>
          <dgm:chPref val="0"/>
          <dgm:bulletEnabled val="1"/>
        </dgm:presLayoutVars>
      </dgm:prSet>
      <dgm:spPr/>
    </dgm:pt>
    <dgm:pt modelId="{323EE097-D308-4CD0-A44F-EBEAE83E6A41}" type="pres">
      <dgm:prSet presAssocID="{B3EE2FB6-C021-4EF5-973F-19A5983353E7}" presName="desTx" presStyleLbl="alignAccFollowNode1" presStyleIdx="2" presStyleCnt="3">
        <dgm:presLayoutVars>
          <dgm:bulletEnabled val="1"/>
        </dgm:presLayoutVars>
      </dgm:prSet>
      <dgm:spPr/>
    </dgm:pt>
  </dgm:ptLst>
  <dgm:cxnLst>
    <dgm:cxn modelId="{9DFC9108-265A-4078-AED2-A10D4CB17D0B}" srcId="{5A8006FF-E386-4260-91D7-61FCBFE90E7C}" destId="{D1C92A0A-6D5A-42A5-B88D-70AE8E17AFA5}" srcOrd="0" destOrd="0" parTransId="{C333C2C5-BE66-4E6C-BF8D-EA901537027B}" sibTransId="{4E3ADD49-236F-4697-ABFB-45F35F8518DB}"/>
    <dgm:cxn modelId="{F7B2970A-CA94-45E8-8750-678D3A6FBFA2}" srcId="{5A8006FF-E386-4260-91D7-61FCBFE90E7C}" destId="{3E7384AC-48D5-4D7E-8224-F80BD06392A1}" srcOrd="1" destOrd="0" parTransId="{1886D85B-6F34-47A3-A6F2-42DA8204DD10}" sibTransId="{B17F5AC5-0E3E-4C61-BCC0-EDBA3E1A82CB}"/>
    <dgm:cxn modelId="{AF340C0B-1385-4ABF-9E1C-103A90CEB8A7}" type="presOf" srcId="{76069024-3BDE-4155-8C9B-EF26F9C4AB14}" destId="{B49729EA-4A15-40EE-989F-D030DF24F489}" srcOrd="0" destOrd="0" presId="urn:microsoft.com/office/officeart/2005/8/layout/hList1"/>
    <dgm:cxn modelId="{8FD3BF0C-D829-440E-9B27-0794F27C47BC}" type="presOf" srcId="{5A8006FF-E386-4260-91D7-61FCBFE90E7C}" destId="{2D46B444-2865-4000-8ACE-891EEA33F1BA}" srcOrd="0" destOrd="0" presId="urn:microsoft.com/office/officeart/2005/8/layout/hList1"/>
    <dgm:cxn modelId="{61672515-134F-4B3D-B013-932F1652D1B1}" srcId="{396AFA83-15F0-4C8B-8658-7FD3FF377CC5}" destId="{5A8006FF-E386-4260-91D7-61FCBFE90E7C}" srcOrd="0" destOrd="0" parTransId="{AD292630-739D-45EE-B2BA-1E271588896B}" sibTransId="{92712A09-41CB-4BB3-A26B-D28F7B9B2B4D}"/>
    <dgm:cxn modelId="{B6EB9F16-FAF0-4F95-AC11-E382F206B941}" type="presOf" srcId="{B3EE2FB6-C021-4EF5-973F-19A5983353E7}" destId="{EBF869FD-B061-4D00-92D6-1DBE767BFD86}" srcOrd="0" destOrd="0" presId="urn:microsoft.com/office/officeart/2005/8/layout/hList1"/>
    <dgm:cxn modelId="{2C299424-5AE8-4544-87FD-BF31F175A6E1}" srcId="{396AFA83-15F0-4C8B-8658-7FD3FF377CC5}" destId="{B0455FD9-0B51-4629-BFEA-396358247986}" srcOrd="1" destOrd="0" parTransId="{CECD40DD-BD7B-4FCE-B8D6-5F9898522ED4}" sibTransId="{4BA79A52-6204-4C02-8C06-CD12C970FFBC}"/>
    <dgm:cxn modelId="{AD118127-AABD-9D45-B580-29AB5861B0A9}" type="presOf" srcId="{EAFBAA2D-11C9-4933-B134-7649B3C236BB}" destId="{B49729EA-4A15-40EE-989F-D030DF24F489}" srcOrd="0" destOrd="2" presId="urn:microsoft.com/office/officeart/2005/8/layout/hList1"/>
    <dgm:cxn modelId="{9596D72A-4070-44C0-A81D-B277C104E050}" type="presOf" srcId="{3E7384AC-48D5-4D7E-8224-F80BD06392A1}" destId="{E01E7DE0-51DC-46C3-A539-03A01DDD2D8F}" srcOrd="0" destOrd="1" presId="urn:microsoft.com/office/officeart/2005/8/layout/hList1"/>
    <dgm:cxn modelId="{CEA12430-44FB-4C60-BFA9-D67CC93E460E}" srcId="{B0455FD9-0B51-4629-BFEA-396358247986}" destId="{76069024-3BDE-4155-8C9B-EF26F9C4AB14}" srcOrd="0" destOrd="0" parTransId="{4818FF22-7BF6-4FB7-9E15-F0E54542ECEA}" sibTransId="{A445E820-F328-4F58-B639-B9F54A9E5D16}"/>
    <dgm:cxn modelId="{D4732D31-1C1D-4E38-A87E-BFBA7C321FB6}" type="presOf" srcId="{C28693FF-4398-455D-A7DA-C03A2FEA1C07}" destId="{323EE097-D308-4CD0-A44F-EBEAE83E6A41}" srcOrd="0" destOrd="0" presId="urn:microsoft.com/office/officeart/2005/8/layout/hList1"/>
    <dgm:cxn modelId="{64D63E36-856D-4EFC-A361-EBFF9B9EB239}" srcId="{B3EE2FB6-C021-4EF5-973F-19A5983353E7}" destId="{BFA40878-9AFF-4CA4-9A60-1AFE44EAC413}" srcOrd="1" destOrd="0" parTransId="{54B64305-6360-440E-B561-DC74A30BA369}" sibTransId="{48A6A394-2025-4EB0-B50A-933F854715B9}"/>
    <dgm:cxn modelId="{587DBC39-2F54-4DC2-BBBC-21FAED38809B}" srcId="{B3EE2FB6-C021-4EF5-973F-19A5983353E7}" destId="{C28693FF-4398-455D-A7DA-C03A2FEA1C07}" srcOrd="0" destOrd="0" parTransId="{B62B8F56-E2A6-4306-A9BE-516870B2DFFB}" sibTransId="{E8F36372-A542-4BD8-ADC7-DA1693E5AABA}"/>
    <dgm:cxn modelId="{A3AAFB39-FFCB-804D-A122-EFA550967A2E}" type="presOf" srcId="{F2B62034-EE9A-4933-815F-ED4206019609}" destId="{E01E7DE0-51DC-46C3-A539-03A01DDD2D8F}" srcOrd="0" destOrd="2" presId="urn:microsoft.com/office/officeart/2005/8/layout/hList1"/>
    <dgm:cxn modelId="{1490733A-8B16-4ACC-9D5D-640469757495}" type="presOf" srcId="{396AFA83-15F0-4C8B-8658-7FD3FF377CC5}" destId="{06C6BF20-1451-4E1F-9AF0-F532EB469120}" srcOrd="0" destOrd="0" presId="urn:microsoft.com/office/officeart/2005/8/layout/hList1"/>
    <dgm:cxn modelId="{D44F6643-192B-423F-B8E1-254FDB3DED3E}" type="presOf" srcId="{B0455FD9-0B51-4629-BFEA-396358247986}" destId="{3B8E826F-2616-407E-A155-245EDE539E49}" srcOrd="0" destOrd="0" presId="urn:microsoft.com/office/officeart/2005/8/layout/hList1"/>
    <dgm:cxn modelId="{7F980368-3685-7C47-80D7-A4E5812725AB}" srcId="{5A8006FF-E386-4260-91D7-61FCBFE90E7C}" destId="{F2B62034-EE9A-4933-815F-ED4206019609}" srcOrd="2" destOrd="0" parTransId="{3DB73E17-8F25-4DA5-8A46-AC3E3D5FEB19}" sibTransId="{7D06CFBE-55E5-4350-BF6F-782114D855F2}"/>
    <dgm:cxn modelId="{ED01A796-483F-4030-926F-E9CC425747E7}" srcId="{B0455FD9-0B51-4629-BFEA-396358247986}" destId="{F5A4CD22-7352-45B5-A16E-FBF38D5B1FB6}" srcOrd="1" destOrd="0" parTransId="{039E7591-2AC6-4BA3-8A62-0C405C927661}" sibTransId="{11AC3126-46AF-4344-9019-AFC2C2D89728}"/>
    <dgm:cxn modelId="{5CE2F99B-D782-E948-8BA4-96CFAF935C10}" srcId="{B0455FD9-0B51-4629-BFEA-396358247986}" destId="{B2CA854B-E816-485F-BA83-DAF1D801CE7E}" srcOrd="3" destOrd="0" parTransId="{8FD3E551-19D5-4591-AB8F-FFD0B2DE2918}" sibTransId="{F8C4C060-363C-4B77-8FFF-F57059E19302}"/>
    <dgm:cxn modelId="{590A78A0-C5FF-0D4F-83E0-04EEA7EAC0FF}" type="presOf" srcId="{B2CA854B-E816-485F-BA83-DAF1D801CE7E}" destId="{B49729EA-4A15-40EE-989F-D030DF24F489}" srcOrd="0" destOrd="3" presId="urn:microsoft.com/office/officeart/2005/8/layout/hList1"/>
    <dgm:cxn modelId="{FE3D1EA7-7EE4-462B-8E09-92EC55E9DE75}" type="presOf" srcId="{F5A4CD22-7352-45B5-A16E-FBF38D5B1FB6}" destId="{B49729EA-4A15-40EE-989F-D030DF24F489}" srcOrd="0" destOrd="1" presId="urn:microsoft.com/office/officeart/2005/8/layout/hList1"/>
    <dgm:cxn modelId="{75A1B2AF-3AEE-2844-B247-FB6598EE7EEA}" srcId="{B0455FD9-0B51-4629-BFEA-396358247986}" destId="{EAFBAA2D-11C9-4933-B134-7649B3C236BB}" srcOrd="2" destOrd="0" parTransId="{DB82D9C2-55C9-43F3-A5B1-FAB3AC80AAFC}" sibTransId="{31AB1452-2280-44AB-A902-60A9CC74805B}"/>
    <dgm:cxn modelId="{0A4E33B7-2722-2A4A-BF89-5D6013652D8A}" srcId="{B3EE2FB6-C021-4EF5-973F-19A5983353E7}" destId="{38D684F8-6BE8-42FF-9004-18616A7463DA}" srcOrd="2" destOrd="0" parTransId="{C3EE3464-DC70-4931-96F6-7E4658BAB74D}" sibTransId="{CF2F9277-B7AD-40CB-A319-F0282B60164D}"/>
    <dgm:cxn modelId="{D5A3A7BE-A2D2-409A-990C-2ABEBBC56A04}" type="presOf" srcId="{D1C92A0A-6D5A-42A5-B88D-70AE8E17AFA5}" destId="{E01E7DE0-51DC-46C3-A539-03A01DDD2D8F}" srcOrd="0" destOrd="0" presId="urn:microsoft.com/office/officeart/2005/8/layout/hList1"/>
    <dgm:cxn modelId="{DEC410C0-AF8E-BE45-8631-BE82632F1A11}" type="presOf" srcId="{38D684F8-6BE8-42FF-9004-18616A7463DA}" destId="{323EE097-D308-4CD0-A44F-EBEAE83E6A41}" srcOrd="0" destOrd="2" presId="urn:microsoft.com/office/officeart/2005/8/layout/hList1"/>
    <dgm:cxn modelId="{89D317DD-D391-43EB-9E3A-A0D5A7B7A8CD}" type="presOf" srcId="{BFA40878-9AFF-4CA4-9A60-1AFE44EAC413}" destId="{323EE097-D308-4CD0-A44F-EBEAE83E6A41}" srcOrd="0" destOrd="1" presId="urn:microsoft.com/office/officeart/2005/8/layout/hList1"/>
    <dgm:cxn modelId="{74F45CFF-A83C-4C16-A03E-58A0DC8E980E}" srcId="{396AFA83-15F0-4C8B-8658-7FD3FF377CC5}" destId="{B3EE2FB6-C021-4EF5-973F-19A5983353E7}" srcOrd="2" destOrd="0" parTransId="{BA723679-8358-4DDC-A56E-1D065925F48E}" sibTransId="{80AC1BCB-E037-4FBA-ABA0-D9E26D79B773}"/>
    <dgm:cxn modelId="{1BAB0854-91D6-4698-B242-1C420C3AFD34}" type="presParOf" srcId="{06C6BF20-1451-4E1F-9AF0-F532EB469120}" destId="{5B82CD4D-9E2C-470F-B822-48808A8D9672}" srcOrd="0" destOrd="0" presId="urn:microsoft.com/office/officeart/2005/8/layout/hList1"/>
    <dgm:cxn modelId="{37EB4DEE-A30A-43D8-922D-D946DFDC6E7A}" type="presParOf" srcId="{5B82CD4D-9E2C-470F-B822-48808A8D9672}" destId="{2D46B444-2865-4000-8ACE-891EEA33F1BA}" srcOrd="0" destOrd="0" presId="urn:microsoft.com/office/officeart/2005/8/layout/hList1"/>
    <dgm:cxn modelId="{034FE3BC-F416-4A48-9054-98D4E3AF42E3}" type="presParOf" srcId="{5B82CD4D-9E2C-470F-B822-48808A8D9672}" destId="{E01E7DE0-51DC-46C3-A539-03A01DDD2D8F}" srcOrd="1" destOrd="0" presId="urn:microsoft.com/office/officeart/2005/8/layout/hList1"/>
    <dgm:cxn modelId="{C2167B44-9302-4153-93A3-578E6F79D460}" type="presParOf" srcId="{06C6BF20-1451-4E1F-9AF0-F532EB469120}" destId="{B7495DC7-E26F-46CE-A68C-F0F9D7569E3A}" srcOrd="1" destOrd="0" presId="urn:microsoft.com/office/officeart/2005/8/layout/hList1"/>
    <dgm:cxn modelId="{78BD394B-A705-481E-BE9F-7C587B25D1BC}" type="presParOf" srcId="{06C6BF20-1451-4E1F-9AF0-F532EB469120}" destId="{0C612299-1B8C-4110-AFE9-4F940885E82D}" srcOrd="2" destOrd="0" presId="urn:microsoft.com/office/officeart/2005/8/layout/hList1"/>
    <dgm:cxn modelId="{3D26F75B-07B3-4CB8-BD6B-F8F5D3FB53BD}" type="presParOf" srcId="{0C612299-1B8C-4110-AFE9-4F940885E82D}" destId="{3B8E826F-2616-407E-A155-245EDE539E49}" srcOrd="0" destOrd="0" presId="urn:microsoft.com/office/officeart/2005/8/layout/hList1"/>
    <dgm:cxn modelId="{3F9A8CB6-10A3-47EF-9E8B-FE2BA20967AC}" type="presParOf" srcId="{0C612299-1B8C-4110-AFE9-4F940885E82D}" destId="{B49729EA-4A15-40EE-989F-D030DF24F489}" srcOrd="1" destOrd="0" presId="urn:microsoft.com/office/officeart/2005/8/layout/hList1"/>
    <dgm:cxn modelId="{5F463934-C9DB-480D-9B36-9276542702BF}" type="presParOf" srcId="{06C6BF20-1451-4E1F-9AF0-F532EB469120}" destId="{631C48B3-BCEB-42A1-885F-4CAAC940DA17}" srcOrd="3" destOrd="0" presId="urn:microsoft.com/office/officeart/2005/8/layout/hList1"/>
    <dgm:cxn modelId="{412C542A-595E-48C0-BCDF-485353747B4C}" type="presParOf" srcId="{06C6BF20-1451-4E1F-9AF0-F532EB469120}" destId="{90F6090C-641A-4034-8288-7E4D2D4461A4}" srcOrd="4" destOrd="0" presId="urn:microsoft.com/office/officeart/2005/8/layout/hList1"/>
    <dgm:cxn modelId="{66201795-28E3-4FB6-A5F3-F857BDDBE6F9}" type="presParOf" srcId="{90F6090C-641A-4034-8288-7E4D2D4461A4}" destId="{EBF869FD-B061-4D00-92D6-1DBE767BFD86}" srcOrd="0" destOrd="0" presId="urn:microsoft.com/office/officeart/2005/8/layout/hList1"/>
    <dgm:cxn modelId="{9D27FB8F-7AAE-4AA2-B6CF-5FDD673C45DB}" type="presParOf" srcId="{90F6090C-641A-4034-8288-7E4D2D4461A4}" destId="{323EE097-D308-4CD0-A44F-EBEAE83E6A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83C897-8726-48A4-8A20-9C54F76FEA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CB28A9-F8F4-4AFD-BE5D-9D9DC0D41CD2}">
      <dgm:prSet custT="1"/>
      <dgm:spPr>
        <a:solidFill>
          <a:schemeClr val="accent1">
            <a:lumMod val="75000"/>
          </a:schemeClr>
        </a:solidFill>
        <a:ln>
          <a:noFill/>
        </a:ln>
      </dgm:spPr>
      <dgm:t>
        <a:bodyPr/>
        <a:lstStyle/>
        <a:p>
          <a:r>
            <a:rPr lang="en-US" sz="1400">
              <a:latin typeface="Georgia"/>
            </a:rPr>
            <a:t>Cervical cancer can be eliminated by increasing rates of HPV vaccination, with 46% U.S. adolescents having been vaccinated, and 80.2% of Australian adolescents being vaccinated, they are on track to eliminated this disease. </a:t>
          </a:r>
        </a:p>
      </dgm:t>
    </dgm:pt>
    <dgm:pt modelId="{29CEC4F4-9127-4CBE-99BF-8FA7F23B770C}" type="parTrans" cxnId="{BFB0E9DC-D976-40D4-989A-E8DF8EE1B081}">
      <dgm:prSet/>
      <dgm:spPr/>
      <dgm:t>
        <a:bodyPr/>
        <a:lstStyle/>
        <a:p>
          <a:endParaRPr lang="en-US" sz="1050">
            <a:latin typeface="Georgia" panose="02040502050405020303" pitchFamily="18" charset="0"/>
          </a:endParaRPr>
        </a:p>
      </dgm:t>
    </dgm:pt>
    <dgm:pt modelId="{E9BC7EE1-B9A6-4B62-81B6-86BD3932742D}" type="sibTrans" cxnId="{BFB0E9DC-D976-40D4-989A-E8DF8EE1B081}">
      <dgm:prSet/>
      <dgm:spPr/>
      <dgm:t>
        <a:bodyPr/>
        <a:lstStyle/>
        <a:p>
          <a:endParaRPr lang="en-US" sz="1050">
            <a:latin typeface="Georgia" panose="02040502050405020303" pitchFamily="18" charset="0"/>
          </a:endParaRPr>
        </a:p>
      </dgm:t>
    </dgm:pt>
    <dgm:pt modelId="{3E7D2969-4BBC-42B7-963A-48B2361D57A2}">
      <dgm:prSet custT="1"/>
      <dgm:spPr>
        <a:solidFill>
          <a:srgbClr val="B2C8D1"/>
        </a:solidFill>
        <a:ln>
          <a:noFill/>
        </a:ln>
      </dgm:spPr>
      <dgm:t>
        <a:bodyPr/>
        <a:lstStyle/>
        <a:p>
          <a:pPr rtl="0"/>
          <a:r>
            <a:rPr lang="en-US" sz="1400">
              <a:latin typeface="Georgia"/>
            </a:rPr>
            <a:t>High rates of vaccination are due to high accessibility, encouragement and education </a:t>
          </a:r>
        </a:p>
      </dgm:t>
    </dgm:pt>
    <dgm:pt modelId="{C20E7983-96E1-44F1-B3E6-EBFFBF02D891}" type="parTrans" cxnId="{25852D4C-D5C8-4497-B013-8408E0B27FC3}">
      <dgm:prSet/>
      <dgm:spPr/>
      <dgm:t>
        <a:bodyPr/>
        <a:lstStyle/>
        <a:p>
          <a:endParaRPr lang="en-US" sz="1050">
            <a:latin typeface="Georgia" panose="02040502050405020303" pitchFamily="18" charset="0"/>
          </a:endParaRPr>
        </a:p>
      </dgm:t>
    </dgm:pt>
    <dgm:pt modelId="{F134793B-00A9-482A-847D-8BEAA6FE5B57}" type="sibTrans" cxnId="{25852D4C-D5C8-4497-B013-8408E0B27FC3}">
      <dgm:prSet/>
      <dgm:spPr/>
      <dgm:t>
        <a:bodyPr/>
        <a:lstStyle/>
        <a:p>
          <a:endParaRPr lang="en-US" sz="1050">
            <a:latin typeface="Georgia" panose="02040502050405020303" pitchFamily="18" charset="0"/>
          </a:endParaRPr>
        </a:p>
      </dgm:t>
    </dgm:pt>
    <dgm:pt modelId="{FD0469C4-17E0-46FD-937D-E3E6DE2E26E6}">
      <dgm:prSet custT="1"/>
      <dgm:spPr/>
      <dgm:t>
        <a:bodyPr/>
        <a:lstStyle/>
        <a:p>
          <a:pPr rtl="0">
            <a:lnSpc>
              <a:spcPct val="150000"/>
            </a:lnSpc>
          </a:pPr>
          <a:r>
            <a:rPr lang="en-US" sz="1050">
              <a:latin typeface="Georgia"/>
            </a:rPr>
            <a:t>It is important that people, especially those who work in schools, provide factual education on the HPV vaccine and educate about its importance in preventing cancer. </a:t>
          </a:r>
        </a:p>
      </dgm:t>
    </dgm:pt>
    <dgm:pt modelId="{D9CBA901-8D55-428B-A7ED-C3442EF37685}" type="parTrans" cxnId="{EFEDD7F8-9247-4714-90CA-55E5EC7A6C22}">
      <dgm:prSet/>
      <dgm:spPr/>
      <dgm:t>
        <a:bodyPr/>
        <a:lstStyle/>
        <a:p>
          <a:endParaRPr lang="en-US" sz="1050">
            <a:latin typeface="Georgia" panose="02040502050405020303" pitchFamily="18" charset="0"/>
          </a:endParaRPr>
        </a:p>
      </dgm:t>
    </dgm:pt>
    <dgm:pt modelId="{132C7871-B19F-4CF5-AA8D-13CD2107C049}" type="sibTrans" cxnId="{EFEDD7F8-9247-4714-90CA-55E5EC7A6C22}">
      <dgm:prSet/>
      <dgm:spPr/>
      <dgm:t>
        <a:bodyPr/>
        <a:lstStyle/>
        <a:p>
          <a:endParaRPr lang="en-US" sz="1050">
            <a:latin typeface="Georgia" panose="02040502050405020303" pitchFamily="18" charset="0"/>
          </a:endParaRPr>
        </a:p>
      </dgm:t>
    </dgm:pt>
    <dgm:pt modelId="{CBCB472E-28EC-46C2-A3BE-3157BD914E86}">
      <dgm:prSet custT="1"/>
      <dgm:spPr/>
      <dgm:t>
        <a:bodyPr/>
        <a:lstStyle/>
        <a:p>
          <a:pPr rtl="0">
            <a:lnSpc>
              <a:spcPct val="150000"/>
            </a:lnSpc>
          </a:pPr>
          <a:r>
            <a:rPr lang="en-US" sz="1050">
              <a:latin typeface="Georgia"/>
            </a:rPr>
            <a:t>Some people do feel as though the vaccine should be targeted to older adolescents instead of preteens, and that parents have already made up their mind on the HPV vaccine and if their child will receive it. </a:t>
          </a:r>
        </a:p>
      </dgm:t>
    </dgm:pt>
    <dgm:pt modelId="{922FF9C0-2961-4226-BE8A-F600688A1351}" type="parTrans" cxnId="{6D86A4A0-2907-40F3-A634-899E083C6245}">
      <dgm:prSet/>
      <dgm:spPr/>
      <dgm:t>
        <a:bodyPr/>
        <a:lstStyle/>
        <a:p>
          <a:endParaRPr lang="en-US" sz="1050">
            <a:latin typeface="Georgia" panose="02040502050405020303" pitchFamily="18" charset="0"/>
          </a:endParaRPr>
        </a:p>
      </dgm:t>
    </dgm:pt>
    <dgm:pt modelId="{A9A2AE39-734A-4E9D-957B-017DEF07B259}" type="sibTrans" cxnId="{6D86A4A0-2907-40F3-A634-899E083C6245}">
      <dgm:prSet/>
      <dgm:spPr/>
      <dgm:t>
        <a:bodyPr/>
        <a:lstStyle/>
        <a:p>
          <a:endParaRPr lang="en-US" sz="1050">
            <a:latin typeface="Georgia" panose="02040502050405020303" pitchFamily="18" charset="0"/>
          </a:endParaRPr>
        </a:p>
      </dgm:t>
    </dgm:pt>
    <dgm:pt modelId="{9D499D41-E0F3-43CE-AA5A-5A372D148BB7}">
      <dgm:prSet custT="1"/>
      <dgm:spPr>
        <a:solidFill>
          <a:srgbClr val="B9D1C9"/>
        </a:solidFill>
        <a:ln>
          <a:noFill/>
        </a:ln>
      </dgm:spPr>
      <dgm:t>
        <a:bodyPr/>
        <a:lstStyle/>
        <a:p>
          <a:r>
            <a:rPr lang="en-US" sz="1400">
              <a:latin typeface="Georgia"/>
            </a:rPr>
            <a:t>Screening for cervical cancer not only detects the presence of abnormal cells but also is a preventative measure of the disease. Cervical cancer screenings are being done at lower rates due to the negative connotation from women who have or will receive them. </a:t>
          </a:r>
        </a:p>
      </dgm:t>
    </dgm:pt>
    <dgm:pt modelId="{CA16BCDE-7926-409C-B4AC-D6EB2D25BC42}" type="parTrans" cxnId="{42AC858C-F67E-4A5A-B8C8-4C320BEE51FF}">
      <dgm:prSet/>
      <dgm:spPr/>
      <dgm:t>
        <a:bodyPr/>
        <a:lstStyle/>
        <a:p>
          <a:endParaRPr lang="en-US" sz="1050">
            <a:latin typeface="Georgia" panose="02040502050405020303" pitchFamily="18" charset="0"/>
          </a:endParaRPr>
        </a:p>
      </dgm:t>
    </dgm:pt>
    <dgm:pt modelId="{AF1DC5E2-65D1-4318-9090-5CD986145F90}" type="sibTrans" cxnId="{42AC858C-F67E-4A5A-B8C8-4C320BEE51FF}">
      <dgm:prSet/>
      <dgm:spPr/>
      <dgm:t>
        <a:bodyPr/>
        <a:lstStyle/>
        <a:p>
          <a:endParaRPr lang="en-US" sz="1050">
            <a:latin typeface="Georgia" panose="02040502050405020303" pitchFamily="18" charset="0"/>
          </a:endParaRPr>
        </a:p>
      </dgm:t>
    </dgm:pt>
    <dgm:pt modelId="{1C38B3C4-BD98-4A3E-9084-A7DC5CC272A8}">
      <dgm:prSet custT="1"/>
      <dgm:spPr/>
      <dgm:t>
        <a:bodyPr/>
        <a:lstStyle/>
        <a:p>
          <a:pPr>
            <a:lnSpc>
              <a:spcPct val="150000"/>
            </a:lnSpc>
          </a:pPr>
          <a:r>
            <a:rPr lang="en-US" sz="1050">
              <a:latin typeface="Georgia"/>
            </a:rPr>
            <a:t>The appointments can seem like a hassle </a:t>
          </a:r>
        </a:p>
      </dgm:t>
    </dgm:pt>
    <dgm:pt modelId="{604CEEB7-D065-425F-8505-BCC5DC27A63A}" type="parTrans" cxnId="{5FDD5F01-80FC-4DBD-919C-DA9C230E240C}">
      <dgm:prSet/>
      <dgm:spPr/>
      <dgm:t>
        <a:bodyPr/>
        <a:lstStyle/>
        <a:p>
          <a:endParaRPr lang="en-US" sz="1050">
            <a:latin typeface="Georgia" panose="02040502050405020303" pitchFamily="18" charset="0"/>
          </a:endParaRPr>
        </a:p>
      </dgm:t>
    </dgm:pt>
    <dgm:pt modelId="{EB384960-ECD5-49FB-A0B3-636836CE16AA}" type="sibTrans" cxnId="{5FDD5F01-80FC-4DBD-919C-DA9C230E240C}">
      <dgm:prSet/>
      <dgm:spPr/>
      <dgm:t>
        <a:bodyPr/>
        <a:lstStyle/>
        <a:p>
          <a:endParaRPr lang="en-US" sz="1050">
            <a:latin typeface="Georgia" panose="02040502050405020303" pitchFamily="18" charset="0"/>
          </a:endParaRPr>
        </a:p>
      </dgm:t>
    </dgm:pt>
    <dgm:pt modelId="{ECB561F8-7A2F-439D-8DF7-0C7E68A54D79}">
      <dgm:prSet custT="1"/>
      <dgm:spPr/>
      <dgm:t>
        <a:bodyPr/>
        <a:lstStyle/>
        <a:p>
          <a:pPr>
            <a:lnSpc>
              <a:spcPct val="150000"/>
            </a:lnSpc>
          </a:pPr>
          <a:r>
            <a:rPr lang="en-US" sz="1050">
              <a:latin typeface="Georgia"/>
            </a:rPr>
            <a:t>There had been a previous negative experience </a:t>
          </a:r>
        </a:p>
      </dgm:t>
    </dgm:pt>
    <dgm:pt modelId="{CBD3F6A8-0A7C-496D-A10C-3E3A05E53FC7}" type="parTrans" cxnId="{9E372069-858A-470E-87C6-8927CCB75443}">
      <dgm:prSet/>
      <dgm:spPr/>
      <dgm:t>
        <a:bodyPr/>
        <a:lstStyle/>
        <a:p>
          <a:endParaRPr lang="en-US" sz="1050">
            <a:latin typeface="Georgia" panose="02040502050405020303" pitchFamily="18" charset="0"/>
          </a:endParaRPr>
        </a:p>
      </dgm:t>
    </dgm:pt>
    <dgm:pt modelId="{4EBA4ADE-0ED3-4C08-BA60-99D92ED58AF0}" type="sibTrans" cxnId="{9E372069-858A-470E-87C6-8927CCB75443}">
      <dgm:prSet/>
      <dgm:spPr/>
      <dgm:t>
        <a:bodyPr/>
        <a:lstStyle/>
        <a:p>
          <a:endParaRPr lang="en-US" sz="1050">
            <a:latin typeface="Georgia" panose="02040502050405020303" pitchFamily="18" charset="0"/>
          </a:endParaRPr>
        </a:p>
      </dgm:t>
    </dgm:pt>
    <dgm:pt modelId="{094ED464-D076-4708-A6E2-0986A7E5DCEE}">
      <dgm:prSet custT="1"/>
      <dgm:spPr/>
      <dgm:t>
        <a:bodyPr/>
        <a:lstStyle/>
        <a:p>
          <a:pPr>
            <a:lnSpc>
              <a:spcPct val="150000"/>
            </a:lnSpc>
          </a:pPr>
          <a:r>
            <a:rPr lang="en-US" sz="1050">
              <a:latin typeface="Georgia"/>
            </a:rPr>
            <a:t>Not enough information is provided </a:t>
          </a:r>
        </a:p>
      </dgm:t>
    </dgm:pt>
    <dgm:pt modelId="{A28CE803-89AC-4E21-866C-9FACAF2F2C40}" type="parTrans" cxnId="{F211E6A3-495B-48EE-BBA6-8E328A2E2460}">
      <dgm:prSet/>
      <dgm:spPr/>
      <dgm:t>
        <a:bodyPr/>
        <a:lstStyle/>
        <a:p>
          <a:endParaRPr lang="en-US" sz="1050">
            <a:latin typeface="Georgia" panose="02040502050405020303" pitchFamily="18" charset="0"/>
          </a:endParaRPr>
        </a:p>
      </dgm:t>
    </dgm:pt>
    <dgm:pt modelId="{3CE688EE-92E7-412A-9DAC-15AFF98392DE}" type="sibTrans" cxnId="{F211E6A3-495B-48EE-BBA6-8E328A2E2460}">
      <dgm:prSet/>
      <dgm:spPr/>
      <dgm:t>
        <a:bodyPr/>
        <a:lstStyle/>
        <a:p>
          <a:endParaRPr lang="en-US" sz="1050">
            <a:latin typeface="Georgia" panose="02040502050405020303" pitchFamily="18" charset="0"/>
          </a:endParaRPr>
        </a:p>
      </dgm:t>
    </dgm:pt>
    <dgm:pt modelId="{7F4B7FF6-6329-4FD5-BF70-B4C4AE99EBC0}">
      <dgm:prSet custT="1"/>
      <dgm:spPr/>
      <dgm:t>
        <a:bodyPr/>
        <a:lstStyle/>
        <a:p>
          <a:pPr>
            <a:lnSpc>
              <a:spcPct val="150000"/>
            </a:lnSpc>
          </a:pPr>
          <a:r>
            <a:rPr lang="en-US" sz="1050">
              <a:latin typeface="Georgia"/>
            </a:rPr>
            <a:t>The results may be upsetting </a:t>
          </a:r>
        </a:p>
      </dgm:t>
    </dgm:pt>
    <dgm:pt modelId="{63018B13-4E06-499D-94DC-7C1BCF107DF0}" type="parTrans" cxnId="{DC5B48A8-5DE9-4BAB-BD85-147242ADF214}">
      <dgm:prSet/>
      <dgm:spPr/>
      <dgm:t>
        <a:bodyPr/>
        <a:lstStyle/>
        <a:p>
          <a:endParaRPr lang="en-US" sz="1050">
            <a:latin typeface="Georgia" panose="02040502050405020303" pitchFamily="18" charset="0"/>
          </a:endParaRPr>
        </a:p>
      </dgm:t>
    </dgm:pt>
    <dgm:pt modelId="{0B8ED913-C7B2-43F0-A66E-641168F46523}" type="sibTrans" cxnId="{DC5B48A8-5DE9-4BAB-BD85-147242ADF214}">
      <dgm:prSet/>
      <dgm:spPr/>
      <dgm:t>
        <a:bodyPr/>
        <a:lstStyle/>
        <a:p>
          <a:endParaRPr lang="en-US" sz="1050">
            <a:latin typeface="Georgia" panose="02040502050405020303" pitchFamily="18" charset="0"/>
          </a:endParaRPr>
        </a:p>
      </dgm:t>
    </dgm:pt>
    <dgm:pt modelId="{17F18683-378D-4F76-BC95-A9C60449529E}">
      <dgm:prSet custT="1"/>
      <dgm:spPr>
        <a:solidFill>
          <a:srgbClr val="D4E2D4"/>
        </a:solidFill>
        <a:ln>
          <a:noFill/>
        </a:ln>
      </dgm:spPr>
      <dgm:t>
        <a:bodyPr/>
        <a:lstStyle/>
        <a:p>
          <a:pPr rtl="0"/>
          <a:r>
            <a:rPr lang="en-US" sz="1400">
              <a:latin typeface="Georgia"/>
            </a:rPr>
            <a:t>It is important to educate the importance of proper screening and safe sex practicies</a:t>
          </a:r>
        </a:p>
      </dgm:t>
    </dgm:pt>
    <dgm:pt modelId="{8256D159-5C04-4CA9-99FC-D03AB207974E}" type="parTrans" cxnId="{B37AD4F4-381E-42F0-B711-05C0F6B01A26}">
      <dgm:prSet/>
      <dgm:spPr/>
      <dgm:t>
        <a:bodyPr/>
        <a:lstStyle/>
        <a:p>
          <a:endParaRPr lang="en-US" sz="1050">
            <a:latin typeface="Georgia" panose="02040502050405020303" pitchFamily="18" charset="0"/>
          </a:endParaRPr>
        </a:p>
      </dgm:t>
    </dgm:pt>
    <dgm:pt modelId="{76E91199-8E1C-405C-9F69-AECF19762D45}" type="sibTrans" cxnId="{B37AD4F4-381E-42F0-B711-05C0F6B01A26}">
      <dgm:prSet/>
      <dgm:spPr/>
      <dgm:t>
        <a:bodyPr/>
        <a:lstStyle/>
        <a:p>
          <a:endParaRPr lang="en-US" sz="1050">
            <a:latin typeface="Georgia" panose="02040502050405020303" pitchFamily="18" charset="0"/>
          </a:endParaRPr>
        </a:p>
      </dgm:t>
    </dgm:pt>
    <dgm:pt modelId="{CD177E7C-B26E-47FE-8800-C7D792C589AA}">
      <dgm:prSet custT="1"/>
      <dgm:spPr/>
      <dgm:t>
        <a:bodyPr/>
        <a:lstStyle/>
        <a:p>
          <a:pPr rtl="0">
            <a:lnSpc>
              <a:spcPct val="150000"/>
            </a:lnSpc>
          </a:pPr>
          <a:r>
            <a:rPr lang="en-US" sz="1050">
              <a:latin typeface="Georgia"/>
            </a:rPr>
            <a:t>Vaccination is not a 100% guarantee. While vaccination can significantly protect a person from contracting a harmful strain of HPV and this vaccination does not protect against all STIs. </a:t>
          </a:r>
        </a:p>
      </dgm:t>
    </dgm:pt>
    <dgm:pt modelId="{C7D3DAA0-0DC9-4532-B1A0-76A7765DEF0A}" type="parTrans" cxnId="{E4564873-3553-4CFB-AE9E-9B5651DC83A6}">
      <dgm:prSet/>
      <dgm:spPr/>
      <dgm:t>
        <a:bodyPr/>
        <a:lstStyle/>
        <a:p>
          <a:endParaRPr lang="en-US" sz="1050">
            <a:latin typeface="Georgia" panose="02040502050405020303" pitchFamily="18" charset="0"/>
          </a:endParaRPr>
        </a:p>
      </dgm:t>
    </dgm:pt>
    <dgm:pt modelId="{0D6D72E8-34AE-4F13-A76D-66FBFC36869C}" type="sibTrans" cxnId="{E4564873-3553-4CFB-AE9E-9B5651DC83A6}">
      <dgm:prSet/>
      <dgm:spPr/>
      <dgm:t>
        <a:bodyPr/>
        <a:lstStyle/>
        <a:p>
          <a:endParaRPr lang="en-US" sz="1050">
            <a:latin typeface="Georgia" panose="02040502050405020303" pitchFamily="18" charset="0"/>
          </a:endParaRPr>
        </a:p>
      </dgm:t>
    </dgm:pt>
    <dgm:pt modelId="{E6F743B8-6F66-7E46-B5E7-CB22BD288B06}" type="pres">
      <dgm:prSet presAssocID="{AA83C897-8726-48A4-8A20-9C54F76FEAC4}" presName="linear" presStyleCnt="0">
        <dgm:presLayoutVars>
          <dgm:animLvl val="lvl"/>
          <dgm:resizeHandles val="exact"/>
        </dgm:presLayoutVars>
      </dgm:prSet>
      <dgm:spPr/>
    </dgm:pt>
    <dgm:pt modelId="{1779E8F4-CC97-7445-983D-94EAF5A320C8}" type="pres">
      <dgm:prSet presAssocID="{B6CB28A9-F8F4-4AFD-BE5D-9D9DC0D41CD2}" presName="parentText" presStyleLbl="node1" presStyleIdx="0" presStyleCnt="4">
        <dgm:presLayoutVars>
          <dgm:chMax val="0"/>
          <dgm:bulletEnabled val="1"/>
        </dgm:presLayoutVars>
      </dgm:prSet>
      <dgm:spPr/>
    </dgm:pt>
    <dgm:pt modelId="{C2A6A1D2-5463-6849-9F1B-A1D7AB3EB469}" type="pres">
      <dgm:prSet presAssocID="{E9BC7EE1-B9A6-4B62-81B6-86BD3932742D}" presName="spacer" presStyleCnt="0"/>
      <dgm:spPr/>
    </dgm:pt>
    <dgm:pt modelId="{20D6E30F-BBBD-0040-8364-04F1B3A155C8}" type="pres">
      <dgm:prSet presAssocID="{3E7D2969-4BBC-42B7-963A-48B2361D57A2}" presName="parentText" presStyleLbl="node1" presStyleIdx="1" presStyleCnt="4">
        <dgm:presLayoutVars>
          <dgm:chMax val="0"/>
          <dgm:bulletEnabled val="1"/>
        </dgm:presLayoutVars>
      </dgm:prSet>
      <dgm:spPr/>
    </dgm:pt>
    <dgm:pt modelId="{838D2DFD-7896-2245-B50B-B6D3B949B6A5}" type="pres">
      <dgm:prSet presAssocID="{3E7D2969-4BBC-42B7-963A-48B2361D57A2}" presName="childText" presStyleLbl="revTx" presStyleIdx="0" presStyleCnt="3" custScaleY="98597">
        <dgm:presLayoutVars>
          <dgm:bulletEnabled val="1"/>
        </dgm:presLayoutVars>
      </dgm:prSet>
      <dgm:spPr/>
    </dgm:pt>
    <dgm:pt modelId="{6ED380F5-D5EE-8F47-85D2-EF6236D6D0EB}" type="pres">
      <dgm:prSet presAssocID="{9D499D41-E0F3-43CE-AA5A-5A372D148BB7}" presName="parentText" presStyleLbl="node1" presStyleIdx="2" presStyleCnt="4">
        <dgm:presLayoutVars>
          <dgm:chMax val="0"/>
          <dgm:bulletEnabled val="1"/>
        </dgm:presLayoutVars>
      </dgm:prSet>
      <dgm:spPr/>
    </dgm:pt>
    <dgm:pt modelId="{FDAE2A08-C4FE-7D45-8CC4-02B76FA50268}" type="pres">
      <dgm:prSet presAssocID="{9D499D41-E0F3-43CE-AA5A-5A372D148BB7}" presName="childText" presStyleLbl="revTx" presStyleIdx="1" presStyleCnt="3" custScaleY="98873">
        <dgm:presLayoutVars>
          <dgm:bulletEnabled val="1"/>
        </dgm:presLayoutVars>
      </dgm:prSet>
      <dgm:spPr/>
    </dgm:pt>
    <dgm:pt modelId="{1C7B5323-3F50-354D-BE9C-D388BB34DB1F}" type="pres">
      <dgm:prSet presAssocID="{17F18683-378D-4F76-BC95-A9C60449529E}" presName="parentText" presStyleLbl="node1" presStyleIdx="3" presStyleCnt="4">
        <dgm:presLayoutVars>
          <dgm:chMax val="0"/>
          <dgm:bulletEnabled val="1"/>
        </dgm:presLayoutVars>
      </dgm:prSet>
      <dgm:spPr/>
    </dgm:pt>
    <dgm:pt modelId="{9A0FF508-87F9-4449-B10E-C0DD5291FF95}" type="pres">
      <dgm:prSet presAssocID="{17F18683-378D-4F76-BC95-A9C60449529E}" presName="childText" presStyleLbl="revTx" presStyleIdx="2" presStyleCnt="3">
        <dgm:presLayoutVars>
          <dgm:bulletEnabled val="1"/>
        </dgm:presLayoutVars>
      </dgm:prSet>
      <dgm:spPr/>
    </dgm:pt>
  </dgm:ptLst>
  <dgm:cxnLst>
    <dgm:cxn modelId="{5FDD5F01-80FC-4DBD-919C-DA9C230E240C}" srcId="{9D499D41-E0F3-43CE-AA5A-5A372D148BB7}" destId="{1C38B3C4-BD98-4A3E-9084-A7DC5CC272A8}" srcOrd="0" destOrd="0" parTransId="{604CEEB7-D065-425F-8505-BCC5DC27A63A}" sibTransId="{EB384960-ECD5-49FB-A0B3-636836CE16AA}"/>
    <dgm:cxn modelId="{25852D4C-D5C8-4497-B013-8408E0B27FC3}" srcId="{AA83C897-8726-48A4-8A20-9C54F76FEAC4}" destId="{3E7D2969-4BBC-42B7-963A-48B2361D57A2}" srcOrd="1" destOrd="0" parTransId="{C20E7983-96E1-44F1-B3E6-EBFFBF02D891}" sibTransId="{F134793B-00A9-482A-847D-8BEAA6FE5B57}"/>
    <dgm:cxn modelId="{5780DA56-F9A4-3142-A94A-340DF36594F2}" type="presOf" srcId="{1C38B3C4-BD98-4A3E-9084-A7DC5CC272A8}" destId="{FDAE2A08-C4FE-7D45-8CC4-02B76FA50268}" srcOrd="0" destOrd="0" presId="urn:microsoft.com/office/officeart/2005/8/layout/vList2"/>
    <dgm:cxn modelId="{9E372069-858A-470E-87C6-8927CCB75443}" srcId="{9D499D41-E0F3-43CE-AA5A-5A372D148BB7}" destId="{ECB561F8-7A2F-439D-8DF7-0C7E68A54D79}" srcOrd="1" destOrd="0" parTransId="{CBD3F6A8-0A7C-496D-A10C-3E3A05E53FC7}" sibTransId="{4EBA4ADE-0ED3-4C08-BA60-99D92ED58AF0}"/>
    <dgm:cxn modelId="{F8AC8E6C-4CAD-0F4E-AA3E-57604F4A9921}" type="presOf" srcId="{9D499D41-E0F3-43CE-AA5A-5A372D148BB7}" destId="{6ED380F5-D5EE-8F47-85D2-EF6236D6D0EB}" srcOrd="0" destOrd="0" presId="urn:microsoft.com/office/officeart/2005/8/layout/vList2"/>
    <dgm:cxn modelId="{E4564873-3553-4CFB-AE9E-9B5651DC83A6}" srcId="{17F18683-378D-4F76-BC95-A9C60449529E}" destId="{CD177E7C-B26E-47FE-8800-C7D792C589AA}" srcOrd="0" destOrd="0" parTransId="{C7D3DAA0-0DC9-4532-B1A0-76A7765DEF0A}" sibTransId="{0D6D72E8-34AE-4F13-A76D-66FBFC36869C}"/>
    <dgm:cxn modelId="{4FD68977-E9A9-3346-98E3-9B29CA53073D}" type="presOf" srcId="{B6CB28A9-F8F4-4AFD-BE5D-9D9DC0D41CD2}" destId="{1779E8F4-CC97-7445-983D-94EAF5A320C8}" srcOrd="0" destOrd="0" presId="urn:microsoft.com/office/officeart/2005/8/layout/vList2"/>
    <dgm:cxn modelId="{42AC858C-F67E-4A5A-B8C8-4C320BEE51FF}" srcId="{AA83C897-8726-48A4-8A20-9C54F76FEAC4}" destId="{9D499D41-E0F3-43CE-AA5A-5A372D148BB7}" srcOrd="2" destOrd="0" parTransId="{CA16BCDE-7926-409C-B4AC-D6EB2D25BC42}" sibTransId="{AF1DC5E2-65D1-4318-9090-5CD986145F90}"/>
    <dgm:cxn modelId="{D862E796-BE20-2D48-A804-8D20F6E59BEC}" type="presOf" srcId="{ECB561F8-7A2F-439D-8DF7-0C7E68A54D79}" destId="{FDAE2A08-C4FE-7D45-8CC4-02B76FA50268}" srcOrd="0" destOrd="1" presId="urn:microsoft.com/office/officeart/2005/8/layout/vList2"/>
    <dgm:cxn modelId="{67576A9A-7B2B-8044-95DD-ACFA5CDE2A9B}" type="presOf" srcId="{FD0469C4-17E0-46FD-937D-E3E6DE2E26E6}" destId="{838D2DFD-7896-2245-B50B-B6D3B949B6A5}" srcOrd="0" destOrd="0" presId="urn:microsoft.com/office/officeart/2005/8/layout/vList2"/>
    <dgm:cxn modelId="{529FCA9C-47BB-D744-8A61-6A5008C2A475}" type="presOf" srcId="{3E7D2969-4BBC-42B7-963A-48B2361D57A2}" destId="{20D6E30F-BBBD-0040-8364-04F1B3A155C8}" srcOrd="0" destOrd="0" presId="urn:microsoft.com/office/officeart/2005/8/layout/vList2"/>
    <dgm:cxn modelId="{6D86A4A0-2907-40F3-A634-899E083C6245}" srcId="{3E7D2969-4BBC-42B7-963A-48B2361D57A2}" destId="{CBCB472E-28EC-46C2-A3BE-3157BD914E86}" srcOrd="1" destOrd="0" parTransId="{922FF9C0-2961-4226-BE8A-F600688A1351}" sibTransId="{A9A2AE39-734A-4E9D-957B-017DEF07B259}"/>
    <dgm:cxn modelId="{F211E6A3-495B-48EE-BBA6-8E328A2E2460}" srcId="{9D499D41-E0F3-43CE-AA5A-5A372D148BB7}" destId="{094ED464-D076-4708-A6E2-0986A7E5DCEE}" srcOrd="2" destOrd="0" parTransId="{A28CE803-89AC-4E21-866C-9FACAF2F2C40}" sibTransId="{3CE688EE-92E7-412A-9DAC-15AFF98392DE}"/>
    <dgm:cxn modelId="{DC5B48A8-5DE9-4BAB-BD85-147242ADF214}" srcId="{9D499D41-E0F3-43CE-AA5A-5A372D148BB7}" destId="{7F4B7FF6-6329-4FD5-BF70-B4C4AE99EBC0}" srcOrd="3" destOrd="0" parTransId="{63018B13-4E06-499D-94DC-7C1BCF107DF0}" sibTransId="{0B8ED913-C7B2-43F0-A66E-641168F46523}"/>
    <dgm:cxn modelId="{5A4385B1-C2CF-4A4F-AC92-6CD45793ECFD}" type="presOf" srcId="{CD177E7C-B26E-47FE-8800-C7D792C589AA}" destId="{9A0FF508-87F9-4449-B10E-C0DD5291FF95}" srcOrd="0" destOrd="0" presId="urn:microsoft.com/office/officeart/2005/8/layout/vList2"/>
    <dgm:cxn modelId="{F5C2D6B3-258F-E54C-84CB-60721776031E}" type="presOf" srcId="{7F4B7FF6-6329-4FD5-BF70-B4C4AE99EBC0}" destId="{FDAE2A08-C4FE-7D45-8CC4-02B76FA50268}" srcOrd="0" destOrd="3" presId="urn:microsoft.com/office/officeart/2005/8/layout/vList2"/>
    <dgm:cxn modelId="{FA78C3CE-BD0D-7549-9EA8-27C732D0C511}" type="presOf" srcId="{AA83C897-8726-48A4-8A20-9C54F76FEAC4}" destId="{E6F743B8-6F66-7E46-B5E7-CB22BD288B06}" srcOrd="0" destOrd="0" presId="urn:microsoft.com/office/officeart/2005/8/layout/vList2"/>
    <dgm:cxn modelId="{5770E0CF-5E95-1143-9AFE-571571C2FC4B}" type="presOf" srcId="{CBCB472E-28EC-46C2-A3BE-3157BD914E86}" destId="{838D2DFD-7896-2245-B50B-B6D3B949B6A5}" srcOrd="0" destOrd="1" presId="urn:microsoft.com/office/officeart/2005/8/layout/vList2"/>
    <dgm:cxn modelId="{1ED715D6-84FC-874C-8B25-EE7FC410B9B0}" type="presOf" srcId="{17F18683-378D-4F76-BC95-A9C60449529E}" destId="{1C7B5323-3F50-354D-BE9C-D388BB34DB1F}" srcOrd="0" destOrd="0" presId="urn:microsoft.com/office/officeart/2005/8/layout/vList2"/>
    <dgm:cxn modelId="{BFB0E9DC-D976-40D4-989A-E8DF8EE1B081}" srcId="{AA83C897-8726-48A4-8A20-9C54F76FEAC4}" destId="{B6CB28A9-F8F4-4AFD-BE5D-9D9DC0D41CD2}" srcOrd="0" destOrd="0" parTransId="{29CEC4F4-9127-4CBE-99BF-8FA7F23B770C}" sibTransId="{E9BC7EE1-B9A6-4B62-81B6-86BD3932742D}"/>
    <dgm:cxn modelId="{B37AD4F4-381E-42F0-B711-05C0F6B01A26}" srcId="{AA83C897-8726-48A4-8A20-9C54F76FEAC4}" destId="{17F18683-378D-4F76-BC95-A9C60449529E}" srcOrd="3" destOrd="0" parTransId="{8256D159-5C04-4CA9-99FC-D03AB207974E}" sibTransId="{76E91199-8E1C-405C-9F69-AECF19762D45}"/>
    <dgm:cxn modelId="{EFEDD7F8-9247-4714-90CA-55E5EC7A6C22}" srcId="{3E7D2969-4BBC-42B7-963A-48B2361D57A2}" destId="{FD0469C4-17E0-46FD-937D-E3E6DE2E26E6}" srcOrd="0" destOrd="0" parTransId="{D9CBA901-8D55-428B-A7ED-C3442EF37685}" sibTransId="{132C7871-B19F-4CF5-AA8D-13CD2107C049}"/>
    <dgm:cxn modelId="{984FE4FA-75D4-7740-A6C3-2D23C7614A30}" type="presOf" srcId="{094ED464-D076-4708-A6E2-0986A7E5DCEE}" destId="{FDAE2A08-C4FE-7D45-8CC4-02B76FA50268}" srcOrd="0" destOrd="2" presId="urn:microsoft.com/office/officeart/2005/8/layout/vList2"/>
    <dgm:cxn modelId="{07BA4755-F3A9-134D-84FC-B32767A712C1}" type="presParOf" srcId="{E6F743B8-6F66-7E46-B5E7-CB22BD288B06}" destId="{1779E8F4-CC97-7445-983D-94EAF5A320C8}" srcOrd="0" destOrd="0" presId="urn:microsoft.com/office/officeart/2005/8/layout/vList2"/>
    <dgm:cxn modelId="{541D7802-0E6A-4648-9274-BF3ED539BBA9}" type="presParOf" srcId="{E6F743B8-6F66-7E46-B5E7-CB22BD288B06}" destId="{C2A6A1D2-5463-6849-9F1B-A1D7AB3EB469}" srcOrd="1" destOrd="0" presId="urn:microsoft.com/office/officeart/2005/8/layout/vList2"/>
    <dgm:cxn modelId="{AE2A83EF-D9F9-C241-928B-998C0675A194}" type="presParOf" srcId="{E6F743B8-6F66-7E46-B5E7-CB22BD288B06}" destId="{20D6E30F-BBBD-0040-8364-04F1B3A155C8}" srcOrd="2" destOrd="0" presId="urn:microsoft.com/office/officeart/2005/8/layout/vList2"/>
    <dgm:cxn modelId="{0FA81533-DB13-C641-BD02-47E44485EFC8}" type="presParOf" srcId="{E6F743B8-6F66-7E46-B5E7-CB22BD288B06}" destId="{838D2DFD-7896-2245-B50B-B6D3B949B6A5}" srcOrd="3" destOrd="0" presId="urn:microsoft.com/office/officeart/2005/8/layout/vList2"/>
    <dgm:cxn modelId="{67DB27C9-DCCF-504C-ADCC-BA67A8F96566}" type="presParOf" srcId="{E6F743B8-6F66-7E46-B5E7-CB22BD288B06}" destId="{6ED380F5-D5EE-8F47-85D2-EF6236D6D0EB}" srcOrd="4" destOrd="0" presId="urn:microsoft.com/office/officeart/2005/8/layout/vList2"/>
    <dgm:cxn modelId="{8D7B78F8-05EC-2747-BC71-A8AE6C224C77}" type="presParOf" srcId="{E6F743B8-6F66-7E46-B5E7-CB22BD288B06}" destId="{FDAE2A08-C4FE-7D45-8CC4-02B76FA50268}" srcOrd="5" destOrd="0" presId="urn:microsoft.com/office/officeart/2005/8/layout/vList2"/>
    <dgm:cxn modelId="{B5E6794D-B56F-4645-844C-79A1890E28A7}" type="presParOf" srcId="{E6F743B8-6F66-7E46-B5E7-CB22BD288B06}" destId="{1C7B5323-3F50-354D-BE9C-D388BB34DB1F}" srcOrd="6" destOrd="0" presId="urn:microsoft.com/office/officeart/2005/8/layout/vList2"/>
    <dgm:cxn modelId="{A22B36C3-B962-F845-BD72-5BFA99BA2F77}" type="presParOf" srcId="{E6F743B8-6F66-7E46-B5E7-CB22BD288B06}" destId="{9A0FF508-87F9-4449-B10E-C0DD5291FF9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6CA0FF-6244-4577-8EEE-7FB8F322A39D}" type="doc">
      <dgm:prSet loTypeId="urn:microsoft.com/office/officeart/2005/8/layout/hList1" loCatId="list" qsTypeId="urn:microsoft.com/office/officeart/2005/8/quickstyle/simple4" qsCatId="simple" csTypeId="urn:microsoft.com/office/officeart/2005/8/colors/accent4_2" csCatId="accent4" phldr="1"/>
      <dgm:spPr/>
      <dgm:t>
        <a:bodyPr/>
        <a:lstStyle/>
        <a:p>
          <a:endParaRPr lang="en-US"/>
        </a:p>
      </dgm:t>
    </dgm:pt>
    <dgm:pt modelId="{99D24847-679F-43A2-BC8B-CAD8C0C5184A}">
      <dgm:prSet/>
      <dgm:spPr>
        <a:solidFill>
          <a:srgbClr val="B9D1C9"/>
        </a:solidFill>
        <a:ln>
          <a:noFill/>
        </a:ln>
      </dgm:spPr>
      <dgm:t>
        <a:bodyPr/>
        <a:lstStyle/>
        <a:p>
          <a:r>
            <a:rPr lang="en-US" b="1">
              <a:latin typeface="Georgia"/>
            </a:rPr>
            <a:t>What are some misconceptions about the MMR vaccine?</a:t>
          </a:r>
        </a:p>
      </dgm:t>
    </dgm:pt>
    <dgm:pt modelId="{F9F3C258-8C15-4075-8A0C-6AF8D317B4E4}" type="parTrans" cxnId="{0F20E7CD-3069-48E8-8966-A80F4C9BF28E}">
      <dgm:prSet/>
      <dgm:spPr/>
      <dgm:t>
        <a:bodyPr/>
        <a:lstStyle/>
        <a:p>
          <a:endParaRPr lang="en-US"/>
        </a:p>
      </dgm:t>
    </dgm:pt>
    <dgm:pt modelId="{34571F5B-770C-48E6-94D6-A320D3F787D0}" type="sibTrans" cxnId="{0F20E7CD-3069-48E8-8966-A80F4C9BF28E}">
      <dgm:prSet/>
      <dgm:spPr/>
      <dgm:t>
        <a:bodyPr/>
        <a:lstStyle/>
        <a:p>
          <a:endParaRPr lang="en-US"/>
        </a:p>
      </dgm:t>
    </dgm:pt>
    <dgm:pt modelId="{5B29DB44-974D-4B73-87E8-A6918B2049DC}">
      <dgm:prSet/>
      <dgm:spPr>
        <a:noFill/>
        <a:ln>
          <a:noFill/>
        </a:ln>
      </dgm:spPr>
      <dgm:t>
        <a:bodyPr/>
        <a:lstStyle/>
        <a:p>
          <a:r>
            <a:rPr lang="en-US">
              <a:latin typeface="Georgia"/>
              <a:ea typeface="Calibri"/>
              <a:cs typeface="Calibri"/>
            </a:rPr>
            <a:t>Developmental disabilities like Autism</a:t>
          </a:r>
        </a:p>
      </dgm:t>
    </dgm:pt>
    <dgm:pt modelId="{FE6607F2-66F8-4F0E-A498-F8DBDEC38F11}" type="parTrans" cxnId="{CEB9CE5F-B813-41A0-9F7D-1F6870154041}">
      <dgm:prSet/>
      <dgm:spPr/>
      <dgm:t>
        <a:bodyPr/>
        <a:lstStyle/>
        <a:p>
          <a:endParaRPr lang="en-US"/>
        </a:p>
      </dgm:t>
    </dgm:pt>
    <dgm:pt modelId="{4731558B-7D51-4368-B665-C59FEFC09CD7}" type="sibTrans" cxnId="{CEB9CE5F-B813-41A0-9F7D-1F6870154041}">
      <dgm:prSet/>
      <dgm:spPr/>
      <dgm:t>
        <a:bodyPr/>
        <a:lstStyle/>
        <a:p>
          <a:endParaRPr lang="en-US"/>
        </a:p>
      </dgm:t>
    </dgm:pt>
    <dgm:pt modelId="{F7C92A4C-6737-4BE8-9676-8E25C8208A0E}">
      <dgm:prSet/>
      <dgm:spPr>
        <a:noFill/>
        <a:ln>
          <a:noFill/>
        </a:ln>
      </dgm:spPr>
      <dgm:t>
        <a:bodyPr/>
        <a:lstStyle/>
        <a:p>
          <a:r>
            <a:rPr lang="en-US">
              <a:latin typeface="Georgia"/>
              <a:ea typeface="Calibri"/>
              <a:cs typeface="Calibri"/>
            </a:rPr>
            <a:t>Bowel disorders like Irritable Bowel Syndrome, Ulcerative Colitis, and Crohn's Disease</a:t>
          </a:r>
        </a:p>
      </dgm:t>
    </dgm:pt>
    <dgm:pt modelId="{B8D82EF9-893D-40CE-9000-F7BFA6A6C02C}" type="parTrans" cxnId="{CB743F14-8B2D-4FAF-A1EF-3528204BDA58}">
      <dgm:prSet/>
      <dgm:spPr/>
      <dgm:t>
        <a:bodyPr/>
        <a:lstStyle/>
        <a:p>
          <a:endParaRPr lang="en-US"/>
        </a:p>
      </dgm:t>
    </dgm:pt>
    <dgm:pt modelId="{B42F9B23-6E35-47E2-8A1B-E4A9F000392F}" type="sibTrans" cxnId="{CB743F14-8B2D-4FAF-A1EF-3528204BDA58}">
      <dgm:prSet/>
      <dgm:spPr/>
      <dgm:t>
        <a:bodyPr/>
        <a:lstStyle/>
        <a:p>
          <a:endParaRPr lang="en-US"/>
        </a:p>
      </dgm:t>
    </dgm:pt>
    <dgm:pt modelId="{015661C5-F72A-463C-A1F5-98B42C76E35B}">
      <dgm:prSet/>
      <dgm:spPr>
        <a:solidFill>
          <a:srgbClr val="CEE6C4"/>
        </a:solidFill>
        <a:ln>
          <a:noFill/>
        </a:ln>
      </dgm:spPr>
      <dgm:t>
        <a:bodyPr/>
        <a:lstStyle/>
        <a:p>
          <a:r>
            <a:rPr lang="en-US" b="1">
              <a:latin typeface="Georgia"/>
            </a:rPr>
            <a:t>What are the effects of these misconceptions?</a:t>
          </a:r>
          <a:r>
            <a:rPr lang="en-US">
              <a:latin typeface="Georgia"/>
            </a:rPr>
            <a:t> </a:t>
          </a:r>
        </a:p>
      </dgm:t>
    </dgm:pt>
    <dgm:pt modelId="{C84E3D2B-CF7E-4DA6-B7E5-FBB58303B001}" type="parTrans" cxnId="{42218243-5385-4D4D-B9C6-DCF082DB0C9C}">
      <dgm:prSet/>
      <dgm:spPr/>
      <dgm:t>
        <a:bodyPr/>
        <a:lstStyle/>
        <a:p>
          <a:endParaRPr lang="en-US"/>
        </a:p>
      </dgm:t>
    </dgm:pt>
    <dgm:pt modelId="{2883D355-F7F1-4CFB-B63B-80671D62577B}" type="sibTrans" cxnId="{42218243-5385-4D4D-B9C6-DCF082DB0C9C}">
      <dgm:prSet/>
      <dgm:spPr/>
      <dgm:t>
        <a:bodyPr/>
        <a:lstStyle/>
        <a:p>
          <a:endParaRPr lang="en-US"/>
        </a:p>
      </dgm:t>
    </dgm:pt>
    <dgm:pt modelId="{47B54835-96EF-417A-83C2-24CF745FB0D1}">
      <dgm:prSet/>
      <dgm:spPr>
        <a:noFill/>
        <a:ln>
          <a:noFill/>
        </a:ln>
      </dgm:spPr>
      <dgm:t>
        <a:bodyPr/>
        <a:lstStyle/>
        <a:p>
          <a:r>
            <a:rPr lang="en-US">
              <a:latin typeface="Georgia"/>
              <a:ea typeface="Calibri"/>
              <a:cs typeface="Calibri"/>
            </a:rPr>
            <a:t>Low public confidence in vaccines</a:t>
          </a:r>
        </a:p>
      </dgm:t>
    </dgm:pt>
    <dgm:pt modelId="{378485E8-2C64-4AF1-8364-8C72A41AFEDD}" type="parTrans" cxnId="{DE52C37E-A242-4BB2-87A5-05971AABA1E9}">
      <dgm:prSet/>
      <dgm:spPr/>
      <dgm:t>
        <a:bodyPr/>
        <a:lstStyle/>
        <a:p>
          <a:endParaRPr lang="en-US"/>
        </a:p>
      </dgm:t>
    </dgm:pt>
    <dgm:pt modelId="{D4AFE95A-B022-437A-AB9F-354A8D214662}" type="sibTrans" cxnId="{DE52C37E-A242-4BB2-87A5-05971AABA1E9}">
      <dgm:prSet/>
      <dgm:spPr/>
      <dgm:t>
        <a:bodyPr/>
        <a:lstStyle/>
        <a:p>
          <a:endParaRPr lang="en-US"/>
        </a:p>
      </dgm:t>
    </dgm:pt>
    <dgm:pt modelId="{EAD63C45-DF7A-4D49-8919-7D77C59444B8}">
      <dgm:prSet/>
      <dgm:spPr>
        <a:noFill/>
        <a:ln>
          <a:noFill/>
        </a:ln>
      </dgm:spPr>
      <dgm:t>
        <a:bodyPr/>
        <a:lstStyle/>
        <a:p>
          <a:r>
            <a:rPr lang="en-US">
              <a:latin typeface="Georgia"/>
              <a:ea typeface="Calibri"/>
              <a:cs typeface="Calibri"/>
            </a:rPr>
            <a:t>Large outbreaks of measles</a:t>
          </a:r>
        </a:p>
      </dgm:t>
    </dgm:pt>
    <dgm:pt modelId="{782C4D76-AF40-4754-80F9-A7BADD740ADE}" type="parTrans" cxnId="{BE242EDC-4DB5-4BF1-ACF2-2B087F9CCAE3}">
      <dgm:prSet/>
      <dgm:spPr/>
      <dgm:t>
        <a:bodyPr/>
        <a:lstStyle/>
        <a:p>
          <a:endParaRPr lang="en-US"/>
        </a:p>
      </dgm:t>
    </dgm:pt>
    <dgm:pt modelId="{E067E5DE-EF77-4696-8718-70D4E8FC01F5}" type="sibTrans" cxnId="{BE242EDC-4DB5-4BF1-ACF2-2B087F9CCAE3}">
      <dgm:prSet/>
      <dgm:spPr/>
      <dgm:t>
        <a:bodyPr/>
        <a:lstStyle/>
        <a:p>
          <a:endParaRPr lang="en-US"/>
        </a:p>
      </dgm:t>
    </dgm:pt>
    <dgm:pt modelId="{FC95C3A4-D5FC-4BFC-9DE2-F3DA9B2E5A3F}">
      <dgm:prSet/>
      <dgm:spPr>
        <a:solidFill>
          <a:srgbClr val="B2C8D1"/>
        </a:solidFill>
        <a:ln>
          <a:noFill/>
        </a:ln>
      </dgm:spPr>
      <dgm:t>
        <a:bodyPr/>
        <a:lstStyle/>
        <a:p>
          <a:r>
            <a:rPr lang="en-US" b="1">
              <a:latin typeface="Georgia"/>
            </a:rPr>
            <a:t>What are some ways to combat these effects?</a:t>
          </a:r>
        </a:p>
      </dgm:t>
    </dgm:pt>
    <dgm:pt modelId="{BEC1851C-4265-4287-9BFD-692D2F21EB74}" type="parTrans" cxnId="{AB668003-8A47-46D9-B7CD-9BA5F337141F}">
      <dgm:prSet/>
      <dgm:spPr/>
      <dgm:t>
        <a:bodyPr/>
        <a:lstStyle/>
        <a:p>
          <a:endParaRPr lang="en-US"/>
        </a:p>
      </dgm:t>
    </dgm:pt>
    <dgm:pt modelId="{58F1FCC5-1B4D-413E-B129-790D226CC82C}" type="sibTrans" cxnId="{AB668003-8A47-46D9-B7CD-9BA5F337141F}">
      <dgm:prSet/>
      <dgm:spPr/>
      <dgm:t>
        <a:bodyPr/>
        <a:lstStyle/>
        <a:p>
          <a:endParaRPr lang="en-US"/>
        </a:p>
      </dgm:t>
    </dgm:pt>
    <dgm:pt modelId="{EC69036E-CCAE-4AB5-96ED-6B5607BC7BEA}">
      <dgm:prSet phldr="0"/>
      <dgm:spPr>
        <a:noFill/>
        <a:ln>
          <a:noFill/>
        </a:ln>
      </dgm:spPr>
      <dgm:t>
        <a:bodyPr/>
        <a:lstStyle/>
        <a:p>
          <a:pPr rtl="0"/>
          <a:r>
            <a:rPr lang="en-US">
              <a:latin typeface="Georgia"/>
              <a:ea typeface="Calibri"/>
              <a:cs typeface="Calibri"/>
            </a:rPr>
            <a:t>Communication and relationships between providers and patients</a:t>
          </a:r>
        </a:p>
      </dgm:t>
    </dgm:pt>
    <dgm:pt modelId="{4BDA61BD-3E7F-456A-B225-BEE4B6DB9E37}" type="parTrans" cxnId="{4ED6BEDC-4F1C-4E72-8B44-2F53ECC6C85F}">
      <dgm:prSet/>
      <dgm:spPr/>
      <dgm:t>
        <a:bodyPr/>
        <a:lstStyle/>
        <a:p>
          <a:endParaRPr lang="en-US"/>
        </a:p>
      </dgm:t>
    </dgm:pt>
    <dgm:pt modelId="{DF4648AF-CD68-4AEF-A8D0-C0196831443F}" type="sibTrans" cxnId="{4ED6BEDC-4F1C-4E72-8B44-2F53ECC6C85F}">
      <dgm:prSet/>
      <dgm:spPr/>
      <dgm:t>
        <a:bodyPr/>
        <a:lstStyle/>
        <a:p>
          <a:endParaRPr lang="en-US"/>
        </a:p>
      </dgm:t>
    </dgm:pt>
    <dgm:pt modelId="{A9909A47-D211-4FEC-9F3E-9931345CCD3D}">
      <dgm:prSet phldr="0"/>
      <dgm:spPr>
        <a:noFill/>
        <a:ln>
          <a:noFill/>
        </a:ln>
      </dgm:spPr>
      <dgm:t>
        <a:bodyPr/>
        <a:lstStyle/>
        <a:p>
          <a:pPr rtl="0"/>
          <a:r>
            <a:rPr lang="en-US">
              <a:latin typeface="Georgia"/>
              <a:ea typeface="Calibri"/>
              <a:cs typeface="Calibri"/>
            </a:rPr>
            <a:t>Educating the community on vaccine benefits</a:t>
          </a:r>
        </a:p>
      </dgm:t>
    </dgm:pt>
    <dgm:pt modelId="{FF5F6CC3-2F8D-466C-9867-EF10F29E7518}" type="parTrans" cxnId="{F12F4F8F-9518-4705-8FF7-6B7B600C339D}">
      <dgm:prSet/>
      <dgm:spPr/>
      <dgm:t>
        <a:bodyPr/>
        <a:lstStyle/>
        <a:p>
          <a:endParaRPr lang="en-US"/>
        </a:p>
      </dgm:t>
    </dgm:pt>
    <dgm:pt modelId="{956D8ED4-81B3-4451-9309-495CDC3F34CE}" type="sibTrans" cxnId="{F12F4F8F-9518-4705-8FF7-6B7B600C339D}">
      <dgm:prSet/>
      <dgm:spPr/>
      <dgm:t>
        <a:bodyPr/>
        <a:lstStyle/>
        <a:p>
          <a:endParaRPr lang="en-US"/>
        </a:p>
      </dgm:t>
    </dgm:pt>
    <dgm:pt modelId="{F6BC958F-0444-4CF3-99D6-2B617848F842}" type="pres">
      <dgm:prSet presAssocID="{106CA0FF-6244-4577-8EEE-7FB8F322A39D}" presName="Name0" presStyleCnt="0">
        <dgm:presLayoutVars>
          <dgm:dir/>
          <dgm:animLvl val="lvl"/>
          <dgm:resizeHandles val="exact"/>
        </dgm:presLayoutVars>
      </dgm:prSet>
      <dgm:spPr/>
    </dgm:pt>
    <dgm:pt modelId="{35E98B97-CA7E-4CEC-BC14-548F7B4EA5D5}" type="pres">
      <dgm:prSet presAssocID="{99D24847-679F-43A2-BC8B-CAD8C0C5184A}" presName="composite" presStyleCnt="0"/>
      <dgm:spPr/>
    </dgm:pt>
    <dgm:pt modelId="{2F923B72-B334-43BA-996E-8C662AC646DE}" type="pres">
      <dgm:prSet presAssocID="{99D24847-679F-43A2-BC8B-CAD8C0C5184A}" presName="parTx" presStyleLbl="alignNode1" presStyleIdx="0" presStyleCnt="3">
        <dgm:presLayoutVars>
          <dgm:chMax val="0"/>
          <dgm:chPref val="0"/>
          <dgm:bulletEnabled val="1"/>
        </dgm:presLayoutVars>
      </dgm:prSet>
      <dgm:spPr/>
    </dgm:pt>
    <dgm:pt modelId="{B531FD4B-32DC-4028-842B-F5EE355B96E4}" type="pres">
      <dgm:prSet presAssocID="{99D24847-679F-43A2-BC8B-CAD8C0C5184A}" presName="desTx" presStyleLbl="alignAccFollowNode1" presStyleIdx="0" presStyleCnt="3">
        <dgm:presLayoutVars>
          <dgm:bulletEnabled val="1"/>
        </dgm:presLayoutVars>
      </dgm:prSet>
      <dgm:spPr/>
    </dgm:pt>
    <dgm:pt modelId="{53EAB331-1054-4E93-BDB1-CA019F90129B}" type="pres">
      <dgm:prSet presAssocID="{34571F5B-770C-48E6-94D6-A320D3F787D0}" presName="space" presStyleCnt="0"/>
      <dgm:spPr/>
    </dgm:pt>
    <dgm:pt modelId="{589D15D0-4D1A-4A6E-9C2D-25D83EBEC40A}" type="pres">
      <dgm:prSet presAssocID="{015661C5-F72A-463C-A1F5-98B42C76E35B}" presName="composite" presStyleCnt="0"/>
      <dgm:spPr/>
    </dgm:pt>
    <dgm:pt modelId="{21AAD6B7-23B5-4AE0-AAB3-E04E47FD0437}" type="pres">
      <dgm:prSet presAssocID="{015661C5-F72A-463C-A1F5-98B42C76E35B}" presName="parTx" presStyleLbl="alignNode1" presStyleIdx="1" presStyleCnt="3">
        <dgm:presLayoutVars>
          <dgm:chMax val="0"/>
          <dgm:chPref val="0"/>
          <dgm:bulletEnabled val="1"/>
        </dgm:presLayoutVars>
      </dgm:prSet>
      <dgm:spPr/>
    </dgm:pt>
    <dgm:pt modelId="{A1720FEB-A249-4DFC-A8B5-56B176A6F734}" type="pres">
      <dgm:prSet presAssocID="{015661C5-F72A-463C-A1F5-98B42C76E35B}" presName="desTx" presStyleLbl="alignAccFollowNode1" presStyleIdx="1" presStyleCnt="3">
        <dgm:presLayoutVars>
          <dgm:bulletEnabled val="1"/>
        </dgm:presLayoutVars>
      </dgm:prSet>
      <dgm:spPr/>
    </dgm:pt>
    <dgm:pt modelId="{FA0B2D01-4AC8-4D75-A1EE-B18C3138E77F}" type="pres">
      <dgm:prSet presAssocID="{2883D355-F7F1-4CFB-B63B-80671D62577B}" presName="space" presStyleCnt="0"/>
      <dgm:spPr/>
    </dgm:pt>
    <dgm:pt modelId="{7118D3C3-F2D3-4199-BA9A-A5A10B06713B}" type="pres">
      <dgm:prSet presAssocID="{FC95C3A4-D5FC-4BFC-9DE2-F3DA9B2E5A3F}" presName="composite" presStyleCnt="0"/>
      <dgm:spPr/>
    </dgm:pt>
    <dgm:pt modelId="{9AB4BFF0-1004-4417-BDCB-1DB98A8A9203}" type="pres">
      <dgm:prSet presAssocID="{FC95C3A4-D5FC-4BFC-9DE2-F3DA9B2E5A3F}" presName="parTx" presStyleLbl="alignNode1" presStyleIdx="2" presStyleCnt="3">
        <dgm:presLayoutVars>
          <dgm:chMax val="0"/>
          <dgm:chPref val="0"/>
          <dgm:bulletEnabled val="1"/>
        </dgm:presLayoutVars>
      </dgm:prSet>
      <dgm:spPr/>
    </dgm:pt>
    <dgm:pt modelId="{EDAF0715-CFCF-4205-A192-392803C07A86}" type="pres">
      <dgm:prSet presAssocID="{FC95C3A4-D5FC-4BFC-9DE2-F3DA9B2E5A3F}" presName="desTx" presStyleLbl="alignAccFollowNode1" presStyleIdx="2" presStyleCnt="3">
        <dgm:presLayoutVars>
          <dgm:bulletEnabled val="1"/>
        </dgm:presLayoutVars>
      </dgm:prSet>
      <dgm:spPr/>
    </dgm:pt>
  </dgm:ptLst>
  <dgm:cxnLst>
    <dgm:cxn modelId="{AB668003-8A47-46D9-B7CD-9BA5F337141F}" srcId="{106CA0FF-6244-4577-8EEE-7FB8F322A39D}" destId="{FC95C3A4-D5FC-4BFC-9DE2-F3DA9B2E5A3F}" srcOrd="2" destOrd="0" parTransId="{BEC1851C-4265-4287-9BFD-692D2F21EB74}" sibTransId="{58F1FCC5-1B4D-413E-B129-790D226CC82C}"/>
    <dgm:cxn modelId="{79113C0C-2D98-4575-A664-ACEDE660F751}" type="presOf" srcId="{FC95C3A4-D5FC-4BFC-9DE2-F3DA9B2E5A3F}" destId="{9AB4BFF0-1004-4417-BDCB-1DB98A8A9203}" srcOrd="0" destOrd="0" presId="urn:microsoft.com/office/officeart/2005/8/layout/hList1"/>
    <dgm:cxn modelId="{CB743F14-8B2D-4FAF-A1EF-3528204BDA58}" srcId="{99D24847-679F-43A2-BC8B-CAD8C0C5184A}" destId="{F7C92A4C-6737-4BE8-9676-8E25C8208A0E}" srcOrd="1" destOrd="0" parTransId="{B8D82EF9-893D-40CE-9000-F7BFA6A6C02C}" sibTransId="{B42F9B23-6E35-47E2-8A1B-E4A9F000392F}"/>
    <dgm:cxn modelId="{D399E816-2076-409B-9186-3B559AF17E0A}" type="presOf" srcId="{EAD63C45-DF7A-4D49-8919-7D77C59444B8}" destId="{A1720FEB-A249-4DFC-A8B5-56B176A6F734}" srcOrd="0" destOrd="1" presId="urn:microsoft.com/office/officeart/2005/8/layout/hList1"/>
    <dgm:cxn modelId="{6C80C11E-FA61-4FB8-9440-023F094EDB67}" type="presOf" srcId="{106CA0FF-6244-4577-8EEE-7FB8F322A39D}" destId="{F6BC958F-0444-4CF3-99D6-2B617848F842}" srcOrd="0" destOrd="0" presId="urn:microsoft.com/office/officeart/2005/8/layout/hList1"/>
    <dgm:cxn modelId="{42218243-5385-4D4D-B9C6-DCF082DB0C9C}" srcId="{106CA0FF-6244-4577-8EEE-7FB8F322A39D}" destId="{015661C5-F72A-463C-A1F5-98B42C76E35B}" srcOrd="1" destOrd="0" parTransId="{C84E3D2B-CF7E-4DA6-B7E5-FBB58303B001}" sibTransId="{2883D355-F7F1-4CFB-B63B-80671D62577B}"/>
    <dgm:cxn modelId="{CEB9CE5F-B813-41A0-9F7D-1F6870154041}" srcId="{99D24847-679F-43A2-BC8B-CAD8C0C5184A}" destId="{5B29DB44-974D-4B73-87E8-A6918B2049DC}" srcOrd="0" destOrd="0" parTransId="{FE6607F2-66F8-4F0E-A498-F8DBDEC38F11}" sibTransId="{4731558B-7D51-4368-B665-C59FEFC09CD7}"/>
    <dgm:cxn modelId="{4CE41364-1D4D-4011-8AF0-0E565781C640}" type="presOf" srcId="{47B54835-96EF-417A-83C2-24CF745FB0D1}" destId="{A1720FEB-A249-4DFC-A8B5-56B176A6F734}" srcOrd="0" destOrd="0" presId="urn:microsoft.com/office/officeart/2005/8/layout/hList1"/>
    <dgm:cxn modelId="{DE52C37E-A242-4BB2-87A5-05971AABA1E9}" srcId="{015661C5-F72A-463C-A1F5-98B42C76E35B}" destId="{47B54835-96EF-417A-83C2-24CF745FB0D1}" srcOrd="0" destOrd="0" parTransId="{378485E8-2C64-4AF1-8364-8C72A41AFEDD}" sibTransId="{D4AFE95A-B022-437A-AB9F-354A8D214662}"/>
    <dgm:cxn modelId="{F12F4F8F-9518-4705-8FF7-6B7B600C339D}" srcId="{FC95C3A4-D5FC-4BFC-9DE2-F3DA9B2E5A3F}" destId="{A9909A47-D211-4FEC-9F3E-9931345CCD3D}" srcOrd="1" destOrd="0" parTransId="{FF5F6CC3-2F8D-466C-9867-EF10F29E7518}" sibTransId="{956D8ED4-81B3-4451-9309-495CDC3F34CE}"/>
    <dgm:cxn modelId="{1B678AA6-CB0D-4D18-9B4C-0B75CD1960B5}" type="presOf" srcId="{99D24847-679F-43A2-BC8B-CAD8C0C5184A}" destId="{2F923B72-B334-43BA-996E-8C662AC646DE}" srcOrd="0" destOrd="0" presId="urn:microsoft.com/office/officeart/2005/8/layout/hList1"/>
    <dgm:cxn modelId="{0F20E7CD-3069-48E8-8966-A80F4C9BF28E}" srcId="{106CA0FF-6244-4577-8EEE-7FB8F322A39D}" destId="{99D24847-679F-43A2-BC8B-CAD8C0C5184A}" srcOrd="0" destOrd="0" parTransId="{F9F3C258-8C15-4075-8A0C-6AF8D317B4E4}" sibTransId="{34571F5B-770C-48E6-94D6-A320D3F787D0}"/>
    <dgm:cxn modelId="{79D31CD0-1BC7-462B-8A30-0F6599C795E1}" type="presOf" srcId="{A9909A47-D211-4FEC-9F3E-9931345CCD3D}" destId="{EDAF0715-CFCF-4205-A192-392803C07A86}" srcOrd="0" destOrd="1" presId="urn:microsoft.com/office/officeart/2005/8/layout/hList1"/>
    <dgm:cxn modelId="{1D1C53D6-2546-44F7-9222-BE691CCDF42F}" type="presOf" srcId="{015661C5-F72A-463C-A1F5-98B42C76E35B}" destId="{21AAD6B7-23B5-4AE0-AAB3-E04E47FD0437}" srcOrd="0" destOrd="0" presId="urn:microsoft.com/office/officeart/2005/8/layout/hList1"/>
    <dgm:cxn modelId="{638C27D7-A061-427C-A0F3-68CD4E21F426}" type="presOf" srcId="{F7C92A4C-6737-4BE8-9676-8E25C8208A0E}" destId="{B531FD4B-32DC-4028-842B-F5EE355B96E4}" srcOrd="0" destOrd="1" presId="urn:microsoft.com/office/officeart/2005/8/layout/hList1"/>
    <dgm:cxn modelId="{BE242EDC-4DB5-4BF1-ACF2-2B087F9CCAE3}" srcId="{015661C5-F72A-463C-A1F5-98B42C76E35B}" destId="{EAD63C45-DF7A-4D49-8919-7D77C59444B8}" srcOrd="1" destOrd="0" parTransId="{782C4D76-AF40-4754-80F9-A7BADD740ADE}" sibTransId="{E067E5DE-EF77-4696-8718-70D4E8FC01F5}"/>
    <dgm:cxn modelId="{4ED6BEDC-4F1C-4E72-8B44-2F53ECC6C85F}" srcId="{FC95C3A4-D5FC-4BFC-9DE2-F3DA9B2E5A3F}" destId="{EC69036E-CCAE-4AB5-96ED-6B5607BC7BEA}" srcOrd="0" destOrd="0" parTransId="{4BDA61BD-3E7F-456A-B225-BEE4B6DB9E37}" sibTransId="{DF4648AF-CD68-4AEF-A8D0-C0196831443F}"/>
    <dgm:cxn modelId="{FB9967ED-469E-41C7-9E62-137229691169}" type="presOf" srcId="{EC69036E-CCAE-4AB5-96ED-6B5607BC7BEA}" destId="{EDAF0715-CFCF-4205-A192-392803C07A86}" srcOrd="0" destOrd="0" presId="urn:microsoft.com/office/officeart/2005/8/layout/hList1"/>
    <dgm:cxn modelId="{9063EAFB-52D5-4EB1-ACE1-F528E9167E99}" type="presOf" srcId="{5B29DB44-974D-4B73-87E8-A6918B2049DC}" destId="{B531FD4B-32DC-4028-842B-F5EE355B96E4}" srcOrd="0" destOrd="0" presId="urn:microsoft.com/office/officeart/2005/8/layout/hList1"/>
    <dgm:cxn modelId="{E10A712F-3099-4A85-817A-3F050D42AD43}" type="presParOf" srcId="{F6BC958F-0444-4CF3-99D6-2B617848F842}" destId="{35E98B97-CA7E-4CEC-BC14-548F7B4EA5D5}" srcOrd="0" destOrd="0" presId="urn:microsoft.com/office/officeart/2005/8/layout/hList1"/>
    <dgm:cxn modelId="{D52692C7-292E-4AD5-8C36-F561A80C5F41}" type="presParOf" srcId="{35E98B97-CA7E-4CEC-BC14-548F7B4EA5D5}" destId="{2F923B72-B334-43BA-996E-8C662AC646DE}" srcOrd="0" destOrd="0" presId="urn:microsoft.com/office/officeart/2005/8/layout/hList1"/>
    <dgm:cxn modelId="{0CBC263D-5E02-438E-8D74-3DEF6E084281}" type="presParOf" srcId="{35E98B97-CA7E-4CEC-BC14-548F7B4EA5D5}" destId="{B531FD4B-32DC-4028-842B-F5EE355B96E4}" srcOrd="1" destOrd="0" presId="urn:microsoft.com/office/officeart/2005/8/layout/hList1"/>
    <dgm:cxn modelId="{B6D2BEB5-26CD-4053-98CA-37FBC71E73E7}" type="presParOf" srcId="{F6BC958F-0444-4CF3-99D6-2B617848F842}" destId="{53EAB331-1054-4E93-BDB1-CA019F90129B}" srcOrd="1" destOrd="0" presId="urn:microsoft.com/office/officeart/2005/8/layout/hList1"/>
    <dgm:cxn modelId="{FD7EB087-4CE4-432A-B40E-7F641F5C03DA}" type="presParOf" srcId="{F6BC958F-0444-4CF3-99D6-2B617848F842}" destId="{589D15D0-4D1A-4A6E-9C2D-25D83EBEC40A}" srcOrd="2" destOrd="0" presId="urn:microsoft.com/office/officeart/2005/8/layout/hList1"/>
    <dgm:cxn modelId="{6DEE5669-2572-4C02-BF63-5228FC6065C3}" type="presParOf" srcId="{589D15D0-4D1A-4A6E-9C2D-25D83EBEC40A}" destId="{21AAD6B7-23B5-4AE0-AAB3-E04E47FD0437}" srcOrd="0" destOrd="0" presId="urn:microsoft.com/office/officeart/2005/8/layout/hList1"/>
    <dgm:cxn modelId="{8CB3DA5E-C893-497F-9BD0-3CDD2A727E68}" type="presParOf" srcId="{589D15D0-4D1A-4A6E-9C2D-25D83EBEC40A}" destId="{A1720FEB-A249-4DFC-A8B5-56B176A6F734}" srcOrd="1" destOrd="0" presId="urn:microsoft.com/office/officeart/2005/8/layout/hList1"/>
    <dgm:cxn modelId="{870B7DB0-FB7F-46B3-BFD1-9A25AF4C5A85}" type="presParOf" srcId="{F6BC958F-0444-4CF3-99D6-2B617848F842}" destId="{FA0B2D01-4AC8-4D75-A1EE-B18C3138E77F}" srcOrd="3" destOrd="0" presId="urn:microsoft.com/office/officeart/2005/8/layout/hList1"/>
    <dgm:cxn modelId="{77D26053-01DA-4778-8670-557BDEB2CEDA}" type="presParOf" srcId="{F6BC958F-0444-4CF3-99D6-2B617848F842}" destId="{7118D3C3-F2D3-4199-BA9A-A5A10B06713B}" srcOrd="4" destOrd="0" presId="urn:microsoft.com/office/officeart/2005/8/layout/hList1"/>
    <dgm:cxn modelId="{429A5D9C-9226-4A21-8FB0-D82F862103E3}" type="presParOf" srcId="{7118D3C3-F2D3-4199-BA9A-A5A10B06713B}" destId="{9AB4BFF0-1004-4417-BDCB-1DB98A8A9203}" srcOrd="0" destOrd="0" presId="urn:microsoft.com/office/officeart/2005/8/layout/hList1"/>
    <dgm:cxn modelId="{EACED7CD-E6BF-4A36-BABF-CDB121AC72D2}" type="presParOf" srcId="{7118D3C3-F2D3-4199-BA9A-A5A10B06713B}" destId="{EDAF0715-CFCF-4205-A192-392803C07A8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5BAD3-5915-4AB4-A6A7-1556DE555B38}">
      <dsp:nvSpPr>
        <dsp:cNvPr id="0" name=""/>
        <dsp:cNvSpPr/>
      </dsp:nvSpPr>
      <dsp:spPr>
        <a:xfrm>
          <a:off x="0" y="4871004"/>
          <a:ext cx="6567811" cy="79912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eorgia"/>
            </a:rPr>
            <a:t>A healthy diet focused on reducing inflammation can strengthen the gut, prevent leaking, and reduce the neuroinflammation </a:t>
          </a:r>
        </a:p>
      </dsp:txBody>
      <dsp:txXfrm>
        <a:off x="0" y="4871004"/>
        <a:ext cx="6567811" cy="799128"/>
      </dsp:txXfrm>
    </dsp:sp>
    <dsp:sp modelId="{3BF6DD5F-35E1-4C99-8B4B-5D72EC6E45D7}">
      <dsp:nvSpPr>
        <dsp:cNvPr id="0" name=""/>
        <dsp:cNvSpPr/>
      </dsp:nvSpPr>
      <dsp:spPr>
        <a:xfrm rot="10800000">
          <a:off x="0" y="3653931"/>
          <a:ext cx="6567811" cy="1229060"/>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eorgia"/>
            </a:rPr>
            <a:t>In the gut, bacteria can produce similar amyloid proteins, leading to inflammation of the brain and body through the gut-brain axis </a:t>
          </a:r>
        </a:p>
      </dsp:txBody>
      <dsp:txXfrm rot="10800000">
        <a:off x="0" y="3653931"/>
        <a:ext cx="6567811" cy="798606"/>
      </dsp:txXfrm>
    </dsp:sp>
    <dsp:sp modelId="{7254F7C3-C71E-40F7-99BA-1DB58385A7AD}">
      <dsp:nvSpPr>
        <dsp:cNvPr id="0" name=""/>
        <dsp:cNvSpPr/>
      </dsp:nvSpPr>
      <dsp:spPr>
        <a:xfrm rot="10800000">
          <a:off x="0" y="2436858"/>
          <a:ext cx="6567811" cy="1229060"/>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eorgia"/>
            </a:rPr>
            <a:t>Amyloid-beta plaques accumulate between nerve cells in the brain leading to decreased memory and progression of AD symptoms </a:t>
          </a:r>
        </a:p>
      </dsp:txBody>
      <dsp:txXfrm rot="10800000">
        <a:off x="0" y="2436858"/>
        <a:ext cx="6567811" cy="798606"/>
      </dsp:txXfrm>
    </dsp:sp>
    <dsp:sp modelId="{5C04447E-C459-4A9C-AA3A-081F6C5F0E65}">
      <dsp:nvSpPr>
        <dsp:cNvPr id="0" name=""/>
        <dsp:cNvSpPr/>
      </dsp:nvSpPr>
      <dsp:spPr>
        <a:xfrm rot="10800000">
          <a:off x="0" y="1219784"/>
          <a:ext cx="6567811" cy="1229060"/>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eorgia"/>
            </a:rPr>
            <a:t>Alzheimer's disease is caused by amyloid beta plaque buildup in the brain</a:t>
          </a:r>
        </a:p>
      </dsp:txBody>
      <dsp:txXfrm rot="10800000">
        <a:off x="0" y="1219784"/>
        <a:ext cx="6567811" cy="798606"/>
      </dsp:txXfrm>
    </dsp:sp>
    <dsp:sp modelId="{8FD92C5B-61D3-4F4E-9767-2D428CC0C998}">
      <dsp:nvSpPr>
        <dsp:cNvPr id="0" name=""/>
        <dsp:cNvSpPr/>
      </dsp:nvSpPr>
      <dsp:spPr>
        <a:xfrm rot="10800000">
          <a:off x="0" y="2711"/>
          <a:ext cx="6567811" cy="1229060"/>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eorgia"/>
            </a:rPr>
            <a:t>Dementia impairs one's abilities to do daily tasks, causes memory loss and leads to dependance</a:t>
          </a:r>
        </a:p>
      </dsp:txBody>
      <dsp:txXfrm rot="10800000">
        <a:off x="0" y="2711"/>
        <a:ext cx="6567811" cy="798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7C46F-066F-4BCB-91FE-E9FB7152CB2D}">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eorgia" panose="02040502050405020303" pitchFamily="18" charset="0"/>
          </a:endParaRPr>
        </a:p>
      </dsp:txBody>
      <dsp:txXfrm>
        <a:off x="3357014" y="912848"/>
        <a:ext cx="34897" cy="6979"/>
      </dsp:txXfrm>
    </dsp:sp>
    <dsp:sp modelId="{C376BF55-534D-485F-BC9B-143E45CD6DC4}">
      <dsp:nvSpPr>
        <dsp:cNvPr id="0" name=""/>
        <dsp:cNvSpPr/>
      </dsp:nvSpPr>
      <dsp:spPr>
        <a:xfrm>
          <a:off x="8061" y="5979"/>
          <a:ext cx="3034531" cy="182071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rtl="0">
            <a:lnSpc>
              <a:spcPct val="90000"/>
            </a:lnSpc>
            <a:spcBef>
              <a:spcPct val="0"/>
            </a:spcBef>
            <a:spcAft>
              <a:spcPct val="35000"/>
            </a:spcAft>
            <a:buNone/>
          </a:pPr>
          <a:r>
            <a:rPr lang="en-US" sz="2300" b="1" kern="1200">
              <a:latin typeface="Georgia"/>
            </a:rPr>
            <a:t> anti-inflammatory </a:t>
          </a:r>
          <a:r>
            <a:rPr lang="en-US" sz="2300" b="0" kern="1200">
              <a:latin typeface="Georgia"/>
            </a:rPr>
            <a:t>diet is key to prevent and slow dementia progression </a:t>
          </a:r>
        </a:p>
      </dsp:txBody>
      <dsp:txXfrm>
        <a:off x="8061" y="5979"/>
        <a:ext cx="3034531" cy="1820718"/>
      </dsp:txXfrm>
    </dsp:sp>
    <dsp:sp modelId="{CFC370B6-05DC-4B1D-88A6-EBE2C29BC92E}">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eorgia" panose="02040502050405020303" pitchFamily="18" charset="0"/>
          </a:endParaRPr>
        </a:p>
      </dsp:txBody>
      <dsp:txXfrm>
        <a:off x="7089488" y="912848"/>
        <a:ext cx="34897" cy="6979"/>
      </dsp:txXfrm>
    </dsp:sp>
    <dsp:sp modelId="{F439CF94-BA15-49DA-90BC-8431D02C8C1E}">
      <dsp:nvSpPr>
        <dsp:cNvPr id="0" name=""/>
        <dsp:cNvSpPr/>
      </dsp:nvSpPr>
      <dsp:spPr>
        <a:xfrm>
          <a:off x="3740534" y="5979"/>
          <a:ext cx="3034531" cy="182071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en-US" sz="2300" kern="1200">
              <a:latin typeface="Georgia"/>
            </a:rPr>
            <a:t>MIND Diet </a:t>
          </a:r>
        </a:p>
      </dsp:txBody>
      <dsp:txXfrm>
        <a:off x="3740534" y="5979"/>
        <a:ext cx="3034531" cy="1820718"/>
      </dsp:txXfrm>
    </dsp:sp>
    <dsp:sp modelId="{6412F0FF-10AA-4D50-B26E-76BBD1E7DE2B}">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eorgia" panose="02040502050405020303" pitchFamily="18" charset="0"/>
          </a:endParaRPr>
        </a:p>
      </dsp:txBody>
      <dsp:txXfrm>
        <a:off x="5070362" y="2155079"/>
        <a:ext cx="374875" cy="6979"/>
      </dsp:txXfrm>
    </dsp:sp>
    <dsp:sp modelId="{387696AE-6847-4ACF-BCA4-B0E1CF96A6FE}">
      <dsp:nvSpPr>
        <dsp:cNvPr id="0" name=""/>
        <dsp:cNvSpPr/>
      </dsp:nvSpPr>
      <dsp:spPr>
        <a:xfrm>
          <a:off x="7473007" y="5979"/>
          <a:ext cx="3034531" cy="182071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Georgia"/>
            </a:rPr>
            <a:t>Leafy greens, berries, beans, nuts, and a weekly fish serving (MIND)</a:t>
          </a:r>
        </a:p>
      </dsp:txBody>
      <dsp:txXfrm>
        <a:off x="7473007" y="5979"/>
        <a:ext cx="3034531" cy="1820718"/>
      </dsp:txXfrm>
    </dsp:sp>
    <dsp:sp modelId="{634A3C2E-6D5C-44AF-B658-42BAD6E88949}">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eorgia" panose="02040502050405020303" pitchFamily="18" charset="0"/>
          </a:endParaRPr>
        </a:p>
      </dsp:txBody>
      <dsp:txXfrm>
        <a:off x="3357014" y="3431509"/>
        <a:ext cx="34897" cy="6979"/>
      </dsp:txXfrm>
    </dsp:sp>
    <dsp:sp modelId="{6BAFDCC7-67A8-4BC8-972F-49D35E8D4F2E}">
      <dsp:nvSpPr>
        <dsp:cNvPr id="0" name=""/>
        <dsp:cNvSpPr/>
      </dsp:nvSpPr>
      <dsp:spPr>
        <a:xfrm>
          <a:off x="8061" y="2524640"/>
          <a:ext cx="3034531" cy="182071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Georgia"/>
            </a:rPr>
            <a:t>Avoid butter, sweets, pastries, cheese, and fried food </a:t>
          </a:r>
        </a:p>
      </dsp:txBody>
      <dsp:txXfrm>
        <a:off x="8061" y="2524640"/>
        <a:ext cx="3034531" cy="1820718"/>
      </dsp:txXfrm>
    </dsp:sp>
    <dsp:sp modelId="{0B8C7668-82BF-40A2-AD01-17C69E6C4B1D}">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eorgia" panose="02040502050405020303" pitchFamily="18" charset="0"/>
          </a:endParaRPr>
        </a:p>
      </dsp:txBody>
      <dsp:txXfrm>
        <a:off x="7089488" y="3431509"/>
        <a:ext cx="34897" cy="6979"/>
      </dsp:txXfrm>
    </dsp:sp>
    <dsp:sp modelId="{1900429B-FB54-40AF-900B-58C01ED93BB3}">
      <dsp:nvSpPr>
        <dsp:cNvPr id="0" name=""/>
        <dsp:cNvSpPr/>
      </dsp:nvSpPr>
      <dsp:spPr>
        <a:xfrm>
          <a:off x="3740534" y="2524640"/>
          <a:ext cx="3034531" cy="182071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Georgia"/>
            </a:rPr>
            <a:t>Improves cognition and reduces AD</a:t>
          </a:r>
        </a:p>
      </dsp:txBody>
      <dsp:txXfrm>
        <a:off x="3740534" y="2524640"/>
        <a:ext cx="3034531" cy="1820718"/>
      </dsp:txXfrm>
    </dsp:sp>
    <dsp:sp modelId="{2789F8B1-66E8-4CC2-A1A1-A999F0534391}">
      <dsp:nvSpPr>
        <dsp:cNvPr id="0" name=""/>
        <dsp:cNvSpPr/>
      </dsp:nvSpPr>
      <dsp:spPr>
        <a:xfrm>
          <a:off x="7473007" y="2524640"/>
          <a:ext cx="3034531" cy="182071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Georgia"/>
            </a:rPr>
            <a:t>Importance of the experiment at Rush University Medical Center </a:t>
          </a:r>
        </a:p>
      </dsp:txBody>
      <dsp:txXfrm>
        <a:off x="7473007" y="2524640"/>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317D6-19E7-4E72-85D9-57DD8E9F94BC}">
      <dsp:nvSpPr>
        <dsp:cNvPr id="0" name=""/>
        <dsp:cNvSpPr/>
      </dsp:nvSpPr>
      <dsp:spPr>
        <a:xfrm>
          <a:off x="0" y="707288"/>
          <a:ext cx="10515600" cy="1305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7F239-565C-4FFE-9286-D6CD85CC6F8C}">
      <dsp:nvSpPr>
        <dsp:cNvPr id="0" name=""/>
        <dsp:cNvSpPr/>
      </dsp:nvSpPr>
      <dsp:spPr>
        <a:xfrm>
          <a:off x="394993" y="1001085"/>
          <a:ext cx="718169" cy="71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62C4C-B1F0-44AC-8321-0B339DEC847A}">
      <dsp:nvSpPr>
        <dsp:cNvPr id="0" name=""/>
        <dsp:cNvSpPr/>
      </dsp:nvSpPr>
      <dsp:spPr>
        <a:xfrm>
          <a:off x="1508156" y="707288"/>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111250">
            <a:lnSpc>
              <a:spcPct val="100000"/>
            </a:lnSpc>
            <a:spcBef>
              <a:spcPct val="0"/>
            </a:spcBef>
            <a:spcAft>
              <a:spcPct val="35000"/>
            </a:spcAft>
            <a:buNone/>
          </a:pPr>
          <a:r>
            <a:rPr lang="en-US" sz="2500" kern="1200">
              <a:latin typeface="Georgia"/>
            </a:rPr>
            <a:t>An understanding of the importance of preventive medicine is associated with the ability to practice it.</a:t>
          </a:r>
        </a:p>
      </dsp:txBody>
      <dsp:txXfrm>
        <a:off x="1508156" y="707288"/>
        <a:ext cx="9007443" cy="1305763"/>
      </dsp:txXfrm>
    </dsp:sp>
    <dsp:sp modelId="{31BBB59B-480A-4D97-8F84-67B4C50F7767}">
      <dsp:nvSpPr>
        <dsp:cNvPr id="0" name=""/>
        <dsp:cNvSpPr/>
      </dsp:nvSpPr>
      <dsp:spPr>
        <a:xfrm>
          <a:off x="0" y="2339492"/>
          <a:ext cx="10515600" cy="1305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D8C60-3C6B-42C0-85B7-4CBA847A83A4}">
      <dsp:nvSpPr>
        <dsp:cNvPr id="0" name=""/>
        <dsp:cNvSpPr/>
      </dsp:nvSpPr>
      <dsp:spPr>
        <a:xfrm>
          <a:off x="394993" y="2633289"/>
          <a:ext cx="718169" cy="718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0EA81-53E6-45F7-B273-D13B8DAA41EB}">
      <dsp:nvSpPr>
        <dsp:cNvPr id="0" name=""/>
        <dsp:cNvSpPr/>
      </dsp:nvSpPr>
      <dsp:spPr>
        <a:xfrm>
          <a:off x="1508156" y="2339492"/>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111250">
            <a:lnSpc>
              <a:spcPct val="100000"/>
            </a:lnSpc>
            <a:spcBef>
              <a:spcPct val="0"/>
            </a:spcBef>
            <a:spcAft>
              <a:spcPct val="35000"/>
            </a:spcAft>
            <a:buNone/>
          </a:pPr>
          <a:r>
            <a:rPr lang="en-US" sz="2500" kern="1200">
              <a:latin typeface="Georgia"/>
            </a:rPr>
            <a:t>Viral infections have multifactorial external drivers causing high morbidity and mortality rates worldwide.</a:t>
          </a:r>
        </a:p>
      </dsp:txBody>
      <dsp:txXfrm>
        <a:off x="1508156" y="2339492"/>
        <a:ext cx="9007443" cy="13057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2A906-CA00-422A-A35B-F1383676F473}">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04EDF-990C-43F9-962F-66C3CDBFCAC3}">
      <dsp:nvSpPr>
        <dsp:cNvPr id="0" name=""/>
        <dsp:cNvSpPr/>
      </dsp:nvSpPr>
      <dsp:spPr>
        <a:xfrm>
          <a:off x="475646" y="354458"/>
          <a:ext cx="864811" cy="864811"/>
        </a:xfrm>
        <a:prstGeom prst="rect">
          <a:avLst/>
        </a:prstGeom>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A0F0BF-E9A7-4D64-A28D-A67DDFA32839}">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666750">
            <a:lnSpc>
              <a:spcPct val="90000"/>
            </a:lnSpc>
            <a:spcBef>
              <a:spcPct val="0"/>
            </a:spcBef>
            <a:spcAft>
              <a:spcPct val="35000"/>
            </a:spcAft>
            <a:buNone/>
          </a:pPr>
          <a:r>
            <a:rPr lang="en-US" sz="1500" kern="1200">
              <a:latin typeface="Georgia" panose="02040502050405020303" pitchFamily="18" charset="0"/>
            </a:rPr>
            <a:t>Influenza is a viral respiratory illness that infects the nose, throat, and lungs. The severity of the illness can vary. The Influenza virus changes each year, so the best way to prevent contracting the flu is yearly vaccination</a:t>
          </a:r>
        </a:p>
      </dsp:txBody>
      <dsp:txXfrm>
        <a:off x="1816103" y="671"/>
        <a:ext cx="4447536" cy="1572384"/>
      </dsp:txXfrm>
    </dsp:sp>
    <dsp:sp modelId="{DF809A89-C921-4A10-8EFB-C516C92699A4}">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3AEC8-2DB4-4DCF-BC2E-DA93DB18B194}">
      <dsp:nvSpPr>
        <dsp:cNvPr id="0" name=""/>
        <dsp:cNvSpPr/>
      </dsp:nvSpPr>
      <dsp:spPr>
        <a:xfrm>
          <a:off x="475646" y="2319938"/>
          <a:ext cx="864811" cy="864811"/>
        </a:xfrm>
        <a:prstGeom prst="rect">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FCA97-784A-40D3-96ED-9B97AB1D26FB}">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666750">
            <a:lnSpc>
              <a:spcPct val="90000"/>
            </a:lnSpc>
            <a:spcBef>
              <a:spcPct val="0"/>
            </a:spcBef>
            <a:spcAft>
              <a:spcPct val="35000"/>
            </a:spcAft>
            <a:buNone/>
          </a:pPr>
          <a:r>
            <a:rPr lang="en-US" sz="1500" kern="1200">
              <a:latin typeface="Georgia" panose="02040502050405020303" pitchFamily="18" charset="0"/>
            </a:rPr>
            <a:t>The virus spreads by droplets when infected people cough, sneeze, and talk. We cannot always see these droplets, so proper hygiene and vaccination and vital for preparing the immune system</a:t>
          </a:r>
        </a:p>
      </dsp:txBody>
      <dsp:txXfrm>
        <a:off x="1816103" y="1966151"/>
        <a:ext cx="4447536" cy="1572384"/>
      </dsp:txXfrm>
    </dsp:sp>
    <dsp:sp modelId="{490A8BA1-FAFE-4C5C-833F-32165DE9E7B2}">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C9177A-1AA3-43F5-8068-0E26B4262D5C}">
      <dsp:nvSpPr>
        <dsp:cNvPr id="0" name=""/>
        <dsp:cNvSpPr/>
      </dsp:nvSpPr>
      <dsp:spPr>
        <a:xfrm>
          <a:off x="475646" y="4285418"/>
          <a:ext cx="864811" cy="864811"/>
        </a:xfrm>
        <a:prstGeom prst="rect">
          <a:avLst/>
        </a:prstGeom>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571078-081D-4E4C-B2D3-87C14F60C0B1}">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666750">
            <a:lnSpc>
              <a:spcPct val="90000"/>
            </a:lnSpc>
            <a:spcBef>
              <a:spcPct val="0"/>
            </a:spcBef>
            <a:spcAft>
              <a:spcPct val="35000"/>
            </a:spcAft>
            <a:buNone/>
          </a:pPr>
          <a:r>
            <a:rPr lang="en-US" sz="1500" kern="1200">
              <a:latin typeface="Georgia" panose="02040502050405020303" pitchFamily="18" charset="0"/>
            </a:rPr>
            <a:t>The vaccination in the US typically protects against multiple strains that are predicted to be the most prevalent. The vaccination is consistently evolving each season to strengthen its protective qualities</a:t>
          </a:r>
        </a:p>
      </dsp:txBody>
      <dsp:txXfrm>
        <a:off x="1816103" y="3931632"/>
        <a:ext cx="4447536" cy="1572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34F92-F5BB-A94E-AA98-14AF550857D1}">
      <dsp:nvSpPr>
        <dsp:cNvPr id="0" name=""/>
        <dsp:cNvSpPr/>
      </dsp:nvSpPr>
      <dsp:spPr>
        <a:xfrm rot="5400000">
          <a:off x="6589693" y="-2661723"/>
          <a:ext cx="1121829" cy="6729984"/>
        </a:xfrm>
        <a:prstGeom prst="round2SameRect">
          <a:avLst/>
        </a:prstGeom>
        <a:solidFill>
          <a:srgbClr val="B2C8D1">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Causes the recipient to contract the virus</a:t>
          </a:r>
        </a:p>
        <a:p>
          <a:pPr marL="228600" lvl="1" indent="-228600" algn="l" defTabSz="889000">
            <a:lnSpc>
              <a:spcPct val="90000"/>
            </a:lnSpc>
            <a:spcBef>
              <a:spcPct val="0"/>
            </a:spcBef>
            <a:spcAft>
              <a:spcPct val="15000"/>
            </a:spcAft>
            <a:buChar char="•"/>
          </a:pPr>
          <a:r>
            <a:rPr lang="en-US" sz="2000" kern="1200"/>
            <a:t>The vaccine does not prevent sickness</a:t>
          </a:r>
        </a:p>
        <a:p>
          <a:pPr marL="228600" lvl="1" indent="-228600" algn="l" defTabSz="889000">
            <a:lnSpc>
              <a:spcPct val="90000"/>
            </a:lnSpc>
            <a:spcBef>
              <a:spcPct val="0"/>
            </a:spcBef>
            <a:spcAft>
              <a:spcPct val="15000"/>
            </a:spcAft>
            <a:buChar char="•"/>
          </a:pPr>
          <a:r>
            <a:rPr lang="en-US" sz="2000" kern="1200" dirty="0"/>
            <a:t>Not necessary because the individual is healthy</a:t>
          </a:r>
        </a:p>
      </dsp:txBody>
      <dsp:txXfrm rot="-5400000">
        <a:off x="3785616" y="197117"/>
        <a:ext cx="6675221" cy="1012303"/>
      </dsp:txXfrm>
    </dsp:sp>
    <dsp:sp modelId="{94B57FD2-A15B-BF42-8CBB-9D889E9CF932}">
      <dsp:nvSpPr>
        <dsp:cNvPr id="0" name=""/>
        <dsp:cNvSpPr/>
      </dsp:nvSpPr>
      <dsp:spPr>
        <a:xfrm>
          <a:off x="0" y="2124"/>
          <a:ext cx="3785616" cy="1402286"/>
        </a:xfrm>
        <a:prstGeom prst="roundRect">
          <a:avLst/>
        </a:prstGeom>
        <a:gradFill rotWithShape="0">
          <a:gsLst>
            <a:gs pos="0">
              <a:srgbClr val="B2C8D1"/>
            </a:gs>
            <a:gs pos="28000">
              <a:srgbClr val="B2C8D1"/>
            </a:gs>
            <a:gs pos="100000">
              <a:schemeClr val="tx2">
                <a:lumMod val="25000"/>
                <a:lumOff val="75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What are some misconceptions of the influenza vaccine?</a:t>
          </a:r>
        </a:p>
      </dsp:txBody>
      <dsp:txXfrm>
        <a:off x="68454" y="70578"/>
        <a:ext cx="3648708" cy="1265378"/>
      </dsp:txXfrm>
    </dsp:sp>
    <dsp:sp modelId="{58983B91-1CD1-D542-9B75-7B1B142338D1}">
      <dsp:nvSpPr>
        <dsp:cNvPr id="0" name=""/>
        <dsp:cNvSpPr/>
      </dsp:nvSpPr>
      <dsp:spPr>
        <a:xfrm rot="5400000">
          <a:off x="6589693" y="-1189322"/>
          <a:ext cx="1121829" cy="6729984"/>
        </a:xfrm>
        <a:prstGeom prst="round2SameRect">
          <a:avLst/>
        </a:prstGeom>
        <a:solidFill>
          <a:schemeClr val="accent5">
            <a:tint val="40000"/>
            <a:alpha val="90000"/>
            <a:hueOff val="-5972333"/>
            <a:satOff val="1333"/>
            <a:lumOff val="200"/>
            <a:alphaOff val="0"/>
          </a:schemeClr>
        </a:solidFill>
        <a:ln w="12700" cap="flat" cmpd="sng" algn="ctr">
          <a:solidFill>
            <a:schemeClr val="accent5">
              <a:tint val="40000"/>
              <a:alpha val="90000"/>
              <a:hueOff val="-5972333"/>
              <a:satOff val="1333"/>
              <a:lumOff val="2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Low vaccine participation</a:t>
          </a:r>
        </a:p>
        <a:p>
          <a:pPr marL="228600" lvl="1" indent="-228600" algn="l" defTabSz="889000">
            <a:lnSpc>
              <a:spcPct val="90000"/>
            </a:lnSpc>
            <a:spcBef>
              <a:spcPct val="0"/>
            </a:spcBef>
            <a:spcAft>
              <a:spcPct val="15000"/>
            </a:spcAft>
            <a:buChar char="•"/>
          </a:pPr>
          <a:r>
            <a:rPr lang="en-US" sz="2000" kern="1200"/>
            <a:t>Higher risk populations in danger</a:t>
          </a:r>
        </a:p>
        <a:p>
          <a:pPr marL="228600" lvl="1" indent="-228600" algn="l" defTabSz="889000">
            <a:lnSpc>
              <a:spcPct val="90000"/>
            </a:lnSpc>
            <a:spcBef>
              <a:spcPct val="0"/>
            </a:spcBef>
            <a:spcAft>
              <a:spcPct val="15000"/>
            </a:spcAft>
            <a:buChar char="•"/>
          </a:pPr>
          <a:r>
            <a:rPr lang="en-US" sz="2000" kern="1200"/>
            <a:t>Influenza outbreaks</a:t>
          </a:r>
        </a:p>
      </dsp:txBody>
      <dsp:txXfrm rot="-5400000">
        <a:off x="3785616" y="1669518"/>
        <a:ext cx="6675221" cy="1012303"/>
      </dsp:txXfrm>
    </dsp:sp>
    <dsp:sp modelId="{B26A2037-C8B4-3243-9271-76DAC45E5EAF}">
      <dsp:nvSpPr>
        <dsp:cNvPr id="0" name=""/>
        <dsp:cNvSpPr/>
      </dsp:nvSpPr>
      <dsp:spPr>
        <a:xfrm>
          <a:off x="0" y="1474525"/>
          <a:ext cx="3785616" cy="1402286"/>
        </a:xfrm>
        <a:prstGeom prst="roundRect">
          <a:avLst/>
        </a:prstGeom>
        <a:gradFill rotWithShape="0">
          <a:gsLst>
            <a:gs pos="0">
              <a:schemeClr val="accent1">
                <a:lumMod val="75000"/>
              </a:schemeClr>
            </a:gs>
            <a:gs pos="12000">
              <a:schemeClr val="accent1">
                <a:lumMod val="75000"/>
              </a:schemeClr>
            </a:gs>
            <a:gs pos="100000">
              <a:schemeClr val="accent5">
                <a:hueOff val="-6076075"/>
                <a:satOff val="-413"/>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What are the effects of these misconceptions?</a:t>
          </a:r>
        </a:p>
      </dsp:txBody>
      <dsp:txXfrm>
        <a:off x="68454" y="1542979"/>
        <a:ext cx="3648708" cy="1265378"/>
      </dsp:txXfrm>
    </dsp:sp>
    <dsp:sp modelId="{00F1F2A0-BB03-2341-A7BD-52966ACCB2E7}">
      <dsp:nvSpPr>
        <dsp:cNvPr id="0" name=""/>
        <dsp:cNvSpPr/>
      </dsp:nvSpPr>
      <dsp:spPr>
        <a:xfrm rot="5400000">
          <a:off x="6589693" y="283077"/>
          <a:ext cx="1121829" cy="6729984"/>
        </a:xfrm>
        <a:prstGeom prst="round2Same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Patient education and effective communication</a:t>
          </a:r>
        </a:p>
        <a:p>
          <a:pPr marL="228600" lvl="1" indent="-228600" algn="l" defTabSz="889000">
            <a:lnSpc>
              <a:spcPct val="90000"/>
            </a:lnSpc>
            <a:spcBef>
              <a:spcPct val="0"/>
            </a:spcBef>
            <a:spcAft>
              <a:spcPct val="15000"/>
            </a:spcAft>
            <a:buChar char="•"/>
          </a:pPr>
          <a:r>
            <a:rPr lang="en-US" sz="2000" kern="1200"/>
            <a:t>More convenient and accessible</a:t>
          </a:r>
        </a:p>
      </dsp:txBody>
      <dsp:txXfrm rot="-5400000">
        <a:off x="3785616" y="3141918"/>
        <a:ext cx="6675221" cy="1012303"/>
      </dsp:txXfrm>
    </dsp:sp>
    <dsp:sp modelId="{8CAE27F3-08EF-2B4F-8A9E-AEA69839869C}">
      <dsp:nvSpPr>
        <dsp:cNvPr id="0" name=""/>
        <dsp:cNvSpPr/>
      </dsp:nvSpPr>
      <dsp:spPr>
        <a:xfrm>
          <a:off x="0" y="2946926"/>
          <a:ext cx="3785616" cy="1402286"/>
        </a:xfrm>
        <a:prstGeom prst="roundRect">
          <a:avLst/>
        </a:prstGeom>
        <a:gradFill rotWithShape="0">
          <a:gsLst>
            <a:gs pos="0">
              <a:srgbClr val="CEE6C4"/>
            </a:gs>
            <a:gs pos="25000">
              <a:srgbClr val="CEE6C4"/>
            </a:gs>
            <a:gs pos="85000">
              <a:schemeClr val="accent3">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What are some ways to combat these effects?</a:t>
          </a:r>
        </a:p>
      </dsp:txBody>
      <dsp:txXfrm>
        <a:off x="68454" y="3015380"/>
        <a:ext cx="3648708" cy="1265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6B444-2865-4000-8ACE-891EEA33F1BA}">
      <dsp:nvSpPr>
        <dsp:cNvPr id="0" name=""/>
        <dsp:cNvSpPr/>
      </dsp:nvSpPr>
      <dsp:spPr>
        <a:xfrm>
          <a:off x="3414" y="90226"/>
          <a:ext cx="3329572" cy="1113632"/>
        </a:xfrm>
        <a:prstGeom prst="rect">
          <a:avLst/>
        </a:prstGeom>
        <a:solidFill>
          <a:srgbClr val="B2C8D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What are some misconceptions about the HPV vaccine?</a:t>
          </a:r>
        </a:p>
      </dsp:txBody>
      <dsp:txXfrm>
        <a:off x="3414" y="90226"/>
        <a:ext cx="3329572" cy="1113632"/>
      </dsp:txXfrm>
    </dsp:sp>
    <dsp:sp modelId="{E01E7DE0-51DC-46C3-A539-03A01DDD2D8F}">
      <dsp:nvSpPr>
        <dsp:cNvPr id="0" name=""/>
        <dsp:cNvSpPr/>
      </dsp:nvSpPr>
      <dsp:spPr>
        <a:xfrm>
          <a:off x="3414" y="1203858"/>
          <a:ext cx="3329572" cy="2898720"/>
        </a:xfrm>
        <a:prstGeom prst="rect">
          <a:avLst/>
        </a:prstGeom>
        <a:solidFill>
          <a:schemeClr val="tx2">
            <a:lumMod val="10000"/>
            <a:lumOff val="90000"/>
            <a:alpha val="90000"/>
          </a:schemeClr>
        </a:solidFill>
        <a:ln w="1905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Encourages sexual activity in the younger population</a:t>
          </a:r>
        </a:p>
        <a:p>
          <a:pPr marL="228600" lvl="1" indent="-228600" algn="l" defTabSz="977900">
            <a:lnSpc>
              <a:spcPct val="90000"/>
            </a:lnSpc>
            <a:spcBef>
              <a:spcPct val="0"/>
            </a:spcBef>
            <a:spcAft>
              <a:spcPct val="15000"/>
            </a:spcAft>
            <a:buChar char="•"/>
          </a:pPr>
          <a:r>
            <a:rPr lang="en-US" sz="2200" kern="1200"/>
            <a:t>Not necessary if the individual is not sexually active</a:t>
          </a:r>
        </a:p>
        <a:p>
          <a:pPr marL="228600" lvl="1" indent="-228600" algn="l" defTabSz="977900" rtl="0">
            <a:lnSpc>
              <a:spcPct val="90000"/>
            </a:lnSpc>
            <a:spcBef>
              <a:spcPct val="0"/>
            </a:spcBef>
            <a:spcAft>
              <a:spcPct val="15000"/>
            </a:spcAft>
            <a:buChar char="•"/>
          </a:pPr>
          <a:r>
            <a:rPr lang="en-US" sz="2200" kern="1200">
              <a:latin typeface="Aptos Display" panose="02110004020202020204"/>
            </a:rPr>
            <a:t>Males do not need this vaccination</a:t>
          </a:r>
        </a:p>
      </dsp:txBody>
      <dsp:txXfrm>
        <a:off x="3414" y="1203858"/>
        <a:ext cx="3329572" cy="2898720"/>
      </dsp:txXfrm>
    </dsp:sp>
    <dsp:sp modelId="{3B8E826F-2616-407E-A155-245EDE539E49}">
      <dsp:nvSpPr>
        <dsp:cNvPr id="0" name=""/>
        <dsp:cNvSpPr/>
      </dsp:nvSpPr>
      <dsp:spPr>
        <a:xfrm>
          <a:off x="3799128" y="90226"/>
          <a:ext cx="3329572" cy="1113632"/>
        </a:xfrm>
        <a:prstGeom prst="rect">
          <a:avLst/>
        </a:prstGeom>
        <a:solidFill>
          <a:schemeClr val="accent1">
            <a:lumMod val="75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What are the effects of these misconceptions?</a:t>
          </a:r>
        </a:p>
      </dsp:txBody>
      <dsp:txXfrm>
        <a:off x="3799128" y="90226"/>
        <a:ext cx="3329572" cy="1113632"/>
      </dsp:txXfrm>
    </dsp:sp>
    <dsp:sp modelId="{B49729EA-4A15-40EE-989F-D030DF24F489}">
      <dsp:nvSpPr>
        <dsp:cNvPr id="0" name=""/>
        <dsp:cNvSpPr/>
      </dsp:nvSpPr>
      <dsp:spPr>
        <a:xfrm>
          <a:off x="3799128" y="1203858"/>
          <a:ext cx="3329572" cy="2898720"/>
        </a:xfrm>
        <a:prstGeom prst="rect">
          <a:avLst/>
        </a:prstGeom>
        <a:solidFill>
          <a:schemeClr val="accent5">
            <a:tint val="40000"/>
            <a:alpha val="90000"/>
            <a:hueOff val="-5972333"/>
            <a:satOff val="1333"/>
            <a:lumOff val="200"/>
            <a:alphaOff val="0"/>
          </a:schemeClr>
        </a:solidFill>
        <a:ln w="1905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a:latin typeface="Aptos Display" panose="02110004020202020204"/>
            </a:rPr>
            <a:t>Development of cancerous</a:t>
          </a:r>
          <a:r>
            <a:rPr lang="en-US" sz="2200" kern="1200"/>
            <a:t> lesions</a:t>
          </a:r>
        </a:p>
        <a:p>
          <a:pPr marL="228600" lvl="1" indent="-228600" algn="l" defTabSz="977900" rtl="0">
            <a:lnSpc>
              <a:spcPct val="90000"/>
            </a:lnSpc>
            <a:spcBef>
              <a:spcPct val="0"/>
            </a:spcBef>
            <a:spcAft>
              <a:spcPct val="15000"/>
            </a:spcAft>
            <a:buChar char="•"/>
          </a:pPr>
          <a:r>
            <a:rPr lang="en-US" sz="2200" kern="1200">
              <a:latin typeface="Aptos Display" panose="02110004020202020204"/>
            </a:rPr>
            <a:t>Increased vaccine</a:t>
          </a:r>
          <a:r>
            <a:rPr lang="en-US" sz="2200" kern="1200"/>
            <a:t> hesitancy</a:t>
          </a:r>
        </a:p>
        <a:p>
          <a:pPr marL="228600" lvl="1" indent="-228600" algn="l" defTabSz="977900" rtl="0">
            <a:lnSpc>
              <a:spcPct val="90000"/>
            </a:lnSpc>
            <a:spcBef>
              <a:spcPct val="0"/>
            </a:spcBef>
            <a:spcAft>
              <a:spcPct val="15000"/>
            </a:spcAft>
            <a:buChar char="•"/>
          </a:pPr>
          <a:r>
            <a:rPr lang="en-US" sz="2200" kern="1200">
              <a:latin typeface="Aptos Display" panose="02110004020202020204"/>
            </a:rPr>
            <a:t>Higher rates of HPV</a:t>
          </a:r>
        </a:p>
        <a:p>
          <a:pPr marL="228600" lvl="1" indent="-228600" algn="l" defTabSz="977900" rtl="0">
            <a:lnSpc>
              <a:spcPct val="90000"/>
            </a:lnSpc>
            <a:spcBef>
              <a:spcPct val="0"/>
            </a:spcBef>
            <a:spcAft>
              <a:spcPct val="15000"/>
            </a:spcAft>
            <a:buChar char="•"/>
          </a:pPr>
          <a:r>
            <a:rPr lang="en-US" sz="2200" kern="1200">
              <a:latin typeface="Aptos Display" panose="02110004020202020204"/>
            </a:rPr>
            <a:t>Further spread of misinformation</a:t>
          </a:r>
        </a:p>
      </dsp:txBody>
      <dsp:txXfrm>
        <a:off x="3799128" y="1203858"/>
        <a:ext cx="3329572" cy="2898720"/>
      </dsp:txXfrm>
    </dsp:sp>
    <dsp:sp modelId="{EBF869FD-B061-4D00-92D6-1DBE767BFD86}">
      <dsp:nvSpPr>
        <dsp:cNvPr id="0" name=""/>
        <dsp:cNvSpPr/>
      </dsp:nvSpPr>
      <dsp:spPr>
        <a:xfrm>
          <a:off x="7594841" y="90226"/>
          <a:ext cx="3329572" cy="1113632"/>
        </a:xfrm>
        <a:prstGeom prst="rect">
          <a:avLst/>
        </a:prstGeom>
        <a:solidFill>
          <a:srgbClr val="CEE6C4"/>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What are some ways to combat these effects?</a:t>
          </a:r>
        </a:p>
      </dsp:txBody>
      <dsp:txXfrm>
        <a:off x="7594841" y="90226"/>
        <a:ext cx="3329572" cy="1113632"/>
      </dsp:txXfrm>
    </dsp:sp>
    <dsp:sp modelId="{323EE097-D308-4CD0-A44F-EBEAE83E6A41}">
      <dsp:nvSpPr>
        <dsp:cNvPr id="0" name=""/>
        <dsp:cNvSpPr/>
      </dsp:nvSpPr>
      <dsp:spPr>
        <a:xfrm>
          <a:off x="7594841" y="1203858"/>
          <a:ext cx="3329572" cy="2898720"/>
        </a:xfrm>
        <a:prstGeom prst="rect">
          <a:avLst/>
        </a:prstGeom>
        <a:solidFill>
          <a:srgbClr val="D4E2D4">
            <a:alpha val="90000"/>
          </a:srgbClr>
        </a:solidFill>
        <a:ln w="1905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Aptos Display" panose="02110004020202020204"/>
            </a:rPr>
            <a:t>Education</a:t>
          </a:r>
          <a:r>
            <a:rPr lang="en-US" sz="2200" kern="1200" dirty="0"/>
            <a:t> and effective communication</a:t>
          </a:r>
        </a:p>
        <a:p>
          <a:pPr marL="228600" lvl="1" indent="-228600" algn="l" defTabSz="977900">
            <a:lnSpc>
              <a:spcPct val="90000"/>
            </a:lnSpc>
            <a:spcBef>
              <a:spcPct val="0"/>
            </a:spcBef>
            <a:spcAft>
              <a:spcPct val="15000"/>
            </a:spcAft>
            <a:buChar char="•"/>
          </a:pPr>
          <a:r>
            <a:rPr lang="en-US" sz="2200" kern="1200"/>
            <a:t>Healthcare provider </a:t>
          </a:r>
          <a:r>
            <a:rPr lang="en-US" sz="2200" kern="1200">
              <a:latin typeface="Aptos Display" panose="02110004020202020204"/>
            </a:rPr>
            <a:t>recommendations</a:t>
          </a:r>
          <a:endParaRPr lang="en-US" sz="2200" kern="1200"/>
        </a:p>
        <a:p>
          <a:pPr marL="228600" lvl="1" indent="-228600" algn="l" defTabSz="977900" rtl="0">
            <a:lnSpc>
              <a:spcPct val="90000"/>
            </a:lnSpc>
            <a:spcBef>
              <a:spcPct val="0"/>
            </a:spcBef>
            <a:spcAft>
              <a:spcPct val="15000"/>
            </a:spcAft>
            <a:buChar char="•"/>
          </a:pPr>
          <a:r>
            <a:rPr lang="en-US" sz="2200" kern="1200">
              <a:latin typeface="Aptos Display" panose="02110004020202020204"/>
            </a:rPr>
            <a:t>Providing evidence based resources</a:t>
          </a:r>
        </a:p>
      </dsp:txBody>
      <dsp:txXfrm>
        <a:off x="7594841" y="1203858"/>
        <a:ext cx="3329572" cy="2898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9E8F4-CC97-7445-983D-94EAF5A320C8}">
      <dsp:nvSpPr>
        <dsp:cNvPr id="0" name=""/>
        <dsp:cNvSpPr/>
      </dsp:nvSpPr>
      <dsp:spPr>
        <a:xfrm>
          <a:off x="0" y="7454"/>
          <a:ext cx="11102116" cy="692640"/>
        </a:xfrm>
        <a:prstGeom prst="roundRect">
          <a:avLst/>
        </a:prstGeom>
        <a:solidFill>
          <a:schemeClr val="accent1">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Georgia"/>
            </a:rPr>
            <a:t>Cervical cancer can be eliminated by increasing rates of HPV vaccination, with 46% U.S. adolescents having been vaccinated, and 80.2% of Australian adolescents being vaccinated, they are on track to eliminated this disease. </a:t>
          </a:r>
        </a:p>
      </dsp:txBody>
      <dsp:txXfrm>
        <a:off x="33812" y="41266"/>
        <a:ext cx="11034492" cy="625016"/>
      </dsp:txXfrm>
    </dsp:sp>
    <dsp:sp modelId="{20D6E30F-BBBD-0040-8364-04F1B3A155C8}">
      <dsp:nvSpPr>
        <dsp:cNvPr id="0" name=""/>
        <dsp:cNvSpPr/>
      </dsp:nvSpPr>
      <dsp:spPr>
        <a:xfrm>
          <a:off x="0" y="806654"/>
          <a:ext cx="11102116" cy="692640"/>
        </a:xfrm>
        <a:prstGeom prst="roundRect">
          <a:avLst/>
        </a:prstGeom>
        <a:solidFill>
          <a:srgbClr val="B2C8D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latin typeface="Georgia"/>
            </a:rPr>
            <a:t>High rates of vaccination are due to high accessibility, encouragement and education </a:t>
          </a:r>
        </a:p>
      </dsp:txBody>
      <dsp:txXfrm>
        <a:off x="33812" y="840466"/>
        <a:ext cx="11034492" cy="625016"/>
      </dsp:txXfrm>
    </dsp:sp>
    <dsp:sp modelId="{838D2DFD-7896-2245-B50B-B6D3B949B6A5}">
      <dsp:nvSpPr>
        <dsp:cNvPr id="0" name=""/>
        <dsp:cNvSpPr/>
      </dsp:nvSpPr>
      <dsp:spPr>
        <a:xfrm>
          <a:off x="0" y="1499294"/>
          <a:ext cx="11102116" cy="71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92" tIns="13970" rIns="78232" bIns="13970" numCol="1" spcCol="1270" anchor="t" anchorCtr="0">
          <a:noAutofit/>
        </a:bodyPr>
        <a:lstStyle/>
        <a:p>
          <a:pPr marL="57150" lvl="1" indent="-57150" algn="l" defTabSz="466725" rtl="0">
            <a:lnSpc>
              <a:spcPct val="150000"/>
            </a:lnSpc>
            <a:spcBef>
              <a:spcPct val="0"/>
            </a:spcBef>
            <a:spcAft>
              <a:spcPct val="20000"/>
            </a:spcAft>
            <a:buChar char="•"/>
          </a:pPr>
          <a:r>
            <a:rPr lang="en-US" sz="1050" kern="1200">
              <a:latin typeface="Georgia"/>
            </a:rPr>
            <a:t>It is important that people, especially those who work in schools, provide factual education on the HPV vaccine and educate about its importance in preventing cancer. </a:t>
          </a:r>
        </a:p>
        <a:p>
          <a:pPr marL="57150" lvl="1" indent="-57150" algn="l" defTabSz="466725" rtl="0">
            <a:lnSpc>
              <a:spcPct val="150000"/>
            </a:lnSpc>
            <a:spcBef>
              <a:spcPct val="0"/>
            </a:spcBef>
            <a:spcAft>
              <a:spcPct val="20000"/>
            </a:spcAft>
            <a:buChar char="•"/>
          </a:pPr>
          <a:r>
            <a:rPr lang="en-US" sz="1050" kern="1200">
              <a:latin typeface="Georgia"/>
            </a:rPr>
            <a:t>Some people do feel as though the vaccine should be targeted to older adolescents instead of preteens, and that parents have already made up their mind on the HPV vaccine and if their child will receive it. </a:t>
          </a:r>
        </a:p>
      </dsp:txBody>
      <dsp:txXfrm>
        <a:off x="0" y="1499294"/>
        <a:ext cx="11102116" cy="717396"/>
      </dsp:txXfrm>
    </dsp:sp>
    <dsp:sp modelId="{6ED380F5-D5EE-8F47-85D2-EF6236D6D0EB}">
      <dsp:nvSpPr>
        <dsp:cNvPr id="0" name=""/>
        <dsp:cNvSpPr/>
      </dsp:nvSpPr>
      <dsp:spPr>
        <a:xfrm>
          <a:off x="0" y="2216691"/>
          <a:ext cx="11102116" cy="692640"/>
        </a:xfrm>
        <a:prstGeom prst="roundRect">
          <a:avLst/>
        </a:prstGeom>
        <a:solidFill>
          <a:srgbClr val="B9D1C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Georgia"/>
            </a:rPr>
            <a:t>Screening for cervical cancer not only detects the presence of abnormal cells but also is a preventative measure of the disease. Cervical cancer screenings are being done at lower rates due to the negative connotation from women who have or will receive them. </a:t>
          </a:r>
        </a:p>
      </dsp:txBody>
      <dsp:txXfrm>
        <a:off x="33812" y="2250503"/>
        <a:ext cx="11034492" cy="625016"/>
      </dsp:txXfrm>
    </dsp:sp>
    <dsp:sp modelId="{FDAE2A08-C4FE-7D45-8CC4-02B76FA50268}">
      <dsp:nvSpPr>
        <dsp:cNvPr id="0" name=""/>
        <dsp:cNvSpPr/>
      </dsp:nvSpPr>
      <dsp:spPr>
        <a:xfrm>
          <a:off x="0" y="2909331"/>
          <a:ext cx="11102116" cy="1003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92" tIns="13970" rIns="78232" bIns="13970" numCol="1" spcCol="1270" anchor="t" anchorCtr="0">
          <a:noAutofit/>
        </a:bodyPr>
        <a:lstStyle/>
        <a:p>
          <a:pPr marL="57150" lvl="1" indent="-57150" algn="l" defTabSz="466725">
            <a:lnSpc>
              <a:spcPct val="150000"/>
            </a:lnSpc>
            <a:spcBef>
              <a:spcPct val="0"/>
            </a:spcBef>
            <a:spcAft>
              <a:spcPct val="20000"/>
            </a:spcAft>
            <a:buChar char="•"/>
          </a:pPr>
          <a:r>
            <a:rPr lang="en-US" sz="1050" kern="1200">
              <a:latin typeface="Georgia"/>
            </a:rPr>
            <a:t>The appointments can seem like a hassle </a:t>
          </a:r>
        </a:p>
        <a:p>
          <a:pPr marL="57150" lvl="1" indent="-57150" algn="l" defTabSz="466725">
            <a:lnSpc>
              <a:spcPct val="150000"/>
            </a:lnSpc>
            <a:spcBef>
              <a:spcPct val="0"/>
            </a:spcBef>
            <a:spcAft>
              <a:spcPct val="20000"/>
            </a:spcAft>
            <a:buChar char="•"/>
          </a:pPr>
          <a:r>
            <a:rPr lang="en-US" sz="1050" kern="1200">
              <a:latin typeface="Georgia"/>
            </a:rPr>
            <a:t>There had been a previous negative experience </a:t>
          </a:r>
        </a:p>
        <a:p>
          <a:pPr marL="57150" lvl="1" indent="-57150" algn="l" defTabSz="466725">
            <a:lnSpc>
              <a:spcPct val="150000"/>
            </a:lnSpc>
            <a:spcBef>
              <a:spcPct val="0"/>
            </a:spcBef>
            <a:spcAft>
              <a:spcPct val="20000"/>
            </a:spcAft>
            <a:buChar char="•"/>
          </a:pPr>
          <a:r>
            <a:rPr lang="en-US" sz="1050" kern="1200">
              <a:latin typeface="Georgia"/>
            </a:rPr>
            <a:t>Not enough information is provided </a:t>
          </a:r>
        </a:p>
        <a:p>
          <a:pPr marL="57150" lvl="1" indent="-57150" algn="l" defTabSz="466725">
            <a:lnSpc>
              <a:spcPct val="150000"/>
            </a:lnSpc>
            <a:spcBef>
              <a:spcPct val="0"/>
            </a:spcBef>
            <a:spcAft>
              <a:spcPct val="20000"/>
            </a:spcAft>
            <a:buChar char="•"/>
          </a:pPr>
          <a:r>
            <a:rPr lang="en-US" sz="1050" kern="1200">
              <a:latin typeface="Georgia"/>
            </a:rPr>
            <a:t>The results may be upsetting </a:t>
          </a:r>
        </a:p>
      </dsp:txBody>
      <dsp:txXfrm>
        <a:off x="0" y="2909331"/>
        <a:ext cx="11102116" cy="1003380"/>
      </dsp:txXfrm>
    </dsp:sp>
    <dsp:sp modelId="{1C7B5323-3F50-354D-BE9C-D388BB34DB1F}">
      <dsp:nvSpPr>
        <dsp:cNvPr id="0" name=""/>
        <dsp:cNvSpPr/>
      </dsp:nvSpPr>
      <dsp:spPr>
        <a:xfrm>
          <a:off x="0" y="3912712"/>
          <a:ext cx="11102116" cy="692640"/>
        </a:xfrm>
        <a:prstGeom prst="roundRect">
          <a:avLst/>
        </a:prstGeom>
        <a:solidFill>
          <a:srgbClr val="D4E2D4"/>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latin typeface="Georgia"/>
            </a:rPr>
            <a:t>It is important to educate the importance of proper screening and safe sex practicies</a:t>
          </a:r>
        </a:p>
      </dsp:txBody>
      <dsp:txXfrm>
        <a:off x="33812" y="3946524"/>
        <a:ext cx="11034492" cy="625016"/>
      </dsp:txXfrm>
    </dsp:sp>
    <dsp:sp modelId="{9A0FF508-87F9-4449-B10E-C0DD5291FF95}">
      <dsp:nvSpPr>
        <dsp:cNvPr id="0" name=""/>
        <dsp:cNvSpPr/>
      </dsp:nvSpPr>
      <dsp:spPr>
        <a:xfrm>
          <a:off x="0" y="4605352"/>
          <a:ext cx="11102116"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492" tIns="13970" rIns="78232" bIns="13970" numCol="1" spcCol="1270" anchor="t" anchorCtr="0">
          <a:noAutofit/>
        </a:bodyPr>
        <a:lstStyle/>
        <a:p>
          <a:pPr marL="57150" lvl="1" indent="-57150" algn="l" defTabSz="466725" rtl="0">
            <a:lnSpc>
              <a:spcPct val="150000"/>
            </a:lnSpc>
            <a:spcBef>
              <a:spcPct val="0"/>
            </a:spcBef>
            <a:spcAft>
              <a:spcPct val="20000"/>
            </a:spcAft>
            <a:buChar char="•"/>
          </a:pPr>
          <a:r>
            <a:rPr lang="en-US" sz="1050" kern="1200">
              <a:latin typeface="Georgia"/>
            </a:rPr>
            <a:t>Vaccination is not a 100% guarantee. While vaccination can significantly protect a person from contracting a harmful strain of HPV and this vaccination does not protect against all STIs. </a:t>
          </a:r>
        </a:p>
      </dsp:txBody>
      <dsp:txXfrm>
        <a:off x="0" y="4605352"/>
        <a:ext cx="11102116" cy="612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23B72-B334-43BA-996E-8C662AC646DE}">
      <dsp:nvSpPr>
        <dsp:cNvPr id="0" name=""/>
        <dsp:cNvSpPr/>
      </dsp:nvSpPr>
      <dsp:spPr>
        <a:xfrm>
          <a:off x="3286" y="410797"/>
          <a:ext cx="3203971" cy="1281588"/>
        </a:xfrm>
        <a:prstGeom prst="rect">
          <a:avLst/>
        </a:prstGeom>
        <a:solidFill>
          <a:srgbClr val="B9D1C9"/>
        </a:solidFill>
        <a:ln w="1270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latin typeface="Georgia"/>
            </a:rPr>
            <a:t>What are some misconceptions about the MMR vaccine?</a:t>
          </a:r>
        </a:p>
      </dsp:txBody>
      <dsp:txXfrm>
        <a:off x="3286" y="410797"/>
        <a:ext cx="3203971" cy="1281588"/>
      </dsp:txXfrm>
    </dsp:sp>
    <dsp:sp modelId="{B531FD4B-32DC-4028-842B-F5EE355B96E4}">
      <dsp:nvSpPr>
        <dsp:cNvPr id="0" name=""/>
        <dsp:cNvSpPr/>
      </dsp:nvSpPr>
      <dsp:spPr>
        <a:xfrm>
          <a:off x="3286" y="1692385"/>
          <a:ext cx="3203971" cy="2248155"/>
        </a:xfrm>
        <a:prstGeom prst="rect">
          <a:avLst/>
        </a:prstGeom>
        <a:noFill/>
        <a:ln w="127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latin typeface="Georgia"/>
              <a:ea typeface="Calibri"/>
              <a:cs typeface="Calibri"/>
            </a:rPr>
            <a:t>Developmental disabilities like Autism</a:t>
          </a:r>
        </a:p>
        <a:p>
          <a:pPr marL="228600" lvl="1" indent="-228600" algn="l" defTabSz="933450">
            <a:lnSpc>
              <a:spcPct val="90000"/>
            </a:lnSpc>
            <a:spcBef>
              <a:spcPct val="0"/>
            </a:spcBef>
            <a:spcAft>
              <a:spcPct val="15000"/>
            </a:spcAft>
            <a:buChar char="•"/>
          </a:pPr>
          <a:r>
            <a:rPr lang="en-US" sz="2100" kern="1200">
              <a:latin typeface="Georgia"/>
              <a:ea typeface="Calibri"/>
              <a:cs typeface="Calibri"/>
            </a:rPr>
            <a:t>Bowel disorders like Irritable Bowel Syndrome, Ulcerative Colitis, and Crohn's Disease</a:t>
          </a:r>
        </a:p>
      </dsp:txBody>
      <dsp:txXfrm>
        <a:off x="3286" y="1692385"/>
        <a:ext cx="3203971" cy="2248155"/>
      </dsp:txXfrm>
    </dsp:sp>
    <dsp:sp modelId="{21AAD6B7-23B5-4AE0-AAB3-E04E47FD0437}">
      <dsp:nvSpPr>
        <dsp:cNvPr id="0" name=""/>
        <dsp:cNvSpPr/>
      </dsp:nvSpPr>
      <dsp:spPr>
        <a:xfrm>
          <a:off x="3655814" y="410797"/>
          <a:ext cx="3203971" cy="1281588"/>
        </a:xfrm>
        <a:prstGeom prst="rect">
          <a:avLst/>
        </a:prstGeom>
        <a:solidFill>
          <a:srgbClr val="CEE6C4"/>
        </a:solidFill>
        <a:ln w="1270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latin typeface="Georgia"/>
            </a:rPr>
            <a:t>What are the effects of these misconceptions?</a:t>
          </a:r>
          <a:r>
            <a:rPr lang="en-US" sz="2100" kern="1200">
              <a:latin typeface="Georgia"/>
            </a:rPr>
            <a:t> </a:t>
          </a:r>
        </a:p>
      </dsp:txBody>
      <dsp:txXfrm>
        <a:off x="3655814" y="410797"/>
        <a:ext cx="3203971" cy="1281588"/>
      </dsp:txXfrm>
    </dsp:sp>
    <dsp:sp modelId="{A1720FEB-A249-4DFC-A8B5-56B176A6F734}">
      <dsp:nvSpPr>
        <dsp:cNvPr id="0" name=""/>
        <dsp:cNvSpPr/>
      </dsp:nvSpPr>
      <dsp:spPr>
        <a:xfrm>
          <a:off x="3655814" y="1692385"/>
          <a:ext cx="3203971" cy="2248155"/>
        </a:xfrm>
        <a:prstGeom prst="rect">
          <a:avLst/>
        </a:prstGeom>
        <a:noFill/>
        <a:ln w="127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latin typeface="Georgia"/>
              <a:ea typeface="Calibri"/>
              <a:cs typeface="Calibri"/>
            </a:rPr>
            <a:t>Low public confidence in vaccines</a:t>
          </a:r>
        </a:p>
        <a:p>
          <a:pPr marL="228600" lvl="1" indent="-228600" algn="l" defTabSz="933450">
            <a:lnSpc>
              <a:spcPct val="90000"/>
            </a:lnSpc>
            <a:spcBef>
              <a:spcPct val="0"/>
            </a:spcBef>
            <a:spcAft>
              <a:spcPct val="15000"/>
            </a:spcAft>
            <a:buChar char="•"/>
          </a:pPr>
          <a:r>
            <a:rPr lang="en-US" sz="2100" kern="1200">
              <a:latin typeface="Georgia"/>
              <a:ea typeface="Calibri"/>
              <a:cs typeface="Calibri"/>
            </a:rPr>
            <a:t>Large outbreaks of measles</a:t>
          </a:r>
        </a:p>
      </dsp:txBody>
      <dsp:txXfrm>
        <a:off x="3655814" y="1692385"/>
        <a:ext cx="3203971" cy="2248155"/>
      </dsp:txXfrm>
    </dsp:sp>
    <dsp:sp modelId="{9AB4BFF0-1004-4417-BDCB-1DB98A8A9203}">
      <dsp:nvSpPr>
        <dsp:cNvPr id="0" name=""/>
        <dsp:cNvSpPr/>
      </dsp:nvSpPr>
      <dsp:spPr>
        <a:xfrm>
          <a:off x="7308342" y="410797"/>
          <a:ext cx="3203971" cy="1281588"/>
        </a:xfrm>
        <a:prstGeom prst="rect">
          <a:avLst/>
        </a:prstGeom>
        <a:solidFill>
          <a:srgbClr val="B2C8D1"/>
        </a:solidFill>
        <a:ln w="1270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latin typeface="Georgia"/>
            </a:rPr>
            <a:t>What are some ways to combat these effects?</a:t>
          </a:r>
        </a:p>
      </dsp:txBody>
      <dsp:txXfrm>
        <a:off x="7308342" y="410797"/>
        <a:ext cx="3203971" cy="1281588"/>
      </dsp:txXfrm>
    </dsp:sp>
    <dsp:sp modelId="{EDAF0715-CFCF-4205-A192-392803C07A86}">
      <dsp:nvSpPr>
        <dsp:cNvPr id="0" name=""/>
        <dsp:cNvSpPr/>
      </dsp:nvSpPr>
      <dsp:spPr>
        <a:xfrm>
          <a:off x="7308342" y="1692385"/>
          <a:ext cx="3203971" cy="2248155"/>
        </a:xfrm>
        <a:prstGeom prst="rect">
          <a:avLst/>
        </a:prstGeom>
        <a:noFill/>
        <a:ln w="1270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latin typeface="Georgia"/>
              <a:ea typeface="Calibri"/>
              <a:cs typeface="Calibri"/>
            </a:rPr>
            <a:t>Communication and relationships between providers and patients</a:t>
          </a:r>
        </a:p>
        <a:p>
          <a:pPr marL="228600" lvl="1" indent="-228600" algn="l" defTabSz="933450" rtl="0">
            <a:lnSpc>
              <a:spcPct val="90000"/>
            </a:lnSpc>
            <a:spcBef>
              <a:spcPct val="0"/>
            </a:spcBef>
            <a:spcAft>
              <a:spcPct val="15000"/>
            </a:spcAft>
            <a:buChar char="•"/>
          </a:pPr>
          <a:r>
            <a:rPr lang="en-US" sz="2100" kern="1200">
              <a:latin typeface="Georgia"/>
              <a:ea typeface="Calibri"/>
              <a:cs typeface="Calibri"/>
            </a:rPr>
            <a:t>Educating the community on vaccine benefits</a:t>
          </a:r>
        </a:p>
      </dsp:txBody>
      <dsp:txXfrm>
        <a:off x="7308342" y="1692385"/>
        <a:ext cx="3203971" cy="22481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2B296-8E55-406E-9454-DF7C551F545F}" type="datetimeFigureOut">
              <a:t>7/15/25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98111-B6AA-4254-BDC0-AFEAF29B905E}" type="slidenum">
              <a:t>‹#›</a:t>
            </a:fld>
            <a:endParaRPr lang="en-US"/>
          </a:p>
        </p:txBody>
      </p:sp>
    </p:spTree>
    <p:extLst>
      <p:ext uri="{BB962C8B-B14F-4D97-AF65-F5344CB8AC3E}">
        <p14:creationId xmlns:p14="http://schemas.microsoft.com/office/powerpoint/2010/main" val="141206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nk.springer.com/article/10.1007/s13187-020-01824-z"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journals.plos.org/plosone/article?id=10.1371/journal.pone.0313887" TargetMode="External"/><Relationship Id="rId4" Type="http://schemas.openxmlformats.org/officeDocument/2006/relationships/hyperlink" Target="https://www.tandfonline.com/doi/full/10.1080/21645515.2025.2494452#abstrac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urnals-sagepub-com.srv-proxy1.library.tamu.edu/doi/full/10.1177/10598405231206109"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eb-p-ebscohost-com.srv-proxy1.library.tamu.edu/ehost/pdfviewer/pdfviewer?vid=0&amp;sid=52480c3f-133f-48f2-9ffd-4342d35271f8%40redi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measles/vaccines/index.html?CDC_AA_refVal=https%3A%2F%2Fwww.cdc.gov%2Fvaccines%2Fvpd%2Fmmr%2Fpublic%2Findex.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16/j.maturitas.2022.06.00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i.org/10.1111/nure.12052"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07/s11684-016-042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i.org/10.3389/fcimb.2020.59616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3389/fcimb.2020.59616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3198111-B6AA-4254-BDC0-AFEAF29B905E}" type="slidenum">
              <a:rPr lang="en-US"/>
              <a:t>1</a:t>
            </a:fld>
            <a:endParaRPr lang="en-US"/>
          </a:p>
        </p:txBody>
      </p:sp>
    </p:spTree>
    <p:extLst>
      <p:ext uri="{BB962C8B-B14F-4D97-AF65-F5344CB8AC3E}">
        <p14:creationId xmlns:p14="http://schemas.microsoft.com/office/powerpoint/2010/main" val="2011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Misconceptions</a:t>
            </a:r>
          </a:p>
          <a:p>
            <a:pPr marL="171450" indent="-171450">
              <a:buFont typeface="Calibri"/>
              <a:buChar char="-"/>
            </a:pPr>
            <a:r>
              <a:rPr lang="en-US">
                <a:ea typeface="Calibri"/>
                <a:cs typeface="Calibri"/>
              </a:rPr>
              <a:t>This vaccination is only for women </a:t>
            </a:r>
            <a:r>
              <a:rPr lang="en-US">
                <a:hlinkClick r:id="rId3"/>
              </a:rPr>
              <a:t>https://link.springer.com/article/10.1007/s13187-020-01824-z</a:t>
            </a:r>
            <a:endParaRPr lang="en-US">
              <a:ea typeface="Calibri"/>
              <a:cs typeface="Calibri"/>
              <a:hlinkClick r:id="rId3"/>
            </a:endParaRPr>
          </a:p>
          <a:p>
            <a:pPr marL="171450" indent="-171450">
              <a:buFont typeface="Calibri"/>
              <a:buChar char="-"/>
            </a:pPr>
            <a:endParaRPr lang="en-US">
              <a:ea typeface="Calibri"/>
              <a:cs typeface="Calibri"/>
            </a:endParaRPr>
          </a:p>
          <a:p>
            <a:pPr marL="171450" indent="-171450">
              <a:buFont typeface="Calibri"/>
              <a:buChar char="-"/>
            </a:pPr>
            <a:r>
              <a:rPr lang="en-US">
                <a:ea typeface="Calibri"/>
                <a:cs typeface="Calibri"/>
              </a:rPr>
              <a:t>Increasing rates of cancer in the oropharynx in males from HPV</a:t>
            </a:r>
          </a:p>
          <a:p>
            <a:pPr marL="171450" indent="-171450">
              <a:buFont typeface="Calibri"/>
              <a:buChar char="-"/>
            </a:pPr>
            <a:r>
              <a:rPr lang="en-US">
                <a:ea typeface="Calibri"/>
                <a:cs typeface="Calibri"/>
              </a:rPr>
              <a:t>No screening tests to detect HPV in men</a:t>
            </a:r>
          </a:p>
          <a:p>
            <a:pPr marL="171450" indent="-171450">
              <a:buFont typeface="Calibri"/>
              <a:buChar char="-"/>
            </a:pPr>
            <a:r>
              <a:rPr lang="en-US">
                <a:ea typeface="Calibri"/>
                <a:cs typeface="Calibri"/>
              </a:rPr>
              <a:t>Misconception could be due to not recommending vaccination in males until 2011 when the </a:t>
            </a:r>
            <a:r>
              <a:rPr lang="en-US" err="1">
                <a:ea typeface="Calibri"/>
                <a:cs typeface="Calibri"/>
              </a:rPr>
              <a:t>recommened</a:t>
            </a:r>
            <a:r>
              <a:rPr lang="en-US">
                <a:ea typeface="Calibri"/>
                <a:cs typeface="Calibri"/>
              </a:rPr>
              <a:t> for females in 2006</a:t>
            </a:r>
          </a:p>
          <a:p>
            <a:pPr marL="171450" indent="-171450">
              <a:buFont typeface="Calibri"/>
              <a:buChar char="-"/>
            </a:pPr>
            <a:r>
              <a:rPr lang="en-US">
                <a:solidFill>
                  <a:srgbClr val="222222"/>
                </a:solidFill>
              </a:rPr>
              <a:t>Study data: "Despite all mothers reporting that males could transmit HPV, the majority (</a:t>
            </a:r>
            <a:r>
              <a:rPr lang="en-US" i="1">
                <a:solidFill>
                  <a:srgbClr val="222222"/>
                </a:solidFill>
              </a:rPr>
              <a:t>n</a:t>
            </a:r>
            <a:r>
              <a:rPr lang="en-US">
                <a:solidFill>
                  <a:srgbClr val="222222"/>
                </a:solidFill>
              </a:rPr>
              <a:t> = 16) reported they did not perceive the need for boys to be vaccinated against HPV. This was true for mothers who had only daughters, only sons, and daughters and sons"</a:t>
            </a:r>
            <a:endParaRPr lang="en-US">
              <a:ea typeface="Calibri"/>
              <a:cs typeface="Calibri"/>
            </a:endParaRPr>
          </a:p>
          <a:p>
            <a:pPr marL="171450" indent="-171450">
              <a:buFont typeface="Calibri"/>
              <a:buChar char="-"/>
            </a:pPr>
            <a:endParaRPr lang="en-US"/>
          </a:p>
          <a:p>
            <a:pPr marL="171450" indent="-171450">
              <a:buFont typeface="Calibri"/>
              <a:buChar char="-"/>
            </a:pPr>
            <a:r>
              <a:rPr lang="en-US">
                <a:hlinkClick r:id="rId4"/>
              </a:rPr>
              <a:t>https://www.tandfonline.com/doi/full/10.1080/21645515.2025.2494452#abstract</a:t>
            </a:r>
            <a:endParaRPr lang="en-US">
              <a:ea typeface="Calibri"/>
              <a:cs typeface="Calibri"/>
            </a:endParaRPr>
          </a:p>
          <a:p>
            <a:pPr marL="171450" indent="-171450">
              <a:buFont typeface="Calibri"/>
              <a:buChar char="-"/>
            </a:pPr>
            <a:endParaRPr lang="en-US">
              <a:ea typeface="Calibri"/>
              <a:cs typeface="Calibri"/>
            </a:endParaRPr>
          </a:p>
          <a:p>
            <a:pPr marL="171450" indent="-171450">
              <a:buFont typeface="Calibri"/>
              <a:buChar char="-"/>
            </a:pPr>
            <a:endParaRPr lang="en-US">
              <a:ea typeface="Calibri"/>
              <a:cs typeface="Calibri"/>
            </a:endParaRPr>
          </a:p>
          <a:p>
            <a:pPr marL="171450" indent="-171450">
              <a:buFont typeface="Calibri"/>
              <a:buChar char="-"/>
            </a:pPr>
            <a:r>
              <a:rPr lang="en-US">
                <a:ea typeface="Calibri"/>
                <a:cs typeface="Calibri"/>
              </a:rPr>
              <a:t>The vaccine promotes sexual activity </a:t>
            </a:r>
          </a:p>
          <a:p>
            <a:pPr marL="171450" indent="-171450">
              <a:buFont typeface="Calibri"/>
              <a:buChar char="-"/>
            </a:pPr>
            <a:r>
              <a:rPr lang="en-US">
                <a:ea typeface="Calibri"/>
                <a:cs typeface="Calibri"/>
              </a:rPr>
              <a:t>Some people believe that letting their child receive the vaccine is giving permission to engage in these activities or that they do not need to give their child this </a:t>
            </a:r>
            <a:r>
              <a:rPr lang="en-US" err="1">
                <a:ea typeface="Calibri"/>
                <a:cs typeface="Calibri"/>
              </a:rPr>
              <a:t>vaccinination</a:t>
            </a:r>
            <a:r>
              <a:rPr lang="en-US">
                <a:ea typeface="Calibri"/>
                <a:cs typeface="Calibri"/>
              </a:rPr>
              <a:t> because they are not having sex. Effectiveness of the vaccination is dependent on age and that is why preteens are </a:t>
            </a:r>
            <a:r>
              <a:rPr lang="en-US" err="1">
                <a:ea typeface="Calibri"/>
                <a:cs typeface="Calibri"/>
              </a:rPr>
              <a:t>recommened</a:t>
            </a:r>
            <a:r>
              <a:rPr lang="en-US">
                <a:ea typeface="Calibri"/>
                <a:cs typeface="Calibri"/>
              </a:rPr>
              <a:t> to get vaccinated.</a:t>
            </a:r>
          </a:p>
          <a:p>
            <a:pPr marL="171450" indent="-171450">
              <a:buFont typeface="Calibri"/>
              <a:buChar char="-"/>
            </a:pPr>
            <a:r>
              <a:rPr lang="en-US">
                <a:ea typeface="Calibri"/>
                <a:cs typeface="Calibri"/>
              </a:rPr>
              <a:t>This vaccine is </a:t>
            </a:r>
            <a:r>
              <a:rPr lang="en-US" err="1">
                <a:ea typeface="Calibri"/>
                <a:cs typeface="Calibri"/>
              </a:rPr>
              <a:t>unneccesary</a:t>
            </a:r>
            <a:r>
              <a:rPr lang="en-US">
                <a:ea typeface="Calibri"/>
                <a:cs typeface="Calibri"/>
              </a:rPr>
              <a:t> if someone is not sexually active (</a:t>
            </a:r>
            <a:r>
              <a:rPr lang="en-US">
                <a:hlinkClick r:id="rId5"/>
              </a:rPr>
              <a:t>https://journals.plos.org/plosone/article?id=10.1371/journal.pone.0313887</a:t>
            </a:r>
            <a:r>
              <a:rPr lang="en-US"/>
              <a:t>)</a:t>
            </a:r>
            <a:endParaRPr lang="en-US">
              <a:ea typeface="Calibri"/>
              <a:cs typeface="Calibri"/>
            </a:endParaRPr>
          </a:p>
          <a:p>
            <a:pPr marL="171450" indent="-171450">
              <a:buFont typeface="Calibri"/>
              <a:buChar char="-"/>
            </a:pPr>
            <a:endParaRPr lang="en-US">
              <a:ea typeface="Calibri"/>
              <a:cs typeface="Calibri"/>
            </a:endParaRPr>
          </a:p>
          <a:p>
            <a:pPr marL="171450" indent="-171450">
              <a:buFont typeface="Arial"/>
              <a:buChar char="•"/>
            </a:pPr>
            <a:r>
              <a:rPr lang="en-US"/>
              <a:t>One of the biggest misconceptions is that the vaccine encourages the younger population to engage in sexual activity at a younger age. A study conducted showed that the stigma around this vaccine was due to the mode of transmission of HPV itself and that this vaccine did not change the rates of sexual activity of younger populations. Another misconception is that if the individual is not sexually active, then the vaccine is not necessary to get. While HPV is generally transmitted through sexual activity, it is still important to receive the vaccine due to the high prevalence. A study found that 80% of women who are sexually active can acquire the infection by 45 years old. Also, a meta-analysis stated that the younger population described having discussions about their sexual life with their parents as challenging and therefore might not be a reliable determinant if the child is engaging in sexual activity. There is a delay between the presence of symptoms and the start of the infection due to the pathology of the HPV infection. Due to this, it makes it difficult for the population to directly see the complications of the infection and the importance of the vaccine. The lesions from the HPV infection can become cancerous if left untreated, so it is important to take this infection seriously and catch it early. These misconceptions caused an increase in vaccine hesitancy, so it is important to educate the community and patients on the benefits of the vaccine. Recommendation of this vaccine by healthcare providers can also encourage patients to receive the vaccine.</a:t>
            </a:r>
            <a:endParaRPr lang="en-US">
              <a:ea typeface="Calibri"/>
              <a:cs typeface="Calibri"/>
            </a:endParaRPr>
          </a:p>
          <a:p>
            <a:pPr marL="171450" indent="-171450">
              <a:buFont typeface="Calibri"/>
              <a:buChar char="-"/>
            </a:pPr>
            <a:endParaRPr lang="en-US">
              <a:ea typeface="Calibri"/>
              <a:cs typeface="Calibri"/>
            </a:endParaRPr>
          </a:p>
          <a:p>
            <a:pPr marL="171450" indent="-171450">
              <a:buFont typeface="Calibri"/>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13198111-B6AA-4254-BDC0-AFEAF29B905E}" type="slidenum">
              <a:rPr lang="en-US"/>
              <a:t>15</a:t>
            </a:fld>
            <a:endParaRPr lang="en-US"/>
          </a:p>
        </p:txBody>
      </p:sp>
    </p:spTree>
    <p:extLst>
      <p:ext uri="{BB962C8B-B14F-4D97-AF65-F5344CB8AC3E}">
        <p14:creationId xmlns:p14="http://schemas.microsoft.com/office/powerpoint/2010/main" val="182913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https://journals-sagepub-com.srv-proxy1.library.tamu.edu/</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/full/10.1177/10598405231206109 </a:t>
            </a:r>
          </a:p>
          <a:p>
            <a:r>
              <a:rPr lang="en-US" sz="1200" b="0" i="0" kern="1200" dirty="0">
                <a:solidFill>
                  <a:schemeClr val="tx1"/>
                </a:solidFill>
                <a:effectLst/>
                <a:latin typeface="+mn-lt"/>
                <a:ea typeface="+mn-ea"/>
                <a:cs typeface="+mn-cs"/>
              </a:rPr>
              <a:t>https://web-p-ebscohost-com.srv-proxy1.library.tamu.edu/</a:t>
            </a:r>
            <a:r>
              <a:rPr lang="en-US" sz="1200" b="0" i="0" kern="1200" dirty="0" err="1">
                <a:solidFill>
                  <a:schemeClr val="tx1"/>
                </a:solidFill>
                <a:effectLst/>
                <a:latin typeface="+mn-lt"/>
                <a:ea typeface="+mn-ea"/>
                <a:cs typeface="+mn-cs"/>
              </a:rPr>
              <a:t>ehost</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pdfviewer</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pdfviewer?vid</a:t>
            </a:r>
            <a:r>
              <a:rPr lang="en-US" sz="1200" b="0" i="0" kern="1200" dirty="0">
                <a:solidFill>
                  <a:schemeClr val="tx1"/>
                </a:solidFill>
                <a:effectLst/>
                <a:latin typeface="+mn-lt"/>
                <a:ea typeface="+mn-ea"/>
                <a:cs typeface="+mn-cs"/>
              </a:rPr>
              <a:t>=0&amp;sid=52480c3f-133f-48f2-9ffd-4342d35271f8%40redis </a:t>
            </a:r>
            <a:endParaRPr lang="en-US" sz="1200" kern="1200" dirty="0">
              <a:solidFill>
                <a:schemeClr val="tx1"/>
              </a:solidFill>
              <a:latin typeface="+mn-lt"/>
              <a:ea typeface="Calibri"/>
              <a:cs typeface="Calibri"/>
            </a:endParaRPr>
          </a:p>
          <a:p>
            <a:endParaRPr lang="en-US" dirty="0">
              <a:ea typeface="Calibri"/>
              <a:cs typeface="Calibri"/>
            </a:endParaRPr>
          </a:p>
          <a:p>
            <a:r>
              <a:rPr lang="en-US" dirty="0">
                <a:solidFill>
                  <a:srgbClr val="000000"/>
                </a:solidFill>
                <a:hlinkClick r:id="rId3"/>
              </a:rPr>
              <a:t>Cervical cancer can be eliminated by increasing rates of HPV vaccination, with 46% U.S. adolescents having been vaccinated, and 80.2% of Australian adolescents being vaccinated, they are on track to eliminated this disease. High rates of vaccination are due to high accessibility and encouragement to receive it that is school-based. It is important that nurses, especially those who work in schools, should promote education on the HPV vaccine and educate about its importance in preventing cancer. Some nurses do feel as though the vaccine should be targeted to older adolescents instead of preteens, and that parents have already made up there mind on the HPV vaccine and if there child will receive it.</a:t>
            </a:r>
            <a:r>
              <a:rPr lang="en-US" dirty="0">
                <a:solidFill>
                  <a:srgbClr val="000000"/>
                </a:solidFill>
              </a:rPr>
              <a:t> Screening for cervical cancer not only detects the </a:t>
            </a:r>
            <a:r>
              <a:rPr lang="en-US" dirty="0" err="1">
                <a:solidFill>
                  <a:srgbClr val="000000"/>
                </a:solidFill>
              </a:rPr>
              <a:t>prescence</a:t>
            </a:r>
            <a:r>
              <a:rPr lang="en-US" dirty="0">
                <a:solidFill>
                  <a:srgbClr val="000000"/>
                </a:solidFill>
              </a:rPr>
              <a:t> of abnormal cells but also is a preventative measure of the disease. W</a:t>
            </a:r>
            <a:r>
              <a:rPr lang="en-US" dirty="0">
                <a:solidFill>
                  <a:srgbClr val="000000"/>
                </a:solidFill>
                <a:hlinkClick r:id="rId4"/>
              </a:rPr>
              <a:t>hen it comes to screenings for cervical cancer, these screenings are being done at lower rates due to the negative contataion from women who have or will receive them. The appointments can seem like a hassle, there had been a previous negative experience, not enough information is provided, or the results may be upsetting. As the nurse it is important to educate the importance of receiving these screenings, and to be able to make patients feel comfortable. Nurses are appreciated and trusted; it is important to be welcoming, open, and honest with your patients and be someone they can trust during an appointment where they feel vulnerable during and after while waiting for the results.</a:t>
            </a:r>
            <a:r>
              <a:rPr lang="en-US" dirty="0">
                <a:solidFill>
                  <a:srgbClr val="000000"/>
                </a:solidFill>
              </a:rPr>
              <a:t> </a:t>
            </a:r>
            <a:endParaRPr lang="en-US" dirty="0"/>
          </a:p>
        </p:txBody>
      </p:sp>
      <p:sp>
        <p:nvSpPr>
          <p:cNvPr id="4" name="Slide Number Placeholder 3"/>
          <p:cNvSpPr>
            <a:spLocks noGrp="1"/>
          </p:cNvSpPr>
          <p:nvPr>
            <p:ph type="sldNum" sz="quarter" idx="5"/>
          </p:nvPr>
        </p:nvSpPr>
        <p:spPr/>
        <p:txBody>
          <a:bodyPr/>
          <a:lstStyle/>
          <a:p>
            <a:fld id="{13198111-B6AA-4254-BDC0-AFEAF29B905E}" type="slidenum">
              <a:rPr lang="en-US" smtClean="0"/>
              <a:t>16</a:t>
            </a:fld>
            <a:endParaRPr lang="en-US"/>
          </a:p>
        </p:txBody>
      </p:sp>
    </p:spTree>
    <p:extLst>
      <p:ext uri="{BB962C8B-B14F-4D97-AF65-F5344CB8AC3E}">
        <p14:creationId xmlns:p14="http://schemas.microsoft.com/office/powerpoint/2010/main" val="80030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https://www.cdc.gov/measles/vaccines/index.html?CDC_AA_refVal=https%3A%2F%2Fwww.cdc.gov%2Fvaccines%2Fvpd%2Fmmr%2Fpublic%2Findex.html</a:t>
            </a:r>
            <a:endParaRPr lang="en-US"/>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3198111-B6AA-4254-BDC0-AFEAF29B905E}" type="slidenum">
              <a:rPr lang="en-US"/>
              <a:t>17</a:t>
            </a:fld>
            <a:endParaRPr lang="en-US"/>
          </a:p>
        </p:txBody>
      </p:sp>
    </p:spTree>
    <p:extLst>
      <p:ext uri="{BB962C8B-B14F-4D97-AF65-F5344CB8AC3E}">
        <p14:creationId xmlns:p14="http://schemas.microsoft.com/office/powerpoint/2010/main" val="117224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biggest misconceptions is that the vaccine causes autism, which was suggested by a report published in 1998. The report was quickly retracted after it was published, but the damage to the vaccine’s reputation had already been done and compliance began to fall drastically. Autism is a developmental disability that has a strong genetic component that develops before one year of age, which is when the MMR vaccine is typically administered and therefore debunks this myth. Another misconception is that the MMR vaccine is linked to IBS or irritable bowel syndrome. However, a study was conducted that found no difference in the bowel biopsies of children who received the MMR vaccine and those who did not. Some effects of these misconceptions are a decrease in public confidence in vaccines and large outbreaks of measles. According to the Annual Review of Virology, public confidence in the safety of the MMR vaccine significantly dropped in the early 2000s from above 90% to below 80% in young children and in the early 2000s, there were several large outbreaks of measles with the most affected people being individuals who were not vaccinated. Some ways to combat these effects are educating the community about the benefits of the vaccine and promoting communication between patients and their providers.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13198111-B6AA-4254-BDC0-AFEAF29B905E}" type="slidenum">
              <a:rPr lang="en-US"/>
              <a:t>18</a:t>
            </a:fld>
            <a:endParaRPr lang="en-US"/>
          </a:p>
        </p:txBody>
      </p:sp>
    </p:spTree>
    <p:extLst>
      <p:ext uri="{BB962C8B-B14F-4D97-AF65-F5344CB8AC3E}">
        <p14:creationId xmlns:p14="http://schemas.microsoft.com/office/powerpoint/2010/main" val="37093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mdpi-res.com</a:t>
            </a:r>
            <a:r>
              <a:rPr lang="en-US" sz="1200" b="0" i="0" kern="1200" dirty="0">
                <a:solidFill>
                  <a:schemeClr val="tx1"/>
                </a:solidFill>
                <a:effectLst/>
                <a:latin typeface="+mn-lt"/>
                <a:ea typeface="+mn-ea"/>
                <a:cs typeface="+mn-cs"/>
              </a:rPr>
              <a:t>/vaccines/vaccines-11-00926/</a:t>
            </a:r>
            <a:r>
              <a:rPr lang="en-US" sz="1200" b="0" i="0" kern="1200" dirty="0" err="1">
                <a:solidFill>
                  <a:schemeClr val="tx1"/>
                </a:solidFill>
                <a:effectLst/>
                <a:latin typeface="+mn-lt"/>
                <a:ea typeface="+mn-ea"/>
                <a:cs typeface="+mn-cs"/>
              </a:rPr>
              <a:t>article_deploy</a:t>
            </a:r>
            <a:r>
              <a:rPr lang="en-US" sz="1200" b="0" i="0" kern="1200" dirty="0">
                <a:solidFill>
                  <a:schemeClr val="tx1"/>
                </a:solidFill>
                <a:effectLst/>
                <a:latin typeface="+mn-lt"/>
                <a:ea typeface="+mn-ea"/>
                <a:cs typeface="+mn-cs"/>
              </a:rPr>
              <a:t>/vaccines-11-00926-v4.pdf?version=1683541998 </a:t>
            </a:r>
          </a:p>
          <a:p>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www.sciencedirect.com</a:t>
            </a:r>
            <a:r>
              <a:rPr lang="en-US" sz="1200" b="0" i="0" kern="1200" dirty="0">
                <a:solidFill>
                  <a:schemeClr val="tx1"/>
                </a:solidFill>
                <a:effectLst/>
                <a:latin typeface="+mn-lt"/>
                <a:ea typeface="+mn-ea"/>
                <a:cs typeface="+mn-cs"/>
              </a:rPr>
              <a:t>/science/article/</a:t>
            </a:r>
            <a:r>
              <a:rPr lang="en-US" sz="1200" b="0" i="0" kern="1200" dirty="0" err="1">
                <a:solidFill>
                  <a:schemeClr val="tx1"/>
                </a:solidFill>
                <a:effectLst/>
                <a:latin typeface="+mn-lt"/>
                <a:ea typeface="+mn-ea"/>
                <a:cs typeface="+mn-cs"/>
              </a:rPr>
              <a:t>pii</a:t>
            </a:r>
            <a:r>
              <a:rPr lang="en-US" sz="1200" b="0" i="0" kern="1200" dirty="0">
                <a:solidFill>
                  <a:schemeClr val="tx1"/>
                </a:solidFill>
                <a:effectLst/>
                <a:latin typeface="+mn-lt"/>
                <a:ea typeface="+mn-ea"/>
                <a:cs typeface="+mn-cs"/>
              </a:rPr>
              <a:t>/S0264410X21003856?via%3Dihub </a:t>
            </a:r>
          </a:p>
          <a:p>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www.cdc.gov</a:t>
            </a:r>
            <a:r>
              <a:rPr lang="en-US" sz="1200" b="0" i="0" kern="1200" dirty="0">
                <a:solidFill>
                  <a:schemeClr val="tx1"/>
                </a:solidFill>
                <a:effectLst/>
                <a:latin typeface="+mn-lt"/>
                <a:ea typeface="+mn-ea"/>
                <a:cs typeface="+mn-cs"/>
              </a:rPr>
              <a:t>/measles/vaccines/</a:t>
            </a:r>
            <a:r>
              <a:rPr lang="en-US" sz="1200" b="0" i="0" kern="1200" dirty="0" err="1">
                <a:solidFill>
                  <a:schemeClr val="tx1"/>
                </a:solidFill>
                <a:effectLst/>
                <a:latin typeface="+mn-lt"/>
                <a:ea typeface="+mn-ea"/>
                <a:cs typeface="+mn-cs"/>
              </a:rPr>
              <a:t>index.html</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https://oce-ovid-com.srv-proxy1.library.tamu.edu/article/00152193-202412000-00006/HTML </a:t>
            </a:r>
          </a:p>
        </p:txBody>
      </p:sp>
      <p:sp>
        <p:nvSpPr>
          <p:cNvPr id="4" name="Slide Number Placeholder 3"/>
          <p:cNvSpPr>
            <a:spLocks noGrp="1"/>
          </p:cNvSpPr>
          <p:nvPr>
            <p:ph type="sldNum" sz="quarter" idx="5"/>
          </p:nvPr>
        </p:nvSpPr>
        <p:spPr/>
        <p:txBody>
          <a:bodyPr/>
          <a:lstStyle/>
          <a:p>
            <a:fld id="{13198111-B6AA-4254-BDC0-AFEAF29B905E}" type="slidenum">
              <a:rPr lang="en-US" smtClean="0"/>
              <a:t>19</a:t>
            </a:fld>
            <a:endParaRPr lang="en-US"/>
          </a:p>
        </p:txBody>
      </p:sp>
    </p:spTree>
    <p:extLst>
      <p:ext uri="{BB962C8B-B14F-4D97-AF65-F5344CB8AC3E}">
        <p14:creationId xmlns:p14="http://schemas.microsoft.com/office/powerpoint/2010/main" val="295322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 the audience to read</a:t>
            </a:r>
          </a:p>
        </p:txBody>
      </p:sp>
      <p:sp>
        <p:nvSpPr>
          <p:cNvPr id="4" name="Slide Number Placeholder 3"/>
          <p:cNvSpPr>
            <a:spLocks noGrp="1"/>
          </p:cNvSpPr>
          <p:nvPr>
            <p:ph type="sldNum" sz="quarter" idx="5"/>
          </p:nvPr>
        </p:nvSpPr>
        <p:spPr/>
        <p:txBody>
          <a:bodyPr/>
          <a:lstStyle/>
          <a:p>
            <a:fld id="{13198111-B6AA-4254-BDC0-AFEAF29B905E}" type="slidenum">
              <a:rPr lang="en-US" smtClean="0"/>
              <a:t>2</a:t>
            </a:fld>
            <a:endParaRPr lang="en-US"/>
          </a:p>
        </p:txBody>
      </p:sp>
    </p:spTree>
    <p:extLst>
      <p:ext uri="{BB962C8B-B14F-4D97-AF65-F5344CB8AC3E}">
        <p14:creationId xmlns:p14="http://schemas.microsoft.com/office/powerpoint/2010/main" val="132642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who said the quote;</a:t>
            </a:r>
          </a:p>
        </p:txBody>
      </p:sp>
      <p:sp>
        <p:nvSpPr>
          <p:cNvPr id="4" name="Slide Number Placeholder 3"/>
          <p:cNvSpPr>
            <a:spLocks noGrp="1"/>
          </p:cNvSpPr>
          <p:nvPr>
            <p:ph type="sldNum" sz="quarter" idx="5"/>
          </p:nvPr>
        </p:nvSpPr>
        <p:spPr/>
        <p:txBody>
          <a:bodyPr/>
          <a:lstStyle/>
          <a:p>
            <a:fld id="{13198111-B6AA-4254-BDC0-AFEAF29B905E}" type="slidenum">
              <a:rPr lang="en-US" smtClean="0"/>
              <a:t>5</a:t>
            </a:fld>
            <a:endParaRPr lang="en-US"/>
          </a:p>
        </p:txBody>
      </p:sp>
    </p:spTree>
    <p:extLst>
      <p:ext uri="{BB962C8B-B14F-4D97-AF65-F5344CB8AC3E}">
        <p14:creationId xmlns:p14="http://schemas.microsoft.com/office/powerpoint/2010/main" val="210925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from mental health to chronic nervous system disorders</a:t>
            </a:r>
          </a:p>
        </p:txBody>
      </p:sp>
      <p:sp>
        <p:nvSpPr>
          <p:cNvPr id="4" name="Slide Number Placeholder 3"/>
          <p:cNvSpPr>
            <a:spLocks noGrp="1"/>
          </p:cNvSpPr>
          <p:nvPr>
            <p:ph type="sldNum" sz="quarter" idx="5"/>
          </p:nvPr>
        </p:nvSpPr>
        <p:spPr/>
        <p:txBody>
          <a:bodyPr/>
          <a:lstStyle/>
          <a:p>
            <a:fld id="{13198111-B6AA-4254-BDC0-AFEAF29B905E}" type="slidenum">
              <a:rPr lang="en-US" smtClean="0"/>
              <a:t>6</a:t>
            </a:fld>
            <a:endParaRPr lang="en-US"/>
          </a:p>
        </p:txBody>
      </p:sp>
    </p:spTree>
    <p:extLst>
      <p:ext uri="{BB962C8B-B14F-4D97-AF65-F5344CB8AC3E}">
        <p14:creationId xmlns:p14="http://schemas.microsoft.com/office/powerpoint/2010/main" val="243560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121"/>
                </a:solidFill>
              </a:rPr>
              <a:t>Pes, G. M., Dore, M. P., </a:t>
            </a:r>
            <a:r>
              <a:rPr lang="en-US" err="1">
                <a:solidFill>
                  <a:srgbClr val="212121"/>
                </a:solidFill>
              </a:rPr>
              <a:t>Tsofliou</a:t>
            </a:r>
            <a:r>
              <a:rPr lang="en-US">
                <a:solidFill>
                  <a:srgbClr val="212121"/>
                </a:solidFill>
              </a:rPr>
              <a:t>, F., &amp; Poulain, M. (2022). Diet and longevity in the Blue Zones: A set-and-forget issue?. </a:t>
            </a:r>
            <a:r>
              <a:rPr lang="en-US" i="1" err="1">
                <a:solidFill>
                  <a:srgbClr val="212121"/>
                </a:solidFill>
              </a:rPr>
              <a:t>Maturitas</a:t>
            </a:r>
            <a:r>
              <a:rPr lang="en-US">
                <a:solidFill>
                  <a:srgbClr val="212121"/>
                </a:solidFill>
              </a:rPr>
              <a:t>, </a:t>
            </a:r>
            <a:r>
              <a:rPr lang="en-US" i="1">
                <a:solidFill>
                  <a:srgbClr val="212121"/>
                </a:solidFill>
              </a:rPr>
              <a:t>164</a:t>
            </a:r>
            <a:r>
              <a:rPr lang="en-US">
                <a:solidFill>
                  <a:srgbClr val="212121"/>
                </a:solidFill>
              </a:rPr>
              <a:t>, 31–37. </a:t>
            </a:r>
            <a:r>
              <a:rPr lang="en-US">
                <a:solidFill>
                  <a:srgbClr val="212121"/>
                </a:solidFill>
                <a:hlinkClick r:id="rId3"/>
              </a:rPr>
              <a:t>https://doi.org/10.1016/j.maturitas.2022.06.004</a:t>
            </a:r>
            <a:r>
              <a:rPr lang="en-US">
                <a:solidFill>
                  <a:srgbClr val="212121"/>
                </a:solidFill>
              </a:rPr>
              <a:t> </a:t>
            </a:r>
          </a:p>
          <a:p>
            <a:endParaRPr lang="en-US">
              <a:solidFill>
                <a:srgbClr val="212121"/>
              </a:solidFill>
            </a:endParaRPr>
          </a:p>
          <a:p>
            <a:r>
              <a:rPr lang="en-US">
                <a:solidFill>
                  <a:srgbClr val="212121"/>
                </a:solidFill>
              </a:rPr>
              <a:t>Introduce the next person to discuss the slide</a:t>
            </a:r>
          </a:p>
          <a:p>
            <a:r>
              <a:rPr lang="en-US" err="1">
                <a:solidFill>
                  <a:srgbClr val="212121"/>
                </a:solidFill>
              </a:rPr>
              <a:t>Fardet</a:t>
            </a:r>
            <a:r>
              <a:rPr lang="en-US">
                <a:solidFill>
                  <a:srgbClr val="212121"/>
                </a:solidFill>
              </a:rPr>
              <a:t>, A., &amp; </a:t>
            </a:r>
            <a:r>
              <a:rPr lang="en-US" err="1">
                <a:solidFill>
                  <a:srgbClr val="212121"/>
                </a:solidFill>
              </a:rPr>
              <a:t>Boirie</a:t>
            </a:r>
            <a:r>
              <a:rPr lang="en-US">
                <a:solidFill>
                  <a:srgbClr val="212121"/>
                </a:solidFill>
              </a:rPr>
              <a:t>, Y. (2013). Associations between diet-related diseases and impaired physiological mechanisms: a holistic approach based on meta-analyses to identify targets for preventive nutrition. </a:t>
            </a:r>
            <a:r>
              <a:rPr lang="en-US" i="1">
                <a:solidFill>
                  <a:srgbClr val="212121"/>
                </a:solidFill>
              </a:rPr>
              <a:t>Nutrition reviews</a:t>
            </a:r>
            <a:r>
              <a:rPr lang="en-US">
                <a:solidFill>
                  <a:srgbClr val="212121"/>
                </a:solidFill>
              </a:rPr>
              <a:t>, </a:t>
            </a:r>
            <a:r>
              <a:rPr lang="en-US" i="1">
                <a:solidFill>
                  <a:srgbClr val="212121"/>
                </a:solidFill>
              </a:rPr>
              <a:t>71</a:t>
            </a:r>
            <a:r>
              <a:rPr lang="en-US">
                <a:solidFill>
                  <a:srgbClr val="212121"/>
                </a:solidFill>
              </a:rPr>
              <a:t>(10), 643–656. </a:t>
            </a:r>
            <a:r>
              <a:rPr lang="en-US">
                <a:solidFill>
                  <a:srgbClr val="212121"/>
                </a:solidFill>
                <a:hlinkClick r:id="rId4"/>
              </a:rPr>
              <a:t>https://doi.org/10.1111/nure.12052</a:t>
            </a:r>
            <a:r>
              <a:rPr lang="en-US">
                <a:solidFill>
                  <a:srgbClr val="212121"/>
                </a:solidFill>
              </a:rPr>
              <a:t> </a:t>
            </a:r>
            <a:endParaRPr lang="en-US"/>
          </a:p>
        </p:txBody>
      </p:sp>
      <p:sp>
        <p:nvSpPr>
          <p:cNvPr id="4" name="Slide Number Placeholder 3"/>
          <p:cNvSpPr>
            <a:spLocks noGrp="1"/>
          </p:cNvSpPr>
          <p:nvPr>
            <p:ph type="sldNum" sz="quarter" idx="5"/>
          </p:nvPr>
        </p:nvSpPr>
        <p:spPr/>
        <p:txBody>
          <a:bodyPr/>
          <a:lstStyle/>
          <a:p>
            <a:fld id="{13198111-B6AA-4254-BDC0-AFEAF29B905E}" type="slidenum">
              <a:rPr lang="en-US"/>
              <a:t>8</a:t>
            </a:fld>
            <a:endParaRPr lang="en-US"/>
          </a:p>
        </p:txBody>
      </p:sp>
    </p:spTree>
    <p:extLst>
      <p:ext uri="{BB962C8B-B14F-4D97-AF65-F5344CB8AC3E}">
        <p14:creationId xmlns:p14="http://schemas.microsoft.com/office/powerpoint/2010/main" val="258506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121"/>
                </a:solidFill>
              </a:rPr>
              <a:t>Anil, S., Zawahir, M. S., &amp; Al-Naggar, R. A. (2016). Effectiveness of preventive medicine education and its determinants among medical students in Malaysia. </a:t>
            </a:r>
            <a:r>
              <a:rPr lang="en-US" i="1">
                <a:solidFill>
                  <a:srgbClr val="212121"/>
                </a:solidFill>
              </a:rPr>
              <a:t>Frontiers of medicine</a:t>
            </a:r>
            <a:r>
              <a:rPr lang="en-US">
                <a:solidFill>
                  <a:srgbClr val="212121"/>
                </a:solidFill>
              </a:rPr>
              <a:t>, </a:t>
            </a:r>
            <a:r>
              <a:rPr lang="en-US" i="1">
                <a:solidFill>
                  <a:srgbClr val="212121"/>
                </a:solidFill>
              </a:rPr>
              <a:t>10</a:t>
            </a:r>
            <a:r>
              <a:rPr lang="en-US">
                <a:solidFill>
                  <a:srgbClr val="212121"/>
                </a:solidFill>
              </a:rPr>
              <a:t>(1), 91–100. </a:t>
            </a:r>
            <a:r>
              <a:rPr lang="en-US">
                <a:solidFill>
                  <a:srgbClr val="212121"/>
                </a:solidFill>
                <a:hlinkClick r:id="rId3"/>
              </a:rPr>
              <a:t>https://doi.org/10.1007/s11684-016-0428-0</a:t>
            </a:r>
            <a:r>
              <a:rPr lang="en-US">
                <a:solidFill>
                  <a:srgbClr val="212121"/>
                </a:solidFill>
              </a:rPr>
              <a:t> </a:t>
            </a:r>
          </a:p>
          <a:p>
            <a:r>
              <a:rPr lang="en-US">
                <a:solidFill>
                  <a:srgbClr val="212121"/>
                </a:solidFill>
              </a:rPr>
              <a:t>Harper, A., Vijayakumar, V., Ouwehand, A. C., Ter Haar, J., Obis, D., </a:t>
            </a:r>
            <a:r>
              <a:rPr lang="en-US" err="1">
                <a:solidFill>
                  <a:srgbClr val="212121"/>
                </a:solidFill>
              </a:rPr>
              <a:t>Espadaler</a:t>
            </a:r>
            <a:r>
              <a:rPr lang="en-US">
                <a:solidFill>
                  <a:srgbClr val="212121"/>
                </a:solidFill>
              </a:rPr>
              <a:t>, J., Binda, S., </a:t>
            </a:r>
            <a:r>
              <a:rPr lang="en-US" err="1">
                <a:solidFill>
                  <a:srgbClr val="212121"/>
                </a:solidFill>
              </a:rPr>
              <a:t>Desiraju</a:t>
            </a:r>
            <a:r>
              <a:rPr lang="en-US">
                <a:solidFill>
                  <a:srgbClr val="212121"/>
                </a:solidFill>
              </a:rPr>
              <a:t>, S., &amp; Day, R. (2021). Viral Infections, the Microbiome, and Probiotics. </a:t>
            </a:r>
            <a:r>
              <a:rPr lang="en-US" i="1">
                <a:solidFill>
                  <a:srgbClr val="212121"/>
                </a:solidFill>
              </a:rPr>
              <a:t>Frontiers in cellular and infection microbiology</a:t>
            </a:r>
            <a:r>
              <a:rPr lang="en-US">
                <a:solidFill>
                  <a:srgbClr val="212121"/>
                </a:solidFill>
              </a:rPr>
              <a:t>, </a:t>
            </a:r>
            <a:r>
              <a:rPr lang="en-US" i="1">
                <a:solidFill>
                  <a:srgbClr val="212121"/>
                </a:solidFill>
              </a:rPr>
              <a:t>10</a:t>
            </a:r>
            <a:r>
              <a:rPr lang="en-US">
                <a:solidFill>
                  <a:srgbClr val="212121"/>
                </a:solidFill>
              </a:rPr>
              <a:t>, 596166. </a:t>
            </a:r>
            <a:r>
              <a:rPr lang="en-US">
                <a:solidFill>
                  <a:srgbClr val="212121"/>
                </a:solidFill>
                <a:hlinkClick r:id="rId4"/>
              </a:rPr>
              <a:t>https://doi.org/10.3389/fcimb.2020.596166</a:t>
            </a:r>
            <a:r>
              <a:rPr lang="en-US">
                <a:solidFill>
                  <a:srgbClr val="212121"/>
                </a:solidFill>
              </a:rPr>
              <a:t> </a:t>
            </a:r>
            <a:endParaRPr lang="en-US"/>
          </a:p>
        </p:txBody>
      </p:sp>
      <p:sp>
        <p:nvSpPr>
          <p:cNvPr id="4" name="Slide Number Placeholder 3"/>
          <p:cNvSpPr>
            <a:spLocks noGrp="1"/>
          </p:cNvSpPr>
          <p:nvPr>
            <p:ph type="sldNum" sz="quarter" idx="5"/>
          </p:nvPr>
        </p:nvSpPr>
        <p:spPr/>
        <p:txBody>
          <a:bodyPr/>
          <a:lstStyle/>
          <a:p>
            <a:fld id="{13198111-B6AA-4254-BDC0-AFEAF29B905E}" type="slidenum">
              <a:rPr lang="en-US"/>
              <a:t>9</a:t>
            </a:fld>
            <a:endParaRPr lang="en-US"/>
          </a:p>
        </p:txBody>
      </p:sp>
    </p:spTree>
    <p:extLst>
      <p:ext uri="{BB962C8B-B14F-4D97-AF65-F5344CB8AC3E}">
        <p14:creationId xmlns:p14="http://schemas.microsoft.com/office/powerpoint/2010/main" val="297224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121"/>
                </a:solidFill>
              </a:rPr>
              <a:t>Harper, A., Vijayakumar, V., Ouwehand, A. C., Ter Haar, J., Obis, D., </a:t>
            </a:r>
            <a:r>
              <a:rPr lang="en-US" err="1">
                <a:solidFill>
                  <a:srgbClr val="212121"/>
                </a:solidFill>
              </a:rPr>
              <a:t>Espadaler</a:t>
            </a:r>
            <a:r>
              <a:rPr lang="en-US">
                <a:solidFill>
                  <a:srgbClr val="212121"/>
                </a:solidFill>
              </a:rPr>
              <a:t>, J., Binda, S., </a:t>
            </a:r>
            <a:r>
              <a:rPr lang="en-US" err="1">
                <a:solidFill>
                  <a:srgbClr val="212121"/>
                </a:solidFill>
              </a:rPr>
              <a:t>Desiraju</a:t>
            </a:r>
            <a:r>
              <a:rPr lang="en-US">
                <a:solidFill>
                  <a:srgbClr val="212121"/>
                </a:solidFill>
              </a:rPr>
              <a:t>, S., &amp; Day, R. (2021). Viral Infections, the Microbiome, and Probiotics. </a:t>
            </a:r>
            <a:r>
              <a:rPr lang="en-US" i="1">
                <a:solidFill>
                  <a:srgbClr val="212121"/>
                </a:solidFill>
              </a:rPr>
              <a:t>Frontiers in cellular and infection microbiology</a:t>
            </a:r>
            <a:r>
              <a:rPr lang="en-US">
                <a:solidFill>
                  <a:srgbClr val="212121"/>
                </a:solidFill>
              </a:rPr>
              <a:t>, </a:t>
            </a:r>
            <a:r>
              <a:rPr lang="en-US" i="1">
                <a:solidFill>
                  <a:srgbClr val="212121"/>
                </a:solidFill>
              </a:rPr>
              <a:t>10</a:t>
            </a:r>
            <a:r>
              <a:rPr lang="en-US">
                <a:solidFill>
                  <a:srgbClr val="212121"/>
                </a:solidFill>
              </a:rPr>
              <a:t>, 596166. </a:t>
            </a:r>
            <a:r>
              <a:rPr lang="en-US">
                <a:hlinkClick r:id="rId3"/>
              </a:rPr>
              <a:t>https://doi.org/10.3389/fcimb.2020.596166</a:t>
            </a:r>
            <a:r>
              <a:rPr lang="en-US">
                <a:solidFill>
                  <a:srgbClr val="212121"/>
                </a:solidFill>
              </a:rPr>
              <a:t> </a:t>
            </a:r>
          </a:p>
          <a:p>
            <a:endParaRPr lang="en-US">
              <a:solidFill>
                <a:srgbClr val="212121"/>
              </a:solidFill>
            </a:endParaRPr>
          </a:p>
          <a:p>
            <a:r>
              <a:rPr lang="en-US">
                <a:solidFill>
                  <a:srgbClr val="212121"/>
                </a:solidFill>
              </a:rPr>
              <a:t>Good segway to </a:t>
            </a:r>
            <a:r>
              <a:rPr lang="en-US" err="1">
                <a:solidFill>
                  <a:srgbClr val="212121"/>
                </a:solidFill>
              </a:rPr>
              <a:t>claire</a:t>
            </a:r>
            <a:r>
              <a:rPr lang="en-US">
                <a:solidFill>
                  <a:srgbClr val="212121"/>
                </a:solidFill>
              </a:rPr>
              <a:t> presenting</a:t>
            </a:r>
            <a:endParaRPr lang="en-US"/>
          </a:p>
        </p:txBody>
      </p:sp>
      <p:sp>
        <p:nvSpPr>
          <p:cNvPr id="4" name="Slide Number Placeholder 3"/>
          <p:cNvSpPr>
            <a:spLocks noGrp="1"/>
          </p:cNvSpPr>
          <p:nvPr>
            <p:ph type="sldNum" sz="quarter" idx="5"/>
          </p:nvPr>
        </p:nvSpPr>
        <p:spPr/>
        <p:txBody>
          <a:bodyPr/>
          <a:lstStyle/>
          <a:p>
            <a:fld id="{13198111-B6AA-4254-BDC0-AFEAF29B905E}" type="slidenum">
              <a:rPr lang="en-US"/>
              <a:t>10</a:t>
            </a:fld>
            <a:endParaRPr lang="en-US"/>
          </a:p>
        </p:txBody>
      </p:sp>
    </p:spTree>
    <p:extLst>
      <p:ext uri="{BB962C8B-B14F-4D97-AF65-F5344CB8AC3E}">
        <p14:creationId xmlns:p14="http://schemas.microsoft.com/office/powerpoint/2010/main" val="4202868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www.proquest.com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docview</a:t>
            </a:r>
            <a:r>
              <a:rPr lang="en-US" sz="1200" b="0" i="0" kern="1200" dirty="0">
                <a:solidFill>
                  <a:schemeClr val="tx1"/>
                </a:solidFill>
                <a:effectLst/>
                <a:latin typeface="+mn-lt"/>
                <a:ea typeface="+mn-ea"/>
                <a:cs typeface="+mn-cs"/>
              </a:rPr>
              <a:t>/1497393175?accountid=7082&amp;sourcetype=Scholarly%20Journals</a:t>
            </a:r>
          </a:p>
          <a:p>
            <a:r>
              <a:rPr lang="en-US" sz="1200" b="0" i="0" kern="1200" dirty="0">
                <a:solidFill>
                  <a:schemeClr val="tx1"/>
                </a:solidFill>
                <a:effectLst/>
                <a:latin typeface="+mn-lt"/>
                <a:ea typeface="+mn-ea"/>
                <a:cs typeface="+mn-cs"/>
              </a:rPr>
              <a:t>https://onlinelibrary-wiley-com.srv-proxy1.library.tamu.edu/</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/10.1111/irv.13270</a:t>
            </a:r>
          </a:p>
          <a:p>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www.cdc.gov</a:t>
            </a:r>
            <a:r>
              <a:rPr lang="en-US" sz="1200" b="0" i="0" kern="1200" dirty="0">
                <a:solidFill>
                  <a:schemeClr val="tx1"/>
                </a:solidFill>
                <a:effectLst/>
                <a:latin typeface="+mn-lt"/>
                <a:ea typeface="+mn-ea"/>
                <a:cs typeface="+mn-cs"/>
              </a:rPr>
              <a:t>/flu/vaccines/</a:t>
            </a:r>
            <a:r>
              <a:rPr lang="en-US" sz="1200" b="0" i="0" kern="1200" dirty="0" err="1">
                <a:solidFill>
                  <a:schemeClr val="tx1"/>
                </a:solidFill>
                <a:effectLst/>
                <a:latin typeface="+mn-lt"/>
                <a:ea typeface="+mn-ea"/>
                <a:cs typeface="+mn-cs"/>
              </a:rPr>
              <a:t>vaccinations.html</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13198111-B6AA-4254-BDC0-AFEAF29B905E}" type="slidenum">
              <a:rPr lang="en-US" smtClean="0"/>
              <a:t>13</a:t>
            </a:fld>
            <a:endParaRPr lang="en-US"/>
          </a:p>
        </p:txBody>
      </p:sp>
    </p:spTree>
    <p:extLst>
      <p:ext uri="{BB962C8B-B14F-4D97-AF65-F5344CB8AC3E}">
        <p14:creationId xmlns:p14="http://schemas.microsoft.com/office/powerpoint/2010/main" val="84837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HPV is a virus that affects skin and mucous membranes. There are around 40 different versions of HPV that are known to be cancer causing , but there are hundred of strains out there. The virus is most commonly spread through sexual contact. </a:t>
            </a:r>
          </a:p>
          <a:p>
            <a:endParaRPr lang="en-US">
              <a:ea typeface="Calibri"/>
              <a:cs typeface="Calibri"/>
            </a:endParaRPr>
          </a:p>
          <a:p>
            <a:r>
              <a:rPr lang="en-US">
                <a:ea typeface="Calibri"/>
                <a:cs typeface="Calibri"/>
              </a:rPr>
              <a:t>Every year, around 13 million people contract HPV. For many people, they present with no symptoms, and eventually, the body is able to fight off the virus on its own. </a:t>
            </a:r>
          </a:p>
          <a:p>
            <a:endParaRPr lang="en-US">
              <a:ea typeface="Calibri"/>
              <a:cs typeface="Calibri"/>
            </a:endParaRPr>
          </a:p>
          <a:p>
            <a:r>
              <a:rPr lang="en-US">
                <a:ea typeface="Calibri"/>
                <a:cs typeface="Calibri"/>
              </a:rPr>
              <a:t>Unfortunately, there are many high risk strains that are not so easily fought off by the body. This is why vaccination is important. For strains 16 and 18, which are heavily linked to a variety of cancers, the HPV vaccination protects against these. </a:t>
            </a:r>
          </a:p>
          <a:p>
            <a:endParaRPr lang="en-US">
              <a:ea typeface="Calibri"/>
              <a:cs typeface="Calibri"/>
            </a:endParaRPr>
          </a:p>
          <a:p>
            <a:r>
              <a:rPr lang="en-US">
                <a:ea typeface="Calibri"/>
                <a:cs typeface="Calibri"/>
              </a:rPr>
              <a:t>The vaccination includes parts of the HPV viruses, but does not have a live virus in it. This means that the vaccination does NOT cause HPV.</a:t>
            </a:r>
          </a:p>
          <a:p>
            <a:endParaRPr lang="en-US">
              <a:ea typeface="Calibri"/>
              <a:cs typeface="Calibri"/>
            </a:endParaRPr>
          </a:p>
          <a:p>
            <a:r>
              <a:rPr lang="en-US">
                <a:ea typeface="Calibri"/>
                <a:cs typeface="Calibri"/>
              </a:rPr>
              <a:t>The CDC </a:t>
            </a:r>
            <a:r>
              <a:rPr lang="en-US" err="1">
                <a:ea typeface="Calibri"/>
                <a:cs typeface="Calibri"/>
              </a:rPr>
              <a:t>recommeneds</a:t>
            </a:r>
            <a:r>
              <a:rPr lang="en-US">
                <a:ea typeface="Calibri"/>
                <a:cs typeface="Calibri"/>
              </a:rPr>
              <a:t> that the vaccination is </a:t>
            </a:r>
            <a:r>
              <a:rPr lang="en-US" err="1">
                <a:ea typeface="Calibri"/>
                <a:cs typeface="Calibri"/>
              </a:rPr>
              <a:t>recived</a:t>
            </a:r>
            <a:r>
              <a:rPr lang="en-US">
                <a:ea typeface="Calibri"/>
                <a:cs typeface="Calibri"/>
              </a:rPr>
              <a:t> between ages 9-14. IT is a 3 dose series with the second dose 6-12 months after the first</a:t>
            </a:r>
          </a:p>
          <a:p>
            <a:endParaRPr lang="en-US">
              <a:ea typeface="Calibri"/>
              <a:cs typeface="Calibri"/>
            </a:endParaRPr>
          </a:p>
          <a:p>
            <a:r>
              <a:rPr lang="en-US">
                <a:ea typeface="Calibri"/>
                <a:cs typeface="Calibri"/>
              </a:rPr>
              <a:t>For those 15-26, it is a 3 dose series with the second and third dose received at 2 and 6 months after the first dose. Those over 26 should consult a doctor before getting vaccinated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13198111-B6AA-4254-BDC0-AFEAF29B905E}" type="slidenum">
              <a:t>14</a:t>
            </a:fld>
            <a:endParaRPr lang="en-US"/>
          </a:p>
        </p:txBody>
      </p:sp>
    </p:spTree>
    <p:extLst>
      <p:ext uri="{BB962C8B-B14F-4D97-AF65-F5344CB8AC3E}">
        <p14:creationId xmlns:p14="http://schemas.microsoft.com/office/powerpoint/2010/main" val="366360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943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852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752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5038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9230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48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616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7379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9743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91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1834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7/15/25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3630286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6.png"/><Relationship Id="rId7" Type="http://schemas.openxmlformats.org/officeDocument/2006/relationships/diagramQuickStyle" Target="../diagrams/quickStyle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microsoft.com/office/2007/relationships/hdphoto" Target="../media/hdphoto2.wdp"/><Relationship Id="rId9" Type="http://schemas.microsoft.com/office/2007/relationships/diagramDrawing" Target="../diagrams/drawing8.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D_FC15806D.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1016/j.maturitas.2022.06.004" TargetMode="External"/><Relationship Id="rId3" Type="http://schemas.openxmlformats.org/officeDocument/2006/relationships/hyperlink" Target="https://doi.org/10.3390/ijms26104592" TargetMode="External"/><Relationship Id="rId7" Type="http://schemas.openxmlformats.org/officeDocument/2006/relationships/hyperlink" Target="https://clinicalinfo.hiv.gov/en/glossary/immunity" TargetMode="External"/><Relationship Id="rId2" Type="http://schemas.openxmlformats.org/officeDocument/2006/relationships/hyperlink" Target="https://www.cdc.gov/measles/vaccines/index.html" TargetMode="External"/><Relationship Id="rId1" Type="http://schemas.openxmlformats.org/officeDocument/2006/relationships/slideLayout" Target="../slideLayouts/slideLayout2.xml"/><Relationship Id="rId6" Type="http://schemas.openxmlformats.org/officeDocument/2006/relationships/hyperlink" Target="https://www.hopkinsmedicine.org/-/media/images/newsreleases/2020/08/aug-25-image-for-story-2.jpeg?h=450&amp;iar=0&amp;w=800&amp;hash=BFF1C1C38055E90073C27D5BCEFC4CC9" TargetMode="External"/><Relationship Id="rId5" Type="http://schemas.openxmlformats.org/officeDocument/2006/relationships/hyperlink" Target="https://www.who.int/news-room/questions-and-answers/item/herd-immunity-lockdowns-and-covid-19" TargetMode="External"/><Relationship Id="rId10" Type="http://schemas.openxmlformats.org/officeDocument/2006/relationships/hyperlink" Target="https://doi.org/10.1007/s11684-016-0428-0" TargetMode="External"/><Relationship Id="rId4" Type="http://schemas.openxmlformats.org/officeDocument/2006/relationships/hyperlink" Target="https://www.frontiersin.org/journals/neuroscience/articles/10.3389/fnins.2024.1501134/full" TargetMode="External"/><Relationship Id="rId9" Type="http://schemas.openxmlformats.org/officeDocument/2006/relationships/hyperlink" Target="https://doi.org/10.1111/nure.1205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93/pch/14.9.618" TargetMode="External"/><Relationship Id="rId2" Type="http://schemas.openxmlformats.org/officeDocument/2006/relationships/hyperlink" Target="https://doi.org/10.3389/fcimb.2020.596166" TargetMode="External"/><Relationship Id="rId1" Type="http://schemas.openxmlformats.org/officeDocument/2006/relationships/slideLayout" Target="../slideLayouts/slideLayout2.xml"/><Relationship Id="rId5" Type="http://schemas.openxmlformats.org/officeDocument/2006/relationships/hyperlink" Target="https://doi.org/10.3390/vaccines11050926" TargetMode="External"/><Relationship Id="rId4" Type="http://schemas.openxmlformats.org/officeDocument/2006/relationships/hyperlink" Target="https://doi.org/10.1111/jocn.1706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3_EAB26D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6_A087B1C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microsoft.com/office/2018/10/relationships/comments" Target="../comments/modernComment_104_B8EBFEBF.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09_7D15B765.xml"/><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4787" y="963507"/>
            <a:ext cx="4253059" cy="4930986"/>
          </a:xfrm>
        </p:spPr>
        <p:txBody>
          <a:bodyPr vert="horz" lIns="91440" tIns="45720" rIns="91440" bIns="45720" rtlCol="0" anchor="ctr">
            <a:normAutofit/>
          </a:bodyPr>
          <a:lstStyle/>
          <a:p>
            <a:pPr algn="r"/>
            <a:r>
              <a:rPr lang="en-US" sz="5400" kern="1200">
                <a:solidFill>
                  <a:schemeClr val="accent1">
                    <a:lumMod val="75000"/>
                  </a:schemeClr>
                </a:solidFill>
                <a:latin typeface="Big Caslon Medium" panose="02000603090000020003" pitchFamily="2" charset="-79"/>
                <a:cs typeface="Big Caslon Medium" panose="02000603090000020003" pitchFamily="2" charset="-79"/>
              </a:rPr>
              <a:t>The Power of </a:t>
            </a:r>
            <a:br>
              <a:rPr lang="en-US" sz="5400" kern="1200">
                <a:solidFill>
                  <a:schemeClr val="accent1">
                    <a:lumMod val="60000"/>
                    <a:lumOff val="40000"/>
                  </a:schemeClr>
                </a:solidFill>
                <a:latin typeface="Big Caslon Medium" panose="02000603090000020003" pitchFamily="2" charset="-79"/>
                <a:cs typeface="Big Caslon Medium" panose="02000603090000020003" pitchFamily="2" charset="-79"/>
              </a:rPr>
            </a:br>
            <a:r>
              <a:rPr lang="en-US" sz="5400" kern="1200">
                <a:solidFill>
                  <a:srgbClr val="B2C8D1"/>
                </a:solidFill>
                <a:latin typeface="Big Caslon Medium" panose="02000603090000020003" pitchFamily="2" charset="-79"/>
                <a:cs typeface="Big Caslon Medium" panose="02000603090000020003" pitchFamily="2" charset="-79"/>
              </a:rPr>
              <a:t>Prevention</a:t>
            </a:r>
          </a:p>
        </p:txBody>
      </p:sp>
      <p:sp>
        <p:nvSpPr>
          <p:cNvPr id="3" name="Subtitle 2"/>
          <p:cNvSpPr>
            <a:spLocks noGrp="1"/>
          </p:cNvSpPr>
          <p:nvPr>
            <p:ph type="subTitle" idx="1"/>
          </p:nvPr>
        </p:nvSpPr>
        <p:spPr>
          <a:xfrm>
            <a:off x="4801074" y="3606824"/>
            <a:ext cx="6250940" cy="574364"/>
          </a:xfrm>
        </p:spPr>
        <p:txBody>
          <a:bodyPr vert="horz" lIns="91440" tIns="45720" rIns="91440" bIns="45720" rtlCol="0" anchor="b">
            <a:noAutofit/>
          </a:bodyPr>
          <a:lstStyle/>
          <a:p>
            <a:pPr algn="l"/>
            <a:r>
              <a:rPr lang="en-US" sz="1400">
                <a:latin typeface="Georgia" panose="02040502050405020303" pitchFamily="18" charset="0"/>
                <a:cs typeface="Cordia New" panose="020B0304020202020204" pitchFamily="34" charset="-34"/>
              </a:rPr>
              <a:t>Allyson Carter, McKenzie Gilbreath, Claire Lobo, Lindsay Monroe, Savannah Switzer &amp; Claire Walzel</a:t>
            </a:r>
          </a:p>
        </p:txBody>
      </p:sp>
      <p:sp>
        <p:nvSpPr>
          <p:cNvPr id="4" name="Subtitle 2">
            <a:extLst>
              <a:ext uri="{FF2B5EF4-FFF2-40B4-BE49-F238E27FC236}">
                <a16:creationId xmlns:a16="http://schemas.microsoft.com/office/drawing/2014/main" id="{9888290F-BF71-9DB8-46FE-B10A11083DF3}"/>
              </a:ext>
            </a:extLst>
          </p:cNvPr>
          <p:cNvSpPr txBox="1">
            <a:spLocks/>
          </p:cNvSpPr>
          <p:nvPr/>
        </p:nvSpPr>
        <p:spPr>
          <a:xfrm>
            <a:off x="4801074" y="2630668"/>
            <a:ext cx="5522436" cy="116586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en-US" sz="3200">
                <a:solidFill>
                  <a:schemeClr val="accent1">
                    <a:lumMod val="75000"/>
                  </a:schemeClr>
                </a:solidFill>
                <a:latin typeface="Big Caslon Medium" panose="02000603090000020003" pitchFamily="2" charset="-79"/>
                <a:cs typeface="Big Caslon Medium" panose="02000603090000020003" pitchFamily="2" charset="-79"/>
              </a:rPr>
              <a:t>How Daily Choices Impact Lifelong Health</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32EC-1CAA-4388-04FC-C0EE8D86CE32}"/>
              </a:ext>
            </a:extLst>
          </p:cNvPr>
          <p:cNvSpPr>
            <a:spLocks noGrp="1"/>
          </p:cNvSpPr>
          <p:nvPr>
            <p:ph type="title"/>
          </p:nvPr>
        </p:nvSpPr>
        <p:spPr>
          <a:xfrm>
            <a:off x="1043631" y="873940"/>
            <a:ext cx="4928291" cy="1035781"/>
          </a:xfrm>
        </p:spPr>
        <p:txBody>
          <a:bodyPr anchor="ctr">
            <a:normAutofit/>
          </a:bodyPr>
          <a:lstStyle/>
          <a:p>
            <a:r>
              <a:rPr lang="en-US" sz="3600" b="1">
                <a:latin typeface="BIG CASLON MEDIUM" panose="02000603090000020003" pitchFamily="2" charset="-79"/>
                <a:cs typeface="BIG CASLON MEDIUM" panose="02000603090000020003" pitchFamily="2" charset="-79"/>
              </a:rPr>
              <a:t>Building Immunity</a:t>
            </a:r>
          </a:p>
        </p:txBody>
      </p:sp>
      <p:sp>
        <p:nvSpPr>
          <p:cNvPr id="3" name="Content Placeholder 2">
            <a:extLst>
              <a:ext uri="{FF2B5EF4-FFF2-40B4-BE49-F238E27FC236}">
                <a16:creationId xmlns:a16="http://schemas.microsoft.com/office/drawing/2014/main" id="{2782D7FF-C650-CB99-3747-D1A1A9A8BDEA}"/>
              </a:ext>
            </a:extLst>
          </p:cNvPr>
          <p:cNvSpPr>
            <a:spLocks noGrp="1"/>
          </p:cNvSpPr>
          <p:nvPr>
            <p:ph idx="1"/>
          </p:nvPr>
        </p:nvSpPr>
        <p:spPr>
          <a:xfrm>
            <a:off x="1045029" y="2524721"/>
            <a:ext cx="4991629" cy="3677123"/>
          </a:xfrm>
        </p:spPr>
        <p:txBody>
          <a:bodyPr vert="horz" lIns="91440" tIns="45720" rIns="91440" bIns="45720" rtlCol="0" anchor="ctr">
            <a:normAutofit/>
          </a:bodyPr>
          <a:lstStyle/>
          <a:p>
            <a:pPr marL="0" indent="0">
              <a:buNone/>
            </a:pPr>
            <a:r>
              <a:rPr lang="en-US" sz="1800" b="1">
                <a:latin typeface="Georgia"/>
              </a:rPr>
              <a:t>Key interactions</a:t>
            </a:r>
            <a:r>
              <a:rPr lang="en-US" sz="1800">
                <a:latin typeface="Georgia"/>
              </a:rPr>
              <a:t> that shape the immune system include: "early life factors, antibiotic exposure, </a:t>
            </a:r>
            <a:r>
              <a:rPr lang="en-US" sz="1800" err="1">
                <a:latin typeface="Georgia"/>
              </a:rPr>
              <a:t>immunosenescence</a:t>
            </a:r>
            <a:r>
              <a:rPr lang="en-US" sz="1800">
                <a:latin typeface="Georgia"/>
              </a:rPr>
              <a:t>, diet, and inflammatory diseases" (Harper et. al, 2021).</a:t>
            </a:r>
          </a:p>
          <a:p>
            <a:pPr marL="0" indent="0">
              <a:buNone/>
            </a:pPr>
            <a:endParaRPr lang="en-US" sz="1800">
              <a:latin typeface="Georgia"/>
            </a:endParaRPr>
          </a:p>
          <a:p>
            <a:pPr marL="0" indent="0">
              <a:buNone/>
            </a:pPr>
            <a:r>
              <a:rPr lang="en-US" sz="1800" b="1">
                <a:latin typeface="Georgia"/>
              </a:rPr>
              <a:t>Herd Immunity:</a:t>
            </a:r>
            <a:r>
              <a:rPr lang="en-US" sz="1800">
                <a:latin typeface="Georgia"/>
              </a:rPr>
              <a:t> a phenomenon where a certain percentage of the population is immune to a disease, making it difficult for it to spread</a:t>
            </a:r>
          </a:p>
          <a:p>
            <a:pPr marL="0" indent="0">
              <a:buNone/>
            </a:pPr>
            <a:r>
              <a:rPr lang="en-US" sz="1800">
                <a:latin typeface="Georgia"/>
              </a:rPr>
              <a:t> - Between 80-95% of the population depending on the disease</a:t>
            </a:r>
          </a:p>
          <a:p>
            <a:pPr marL="0" indent="0">
              <a:buNone/>
            </a:pPr>
            <a:endParaRPr lang="en-US" sz="1800"/>
          </a:p>
        </p:txBody>
      </p:sp>
      <p:sp>
        <p:nvSpPr>
          <p:cNvPr id="49" name="Rectangle 48">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munity | NIH">
            <a:extLst>
              <a:ext uri="{FF2B5EF4-FFF2-40B4-BE49-F238E27FC236}">
                <a16:creationId xmlns:a16="http://schemas.microsoft.com/office/drawing/2014/main" id="{936A9220-A3B3-7948-037E-4C98456859C0}"/>
              </a:ext>
            </a:extLst>
          </p:cNvPr>
          <p:cNvPicPr>
            <a:picLocks noChangeAspect="1"/>
          </p:cNvPicPr>
          <p:nvPr/>
        </p:nvPicPr>
        <p:blipFill>
          <a:blip r:embed="rId3"/>
          <a:stretch>
            <a:fillRect/>
          </a:stretch>
        </p:blipFill>
        <p:spPr>
          <a:xfrm>
            <a:off x="7545782" y="841905"/>
            <a:ext cx="2896472" cy="2317178"/>
          </a:xfrm>
          <a:prstGeom prst="rect">
            <a:avLst/>
          </a:prstGeom>
        </p:spPr>
      </p:pic>
      <p:sp>
        <p:nvSpPr>
          <p:cNvPr id="51" name="Rectangle 50">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VID-19 Story Tip: Herd Immunity Is a Dangerous Strategy for Fighting  COVID-19, Says Johns Hopkins Expert | Johns Hopkins Medicine">
            <a:extLst>
              <a:ext uri="{FF2B5EF4-FFF2-40B4-BE49-F238E27FC236}">
                <a16:creationId xmlns:a16="http://schemas.microsoft.com/office/drawing/2014/main" id="{69A30607-A522-61E8-E4F5-32330402E379}"/>
              </a:ext>
            </a:extLst>
          </p:cNvPr>
          <p:cNvPicPr>
            <a:picLocks noChangeAspect="1"/>
          </p:cNvPicPr>
          <p:nvPr/>
        </p:nvPicPr>
        <p:blipFill>
          <a:blip r:embed="rId4"/>
          <a:stretch>
            <a:fillRect/>
          </a:stretch>
        </p:blipFill>
        <p:spPr>
          <a:xfrm>
            <a:off x="6934305" y="3703659"/>
            <a:ext cx="4119427" cy="2317178"/>
          </a:xfrm>
          <a:prstGeom prst="rect">
            <a:avLst/>
          </a:prstGeom>
        </p:spPr>
      </p:pic>
      <p:cxnSp>
        <p:nvCxnSpPr>
          <p:cNvPr id="53" name="Straight Connector 5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55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2D0C5-A3C1-52AD-2F56-49D87F07708D}"/>
              </a:ext>
            </a:extLst>
          </p:cNvPr>
          <p:cNvSpPr>
            <a:spLocks noGrp="1"/>
          </p:cNvSpPr>
          <p:nvPr>
            <p:ph type="title"/>
          </p:nvPr>
        </p:nvSpPr>
        <p:spPr>
          <a:xfrm>
            <a:off x="838200" y="557189"/>
            <a:ext cx="3374136" cy="5567891"/>
          </a:xfrm>
        </p:spPr>
        <p:txBody>
          <a:bodyPr>
            <a:normAutofit/>
          </a:bodyPr>
          <a:lstStyle/>
          <a:p>
            <a:r>
              <a:rPr lang="en-US" b="1">
                <a:solidFill>
                  <a:srgbClr val="B9D1C9"/>
                </a:solidFill>
                <a:latin typeface="Big Caslon Medium" panose="02000603090000020003" pitchFamily="2" charset="-79"/>
                <a:cs typeface="Big Caslon Medium" panose="02000603090000020003" pitchFamily="2" charset="-79"/>
              </a:rPr>
              <a:t>Influenza Vaccination</a:t>
            </a:r>
          </a:p>
        </p:txBody>
      </p:sp>
      <p:graphicFrame>
        <p:nvGraphicFramePr>
          <p:cNvPr id="5" name="Content Placeholder 2">
            <a:extLst>
              <a:ext uri="{FF2B5EF4-FFF2-40B4-BE49-F238E27FC236}">
                <a16:creationId xmlns:a16="http://schemas.microsoft.com/office/drawing/2014/main" id="{07545AC6-09F3-E7AB-4D10-F6056181160E}"/>
              </a:ext>
            </a:extLst>
          </p:cNvPr>
          <p:cNvGraphicFramePr>
            <a:graphicFrameLocks noGrp="1"/>
          </p:cNvGraphicFramePr>
          <p:nvPr>
            <p:ph idx="1"/>
            <p:extLst>
              <p:ext uri="{D42A27DB-BD31-4B8C-83A1-F6EECF244321}">
                <p14:modId xmlns:p14="http://schemas.microsoft.com/office/powerpoint/2010/main" val="366241229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217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grid&#10;&#10;AI-generated content may be incorrect.">
            <a:extLst>
              <a:ext uri="{FF2B5EF4-FFF2-40B4-BE49-F238E27FC236}">
                <a16:creationId xmlns:a16="http://schemas.microsoft.com/office/drawing/2014/main" id="{25E68856-AAC1-1DA4-FFC9-453592D25524}"/>
              </a:ext>
            </a:extLst>
          </p:cNvPr>
          <p:cNvPicPr>
            <a:picLocks noChangeAspect="1"/>
          </p:cNvPicPr>
          <p:nvPr/>
        </p:nvPicPr>
        <p:blipFill>
          <a:blip r:embed="rId2">
            <a:duotone>
              <a:schemeClr val="bg2">
                <a:shade val="45000"/>
                <a:satMod val="135000"/>
              </a:schemeClr>
              <a:prstClr val="white"/>
            </a:duotone>
          </a:blip>
          <a:srcRect l="9091" t="16851"/>
          <a:stretch>
            <a:fillRect/>
          </a:stretch>
        </p:blipFill>
        <p:spPr>
          <a:xfrm>
            <a:off x="92618" y="365125"/>
            <a:ext cx="12191980" cy="6857990"/>
          </a:xfrm>
          <a:prstGeom prst="rect">
            <a:avLst/>
          </a:prstGeom>
        </p:spPr>
      </p:pic>
      <p:sp>
        <p:nvSpPr>
          <p:cNvPr id="26" name="Rectangle 2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01811-AF17-7FF5-EDCD-4DAABDCE605F}"/>
              </a:ext>
            </a:extLst>
          </p:cNvPr>
          <p:cNvSpPr>
            <a:spLocks noGrp="1"/>
          </p:cNvSpPr>
          <p:nvPr>
            <p:ph type="title"/>
          </p:nvPr>
        </p:nvSpPr>
        <p:spPr>
          <a:xfrm>
            <a:off x="838200" y="365125"/>
            <a:ext cx="10515600" cy="1325563"/>
          </a:xfrm>
        </p:spPr>
        <p:txBody>
          <a:bodyPr>
            <a:normAutofit/>
          </a:bodyPr>
          <a:lstStyle/>
          <a:p>
            <a:r>
              <a:rPr lang="en-US" b="1" dirty="0">
                <a:latin typeface="Big Caslon Medium" panose="02000603090000020003" pitchFamily="2" charset="-79"/>
                <a:cs typeface="Big Caslon Medium" panose="02000603090000020003" pitchFamily="2" charset="-79"/>
              </a:rPr>
              <a:t>Misconceptions of Influenza</a:t>
            </a:r>
          </a:p>
        </p:txBody>
      </p:sp>
      <p:graphicFrame>
        <p:nvGraphicFramePr>
          <p:cNvPr id="5" name="Content Placeholder 2">
            <a:extLst>
              <a:ext uri="{FF2B5EF4-FFF2-40B4-BE49-F238E27FC236}">
                <a16:creationId xmlns:a16="http://schemas.microsoft.com/office/drawing/2014/main" id="{D5EEC5BA-29E3-E237-58E7-8E5652625E47}"/>
              </a:ext>
            </a:extLst>
          </p:cNvPr>
          <p:cNvGraphicFramePr>
            <a:graphicFrameLocks noGrp="1"/>
          </p:cNvGraphicFramePr>
          <p:nvPr>
            <p:ph idx="1"/>
            <p:extLst>
              <p:ext uri="{D42A27DB-BD31-4B8C-83A1-F6EECF244321}">
                <p14:modId xmlns:p14="http://schemas.microsoft.com/office/powerpoint/2010/main" val="15702266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41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15C866F-8AAC-C441-3DC3-50B75A4676BD}"/>
              </a:ext>
            </a:extLst>
          </p:cNvPr>
          <p:cNvSpPr>
            <a:spLocks noGrp="1"/>
          </p:cNvSpPr>
          <p:nvPr>
            <p:ph type="title"/>
          </p:nvPr>
        </p:nvSpPr>
        <p:spPr>
          <a:xfrm>
            <a:off x="804672" y="2053641"/>
            <a:ext cx="3669161" cy="2760098"/>
          </a:xfrm>
        </p:spPr>
        <p:txBody>
          <a:bodyPr>
            <a:normAutofit/>
          </a:bodyPr>
          <a:lstStyle/>
          <a:p>
            <a:r>
              <a:rPr lang="en-US" sz="4000" b="1">
                <a:solidFill>
                  <a:srgbClr val="B9D1C9"/>
                </a:solidFill>
                <a:latin typeface="Big Caslon Medium" panose="02000603090000020003" pitchFamily="2" charset="-79"/>
                <a:cs typeface="Big Caslon Medium" panose="02000603090000020003" pitchFamily="2" charset="-79"/>
              </a:rPr>
              <a:t>Educating about Influenza</a:t>
            </a:r>
          </a:p>
        </p:txBody>
      </p:sp>
      <p:sp>
        <p:nvSpPr>
          <p:cNvPr id="3" name="Content Placeholder 2">
            <a:extLst>
              <a:ext uri="{FF2B5EF4-FFF2-40B4-BE49-F238E27FC236}">
                <a16:creationId xmlns:a16="http://schemas.microsoft.com/office/drawing/2014/main" id="{423F6BB5-8F37-808C-A951-010BBFE0914A}"/>
              </a:ext>
            </a:extLst>
          </p:cNvPr>
          <p:cNvSpPr>
            <a:spLocks noGrp="1"/>
          </p:cNvSpPr>
          <p:nvPr>
            <p:ph idx="1"/>
          </p:nvPr>
        </p:nvSpPr>
        <p:spPr>
          <a:xfrm>
            <a:off x="5268870" y="519063"/>
            <a:ext cx="6922825" cy="6023643"/>
          </a:xfrm>
          <a:noFill/>
          <a:ln>
            <a:noFill/>
          </a:ln>
        </p:spPr>
        <p:style>
          <a:lnRef idx="0">
            <a:scrgbClr r="0" g="0" b="0"/>
          </a:lnRef>
          <a:fillRef idx="0">
            <a:scrgbClr r="0" g="0" b="0"/>
          </a:fillRef>
          <a:effectRef idx="0">
            <a:scrgbClr r="0" g="0" b="0"/>
          </a:effectRef>
          <a:fontRef idx="minor">
            <a:schemeClr val="lt1"/>
          </a:fontRef>
        </p:style>
        <p:txBody>
          <a:bodyPr anchor="ctr">
            <a:normAutofit lnSpcReduction="10000"/>
          </a:bodyPr>
          <a:lstStyle/>
          <a:p>
            <a:pPr>
              <a:lnSpc>
                <a:spcPct val="150000"/>
              </a:lnSpc>
            </a:pPr>
            <a:r>
              <a:rPr lang="en-US" sz="1500">
                <a:solidFill>
                  <a:schemeClr val="tx2"/>
                </a:solidFill>
                <a:latin typeface="Georgia" panose="02040502050405020303" pitchFamily="18" charset="0"/>
              </a:rPr>
              <a:t>The flu vaccine is protective against influenza among both low-risk and high-risk populations, like those with chronic respiratory disorders and the elderly. </a:t>
            </a:r>
          </a:p>
          <a:p>
            <a:pPr lvl="1">
              <a:lnSpc>
                <a:spcPct val="150000"/>
              </a:lnSpc>
            </a:pPr>
            <a:r>
              <a:rPr lang="en-US" sz="1500">
                <a:solidFill>
                  <a:schemeClr val="tx2"/>
                </a:solidFill>
                <a:latin typeface="Georgia" panose="02040502050405020303" pitchFamily="18" charset="0"/>
              </a:rPr>
              <a:t>Recipients of influenza vaccine were 40% protected from getting the flu in high-risk populations like those with COPD. </a:t>
            </a:r>
          </a:p>
          <a:p>
            <a:pPr lvl="1">
              <a:lnSpc>
                <a:spcPct val="150000"/>
              </a:lnSpc>
            </a:pPr>
            <a:r>
              <a:rPr lang="en-US" sz="1500">
                <a:solidFill>
                  <a:schemeClr val="tx2"/>
                </a:solidFill>
                <a:latin typeface="Georgia" panose="02040502050405020303" pitchFamily="18" charset="0"/>
              </a:rPr>
              <a:t>There has been more protection in outpatient cases than inpatient cases</a:t>
            </a:r>
          </a:p>
          <a:p>
            <a:pPr lvl="1">
              <a:lnSpc>
                <a:spcPct val="150000"/>
              </a:lnSpc>
            </a:pPr>
            <a:r>
              <a:rPr lang="en-US" sz="1500">
                <a:solidFill>
                  <a:schemeClr val="tx2"/>
                </a:solidFill>
                <a:latin typeface="Georgia" panose="02040502050405020303" pitchFamily="18" charset="0"/>
              </a:rPr>
              <a:t>Increasing influenza vaccination is preventative to COPD exacerbations and in preventing contracting of the disease by this group. </a:t>
            </a:r>
          </a:p>
          <a:p>
            <a:pPr>
              <a:lnSpc>
                <a:spcPct val="150000"/>
              </a:lnSpc>
            </a:pPr>
            <a:r>
              <a:rPr lang="en-US" sz="1500">
                <a:solidFill>
                  <a:schemeClr val="tx2"/>
                </a:solidFill>
                <a:latin typeface="Georgia" panose="02040502050405020303" pitchFamily="18" charset="0"/>
              </a:rPr>
              <a:t>Evidence shows that receiving a flu vaccine has decreased the chances of secondary respiratory or cardiovascular complications in the elderly populations. </a:t>
            </a:r>
          </a:p>
          <a:p>
            <a:pPr>
              <a:lnSpc>
                <a:spcPct val="150000"/>
              </a:lnSpc>
            </a:pPr>
            <a:r>
              <a:rPr lang="en-US" sz="1500">
                <a:solidFill>
                  <a:schemeClr val="tx2"/>
                </a:solidFill>
                <a:latin typeface="Georgia" panose="02040502050405020303" pitchFamily="18" charset="0"/>
              </a:rPr>
              <a:t>Adults older than 50 are prioritized for a flu vaccine during a vaccine shortage because they are an at-risk population. </a:t>
            </a:r>
          </a:p>
          <a:p>
            <a:pPr lvl="1">
              <a:lnSpc>
                <a:spcPct val="150000"/>
              </a:lnSpc>
            </a:pPr>
            <a:r>
              <a:rPr lang="en-US" sz="1500">
                <a:solidFill>
                  <a:schemeClr val="tx2"/>
                </a:solidFill>
                <a:latin typeface="Georgia" panose="02040502050405020303" pitchFamily="18" charset="0"/>
              </a:rPr>
              <a:t>This population is at an increased risk for hospitalization and death and are more likely to have chronic health conditions that put them at risk for complications from contracting the flu. </a:t>
            </a:r>
          </a:p>
        </p:txBody>
      </p:sp>
    </p:spTree>
    <p:extLst>
      <p:ext uri="{BB962C8B-B14F-4D97-AF65-F5344CB8AC3E}">
        <p14:creationId xmlns:p14="http://schemas.microsoft.com/office/powerpoint/2010/main" val="155973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D149-D3DD-1003-4CFC-0643B36E9931}"/>
              </a:ext>
            </a:extLst>
          </p:cNvPr>
          <p:cNvSpPr>
            <a:spLocks noGrp="1"/>
          </p:cNvSpPr>
          <p:nvPr>
            <p:ph type="title"/>
          </p:nvPr>
        </p:nvSpPr>
        <p:spPr>
          <a:xfrm>
            <a:off x="715973" y="270400"/>
            <a:ext cx="10760054" cy="1228299"/>
          </a:xfrm>
        </p:spPr>
        <p:txBody>
          <a:bodyPr>
            <a:normAutofit/>
          </a:bodyPr>
          <a:lstStyle/>
          <a:p>
            <a:pPr algn="ctr"/>
            <a:r>
              <a:rPr lang="en-US" sz="4000" b="1">
                <a:solidFill>
                  <a:srgbClr val="B9D1C9"/>
                </a:solidFill>
                <a:latin typeface="Big Caslon Medium" panose="02000603090000020003" pitchFamily="2" charset="-79"/>
                <a:cs typeface="Big Caslon Medium" panose="02000603090000020003" pitchFamily="2" charset="-79"/>
              </a:rPr>
              <a:t>HPV Vaccination</a:t>
            </a:r>
            <a:endParaRPr lang="en-US" b="1">
              <a:solidFill>
                <a:srgbClr val="B9D1C9"/>
              </a:solidFill>
              <a:latin typeface="Big Caslon Medium" panose="02000603090000020003" pitchFamily="2" charset="-79"/>
              <a:cs typeface="Big Caslon Medium" panose="02000603090000020003" pitchFamily="2" charset="-79"/>
            </a:endParaRPr>
          </a:p>
        </p:txBody>
      </p:sp>
      <p:sp>
        <p:nvSpPr>
          <p:cNvPr id="3" name="Content Placeholder 2">
            <a:extLst>
              <a:ext uri="{FF2B5EF4-FFF2-40B4-BE49-F238E27FC236}">
                <a16:creationId xmlns:a16="http://schemas.microsoft.com/office/drawing/2014/main" id="{1388BFF5-54D4-461B-E6C8-E2CB377EBCC9}"/>
              </a:ext>
            </a:extLst>
          </p:cNvPr>
          <p:cNvSpPr>
            <a:spLocks noGrp="1"/>
          </p:cNvSpPr>
          <p:nvPr>
            <p:ph idx="1"/>
          </p:nvPr>
        </p:nvSpPr>
        <p:spPr>
          <a:xfrm>
            <a:off x="761802" y="1822884"/>
            <a:ext cx="4864875" cy="3850724"/>
          </a:xfrm>
        </p:spPr>
        <p:txBody>
          <a:bodyPr vert="horz" lIns="91440" tIns="45720" rIns="91440" bIns="45720" rtlCol="0" anchor="ctr">
            <a:noAutofit/>
          </a:bodyPr>
          <a:lstStyle/>
          <a:p>
            <a:pPr marL="0" indent="0" algn="ctr">
              <a:buNone/>
            </a:pPr>
            <a:r>
              <a:rPr lang="en-US" sz="1800">
                <a:latin typeface="Georgia" panose="02040502050405020303" pitchFamily="18" charset="0"/>
              </a:rPr>
              <a:t>HPV is a virus that affects the skin and mucous membranes. There are about 40 strains of the virus that are known to be cancer causing. The virus is most spread through sexual contact and about 13 million people contract HPV annually</a:t>
            </a:r>
          </a:p>
          <a:p>
            <a:pPr marL="0" indent="0" algn="ctr">
              <a:buNone/>
            </a:pPr>
            <a:endParaRPr lang="en-US" sz="1800">
              <a:latin typeface="Georgia" panose="02040502050405020303" pitchFamily="18" charset="0"/>
            </a:endParaRPr>
          </a:p>
          <a:p>
            <a:pPr marL="0" indent="0">
              <a:buNone/>
            </a:pPr>
            <a:r>
              <a:rPr lang="en-US" sz="1600" b="1">
                <a:latin typeface="Georgia" panose="02040502050405020303" pitchFamily="18" charset="0"/>
              </a:rPr>
              <a:t>High Risk</a:t>
            </a:r>
            <a:r>
              <a:rPr lang="en-US" sz="1600">
                <a:latin typeface="Georgia" panose="02040502050405020303" pitchFamily="18" charset="0"/>
              </a:rPr>
              <a:t> - Strains 16 and 18 are most heavily linked to cervical, anal, throat, penile, vaginal, and vulvar cancers. </a:t>
            </a:r>
          </a:p>
          <a:p>
            <a:pPr marL="0" indent="0">
              <a:buNone/>
            </a:pPr>
            <a:r>
              <a:rPr lang="en-US" sz="1600" b="1">
                <a:latin typeface="Georgia" panose="02040502050405020303" pitchFamily="18" charset="0"/>
              </a:rPr>
              <a:t>Low Risk </a:t>
            </a:r>
            <a:r>
              <a:rPr lang="en-US" sz="1600">
                <a:latin typeface="Georgia" panose="02040502050405020303" pitchFamily="18" charset="0"/>
              </a:rPr>
              <a:t>- Strains 6 and 11 and linked to genital warts. </a:t>
            </a:r>
          </a:p>
          <a:p>
            <a:endParaRPr lang="en-US" sz="1600">
              <a:latin typeface="Georgia" panose="02040502050405020303" pitchFamily="18" charset="0"/>
            </a:endParaRPr>
          </a:p>
          <a:p>
            <a:pPr marL="0" indent="0" algn="ctr">
              <a:buNone/>
            </a:pPr>
            <a:r>
              <a:rPr lang="en-US" sz="1800">
                <a:latin typeface="Georgia" panose="02040502050405020303" pitchFamily="18" charset="0"/>
              </a:rPr>
              <a:t>The Gaurdisil-9 vaccination protects against 9 HPV types, including 16 and 18. It is made from protein particles of the virus and does </a:t>
            </a:r>
            <a:r>
              <a:rPr lang="en-US" sz="1800" b="1">
                <a:latin typeface="Georgia" panose="02040502050405020303" pitchFamily="18" charset="0"/>
              </a:rPr>
              <a:t>NOT</a:t>
            </a:r>
            <a:r>
              <a:rPr lang="en-US" sz="1800">
                <a:latin typeface="Georgia" panose="02040502050405020303" pitchFamily="18" charset="0"/>
              </a:rPr>
              <a:t> cause HPV</a:t>
            </a:r>
            <a:endParaRPr lang="en-US" sz="1800">
              <a:latin typeface="Georgia" panose="02040502050405020303" pitchFamily="18" charset="0"/>
              <a:ea typeface="Calibri"/>
              <a:cs typeface="Calibri"/>
            </a:endParaRPr>
          </a:p>
        </p:txBody>
      </p:sp>
      <p:graphicFrame>
        <p:nvGraphicFramePr>
          <p:cNvPr id="4" name="Table 3">
            <a:extLst>
              <a:ext uri="{FF2B5EF4-FFF2-40B4-BE49-F238E27FC236}">
                <a16:creationId xmlns:a16="http://schemas.microsoft.com/office/drawing/2014/main" id="{F5058ABF-604B-0583-D225-572A703EFA8B}"/>
              </a:ext>
            </a:extLst>
          </p:cNvPr>
          <p:cNvGraphicFramePr>
            <a:graphicFrameLocks noGrp="1"/>
          </p:cNvGraphicFramePr>
          <p:nvPr>
            <p:extLst>
              <p:ext uri="{D42A27DB-BD31-4B8C-83A1-F6EECF244321}">
                <p14:modId xmlns:p14="http://schemas.microsoft.com/office/powerpoint/2010/main" val="2631709140"/>
              </p:ext>
            </p:extLst>
          </p:nvPr>
        </p:nvGraphicFramePr>
        <p:xfrm>
          <a:off x="6353057" y="1824593"/>
          <a:ext cx="5178209" cy="3534708"/>
        </p:xfrm>
        <a:graphic>
          <a:graphicData uri="http://schemas.openxmlformats.org/drawingml/2006/table">
            <a:tbl>
              <a:tblPr firstRow="1" bandRow="1">
                <a:tableStyleId>{E8B1032C-EA38-4F05-BA0D-38AFFFC7BED3}</a:tableStyleId>
              </a:tblPr>
              <a:tblGrid>
                <a:gridCol w="1214511">
                  <a:extLst>
                    <a:ext uri="{9D8B030D-6E8A-4147-A177-3AD203B41FA5}">
                      <a16:colId xmlns:a16="http://schemas.microsoft.com/office/drawing/2014/main" val="3415366993"/>
                    </a:ext>
                  </a:extLst>
                </a:gridCol>
                <a:gridCol w="859165">
                  <a:extLst>
                    <a:ext uri="{9D8B030D-6E8A-4147-A177-3AD203B41FA5}">
                      <a16:colId xmlns:a16="http://schemas.microsoft.com/office/drawing/2014/main" val="3787964890"/>
                    </a:ext>
                  </a:extLst>
                </a:gridCol>
                <a:gridCol w="1721144">
                  <a:extLst>
                    <a:ext uri="{9D8B030D-6E8A-4147-A177-3AD203B41FA5}">
                      <a16:colId xmlns:a16="http://schemas.microsoft.com/office/drawing/2014/main" val="1674525558"/>
                    </a:ext>
                  </a:extLst>
                </a:gridCol>
                <a:gridCol w="1383389">
                  <a:extLst>
                    <a:ext uri="{9D8B030D-6E8A-4147-A177-3AD203B41FA5}">
                      <a16:colId xmlns:a16="http://schemas.microsoft.com/office/drawing/2014/main" val="3571256934"/>
                    </a:ext>
                  </a:extLst>
                </a:gridCol>
              </a:tblGrid>
              <a:tr h="520972">
                <a:tc>
                  <a:txBody>
                    <a:bodyPr/>
                    <a:lstStyle/>
                    <a:p>
                      <a:pPr algn="ctr"/>
                      <a:r>
                        <a:rPr lang="en-US" sz="1300"/>
                        <a:t>Age at First Dose</a:t>
                      </a:r>
                    </a:p>
                  </a:txBody>
                  <a:tcPr marL="101326" marR="101326" marT="50663" marB="50663"/>
                </a:tc>
                <a:tc>
                  <a:txBody>
                    <a:bodyPr/>
                    <a:lstStyle/>
                    <a:p>
                      <a:pPr lvl="0" algn="ctr">
                        <a:buNone/>
                      </a:pPr>
                      <a:r>
                        <a:rPr lang="en-US" sz="1300"/>
                        <a:t>Doses</a:t>
                      </a:r>
                    </a:p>
                  </a:txBody>
                  <a:tcPr marL="101326" marR="101326" marT="50663" marB="50663"/>
                </a:tc>
                <a:tc>
                  <a:txBody>
                    <a:bodyPr/>
                    <a:lstStyle/>
                    <a:p>
                      <a:pPr algn="ctr"/>
                      <a:r>
                        <a:rPr lang="en-US" sz="1300"/>
                        <a:t>Schedule</a:t>
                      </a:r>
                    </a:p>
                  </a:txBody>
                  <a:tcPr marL="101326" marR="101326" marT="50663" marB="50663"/>
                </a:tc>
                <a:tc>
                  <a:txBody>
                    <a:bodyPr/>
                    <a:lstStyle/>
                    <a:p>
                      <a:pPr algn="ctr"/>
                      <a:r>
                        <a:rPr lang="en-US" sz="1300"/>
                        <a:t>Notes</a:t>
                      </a:r>
                    </a:p>
                  </a:txBody>
                  <a:tcPr marL="101326" marR="101326" marT="50663" marB="50663"/>
                </a:tc>
                <a:extLst>
                  <a:ext uri="{0D108BD9-81ED-4DB2-BD59-A6C34878D82A}">
                    <a16:rowId xmlns:a16="http://schemas.microsoft.com/office/drawing/2014/main" val="3385641019"/>
                  </a:ext>
                </a:extLst>
              </a:tr>
              <a:tr h="1018791">
                <a:tc>
                  <a:txBody>
                    <a:bodyPr/>
                    <a:lstStyle/>
                    <a:p>
                      <a:pPr algn="ctr"/>
                      <a:r>
                        <a:rPr lang="en-US" sz="1300"/>
                        <a:t>9-14 years</a:t>
                      </a:r>
                    </a:p>
                  </a:txBody>
                  <a:tcPr marL="101326" marR="101326" marT="50663" marB="50663"/>
                </a:tc>
                <a:tc>
                  <a:txBody>
                    <a:bodyPr/>
                    <a:lstStyle/>
                    <a:p>
                      <a:pPr algn="ctr"/>
                      <a:r>
                        <a:rPr lang="en-US" sz="1300"/>
                        <a:t>2</a:t>
                      </a:r>
                    </a:p>
                  </a:txBody>
                  <a:tcPr marL="101326" marR="101326" marT="50663" marB="50663"/>
                </a:tc>
                <a:tc>
                  <a:txBody>
                    <a:bodyPr/>
                    <a:lstStyle/>
                    <a:p>
                      <a:pPr algn="ctr"/>
                      <a:r>
                        <a:rPr lang="en-US" sz="1300"/>
                        <a:t>Dose 2 is recommended 6-12 months after first dose</a:t>
                      </a:r>
                    </a:p>
                  </a:txBody>
                  <a:tcPr marL="101326" marR="101326" marT="50663" marB="50663"/>
                </a:tc>
                <a:tc>
                  <a:txBody>
                    <a:bodyPr/>
                    <a:lstStyle/>
                    <a:p>
                      <a:pPr algn="ctr"/>
                      <a:r>
                        <a:rPr lang="en-US" sz="1300"/>
                        <a:t>May need 3rd vaccination if the second dose is received before 6 months</a:t>
                      </a:r>
                    </a:p>
                  </a:txBody>
                  <a:tcPr marL="101326" marR="101326" marT="50663" marB="50663"/>
                </a:tc>
                <a:extLst>
                  <a:ext uri="{0D108BD9-81ED-4DB2-BD59-A6C34878D82A}">
                    <a16:rowId xmlns:a16="http://schemas.microsoft.com/office/drawing/2014/main" val="1571228198"/>
                  </a:ext>
                </a:extLst>
              </a:tr>
              <a:tr h="903019">
                <a:tc>
                  <a:txBody>
                    <a:bodyPr/>
                    <a:lstStyle/>
                    <a:p>
                      <a:pPr algn="ctr"/>
                      <a:r>
                        <a:rPr lang="en-US" sz="1300"/>
                        <a:t>15-26 years</a:t>
                      </a:r>
                    </a:p>
                  </a:txBody>
                  <a:tcPr marL="101326" marR="101326" marT="50663" marB="50663"/>
                </a:tc>
                <a:tc>
                  <a:txBody>
                    <a:bodyPr/>
                    <a:lstStyle/>
                    <a:p>
                      <a:pPr algn="ctr"/>
                      <a:r>
                        <a:rPr lang="en-US" sz="1300"/>
                        <a:t>3</a:t>
                      </a:r>
                    </a:p>
                  </a:txBody>
                  <a:tcPr marL="101326" marR="101326" marT="50663" marB="50663"/>
                </a:tc>
                <a:tc>
                  <a:txBody>
                    <a:bodyPr/>
                    <a:lstStyle/>
                    <a:p>
                      <a:pPr algn="ctr"/>
                      <a:r>
                        <a:rPr lang="en-US" sz="1300"/>
                        <a:t>Seconds dose at 2 months and third dose at 6 months after the first dose</a:t>
                      </a:r>
                    </a:p>
                  </a:txBody>
                  <a:tcPr marL="101326" marR="101326" marT="50663" marB="50663"/>
                </a:tc>
                <a:tc>
                  <a:txBody>
                    <a:bodyPr/>
                    <a:lstStyle/>
                    <a:p>
                      <a:pPr algn="ctr"/>
                      <a:endParaRPr lang="en-US" sz="1300"/>
                    </a:p>
                  </a:txBody>
                  <a:tcPr marL="101326" marR="101326" marT="50663" marB="50663"/>
                </a:tc>
                <a:extLst>
                  <a:ext uri="{0D108BD9-81ED-4DB2-BD59-A6C34878D82A}">
                    <a16:rowId xmlns:a16="http://schemas.microsoft.com/office/drawing/2014/main" val="2438624307"/>
                  </a:ext>
                </a:extLst>
              </a:tr>
              <a:tr h="1018791">
                <a:tc>
                  <a:txBody>
                    <a:bodyPr/>
                    <a:lstStyle/>
                    <a:p>
                      <a:pPr algn="ctr"/>
                      <a:r>
                        <a:rPr lang="en-US" sz="1300"/>
                        <a:t>&gt;26 years</a:t>
                      </a:r>
                    </a:p>
                  </a:txBody>
                  <a:tcPr marL="101326" marR="101326" marT="50663" marB="50663"/>
                </a:tc>
                <a:tc>
                  <a:txBody>
                    <a:bodyPr/>
                    <a:lstStyle/>
                    <a:p>
                      <a:pPr algn="ctr"/>
                      <a:r>
                        <a:rPr lang="en-US" sz="1300"/>
                        <a:t>3</a:t>
                      </a:r>
                    </a:p>
                  </a:txBody>
                  <a:tcPr marL="101326" marR="101326" marT="50663" marB="50663"/>
                </a:tc>
                <a:tc>
                  <a:txBody>
                    <a:bodyPr/>
                    <a:lstStyle/>
                    <a:p>
                      <a:pPr lvl="0" algn="ctr">
                        <a:lnSpc>
                          <a:spcPct val="100000"/>
                        </a:lnSpc>
                        <a:spcBef>
                          <a:spcPts val="0"/>
                        </a:spcBef>
                        <a:spcAft>
                          <a:spcPts val="0"/>
                        </a:spcAft>
                        <a:buNone/>
                      </a:pPr>
                      <a:r>
                        <a:rPr lang="en-US" sz="1300" b="0" i="0" u="none" strike="noStrike" noProof="0">
                          <a:solidFill>
                            <a:srgbClr val="000000"/>
                          </a:solidFill>
                          <a:latin typeface="Aptos"/>
                        </a:rPr>
                        <a:t>Seconds dose at 2 months and third dose at 6 months after the first dose</a:t>
                      </a:r>
                      <a:endParaRPr lang="en-US"/>
                    </a:p>
                  </a:txBody>
                  <a:tcPr marL="101326" marR="101326" marT="50663" marB="50663"/>
                </a:tc>
                <a:tc>
                  <a:txBody>
                    <a:bodyPr/>
                    <a:lstStyle/>
                    <a:p>
                      <a:pPr algn="ctr"/>
                      <a:r>
                        <a:rPr lang="en-US" sz="1300"/>
                        <a:t>Consult with a doctor before receiving</a:t>
                      </a:r>
                    </a:p>
                  </a:txBody>
                  <a:tcPr marL="101326" marR="101326" marT="50663" marB="50663"/>
                </a:tc>
                <a:extLst>
                  <a:ext uri="{0D108BD9-81ED-4DB2-BD59-A6C34878D82A}">
                    <a16:rowId xmlns:a16="http://schemas.microsoft.com/office/drawing/2014/main" val="2189955761"/>
                  </a:ext>
                </a:extLst>
              </a:tr>
            </a:tbl>
          </a:graphicData>
        </a:graphic>
      </p:graphicFrame>
    </p:spTree>
    <p:extLst>
      <p:ext uri="{BB962C8B-B14F-4D97-AF65-F5344CB8AC3E}">
        <p14:creationId xmlns:p14="http://schemas.microsoft.com/office/powerpoint/2010/main" val="204791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D345D-648B-3D17-88C6-C873C69EA4A2}"/>
              </a:ext>
            </a:extLst>
          </p:cNvPr>
          <p:cNvSpPr>
            <a:spLocks noGrp="1"/>
          </p:cNvSpPr>
          <p:nvPr>
            <p:ph type="title"/>
          </p:nvPr>
        </p:nvSpPr>
        <p:spPr>
          <a:xfrm>
            <a:off x="399323" y="349112"/>
            <a:ext cx="10044023" cy="877729"/>
          </a:xfrm>
        </p:spPr>
        <p:txBody>
          <a:bodyPr anchor="ctr">
            <a:normAutofit/>
          </a:bodyPr>
          <a:lstStyle/>
          <a:p>
            <a:r>
              <a:rPr lang="en-US" sz="4000" b="1" dirty="0">
                <a:solidFill>
                  <a:schemeClr val="bg2">
                    <a:lumMod val="75000"/>
                  </a:schemeClr>
                </a:solidFill>
                <a:latin typeface="BIG CASLON MEDIUM" panose="02000603090000020003" pitchFamily="2" charset="-79"/>
                <a:cs typeface="BIG CASLON MEDIUM" panose="02000603090000020003" pitchFamily="2" charset="-79"/>
              </a:rPr>
              <a:t>Misconceptions of HPV</a:t>
            </a:r>
          </a:p>
        </p:txBody>
      </p:sp>
      <p:graphicFrame>
        <p:nvGraphicFramePr>
          <p:cNvPr id="5" name="Content Placeholder 2">
            <a:extLst>
              <a:ext uri="{FF2B5EF4-FFF2-40B4-BE49-F238E27FC236}">
                <a16:creationId xmlns:a16="http://schemas.microsoft.com/office/drawing/2014/main" id="{C4F3035B-6F85-B0AC-D567-1D7995F50C2E}"/>
              </a:ext>
            </a:extLst>
          </p:cNvPr>
          <p:cNvGraphicFramePr>
            <a:graphicFrameLocks noGrp="1"/>
          </p:cNvGraphicFramePr>
          <p:nvPr>
            <p:ph idx="1"/>
            <p:extLst>
              <p:ext uri="{D42A27DB-BD31-4B8C-83A1-F6EECF244321}">
                <p14:modId xmlns:p14="http://schemas.microsoft.com/office/powerpoint/2010/main" val="309748308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037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94AA-3934-B04E-4AE2-11C50CD832CB}"/>
              </a:ext>
            </a:extLst>
          </p:cNvPr>
          <p:cNvSpPr>
            <a:spLocks noGrp="1"/>
          </p:cNvSpPr>
          <p:nvPr>
            <p:ph type="title"/>
          </p:nvPr>
        </p:nvSpPr>
        <p:spPr>
          <a:xfrm>
            <a:off x="480060" y="274321"/>
            <a:ext cx="10515600" cy="1325563"/>
          </a:xfrm>
          <a:noFill/>
        </p:spPr>
        <p:txBody>
          <a:bodyPr/>
          <a:lstStyle/>
          <a:p>
            <a:r>
              <a:rPr lang="en-US" b="1">
                <a:solidFill>
                  <a:schemeClr val="bg2">
                    <a:lumMod val="50000"/>
                  </a:schemeClr>
                </a:solidFill>
                <a:latin typeface="Big Caslon Medium" panose="02000603090000020003" pitchFamily="2" charset="-79"/>
                <a:cs typeface="Big Caslon Medium" panose="02000603090000020003" pitchFamily="2" charset="-79"/>
              </a:rPr>
              <a:t>Educating about HPV </a:t>
            </a:r>
          </a:p>
        </p:txBody>
      </p:sp>
      <p:graphicFrame>
        <p:nvGraphicFramePr>
          <p:cNvPr id="29" name="Content Placeholder 2">
            <a:extLst>
              <a:ext uri="{FF2B5EF4-FFF2-40B4-BE49-F238E27FC236}">
                <a16:creationId xmlns:a16="http://schemas.microsoft.com/office/drawing/2014/main" id="{82B19F9B-94C8-AEFE-BAC4-73477DA22241}"/>
              </a:ext>
            </a:extLst>
          </p:cNvPr>
          <p:cNvGraphicFramePr>
            <a:graphicFrameLocks noGrp="1"/>
          </p:cNvGraphicFramePr>
          <p:nvPr>
            <p:ph idx="1"/>
            <p:extLst>
              <p:ext uri="{D42A27DB-BD31-4B8C-83A1-F6EECF244321}">
                <p14:modId xmlns:p14="http://schemas.microsoft.com/office/powerpoint/2010/main" val="1037282044"/>
              </p:ext>
            </p:extLst>
          </p:nvPr>
        </p:nvGraphicFramePr>
        <p:xfrm>
          <a:off x="480060" y="1358152"/>
          <a:ext cx="11102116" cy="522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77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93DD8A-DBAB-8587-5F35-26A9A55DE3CF}"/>
              </a:ext>
            </a:extLst>
          </p:cNvPr>
          <p:cNvSpPr>
            <a:spLocks noGrp="1"/>
          </p:cNvSpPr>
          <p:nvPr>
            <p:ph type="title"/>
          </p:nvPr>
        </p:nvSpPr>
        <p:spPr>
          <a:xfrm>
            <a:off x="260212" y="509005"/>
            <a:ext cx="9392421" cy="1330841"/>
          </a:xfrm>
        </p:spPr>
        <p:txBody>
          <a:bodyPr>
            <a:normAutofit/>
          </a:bodyPr>
          <a:lstStyle/>
          <a:p>
            <a:r>
              <a:rPr lang="en-US" sz="4800" b="1">
                <a:solidFill>
                  <a:srgbClr val="B9D1C9"/>
                </a:solidFill>
                <a:latin typeface="Big Caslon Medium" panose="02000603090000020003" pitchFamily="2" charset="-79"/>
                <a:cs typeface="Big Caslon Medium" panose="02000603090000020003" pitchFamily="2" charset="-79"/>
              </a:rPr>
              <a:t>MMR Vaccination</a:t>
            </a:r>
          </a:p>
        </p:txBody>
      </p:sp>
      <p:sp>
        <p:nvSpPr>
          <p:cNvPr id="3" name="Content Placeholder 2">
            <a:extLst>
              <a:ext uri="{FF2B5EF4-FFF2-40B4-BE49-F238E27FC236}">
                <a16:creationId xmlns:a16="http://schemas.microsoft.com/office/drawing/2014/main" id="{98586A64-6D2C-3DF6-283C-51175D354251}"/>
              </a:ext>
            </a:extLst>
          </p:cNvPr>
          <p:cNvSpPr>
            <a:spLocks noGrp="1"/>
          </p:cNvSpPr>
          <p:nvPr>
            <p:ph idx="1"/>
          </p:nvPr>
        </p:nvSpPr>
        <p:spPr>
          <a:xfrm>
            <a:off x="425824" y="1843291"/>
            <a:ext cx="5373664" cy="4692855"/>
          </a:xfrm>
        </p:spPr>
        <p:txBody>
          <a:bodyPr vert="horz" lIns="91440" tIns="45720" rIns="91440" bIns="45720" rtlCol="0" anchor="t">
            <a:normAutofit fontScale="92500"/>
          </a:bodyPr>
          <a:lstStyle/>
          <a:p>
            <a:pPr marL="0" indent="0" algn="ctr">
              <a:lnSpc>
                <a:spcPct val="150000"/>
              </a:lnSpc>
              <a:buNone/>
            </a:pPr>
            <a:r>
              <a:rPr lang="en-US" sz="2000" b="1">
                <a:latin typeface="Georgia" panose="02040502050405020303" pitchFamily="18" charset="0"/>
              </a:rPr>
              <a:t>What are Measles, Mumps, and Rubella?</a:t>
            </a:r>
          </a:p>
          <a:p>
            <a:pPr marL="0" indent="0" algn="ctr">
              <a:lnSpc>
                <a:spcPct val="150000"/>
              </a:lnSpc>
              <a:buNone/>
            </a:pPr>
            <a:r>
              <a:rPr lang="en-US" sz="1700" b="1">
                <a:latin typeface="Georgia" panose="02040502050405020303" pitchFamily="18" charset="0"/>
              </a:rPr>
              <a:t> </a:t>
            </a:r>
            <a:r>
              <a:rPr lang="en-US" sz="1700">
                <a:latin typeface="Georgia" panose="02040502050405020303" pitchFamily="18" charset="0"/>
              </a:rPr>
              <a:t>Highly contagious viral diseases that can lead to:</a:t>
            </a:r>
          </a:p>
          <a:p>
            <a:pPr marL="0" indent="0">
              <a:lnSpc>
                <a:spcPct val="150000"/>
              </a:lnSpc>
              <a:buNone/>
            </a:pPr>
            <a:r>
              <a:rPr lang="en-US" sz="1700" b="1">
                <a:latin typeface="Georgia" panose="02040502050405020303" pitchFamily="18" charset="0"/>
              </a:rPr>
              <a:t>Measles </a:t>
            </a:r>
            <a:r>
              <a:rPr lang="en-US" sz="1700">
                <a:latin typeface="Georgia" panose="02040502050405020303" pitchFamily="18" charset="0"/>
              </a:rPr>
              <a:t>- encephalitis and pneumonia</a:t>
            </a:r>
          </a:p>
          <a:p>
            <a:pPr marL="0" indent="0">
              <a:lnSpc>
                <a:spcPct val="150000"/>
              </a:lnSpc>
              <a:buNone/>
            </a:pPr>
            <a:r>
              <a:rPr lang="en-US" sz="1700" b="1">
                <a:latin typeface="Georgia" panose="02040502050405020303" pitchFamily="18" charset="0"/>
              </a:rPr>
              <a:t>Mumps - </a:t>
            </a:r>
            <a:r>
              <a:rPr lang="en-US" sz="1700">
                <a:latin typeface="Georgia" panose="02040502050405020303" pitchFamily="18" charset="0"/>
              </a:rPr>
              <a:t>hearing loss and meningitis</a:t>
            </a:r>
          </a:p>
          <a:p>
            <a:pPr marL="0" indent="0">
              <a:lnSpc>
                <a:spcPct val="150000"/>
              </a:lnSpc>
              <a:buNone/>
            </a:pPr>
            <a:r>
              <a:rPr lang="en-US" sz="1700" b="1">
                <a:latin typeface="Georgia" panose="02040502050405020303" pitchFamily="18" charset="0"/>
              </a:rPr>
              <a:t>Rubella - </a:t>
            </a:r>
            <a:r>
              <a:rPr lang="en-US" sz="1700">
                <a:latin typeface="Georgia" panose="02040502050405020303" pitchFamily="18" charset="0"/>
              </a:rPr>
              <a:t>birth defects and can be dangerous during pregnancy</a:t>
            </a:r>
          </a:p>
          <a:p>
            <a:pPr marL="0" indent="0">
              <a:lnSpc>
                <a:spcPct val="150000"/>
              </a:lnSpc>
              <a:buNone/>
            </a:pPr>
            <a:r>
              <a:rPr lang="en-US" sz="1700">
                <a:latin typeface="Georgia" panose="02040502050405020303" pitchFamily="18" charset="0"/>
              </a:rPr>
              <a:t>This vaccination works by introducing parts of these viruses to the body's immune system so that it can recognize and fight these pathogens during a future exposure</a:t>
            </a:r>
          </a:p>
          <a:p>
            <a:pPr>
              <a:lnSpc>
                <a:spcPct val="150000"/>
              </a:lnSpc>
            </a:pPr>
            <a:endParaRPr lang="en-US" sz="1700">
              <a:latin typeface="Georgia" panose="02040502050405020303" pitchFamily="18" charset="0"/>
            </a:endParaRPr>
          </a:p>
          <a:p>
            <a:pPr>
              <a:lnSpc>
                <a:spcPct val="150000"/>
              </a:lnSpc>
            </a:pPr>
            <a:endParaRPr lang="en-US" sz="1700">
              <a:latin typeface="Georgia" panose="02040502050405020303" pitchFamily="18" charset="0"/>
            </a:endParaRPr>
          </a:p>
          <a:p>
            <a:pPr marL="0" indent="0">
              <a:lnSpc>
                <a:spcPct val="150000"/>
              </a:lnSpc>
              <a:buNone/>
            </a:pPr>
            <a:endParaRPr lang="en-US" sz="1700">
              <a:latin typeface="Georgia" panose="02040502050405020303" pitchFamily="18" charset="0"/>
            </a:endParaRPr>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Table 4">
            <a:extLst>
              <a:ext uri="{FF2B5EF4-FFF2-40B4-BE49-F238E27FC236}">
                <a16:creationId xmlns:a16="http://schemas.microsoft.com/office/drawing/2014/main" id="{7EC3F57F-33D4-28B8-F535-093A3111E72D}"/>
              </a:ext>
            </a:extLst>
          </p:cNvPr>
          <p:cNvGraphicFramePr>
            <a:graphicFrameLocks noGrp="1"/>
          </p:cNvGraphicFramePr>
          <p:nvPr>
            <p:extLst>
              <p:ext uri="{D42A27DB-BD31-4B8C-83A1-F6EECF244321}">
                <p14:modId xmlns:p14="http://schemas.microsoft.com/office/powerpoint/2010/main" val="2709358260"/>
              </p:ext>
            </p:extLst>
          </p:nvPr>
        </p:nvGraphicFramePr>
        <p:xfrm>
          <a:off x="6225312" y="2250801"/>
          <a:ext cx="5373665" cy="3237757"/>
        </p:xfrm>
        <a:graphic>
          <a:graphicData uri="http://schemas.openxmlformats.org/drawingml/2006/table">
            <a:tbl>
              <a:tblPr firstRow="1" bandRow="1">
                <a:tableStyleId>{8799B23B-EC83-4686-B30A-512413B5E67A}</a:tableStyleId>
              </a:tblPr>
              <a:tblGrid>
                <a:gridCol w="1822773">
                  <a:extLst>
                    <a:ext uri="{9D8B030D-6E8A-4147-A177-3AD203B41FA5}">
                      <a16:colId xmlns:a16="http://schemas.microsoft.com/office/drawing/2014/main" val="931600017"/>
                    </a:ext>
                  </a:extLst>
                </a:gridCol>
                <a:gridCol w="1565854">
                  <a:extLst>
                    <a:ext uri="{9D8B030D-6E8A-4147-A177-3AD203B41FA5}">
                      <a16:colId xmlns:a16="http://schemas.microsoft.com/office/drawing/2014/main" val="2150280254"/>
                    </a:ext>
                  </a:extLst>
                </a:gridCol>
                <a:gridCol w="1985038">
                  <a:extLst>
                    <a:ext uri="{9D8B030D-6E8A-4147-A177-3AD203B41FA5}">
                      <a16:colId xmlns:a16="http://schemas.microsoft.com/office/drawing/2014/main" val="1007897209"/>
                    </a:ext>
                  </a:extLst>
                </a:gridCol>
              </a:tblGrid>
              <a:tr h="481289">
                <a:tc>
                  <a:txBody>
                    <a:bodyPr/>
                    <a:lstStyle/>
                    <a:p>
                      <a:pPr algn="ctr"/>
                      <a:r>
                        <a:rPr lang="en-US" sz="1700"/>
                        <a:t>Age</a:t>
                      </a:r>
                    </a:p>
                  </a:txBody>
                  <a:tcPr marL="86757" marR="86757" marT="43379" marB="43379"/>
                </a:tc>
                <a:tc>
                  <a:txBody>
                    <a:bodyPr/>
                    <a:lstStyle/>
                    <a:p>
                      <a:pPr algn="ctr"/>
                      <a:r>
                        <a:rPr lang="en-US" sz="1700"/>
                        <a:t>Dose</a:t>
                      </a:r>
                    </a:p>
                  </a:txBody>
                  <a:tcPr marL="86757" marR="86757" marT="43379" marB="43379"/>
                </a:tc>
                <a:tc>
                  <a:txBody>
                    <a:bodyPr/>
                    <a:lstStyle/>
                    <a:p>
                      <a:pPr algn="ctr"/>
                      <a:endParaRPr lang="en-US" sz="1700"/>
                    </a:p>
                  </a:txBody>
                  <a:tcPr marL="86757" marR="86757" marT="43379" marB="43379"/>
                </a:tc>
                <a:extLst>
                  <a:ext uri="{0D108BD9-81ED-4DB2-BD59-A6C34878D82A}">
                    <a16:rowId xmlns:a16="http://schemas.microsoft.com/office/drawing/2014/main" val="3031247059"/>
                  </a:ext>
                </a:extLst>
              </a:tr>
              <a:tr h="809439">
                <a:tc>
                  <a:txBody>
                    <a:bodyPr/>
                    <a:lstStyle/>
                    <a:p>
                      <a:pPr algn="ctr"/>
                      <a:r>
                        <a:rPr lang="en-US" sz="1700"/>
                        <a:t>12-15 months</a:t>
                      </a:r>
                    </a:p>
                  </a:txBody>
                  <a:tcPr marL="86757" marR="86757" marT="43379" marB="43379"/>
                </a:tc>
                <a:tc>
                  <a:txBody>
                    <a:bodyPr/>
                    <a:lstStyle/>
                    <a:p>
                      <a:pPr algn="ctr"/>
                      <a:r>
                        <a:rPr lang="en-US" sz="1700"/>
                        <a:t>First Dose</a:t>
                      </a:r>
                    </a:p>
                  </a:txBody>
                  <a:tcPr marL="86757" marR="86757" marT="43379" marB="43379"/>
                </a:tc>
                <a:tc>
                  <a:txBody>
                    <a:bodyPr/>
                    <a:lstStyle/>
                    <a:p>
                      <a:pPr algn="ctr"/>
                      <a:r>
                        <a:rPr lang="en-US" sz="1700"/>
                        <a:t>Recommended start age</a:t>
                      </a:r>
                    </a:p>
                  </a:txBody>
                  <a:tcPr marL="86757" marR="86757" marT="43379" marB="43379"/>
                </a:tc>
                <a:extLst>
                  <a:ext uri="{0D108BD9-81ED-4DB2-BD59-A6C34878D82A}">
                    <a16:rowId xmlns:a16="http://schemas.microsoft.com/office/drawing/2014/main" val="2237150215"/>
                  </a:ext>
                </a:extLst>
              </a:tr>
              <a:tr h="809439">
                <a:tc>
                  <a:txBody>
                    <a:bodyPr/>
                    <a:lstStyle/>
                    <a:p>
                      <a:pPr algn="ctr"/>
                      <a:r>
                        <a:rPr lang="en-US" sz="1700"/>
                        <a:t>4-6 years</a:t>
                      </a:r>
                    </a:p>
                  </a:txBody>
                  <a:tcPr marL="86757" marR="86757" marT="43379" marB="43379"/>
                </a:tc>
                <a:tc>
                  <a:txBody>
                    <a:bodyPr/>
                    <a:lstStyle/>
                    <a:p>
                      <a:pPr algn="ctr"/>
                      <a:r>
                        <a:rPr lang="en-US" sz="1700"/>
                        <a:t>Second Dose</a:t>
                      </a:r>
                    </a:p>
                  </a:txBody>
                  <a:tcPr marL="86757" marR="86757" marT="43379" marB="43379"/>
                </a:tc>
                <a:tc>
                  <a:txBody>
                    <a:bodyPr/>
                    <a:lstStyle/>
                    <a:p>
                      <a:pPr algn="ctr"/>
                      <a:r>
                        <a:rPr lang="en-US" sz="1700"/>
                        <a:t>At least 28 days after first dose</a:t>
                      </a:r>
                    </a:p>
                  </a:txBody>
                  <a:tcPr marL="86757" marR="86757" marT="43379" marB="43379"/>
                </a:tc>
                <a:extLst>
                  <a:ext uri="{0D108BD9-81ED-4DB2-BD59-A6C34878D82A}">
                    <a16:rowId xmlns:a16="http://schemas.microsoft.com/office/drawing/2014/main" val="939249130"/>
                  </a:ext>
                </a:extLst>
              </a:tr>
              <a:tr h="1137590">
                <a:tc>
                  <a:txBody>
                    <a:bodyPr/>
                    <a:lstStyle/>
                    <a:p>
                      <a:pPr algn="ctr"/>
                      <a:r>
                        <a:rPr lang="en-US" sz="1700"/>
                        <a:t>Women of childbearing age</a:t>
                      </a:r>
                    </a:p>
                  </a:txBody>
                  <a:tcPr marL="86757" marR="86757" marT="43379" marB="43379"/>
                </a:tc>
                <a:tc>
                  <a:txBody>
                    <a:bodyPr/>
                    <a:lstStyle/>
                    <a:p>
                      <a:pPr algn="ctr"/>
                      <a:r>
                        <a:rPr lang="en-US" sz="1700"/>
                        <a:t>Before Pregnancy </a:t>
                      </a:r>
                    </a:p>
                  </a:txBody>
                  <a:tcPr marL="86757" marR="86757" marT="43379" marB="43379"/>
                </a:tc>
                <a:tc>
                  <a:txBody>
                    <a:bodyPr/>
                    <a:lstStyle/>
                    <a:p>
                      <a:pPr algn="ctr"/>
                      <a:r>
                        <a:rPr lang="en-US" sz="1700"/>
                        <a:t>Live vaccine – not safe for pregnancy</a:t>
                      </a:r>
                    </a:p>
                  </a:txBody>
                  <a:tcPr marL="86757" marR="86757" marT="43379" marB="43379"/>
                </a:tc>
                <a:extLst>
                  <a:ext uri="{0D108BD9-81ED-4DB2-BD59-A6C34878D82A}">
                    <a16:rowId xmlns:a16="http://schemas.microsoft.com/office/drawing/2014/main" val="508599428"/>
                  </a:ext>
                </a:extLst>
              </a:tr>
            </a:tbl>
          </a:graphicData>
        </a:graphic>
      </p:graphicFrame>
    </p:spTree>
    <p:extLst>
      <p:ext uri="{BB962C8B-B14F-4D97-AF65-F5344CB8AC3E}">
        <p14:creationId xmlns:p14="http://schemas.microsoft.com/office/powerpoint/2010/main" val="3638938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8D1B42-9BB9-476B-6F8E-C3B1E35ABEBB}"/>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rcRect t="23278" r="9085" b="-7"/>
          <a:stretch>
            <a:fillRect/>
          </a:stretch>
        </p:blipFill>
        <p:spPr>
          <a:xfrm>
            <a:off x="20" y="10"/>
            <a:ext cx="12191980" cy="685799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337D47D6-BB3F-7FFA-465A-1E775BCA6762}"/>
              </a:ext>
            </a:extLst>
          </p:cNvPr>
          <p:cNvSpPr>
            <a:spLocks noGrp="1"/>
          </p:cNvSpPr>
          <p:nvPr>
            <p:ph type="title"/>
          </p:nvPr>
        </p:nvSpPr>
        <p:spPr>
          <a:xfrm>
            <a:off x="461682" y="681037"/>
            <a:ext cx="10515600" cy="1325563"/>
          </a:xfrm>
        </p:spPr>
        <p:txBody>
          <a:bodyPr>
            <a:normAutofit/>
          </a:bodyPr>
          <a:lstStyle/>
          <a:p>
            <a:r>
              <a:rPr lang="en-US" sz="4800" b="1">
                <a:solidFill>
                  <a:schemeClr val="bg2">
                    <a:lumMod val="50000"/>
                  </a:schemeClr>
                </a:solidFill>
                <a:latin typeface="BIG CASLON MEDIUM" panose="02000603090000020003" pitchFamily="2" charset="-79"/>
                <a:cs typeface="BIG CASLON MEDIUM" panose="02000603090000020003" pitchFamily="2" charset="-79"/>
              </a:rPr>
              <a:t>Misconceptions of MMR</a:t>
            </a:r>
          </a:p>
        </p:txBody>
      </p:sp>
      <p:graphicFrame>
        <p:nvGraphicFramePr>
          <p:cNvPr id="5" name="Content Placeholder 2">
            <a:extLst>
              <a:ext uri="{FF2B5EF4-FFF2-40B4-BE49-F238E27FC236}">
                <a16:creationId xmlns:a16="http://schemas.microsoft.com/office/drawing/2014/main" id="{F8E199BB-3E35-E592-DCC8-AAD35D0C0562}"/>
              </a:ext>
            </a:extLst>
          </p:cNvPr>
          <p:cNvGraphicFramePr>
            <a:graphicFrameLocks noGrp="1"/>
          </p:cNvGraphicFramePr>
          <p:nvPr>
            <p:ph idx="1"/>
            <p:extLst>
              <p:ext uri="{D42A27DB-BD31-4B8C-83A1-F6EECF244321}">
                <p14:modId xmlns:p14="http://schemas.microsoft.com/office/powerpoint/2010/main" val="26618047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9070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ine of vials">
            <a:extLst>
              <a:ext uri="{FF2B5EF4-FFF2-40B4-BE49-F238E27FC236}">
                <a16:creationId xmlns:a16="http://schemas.microsoft.com/office/drawing/2014/main" id="{681F68D5-FCB8-ABF8-07F6-EA036BD78CB9}"/>
              </a:ext>
            </a:extLst>
          </p:cNvPr>
          <p:cNvPicPr>
            <a:picLocks noChangeAspect="1"/>
          </p:cNvPicPr>
          <p:nvPr/>
        </p:nvPicPr>
        <p:blipFill>
          <a:blip r:embed="rId4"/>
          <a:srcRect l="5884" r="-1" b="-1"/>
          <a:stretch>
            <a:fillRect/>
          </a:stretch>
        </p:blipFill>
        <p:spPr>
          <a:xfrm>
            <a:off x="3695130" y="10"/>
            <a:ext cx="9669642" cy="6857990"/>
          </a:xfrm>
          <a:prstGeom prst="rect">
            <a:avLst/>
          </a:prstGeom>
          <a:noFill/>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94A89-D5B6-D844-170C-11832BAFEB4D}"/>
              </a:ext>
            </a:extLst>
          </p:cNvPr>
          <p:cNvSpPr>
            <a:spLocks noGrp="1"/>
          </p:cNvSpPr>
          <p:nvPr>
            <p:ph type="title"/>
          </p:nvPr>
        </p:nvSpPr>
        <p:spPr>
          <a:xfrm>
            <a:off x="118000" y="0"/>
            <a:ext cx="6552062" cy="1899912"/>
          </a:xfrm>
        </p:spPr>
        <p:txBody>
          <a:bodyPr>
            <a:normAutofit/>
          </a:bodyPr>
          <a:lstStyle/>
          <a:p>
            <a:r>
              <a:rPr lang="en-US" sz="4000" b="1">
                <a:solidFill>
                  <a:schemeClr val="bg2">
                    <a:lumMod val="50000"/>
                  </a:schemeClr>
                </a:solidFill>
                <a:latin typeface="Big Caslon Medium" panose="02000603090000020003" pitchFamily="2" charset="-79"/>
                <a:cs typeface="Big Caslon Medium" panose="02000603090000020003" pitchFamily="2" charset="-79"/>
              </a:rPr>
              <a:t>Educating about MMR</a:t>
            </a:r>
          </a:p>
        </p:txBody>
      </p:sp>
      <p:sp>
        <p:nvSpPr>
          <p:cNvPr id="3" name="Content Placeholder 2">
            <a:extLst>
              <a:ext uri="{FF2B5EF4-FFF2-40B4-BE49-F238E27FC236}">
                <a16:creationId xmlns:a16="http://schemas.microsoft.com/office/drawing/2014/main" id="{F08A06F9-37FC-8B9F-C0C9-9E03B728CFC1}"/>
              </a:ext>
            </a:extLst>
          </p:cNvPr>
          <p:cNvSpPr>
            <a:spLocks noGrp="1"/>
          </p:cNvSpPr>
          <p:nvPr>
            <p:ph idx="1"/>
          </p:nvPr>
        </p:nvSpPr>
        <p:spPr>
          <a:xfrm>
            <a:off x="118000" y="1407066"/>
            <a:ext cx="5529765" cy="5208887"/>
          </a:xfrm>
        </p:spPr>
        <p:txBody>
          <a:bodyPr vert="horz" lIns="91440" tIns="45720" rIns="91440" bIns="45720" rtlCol="0">
            <a:noAutofit/>
          </a:bodyPr>
          <a:lstStyle/>
          <a:p>
            <a:pPr>
              <a:lnSpc>
                <a:spcPct val="150000"/>
              </a:lnSpc>
            </a:pPr>
            <a:r>
              <a:rPr lang="en-US" sz="1100">
                <a:latin typeface="Georgia"/>
              </a:rPr>
              <a:t>The MMR vaccine is 93% effective against measles, 72% effective against mumps, and 97% effective against rubella with one dose </a:t>
            </a:r>
          </a:p>
          <a:p>
            <a:pPr lvl="1">
              <a:lnSpc>
                <a:spcPct val="150000"/>
              </a:lnSpc>
            </a:pPr>
            <a:r>
              <a:rPr lang="en-US" sz="1100">
                <a:latin typeface="Georgia"/>
              </a:rPr>
              <a:t>With two doses it is 97% effective against measles and 86% effective against mumps</a:t>
            </a:r>
          </a:p>
          <a:p>
            <a:pPr>
              <a:lnSpc>
                <a:spcPct val="150000"/>
              </a:lnSpc>
            </a:pPr>
            <a:r>
              <a:rPr lang="en-US" sz="1100">
                <a:latin typeface="Georgia"/>
              </a:rPr>
              <a:t>Measles was once eradicated in the U.S., but as vaccination rates drop, measles cases began to rise. Getting the vaccine is more effective in protection against those that are not vaccinated against MMR.</a:t>
            </a:r>
          </a:p>
          <a:p>
            <a:pPr lvl="1">
              <a:lnSpc>
                <a:spcPct val="150000"/>
              </a:lnSpc>
            </a:pPr>
            <a:r>
              <a:rPr lang="en-US" sz="1100" b="1">
                <a:latin typeface="Georgia"/>
              </a:rPr>
              <a:t> Herd immunity is only effective if 95% of the community is vaccinated. </a:t>
            </a:r>
            <a:r>
              <a:rPr lang="en-US" sz="1100">
                <a:latin typeface="Georgia"/>
              </a:rPr>
              <a:t>As community immunization has lowered, those that are not vaccinated are more susceptible than ever to contracting Measles, creating an influx of cases and deaths. </a:t>
            </a:r>
          </a:p>
          <a:p>
            <a:pPr lvl="1">
              <a:lnSpc>
                <a:spcPct val="150000"/>
              </a:lnSpc>
            </a:pPr>
            <a:r>
              <a:rPr lang="en-US" sz="1100">
                <a:latin typeface="Georgia"/>
              </a:rPr>
              <a:t>There has been a decrease in kindergarten children vaccinated for measles, dropping from 95% in 2019-2020, to 93% in 2021-2022, increasing the chances of acquiring measles, and putting 250,000 kindergarteners at risk. </a:t>
            </a:r>
          </a:p>
          <a:p>
            <a:pPr lvl="1">
              <a:lnSpc>
                <a:spcPct val="150000"/>
              </a:lnSpc>
            </a:pPr>
            <a:r>
              <a:rPr lang="en-US" sz="1100">
                <a:latin typeface="Georgia"/>
              </a:rPr>
              <a:t>The decreased rates of MMR vaccinations also puts healthcare workers at risk. As nurses, we must educate patients and the public about the vaccine itself, why it is important to receive it, and how it can protect those who are at highest risk of long-term complications. </a:t>
            </a:r>
          </a:p>
        </p:txBody>
      </p:sp>
    </p:spTree>
    <p:extLst>
      <p:ext uri="{BB962C8B-B14F-4D97-AF65-F5344CB8AC3E}">
        <p14:creationId xmlns:p14="http://schemas.microsoft.com/office/powerpoint/2010/main" val="422926756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3C02-0599-9BCC-9F43-00297BCCAA43}"/>
              </a:ext>
            </a:extLst>
          </p:cNvPr>
          <p:cNvSpPr>
            <a:spLocks noGrp="1"/>
          </p:cNvSpPr>
          <p:nvPr>
            <p:ph type="title"/>
          </p:nvPr>
        </p:nvSpPr>
        <p:spPr>
          <a:xfrm>
            <a:off x="3479588" y="323568"/>
            <a:ext cx="4766330" cy="1454051"/>
          </a:xfrm>
        </p:spPr>
        <p:txBody>
          <a:bodyPr vert="horz" lIns="91440" tIns="45720" rIns="91440" bIns="45720" rtlCol="0" anchor="ctr">
            <a:normAutofit/>
          </a:bodyPr>
          <a:lstStyle/>
          <a:p>
            <a:pPr algn="ctr"/>
            <a:r>
              <a:rPr lang="en-US" sz="4000" b="1" kern="1200">
                <a:solidFill>
                  <a:srgbClr val="B9D1C9"/>
                </a:solidFill>
                <a:latin typeface="Big Caslon Medium" panose="02000603090000020003" pitchFamily="2" charset="-79"/>
                <a:cs typeface="Big Caslon Medium" panose="02000603090000020003" pitchFamily="2" charset="-79"/>
              </a:rPr>
              <a:t>ABSTRACT</a:t>
            </a:r>
            <a:r>
              <a:rPr lang="en-US" sz="3600" kern="1200">
                <a:solidFill>
                  <a:srgbClr val="B2C8D1"/>
                </a:solidFill>
                <a:latin typeface="Big Caslon Medium" panose="02000603090000020003" pitchFamily="2" charset="-79"/>
                <a:cs typeface="Big Caslon Medium" panose="02000603090000020003" pitchFamily="2" charset="-79"/>
              </a:rPr>
              <a:t> </a:t>
            </a:r>
          </a:p>
        </p:txBody>
      </p:sp>
      <p:graphicFrame>
        <p:nvGraphicFramePr>
          <p:cNvPr id="5" name="Content Placeholder 4">
            <a:extLst>
              <a:ext uri="{FF2B5EF4-FFF2-40B4-BE49-F238E27FC236}">
                <a16:creationId xmlns:a16="http://schemas.microsoft.com/office/drawing/2014/main" id="{C961F78F-9F35-B121-8D98-AF066BE9C9CD}"/>
              </a:ext>
            </a:extLst>
          </p:cNvPr>
          <p:cNvGraphicFramePr>
            <a:graphicFrameLocks noGrp="1"/>
          </p:cNvGraphicFramePr>
          <p:nvPr>
            <p:ph idx="1"/>
            <p:extLst>
              <p:ext uri="{D42A27DB-BD31-4B8C-83A1-F6EECF244321}">
                <p14:modId xmlns:p14="http://schemas.microsoft.com/office/powerpoint/2010/main" val="16571253"/>
              </p:ext>
            </p:extLst>
          </p:nvPr>
        </p:nvGraphicFramePr>
        <p:xfrm>
          <a:off x="8075168" y="3471672"/>
          <a:ext cx="3408680" cy="838200"/>
        </p:xfrm>
        <a:graphic>
          <a:graphicData uri="http://schemas.openxmlformats.org/drawingml/2006/table">
            <a:tbl>
              <a:tblPr bandRow="1">
                <a:tableStyleId>{5C22544A-7EE6-4342-B048-85BDC9FD1C3A}</a:tableStyleId>
              </a:tblPr>
              <a:tblGrid>
                <a:gridCol w="1816100">
                  <a:extLst>
                    <a:ext uri="{9D8B030D-6E8A-4147-A177-3AD203B41FA5}">
                      <a16:colId xmlns:a16="http://schemas.microsoft.com/office/drawing/2014/main" val="3522700018"/>
                    </a:ext>
                  </a:extLst>
                </a:gridCol>
                <a:gridCol w="1592580">
                  <a:extLst>
                    <a:ext uri="{9D8B030D-6E8A-4147-A177-3AD203B41FA5}">
                      <a16:colId xmlns:a16="http://schemas.microsoft.com/office/drawing/2014/main" val="3702050358"/>
                    </a:ext>
                  </a:extLst>
                </a:gridCol>
              </a:tblGrid>
              <a:tr h="838200">
                <a:tc>
                  <a:txBody>
                    <a:bodyPr/>
                    <a:lstStyle/>
                    <a:p>
                      <a:pPr fontAlgn="t">
                        <a:buNone/>
                      </a:pPr>
                      <a:endParaRPr lang="en-US" sz="3300">
                        <a:effectLst/>
                      </a:endParaRPr>
                    </a:p>
                  </a:txBody>
                  <a:tcPr marL="279400" marR="279400" marT="83820" marB="83820">
                    <a:lnL>
                      <a:noFill/>
                    </a:lnL>
                    <a:lnR>
                      <a:noFill/>
                    </a:lnR>
                    <a:lnT>
                      <a:noFill/>
                    </a:lnT>
                    <a:lnB>
                      <a:noFill/>
                    </a:lnB>
                    <a:noFill/>
                  </a:tcPr>
                </a:tc>
                <a:tc>
                  <a:txBody>
                    <a:bodyPr/>
                    <a:lstStyle/>
                    <a:p>
                      <a:pPr>
                        <a:lnSpc>
                          <a:spcPts val="1500"/>
                        </a:lnSpc>
                        <a:buNone/>
                      </a:pPr>
                      <a:endParaRPr lang="en-US" sz="3300">
                        <a:solidFill>
                          <a:srgbClr val="222222"/>
                        </a:solidFill>
                        <a:effectLst/>
                      </a:endParaRPr>
                    </a:p>
                  </a:txBody>
                  <a:tcPr marL="167640" marR="167640" marT="83820" marB="83820" anchor="ctr">
                    <a:lnL>
                      <a:noFill/>
                    </a:lnL>
                    <a:lnR>
                      <a:noFill/>
                    </a:lnR>
                    <a:lnT>
                      <a:noFill/>
                    </a:lnT>
                    <a:lnB>
                      <a:noFill/>
                    </a:lnB>
                    <a:noFill/>
                  </a:tcPr>
                </a:tc>
                <a:extLst>
                  <a:ext uri="{0D108BD9-81ED-4DB2-BD59-A6C34878D82A}">
                    <a16:rowId xmlns:a16="http://schemas.microsoft.com/office/drawing/2014/main" val="4159978024"/>
                  </a:ext>
                </a:extLst>
              </a:tr>
            </a:tbl>
          </a:graphicData>
        </a:graphic>
      </p:graphicFrame>
      <p:sp>
        <p:nvSpPr>
          <p:cNvPr id="7" name="TextBox 6">
            <a:extLst>
              <a:ext uri="{FF2B5EF4-FFF2-40B4-BE49-F238E27FC236}">
                <a16:creationId xmlns:a16="http://schemas.microsoft.com/office/drawing/2014/main" id="{B1F0060C-932E-A7A1-5C46-0F2CE951304E}"/>
              </a:ext>
            </a:extLst>
          </p:cNvPr>
          <p:cNvSpPr txBox="1"/>
          <p:nvPr/>
        </p:nvSpPr>
        <p:spPr>
          <a:xfrm>
            <a:off x="1075476" y="1797485"/>
            <a:ext cx="10041047" cy="359943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600"/>
              </a:spcAft>
            </a:pPr>
            <a:r>
              <a:rPr lang="en-US" sz="2000">
                <a:solidFill>
                  <a:schemeClr val="tx2"/>
                </a:solidFill>
                <a:latin typeface="Georgia" panose="02040502050405020303" pitchFamily="18" charset="0"/>
              </a:rPr>
              <a:t>Most Americans do not understand that many diseases can be preventable. There is overwhelming clinical research showing that small lifestyle choices greatly impact the trajectory of one’s life and well-being. This evidence-based research project explores the key components that contribute to holistic health: Nutrition, gut health, and vaccinations. These key components encourage the autonomy of patient care and act as a preventative measure against diseases throughout the lifespan. Education, research, and advocacy for disease prevention can influence our society’s well-being by promoting healthy choices.</a:t>
            </a: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a:p>
            <a:pPr indent="-228600" algn="just">
              <a:lnSpc>
                <a:spcPct val="150000"/>
              </a:lnSpc>
              <a:spcAft>
                <a:spcPts val="600"/>
              </a:spcAft>
              <a:buFont typeface="Arial" panose="020B0604020202020204" pitchFamily="34" charset="0"/>
              <a:buChar char="•"/>
            </a:pPr>
            <a:endParaRPr lang="en-US" sz="1500">
              <a:solidFill>
                <a:schemeClr val="tx2"/>
              </a:solidFill>
            </a:endParaRPr>
          </a:p>
        </p:txBody>
      </p:sp>
    </p:spTree>
    <p:extLst>
      <p:ext uri="{BB962C8B-B14F-4D97-AF65-F5344CB8AC3E}">
        <p14:creationId xmlns:p14="http://schemas.microsoft.com/office/powerpoint/2010/main" val="308531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2A51-FC8E-CFF7-4F70-6F003C64D01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775083EF-E574-8702-C489-FDAA54E9DE5C}"/>
              </a:ext>
            </a:extLst>
          </p:cNvPr>
          <p:cNvSpPr>
            <a:spLocks noGrp="1"/>
          </p:cNvSpPr>
          <p:nvPr>
            <p:ph idx="1"/>
          </p:nvPr>
        </p:nvSpPr>
        <p:spPr>
          <a:xfrm>
            <a:off x="838200" y="1371222"/>
            <a:ext cx="10515600" cy="4805741"/>
          </a:xfrm>
        </p:spPr>
        <p:txBody>
          <a:bodyPr vert="horz" lIns="91440" tIns="45720" rIns="91440" bIns="45720" rtlCol="0" anchor="t">
            <a:normAutofit fontScale="47500" lnSpcReduction="20000"/>
          </a:bodyPr>
          <a:lstStyle/>
          <a:p>
            <a:r>
              <a:rPr lang="en-US" dirty="0">
                <a:ea typeface="+mn-lt"/>
                <a:cs typeface="+mn-lt"/>
              </a:rPr>
              <a:t>Rush University Medical Center. (n.d.). </a:t>
            </a:r>
            <a:r>
              <a:rPr lang="en-US" i="1" dirty="0">
                <a:ea typeface="+mn-lt"/>
                <a:cs typeface="+mn-lt"/>
              </a:rPr>
              <a:t>MIND diet linked to better cognitive performance</a:t>
            </a:r>
            <a:r>
              <a:rPr lang="en-US" dirty="0">
                <a:ea typeface="+mn-lt"/>
                <a:cs typeface="+mn-lt"/>
              </a:rPr>
              <a:t>. https://</a:t>
            </a:r>
            <a:r>
              <a:rPr lang="en-US" dirty="0" err="1">
                <a:ea typeface="+mn-lt"/>
                <a:cs typeface="+mn-lt"/>
              </a:rPr>
              <a:t>www.rush.edu</a:t>
            </a:r>
            <a:r>
              <a:rPr lang="en-US" dirty="0">
                <a:ea typeface="+mn-lt"/>
                <a:cs typeface="+mn-lt"/>
              </a:rPr>
              <a:t>/news/mind-diet-linked-better-cognitive-performance</a:t>
            </a:r>
          </a:p>
          <a:p>
            <a:r>
              <a:rPr lang="en-US" dirty="0">
                <a:ea typeface="+mn-lt"/>
                <a:cs typeface="+mn-lt"/>
              </a:rPr>
              <a:t>Centers for Disease Control and Prevention. (2024). </a:t>
            </a:r>
            <a:r>
              <a:rPr lang="en-US" i="1" dirty="0">
                <a:ea typeface="+mn-lt"/>
                <a:cs typeface="+mn-lt"/>
              </a:rPr>
              <a:t>HPV vaccination</a:t>
            </a:r>
            <a:r>
              <a:rPr lang="en-US" dirty="0">
                <a:ea typeface="+mn-lt"/>
                <a:cs typeface="+mn-lt"/>
              </a:rPr>
              <a:t>. U.S. Department of Health &amp; Human Services. Retrieved July 14, 2025, from https://</a:t>
            </a:r>
            <a:r>
              <a:rPr lang="en-US" dirty="0" err="1">
                <a:ea typeface="+mn-lt"/>
                <a:cs typeface="+mn-lt"/>
              </a:rPr>
              <a:t>www.cdc.gov</a:t>
            </a:r>
            <a:r>
              <a:rPr lang="en-US" dirty="0">
                <a:ea typeface="+mn-lt"/>
                <a:cs typeface="+mn-lt"/>
              </a:rPr>
              <a:t>/</a:t>
            </a:r>
            <a:r>
              <a:rPr lang="en-US" dirty="0" err="1">
                <a:ea typeface="+mn-lt"/>
                <a:cs typeface="+mn-lt"/>
              </a:rPr>
              <a:t>hpv</a:t>
            </a:r>
            <a:r>
              <a:rPr lang="en-US" dirty="0">
                <a:ea typeface="+mn-lt"/>
                <a:cs typeface="+mn-lt"/>
              </a:rPr>
              <a:t>/vaccines/</a:t>
            </a:r>
            <a:r>
              <a:rPr lang="en-US" dirty="0" err="1">
                <a:ea typeface="+mn-lt"/>
                <a:cs typeface="+mn-lt"/>
              </a:rPr>
              <a:t>index.html</a:t>
            </a:r>
            <a:endParaRPr lang="en-US" dirty="0">
              <a:ea typeface="+mn-lt"/>
              <a:cs typeface="+mn-lt"/>
            </a:endParaRPr>
          </a:p>
          <a:p>
            <a:r>
              <a:rPr lang="en-US" sz="2600" dirty="0">
                <a:ea typeface="+mn-lt"/>
                <a:cs typeface="+mn-lt"/>
              </a:rPr>
              <a:t>Centers for Disease Control and Prevention. (2025). </a:t>
            </a:r>
            <a:r>
              <a:rPr lang="en-US" sz="2600" i="1" dirty="0">
                <a:ea typeface="+mn-lt"/>
                <a:cs typeface="+mn-lt"/>
              </a:rPr>
              <a:t>Influenza (inactivated) vaccine information statement</a:t>
            </a:r>
            <a:r>
              <a:rPr lang="en-US" sz="2600" dirty="0">
                <a:ea typeface="+mn-lt"/>
                <a:cs typeface="+mn-lt"/>
              </a:rPr>
              <a:t>. U.S. Department of Health &amp; Human Services. Retrieved July 14, 2025, from https://</a:t>
            </a:r>
            <a:r>
              <a:rPr lang="en-US" sz="2600" dirty="0" err="1">
                <a:ea typeface="+mn-lt"/>
                <a:cs typeface="+mn-lt"/>
              </a:rPr>
              <a:t>www.cdc.gov</a:t>
            </a:r>
            <a:r>
              <a:rPr lang="en-US" sz="2600" dirty="0">
                <a:ea typeface="+mn-lt"/>
                <a:cs typeface="+mn-lt"/>
              </a:rPr>
              <a:t>/vaccines/hcp/current-vis/influenza-</a:t>
            </a:r>
            <a:r>
              <a:rPr lang="en-US" sz="2600" dirty="0" err="1">
                <a:ea typeface="+mn-lt"/>
                <a:cs typeface="+mn-lt"/>
              </a:rPr>
              <a:t>inactivated.html</a:t>
            </a:r>
            <a:endParaRPr lang="en-US" dirty="0">
              <a:ea typeface="+mn-lt"/>
              <a:cs typeface="+mn-lt"/>
            </a:endParaRPr>
          </a:p>
          <a:p>
            <a:r>
              <a:rPr lang="en-US" dirty="0">
                <a:ea typeface="+mn-lt"/>
                <a:cs typeface="+mn-lt"/>
              </a:rPr>
              <a:t>Centers for Disease Control and Prevention. (2025). </a:t>
            </a:r>
            <a:r>
              <a:rPr lang="en-US" i="1" dirty="0">
                <a:ea typeface="+mn-lt"/>
                <a:cs typeface="+mn-lt"/>
              </a:rPr>
              <a:t>Measles vaccination</a:t>
            </a:r>
            <a:r>
              <a:rPr lang="en-US" dirty="0">
                <a:ea typeface="+mn-lt"/>
                <a:cs typeface="+mn-lt"/>
              </a:rPr>
              <a:t>. U.S. Department of Health &amp; Human Services. Retrieved July 14, 2025, from </a:t>
            </a:r>
            <a:r>
              <a:rPr lang="en-US" dirty="0">
                <a:ea typeface="+mn-lt"/>
                <a:cs typeface="+mn-lt"/>
                <a:hlinkClick r:id="rId2"/>
              </a:rPr>
              <a:t>https://www.cdc.gov/measles/vaccines/index.html</a:t>
            </a:r>
            <a:endParaRPr lang="en-US" dirty="0">
              <a:ea typeface="+mn-lt"/>
              <a:cs typeface="+mn-lt"/>
            </a:endParaRPr>
          </a:p>
          <a:p>
            <a:r>
              <a:rPr lang="en-US" dirty="0">
                <a:latin typeface="Aptos Display"/>
                <a:cs typeface="Arial"/>
              </a:rPr>
              <a:t>Ding, S., Choi, S.-H., &amp; Miller, Y. I. (2025). </a:t>
            </a:r>
            <a:r>
              <a:rPr lang="en-US" i="1" dirty="0">
                <a:latin typeface="Aptos Display"/>
                <a:cs typeface="Arial"/>
              </a:rPr>
              <a:t>Amyloid β‑induced </a:t>
            </a:r>
            <a:r>
              <a:rPr lang="en-US" i="1" dirty="0" err="1">
                <a:latin typeface="Aptos Display"/>
                <a:cs typeface="Arial"/>
              </a:rPr>
              <a:t>inflammarafts</a:t>
            </a:r>
            <a:r>
              <a:rPr lang="en-US" i="1" dirty="0">
                <a:latin typeface="Aptos Display"/>
                <a:cs typeface="Arial"/>
              </a:rPr>
              <a:t> in Alzheimer's disease</a:t>
            </a:r>
            <a:r>
              <a:rPr lang="en-US" dirty="0">
                <a:latin typeface="Aptos Display"/>
                <a:cs typeface="Arial"/>
              </a:rPr>
              <a:t>. </a:t>
            </a:r>
            <a:r>
              <a:rPr lang="en-US" i="1" dirty="0">
                <a:latin typeface="Aptos Display"/>
                <a:cs typeface="Arial"/>
              </a:rPr>
              <a:t>International Journal of Molecular Sciences, 26</a:t>
            </a:r>
            <a:r>
              <a:rPr lang="en-US" dirty="0">
                <a:latin typeface="Aptos Display"/>
                <a:cs typeface="Arial"/>
              </a:rPr>
              <a:t>(10), 4592.</a:t>
            </a:r>
            <a:r>
              <a:rPr lang="en-US" dirty="0">
                <a:latin typeface="Aptos Display"/>
                <a:cs typeface="Arial"/>
                <a:hlinkClick r:id="rId3"/>
              </a:rPr>
              <a:t> </a:t>
            </a:r>
            <a:r>
              <a:rPr lang="en-US" dirty="0">
                <a:solidFill>
                  <a:srgbClr val="1155CC"/>
                </a:solidFill>
                <a:latin typeface="Aptos Display"/>
                <a:cs typeface="Arial"/>
                <a:hlinkClick r:id="rId3"/>
              </a:rPr>
              <a:t>https://doi.org/10.3390/ijms26104592</a:t>
            </a:r>
            <a:r>
              <a:rPr lang="en-US" dirty="0">
                <a:latin typeface="Aptos Display"/>
                <a:cs typeface="Arial"/>
              </a:rPr>
              <a:t>. </a:t>
            </a:r>
            <a:r>
              <a:rPr lang="en-US" dirty="0">
                <a:latin typeface="Aptos Display"/>
                <a:ea typeface="+mn-lt"/>
                <a:cs typeface="+mn-lt"/>
                <a:hlinkClick r:id="rId4"/>
              </a:rPr>
              <a:t>https://www.frontiersin.org/journals/neuroscience/articles/10.3389/fnins.2024.1501134/full</a:t>
            </a:r>
            <a:endParaRPr lang="en-US" dirty="0">
              <a:latin typeface="Aptos Display"/>
              <a:ea typeface="+mn-lt"/>
              <a:cs typeface="+mn-lt"/>
            </a:endParaRPr>
          </a:p>
          <a:p>
            <a:r>
              <a:rPr lang="en-US" dirty="0">
                <a:latin typeface="Aptos Display"/>
                <a:ea typeface="Calibri"/>
                <a:cs typeface="Calibri"/>
              </a:rPr>
              <a:t>World Health Organization. (2020, December 31). </a:t>
            </a:r>
            <a:r>
              <a:rPr lang="en-US" i="1" dirty="0">
                <a:latin typeface="Aptos Display"/>
                <a:ea typeface="Calibri"/>
                <a:cs typeface="Calibri"/>
              </a:rPr>
              <a:t>Coronavirus disease (COVID-19): herd immunity, lockdowns and COVID-19</a:t>
            </a:r>
            <a:r>
              <a:rPr lang="en-US" dirty="0">
                <a:latin typeface="Aptos Display"/>
                <a:ea typeface="Calibri"/>
                <a:cs typeface="Calibri"/>
              </a:rPr>
              <a:t>. World Health Organization. </a:t>
            </a:r>
            <a:r>
              <a:rPr lang="en-US" dirty="0">
                <a:latin typeface="Aptos Display"/>
                <a:ea typeface="Calibri"/>
                <a:cs typeface="Calibri"/>
                <a:hlinkClick r:id="rId5"/>
              </a:rPr>
              <a:t>https://www.who.int/news-room/questions-and-answers/item/herd-immunity-lockdowns-and-covid-19</a:t>
            </a:r>
            <a:endParaRPr lang="en-US" dirty="0">
              <a:latin typeface="Aptos Display"/>
              <a:ea typeface="+mn-lt"/>
              <a:cs typeface="+mn-lt"/>
            </a:endParaRPr>
          </a:p>
          <a:p>
            <a:r>
              <a:rPr lang="en-US" dirty="0">
                <a:latin typeface="Aptos Display"/>
                <a:ea typeface="Calibri"/>
                <a:cs typeface="Calibri"/>
              </a:rPr>
              <a:t>‌(2018). </a:t>
            </a:r>
            <a:r>
              <a:rPr lang="en-US" dirty="0" err="1">
                <a:latin typeface="Aptos Display"/>
                <a:ea typeface="Calibri"/>
                <a:cs typeface="Calibri"/>
              </a:rPr>
              <a:t>Hopkinsmedicine.org</a:t>
            </a:r>
            <a:r>
              <a:rPr lang="en-US" dirty="0">
                <a:latin typeface="Aptos Display"/>
                <a:ea typeface="Calibri"/>
                <a:cs typeface="Calibri"/>
              </a:rPr>
              <a:t>. </a:t>
            </a:r>
            <a:r>
              <a:rPr lang="en-US" dirty="0">
                <a:latin typeface="Aptos Display"/>
                <a:ea typeface="Calibri"/>
                <a:cs typeface="Calibri"/>
                <a:hlinkClick r:id="rId6"/>
              </a:rPr>
              <a:t>https://www.hopkinsmedicine.org/-/media/images/newsreleases/2020/08/aug-25-image-for-story-2.jpeg?h=450&amp;iar=0&amp;w=800&amp;hash=BFF1C1C38055E90073C27D5BCEFC4CC9</a:t>
            </a:r>
            <a:endParaRPr lang="en-US" dirty="0">
              <a:latin typeface="Aptos Display"/>
              <a:ea typeface="Calibri"/>
              <a:cs typeface="Calibri"/>
            </a:endParaRPr>
          </a:p>
          <a:p>
            <a:r>
              <a:rPr lang="en-US" dirty="0">
                <a:latin typeface="Aptos Display"/>
                <a:ea typeface="Calibri"/>
                <a:cs typeface="Calibri"/>
              </a:rPr>
              <a:t>‌</a:t>
            </a:r>
            <a:r>
              <a:rPr lang="en-US" i="1" dirty="0">
                <a:latin typeface="Aptos Display"/>
                <a:ea typeface="Calibri"/>
                <a:cs typeface="Calibri"/>
              </a:rPr>
              <a:t>Immunity | NIH</a:t>
            </a:r>
            <a:r>
              <a:rPr lang="en-US" dirty="0">
                <a:latin typeface="Aptos Display"/>
                <a:ea typeface="Calibri"/>
                <a:cs typeface="Calibri"/>
              </a:rPr>
              <a:t>. (n.d.). </a:t>
            </a:r>
            <a:r>
              <a:rPr lang="en-US" dirty="0" err="1">
                <a:latin typeface="Aptos Display"/>
                <a:ea typeface="Calibri"/>
                <a:cs typeface="Calibri"/>
              </a:rPr>
              <a:t>Clinicalinfo.hiv.gov</a:t>
            </a:r>
            <a:r>
              <a:rPr lang="en-US" dirty="0">
                <a:latin typeface="Aptos Display"/>
                <a:ea typeface="Calibri"/>
                <a:cs typeface="Calibri"/>
              </a:rPr>
              <a:t>. </a:t>
            </a:r>
            <a:r>
              <a:rPr lang="en-US" dirty="0">
                <a:latin typeface="Aptos Display"/>
                <a:ea typeface="Calibri"/>
                <a:cs typeface="Calibri"/>
                <a:hlinkClick r:id="rId7"/>
              </a:rPr>
              <a:t>https://clinicalinfo.hiv.gov/en/glossary/immunity</a:t>
            </a:r>
            <a:endParaRPr lang="en-US" dirty="0">
              <a:latin typeface="Aptos Display"/>
              <a:ea typeface="Calibri"/>
              <a:cs typeface="Calibri"/>
            </a:endParaRPr>
          </a:p>
          <a:p>
            <a:r>
              <a:rPr lang="en-US" dirty="0">
                <a:latin typeface="Aptos Display"/>
                <a:ea typeface="Calibri"/>
                <a:cs typeface="Calibri"/>
              </a:rPr>
              <a:t>‌</a:t>
            </a:r>
            <a:r>
              <a:rPr lang="en-US" dirty="0">
                <a:solidFill>
                  <a:srgbClr val="212121"/>
                </a:solidFill>
                <a:latin typeface="Aptos Display"/>
                <a:ea typeface="Calibri"/>
                <a:cs typeface="Calibri"/>
              </a:rPr>
              <a:t>Pes, G. M., Dore, M. P., </a:t>
            </a:r>
            <a:r>
              <a:rPr lang="en-US" dirty="0" err="1">
                <a:solidFill>
                  <a:srgbClr val="212121"/>
                </a:solidFill>
                <a:latin typeface="Aptos Display"/>
                <a:ea typeface="Calibri"/>
                <a:cs typeface="Calibri"/>
              </a:rPr>
              <a:t>Tsofliou</a:t>
            </a:r>
            <a:r>
              <a:rPr lang="en-US" dirty="0">
                <a:solidFill>
                  <a:srgbClr val="212121"/>
                </a:solidFill>
                <a:latin typeface="Aptos Display"/>
                <a:ea typeface="Calibri"/>
                <a:cs typeface="Calibri"/>
              </a:rPr>
              <a:t>, F., &amp; Poulain, M. (2022). Diet and longevity in the Blue Zones: A set-and-forget issue?. </a:t>
            </a:r>
            <a:r>
              <a:rPr lang="en-US" i="1" dirty="0" err="1">
                <a:solidFill>
                  <a:srgbClr val="212121"/>
                </a:solidFill>
                <a:latin typeface="Aptos Display"/>
                <a:ea typeface="Calibri"/>
                <a:cs typeface="Calibri"/>
              </a:rPr>
              <a:t>Maturitas</a:t>
            </a:r>
            <a:r>
              <a:rPr lang="en-US" dirty="0">
                <a:solidFill>
                  <a:srgbClr val="212121"/>
                </a:solidFill>
                <a:latin typeface="Aptos Display"/>
                <a:ea typeface="Calibri"/>
                <a:cs typeface="Calibri"/>
              </a:rPr>
              <a:t>, </a:t>
            </a:r>
            <a:r>
              <a:rPr lang="en-US" i="1" dirty="0">
                <a:solidFill>
                  <a:srgbClr val="212121"/>
                </a:solidFill>
                <a:latin typeface="Aptos Display"/>
                <a:ea typeface="Calibri"/>
                <a:cs typeface="Calibri"/>
              </a:rPr>
              <a:t>164</a:t>
            </a:r>
            <a:r>
              <a:rPr lang="en-US" dirty="0">
                <a:solidFill>
                  <a:srgbClr val="212121"/>
                </a:solidFill>
                <a:latin typeface="Aptos Display"/>
                <a:ea typeface="Calibri"/>
                <a:cs typeface="Calibri"/>
              </a:rPr>
              <a:t>, 31–37. </a:t>
            </a:r>
            <a:r>
              <a:rPr lang="en-US" dirty="0">
                <a:latin typeface="Aptos Display"/>
                <a:ea typeface="Calibri"/>
                <a:cs typeface="Calibri"/>
                <a:hlinkClick r:id="rId8"/>
              </a:rPr>
              <a:t>https://doi.org/10.1016/j.maturitas.2022.06.004</a:t>
            </a:r>
            <a:r>
              <a:rPr lang="en-US" dirty="0">
                <a:solidFill>
                  <a:srgbClr val="212121"/>
                </a:solidFill>
                <a:latin typeface="Aptos Display"/>
                <a:ea typeface="Calibri"/>
                <a:cs typeface="Calibri"/>
              </a:rPr>
              <a:t> </a:t>
            </a:r>
          </a:p>
          <a:p>
            <a:r>
              <a:rPr lang="en-US" dirty="0" err="1">
                <a:solidFill>
                  <a:srgbClr val="212121"/>
                </a:solidFill>
                <a:latin typeface="Aptos Display"/>
                <a:ea typeface="Calibri"/>
                <a:cs typeface="Calibri"/>
              </a:rPr>
              <a:t>Fardet</a:t>
            </a:r>
            <a:r>
              <a:rPr lang="en-US" dirty="0">
                <a:solidFill>
                  <a:srgbClr val="212121"/>
                </a:solidFill>
                <a:latin typeface="Aptos Display"/>
                <a:ea typeface="Calibri"/>
                <a:cs typeface="Calibri"/>
              </a:rPr>
              <a:t>, A., &amp; </a:t>
            </a:r>
            <a:r>
              <a:rPr lang="en-US" dirty="0" err="1">
                <a:solidFill>
                  <a:srgbClr val="212121"/>
                </a:solidFill>
                <a:latin typeface="Aptos Display"/>
                <a:ea typeface="Calibri"/>
                <a:cs typeface="Calibri"/>
              </a:rPr>
              <a:t>Boirie</a:t>
            </a:r>
            <a:r>
              <a:rPr lang="en-US" dirty="0">
                <a:solidFill>
                  <a:srgbClr val="212121"/>
                </a:solidFill>
                <a:latin typeface="Aptos Display"/>
                <a:ea typeface="Calibri"/>
                <a:cs typeface="Calibri"/>
              </a:rPr>
              <a:t>, Y. (2013). Associations between diet-related diseases and impaired physiological mechanisms: a holistic approach based on meta-analyses to identify targets for preventive nutrition. </a:t>
            </a:r>
            <a:r>
              <a:rPr lang="en-US" i="1" dirty="0">
                <a:solidFill>
                  <a:srgbClr val="212121"/>
                </a:solidFill>
                <a:latin typeface="Aptos Display"/>
                <a:ea typeface="Calibri"/>
                <a:cs typeface="Calibri"/>
              </a:rPr>
              <a:t>Nutrition reviews</a:t>
            </a:r>
            <a:r>
              <a:rPr lang="en-US" dirty="0">
                <a:solidFill>
                  <a:srgbClr val="212121"/>
                </a:solidFill>
                <a:latin typeface="Aptos Display"/>
                <a:ea typeface="Calibri"/>
                <a:cs typeface="Calibri"/>
              </a:rPr>
              <a:t>, </a:t>
            </a:r>
            <a:r>
              <a:rPr lang="en-US" i="1" dirty="0">
                <a:solidFill>
                  <a:srgbClr val="212121"/>
                </a:solidFill>
                <a:latin typeface="Aptos Display"/>
                <a:ea typeface="Calibri"/>
                <a:cs typeface="Calibri"/>
              </a:rPr>
              <a:t>71</a:t>
            </a:r>
            <a:r>
              <a:rPr lang="en-US" dirty="0">
                <a:solidFill>
                  <a:srgbClr val="212121"/>
                </a:solidFill>
                <a:latin typeface="Aptos Display"/>
                <a:ea typeface="Calibri"/>
                <a:cs typeface="Calibri"/>
              </a:rPr>
              <a:t>(10), 643–656. </a:t>
            </a:r>
            <a:r>
              <a:rPr lang="en-US" dirty="0">
                <a:solidFill>
                  <a:srgbClr val="212121"/>
                </a:solidFill>
                <a:latin typeface="Aptos Display"/>
                <a:ea typeface="Calibri"/>
                <a:cs typeface="Calibri"/>
                <a:hlinkClick r:id="rId9"/>
              </a:rPr>
              <a:t>https://doi.org/10.1111/nure.12052</a:t>
            </a:r>
            <a:r>
              <a:rPr lang="en-US" dirty="0">
                <a:solidFill>
                  <a:srgbClr val="212121"/>
                </a:solidFill>
                <a:latin typeface="Aptos Display"/>
                <a:ea typeface="Calibri"/>
                <a:cs typeface="Calibri"/>
              </a:rPr>
              <a:t> </a:t>
            </a:r>
          </a:p>
          <a:p>
            <a:pPr>
              <a:lnSpc>
                <a:spcPct val="100000"/>
              </a:lnSpc>
              <a:spcBef>
                <a:spcPts val="0"/>
              </a:spcBef>
            </a:pPr>
            <a:r>
              <a:rPr lang="en-US" dirty="0">
                <a:solidFill>
                  <a:srgbClr val="212121"/>
                </a:solidFill>
                <a:latin typeface="Aptos Display"/>
                <a:ea typeface="Calibri"/>
                <a:cs typeface="Calibri"/>
              </a:rPr>
              <a:t>Anil, S., Zawahir, M. S., &amp; Al-Naggar, R. A. (2016). Effectiveness of preventive medicine education and its determinants among medical students in Malaysia. </a:t>
            </a:r>
            <a:r>
              <a:rPr lang="en-US" i="1" dirty="0">
                <a:solidFill>
                  <a:srgbClr val="212121"/>
                </a:solidFill>
                <a:latin typeface="Aptos Display"/>
                <a:ea typeface="Calibri"/>
                <a:cs typeface="Calibri"/>
              </a:rPr>
              <a:t>Frontiers of medicine</a:t>
            </a:r>
            <a:r>
              <a:rPr lang="en-US" dirty="0">
                <a:solidFill>
                  <a:srgbClr val="212121"/>
                </a:solidFill>
                <a:latin typeface="Aptos Display"/>
                <a:ea typeface="Calibri"/>
                <a:cs typeface="Calibri"/>
              </a:rPr>
              <a:t>, </a:t>
            </a:r>
            <a:r>
              <a:rPr lang="en-US" i="1" dirty="0">
                <a:solidFill>
                  <a:srgbClr val="212121"/>
                </a:solidFill>
                <a:latin typeface="Aptos Display"/>
                <a:ea typeface="Calibri"/>
                <a:cs typeface="Calibri"/>
              </a:rPr>
              <a:t>10</a:t>
            </a:r>
            <a:r>
              <a:rPr lang="en-US" dirty="0">
                <a:solidFill>
                  <a:srgbClr val="212121"/>
                </a:solidFill>
                <a:latin typeface="Aptos Display"/>
                <a:ea typeface="Calibri"/>
                <a:cs typeface="Calibri"/>
              </a:rPr>
              <a:t>(1), 91–100. </a:t>
            </a:r>
            <a:r>
              <a:rPr lang="en-US" dirty="0">
                <a:solidFill>
                  <a:srgbClr val="444444"/>
                </a:solidFill>
                <a:latin typeface="Aptos Display"/>
                <a:ea typeface="Calibri"/>
                <a:cs typeface="Calibri"/>
                <a:hlinkClick r:id="rId10"/>
              </a:rPr>
              <a:t>https://doi.org/10.1007/s11684-016-0428-0</a:t>
            </a:r>
            <a:r>
              <a:rPr lang="en-US" dirty="0">
                <a:solidFill>
                  <a:srgbClr val="212121"/>
                </a:solidFill>
                <a:latin typeface="Aptos Display"/>
                <a:ea typeface="Calibri"/>
                <a:cs typeface="Calibri"/>
              </a:rPr>
              <a:t> </a:t>
            </a:r>
            <a:endParaRPr lang="en-US" dirty="0">
              <a:latin typeface="Aptos Display"/>
            </a:endParaRPr>
          </a:p>
          <a:p>
            <a:endParaRPr lang="en-US" dirty="0"/>
          </a:p>
        </p:txBody>
      </p:sp>
    </p:spTree>
    <p:extLst>
      <p:ext uri="{BB962C8B-B14F-4D97-AF65-F5344CB8AC3E}">
        <p14:creationId xmlns:p14="http://schemas.microsoft.com/office/powerpoint/2010/main" val="135724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6A86-8B08-534A-F26D-BE6E5C1E28DF}"/>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F491FB79-FCBA-9BB1-BA8F-594CB669D84C}"/>
              </a:ext>
            </a:extLst>
          </p:cNvPr>
          <p:cNvSpPr>
            <a:spLocks noGrp="1"/>
          </p:cNvSpPr>
          <p:nvPr>
            <p:ph idx="1"/>
          </p:nvPr>
        </p:nvSpPr>
        <p:spPr>
          <a:xfrm>
            <a:off x="243068" y="1392194"/>
            <a:ext cx="11110732" cy="5465806"/>
          </a:xfrm>
        </p:spPr>
        <p:txBody>
          <a:bodyPr vert="horz" lIns="91440" tIns="45720" rIns="91440" bIns="45720" rtlCol="0" anchor="t">
            <a:normAutofit/>
          </a:bodyPr>
          <a:lstStyle/>
          <a:p>
            <a:pPr>
              <a:lnSpc>
                <a:spcPct val="100000"/>
              </a:lnSpc>
              <a:spcBef>
                <a:spcPts val="0"/>
              </a:spcBef>
            </a:pPr>
            <a:r>
              <a:rPr lang="en-US" sz="1100" dirty="0">
                <a:solidFill>
                  <a:srgbClr val="212121"/>
                </a:solidFill>
                <a:latin typeface="Aptos Display"/>
                <a:ea typeface="Calibri"/>
                <a:cs typeface="Calibri"/>
              </a:rPr>
              <a:t>Harper, A., Vijayakumar, V., Ouwehand, A. C., Ter Haar, J., Obis, D., </a:t>
            </a:r>
            <a:r>
              <a:rPr lang="en-US" sz="1100" dirty="0" err="1">
                <a:solidFill>
                  <a:srgbClr val="212121"/>
                </a:solidFill>
                <a:latin typeface="Aptos Display"/>
                <a:ea typeface="Calibri"/>
                <a:cs typeface="Calibri"/>
              </a:rPr>
              <a:t>Espadaler</a:t>
            </a:r>
            <a:r>
              <a:rPr lang="en-US" sz="1100" dirty="0">
                <a:solidFill>
                  <a:srgbClr val="212121"/>
                </a:solidFill>
                <a:latin typeface="Aptos Display"/>
                <a:ea typeface="Calibri"/>
                <a:cs typeface="Calibri"/>
              </a:rPr>
              <a:t>, J., Binda, S., </a:t>
            </a:r>
            <a:r>
              <a:rPr lang="en-US" sz="1100" dirty="0" err="1">
                <a:solidFill>
                  <a:srgbClr val="212121"/>
                </a:solidFill>
                <a:latin typeface="Aptos Display"/>
                <a:ea typeface="Calibri"/>
                <a:cs typeface="Calibri"/>
              </a:rPr>
              <a:t>Desiraju</a:t>
            </a:r>
            <a:r>
              <a:rPr lang="en-US" sz="1100" dirty="0">
                <a:solidFill>
                  <a:srgbClr val="212121"/>
                </a:solidFill>
                <a:latin typeface="Aptos Display"/>
                <a:ea typeface="Calibri"/>
                <a:cs typeface="Calibri"/>
              </a:rPr>
              <a:t>, S., &amp; Day, R. (2021). Viral Infections, the Microbiome, and Probiotics. </a:t>
            </a:r>
            <a:r>
              <a:rPr lang="en-US" sz="1100" i="1" dirty="0">
                <a:solidFill>
                  <a:srgbClr val="212121"/>
                </a:solidFill>
                <a:latin typeface="Aptos Display"/>
                <a:ea typeface="Calibri"/>
                <a:cs typeface="Calibri"/>
              </a:rPr>
              <a:t>Frontiers in cellular and infection microbiology</a:t>
            </a:r>
            <a:r>
              <a:rPr lang="en-US" sz="1100" dirty="0">
                <a:solidFill>
                  <a:srgbClr val="212121"/>
                </a:solidFill>
                <a:latin typeface="Aptos Display"/>
                <a:ea typeface="Calibri"/>
                <a:cs typeface="Calibri"/>
              </a:rPr>
              <a:t>, </a:t>
            </a:r>
            <a:r>
              <a:rPr lang="en-US" sz="1100" i="1" dirty="0">
                <a:solidFill>
                  <a:srgbClr val="212121"/>
                </a:solidFill>
                <a:latin typeface="Aptos Display"/>
                <a:ea typeface="Calibri"/>
                <a:cs typeface="Calibri"/>
              </a:rPr>
              <a:t>10</a:t>
            </a:r>
            <a:r>
              <a:rPr lang="en-US" sz="1100" dirty="0">
                <a:solidFill>
                  <a:srgbClr val="212121"/>
                </a:solidFill>
                <a:latin typeface="Aptos Display"/>
                <a:ea typeface="Calibri"/>
                <a:cs typeface="Calibri"/>
              </a:rPr>
              <a:t>, 596166. </a:t>
            </a:r>
            <a:r>
              <a:rPr lang="en-US" sz="1100" dirty="0">
                <a:solidFill>
                  <a:srgbClr val="444444"/>
                </a:solidFill>
                <a:latin typeface="Aptos Display"/>
                <a:ea typeface="Calibri"/>
                <a:cs typeface="Calibri"/>
                <a:hlinkClick r:id="rId2"/>
              </a:rPr>
              <a:t>https://doi.org/10.3389/fcimb.2020.596166</a:t>
            </a:r>
            <a:r>
              <a:rPr lang="en-US" sz="1100" dirty="0">
                <a:solidFill>
                  <a:srgbClr val="212121"/>
                </a:solidFill>
                <a:latin typeface="Aptos Display"/>
                <a:ea typeface="Calibri"/>
                <a:cs typeface="Calibri"/>
              </a:rPr>
              <a:t> </a:t>
            </a:r>
            <a:endParaRPr lang="en-US" sz="1100" dirty="0">
              <a:latin typeface="Aptos Display"/>
            </a:endParaRPr>
          </a:p>
          <a:p>
            <a:pPr>
              <a:lnSpc>
                <a:spcPct val="100000"/>
              </a:lnSpc>
              <a:spcBef>
                <a:spcPts val="0"/>
              </a:spcBef>
            </a:pPr>
            <a:r>
              <a:rPr lang="en-US" sz="1200" dirty="0">
                <a:solidFill>
                  <a:srgbClr val="212121"/>
                </a:solidFill>
                <a:latin typeface="Calibri"/>
                <a:ea typeface="Calibri"/>
                <a:cs typeface="Calibri"/>
              </a:rPr>
              <a:t>Harper, A., Vijayakumar, V., Ouwehand, A. C., Ter Haar, J., Obis, D., </a:t>
            </a:r>
            <a:r>
              <a:rPr lang="en-US" sz="1200" dirty="0" err="1">
                <a:solidFill>
                  <a:srgbClr val="212121"/>
                </a:solidFill>
                <a:latin typeface="Calibri"/>
                <a:ea typeface="Calibri"/>
                <a:cs typeface="Calibri"/>
              </a:rPr>
              <a:t>Espadaler</a:t>
            </a:r>
            <a:r>
              <a:rPr lang="en-US" sz="1200" dirty="0">
                <a:solidFill>
                  <a:srgbClr val="212121"/>
                </a:solidFill>
                <a:latin typeface="Calibri"/>
                <a:ea typeface="Calibri"/>
                <a:cs typeface="Calibri"/>
              </a:rPr>
              <a:t>, J., Binda, S., </a:t>
            </a:r>
            <a:r>
              <a:rPr lang="en-US" sz="1200" dirty="0" err="1">
                <a:solidFill>
                  <a:srgbClr val="212121"/>
                </a:solidFill>
                <a:latin typeface="Calibri"/>
                <a:ea typeface="Calibri"/>
                <a:cs typeface="Calibri"/>
              </a:rPr>
              <a:t>Desiraju</a:t>
            </a:r>
            <a:r>
              <a:rPr lang="en-US" sz="1200" dirty="0">
                <a:solidFill>
                  <a:srgbClr val="212121"/>
                </a:solidFill>
                <a:latin typeface="Calibri"/>
                <a:ea typeface="Calibri"/>
                <a:cs typeface="Calibri"/>
              </a:rPr>
              <a:t>, S., &amp; Day, R. (2021). Viral Infections, the Microbiome, and Probiotics. </a:t>
            </a:r>
            <a:r>
              <a:rPr lang="en-US" sz="1200" i="1" dirty="0">
                <a:solidFill>
                  <a:srgbClr val="212121"/>
                </a:solidFill>
                <a:latin typeface="Calibri"/>
                <a:ea typeface="Calibri"/>
                <a:cs typeface="Calibri"/>
              </a:rPr>
              <a:t>Frontiers in cellular and infection microbiology</a:t>
            </a:r>
            <a:r>
              <a:rPr lang="en-US" sz="1200" dirty="0">
                <a:solidFill>
                  <a:srgbClr val="212121"/>
                </a:solidFill>
                <a:latin typeface="Calibri"/>
                <a:ea typeface="Calibri"/>
                <a:cs typeface="Calibri"/>
              </a:rPr>
              <a:t>, </a:t>
            </a:r>
            <a:r>
              <a:rPr lang="en-US" sz="1200" i="1" dirty="0">
                <a:solidFill>
                  <a:srgbClr val="212121"/>
                </a:solidFill>
                <a:latin typeface="Calibri"/>
                <a:ea typeface="Calibri"/>
                <a:cs typeface="Calibri"/>
              </a:rPr>
              <a:t>10</a:t>
            </a:r>
            <a:r>
              <a:rPr lang="en-US" sz="1200" dirty="0">
                <a:solidFill>
                  <a:srgbClr val="212121"/>
                </a:solidFill>
                <a:latin typeface="Calibri"/>
                <a:ea typeface="Calibri"/>
                <a:cs typeface="Calibri"/>
              </a:rPr>
              <a:t>, 596166. </a:t>
            </a:r>
            <a:r>
              <a:rPr lang="en-US" sz="1200" dirty="0">
                <a:solidFill>
                  <a:srgbClr val="212121"/>
                </a:solidFill>
                <a:latin typeface="Calibri"/>
                <a:ea typeface="Calibri"/>
                <a:cs typeface="Calibri"/>
                <a:hlinkClick r:id="rId2"/>
              </a:rPr>
              <a:t>https://doi.org/10.3389/fcimb.2020.596166</a:t>
            </a:r>
            <a:r>
              <a:rPr lang="en-US" sz="1200" dirty="0">
                <a:solidFill>
                  <a:srgbClr val="212121"/>
                </a:solidFill>
                <a:latin typeface="Calibri"/>
                <a:ea typeface="Calibri"/>
                <a:cs typeface="Calibri"/>
              </a:rPr>
              <a:t> </a:t>
            </a:r>
            <a:endParaRPr lang="en-US" sz="1100" dirty="0">
              <a:solidFill>
                <a:srgbClr val="212121"/>
              </a:solidFill>
              <a:latin typeface="Aptos Display"/>
              <a:ea typeface="Calibri"/>
              <a:cs typeface="Calibri"/>
            </a:endParaRPr>
          </a:p>
          <a:p>
            <a:r>
              <a:rPr lang="en-US" sz="1100" dirty="0">
                <a:solidFill>
                  <a:srgbClr val="1B1B1B"/>
                </a:solidFill>
                <a:latin typeface="Aptos Display"/>
                <a:ea typeface="+mn-lt"/>
                <a:cs typeface="Times New Roman"/>
              </a:rPr>
              <a:t>Le Saux N. (2009). Dispelling myths held by parents about the influenza vaccine. </a:t>
            </a:r>
            <a:r>
              <a:rPr lang="en-US" sz="1100" i="1" dirty="0" err="1">
                <a:solidFill>
                  <a:srgbClr val="1B1B1B"/>
                </a:solidFill>
                <a:latin typeface="Aptos Display"/>
                <a:ea typeface="+mn-lt"/>
                <a:cs typeface="Times New Roman"/>
              </a:rPr>
              <a:t>Paediatrics</a:t>
            </a:r>
            <a:r>
              <a:rPr lang="en-US" sz="1100" i="1" dirty="0">
                <a:solidFill>
                  <a:srgbClr val="1B1B1B"/>
                </a:solidFill>
                <a:latin typeface="Aptos Display"/>
                <a:ea typeface="+mn-lt"/>
                <a:cs typeface="Times New Roman"/>
              </a:rPr>
              <a:t> &amp; child health</a:t>
            </a:r>
            <a:r>
              <a:rPr lang="en-US" sz="1100" dirty="0">
                <a:solidFill>
                  <a:srgbClr val="1B1B1B"/>
                </a:solidFill>
                <a:latin typeface="Aptos Display"/>
                <a:ea typeface="+mn-lt"/>
                <a:cs typeface="Times New Roman"/>
              </a:rPr>
              <a:t>, </a:t>
            </a:r>
            <a:r>
              <a:rPr lang="en-US" sz="1100" i="1" dirty="0">
                <a:solidFill>
                  <a:srgbClr val="1B1B1B"/>
                </a:solidFill>
                <a:latin typeface="Aptos Display"/>
                <a:ea typeface="+mn-lt"/>
                <a:cs typeface="Times New Roman"/>
              </a:rPr>
              <a:t>14</a:t>
            </a:r>
            <a:r>
              <a:rPr lang="en-US" sz="1100" dirty="0">
                <a:solidFill>
                  <a:srgbClr val="1B1B1B"/>
                </a:solidFill>
                <a:latin typeface="Aptos Display"/>
                <a:ea typeface="+mn-lt"/>
                <a:cs typeface="Times New Roman"/>
              </a:rPr>
              <a:t>(9), 618–622. </a:t>
            </a:r>
            <a:r>
              <a:rPr lang="en-US" sz="1100" dirty="0">
                <a:solidFill>
                  <a:srgbClr val="1B1B1B"/>
                </a:solidFill>
                <a:latin typeface="Aptos Display"/>
                <a:ea typeface="+mn-lt"/>
                <a:cs typeface="Times New Roman"/>
                <a:hlinkClick r:id="rId3"/>
              </a:rPr>
              <a:t>https://doi.org/10.1093/pch/14.9.618</a:t>
            </a:r>
            <a:endParaRPr lang="en-US" sz="1100" dirty="0">
              <a:solidFill>
                <a:srgbClr val="1B1B1B"/>
              </a:solidFill>
              <a:latin typeface="Aptos Display"/>
              <a:ea typeface="+mn-lt"/>
              <a:cs typeface="Times New Roman"/>
            </a:endParaRPr>
          </a:p>
          <a:p>
            <a:r>
              <a:rPr lang="en-US" sz="1100" dirty="0" err="1">
                <a:latin typeface="Aptos Display"/>
                <a:ea typeface="+mn-lt"/>
                <a:cs typeface="+mn-lt"/>
              </a:rPr>
              <a:t>Chuaychoo</a:t>
            </a:r>
            <a:r>
              <a:rPr lang="en-US" sz="1100" dirty="0">
                <a:latin typeface="Aptos Display"/>
                <a:ea typeface="+mn-lt"/>
                <a:cs typeface="+mn-lt"/>
              </a:rPr>
              <a:t>, B., </a:t>
            </a:r>
            <a:r>
              <a:rPr lang="en-US" sz="1100" dirty="0" err="1">
                <a:latin typeface="Aptos Display"/>
                <a:ea typeface="+mn-lt"/>
                <a:cs typeface="+mn-lt"/>
              </a:rPr>
              <a:t>Wongsurakiat</a:t>
            </a:r>
            <a:r>
              <a:rPr lang="en-US" sz="1100" dirty="0">
                <a:latin typeface="Aptos Display"/>
                <a:ea typeface="+mn-lt"/>
                <a:cs typeface="+mn-lt"/>
              </a:rPr>
              <a:t>, P., Nana, A., </a:t>
            </a:r>
            <a:r>
              <a:rPr lang="en-US" sz="1100" dirty="0" err="1">
                <a:latin typeface="Aptos Display"/>
                <a:ea typeface="+mn-lt"/>
                <a:cs typeface="+mn-lt"/>
              </a:rPr>
              <a:t>Kositanont</a:t>
            </a:r>
            <a:r>
              <a:rPr lang="en-US" sz="1100" dirty="0">
                <a:latin typeface="Aptos Display"/>
                <a:ea typeface="+mn-lt"/>
                <a:cs typeface="+mn-lt"/>
              </a:rPr>
              <a:t>, U., &amp; </a:t>
            </a:r>
            <a:r>
              <a:rPr lang="en-US" sz="1100" dirty="0" err="1">
                <a:latin typeface="Aptos Display"/>
                <a:ea typeface="+mn-lt"/>
                <a:cs typeface="+mn-lt"/>
              </a:rPr>
              <a:t>Maranetra</a:t>
            </a:r>
            <a:r>
              <a:rPr lang="en-US" sz="1100" dirty="0">
                <a:latin typeface="Aptos Display"/>
                <a:ea typeface="+mn-lt"/>
                <a:cs typeface="+mn-lt"/>
              </a:rPr>
              <a:t>, K. N. (2010). The immunogenicity of intradermal influenza vaccination in COPD patients. Vaccine, 28(24), 4045–4051. https://</a:t>
            </a:r>
            <a:r>
              <a:rPr lang="en-US" sz="1100" dirty="0" err="1">
                <a:latin typeface="Aptos Display"/>
                <a:ea typeface="+mn-lt"/>
                <a:cs typeface="+mn-lt"/>
              </a:rPr>
              <a:t>doi.org</a:t>
            </a:r>
            <a:r>
              <a:rPr lang="en-US" sz="1100" dirty="0">
                <a:latin typeface="Aptos Display"/>
                <a:ea typeface="+mn-lt"/>
                <a:cs typeface="+mn-lt"/>
              </a:rPr>
              <a:t>/10.1016/j.vaccine.2010.04.006</a:t>
            </a:r>
          </a:p>
          <a:p>
            <a:r>
              <a:rPr lang="en-US" sz="1100" dirty="0">
                <a:latin typeface="Aptos Display"/>
                <a:ea typeface="+mn-lt"/>
                <a:cs typeface="+mn-lt"/>
              </a:rPr>
              <a:t>Palmu, A. A., Pepin, S., Syrjänen, R. K., Mari, K., Moore, T. M., Jokinen, J., Nieminen, H., </a:t>
            </a:r>
            <a:r>
              <a:rPr lang="en-US" sz="1100" dirty="0" err="1">
                <a:latin typeface="Aptos Display"/>
                <a:ea typeface="+mn-lt"/>
                <a:cs typeface="+mn-lt"/>
              </a:rPr>
              <a:t>Kilpi</a:t>
            </a:r>
            <a:r>
              <a:rPr lang="en-US" sz="1100" dirty="0">
                <a:latin typeface="Aptos Display"/>
                <a:ea typeface="+mn-lt"/>
                <a:cs typeface="+mn-lt"/>
              </a:rPr>
              <a:t>, T., Samson, S. I., &amp; De Bruijn, I. (2024). High‐Dose quadrivalent influenza vaccine for prevention of cardiovascular and respiratory hospitalizations in older adults. Influenza and Other Respiratory Viruses, 18(4). https://</a:t>
            </a:r>
            <a:r>
              <a:rPr lang="en-US" sz="1100" dirty="0" err="1">
                <a:latin typeface="Aptos Display"/>
                <a:ea typeface="+mn-lt"/>
                <a:cs typeface="+mn-lt"/>
              </a:rPr>
              <a:t>doi.org</a:t>
            </a:r>
            <a:r>
              <a:rPr lang="en-US" sz="1100" dirty="0">
                <a:latin typeface="Aptos Display"/>
                <a:ea typeface="+mn-lt"/>
                <a:cs typeface="+mn-lt"/>
              </a:rPr>
              <a:t>/10.1111/irv.13270</a:t>
            </a:r>
          </a:p>
          <a:p>
            <a:r>
              <a:rPr lang="en-US" sz="1100" dirty="0">
                <a:latin typeface="Aptos Display"/>
                <a:ea typeface="+mn-lt"/>
                <a:cs typeface="+mn-lt"/>
              </a:rPr>
              <a:t>Who needs a flu vaccine. (2024, October 3). Influenza (Flu). https://</a:t>
            </a:r>
            <a:r>
              <a:rPr lang="en-US" sz="1100" dirty="0" err="1">
                <a:latin typeface="Aptos Display"/>
                <a:ea typeface="+mn-lt"/>
                <a:cs typeface="+mn-lt"/>
              </a:rPr>
              <a:t>www.cdc.gov</a:t>
            </a:r>
            <a:r>
              <a:rPr lang="en-US" sz="1100" dirty="0">
                <a:latin typeface="Aptos Display"/>
                <a:ea typeface="+mn-lt"/>
                <a:cs typeface="+mn-lt"/>
              </a:rPr>
              <a:t>/flu/vaccines/</a:t>
            </a:r>
            <a:r>
              <a:rPr lang="en-US" sz="1100" dirty="0" err="1">
                <a:latin typeface="Aptos Display"/>
                <a:ea typeface="+mn-lt"/>
                <a:cs typeface="+mn-lt"/>
              </a:rPr>
              <a:t>vaccinations.html</a:t>
            </a:r>
            <a:endParaRPr lang="en-US" sz="1100" dirty="0">
              <a:latin typeface="Aptos Display"/>
              <a:ea typeface="+mn-lt"/>
              <a:cs typeface="+mn-lt"/>
            </a:endParaRPr>
          </a:p>
          <a:p>
            <a:r>
              <a:rPr lang="en-US" sz="1100" dirty="0">
                <a:latin typeface="Aptos Display"/>
                <a:ea typeface="+mn-lt"/>
                <a:cs typeface="+mn-lt"/>
              </a:rPr>
              <a:t>McNally, K., Roess, A., Weinstein, A., Lindley, L., &amp; Wallin, R. (2023). School nurses’ experiences and roles in promoting and administering the HPV vaccine: A systematic review using the socioecological framework. The Journal of School Nursing, 40(1), 43–57. https://</a:t>
            </a:r>
            <a:r>
              <a:rPr lang="en-US" sz="1100" dirty="0" err="1">
                <a:latin typeface="Aptos Display"/>
                <a:ea typeface="+mn-lt"/>
                <a:cs typeface="+mn-lt"/>
              </a:rPr>
              <a:t>doi.org</a:t>
            </a:r>
            <a:r>
              <a:rPr lang="en-US" sz="1100" dirty="0">
                <a:latin typeface="Aptos Display"/>
                <a:ea typeface="+mn-lt"/>
                <a:cs typeface="+mn-lt"/>
              </a:rPr>
              <a:t>/10.1177/10598405231206109</a:t>
            </a:r>
          </a:p>
          <a:p>
            <a:r>
              <a:rPr lang="en-US" sz="1100" dirty="0">
                <a:latin typeface="Aptos Display"/>
                <a:ea typeface="+mn-lt"/>
                <a:cs typeface="+mn-lt"/>
              </a:rPr>
              <a:t>Damsgaard, S., </a:t>
            </a:r>
            <a:r>
              <a:rPr lang="en-US" sz="1100" dirty="0" err="1">
                <a:latin typeface="Aptos Display"/>
                <a:ea typeface="+mn-lt"/>
                <a:cs typeface="+mn-lt"/>
              </a:rPr>
              <a:t>Allergodt</a:t>
            </a:r>
            <a:r>
              <a:rPr lang="en-US" sz="1100" dirty="0">
                <a:latin typeface="Aptos Display"/>
                <a:ea typeface="+mn-lt"/>
                <a:cs typeface="+mn-lt"/>
              </a:rPr>
              <a:t>, K., &amp; Handberg, C. (2024). Women’s experiences with opting out of cervical cancer screening and the role of the nurse in the women’s decision‐making process. Journal of Clinical Nursing, 33(7), 2674–2687. </a:t>
            </a:r>
            <a:r>
              <a:rPr lang="en-US" sz="1100" dirty="0">
                <a:latin typeface="Aptos Display"/>
                <a:ea typeface="+mn-lt"/>
                <a:cs typeface="+mn-lt"/>
                <a:hlinkClick r:id="rId4"/>
              </a:rPr>
              <a:t>https://doi.org/10.1111/jocn.17067</a:t>
            </a:r>
            <a:endParaRPr lang="en-US" sz="1100" dirty="0">
              <a:latin typeface="Aptos Display"/>
              <a:ea typeface="+mn-lt"/>
              <a:cs typeface="+mn-lt"/>
            </a:endParaRPr>
          </a:p>
          <a:p>
            <a:r>
              <a:rPr lang="en-US" sz="1100" dirty="0">
                <a:latin typeface="Aptos Display"/>
                <a:ea typeface="+mn-lt"/>
                <a:cs typeface="+mn-lt"/>
              </a:rPr>
              <a:t>Novilla, M. L. B., Goates, M. C., </a:t>
            </a:r>
            <a:r>
              <a:rPr lang="en-US" sz="1100" dirty="0" err="1">
                <a:latin typeface="Aptos Display"/>
                <a:ea typeface="+mn-lt"/>
                <a:cs typeface="+mn-lt"/>
              </a:rPr>
              <a:t>Redelfs</a:t>
            </a:r>
            <a:r>
              <a:rPr lang="en-US" sz="1100" dirty="0">
                <a:latin typeface="Aptos Display"/>
                <a:ea typeface="+mn-lt"/>
                <a:cs typeface="+mn-lt"/>
              </a:rPr>
              <a:t>, A. H., Quenzer, M., Novilla, L. K. B., Leffler, T., Holt, C. A., Doria, R. B., Dang, M. T., Hewitt, M., Lind, E., Prickett, E., &amp; Aldridge, K. (2023). Why Parents Say No to Having Their Children Vaccinated against Measles: A Systematic Review of the Social Determinants of Parental Perceptions on MMR Vaccine Hesitancy. Vaccines, 11(5), 926. </a:t>
            </a:r>
            <a:r>
              <a:rPr lang="en-US" sz="1100" dirty="0">
                <a:latin typeface="Aptos Display"/>
                <a:ea typeface="+mn-lt"/>
                <a:cs typeface="+mn-lt"/>
                <a:hlinkClick r:id="rId5"/>
              </a:rPr>
              <a:t>https://doi.org/10.3390/vaccines11050926</a:t>
            </a:r>
            <a:endParaRPr lang="en-US" sz="1100" dirty="0">
              <a:latin typeface="Aptos Display"/>
              <a:ea typeface="+mn-lt"/>
              <a:cs typeface="+mn-lt"/>
            </a:endParaRPr>
          </a:p>
          <a:p>
            <a:r>
              <a:rPr lang="en-US" sz="1100" dirty="0" err="1">
                <a:latin typeface="Aptos Display"/>
                <a:ea typeface="+mn-lt"/>
                <a:cs typeface="+mn-lt"/>
              </a:rPr>
              <a:t>Gidengil</a:t>
            </a:r>
            <a:r>
              <a:rPr lang="en-US" sz="1100" dirty="0">
                <a:latin typeface="Aptos Display"/>
                <a:ea typeface="+mn-lt"/>
                <a:cs typeface="+mn-lt"/>
              </a:rPr>
              <a:t>, C., Goetz, M. B., Newberry, S., Maglione, M., Hall, O., Larkin, J., Motala, A., &amp; Hempel, S. (2021). Safety of vaccines used for routine immunization in the United States: An updated systematic review and meta-analysis. Vaccine, 39(28), 3696–3716. https://</a:t>
            </a:r>
            <a:r>
              <a:rPr lang="en-US" sz="1100" dirty="0" err="1">
                <a:latin typeface="Aptos Display"/>
                <a:ea typeface="+mn-lt"/>
                <a:cs typeface="+mn-lt"/>
              </a:rPr>
              <a:t>doi.org</a:t>
            </a:r>
            <a:r>
              <a:rPr lang="en-US" sz="1100" dirty="0">
                <a:latin typeface="Aptos Display"/>
                <a:ea typeface="+mn-lt"/>
                <a:cs typeface="+mn-lt"/>
              </a:rPr>
              <a:t>/10.1016/j.vaccine.2021.03.079</a:t>
            </a:r>
          </a:p>
          <a:p>
            <a:r>
              <a:rPr lang="en-US" sz="1100" dirty="0">
                <a:latin typeface="Aptos Display"/>
                <a:ea typeface="+mn-lt"/>
                <a:cs typeface="+mn-lt"/>
              </a:rPr>
              <a:t>Measles vaccination. (2025, January 17). Measles (Rubeola). https://</a:t>
            </a:r>
            <a:r>
              <a:rPr lang="en-US" sz="1100" dirty="0" err="1">
                <a:latin typeface="Aptos Display"/>
                <a:ea typeface="+mn-lt"/>
                <a:cs typeface="+mn-lt"/>
              </a:rPr>
              <a:t>www.cdc.gov</a:t>
            </a:r>
            <a:r>
              <a:rPr lang="en-US" sz="1100" dirty="0">
                <a:latin typeface="Aptos Display"/>
                <a:ea typeface="+mn-lt"/>
                <a:cs typeface="+mn-lt"/>
              </a:rPr>
              <a:t>/measles/vaccines/</a:t>
            </a:r>
            <a:r>
              <a:rPr lang="en-US" sz="1100" dirty="0" err="1">
                <a:latin typeface="Aptos Display"/>
                <a:ea typeface="+mn-lt"/>
                <a:cs typeface="+mn-lt"/>
              </a:rPr>
              <a:t>index.html</a:t>
            </a:r>
            <a:endParaRPr lang="en-US" sz="1100" dirty="0">
              <a:latin typeface="Aptos Display"/>
              <a:ea typeface="+mn-lt"/>
              <a:cs typeface="+mn-lt"/>
            </a:endParaRPr>
          </a:p>
          <a:p>
            <a:r>
              <a:rPr lang="en-US" sz="1100" dirty="0">
                <a:latin typeface="Aptos Display"/>
                <a:ea typeface="+mn-lt"/>
                <a:cs typeface="+mn-lt"/>
              </a:rPr>
              <a:t>Measles: More than just a rash. (n.d.). https://</a:t>
            </a:r>
            <a:r>
              <a:rPr lang="en-US" sz="1100" dirty="0" err="1">
                <a:latin typeface="Aptos Display"/>
                <a:ea typeface="+mn-lt"/>
                <a:cs typeface="+mn-lt"/>
              </a:rPr>
              <a:t>oce.ovid.com</a:t>
            </a:r>
            <a:r>
              <a:rPr lang="en-US" sz="1100" dirty="0">
                <a:latin typeface="Aptos Display"/>
                <a:ea typeface="+mn-lt"/>
                <a:cs typeface="+mn-lt"/>
              </a:rPr>
              <a:t>/article/00152193-202412000-00006/HTML</a:t>
            </a:r>
          </a:p>
          <a:p>
            <a:endParaRPr lang="en-US" sz="1100" dirty="0">
              <a:latin typeface="Aptos Display"/>
              <a:ea typeface="+mn-lt"/>
              <a:cs typeface="+mn-lt"/>
            </a:endParaRPr>
          </a:p>
          <a:p>
            <a:endParaRPr lang="en-US" sz="1100" dirty="0">
              <a:latin typeface="Aptos Display"/>
              <a:ea typeface="+mn-lt"/>
              <a:cs typeface="+mn-lt"/>
            </a:endParaRPr>
          </a:p>
        </p:txBody>
      </p:sp>
    </p:spTree>
    <p:extLst>
      <p:ext uri="{BB962C8B-B14F-4D97-AF65-F5344CB8AC3E}">
        <p14:creationId xmlns:p14="http://schemas.microsoft.com/office/powerpoint/2010/main" val="1619763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DE55D24-E239-0F43-046A-B4A56927C8CC}"/>
              </a:ext>
            </a:extLst>
          </p:cNvPr>
          <p:cNvSpPr>
            <a:spLocks noGrp="1"/>
          </p:cNvSpPr>
          <p:nvPr>
            <p:ph idx="1"/>
          </p:nvPr>
        </p:nvSpPr>
        <p:spPr>
          <a:xfrm>
            <a:off x="1179226" y="2890979"/>
            <a:ext cx="9833548" cy="2693976"/>
          </a:xfrm>
        </p:spPr>
        <p:txBody>
          <a:bodyPr vert="horz" lIns="91440" tIns="45720" rIns="91440" bIns="45720" rtlCol="0" anchor="t">
            <a:normAutofit/>
          </a:bodyPr>
          <a:lstStyle/>
          <a:p>
            <a:pPr marL="0" indent="0" algn="ctr">
              <a:buNone/>
            </a:pPr>
            <a:r>
              <a:rPr lang="en-US" sz="6600" b="1">
                <a:solidFill>
                  <a:schemeClr val="bg2">
                    <a:lumMod val="50000"/>
                  </a:schemeClr>
                </a:solidFill>
                <a:latin typeface="Big Caslon Medium" panose="02000603090000020003" pitchFamily="2" charset="-79"/>
                <a:cs typeface="Big Caslon Medium" panose="02000603090000020003" pitchFamily="2" charset="-79"/>
              </a:rPr>
              <a:t>Questions?</a:t>
            </a:r>
            <a:endParaRPr lang="en-US" b="1">
              <a:solidFill>
                <a:schemeClr val="bg2">
                  <a:lumMod val="50000"/>
                </a:schemeClr>
              </a:solidFill>
              <a:latin typeface="Big Caslon Medium" panose="02000603090000020003" pitchFamily="2" charset="-79"/>
              <a:cs typeface="Big Caslon Medium" panose="02000603090000020003" pitchFamily="2" charset="-79"/>
            </a:endParaRPr>
          </a:p>
        </p:txBody>
      </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50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2D12-5CBE-28B1-ADE7-65A4001A9C17}"/>
              </a:ext>
            </a:extLst>
          </p:cNvPr>
          <p:cNvSpPr>
            <a:spLocks noGrp="1"/>
          </p:cNvSpPr>
          <p:nvPr>
            <p:ph type="title"/>
          </p:nvPr>
        </p:nvSpPr>
        <p:spPr/>
        <p:txBody>
          <a:bodyPr/>
          <a:lstStyle/>
          <a:p>
            <a:pPr algn="ctr"/>
            <a:r>
              <a:rPr lang="en-US" b="1">
                <a:solidFill>
                  <a:srgbClr val="B2C8D1"/>
                </a:solidFill>
                <a:latin typeface="BIG CASLON MEDIUM" panose="02000603090000020003" pitchFamily="2" charset="-79"/>
                <a:cs typeface="BIG CASLON MEDIUM" panose="02000603090000020003" pitchFamily="2" charset="-79"/>
              </a:rPr>
              <a:t>Gut Brain Axis and Mental Health</a:t>
            </a:r>
          </a:p>
        </p:txBody>
      </p:sp>
      <p:sp>
        <p:nvSpPr>
          <p:cNvPr id="3" name="Content Placeholder 2">
            <a:extLst>
              <a:ext uri="{FF2B5EF4-FFF2-40B4-BE49-F238E27FC236}">
                <a16:creationId xmlns:a16="http://schemas.microsoft.com/office/drawing/2014/main" id="{93AA9143-4819-F063-5364-7004700A28DC}"/>
              </a:ext>
            </a:extLst>
          </p:cNvPr>
          <p:cNvSpPr>
            <a:spLocks noGrp="1"/>
          </p:cNvSpPr>
          <p:nvPr>
            <p:ph idx="1"/>
          </p:nvPr>
        </p:nvSpPr>
        <p:spPr/>
        <p:txBody>
          <a:bodyPr vert="horz" lIns="91440" tIns="45720" rIns="91440" bIns="45720" rtlCol="0" anchor="t">
            <a:normAutofit/>
          </a:bodyPr>
          <a:lstStyle/>
          <a:p>
            <a:r>
              <a:rPr lang="en-US" sz="2400">
                <a:latin typeface="Georgia"/>
              </a:rPr>
              <a:t>What is the gut brain axis? </a:t>
            </a:r>
          </a:p>
          <a:p>
            <a:r>
              <a:rPr lang="en-US" sz="2400">
                <a:latin typeface="Georgia"/>
              </a:rPr>
              <a:t>The gut normally has trillions of helpful bacteria</a:t>
            </a:r>
          </a:p>
          <a:p>
            <a:r>
              <a:rPr lang="en-US" sz="2400">
                <a:latin typeface="Georgia"/>
              </a:rPr>
              <a:t>Multiple factors in life can cause dysbiosis (stress, poor diet, lack of sleep, etc.)</a:t>
            </a:r>
          </a:p>
          <a:p>
            <a:r>
              <a:rPr lang="en-US" sz="2400">
                <a:latin typeface="Georgia"/>
              </a:rPr>
              <a:t>Poor gut brain axis can cause leaky gut syndrome</a:t>
            </a:r>
          </a:p>
          <a:p>
            <a:r>
              <a:rPr lang="en-US" sz="2400">
                <a:latin typeface="Georgia"/>
              </a:rPr>
              <a:t>Mental health can become heavily affected by this, specifically anxiety and depression</a:t>
            </a:r>
          </a:p>
          <a:p>
            <a:endParaRPr lang="en-US"/>
          </a:p>
        </p:txBody>
      </p:sp>
    </p:spTree>
    <p:extLst>
      <p:ext uri="{BB962C8B-B14F-4D97-AF65-F5344CB8AC3E}">
        <p14:creationId xmlns:p14="http://schemas.microsoft.com/office/powerpoint/2010/main" val="393756187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blood cells&#10;&#10;AI-generated content may be incorrect.">
            <a:extLst>
              <a:ext uri="{FF2B5EF4-FFF2-40B4-BE49-F238E27FC236}">
                <a16:creationId xmlns:a16="http://schemas.microsoft.com/office/drawing/2014/main" id="{AE11AF3E-8C1F-FD43-E043-E81188FA835A}"/>
              </a:ext>
            </a:extLst>
          </p:cNvPr>
          <p:cNvPicPr>
            <a:picLocks noChangeAspect="1"/>
          </p:cNvPicPr>
          <p:nvPr/>
        </p:nvPicPr>
        <p:blipFill>
          <a:blip r:embed="rId2"/>
          <a:srcRect r="11295"/>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41415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A955-1230-0C8B-5058-F32D654F1F42}"/>
              </a:ext>
            </a:extLst>
          </p:cNvPr>
          <p:cNvSpPr>
            <a:spLocks noGrp="1"/>
          </p:cNvSpPr>
          <p:nvPr>
            <p:ph type="title"/>
          </p:nvPr>
        </p:nvSpPr>
        <p:spPr>
          <a:xfrm>
            <a:off x="838200" y="498173"/>
            <a:ext cx="10515600" cy="1325563"/>
          </a:xfrm>
        </p:spPr>
        <p:txBody>
          <a:bodyPr/>
          <a:lstStyle/>
          <a:p>
            <a:pPr algn="ctr"/>
            <a:r>
              <a:rPr lang="en-US" b="1">
                <a:solidFill>
                  <a:srgbClr val="B2C8D1"/>
                </a:solidFill>
                <a:latin typeface="BIG CASLON MEDIUM" panose="02000603090000020003" pitchFamily="2" charset="-79"/>
                <a:ea typeface="+mj-lt"/>
                <a:cs typeface="BIG CASLON MEDIUM" panose="02000603090000020003" pitchFamily="2" charset="-79"/>
              </a:rPr>
              <a:t>Gut Brain Axis and Mental Health</a:t>
            </a:r>
          </a:p>
          <a:p>
            <a:pPr algn="ctr"/>
            <a:endParaRPr lang="en-US"/>
          </a:p>
        </p:txBody>
      </p:sp>
      <p:sp>
        <p:nvSpPr>
          <p:cNvPr id="3" name="Content Placeholder 2">
            <a:extLst>
              <a:ext uri="{FF2B5EF4-FFF2-40B4-BE49-F238E27FC236}">
                <a16:creationId xmlns:a16="http://schemas.microsoft.com/office/drawing/2014/main" id="{45B5D3BC-FF36-64B2-9C12-12BB8E41AED2}"/>
              </a:ext>
            </a:extLst>
          </p:cNvPr>
          <p:cNvSpPr>
            <a:spLocks noGrp="1"/>
          </p:cNvSpPr>
          <p:nvPr>
            <p:ph idx="1"/>
          </p:nvPr>
        </p:nvSpPr>
        <p:spPr>
          <a:xfrm>
            <a:off x="838200" y="1402292"/>
            <a:ext cx="10515600" cy="4774671"/>
          </a:xfrm>
        </p:spPr>
        <p:txBody>
          <a:bodyPr vert="horz" lIns="91440" tIns="45720" rIns="91440" bIns="45720" rtlCol="0" anchor="t">
            <a:normAutofit/>
          </a:bodyPr>
          <a:lstStyle/>
          <a:p>
            <a:r>
              <a:rPr lang="en-US" sz="2400">
                <a:latin typeface="Georgia"/>
                <a:ea typeface="+mn-lt"/>
                <a:cs typeface="+mn-lt"/>
              </a:rPr>
              <a:t>“The gut is a stable, resilient ecosystem… Disruptions in this stable microenvironment, beyond its self-repair capacity, can lead to diseases, including mental disorders like anxiety.” (Jiang et al., 2024, p. 2)</a:t>
            </a:r>
          </a:p>
          <a:p>
            <a:r>
              <a:rPr lang="en-US" sz="2400">
                <a:latin typeface="Georgia"/>
              </a:rPr>
              <a:t>Inflamed gut--&gt; neuroinflammation (inflammation of nervous tissue)--&gt; reduced neurotransmitter availability which affects mood</a:t>
            </a:r>
          </a:p>
          <a:p>
            <a:r>
              <a:rPr lang="en-US" sz="2400">
                <a:latin typeface="Georgia"/>
              </a:rPr>
              <a:t>In 2023, a RCT study was conducted consisting of 1401 subjects which found that probiotic use is "effective in the reduction of depressive and anxiety symptoms in clinically diagnosed patients." </a:t>
            </a:r>
          </a:p>
          <a:p>
            <a:r>
              <a:rPr lang="en-US" sz="2400">
                <a:latin typeface="Georgia"/>
              </a:rPr>
              <a:t>Probiotic use can reduce chronic gut inflammation which is connected to neuroinflammation</a:t>
            </a:r>
          </a:p>
          <a:p>
            <a:endParaRPr lang="en-US" sz="2400">
              <a:latin typeface="Georgia"/>
            </a:endParaRPr>
          </a:p>
          <a:p>
            <a:endParaRPr lang="en-US" sz="2400">
              <a:latin typeface="Georgia"/>
            </a:endParaRPr>
          </a:p>
        </p:txBody>
      </p:sp>
    </p:spTree>
    <p:extLst>
      <p:ext uri="{BB962C8B-B14F-4D97-AF65-F5344CB8AC3E}">
        <p14:creationId xmlns:p14="http://schemas.microsoft.com/office/powerpoint/2010/main" val="269324742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7157-1EEA-51E0-58C1-D494D7B1D7F7}"/>
              </a:ext>
            </a:extLst>
          </p:cNvPr>
          <p:cNvSpPr>
            <a:spLocks noGrp="1"/>
          </p:cNvSpPr>
          <p:nvPr>
            <p:ph type="title"/>
          </p:nvPr>
        </p:nvSpPr>
        <p:spPr>
          <a:xfrm>
            <a:off x="-160021" y="963507"/>
            <a:ext cx="4819179" cy="4930986"/>
          </a:xfrm>
        </p:spPr>
        <p:txBody>
          <a:bodyPr vert="horz" lIns="91440" tIns="45720" rIns="91440" bIns="45720" rtlCol="0" anchor="ctr">
            <a:normAutofit/>
          </a:bodyPr>
          <a:lstStyle/>
          <a:p>
            <a:pPr algn="r"/>
            <a:br>
              <a:rPr lang="en-US" kern="1200">
                <a:latin typeface="Big Caslon Medium" panose="02000603090000020003" pitchFamily="2" charset="-79"/>
                <a:cs typeface="Big Caslon Medium" panose="02000603090000020003" pitchFamily="2" charset="-79"/>
              </a:rPr>
            </a:br>
            <a:r>
              <a:rPr lang="en-US" b="1" kern="1200">
                <a:solidFill>
                  <a:schemeClr val="accent1"/>
                </a:solidFill>
                <a:latin typeface="BIG CASLON MEDIUM" panose="02000603090000020003" pitchFamily="2" charset="-79"/>
                <a:cs typeface="BIG CASLON MEDIUM" panose="02000603090000020003" pitchFamily="2" charset="-79"/>
              </a:rPr>
              <a:t>ALZHEIMER'S</a:t>
            </a:r>
            <a:r>
              <a:rPr lang="en-US" kern="1200">
                <a:solidFill>
                  <a:schemeClr val="accent1"/>
                </a:solidFill>
                <a:latin typeface="Big Caslon Medium" panose="02000603090000020003" pitchFamily="2" charset="-79"/>
                <a:cs typeface="Big Caslon Medium" panose="02000603090000020003" pitchFamily="2" charset="-79"/>
              </a:rPr>
              <a:t> </a:t>
            </a:r>
            <a:r>
              <a:rPr lang="en-US" b="1" kern="1200">
                <a:solidFill>
                  <a:schemeClr val="accent1"/>
                </a:solidFill>
                <a:latin typeface="BIG CASLON MEDIUM" panose="02000603090000020003" pitchFamily="2" charset="-79"/>
                <a:cs typeface="BIG CASLON MEDIUM" panose="02000603090000020003" pitchFamily="2" charset="-79"/>
              </a:rPr>
              <a:t>DISEASE</a:t>
            </a:r>
            <a:br>
              <a:rPr lang="en-US" b="1" kern="1200">
                <a:solidFill>
                  <a:schemeClr val="accent1"/>
                </a:solidFill>
                <a:latin typeface="BIG CASLON MEDIUM" panose="02000603090000020003" pitchFamily="2" charset="-79"/>
                <a:cs typeface="BIG CASLON MEDIUM" panose="02000603090000020003" pitchFamily="2" charset="-79"/>
              </a:rPr>
            </a:br>
            <a:endParaRPr lang="en-US" kern="1200">
              <a:solidFill>
                <a:schemeClr val="accent1"/>
              </a:solidFill>
              <a:latin typeface="Big Caslon Medium" panose="02000603090000020003" pitchFamily="2" charset="-79"/>
              <a:cs typeface="Big Caslon Medium" panose="02000603090000020003" pitchFamily="2" charset="-79"/>
            </a:endParaRPr>
          </a:p>
        </p:txBody>
      </p:sp>
      <p:sp>
        <p:nvSpPr>
          <p:cNvPr id="3" name="Content Placeholder 2">
            <a:extLst>
              <a:ext uri="{FF2B5EF4-FFF2-40B4-BE49-F238E27FC236}">
                <a16:creationId xmlns:a16="http://schemas.microsoft.com/office/drawing/2014/main" id="{EF982BFD-7B78-B814-E887-8A878A38CE46}"/>
              </a:ext>
            </a:extLst>
          </p:cNvPr>
          <p:cNvSpPr>
            <a:spLocks noGrp="1"/>
          </p:cNvSpPr>
          <p:nvPr>
            <p:ph idx="1"/>
          </p:nvPr>
        </p:nvSpPr>
        <p:spPr>
          <a:xfrm>
            <a:off x="4976030" y="963507"/>
            <a:ext cx="6250940" cy="2304627"/>
          </a:xfrm>
        </p:spPr>
        <p:txBody>
          <a:bodyPr vert="horz" lIns="91440" tIns="45720" rIns="91440" bIns="45720" rtlCol="0" anchor="b">
            <a:normAutofit/>
          </a:bodyPr>
          <a:lstStyle/>
          <a:p>
            <a:pPr marL="0"/>
            <a:endParaRPr lang="en-US" sz="2000"/>
          </a:p>
          <a:p>
            <a:endParaRPr lang="en-US" sz="2000"/>
          </a:p>
          <a:p>
            <a:endParaRPr lang="en-US" sz="2000"/>
          </a:p>
        </p:txBody>
      </p:sp>
      <p:graphicFrame>
        <p:nvGraphicFramePr>
          <p:cNvPr id="13" name="TextBox 3">
            <a:extLst>
              <a:ext uri="{FF2B5EF4-FFF2-40B4-BE49-F238E27FC236}">
                <a16:creationId xmlns:a16="http://schemas.microsoft.com/office/drawing/2014/main" id="{2430F536-C4BD-AE88-6CF1-FBC2537F7AD3}"/>
              </a:ext>
            </a:extLst>
          </p:cNvPr>
          <p:cNvGraphicFramePr/>
          <p:nvPr>
            <p:extLst>
              <p:ext uri="{D42A27DB-BD31-4B8C-83A1-F6EECF244321}">
                <p14:modId xmlns:p14="http://schemas.microsoft.com/office/powerpoint/2010/main" val="191844492"/>
              </p:ext>
            </p:extLst>
          </p:nvPr>
        </p:nvGraphicFramePr>
        <p:xfrm>
          <a:off x="4976030" y="592577"/>
          <a:ext cx="6567811" cy="567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644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E0F61C64-87BE-3D9F-37F2-4A3CA7A153BB}"/>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rcRect t="14788" r="9085" b="-7"/>
          <a:stretch>
            <a:fillRect/>
          </a:stretch>
        </p:blipFill>
        <p:spPr>
          <a:xfrm>
            <a:off x="91440" y="365125"/>
            <a:ext cx="12191980" cy="6857990"/>
          </a:xfrm>
          <a:prstGeom prst="rect">
            <a:avLst/>
          </a:prstGeom>
          <a:ln>
            <a:noFill/>
          </a:ln>
        </p:spPr>
      </p:pic>
      <p:sp>
        <p:nvSpPr>
          <p:cNvPr id="2" name="Title 1">
            <a:extLst>
              <a:ext uri="{FF2B5EF4-FFF2-40B4-BE49-F238E27FC236}">
                <a16:creationId xmlns:a16="http://schemas.microsoft.com/office/drawing/2014/main" id="{5C158474-7598-3B46-E4FD-24F3B364DC63}"/>
              </a:ext>
            </a:extLst>
          </p:cNvPr>
          <p:cNvSpPr>
            <a:spLocks noGrp="1"/>
          </p:cNvSpPr>
          <p:nvPr>
            <p:ph type="title"/>
          </p:nvPr>
        </p:nvSpPr>
        <p:spPr/>
        <p:txBody>
          <a:bodyPr>
            <a:normAutofit/>
          </a:bodyPr>
          <a:lstStyle/>
          <a:p>
            <a:pPr algn="ctr"/>
            <a:r>
              <a:rPr lang="en-US">
                <a:solidFill>
                  <a:schemeClr val="bg2">
                    <a:lumMod val="50000"/>
                  </a:schemeClr>
                </a:solidFill>
                <a:latin typeface="Georgia" panose="02040502050405020303" pitchFamily="18" charset="0"/>
              </a:rPr>
              <a:t>Nutrition Prevention in Dementia</a:t>
            </a:r>
          </a:p>
        </p:txBody>
      </p:sp>
      <p:graphicFrame>
        <p:nvGraphicFramePr>
          <p:cNvPr id="41" name="Content Placeholder 2">
            <a:extLst>
              <a:ext uri="{FF2B5EF4-FFF2-40B4-BE49-F238E27FC236}">
                <a16:creationId xmlns:a16="http://schemas.microsoft.com/office/drawing/2014/main" id="{6BEBC6AC-C7BE-7B01-F240-A54B73F023F0}"/>
              </a:ext>
            </a:extLst>
          </p:cNvPr>
          <p:cNvGraphicFramePr>
            <a:graphicFrameLocks noGrp="1"/>
          </p:cNvGraphicFramePr>
          <p:nvPr>
            <p:ph idx="1"/>
            <p:extLst>
              <p:ext uri="{D42A27DB-BD31-4B8C-83A1-F6EECF244321}">
                <p14:modId xmlns:p14="http://schemas.microsoft.com/office/powerpoint/2010/main" val="4217375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0247391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34BEBB5-813D-1BC5-C9B6-B073ADEA6D6E}"/>
              </a:ext>
            </a:extLst>
          </p:cNvPr>
          <p:cNvSpPr>
            <a:spLocks noGrp="1"/>
          </p:cNvSpPr>
          <p:nvPr>
            <p:ph type="title"/>
          </p:nvPr>
        </p:nvSpPr>
        <p:spPr>
          <a:xfrm>
            <a:off x="640080" y="1243013"/>
            <a:ext cx="3855720" cy="4371974"/>
          </a:xfrm>
        </p:spPr>
        <p:txBody>
          <a:bodyPr>
            <a:normAutofit/>
          </a:bodyPr>
          <a:lstStyle/>
          <a:p>
            <a:r>
              <a:rPr lang="en-US" sz="4000" b="1">
                <a:solidFill>
                  <a:schemeClr val="bg2">
                    <a:lumMod val="50000"/>
                  </a:schemeClr>
                </a:solidFill>
                <a:latin typeface="BIG CASLON MEDIUM" panose="02000603090000020003" pitchFamily="2" charset="-79"/>
                <a:cs typeface="BIG CASLON MEDIUM" panose="02000603090000020003" pitchFamily="2" charset="-79"/>
              </a:rPr>
              <a:t>Why does it </a:t>
            </a:r>
            <a:r>
              <a:rPr lang="en-US" sz="4000" b="1">
                <a:solidFill>
                  <a:srgbClr val="B2C8D1"/>
                </a:solidFill>
                <a:latin typeface="BIG CASLON MEDIUM" panose="02000603090000020003" pitchFamily="2" charset="-79"/>
                <a:cs typeface="BIG CASLON MEDIUM" panose="02000603090000020003" pitchFamily="2" charset="-79"/>
              </a:rPr>
              <a:t>matter</a:t>
            </a:r>
            <a:r>
              <a:rPr lang="en-US" sz="4000" b="1">
                <a:solidFill>
                  <a:schemeClr val="bg2">
                    <a:lumMod val="50000"/>
                  </a:schemeClr>
                </a:solidFill>
                <a:latin typeface="BIG CASLON MEDIUM" panose="02000603090000020003" pitchFamily="2" charset="-79"/>
                <a:cs typeface="BIG CASLON MEDIUM" panose="02000603090000020003" pitchFamily="2" charset="-79"/>
              </a:rPr>
              <a:t>?</a:t>
            </a:r>
          </a:p>
        </p:txBody>
      </p:sp>
      <p:sp>
        <p:nvSpPr>
          <p:cNvPr id="3" name="Content Placeholder 2">
            <a:extLst>
              <a:ext uri="{FF2B5EF4-FFF2-40B4-BE49-F238E27FC236}">
                <a16:creationId xmlns:a16="http://schemas.microsoft.com/office/drawing/2014/main" id="{B5F72EEE-5E51-A43A-2D33-53B5723FA01A}"/>
              </a:ext>
            </a:extLst>
          </p:cNvPr>
          <p:cNvSpPr>
            <a:spLocks noGrp="1"/>
          </p:cNvSpPr>
          <p:nvPr>
            <p:ph idx="1"/>
          </p:nvPr>
        </p:nvSpPr>
        <p:spPr>
          <a:xfrm>
            <a:off x="6172200" y="804672"/>
            <a:ext cx="5221224" cy="5230368"/>
          </a:xfrm>
        </p:spPr>
        <p:txBody>
          <a:bodyPr vert="horz" lIns="91440" tIns="45720" rIns="91440" bIns="45720" rtlCol="0" anchor="ctr">
            <a:normAutofit/>
          </a:bodyPr>
          <a:lstStyle/>
          <a:p>
            <a:pPr marL="0" indent="0">
              <a:buNone/>
            </a:pPr>
            <a:endParaRPr lang="en-US" sz="2000">
              <a:solidFill>
                <a:srgbClr val="000000"/>
              </a:solidFill>
              <a:latin typeface="Georgia"/>
            </a:endParaRPr>
          </a:p>
          <a:p>
            <a:pPr marL="0" indent="0">
              <a:buNone/>
            </a:pPr>
            <a:r>
              <a:rPr lang="en-US" sz="2000">
                <a:solidFill>
                  <a:schemeClr val="tx2"/>
                </a:solidFill>
                <a:latin typeface="Georgia"/>
              </a:rPr>
              <a:t>Many chronic diseases, as mentioned, have been seen to have a positive link between their diet and their morbidity. </a:t>
            </a:r>
            <a:endParaRPr lang="en-US">
              <a:solidFill>
                <a:schemeClr val="tx2"/>
              </a:solidFill>
            </a:endParaRPr>
          </a:p>
          <a:p>
            <a:pPr marL="0" indent="0">
              <a:buNone/>
            </a:pPr>
            <a:endParaRPr lang="en-US" sz="2000">
              <a:solidFill>
                <a:schemeClr val="tx2"/>
              </a:solidFill>
              <a:latin typeface="Georgia"/>
            </a:endParaRPr>
          </a:p>
          <a:p>
            <a:pPr marL="0" indent="0">
              <a:buNone/>
            </a:pPr>
            <a:r>
              <a:rPr lang="en-US" sz="2000">
                <a:solidFill>
                  <a:schemeClr val="tx2"/>
                </a:solidFill>
                <a:latin typeface="Georgia"/>
              </a:rPr>
              <a:t>The diet is imperative to longevity. Blue Zones, "areas inhabited by exceptionally long-living populations," are prime evidence of the influence of diet on longevity (Pes et. Al, 2022).</a:t>
            </a:r>
            <a:endParaRPr lang="en-US">
              <a:solidFill>
                <a:schemeClr val="tx2"/>
              </a:solidFill>
            </a:endParaRPr>
          </a:p>
        </p:txBody>
      </p:sp>
    </p:spTree>
    <p:extLst>
      <p:ext uri="{BB962C8B-B14F-4D97-AF65-F5344CB8AC3E}">
        <p14:creationId xmlns:p14="http://schemas.microsoft.com/office/powerpoint/2010/main" val="264871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0991210-4C26-BC31-785A-07176182C6CA}"/>
              </a:ext>
            </a:extLst>
          </p:cNvPr>
          <p:cNvGraphicFramePr>
            <a:graphicFrameLocks noGrp="1"/>
          </p:cNvGraphicFramePr>
          <p:nvPr>
            <p:ph idx="1"/>
            <p:extLst>
              <p:ext uri="{D42A27DB-BD31-4B8C-83A1-F6EECF244321}">
                <p14:modId xmlns:p14="http://schemas.microsoft.com/office/powerpoint/2010/main" val="1601340217"/>
              </p:ext>
            </p:extLst>
          </p:nvPr>
        </p:nvGraphicFramePr>
        <p:xfrm>
          <a:off x="838200" y="1730928"/>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2" name="Title 1">
            <a:extLst>
              <a:ext uri="{FF2B5EF4-FFF2-40B4-BE49-F238E27FC236}">
                <a16:creationId xmlns:a16="http://schemas.microsoft.com/office/drawing/2014/main" id="{8CBE2AF9-7F95-EFAC-7067-75EDBD237169}"/>
              </a:ext>
            </a:extLst>
          </p:cNvPr>
          <p:cNvSpPr txBox="1">
            <a:spLocks/>
          </p:cNvSpPr>
          <p:nvPr/>
        </p:nvSpPr>
        <p:spPr>
          <a:xfrm>
            <a:off x="836662" y="694196"/>
            <a:ext cx="10515600" cy="113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b="1">
                <a:solidFill>
                  <a:schemeClr val="bg2">
                    <a:lumMod val="49000"/>
                  </a:schemeClr>
                </a:solidFill>
                <a:latin typeface="Big Caslon Medium"/>
              </a:rPr>
              <a:t>Diet &amp; Disease Prevention</a:t>
            </a:r>
            <a:endParaRPr lang="en-US" sz="5200" b="1">
              <a:solidFill>
                <a:schemeClr val="bg2">
                  <a:lumMod val="49000"/>
                </a:schemeClr>
              </a:solidFill>
              <a:latin typeface="Big Caslon Medium"/>
              <a:cs typeface="Big Caslon Medium"/>
            </a:endParaRPr>
          </a:p>
        </p:txBody>
      </p:sp>
    </p:spTree>
    <p:extLst>
      <p:ext uri="{BB962C8B-B14F-4D97-AF65-F5344CB8AC3E}">
        <p14:creationId xmlns:p14="http://schemas.microsoft.com/office/powerpoint/2010/main" val="209857520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4885</Words>
  <Application>Microsoft Macintosh PowerPoint</Application>
  <PresentationFormat>Widescreen</PresentationFormat>
  <Paragraphs>251</Paragraphs>
  <Slides>22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BIG CASLON MEDIUM</vt:lpstr>
      <vt:lpstr>BIG CASLON MEDIUM</vt:lpstr>
      <vt:lpstr>Calibri</vt:lpstr>
      <vt:lpstr>Georgia</vt:lpstr>
      <vt:lpstr>Office Theme</vt:lpstr>
      <vt:lpstr>The Power of  Prevention</vt:lpstr>
      <vt:lpstr>ABSTRACT </vt:lpstr>
      <vt:lpstr>Gut Brain Axis and Mental Health</vt:lpstr>
      <vt:lpstr>PowerPoint Presentation</vt:lpstr>
      <vt:lpstr>Gut Brain Axis and Mental Health </vt:lpstr>
      <vt:lpstr> ALZHEIMER'S DISEASE </vt:lpstr>
      <vt:lpstr>Nutrition Prevention in Dementia</vt:lpstr>
      <vt:lpstr>Why does it matter?</vt:lpstr>
      <vt:lpstr>PowerPoint Presentation</vt:lpstr>
      <vt:lpstr>Building Immunity</vt:lpstr>
      <vt:lpstr>Influenza Vaccination</vt:lpstr>
      <vt:lpstr>Misconceptions of Influenza</vt:lpstr>
      <vt:lpstr>Educating about Influenza</vt:lpstr>
      <vt:lpstr>HPV Vaccination</vt:lpstr>
      <vt:lpstr>Misconceptions of HPV</vt:lpstr>
      <vt:lpstr>Educating about HPV </vt:lpstr>
      <vt:lpstr>MMR Vaccination</vt:lpstr>
      <vt:lpstr>Misconceptions of MMR</vt:lpstr>
      <vt:lpstr>Educating about MMR</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Gilbreath, McKenzie</cp:lastModifiedBy>
  <cp:revision>5</cp:revision>
  <dcterms:created xsi:type="dcterms:W3CDTF">2025-06-02T15:08:03Z</dcterms:created>
  <dcterms:modified xsi:type="dcterms:W3CDTF">2025-07-20T23:00:03Z</dcterms:modified>
</cp:coreProperties>
</file>