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8288000" cy="10287000"/>
  <p:notesSz cx="6858000" cy="9144000"/>
  <p:embeddedFontLst>
    <p:embeddedFont>
      <p:font typeface="Anaktoria" charset="1" panose="02020602090805090A03"/>
      <p:regular r:id="rId13"/>
    </p:embeddedFont>
    <p:embeddedFont>
      <p:font typeface="True Typewriter" charset="1" panose="02060704040205020404"/>
      <p:regular r:id="rId14"/>
    </p:embeddedFont>
    <p:embeddedFont>
      <p:font typeface="Charm Bold" charset="1" panose="00000800000000000000"/>
      <p:regular r:id="rId15"/>
    </p:embeddedFont>
    <p:embeddedFont>
      <p:font typeface="Charm" charset="1" panose="0000050000000000000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22.svg" Type="http://schemas.openxmlformats.org/officeDocument/2006/relationships/image"/><Relationship Id="rId12" Target="../media/image23.jpeg" Type="http://schemas.openxmlformats.org/officeDocument/2006/relationships/image"/><Relationship Id="rId13" Target="../media/image24.jpeg" Type="http://schemas.openxmlformats.org/officeDocument/2006/relationships/image"/><Relationship Id="rId14" Target="../media/image25.png" Type="http://schemas.openxmlformats.org/officeDocument/2006/relationships/image"/><Relationship Id="rId15" Target="../media/image26.svg" Type="http://schemas.openxmlformats.org/officeDocument/2006/relationships/image"/><Relationship Id="rId16" Target="../media/image27.png" Type="http://schemas.openxmlformats.org/officeDocument/2006/relationships/image"/><Relationship Id="rId17" Target="../media/image28.svg" Type="http://schemas.openxmlformats.org/officeDocument/2006/relationships/image"/><Relationship Id="rId2" Target="../media/image1.jpeg" Type="http://schemas.openxmlformats.org/officeDocument/2006/relationships/image"/><Relationship Id="rId3" Target="../media/image14.png" Type="http://schemas.openxmlformats.org/officeDocument/2006/relationships/image"/><Relationship Id="rId4" Target="../media/image15.pn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18.png" Type="http://schemas.openxmlformats.org/officeDocument/2006/relationships/image"/><Relationship Id="rId8" Target="../media/image19.svg" Type="http://schemas.openxmlformats.org/officeDocument/2006/relationships/image"/><Relationship Id="rId9" Target="../media/image20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6.svg" Type="http://schemas.openxmlformats.org/officeDocument/2006/relationships/image"/><Relationship Id="rId2" Target="../media/image1.jpeg" Type="http://schemas.openxmlformats.org/officeDocument/2006/relationships/image"/><Relationship Id="rId3" Target="../media/image29.png" Type="http://schemas.openxmlformats.org/officeDocument/2006/relationships/image"/><Relationship Id="rId4" Target="../media/image30.sv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Relationship Id="rId7" Target="../media/image33.png" Type="http://schemas.openxmlformats.org/officeDocument/2006/relationships/image"/><Relationship Id="rId8" Target="../media/image34.svg" Type="http://schemas.openxmlformats.org/officeDocument/2006/relationships/image"/><Relationship Id="rId9" Target="../media/image3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4.svg" Type="http://schemas.openxmlformats.org/officeDocument/2006/relationships/image"/><Relationship Id="rId11" Target="../media/image45.jpeg" Type="http://schemas.openxmlformats.org/officeDocument/2006/relationships/image"/><Relationship Id="rId12" Target="../media/image46.png" Type="http://schemas.openxmlformats.org/officeDocument/2006/relationships/image"/><Relationship Id="rId13" Target="../media/image47.svg" Type="http://schemas.openxmlformats.org/officeDocument/2006/relationships/image"/><Relationship Id="rId14" Target="../media/image48.jpeg" Type="http://schemas.openxmlformats.org/officeDocument/2006/relationships/image"/><Relationship Id="rId15" Target="../media/image49.jpeg" Type="http://schemas.openxmlformats.org/officeDocument/2006/relationships/image"/><Relationship Id="rId16" Target="../media/image50.png" Type="http://schemas.openxmlformats.org/officeDocument/2006/relationships/image"/><Relationship Id="rId17" Target="../media/image51.svg" Type="http://schemas.openxmlformats.org/officeDocument/2006/relationships/image"/><Relationship Id="rId18" Target="../media/image52.png" Type="http://schemas.openxmlformats.org/officeDocument/2006/relationships/image"/><Relationship Id="rId19" Target="../media/image53.svg" Type="http://schemas.openxmlformats.org/officeDocument/2006/relationships/image"/><Relationship Id="rId2" Target="../media/image1.jpeg" Type="http://schemas.openxmlformats.org/officeDocument/2006/relationships/image"/><Relationship Id="rId20" Target="../media/image54.png" Type="http://schemas.openxmlformats.org/officeDocument/2006/relationships/image"/><Relationship Id="rId21" Target="../media/image55.svg" Type="http://schemas.openxmlformats.org/officeDocument/2006/relationships/image"/><Relationship Id="rId22" Target="https://www.mytimestation.com/Login.asp?ErrorCode=101" TargetMode="External" Type="http://schemas.openxmlformats.org/officeDocument/2006/relationships/hyperlink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9.jpeg" Type="http://schemas.openxmlformats.org/officeDocument/2006/relationships/image"/><Relationship Id="rId6" Target="../media/image40.png" Type="http://schemas.openxmlformats.org/officeDocument/2006/relationships/image"/><Relationship Id="rId7" Target="../media/image41.svg" Type="http://schemas.openxmlformats.org/officeDocument/2006/relationships/image"/><Relationship Id="rId8" Target="../media/image42.jpeg" Type="http://schemas.openxmlformats.org/officeDocument/2006/relationships/image"/><Relationship Id="rId9" Target="../media/image43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4.png" Type="http://schemas.openxmlformats.org/officeDocument/2006/relationships/image"/><Relationship Id="rId4" Target="../media/image56.jpeg" Type="http://schemas.openxmlformats.org/officeDocument/2006/relationships/image"/><Relationship Id="rId5" Target="../media/image57.jpeg" Type="http://schemas.openxmlformats.org/officeDocument/2006/relationships/image"/><Relationship Id="rId6" Target="../media/image58.jpeg" Type="http://schemas.openxmlformats.org/officeDocument/2006/relationships/image"/><Relationship Id="rId7" Target="../media/image59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5.png" Type="http://schemas.openxmlformats.org/officeDocument/2006/relationships/image"/><Relationship Id="rId4" Target="../media/image36.svg" Type="http://schemas.openxmlformats.org/officeDocument/2006/relationships/image"/><Relationship Id="rId5" Target="../media/image60.png" Type="http://schemas.openxmlformats.org/officeDocument/2006/relationships/image"/><Relationship Id="rId6" Target="../media/image61.svg" Type="http://schemas.openxmlformats.org/officeDocument/2006/relationships/image"/><Relationship Id="rId7" Target="../media/image62.png" Type="http://schemas.openxmlformats.org/officeDocument/2006/relationships/image"/><Relationship Id="rId8" Target="../media/image63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326441" y="433966"/>
            <a:ext cx="1540194" cy="1528642"/>
          </a:xfrm>
          <a:custGeom>
            <a:avLst/>
            <a:gdLst/>
            <a:ahLst/>
            <a:cxnLst/>
            <a:rect r="r" b="b" t="t" l="l"/>
            <a:pathLst>
              <a:path h="1528642" w="1540194">
                <a:moveTo>
                  <a:pt x="0" y="0"/>
                </a:moveTo>
                <a:lnTo>
                  <a:pt x="1540194" y="0"/>
                </a:lnTo>
                <a:lnTo>
                  <a:pt x="1540194" y="1528642"/>
                </a:lnTo>
                <a:lnTo>
                  <a:pt x="0" y="15286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519172" y="6946384"/>
            <a:ext cx="1540194" cy="1528642"/>
          </a:xfrm>
          <a:custGeom>
            <a:avLst/>
            <a:gdLst/>
            <a:ahLst/>
            <a:cxnLst/>
            <a:rect r="r" b="b" t="t" l="l"/>
            <a:pathLst>
              <a:path h="1528642" w="1540194">
                <a:moveTo>
                  <a:pt x="0" y="0"/>
                </a:moveTo>
                <a:lnTo>
                  <a:pt x="1540194" y="0"/>
                </a:lnTo>
                <a:lnTo>
                  <a:pt x="1540194" y="1528643"/>
                </a:lnTo>
                <a:lnTo>
                  <a:pt x="0" y="15286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233945">
            <a:off x="3406068" y="1580787"/>
            <a:ext cx="11492621" cy="7125425"/>
          </a:xfrm>
          <a:custGeom>
            <a:avLst/>
            <a:gdLst/>
            <a:ahLst/>
            <a:cxnLst/>
            <a:rect r="r" b="b" t="t" l="l"/>
            <a:pathLst>
              <a:path h="7125425" w="11492621">
                <a:moveTo>
                  <a:pt x="0" y="0"/>
                </a:moveTo>
                <a:lnTo>
                  <a:pt x="11492621" y="0"/>
                </a:lnTo>
                <a:lnTo>
                  <a:pt x="11492621" y="7125426"/>
                </a:lnTo>
                <a:lnTo>
                  <a:pt x="0" y="71254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-267580">
            <a:off x="4607055" y="3488153"/>
            <a:ext cx="9103237" cy="2749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82"/>
              </a:lnSpc>
            </a:pPr>
            <a:r>
              <a:rPr lang="en-US" sz="10272">
                <a:solidFill>
                  <a:srgbClr val="1D1B1E"/>
                </a:solidFill>
                <a:latin typeface="Anaktoria"/>
                <a:ea typeface="Anaktoria"/>
                <a:cs typeface="Anaktoria"/>
                <a:sym typeface="Anaktoria"/>
              </a:rPr>
              <a:t>PHARMACY TECHNICIAN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515593">
            <a:off x="2311888" y="6000039"/>
            <a:ext cx="3332988" cy="4114800"/>
          </a:xfrm>
          <a:custGeom>
            <a:avLst/>
            <a:gdLst/>
            <a:ahLst/>
            <a:cxnLst/>
            <a:rect r="r" b="b" t="t" l="l"/>
            <a:pathLst>
              <a:path h="4114800" w="3332988">
                <a:moveTo>
                  <a:pt x="0" y="0"/>
                </a:moveTo>
                <a:lnTo>
                  <a:pt x="3332988" y="0"/>
                </a:lnTo>
                <a:lnTo>
                  <a:pt x="33329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519172" y="-309054"/>
            <a:ext cx="4216704" cy="4114800"/>
          </a:xfrm>
          <a:custGeom>
            <a:avLst/>
            <a:gdLst/>
            <a:ahLst/>
            <a:cxnLst/>
            <a:rect r="r" b="b" t="t" l="l"/>
            <a:pathLst>
              <a:path h="4114800" w="4216704">
                <a:moveTo>
                  <a:pt x="0" y="0"/>
                </a:moveTo>
                <a:lnTo>
                  <a:pt x="4216704" y="0"/>
                </a:lnTo>
                <a:lnTo>
                  <a:pt x="42167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932277" y="6397394"/>
            <a:ext cx="2654046" cy="4114800"/>
          </a:xfrm>
          <a:custGeom>
            <a:avLst/>
            <a:gdLst/>
            <a:ahLst/>
            <a:cxnLst/>
            <a:rect r="r" b="b" t="t" l="l"/>
            <a:pathLst>
              <a:path h="4114800" w="2654046">
                <a:moveTo>
                  <a:pt x="0" y="0"/>
                </a:moveTo>
                <a:lnTo>
                  <a:pt x="2654046" y="0"/>
                </a:lnTo>
                <a:lnTo>
                  <a:pt x="26540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5745" y="6201027"/>
            <a:ext cx="872546" cy="890732"/>
          </a:xfrm>
          <a:custGeom>
            <a:avLst/>
            <a:gdLst/>
            <a:ahLst/>
            <a:cxnLst/>
            <a:rect r="r" b="b" t="t" l="l"/>
            <a:pathLst>
              <a:path h="890732" w="872546">
                <a:moveTo>
                  <a:pt x="0" y="0"/>
                </a:moveTo>
                <a:lnTo>
                  <a:pt x="872546" y="0"/>
                </a:lnTo>
                <a:lnTo>
                  <a:pt x="872546" y="890732"/>
                </a:lnTo>
                <a:lnTo>
                  <a:pt x="0" y="8907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1347720">
            <a:off x="482988" y="658004"/>
            <a:ext cx="1540194" cy="1528642"/>
          </a:xfrm>
          <a:custGeom>
            <a:avLst/>
            <a:gdLst/>
            <a:ahLst/>
            <a:cxnLst/>
            <a:rect r="r" b="b" t="t" l="l"/>
            <a:pathLst>
              <a:path h="1528642" w="1540194">
                <a:moveTo>
                  <a:pt x="0" y="0"/>
                </a:moveTo>
                <a:lnTo>
                  <a:pt x="1540194" y="0"/>
                </a:lnTo>
                <a:lnTo>
                  <a:pt x="1540194" y="1528642"/>
                </a:lnTo>
                <a:lnTo>
                  <a:pt x="0" y="15286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848059" y="9396268"/>
            <a:ext cx="872546" cy="890732"/>
          </a:xfrm>
          <a:custGeom>
            <a:avLst/>
            <a:gdLst/>
            <a:ahLst/>
            <a:cxnLst/>
            <a:rect r="r" b="b" t="t" l="l"/>
            <a:pathLst>
              <a:path h="890732" w="872546">
                <a:moveTo>
                  <a:pt x="0" y="0"/>
                </a:moveTo>
                <a:lnTo>
                  <a:pt x="872547" y="0"/>
                </a:lnTo>
                <a:lnTo>
                  <a:pt x="872547" y="890732"/>
                </a:lnTo>
                <a:lnTo>
                  <a:pt x="0" y="8907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713777" y="-232728"/>
            <a:ext cx="872546" cy="890732"/>
          </a:xfrm>
          <a:custGeom>
            <a:avLst/>
            <a:gdLst/>
            <a:ahLst/>
            <a:cxnLst/>
            <a:rect r="r" b="b" t="t" l="l"/>
            <a:pathLst>
              <a:path h="890732" w="872546">
                <a:moveTo>
                  <a:pt x="0" y="0"/>
                </a:moveTo>
                <a:lnTo>
                  <a:pt x="872546" y="0"/>
                </a:lnTo>
                <a:lnTo>
                  <a:pt x="872546" y="890732"/>
                </a:lnTo>
                <a:lnTo>
                  <a:pt x="0" y="8907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-285372">
            <a:off x="4506932" y="6449359"/>
            <a:ext cx="9688269" cy="842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74"/>
              </a:lnSpc>
              <a:spcBef>
                <a:spcPct val="0"/>
              </a:spcBef>
            </a:pPr>
            <a:r>
              <a:rPr lang="en-US" sz="4553" spc="227">
                <a:solidFill>
                  <a:srgbClr val="1D1B1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Teachers Collaborative Discussion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207094" y="-1270837"/>
            <a:ext cx="13351094" cy="13746300"/>
          </a:xfrm>
          <a:custGeom>
            <a:avLst/>
            <a:gdLst/>
            <a:ahLst/>
            <a:cxnLst/>
            <a:rect r="r" b="b" t="t" l="l"/>
            <a:pathLst>
              <a:path h="13746300" w="13351094">
                <a:moveTo>
                  <a:pt x="0" y="0"/>
                </a:moveTo>
                <a:lnTo>
                  <a:pt x="13351094" y="0"/>
                </a:lnTo>
                <a:lnTo>
                  <a:pt x="13351094" y="13746300"/>
                </a:lnTo>
                <a:lnTo>
                  <a:pt x="0" y="13746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190595" y="3565731"/>
            <a:ext cx="2261477" cy="1298821"/>
          </a:xfrm>
          <a:custGeom>
            <a:avLst/>
            <a:gdLst/>
            <a:ahLst/>
            <a:cxnLst/>
            <a:rect r="r" b="b" t="t" l="l"/>
            <a:pathLst>
              <a:path h="1298821" w="2261477">
                <a:moveTo>
                  <a:pt x="0" y="0"/>
                </a:moveTo>
                <a:lnTo>
                  <a:pt x="2261477" y="0"/>
                </a:lnTo>
                <a:lnTo>
                  <a:pt x="2261477" y="1298821"/>
                </a:lnTo>
                <a:lnTo>
                  <a:pt x="0" y="12988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98315" y="981075"/>
            <a:ext cx="7642339" cy="838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59"/>
              </a:lnSpc>
              <a:spcBef>
                <a:spcPct val="0"/>
              </a:spcBef>
            </a:pPr>
            <a:r>
              <a:rPr lang="en-US" sz="5199" i="true">
                <a:solidFill>
                  <a:srgbClr val="1D1B1E"/>
                </a:solidFill>
                <a:latin typeface="Anaktoria"/>
                <a:ea typeface="Anaktoria"/>
                <a:cs typeface="Anaktoria"/>
                <a:sym typeface="Anaktoria"/>
              </a:rPr>
              <a:t>Jasmine Meadows, CPhT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12470" y="2288756"/>
            <a:ext cx="7908863" cy="6522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42010" indent="-421005" lvl="1">
              <a:lnSpc>
                <a:spcPts val="5148"/>
              </a:lnSpc>
              <a:buFont typeface="Arial"/>
              <a:buChar char="•"/>
            </a:pPr>
            <a:r>
              <a:rPr lang="en-US" sz="3900">
                <a:solidFill>
                  <a:srgbClr val="1D1B1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I work at Cleburne High School.</a:t>
            </a:r>
          </a:p>
          <a:p>
            <a:pPr algn="l" marL="1684020" indent="-561340" lvl="2">
              <a:lnSpc>
                <a:spcPts val="5148"/>
              </a:lnSpc>
              <a:buFont typeface="Arial"/>
              <a:buChar char="⚬"/>
            </a:pPr>
            <a:r>
              <a:rPr lang="en-US" sz="3900">
                <a:solidFill>
                  <a:srgbClr val="1D1B1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I am going into my fourth year of teaching.</a:t>
            </a:r>
          </a:p>
          <a:p>
            <a:pPr algn="l" marL="1684020" indent="-561340" lvl="2">
              <a:lnSpc>
                <a:spcPts val="5148"/>
              </a:lnSpc>
              <a:buFont typeface="Arial"/>
              <a:buChar char="⚬"/>
            </a:pPr>
            <a:r>
              <a:rPr lang="en-US" sz="3900">
                <a:solidFill>
                  <a:srgbClr val="1D1B1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I teach Med-Terms, Pharmacology, and Pharm-Tech</a:t>
            </a:r>
          </a:p>
          <a:p>
            <a:pPr algn="l" marL="842010" indent="-421005" lvl="1">
              <a:lnSpc>
                <a:spcPts val="5148"/>
              </a:lnSpc>
              <a:buFont typeface="Arial"/>
              <a:buChar char="•"/>
            </a:pPr>
            <a:r>
              <a:rPr lang="en-US" sz="3900">
                <a:solidFill>
                  <a:srgbClr val="1D1B1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I have worked in the Walgreens pharmacy since 2018.</a:t>
            </a:r>
          </a:p>
          <a:p>
            <a:pPr algn="l" marL="1684020" indent="-561340" lvl="2">
              <a:lnSpc>
                <a:spcPts val="5148"/>
              </a:lnSpc>
              <a:buFont typeface="Arial"/>
              <a:buChar char="⚬"/>
            </a:pPr>
            <a:r>
              <a:rPr lang="en-US" sz="3900">
                <a:solidFill>
                  <a:srgbClr val="1D1B1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Trainee from 2018-2020</a:t>
            </a:r>
          </a:p>
          <a:p>
            <a:pPr algn="l" marL="1684020" indent="-561340" lvl="2">
              <a:lnSpc>
                <a:spcPts val="5148"/>
              </a:lnSpc>
              <a:buFont typeface="Arial"/>
              <a:buChar char="⚬"/>
            </a:pPr>
            <a:r>
              <a:rPr lang="en-US" sz="3900">
                <a:solidFill>
                  <a:srgbClr val="1D1B1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Certified Aug. 2020- current</a:t>
            </a:r>
          </a:p>
          <a:p>
            <a:pPr algn="l" marL="1684020" indent="-561340" lvl="2">
              <a:lnSpc>
                <a:spcPts val="5148"/>
              </a:lnSpc>
              <a:buFont typeface="Arial"/>
              <a:buChar char="⚬"/>
            </a:pPr>
            <a:r>
              <a:rPr lang="en-US" sz="3900">
                <a:solidFill>
                  <a:srgbClr val="1D1B1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Immunizer Aug. 2020- current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5715408">
            <a:off x="11968653" y="625919"/>
            <a:ext cx="2245756" cy="1903278"/>
          </a:xfrm>
          <a:custGeom>
            <a:avLst/>
            <a:gdLst/>
            <a:ahLst/>
            <a:cxnLst/>
            <a:rect r="r" b="b" t="t" l="l"/>
            <a:pathLst>
              <a:path h="1903278" w="2245756">
                <a:moveTo>
                  <a:pt x="0" y="0"/>
                </a:moveTo>
                <a:lnTo>
                  <a:pt x="2245756" y="0"/>
                </a:lnTo>
                <a:lnTo>
                  <a:pt x="2245756" y="1903278"/>
                </a:lnTo>
                <a:lnTo>
                  <a:pt x="0" y="19032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8201346" y="-720053"/>
            <a:ext cx="4890185" cy="5371442"/>
            <a:chOff x="0" y="0"/>
            <a:chExt cx="6520247" cy="7161922"/>
          </a:xfrm>
        </p:grpSpPr>
        <p:sp>
          <p:nvSpPr>
            <p:cNvPr name="Freeform 9" id="9"/>
            <p:cNvSpPr/>
            <p:nvPr/>
          </p:nvSpPr>
          <p:spPr>
            <a:xfrm flipH="false" flipV="false" rot="695004">
              <a:off x="568381" y="477275"/>
              <a:ext cx="5383485" cy="6207372"/>
            </a:xfrm>
            <a:custGeom>
              <a:avLst/>
              <a:gdLst/>
              <a:ahLst/>
              <a:cxnLst/>
              <a:rect r="r" b="b" t="t" l="l"/>
              <a:pathLst>
                <a:path h="6207372" w="5383485">
                  <a:moveTo>
                    <a:pt x="0" y="0"/>
                  </a:moveTo>
                  <a:lnTo>
                    <a:pt x="5383485" y="0"/>
                  </a:lnTo>
                  <a:lnTo>
                    <a:pt x="5383485" y="6207372"/>
                  </a:lnTo>
                  <a:lnTo>
                    <a:pt x="0" y="6207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694374">
              <a:off x="989541" y="764100"/>
              <a:ext cx="4508182" cy="5626969"/>
            </a:xfrm>
            <a:custGeom>
              <a:avLst/>
              <a:gdLst/>
              <a:ahLst/>
              <a:cxnLst/>
              <a:rect r="r" b="b" t="t" l="l"/>
              <a:pathLst>
                <a:path h="5626969" w="4508182">
                  <a:moveTo>
                    <a:pt x="0" y="0"/>
                  </a:moveTo>
                  <a:lnTo>
                    <a:pt x="4508182" y="0"/>
                  </a:lnTo>
                  <a:lnTo>
                    <a:pt x="4508182" y="5626968"/>
                  </a:lnTo>
                  <a:lnTo>
                    <a:pt x="0" y="5626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-3411" r="0" b="-3411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3584077" y="6431056"/>
            <a:ext cx="4999741" cy="4137543"/>
            <a:chOff x="0" y="0"/>
            <a:chExt cx="6666321" cy="5516724"/>
          </a:xfrm>
        </p:grpSpPr>
        <p:sp>
          <p:nvSpPr>
            <p:cNvPr name="Freeform 12" id="12"/>
            <p:cNvSpPr/>
            <p:nvPr/>
          </p:nvSpPr>
          <p:spPr>
            <a:xfrm flipH="false" flipV="false" rot="591097">
              <a:off x="346217" y="477424"/>
              <a:ext cx="5973886" cy="4561876"/>
            </a:xfrm>
            <a:custGeom>
              <a:avLst/>
              <a:gdLst/>
              <a:ahLst/>
              <a:cxnLst/>
              <a:rect r="r" b="b" t="t" l="l"/>
              <a:pathLst>
                <a:path h="4561876" w="5973886">
                  <a:moveTo>
                    <a:pt x="0" y="0"/>
                  </a:moveTo>
                  <a:lnTo>
                    <a:pt x="5973886" y="0"/>
                  </a:lnTo>
                  <a:lnTo>
                    <a:pt x="5973886" y="4561876"/>
                  </a:lnTo>
                  <a:lnTo>
                    <a:pt x="0" y="4561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554336">
              <a:off x="677618" y="840161"/>
              <a:ext cx="5363770" cy="3844972"/>
            </a:xfrm>
            <a:custGeom>
              <a:avLst/>
              <a:gdLst/>
              <a:ahLst/>
              <a:cxnLst/>
              <a:rect r="r" b="b" t="t" l="l"/>
              <a:pathLst>
                <a:path h="3844972" w="5363770">
                  <a:moveTo>
                    <a:pt x="0" y="0"/>
                  </a:moveTo>
                  <a:lnTo>
                    <a:pt x="5363770" y="0"/>
                  </a:lnTo>
                  <a:lnTo>
                    <a:pt x="5363770" y="3844972"/>
                  </a:lnTo>
                  <a:lnTo>
                    <a:pt x="0" y="3844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-2312" r="0" b="-2312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1741825" y="3217111"/>
            <a:ext cx="4800441" cy="3852778"/>
            <a:chOff x="0" y="0"/>
            <a:chExt cx="6400588" cy="5137037"/>
          </a:xfrm>
        </p:grpSpPr>
        <p:sp>
          <p:nvSpPr>
            <p:cNvPr name="Freeform 15" id="15"/>
            <p:cNvSpPr/>
            <p:nvPr/>
          </p:nvSpPr>
          <p:spPr>
            <a:xfrm flipH="false" flipV="false" rot="-344750">
              <a:off x="213351" y="287580"/>
              <a:ext cx="5973886" cy="4561876"/>
            </a:xfrm>
            <a:custGeom>
              <a:avLst/>
              <a:gdLst/>
              <a:ahLst/>
              <a:cxnLst/>
              <a:rect r="r" b="b" t="t" l="l"/>
              <a:pathLst>
                <a:path h="4561876" w="5973886">
                  <a:moveTo>
                    <a:pt x="0" y="0"/>
                  </a:moveTo>
                  <a:lnTo>
                    <a:pt x="5973886" y="0"/>
                  </a:lnTo>
                  <a:lnTo>
                    <a:pt x="5973886" y="4561877"/>
                  </a:lnTo>
                  <a:lnTo>
                    <a:pt x="0" y="45618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-391107">
              <a:off x="531138" y="661327"/>
              <a:ext cx="5296042" cy="3819212"/>
            </a:xfrm>
            <a:custGeom>
              <a:avLst/>
              <a:gdLst/>
              <a:ahLst/>
              <a:cxnLst/>
              <a:rect r="r" b="b" t="t" l="l"/>
              <a:pathLst>
                <a:path h="3819212" w="5296042">
                  <a:moveTo>
                    <a:pt x="0" y="0"/>
                  </a:moveTo>
                  <a:lnTo>
                    <a:pt x="5296042" y="0"/>
                  </a:lnTo>
                  <a:lnTo>
                    <a:pt x="5296042" y="3819212"/>
                  </a:lnTo>
                  <a:lnTo>
                    <a:pt x="0" y="38192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-2000" r="0" b="-2000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8340654" y="8575344"/>
            <a:ext cx="2476720" cy="1823485"/>
          </a:xfrm>
          <a:custGeom>
            <a:avLst/>
            <a:gdLst/>
            <a:ahLst/>
            <a:cxnLst/>
            <a:rect r="r" b="b" t="t" l="l"/>
            <a:pathLst>
              <a:path h="1823485" w="2476720">
                <a:moveTo>
                  <a:pt x="0" y="0"/>
                </a:moveTo>
                <a:lnTo>
                  <a:pt x="2476720" y="0"/>
                </a:lnTo>
                <a:lnTo>
                  <a:pt x="2476720" y="1823485"/>
                </a:lnTo>
                <a:lnTo>
                  <a:pt x="0" y="18234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6083947" y="5240431"/>
            <a:ext cx="2917408" cy="1829458"/>
          </a:xfrm>
          <a:custGeom>
            <a:avLst/>
            <a:gdLst/>
            <a:ahLst/>
            <a:cxnLst/>
            <a:rect r="r" b="b" t="t" l="l"/>
            <a:pathLst>
              <a:path h="1829458" w="2917408">
                <a:moveTo>
                  <a:pt x="0" y="0"/>
                </a:moveTo>
                <a:lnTo>
                  <a:pt x="2917409" y="0"/>
                </a:lnTo>
                <a:lnTo>
                  <a:pt x="2917409" y="1829458"/>
                </a:lnTo>
                <a:lnTo>
                  <a:pt x="0" y="182945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push dir="l"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465144">
            <a:off x="1258286" y="442318"/>
            <a:ext cx="1925039" cy="2023694"/>
          </a:xfrm>
          <a:custGeom>
            <a:avLst/>
            <a:gdLst/>
            <a:ahLst/>
            <a:cxnLst/>
            <a:rect r="r" b="b" t="t" l="l"/>
            <a:pathLst>
              <a:path h="2023694" w="1925039">
                <a:moveTo>
                  <a:pt x="0" y="0"/>
                </a:moveTo>
                <a:lnTo>
                  <a:pt x="1925039" y="0"/>
                </a:lnTo>
                <a:lnTo>
                  <a:pt x="1925039" y="2023694"/>
                </a:lnTo>
                <a:lnTo>
                  <a:pt x="0" y="20236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9622080">
            <a:off x="15144153" y="-1028700"/>
            <a:ext cx="4578359" cy="4114800"/>
          </a:xfrm>
          <a:custGeom>
            <a:avLst/>
            <a:gdLst/>
            <a:ahLst/>
            <a:cxnLst/>
            <a:rect r="r" b="b" t="t" l="l"/>
            <a:pathLst>
              <a:path h="4114800" w="4578359">
                <a:moveTo>
                  <a:pt x="0" y="0"/>
                </a:moveTo>
                <a:lnTo>
                  <a:pt x="4578359" y="0"/>
                </a:lnTo>
                <a:lnTo>
                  <a:pt x="45783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2195323">
            <a:off x="16101893" y="7863684"/>
            <a:ext cx="3605593" cy="4114800"/>
          </a:xfrm>
          <a:custGeom>
            <a:avLst/>
            <a:gdLst/>
            <a:ahLst/>
            <a:cxnLst/>
            <a:rect r="r" b="b" t="t" l="l"/>
            <a:pathLst>
              <a:path h="4114800" w="3605593">
                <a:moveTo>
                  <a:pt x="0" y="0"/>
                </a:moveTo>
                <a:lnTo>
                  <a:pt x="3605593" y="0"/>
                </a:lnTo>
                <a:lnTo>
                  <a:pt x="3605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665108" y="3768175"/>
            <a:ext cx="2633646" cy="645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09"/>
              </a:lnSpc>
            </a:pPr>
            <a:r>
              <a:rPr lang="en-US" b="true" sz="4809" spc="-48">
                <a:solidFill>
                  <a:srgbClr val="1D1B1E"/>
                </a:solidFill>
                <a:latin typeface="Charm Bold"/>
                <a:ea typeface="Charm Bold"/>
                <a:cs typeface="Charm Bold"/>
                <a:sym typeface="Charm Bold"/>
              </a:rPr>
              <a:t>Year 1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642492" y="3768175"/>
            <a:ext cx="3517868" cy="645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09"/>
              </a:lnSpc>
            </a:pPr>
            <a:r>
              <a:rPr lang="en-US" b="true" sz="4809" spc="-48">
                <a:solidFill>
                  <a:srgbClr val="1D1B1E"/>
                </a:solidFill>
                <a:latin typeface="Charm Bold"/>
                <a:ea typeface="Charm Bold"/>
                <a:cs typeface="Charm Bold"/>
                <a:sym typeface="Charm Bold"/>
              </a:rPr>
              <a:t>Year 2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362465" y="3768175"/>
            <a:ext cx="2633646" cy="645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09"/>
              </a:lnSpc>
            </a:pPr>
            <a:r>
              <a:rPr lang="en-US" b="true" sz="4809" spc="-48">
                <a:solidFill>
                  <a:srgbClr val="1D1B1E"/>
                </a:solidFill>
                <a:latin typeface="Charm Bold"/>
                <a:ea typeface="Charm Bold"/>
                <a:cs typeface="Charm Bold"/>
                <a:sym typeface="Charm Bold"/>
              </a:rPr>
              <a:t>Year 3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018343" y="4789406"/>
            <a:ext cx="3927175" cy="5504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70"/>
              </a:lnSpc>
            </a:pPr>
            <a:r>
              <a:rPr lang="en-US" sz="3482">
                <a:solidFill>
                  <a:srgbClr val="1D1B1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30% Pass Rate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437838" y="4789406"/>
            <a:ext cx="3927175" cy="5504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70"/>
              </a:lnSpc>
            </a:pPr>
            <a:r>
              <a:rPr lang="en-US" sz="3482">
                <a:solidFill>
                  <a:srgbClr val="1D1B1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50% Pass Rate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670724" y="4789406"/>
            <a:ext cx="3927175" cy="5504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70"/>
              </a:lnSpc>
            </a:pPr>
            <a:r>
              <a:rPr lang="en-US" sz="3482">
                <a:solidFill>
                  <a:srgbClr val="1D1B1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75% Pass Rate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796454" y="1054230"/>
            <a:ext cx="13268220" cy="1145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117"/>
              </a:lnSpc>
              <a:spcBef>
                <a:spcPct val="0"/>
              </a:spcBef>
            </a:pPr>
            <a:r>
              <a:rPr lang="en-US" sz="7013" i="true">
                <a:solidFill>
                  <a:srgbClr val="1D1B1E"/>
                </a:solidFill>
                <a:latin typeface="Anaktoria"/>
                <a:ea typeface="Anaktoria"/>
                <a:cs typeface="Anaktoria"/>
                <a:sym typeface="Anaktoria"/>
              </a:rPr>
              <a:t>IN MY 3 YEARS TESTING PTCB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981931" y="6349468"/>
            <a:ext cx="14174631" cy="1145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117"/>
              </a:lnSpc>
              <a:spcBef>
                <a:spcPct val="0"/>
              </a:spcBef>
            </a:pPr>
            <a:r>
              <a:rPr lang="en-US" sz="7013" i="true">
                <a:solidFill>
                  <a:srgbClr val="1D1B1E"/>
                </a:solidFill>
                <a:latin typeface="Anaktoria"/>
                <a:ea typeface="Anaktoria"/>
                <a:cs typeface="Anaktoria"/>
                <a:sym typeface="Anaktoria"/>
              </a:rPr>
              <a:t>GOAL FOR NEXT YEAR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939418" y="7889155"/>
            <a:ext cx="3927175" cy="5504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70"/>
              </a:lnSpc>
            </a:pPr>
            <a:r>
              <a:rPr lang="en-US" sz="3482">
                <a:solidFill>
                  <a:srgbClr val="1D1B1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80-90% Pass Rate 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-448908">
            <a:off x="0" y="5931276"/>
            <a:ext cx="5690375" cy="4355724"/>
          </a:xfrm>
          <a:custGeom>
            <a:avLst/>
            <a:gdLst/>
            <a:ahLst/>
            <a:cxnLst/>
            <a:rect r="r" b="b" t="t" l="l"/>
            <a:pathLst>
              <a:path h="4355724" w="5690375">
                <a:moveTo>
                  <a:pt x="0" y="0"/>
                </a:moveTo>
                <a:lnTo>
                  <a:pt x="5690375" y="0"/>
                </a:lnTo>
                <a:lnTo>
                  <a:pt x="5690375" y="4355724"/>
                </a:lnTo>
                <a:lnTo>
                  <a:pt x="0" y="43557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832866" y="7465973"/>
            <a:ext cx="3927175" cy="1045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70"/>
              </a:lnSpc>
            </a:pPr>
            <a:r>
              <a:rPr lang="en-US" sz="3482">
                <a:solidFill>
                  <a:srgbClr val="1D1B1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Pic of an updated Jacket Pride Wall</a:t>
            </a:r>
          </a:p>
        </p:txBody>
      </p:sp>
    </p:spTree>
  </p:cSld>
  <p:clrMapOvr>
    <a:masterClrMapping/>
  </p:clrMapOvr>
  <p:transition spd="slow">
    <p:push dir="l"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15763" y="7112792"/>
            <a:ext cx="2288927" cy="3702676"/>
            <a:chOff x="0" y="0"/>
            <a:chExt cx="3051902" cy="493690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051902" cy="4936901"/>
            </a:xfrm>
            <a:custGeom>
              <a:avLst/>
              <a:gdLst/>
              <a:ahLst/>
              <a:cxnLst/>
              <a:rect r="r" b="b" t="t" l="l"/>
              <a:pathLst>
                <a:path h="4936901" w="3051902">
                  <a:moveTo>
                    <a:pt x="0" y="0"/>
                  </a:moveTo>
                  <a:lnTo>
                    <a:pt x="3051902" y="0"/>
                  </a:lnTo>
                  <a:lnTo>
                    <a:pt x="3051902" y="4936901"/>
                  </a:lnTo>
                  <a:lnTo>
                    <a:pt x="0" y="493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224874" y="194019"/>
              <a:ext cx="2582719" cy="4548862"/>
            </a:xfrm>
            <a:custGeom>
              <a:avLst/>
              <a:gdLst/>
              <a:ahLst/>
              <a:cxnLst/>
              <a:rect r="r" b="b" t="t" l="l"/>
              <a:pathLst>
                <a:path h="4548862" w="2582719">
                  <a:moveTo>
                    <a:pt x="0" y="0"/>
                  </a:moveTo>
                  <a:lnTo>
                    <a:pt x="2582719" y="0"/>
                  </a:lnTo>
                  <a:lnTo>
                    <a:pt x="2582719" y="4548862"/>
                  </a:lnTo>
                  <a:lnTo>
                    <a:pt x="0" y="4548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6275" t="0" r="-5819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420742" y="7281700"/>
            <a:ext cx="4655217" cy="4655217"/>
            <a:chOff x="0" y="0"/>
            <a:chExt cx="6206956" cy="6206956"/>
          </a:xfrm>
        </p:grpSpPr>
        <p:sp>
          <p:nvSpPr>
            <p:cNvPr name="Freeform 7" id="7"/>
            <p:cNvSpPr/>
            <p:nvPr/>
          </p:nvSpPr>
          <p:spPr>
            <a:xfrm flipH="false" flipV="false" rot="-487660">
              <a:off x="360278" y="360278"/>
              <a:ext cx="5486400" cy="5486400"/>
            </a:xfrm>
            <a:custGeom>
              <a:avLst/>
              <a:gdLst/>
              <a:ahLst/>
              <a:cxnLst/>
              <a:rect r="r" b="b" t="t" l="l"/>
              <a:pathLst>
                <a:path h="5486400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545670">
              <a:off x="809674" y="802281"/>
              <a:ext cx="4694578" cy="4602394"/>
            </a:xfrm>
            <a:custGeom>
              <a:avLst/>
              <a:gdLst/>
              <a:ahLst/>
              <a:cxnLst/>
              <a:rect r="r" b="b" t="t" l="l"/>
              <a:pathLst>
                <a:path h="4602394" w="4694578">
                  <a:moveTo>
                    <a:pt x="0" y="0"/>
                  </a:moveTo>
                  <a:lnTo>
                    <a:pt x="4694577" y="0"/>
                  </a:lnTo>
                  <a:lnTo>
                    <a:pt x="4694577" y="4602394"/>
                  </a:lnTo>
                  <a:lnTo>
                    <a:pt x="0" y="46023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9180" t="-54538" r="-26230" b="-29625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884174">
            <a:off x="-706554" y="-481985"/>
            <a:ext cx="4339580" cy="3313861"/>
            <a:chOff x="0" y="0"/>
            <a:chExt cx="5786106" cy="441848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786106" cy="4418481"/>
            </a:xfrm>
            <a:custGeom>
              <a:avLst/>
              <a:gdLst/>
              <a:ahLst/>
              <a:cxnLst/>
              <a:rect r="r" b="b" t="t" l="l"/>
              <a:pathLst>
                <a:path h="4418481" w="5786106">
                  <a:moveTo>
                    <a:pt x="0" y="0"/>
                  </a:moveTo>
                  <a:lnTo>
                    <a:pt x="5786106" y="0"/>
                  </a:lnTo>
                  <a:lnTo>
                    <a:pt x="5786106" y="4418481"/>
                  </a:lnTo>
                  <a:lnTo>
                    <a:pt x="0" y="4418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278311" y="396785"/>
              <a:ext cx="5109359" cy="3624910"/>
            </a:xfrm>
            <a:custGeom>
              <a:avLst/>
              <a:gdLst/>
              <a:ahLst/>
              <a:cxnLst/>
              <a:rect r="r" b="b" t="t" l="l"/>
              <a:pathLst>
                <a:path h="3624910" w="5109359">
                  <a:moveTo>
                    <a:pt x="0" y="0"/>
                  </a:moveTo>
                  <a:lnTo>
                    <a:pt x="5109358" y="0"/>
                  </a:lnTo>
                  <a:lnTo>
                    <a:pt x="5109358" y="3624911"/>
                  </a:lnTo>
                  <a:lnTo>
                    <a:pt x="0" y="3624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-7215" r="0" b="-80719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4596406" y="-979412"/>
            <a:ext cx="2662894" cy="3823999"/>
            <a:chOff x="0" y="0"/>
            <a:chExt cx="3550525" cy="509866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550525" cy="5098665"/>
            </a:xfrm>
            <a:custGeom>
              <a:avLst/>
              <a:gdLst/>
              <a:ahLst/>
              <a:cxnLst/>
              <a:rect r="r" b="b" t="t" l="l"/>
              <a:pathLst>
                <a:path h="5098665" w="3550525">
                  <a:moveTo>
                    <a:pt x="0" y="0"/>
                  </a:moveTo>
                  <a:lnTo>
                    <a:pt x="3550525" y="0"/>
                  </a:lnTo>
                  <a:lnTo>
                    <a:pt x="3550525" y="5098665"/>
                  </a:lnTo>
                  <a:lnTo>
                    <a:pt x="0" y="5098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403012" y="407360"/>
              <a:ext cx="2744501" cy="4283946"/>
            </a:xfrm>
            <a:custGeom>
              <a:avLst/>
              <a:gdLst/>
              <a:ahLst/>
              <a:cxnLst/>
              <a:rect r="r" b="b" t="t" l="l"/>
              <a:pathLst>
                <a:path h="4283946" w="2744501">
                  <a:moveTo>
                    <a:pt x="0" y="0"/>
                  </a:moveTo>
                  <a:lnTo>
                    <a:pt x="2744501" y="0"/>
                  </a:lnTo>
                  <a:lnTo>
                    <a:pt x="2744501" y="4283946"/>
                  </a:lnTo>
                  <a:lnTo>
                    <a:pt x="0" y="42839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4736" t="0" r="-43297" b="-2645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5082639" y="2707895"/>
            <a:ext cx="4844734" cy="3644152"/>
            <a:chOff x="0" y="0"/>
            <a:chExt cx="6459645" cy="4858870"/>
          </a:xfrm>
        </p:grpSpPr>
        <p:sp>
          <p:nvSpPr>
            <p:cNvPr name="Freeform 16" id="16"/>
            <p:cNvSpPr/>
            <p:nvPr/>
          </p:nvSpPr>
          <p:spPr>
            <a:xfrm flipH="false" flipV="false" rot="-6243709">
              <a:off x="1447499" y="-453736"/>
              <a:ext cx="3564647" cy="5766341"/>
            </a:xfrm>
            <a:custGeom>
              <a:avLst/>
              <a:gdLst/>
              <a:ahLst/>
              <a:cxnLst/>
              <a:rect r="r" b="b" t="t" l="l"/>
              <a:pathLst>
                <a:path h="5766341" w="3564647">
                  <a:moveTo>
                    <a:pt x="0" y="0"/>
                  </a:moveTo>
                  <a:lnTo>
                    <a:pt x="3564647" y="0"/>
                  </a:lnTo>
                  <a:lnTo>
                    <a:pt x="3564647" y="5766341"/>
                  </a:lnTo>
                  <a:lnTo>
                    <a:pt x="0" y="5766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860004">
              <a:off x="627395" y="908382"/>
              <a:ext cx="5204855" cy="3042106"/>
            </a:xfrm>
            <a:custGeom>
              <a:avLst/>
              <a:gdLst/>
              <a:ahLst/>
              <a:cxnLst/>
              <a:rect r="r" b="b" t="t" l="l"/>
              <a:pathLst>
                <a:path h="3042106" w="5204855">
                  <a:moveTo>
                    <a:pt x="0" y="0"/>
                  </a:moveTo>
                  <a:lnTo>
                    <a:pt x="5204855" y="0"/>
                  </a:lnTo>
                  <a:lnTo>
                    <a:pt x="5204855" y="3042106"/>
                  </a:lnTo>
                  <a:lnTo>
                    <a:pt x="0" y="3042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0" t="-83261" r="-25778" b="-103671"/>
              </a:stretch>
            </a:blipFill>
          </p:spPr>
        </p:sp>
      </p:grpSp>
      <p:sp>
        <p:nvSpPr>
          <p:cNvPr name="Freeform 18" id="18"/>
          <p:cNvSpPr/>
          <p:nvPr/>
        </p:nvSpPr>
        <p:spPr>
          <a:xfrm flipH="false" flipV="false" rot="0">
            <a:off x="4471532" y="471032"/>
            <a:ext cx="9344935" cy="9344935"/>
          </a:xfrm>
          <a:custGeom>
            <a:avLst/>
            <a:gdLst/>
            <a:ahLst/>
            <a:cxnLst/>
            <a:rect r="r" b="b" t="t" l="l"/>
            <a:pathLst>
              <a:path h="9344935" w="9344935">
                <a:moveTo>
                  <a:pt x="0" y="0"/>
                </a:moveTo>
                <a:lnTo>
                  <a:pt x="9344936" y="0"/>
                </a:lnTo>
                <a:lnTo>
                  <a:pt x="9344936" y="9344936"/>
                </a:lnTo>
                <a:lnTo>
                  <a:pt x="0" y="93449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5823268" y="4136787"/>
            <a:ext cx="6190090" cy="37643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1070535" indent="-535267" lvl="1">
              <a:lnSpc>
                <a:spcPts val="4809"/>
              </a:lnSpc>
              <a:buFont typeface="Arial"/>
              <a:buChar char="•"/>
            </a:pPr>
            <a:r>
              <a:rPr lang="en-US" sz="4958">
                <a:solidFill>
                  <a:srgbClr val="F3E5C5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Walgreens</a:t>
            </a:r>
          </a:p>
          <a:p>
            <a:pPr algn="ctr" marL="1070535" indent="-535267" lvl="1">
              <a:lnSpc>
                <a:spcPts val="4809"/>
              </a:lnSpc>
              <a:buFont typeface="Arial"/>
              <a:buChar char="•"/>
            </a:pPr>
            <a:r>
              <a:rPr lang="en-US" sz="4958">
                <a:solidFill>
                  <a:srgbClr val="F3E5C5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THC</a:t>
            </a:r>
          </a:p>
          <a:p>
            <a:pPr algn="ctr" marL="1070535" indent="-535267" lvl="1">
              <a:lnSpc>
                <a:spcPts val="4809"/>
              </a:lnSpc>
              <a:buFont typeface="Arial"/>
              <a:buChar char="•"/>
            </a:pPr>
            <a:r>
              <a:rPr lang="en-US" sz="4958">
                <a:solidFill>
                  <a:srgbClr val="F3E5C5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CVS</a:t>
            </a:r>
          </a:p>
          <a:p>
            <a:pPr algn="ctr" marL="1070535" indent="-535267" lvl="1">
              <a:lnSpc>
                <a:spcPts val="4809"/>
              </a:lnSpc>
              <a:buFont typeface="Arial"/>
              <a:buChar char="•"/>
            </a:pPr>
            <a:r>
              <a:rPr lang="en-US" sz="4958">
                <a:solidFill>
                  <a:srgbClr val="F3E5C5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Albertsons</a:t>
            </a:r>
          </a:p>
          <a:p>
            <a:pPr algn="ctr" marL="1070535" indent="-535267" lvl="1">
              <a:lnSpc>
                <a:spcPts val="4809"/>
              </a:lnSpc>
              <a:buFont typeface="Arial"/>
              <a:buChar char="•"/>
            </a:pPr>
            <a:r>
              <a:rPr lang="en-US" sz="4958">
                <a:solidFill>
                  <a:srgbClr val="F3E5C5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Private Owned (Keene Pharmacy)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875542" y="1612520"/>
            <a:ext cx="6536916" cy="2190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65"/>
              </a:lnSpc>
            </a:pPr>
            <a:r>
              <a:rPr lang="en-US" sz="7221" i="true" spc="144">
                <a:solidFill>
                  <a:srgbClr val="F3E5C5"/>
                </a:solidFill>
                <a:latin typeface="Anaktoria"/>
                <a:ea typeface="Anaktoria"/>
                <a:cs typeface="Anaktoria"/>
                <a:sym typeface="Anaktoria"/>
              </a:rPr>
              <a:t>WHERE WE’VE </a:t>
            </a:r>
          </a:p>
          <a:p>
            <a:pPr algn="ctr">
              <a:lnSpc>
                <a:spcPts val="8665"/>
              </a:lnSpc>
            </a:pPr>
            <a:r>
              <a:rPr lang="en-US" sz="7221" i="true" spc="144">
                <a:solidFill>
                  <a:srgbClr val="F3E5C5"/>
                </a:solidFill>
                <a:latin typeface="Anaktoria"/>
                <a:ea typeface="Anaktoria"/>
                <a:cs typeface="Anaktoria"/>
                <a:sym typeface="Anaktoria"/>
              </a:rPr>
              <a:t>EXTERNED.</a:t>
            </a:r>
          </a:p>
        </p:txBody>
      </p:sp>
      <p:sp>
        <p:nvSpPr>
          <p:cNvPr name="Freeform 21" id="21"/>
          <p:cNvSpPr/>
          <p:nvPr/>
        </p:nvSpPr>
        <p:spPr>
          <a:xfrm flipH="true" flipV="false" rot="0">
            <a:off x="-418548" y="5354386"/>
            <a:ext cx="3172534" cy="1927314"/>
          </a:xfrm>
          <a:custGeom>
            <a:avLst/>
            <a:gdLst/>
            <a:ahLst/>
            <a:cxnLst/>
            <a:rect r="r" b="b" t="t" l="l"/>
            <a:pathLst>
              <a:path h="1927314" w="3172534">
                <a:moveTo>
                  <a:pt x="3172534" y="0"/>
                </a:moveTo>
                <a:lnTo>
                  <a:pt x="0" y="0"/>
                </a:lnTo>
                <a:lnTo>
                  <a:pt x="0" y="1927314"/>
                </a:lnTo>
                <a:lnTo>
                  <a:pt x="3172534" y="1927314"/>
                </a:lnTo>
                <a:lnTo>
                  <a:pt x="3172534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7051512" y="767656"/>
            <a:ext cx="1458234" cy="1006789"/>
          </a:xfrm>
          <a:custGeom>
            <a:avLst/>
            <a:gdLst/>
            <a:ahLst/>
            <a:cxnLst/>
            <a:rect r="r" b="b" t="t" l="l"/>
            <a:pathLst>
              <a:path h="1006789" w="1458234">
                <a:moveTo>
                  <a:pt x="0" y="0"/>
                </a:moveTo>
                <a:lnTo>
                  <a:pt x="1458235" y="0"/>
                </a:lnTo>
                <a:lnTo>
                  <a:pt x="1458235" y="1006789"/>
                </a:lnTo>
                <a:lnTo>
                  <a:pt x="0" y="100678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1377027">
            <a:off x="3254011" y="-239133"/>
            <a:ext cx="1458234" cy="1006789"/>
          </a:xfrm>
          <a:custGeom>
            <a:avLst/>
            <a:gdLst/>
            <a:ahLst/>
            <a:cxnLst/>
            <a:rect r="r" b="b" t="t" l="l"/>
            <a:pathLst>
              <a:path h="1006789" w="1458234">
                <a:moveTo>
                  <a:pt x="0" y="0"/>
                </a:moveTo>
                <a:lnTo>
                  <a:pt x="1458234" y="0"/>
                </a:lnTo>
                <a:lnTo>
                  <a:pt x="1458234" y="1006789"/>
                </a:lnTo>
                <a:lnTo>
                  <a:pt x="0" y="100678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5433061" y="8215592"/>
            <a:ext cx="7421879" cy="7485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15"/>
              </a:lnSpc>
            </a:pPr>
            <a:r>
              <a:rPr lang="en-US" sz="2799" u="sng">
                <a:solidFill>
                  <a:srgbClr val="F3E5C5"/>
                </a:solidFill>
                <a:latin typeface="True Typewriter"/>
                <a:ea typeface="True Typewriter"/>
                <a:cs typeface="True Typewriter"/>
                <a:sym typeface="True Typewriter"/>
                <a:hlinkClick r:id="rId22" tooltip="https://www.mytimestation.com/Login.asp?ErrorCode=101"/>
              </a:rPr>
              <a:t>I use TimeStation to track their extern hours and location. </a:t>
            </a:r>
          </a:p>
        </p:txBody>
      </p:sp>
    </p:spTree>
  </p:cSld>
  <p:clrMapOvr>
    <a:masterClrMapping/>
  </p:clrMapOvr>
  <p:transition spd="slow">
    <p:push dir="l"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277615" y="-312508"/>
            <a:ext cx="13351094" cy="13746300"/>
          </a:xfrm>
          <a:custGeom>
            <a:avLst/>
            <a:gdLst/>
            <a:ahLst/>
            <a:cxnLst/>
            <a:rect r="r" b="b" t="t" l="l"/>
            <a:pathLst>
              <a:path h="13746300" w="13351094">
                <a:moveTo>
                  <a:pt x="0" y="0"/>
                </a:moveTo>
                <a:lnTo>
                  <a:pt x="13351094" y="0"/>
                </a:lnTo>
                <a:lnTo>
                  <a:pt x="13351094" y="13746301"/>
                </a:lnTo>
                <a:lnTo>
                  <a:pt x="0" y="137463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219995">
            <a:off x="15223640" y="-1210918"/>
            <a:ext cx="2523898" cy="12708835"/>
            <a:chOff x="0" y="0"/>
            <a:chExt cx="6350000" cy="3197479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31974789"/>
            </a:xfrm>
            <a:custGeom>
              <a:avLst/>
              <a:gdLst/>
              <a:ahLst/>
              <a:cxnLst/>
              <a:rect r="r" b="b" t="t" l="l"/>
              <a:pathLst>
                <a:path h="31974789" w="6350000">
                  <a:moveTo>
                    <a:pt x="6350000" y="31918911"/>
                  </a:moveTo>
                  <a:cubicBezTo>
                    <a:pt x="6350000" y="31949389"/>
                    <a:pt x="6324600" y="31974789"/>
                    <a:pt x="6294120" y="31974789"/>
                  </a:cubicBezTo>
                  <a:lnTo>
                    <a:pt x="55880" y="31974789"/>
                  </a:lnTo>
                  <a:cubicBezTo>
                    <a:pt x="25400" y="31974789"/>
                    <a:pt x="0" y="31949389"/>
                    <a:pt x="0" y="31918911"/>
                  </a:cubicBezTo>
                  <a:lnTo>
                    <a:pt x="0" y="55880"/>
                  </a:lnTo>
                  <a:cubicBezTo>
                    <a:pt x="0" y="25400"/>
                    <a:pt x="25400" y="0"/>
                    <a:pt x="55880" y="0"/>
                  </a:cubicBezTo>
                  <a:lnTo>
                    <a:pt x="6292850" y="0"/>
                  </a:lnTo>
                  <a:cubicBezTo>
                    <a:pt x="6323330" y="0"/>
                    <a:pt x="6348730" y="25400"/>
                    <a:pt x="6348730" y="55880"/>
                  </a:cubicBezTo>
                  <a:lnTo>
                    <a:pt x="6350000" y="31918908"/>
                  </a:lnTo>
                  <a:close/>
                </a:path>
              </a:pathLst>
            </a:custGeom>
            <a:solidFill>
              <a:srgbClr val="EAEAEA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477520" y="24051261"/>
              <a:ext cx="5394960" cy="7305039"/>
            </a:xfrm>
            <a:custGeom>
              <a:avLst/>
              <a:gdLst/>
              <a:ahLst/>
              <a:cxnLst/>
              <a:rect r="r" b="b" t="t" l="l"/>
              <a:pathLst>
                <a:path h="7305039" w="5394960">
                  <a:moveTo>
                    <a:pt x="5394960" y="7249160"/>
                  </a:moveTo>
                  <a:cubicBezTo>
                    <a:pt x="5394960" y="7279639"/>
                    <a:pt x="5369560" y="7305039"/>
                    <a:pt x="5339080" y="7305039"/>
                  </a:cubicBezTo>
                  <a:lnTo>
                    <a:pt x="55880" y="7305039"/>
                  </a:lnTo>
                  <a:cubicBezTo>
                    <a:pt x="25400" y="7305039"/>
                    <a:pt x="0" y="7279639"/>
                    <a:pt x="0" y="7249160"/>
                  </a:cubicBezTo>
                  <a:lnTo>
                    <a:pt x="0" y="55880"/>
                  </a:lnTo>
                  <a:cubicBezTo>
                    <a:pt x="0" y="25400"/>
                    <a:pt x="25400" y="0"/>
                    <a:pt x="55880" y="0"/>
                  </a:cubicBezTo>
                  <a:lnTo>
                    <a:pt x="5339080" y="0"/>
                  </a:lnTo>
                  <a:cubicBezTo>
                    <a:pt x="5369560" y="0"/>
                    <a:pt x="5394960" y="25400"/>
                    <a:pt x="5394960" y="55880"/>
                  </a:cubicBezTo>
                  <a:lnTo>
                    <a:pt x="5394960" y="7249160"/>
                  </a:lnTo>
                  <a:close/>
                </a:path>
              </a:pathLst>
            </a:custGeom>
            <a:blipFill>
              <a:blip r:embed="rId4"/>
              <a:stretch>
                <a:fillRect l="-776" t="0" r="-776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477520" y="16240759"/>
              <a:ext cx="5394960" cy="7305041"/>
            </a:xfrm>
            <a:custGeom>
              <a:avLst/>
              <a:gdLst/>
              <a:ahLst/>
              <a:cxnLst/>
              <a:rect r="r" b="b" t="t" l="l"/>
              <a:pathLst>
                <a:path h="7305041" w="5394960">
                  <a:moveTo>
                    <a:pt x="5394960" y="7249161"/>
                  </a:moveTo>
                  <a:cubicBezTo>
                    <a:pt x="5394960" y="7279641"/>
                    <a:pt x="5369560" y="7305041"/>
                    <a:pt x="5339080" y="7305041"/>
                  </a:cubicBezTo>
                  <a:lnTo>
                    <a:pt x="55880" y="7305041"/>
                  </a:lnTo>
                  <a:cubicBezTo>
                    <a:pt x="25400" y="7305041"/>
                    <a:pt x="0" y="7279641"/>
                    <a:pt x="0" y="7249161"/>
                  </a:cubicBezTo>
                  <a:lnTo>
                    <a:pt x="0" y="55880"/>
                  </a:lnTo>
                  <a:cubicBezTo>
                    <a:pt x="0" y="25400"/>
                    <a:pt x="25400" y="0"/>
                    <a:pt x="55880" y="0"/>
                  </a:cubicBezTo>
                  <a:lnTo>
                    <a:pt x="5339080" y="0"/>
                  </a:lnTo>
                  <a:cubicBezTo>
                    <a:pt x="5369560" y="0"/>
                    <a:pt x="5394960" y="25400"/>
                    <a:pt x="5394960" y="55880"/>
                  </a:cubicBezTo>
                  <a:lnTo>
                    <a:pt x="5394960" y="7249161"/>
                  </a:lnTo>
                  <a:close/>
                </a:path>
              </a:pathLst>
            </a:custGeom>
            <a:blipFill>
              <a:blip r:embed="rId5"/>
              <a:stretch>
                <a:fillRect l="-40269" t="0" r="-40269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477520" y="618490"/>
              <a:ext cx="5394960" cy="7305040"/>
            </a:xfrm>
            <a:custGeom>
              <a:avLst/>
              <a:gdLst/>
              <a:ahLst/>
              <a:cxnLst/>
              <a:rect r="r" b="b" t="t" l="l"/>
              <a:pathLst>
                <a:path h="7305040" w="5394960">
                  <a:moveTo>
                    <a:pt x="5394960" y="7249160"/>
                  </a:moveTo>
                  <a:cubicBezTo>
                    <a:pt x="5394960" y="7279640"/>
                    <a:pt x="5369560" y="7305040"/>
                    <a:pt x="5339080" y="7305040"/>
                  </a:cubicBezTo>
                  <a:lnTo>
                    <a:pt x="55880" y="7305040"/>
                  </a:lnTo>
                  <a:cubicBezTo>
                    <a:pt x="25400" y="7305040"/>
                    <a:pt x="0" y="7279640"/>
                    <a:pt x="0" y="7249160"/>
                  </a:cubicBezTo>
                  <a:lnTo>
                    <a:pt x="0" y="55880"/>
                  </a:lnTo>
                  <a:cubicBezTo>
                    <a:pt x="0" y="25400"/>
                    <a:pt x="25400" y="0"/>
                    <a:pt x="55880" y="0"/>
                  </a:cubicBezTo>
                  <a:lnTo>
                    <a:pt x="5339080" y="0"/>
                  </a:lnTo>
                  <a:cubicBezTo>
                    <a:pt x="5369560" y="0"/>
                    <a:pt x="5394960" y="25400"/>
                    <a:pt x="5394960" y="55880"/>
                  </a:cubicBezTo>
                  <a:lnTo>
                    <a:pt x="5394960" y="7249160"/>
                  </a:lnTo>
                  <a:close/>
                </a:path>
              </a:pathLst>
            </a:custGeom>
            <a:blipFill>
              <a:blip r:embed="rId6"/>
              <a:stretch>
                <a:fillRect l="-40269" t="0" r="-40269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477520" y="8428989"/>
              <a:ext cx="5394960" cy="7305041"/>
            </a:xfrm>
            <a:custGeom>
              <a:avLst/>
              <a:gdLst/>
              <a:ahLst/>
              <a:cxnLst/>
              <a:rect r="r" b="b" t="t" l="l"/>
              <a:pathLst>
                <a:path h="7305041" w="5394960">
                  <a:moveTo>
                    <a:pt x="5394960" y="7249161"/>
                  </a:moveTo>
                  <a:cubicBezTo>
                    <a:pt x="5394960" y="7279641"/>
                    <a:pt x="5369560" y="7305041"/>
                    <a:pt x="5339080" y="7305041"/>
                  </a:cubicBezTo>
                  <a:lnTo>
                    <a:pt x="55880" y="7305041"/>
                  </a:lnTo>
                  <a:cubicBezTo>
                    <a:pt x="25400" y="7305041"/>
                    <a:pt x="0" y="7279641"/>
                    <a:pt x="0" y="7249161"/>
                  </a:cubicBezTo>
                  <a:lnTo>
                    <a:pt x="0" y="55881"/>
                  </a:lnTo>
                  <a:cubicBezTo>
                    <a:pt x="0" y="25400"/>
                    <a:pt x="25400" y="0"/>
                    <a:pt x="55880" y="0"/>
                  </a:cubicBezTo>
                  <a:lnTo>
                    <a:pt x="5339080" y="0"/>
                  </a:lnTo>
                  <a:cubicBezTo>
                    <a:pt x="5369560" y="0"/>
                    <a:pt x="5394960" y="25400"/>
                    <a:pt x="5394960" y="55881"/>
                  </a:cubicBezTo>
                  <a:lnTo>
                    <a:pt x="5394960" y="7249161"/>
                  </a:lnTo>
                  <a:close/>
                </a:path>
              </a:pathLst>
            </a:custGeom>
            <a:blipFill>
              <a:blip r:embed="rId7"/>
              <a:stretch>
                <a:fillRect l="-776" t="0" r="-776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2550204" y="2157234"/>
            <a:ext cx="5875473" cy="1126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b="true" sz="3999">
                <a:solidFill>
                  <a:srgbClr val="1D1B1E"/>
                </a:solidFill>
                <a:latin typeface="Charm Bold"/>
                <a:ea typeface="Charm Bold"/>
                <a:cs typeface="Charm Bold"/>
                <a:sym typeface="Charm Bold"/>
              </a:rPr>
              <a:t>I Follow the Program Curriuclum Map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203687" y="4880293"/>
            <a:ext cx="4225340" cy="564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b="true" sz="3999">
                <a:solidFill>
                  <a:srgbClr val="1D1B1E"/>
                </a:solidFill>
                <a:latin typeface="Charm Bold"/>
                <a:ea typeface="Charm Bold"/>
                <a:cs typeface="Charm Bold"/>
                <a:sym typeface="Charm Bold"/>
              </a:rPr>
              <a:t>Drug Lists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362102" y="2335669"/>
            <a:ext cx="4225340" cy="564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b="true" sz="3999">
                <a:solidFill>
                  <a:srgbClr val="1D1B1E"/>
                </a:solidFill>
                <a:latin typeface="Charm Bold"/>
                <a:ea typeface="Charm Bold"/>
                <a:cs typeface="Charm Bold"/>
                <a:sym typeface="Charm Bold"/>
              </a:rPr>
              <a:t>Multiple Resources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340547" y="7455460"/>
            <a:ext cx="4062651" cy="997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b="true" sz="3500">
                <a:solidFill>
                  <a:srgbClr val="1D1B1E"/>
                </a:solidFill>
                <a:latin typeface="Charm Bold"/>
                <a:ea typeface="Charm Bold"/>
                <a:cs typeface="Charm Bold"/>
                <a:sym typeface="Charm Bold"/>
              </a:rPr>
              <a:t>Teach off experience/ hands on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087253" y="450899"/>
            <a:ext cx="11178389" cy="1606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999"/>
              </a:lnSpc>
            </a:pPr>
            <a:r>
              <a:rPr lang="en-US" sz="9999" i="true">
                <a:solidFill>
                  <a:srgbClr val="1D1B1E"/>
                </a:solidFill>
                <a:latin typeface="Anaktoria"/>
                <a:ea typeface="Anaktoria"/>
                <a:cs typeface="Anaktoria"/>
                <a:sym typeface="Anaktoria"/>
              </a:rPr>
              <a:t>HOW I TEACH IT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660242" y="3341636"/>
            <a:ext cx="5312229" cy="1220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582932" indent="-291466" lvl="1">
              <a:lnSpc>
                <a:spcPts val="3078"/>
              </a:lnSpc>
              <a:buFont typeface="Arial"/>
              <a:buChar char="•"/>
            </a:pPr>
            <a:r>
              <a:rPr lang="en-US" sz="2700">
                <a:solidFill>
                  <a:srgbClr val="1D1B1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What PTCB uses to Audit Programs.</a:t>
            </a:r>
          </a:p>
          <a:p>
            <a:pPr algn="ctr" marL="582932" indent="-291466" lvl="1">
              <a:lnSpc>
                <a:spcPts val="3078"/>
              </a:lnSpc>
              <a:buFont typeface="Arial"/>
              <a:buChar char="•"/>
            </a:pPr>
            <a:r>
              <a:rPr lang="en-US" sz="2700">
                <a:solidFill>
                  <a:srgbClr val="1D1B1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Teach by each section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660242" y="5615611"/>
            <a:ext cx="4969062" cy="16112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582930" indent="-291465" lvl="1">
              <a:lnSpc>
                <a:spcPts val="3077"/>
              </a:lnSpc>
              <a:buFont typeface="Arial"/>
              <a:buChar char="•"/>
            </a:pPr>
            <a:r>
              <a:rPr lang="en-US" sz="2700">
                <a:solidFill>
                  <a:srgbClr val="1D1B1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I have 9 Drug List that cover each body system. (CNS is so big, I split it up) </a:t>
            </a:r>
          </a:p>
          <a:p>
            <a:pPr algn="ctr" marL="1165860" indent="-388620" lvl="2">
              <a:lnSpc>
                <a:spcPts val="3077"/>
              </a:lnSpc>
              <a:buFont typeface="Arial"/>
              <a:buChar char="⚬"/>
            </a:pPr>
            <a:r>
              <a:rPr lang="en-US" sz="2700">
                <a:solidFill>
                  <a:srgbClr val="1D1B1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Quiz and test over these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660242" y="8438388"/>
            <a:ext cx="5423260" cy="16112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582930" indent="-291465" lvl="1">
              <a:lnSpc>
                <a:spcPts val="3077"/>
              </a:lnSpc>
              <a:buFont typeface="Arial"/>
              <a:buChar char="•"/>
            </a:pPr>
            <a:r>
              <a:rPr lang="en-US" sz="2700">
                <a:solidFill>
                  <a:srgbClr val="1D1B1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I still work as a tech PRN (mainly in the summer)</a:t>
            </a:r>
          </a:p>
          <a:p>
            <a:pPr algn="ctr" marL="582930" indent="-291465" lvl="1">
              <a:lnSpc>
                <a:spcPts val="3077"/>
              </a:lnSpc>
              <a:buFont typeface="Arial"/>
              <a:buChar char="•"/>
            </a:pPr>
            <a:r>
              <a:rPr lang="en-US" sz="2700">
                <a:solidFill>
                  <a:srgbClr val="1D1B1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They learn better when they get to go to the pharmacy. </a:t>
            </a:r>
            <a:r>
              <a:rPr lang="en-US" sz="2700">
                <a:solidFill>
                  <a:srgbClr val="1D1B1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691148" y="2719209"/>
            <a:ext cx="5128707" cy="66880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582930" indent="-291465" lvl="1">
              <a:lnSpc>
                <a:spcPts val="3077"/>
              </a:lnSpc>
              <a:buFont typeface="Arial"/>
              <a:buChar char="•"/>
            </a:pPr>
            <a:r>
              <a:rPr lang="en-US" sz="2700">
                <a:solidFill>
                  <a:srgbClr val="1D1B1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Complete Math Review for Pharmacy Technicians By: Williams A. Hopkins Jr. </a:t>
            </a:r>
          </a:p>
          <a:p>
            <a:pPr algn="ctr" marL="582930" indent="-291465" lvl="1">
              <a:lnSpc>
                <a:spcPts val="3077"/>
              </a:lnSpc>
              <a:buFont typeface="Arial"/>
              <a:buChar char="•"/>
            </a:pPr>
            <a:r>
              <a:rPr lang="en-US" sz="2700">
                <a:solidFill>
                  <a:srgbClr val="1D1B1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PTCB Exam Simplified By: David A. Heckman</a:t>
            </a:r>
          </a:p>
          <a:p>
            <a:pPr algn="ctr" marL="582930" indent="-291465" lvl="1">
              <a:lnSpc>
                <a:spcPts val="3077"/>
              </a:lnSpc>
              <a:buFont typeface="Arial"/>
              <a:buChar char="•"/>
            </a:pPr>
            <a:r>
              <a:rPr lang="en-US" sz="2700">
                <a:solidFill>
                  <a:srgbClr val="1D1B1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Mosby’s Pharmacy Technician</a:t>
            </a:r>
          </a:p>
          <a:p>
            <a:pPr algn="ctr" marL="582930" indent="-291465" lvl="1">
              <a:lnSpc>
                <a:spcPts val="3077"/>
              </a:lnSpc>
              <a:buFont typeface="Arial"/>
              <a:buChar char="•"/>
            </a:pPr>
            <a:r>
              <a:rPr lang="en-US" sz="2700">
                <a:solidFill>
                  <a:srgbClr val="1D1B1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PTCB Test Bank</a:t>
            </a:r>
          </a:p>
          <a:p>
            <a:pPr algn="ctr" marL="582930" indent="-291465" lvl="1">
              <a:lnSpc>
                <a:spcPts val="3077"/>
              </a:lnSpc>
              <a:buFont typeface="Arial"/>
              <a:buChar char="•"/>
            </a:pPr>
            <a:r>
              <a:rPr lang="en-US" sz="2700">
                <a:solidFill>
                  <a:srgbClr val="1D1B1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I know a lost of techs and pharmacist that work at a variety of pharmacies. If I have a question on a new law or regulation, I send a text.</a:t>
            </a:r>
          </a:p>
          <a:p>
            <a:pPr algn="ctr" marL="1165860" indent="-388620" lvl="2">
              <a:lnSpc>
                <a:spcPts val="3077"/>
              </a:lnSpc>
              <a:buFont typeface="Arial"/>
              <a:buChar char="⚬"/>
            </a:pPr>
            <a:r>
              <a:rPr lang="en-US" sz="2700">
                <a:solidFill>
                  <a:srgbClr val="1D1B1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I bring in techs and pharmacist to talk to the students about the test and working in the pharmacy. </a:t>
            </a:r>
          </a:p>
        </p:txBody>
      </p:sp>
    </p:spTree>
  </p:cSld>
  <p:clrMapOvr>
    <a:masterClrMapping/>
  </p:clrMapOvr>
  <p:transition spd="slow">
    <p:push dir="l"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268483">
            <a:off x="1114458" y="2625899"/>
            <a:ext cx="5660805" cy="5828371"/>
          </a:xfrm>
          <a:custGeom>
            <a:avLst/>
            <a:gdLst/>
            <a:ahLst/>
            <a:cxnLst/>
            <a:rect r="r" b="b" t="t" l="l"/>
            <a:pathLst>
              <a:path h="5828371" w="5660805">
                <a:moveTo>
                  <a:pt x="0" y="0"/>
                </a:moveTo>
                <a:lnTo>
                  <a:pt x="5660806" y="0"/>
                </a:lnTo>
                <a:lnTo>
                  <a:pt x="5660806" y="5828371"/>
                </a:lnTo>
                <a:lnTo>
                  <a:pt x="0" y="58283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6438808" y="3729191"/>
            <a:ext cx="5656262" cy="5823694"/>
          </a:xfrm>
          <a:custGeom>
            <a:avLst/>
            <a:gdLst/>
            <a:ahLst/>
            <a:cxnLst/>
            <a:rect r="r" b="b" t="t" l="l"/>
            <a:pathLst>
              <a:path h="5823694" w="5656262">
                <a:moveTo>
                  <a:pt x="0" y="0"/>
                </a:moveTo>
                <a:lnTo>
                  <a:pt x="5656262" y="0"/>
                </a:lnTo>
                <a:lnTo>
                  <a:pt x="5656262" y="5823694"/>
                </a:lnTo>
                <a:lnTo>
                  <a:pt x="0" y="58236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300940">
            <a:off x="11487528" y="2198710"/>
            <a:ext cx="5660805" cy="5828371"/>
          </a:xfrm>
          <a:custGeom>
            <a:avLst/>
            <a:gdLst/>
            <a:ahLst/>
            <a:cxnLst/>
            <a:rect r="r" b="b" t="t" l="l"/>
            <a:pathLst>
              <a:path h="5828371" w="5660805">
                <a:moveTo>
                  <a:pt x="5660805" y="0"/>
                </a:moveTo>
                <a:lnTo>
                  <a:pt x="0" y="0"/>
                </a:lnTo>
                <a:lnTo>
                  <a:pt x="0" y="5828372"/>
                </a:lnTo>
                <a:lnTo>
                  <a:pt x="5660805" y="5828372"/>
                </a:lnTo>
                <a:lnTo>
                  <a:pt x="5660805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865273" y="673362"/>
            <a:ext cx="14938624" cy="1289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8000" i="true" spc="80">
                <a:solidFill>
                  <a:srgbClr val="1D1B1E"/>
                </a:solidFill>
                <a:latin typeface="Anaktoria"/>
                <a:ea typeface="Anaktoria"/>
                <a:cs typeface="Anaktoria"/>
                <a:sym typeface="Anaktoria"/>
              </a:rPr>
              <a:t>QUESTIONS/ DISCUSSION</a:t>
            </a:r>
          </a:p>
        </p:txBody>
      </p:sp>
      <p:sp>
        <p:nvSpPr>
          <p:cNvPr name="TextBox 7" id="7"/>
          <p:cNvSpPr txBox="true"/>
          <p:nvPr/>
        </p:nvSpPr>
        <p:spPr>
          <a:xfrm rot="-442758">
            <a:off x="1305196" y="3336580"/>
            <a:ext cx="5037318" cy="1025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 i="true">
                <a:solidFill>
                  <a:srgbClr val="1D1B1E"/>
                </a:solidFill>
                <a:latin typeface="Anaktoria"/>
                <a:ea typeface="Anaktoria"/>
                <a:cs typeface="Anaktoria"/>
                <a:sym typeface="Anaktoria"/>
              </a:rPr>
              <a:t>Out of their </a:t>
            </a:r>
          </a:p>
          <a:p>
            <a:pPr algn="ctr">
              <a:lnSpc>
                <a:spcPts val="3999"/>
              </a:lnSpc>
            </a:pPr>
            <a:r>
              <a:rPr lang="en-US" sz="3999" i="true">
                <a:solidFill>
                  <a:srgbClr val="1D1B1E"/>
                </a:solidFill>
                <a:latin typeface="Anaktoria"/>
                <a:ea typeface="Anaktoria"/>
                <a:cs typeface="Anaktoria"/>
                <a:sym typeface="Anaktoria"/>
              </a:rPr>
              <a:t>Scope of Practice</a:t>
            </a:r>
          </a:p>
        </p:txBody>
      </p:sp>
      <p:sp>
        <p:nvSpPr>
          <p:cNvPr name="TextBox 8" id="8"/>
          <p:cNvSpPr txBox="true"/>
          <p:nvPr/>
        </p:nvSpPr>
        <p:spPr>
          <a:xfrm rot="-78371">
            <a:off x="7007108" y="4658061"/>
            <a:ext cx="4105788" cy="1025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 i="true">
                <a:solidFill>
                  <a:srgbClr val="1D1B1E"/>
                </a:solidFill>
                <a:latin typeface="Anaktoria"/>
                <a:ea typeface="Anaktoria"/>
                <a:cs typeface="Anaktoria"/>
                <a:sym typeface="Anaktoria"/>
              </a:rPr>
              <a:t>How are you Reviewing? </a:t>
            </a:r>
          </a:p>
        </p:txBody>
      </p:sp>
      <p:sp>
        <p:nvSpPr>
          <p:cNvPr name="TextBox 9" id="9"/>
          <p:cNvSpPr txBox="true"/>
          <p:nvPr/>
        </p:nvSpPr>
        <p:spPr>
          <a:xfrm rot="404178">
            <a:off x="11979074" y="2790987"/>
            <a:ext cx="5037318" cy="1025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 i="true">
                <a:solidFill>
                  <a:srgbClr val="1D1B1E"/>
                </a:solidFill>
                <a:latin typeface="Anaktoria"/>
                <a:ea typeface="Anaktoria"/>
                <a:cs typeface="Anaktoria"/>
                <a:sym typeface="Anaktoria"/>
              </a:rPr>
              <a:t>What are your sucesses and failures? </a:t>
            </a:r>
          </a:p>
        </p:txBody>
      </p:sp>
      <p:sp>
        <p:nvSpPr>
          <p:cNvPr name="TextBox 10" id="10"/>
          <p:cNvSpPr txBox="true"/>
          <p:nvPr/>
        </p:nvSpPr>
        <p:spPr>
          <a:xfrm rot="-365067">
            <a:off x="1817322" y="4749780"/>
            <a:ext cx="4062783" cy="19893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3866">
                <a:solidFill>
                  <a:srgbClr val="1D1B1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How are you teaching things out of their scope of practice? </a:t>
            </a:r>
          </a:p>
        </p:txBody>
      </p:sp>
      <p:sp>
        <p:nvSpPr>
          <p:cNvPr name="TextBox 11" id="11"/>
          <p:cNvSpPr txBox="true"/>
          <p:nvPr/>
        </p:nvSpPr>
        <p:spPr>
          <a:xfrm rot="-104013">
            <a:off x="7236124" y="5829031"/>
            <a:ext cx="4062783" cy="3289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35"/>
              </a:lnSpc>
            </a:pPr>
            <a:r>
              <a:rPr lang="en-US" sz="4366">
                <a:solidFill>
                  <a:srgbClr val="1D1B1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What are your best methods for reviewing stuff you covered at the beginning of the year? </a:t>
            </a:r>
          </a:p>
        </p:txBody>
      </p:sp>
      <p:sp>
        <p:nvSpPr>
          <p:cNvPr name="TextBox 12" id="12"/>
          <p:cNvSpPr txBox="true"/>
          <p:nvPr/>
        </p:nvSpPr>
        <p:spPr>
          <a:xfrm rot="397457">
            <a:off x="11127711" y="4157300"/>
            <a:ext cx="5766594" cy="3289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942633" indent="-471317" lvl="1">
              <a:lnSpc>
                <a:spcPts val="4235"/>
              </a:lnSpc>
              <a:buFont typeface="Arial"/>
              <a:buChar char="•"/>
            </a:pPr>
            <a:r>
              <a:rPr lang="en-US" sz="4366">
                <a:solidFill>
                  <a:srgbClr val="1D1B1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What has worked for you for getting better scores?</a:t>
            </a:r>
          </a:p>
          <a:p>
            <a:pPr algn="ctr" marL="942633" indent="-471317" lvl="1">
              <a:lnSpc>
                <a:spcPts val="4235"/>
              </a:lnSpc>
              <a:buFont typeface="Arial"/>
              <a:buChar char="•"/>
            </a:pPr>
            <a:r>
              <a:rPr lang="en-US" sz="4366">
                <a:solidFill>
                  <a:srgbClr val="1D1B1E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What have been total busts for you? </a:t>
            </a:r>
          </a:p>
        </p:txBody>
      </p:sp>
    </p:spTree>
  </p:cSld>
  <p:clrMapOvr>
    <a:masterClrMapping/>
  </p:clrMapOvr>
  <p:transition spd="slow">
    <p:push dir="l"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603873" y="746550"/>
            <a:ext cx="11488468" cy="8793900"/>
          </a:xfrm>
          <a:custGeom>
            <a:avLst/>
            <a:gdLst/>
            <a:ahLst/>
            <a:cxnLst/>
            <a:rect r="r" b="b" t="t" l="l"/>
            <a:pathLst>
              <a:path h="8793900" w="11488468">
                <a:moveTo>
                  <a:pt x="0" y="0"/>
                </a:moveTo>
                <a:lnTo>
                  <a:pt x="11488468" y="0"/>
                </a:lnTo>
                <a:lnTo>
                  <a:pt x="11488468" y="8793900"/>
                </a:lnTo>
                <a:lnTo>
                  <a:pt x="0" y="87939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997480" y="4067391"/>
            <a:ext cx="8701254" cy="23236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82"/>
              </a:lnSpc>
            </a:pPr>
            <a:r>
              <a:rPr lang="en-US" sz="8982" i="true">
                <a:solidFill>
                  <a:srgbClr val="1D1B1E"/>
                </a:solidFill>
                <a:latin typeface="Charm"/>
                <a:ea typeface="Charm"/>
                <a:cs typeface="Charm"/>
                <a:sym typeface="Charm"/>
              </a:rPr>
              <a:t>Any questions for me or anyone else? 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4759228" y="6724521"/>
            <a:ext cx="3306803" cy="4114800"/>
          </a:xfrm>
          <a:custGeom>
            <a:avLst/>
            <a:gdLst/>
            <a:ahLst/>
            <a:cxnLst/>
            <a:rect r="r" b="b" t="t" l="l"/>
            <a:pathLst>
              <a:path h="4114800" w="3306803">
                <a:moveTo>
                  <a:pt x="0" y="0"/>
                </a:moveTo>
                <a:lnTo>
                  <a:pt x="3306803" y="0"/>
                </a:lnTo>
                <a:lnTo>
                  <a:pt x="33068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759052">
            <a:off x="618683" y="1071580"/>
            <a:ext cx="3436207" cy="3073843"/>
          </a:xfrm>
          <a:custGeom>
            <a:avLst/>
            <a:gdLst/>
            <a:ahLst/>
            <a:cxnLst/>
            <a:rect r="r" b="b" t="t" l="l"/>
            <a:pathLst>
              <a:path h="3073843" w="3436207">
                <a:moveTo>
                  <a:pt x="0" y="0"/>
                </a:moveTo>
                <a:lnTo>
                  <a:pt x="3436207" y="0"/>
                </a:lnTo>
                <a:lnTo>
                  <a:pt x="3436207" y="3073844"/>
                </a:lnTo>
                <a:lnTo>
                  <a:pt x="0" y="30738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push dir="l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DAGlSGDhXIc</dc:identifier>
  <dcterms:modified xsi:type="dcterms:W3CDTF">2011-08-01T06:04:30Z</dcterms:modified>
  <cp:revision>1</cp:revision>
  <dc:title>Jasmine Meadows THOA Slides</dc:title>
</cp:coreProperties>
</file>