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notesMasterIdLst>
    <p:notesMasterId r:id="rId23"/>
  </p:notesMasterIdLst>
  <p:sldIdLst>
    <p:sldId id="256" r:id="rId2"/>
    <p:sldId id="257" r:id="rId3"/>
    <p:sldId id="258" r:id="rId4"/>
    <p:sldId id="269" r:id="rId5"/>
    <p:sldId id="264" r:id="rId6"/>
    <p:sldId id="268" r:id="rId7"/>
    <p:sldId id="259" r:id="rId8"/>
    <p:sldId id="260" r:id="rId9"/>
    <p:sldId id="261" r:id="rId10"/>
    <p:sldId id="265" r:id="rId11"/>
    <p:sldId id="271" r:id="rId12"/>
    <p:sldId id="276" r:id="rId13"/>
    <p:sldId id="270" r:id="rId14"/>
    <p:sldId id="272" r:id="rId15"/>
    <p:sldId id="262" r:id="rId16"/>
    <p:sldId id="263" r:id="rId17"/>
    <p:sldId id="266" r:id="rId18"/>
    <p:sldId id="267" r:id="rId19"/>
    <p:sldId id="273" r:id="rId20"/>
    <p:sldId id="274" r:id="rId21"/>
    <p:sldId id="275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7168" autoAdjust="0"/>
  </p:normalViewPr>
  <p:slideViewPr>
    <p:cSldViewPr snapToGrid="0">
      <p:cViewPr>
        <p:scale>
          <a:sx n="80" d="100"/>
          <a:sy n="80" d="100"/>
        </p:scale>
        <p:origin x="369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74B33A-9D0C-4A8A-AD80-886E6BAC6762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9D1626-CCEF-4E88-AD4E-31F9244E7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257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know this first. You want to work toward what your ending certification will be!</a:t>
            </a:r>
          </a:p>
          <a:p>
            <a:r>
              <a:rPr lang="en-US" dirty="0"/>
              <a:t>Your school doesn’t have a POS, then you decide along with your CTE director, principal and counselor it see what fits you best to teach and the students.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D1626-CCEF-4E88-AD4E-31F9244E7F6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683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Get to know your science teachers, collaborate if possible! Invite them to come to this conference next year!</a:t>
            </a:r>
          </a:p>
          <a:p>
            <a:r>
              <a:rPr lang="en-US" dirty="0"/>
              <a:t>The science teachers that I have taught with and are teaching these classes in the pathway have all told me they benefited greatly from coming to THOA to see how it all fits together.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D1626-CCEF-4E88-AD4E-31F9244E7F6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593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advantage of THOA and check out what is out there. ICEV, G-W, SAVVAS, NHA, Cengage, </a:t>
            </a:r>
            <a:r>
              <a:rPr lang="en-US" dirty="0" err="1"/>
              <a:t>etc</a:t>
            </a:r>
            <a:r>
              <a:rPr lang="en-US" dirty="0"/>
              <a:t>, </a:t>
            </a:r>
          </a:p>
          <a:p>
            <a:r>
              <a:rPr lang="en-US" dirty="0"/>
              <a:t>I know I am missing several these are the ones that came to mind when I wanted to name a few.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D1626-CCEF-4E88-AD4E-31F9244E7F6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180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105" y="802298"/>
            <a:ext cx="8561747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106" y="3531204"/>
            <a:ext cx="8561746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3105" y="329307"/>
            <a:ext cx="4897310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7943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2653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883863"/>
            <a:ext cx="1615742" cy="45749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694" y="883863"/>
            <a:ext cx="7738807" cy="45749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439111" y="719272"/>
            <a:ext cx="1615742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492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3936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813" y="1756130"/>
            <a:ext cx="8562580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3806195"/>
            <a:ext cx="854999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28451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5440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889"/>
            <a:ext cx="9520157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4695" y="2010878"/>
            <a:ext cx="4608576" cy="34381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4793" y="2017343"/>
            <a:ext cx="4604130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6166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163"/>
            <a:ext cx="9520157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2019549"/>
            <a:ext cx="460857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4695" y="2824269"/>
            <a:ext cx="460857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4791" y="2023003"/>
            <a:ext cx="4608576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4792" y="2821491"/>
            <a:ext cx="4608576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405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808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903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42" y="798973"/>
            <a:ext cx="3183128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205491"/>
            <a:ext cx="3184989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224711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5003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694" y="1129513"/>
            <a:ext cx="5447840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145992"/>
            <a:ext cx="5440037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34695" y="5469856"/>
            <a:ext cx="5440038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34910" y="318640"/>
            <a:ext cx="5453475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71687" y="798973"/>
            <a:ext cx="0" cy="216112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7098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6" y="2015732"/>
            <a:ext cx="9520158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4695" y="329307"/>
            <a:ext cx="585571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674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jackbrummet.blogspot.com/2015/03/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/3.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chrome-extension://efaidnbmnnnibpcajpcglclefindmkaj/https:/tea.texas.gov/academics/college-career-and-military-prep/career-and-technical-education/hs-biomedical-science-2024.pdf" TargetMode="External"/><Relationship Id="rId3" Type="http://schemas.openxmlformats.org/officeDocument/2006/relationships/hyperlink" Target="https://tea.texas.gov/academics/college-career-and-military-prep/career-and-technical-education/cte-programs-of-study#:~:text=Health%20Science%20*%20Exercise%20Science%2C%20Wellness%20and,combined)%20*%20Nursing%20Science.%20*%20Biomedical%20Science." TargetMode="External"/><Relationship Id="rId7" Type="http://schemas.openxmlformats.org/officeDocument/2006/relationships/hyperlink" Target="chrome-extension://efaidnbmnnnibpcajpcglclefindmkaj/https:/tea.texas.gov/academics/college-career-and-military-prep/career-and-technical-education/hs-nursing-science-2024.pd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chrome-extension://efaidnbmnnnibpcajpcglclefindmkaj/https:/tea.texas.gov/academics/college-career-and-military-prep/career-and-technical-education/hs-diagnostic-and-therapeutic-services-2024.pdf" TargetMode="External"/><Relationship Id="rId5" Type="http://schemas.openxmlformats.org/officeDocument/2006/relationships/hyperlink" Target="chrome-extension://efaidnbmnnnibpcajpcglclefindmkaj/https:/tea.texas.gov/academics/college-career-and-military-prep/career-and-technical-education/hs-health-informatics-2024.pdf" TargetMode="External"/><Relationship Id="rId4" Type="http://schemas.openxmlformats.org/officeDocument/2006/relationships/hyperlink" Target="chrome-extension://efaidnbmnnnibpcajpcglclefindmkaj/https:/tea.texas.gov/academics/college-career-and-military-prep/career-and-technical-education/hs-exercise-science-wellness-and-restoration-2024.pdf" TargetMode="Externa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chrome-extension://efaidnbmnnnibpcajpcglclefindmkaj/https:/tea.texas.gov/academics/instructional-materials/tea-available-materials/publisher-and-depository-contact-information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9ED15-AF52-4F7F-BF4E-F93EA2C71F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1387" y="1859781"/>
            <a:ext cx="8561747" cy="2460855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did I get in to? </a:t>
            </a:r>
            <a:b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4400" dirty="0"/>
            </a:br>
            <a:r>
              <a:rPr lang="en-US" sz="4400" dirty="0"/>
              <a:t>Starting or restarting a health</a:t>
            </a:r>
            <a:br>
              <a:rPr lang="en-US" sz="4400" dirty="0"/>
            </a:br>
            <a:r>
              <a:rPr lang="en-US" sz="4400" dirty="0"/>
              <a:t> science program of study, </a:t>
            </a:r>
            <a:br>
              <a:rPr lang="en-US" sz="4400" dirty="0"/>
            </a:br>
            <a:br>
              <a:rPr lang="en-US" sz="4400" dirty="0"/>
            </a:br>
            <a:r>
              <a:rPr lang="en-US" sz="4400" b="1" i="1" dirty="0">
                <a:solidFill>
                  <a:srgbClr val="7030A0"/>
                </a:solidFill>
                <a:latin typeface="Bahnschrift SemiBold SemiConden" panose="020B0502040204020203" pitchFamily="34" charset="0"/>
              </a:rPr>
              <a:t>this is how I did it.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149E2-2885-49DB-978A-AEB1C3E0AD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45388" y="4791075"/>
            <a:ext cx="6824212" cy="977621"/>
          </a:xfrm>
        </p:spPr>
        <p:txBody>
          <a:bodyPr>
            <a:normAutofit/>
          </a:bodyPr>
          <a:lstStyle/>
          <a:p>
            <a:r>
              <a:rPr lang="en-US" sz="2400" dirty="0"/>
              <a:t>Misty </a:t>
            </a:r>
            <a:r>
              <a:rPr lang="en-US" sz="2400" dirty="0" err="1"/>
              <a:t>overfelt</a:t>
            </a:r>
            <a:r>
              <a:rPr lang="en-US" sz="2400" dirty="0"/>
              <a:t>, </a:t>
            </a:r>
            <a:r>
              <a:rPr lang="en-US" sz="2400" dirty="0" err="1"/>
              <a:t>mhs</a:t>
            </a:r>
            <a:r>
              <a:rPr lang="en-US" sz="2400" dirty="0"/>
              <a:t>, </a:t>
            </a:r>
            <a:r>
              <a:rPr lang="en-US" sz="2400" dirty="0" err="1"/>
              <a:t>lat</a:t>
            </a:r>
            <a:r>
              <a:rPr lang="en-US" sz="2400" dirty="0"/>
              <a:t>, </a:t>
            </a:r>
            <a:r>
              <a:rPr lang="en-US" sz="2400" dirty="0" err="1"/>
              <a:t>atc,emt</a:t>
            </a: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38E16F-E1FC-42EE-9A96-F5211BAEF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555" y="4791075"/>
            <a:ext cx="4286250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19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221B4-0FD4-4F41-AF73-878A818C6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12" y="188544"/>
            <a:ext cx="12144188" cy="149084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Look at the certifications </a:t>
            </a:r>
            <a:br>
              <a:rPr lang="en-US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want to offer </a:t>
            </a:r>
            <a:br>
              <a:rPr lang="en-US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br>
              <a:rPr lang="en-US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in the pathway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4E9EE-7942-4880-B66E-84AB469D0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9341" y="1855694"/>
            <a:ext cx="9675906" cy="3200400"/>
          </a:xfrm>
        </p:spPr>
        <p:txBody>
          <a:bodyPr>
            <a:normAutofit/>
          </a:bodyPr>
          <a:lstStyle/>
          <a:p>
            <a:r>
              <a:rPr lang="en-US" sz="2800" dirty="0"/>
              <a:t>Certifications equal </a:t>
            </a:r>
            <a:r>
              <a:rPr lang="en-US" sz="28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money</a:t>
            </a:r>
            <a:r>
              <a:rPr lang="en-US" sz="2800" dirty="0"/>
              <a:t> for your school district, keep that in mind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930D2E-D464-4241-9547-1E7B92831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592" y="3429000"/>
            <a:ext cx="5115788" cy="297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2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221B4-0FD4-4F41-AF73-878A818C6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096" y="188544"/>
            <a:ext cx="10250904" cy="1490844"/>
          </a:xfrm>
        </p:spPr>
        <p:txBody>
          <a:bodyPr>
            <a:normAutofit/>
          </a:bodyPr>
          <a:lstStyle/>
          <a:p>
            <a:pPr algn="ctr"/>
            <a:r>
              <a:rPr lang="en-US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CCMR COMPLETE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4E9EE-7942-4880-B66E-84AB469D0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404" y="1855694"/>
            <a:ext cx="11710843" cy="3200400"/>
          </a:xfrm>
        </p:spPr>
        <p:txBody>
          <a:bodyPr>
            <a:norm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about being CCMR (College, Career, and Military Readiness ) complete</a:t>
            </a:r>
          </a:p>
          <a:p>
            <a:pPr lvl="1"/>
            <a:r>
              <a:rPr lang="en-US" sz="2400" dirty="0"/>
              <a:t>A CTE student who has met the requirements in the CTE pathway</a:t>
            </a:r>
          </a:p>
          <a:p>
            <a:pPr lvl="2"/>
            <a:r>
              <a:rPr lang="en-US" sz="2000" dirty="0"/>
              <a:t>A student who has successfully completed three or more CTE courses, totaling four or more credits, including at least one advanced-level (level 3 or 4) course within a single program of study, according to the Texas Education Agency (TEA)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F01246-3304-45BB-8BC5-7565B08E5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050" y="4930682"/>
            <a:ext cx="3232256" cy="188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956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F01246-3304-45BB-8BC5-7565B08E5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75671" cy="687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49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221B4-0FD4-4F41-AF73-878A818C6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096" y="188544"/>
            <a:ext cx="10250904" cy="1490844"/>
          </a:xfrm>
        </p:spPr>
        <p:txBody>
          <a:bodyPr>
            <a:normAutofit/>
          </a:bodyPr>
          <a:lstStyle/>
          <a:p>
            <a:pPr algn="ctr"/>
            <a:r>
              <a:rPr lang="en-US" sz="44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know not all students are </a:t>
            </a:r>
            <a:br>
              <a:rPr lang="en-US" sz="44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going to college!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4E9EE-7942-4880-B66E-84AB469D0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404" y="1960282"/>
            <a:ext cx="11453855" cy="4093881"/>
          </a:xfrm>
        </p:spPr>
        <p:txBody>
          <a:bodyPr>
            <a:normAutofit/>
          </a:bodyPr>
          <a:lstStyle/>
          <a:p>
            <a:pPr lvl="1"/>
            <a:r>
              <a:rPr lang="en-US" sz="3600" dirty="0"/>
              <a:t>Get student prepared for a job after graduation! Get that IBC – Industry Based Certification!</a:t>
            </a:r>
          </a:p>
          <a:p>
            <a:pPr lvl="2"/>
            <a:r>
              <a:rPr lang="en-US" sz="3400" dirty="0"/>
              <a:t>This is where funding comes in based on students who pass the certification exam</a:t>
            </a:r>
          </a:p>
          <a:p>
            <a:pPr lvl="3"/>
            <a:r>
              <a:rPr lang="en-US" sz="3200" dirty="0"/>
              <a:t>IBC equals more money</a:t>
            </a:r>
          </a:p>
          <a:p>
            <a:pPr lvl="4"/>
            <a:r>
              <a:rPr lang="en-US" sz="3000" dirty="0"/>
              <a:t>This is what pays your salary basically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D4594D-2A93-4C90-9AD8-65E981558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4407" y="3723342"/>
            <a:ext cx="3997593" cy="224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448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221B4-0FD4-4F41-AF73-878A818C6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096" y="188544"/>
            <a:ext cx="10250904" cy="1490844"/>
          </a:xfrm>
        </p:spPr>
        <p:txBody>
          <a:bodyPr>
            <a:normAutofit/>
          </a:bodyPr>
          <a:lstStyle/>
          <a:p>
            <a:pPr algn="ctr"/>
            <a:r>
              <a:rPr lang="en-US" sz="44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know not all students are </a:t>
            </a:r>
            <a:br>
              <a:rPr lang="en-US" sz="44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going to college!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4E9EE-7942-4880-B66E-84AB469D0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404" y="1960282"/>
            <a:ext cx="11453855" cy="4093881"/>
          </a:xfrm>
        </p:spPr>
        <p:txBody>
          <a:bodyPr>
            <a:normAutofit/>
          </a:bodyPr>
          <a:lstStyle/>
          <a:p>
            <a:pPr lvl="1"/>
            <a:r>
              <a:rPr lang="en-US" sz="3600" dirty="0"/>
              <a:t>I have so many students that have joined the workforce and not gone to college. 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3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Bring them back as guest speakers</a:t>
            </a:r>
          </a:p>
          <a:p>
            <a:pPr lvl="3"/>
            <a:r>
              <a:rPr lang="en-US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made the  best guest speakers and help with recruiting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728FF7-08E3-4F50-A4CB-2695E6FB8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04" y="4966446"/>
            <a:ext cx="1382806" cy="18437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5C76EC-23AE-415A-9F9F-CA647C3D1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371" y="4904333"/>
            <a:ext cx="2481473" cy="18437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077AD4-5CD2-4312-BAD1-90B0A3A23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9462" y="4854566"/>
            <a:ext cx="1454577" cy="19394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BE9C94C-572E-41A2-9432-962D58CC25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6657" y="4904369"/>
            <a:ext cx="1745984" cy="18896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6364E02-7B21-4A7B-8C91-8B2A22F214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52090" y="4920555"/>
            <a:ext cx="1417224" cy="188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86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C9BF4-5D72-4D07-96E3-51410938A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120" y="368236"/>
            <a:ext cx="9520158" cy="104923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get started on what to do now that you know who all the players are and what certification(s) you have.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96191-88D1-48CF-A2DB-739314FAC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6" y="1417472"/>
            <a:ext cx="10322622" cy="4690482"/>
          </a:xfrm>
        </p:spPr>
        <p:txBody>
          <a:bodyPr>
            <a:normAutofit/>
          </a:bodyPr>
          <a:lstStyle/>
          <a:p>
            <a:r>
              <a:rPr lang="en-US" b="1" dirty="0"/>
              <a:t>Lesson plan your way </a:t>
            </a:r>
            <a:r>
              <a:rPr lang="en-US" dirty="0"/>
              <a:t>–Yes I said that out loud</a:t>
            </a:r>
            <a:endParaRPr lang="en-US" b="1" dirty="0"/>
          </a:p>
          <a:p>
            <a:pPr lvl="1"/>
            <a:r>
              <a:rPr lang="en-US" dirty="0"/>
              <a:t>You need to have a way you can make sense of things. </a:t>
            </a:r>
          </a:p>
          <a:p>
            <a:pPr lvl="1"/>
            <a:r>
              <a:rPr lang="en-US" dirty="0"/>
              <a:t>Yes your school will have you doing this, mine are due every Monday by 8 am. </a:t>
            </a:r>
          </a:p>
          <a:p>
            <a:pPr lvl="2"/>
            <a:r>
              <a:rPr lang="en-US" dirty="0"/>
              <a:t>Once you have your plan your way, you can cut and paste to make them happy.</a:t>
            </a:r>
          </a:p>
          <a:p>
            <a:pPr lvl="3"/>
            <a:r>
              <a:rPr lang="en-US" dirty="0"/>
              <a:t>Make sure you put something there, otherwise you get an email</a:t>
            </a:r>
          </a:p>
          <a:p>
            <a:pPr lvl="4"/>
            <a:r>
              <a:rPr lang="en-US" dirty="0"/>
              <a:t>Some people look, especially if you don’t put something there. As long as you get it in on time, they will </a:t>
            </a:r>
            <a:r>
              <a:rPr lang="en-US" dirty="0" err="1"/>
              <a:t>proably</a:t>
            </a:r>
            <a:r>
              <a:rPr lang="en-US" dirty="0"/>
              <a:t> leave you alone. But make sure it makes some sense so if they check</a:t>
            </a:r>
          </a:p>
          <a:p>
            <a:r>
              <a:rPr lang="en-US" dirty="0"/>
              <a:t>Depending on how many preps you have, have a calendar where you can see all your preps at one time. </a:t>
            </a:r>
          </a:p>
          <a:p>
            <a:pPr lvl="1"/>
            <a:r>
              <a:rPr lang="en-US" dirty="0"/>
              <a:t>Plan so that you aren’t kicking your butt with lots of work all day.</a:t>
            </a:r>
          </a:p>
          <a:p>
            <a:pPr lvl="1"/>
            <a:r>
              <a:rPr lang="en-US" dirty="0"/>
              <a:t>Don’t spread yourself so thin in a day, that you are exhausted by lunch</a:t>
            </a:r>
          </a:p>
          <a:p>
            <a:pPr lvl="1"/>
            <a:r>
              <a:rPr lang="en-US" dirty="0"/>
              <a:t>It’s okay to teach the same thing in a day, just change the rigor to the class being taught.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7AC116-123F-443C-ACE4-59F970702E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94" t="6486" r="7688" b="7608"/>
          <a:stretch/>
        </p:blipFill>
        <p:spPr>
          <a:xfrm>
            <a:off x="167340" y="2172271"/>
            <a:ext cx="1446305" cy="163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071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26690-5FDF-420D-BB05-9348546A2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167" y="0"/>
            <a:ext cx="9520158" cy="56776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organized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504A4-093F-4C44-9C51-010F5941B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5" y="633506"/>
            <a:ext cx="10513869" cy="5229412"/>
          </a:xfrm>
        </p:spPr>
        <p:txBody>
          <a:bodyPr>
            <a:normAutofit/>
          </a:bodyPr>
          <a:lstStyle/>
          <a:p>
            <a:r>
              <a:rPr lang="en-US" sz="2400" dirty="0"/>
              <a:t>If you are revamping or starting a program, you have to be organized</a:t>
            </a:r>
          </a:p>
          <a:p>
            <a:r>
              <a:rPr lang="en-US" sz="2400" dirty="0"/>
              <a:t>Organization will save your mental health and save you time</a:t>
            </a:r>
          </a:p>
          <a:p>
            <a:r>
              <a:rPr lang="en-US" sz="2400" dirty="0"/>
              <a:t>Don’t plan labs all day for all the classes, you will be crazy tired even before lunch.</a:t>
            </a:r>
          </a:p>
          <a:p>
            <a:r>
              <a:rPr lang="en-US" sz="2400" dirty="0"/>
              <a:t>It’s okay to have a mental health day/catch up day in one subject with a crazy schedule in another subject.</a:t>
            </a:r>
          </a:p>
          <a:p>
            <a:pPr lvl="1"/>
            <a:r>
              <a:rPr lang="en-US" sz="2000" dirty="0"/>
              <a:t>My students love mental health/catch up day. </a:t>
            </a:r>
          </a:p>
          <a:p>
            <a:pPr lvl="2"/>
            <a:r>
              <a:rPr lang="en-US" sz="1800" dirty="0"/>
              <a:t>In your lesson plan, label it as such and then explain it is a catch up day for that weeks work. Just don’t let them be on their phones. LOL. </a:t>
            </a:r>
          </a:p>
          <a:p>
            <a:pPr lvl="3"/>
            <a:r>
              <a:rPr lang="en-US" sz="1600" dirty="0"/>
              <a:t>I have games available, many they are health related so that they are working on teamwork and communication.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63835C-DDA0-40B3-9B06-3736087CF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7" y="5175624"/>
            <a:ext cx="2746518" cy="154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33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A36EF-7FCE-4FCB-9015-1EC06215C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6" y="250120"/>
            <a:ext cx="9520158" cy="1049235"/>
          </a:xfrm>
        </p:spPr>
        <p:txBody>
          <a:bodyPr/>
          <a:lstStyle/>
          <a:p>
            <a:r>
              <a:rPr lang="en-US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Things I found helpful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9E294-78B5-4E92-AB68-FE3BDE7BE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6" y="1344706"/>
            <a:ext cx="10101492" cy="4924612"/>
          </a:xfrm>
        </p:spPr>
        <p:txBody>
          <a:bodyPr>
            <a:normAutofit/>
          </a:bodyPr>
          <a:lstStyle/>
          <a:p>
            <a:r>
              <a:rPr lang="en-US" dirty="0"/>
              <a:t>Ask to go to another school and check out their set-up</a:t>
            </a:r>
          </a:p>
          <a:p>
            <a:r>
              <a:rPr lang="en-US" dirty="0"/>
              <a:t>Ask to go to or have another teacher who has started or revamped a program</a:t>
            </a:r>
          </a:p>
          <a:p>
            <a:pPr lvl="1"/>
            <a:r>
              <a:rPr lang="en-US" dirty="0"/>
              <a:t>Make contact with some one and pick their brain, it will help with </a:t>
            </a:r>
          </a:p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Facebook </a:t>
            </a:r>
          </a:p>
          <a:p>
            <a:pPr lvl="1"/>
            <a:r>
              <a:rPr lang="en-US" b="1" i="1" spc="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THOA page</a:t>
            </a:r>
          </a:p>
          <a:p>
            <a:pPr lvl="2"/>
            <a:r>
              <a:rPr lang="en-US" dirty="0"/>
              <a:t>This has been a life saver!!! </a:t>
            </a:r>
          </a:p>
          <a:p>
            <a:pPr lvl="2"/>
            <a:r>
              <a:rPr lang="en-US" dirty="0"/>
              <a:t>People are quick to answer your questions</a:t>
            </a:r>
          </a:p>
          <a:p>
            <a:pPr lvl="2"/>
            <a:r>
              <a:rPr lang="en-US" dirty="0"/>
              <a:t>The file has many useful resources, tools, tips and tricks</a:t>
            </a:r>
          </a:p>
          <a:p>
            <a:pPr lvl="1"/>
            <a:r>
              <a:rPr lang="en-US" dirty="0"/>
              <a:t>Specific pages for your certifications too!</a:t>
            </a:r>
          </a:p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THOA drive</a:t>
            </a:r>
          </a:p>
          <a:p>
            <a:pPr lvl="1"/>
            <a:r>
              <a:rPr lang="en-US" dirty="0"/>
              <a:t>Folders for the many subjects and ones with resources for all classes.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CC2E6A-ED7D-4FBD-92AF-FA1E1C07A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7160" y="3118223"/>
            <a:ext cx="2700287" cy="212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533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7FC1B-9DC4-474F-AD35-C5C790D7D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You got this and you can do it!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B5395-51C8-4BDD-AF9A-B99F3A9D99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Make sure you work with your principal and your CTE director</a:t>
            </a:r>
          </a:p>
          <a:p>
            <a:pPr lvl="1"/>
            <a:r>
              <a:rPr lang="en-US" sz="2000" dirty="0"/>
              <a:t>This could be 2 people or the same person</a:t>
            </a:r>
          </a:p>
          <a:p>
            <a:pPr lvl="2"/>
            <a:r>
              <a:rPr lang="en-US" sz="1800" dirty="0"/>
              <a:t>Depends on your school, I have had both</a:t>
            </a:r>
          </a:p>
          <a:p>
            <a:r>
              <a:rPr lang="en-US" sz="2400" dirty="0"/>
              <a:t>Be honest with your Admin and your students. </a:t>
            </a:r>
          </a:p>
          <a:p>
            <a:pPr lvl="1"/>
            <a:r>
              <a:rPr lang="en-US" sz="2000" dirty="0"/>
              <a:t>Let the admin know you need a day for planning if need be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8C5200-3A9D-48ED-85BA-7FA47FDC0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5575" y="4907476"/>
            <a:ext cx="248602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186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FE5784-2205-4144-B36C-6AECFB8937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B7B04C-FBF3-4D47-AC79-438B6CB10C22}"/>
              </a:ext>
            </a:extLst>
          </p:cNvPr>
          <p:cNvSpPr txBox="1"/>
          <p:nvPr/>
        </p:nvSpPr>
        <p:spPr>
          <a:xfrm>
            <a:off x="35015" y="6783906"/>
            <a:ext cx="118759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jackbrummet.blogspot.com/2015/03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203718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22D6D-EAE8-4DCA-B0B5-CAD1B5023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SNAP SHOT 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5910B-F8B8-46CB-898B-5584FC065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6603849" cy="3450613"/>
          </a:xfrm>
        </p:spPr>
        <p:txBody>
          <a:bodyPr/>
          <a:lstStyle/>
          <a:p>
            <a:r>
              <a:rPr lang="en-US" dirty="0"/>
              <a:t>MHS</a:t>
            </a:r>
          </a:p>
          <a:p>
            <a:r>
              <a:rPr lang="en-US" dirty="0"/>
              <a:t>LAT, ATC </a:t>
            </a:r>
          </a:p>
          <a:p>
            <a:r>
              <a:rPr lang="en-US" dirty="0"/>
              <a:t>Certified Health Science Technology teacher</a:t>
            </a:r>
          </a:p>
          <a:p>
            <a:r>
              <a:rPr lang="en-US" dirty="0"/>
              <a:t>EMT and licensed instructor in Texas </a:t>
            </a:r>
          </a:p>
          <a:p>
            <a:r>
              <a:rPr lang="en-US" dirty="0"/>
              <a:t>I have taught at a 6A, 4A, and 3A school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D94577-711C-4598-A6C6-8D7054394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0421" y="5466345"/>
            <a:ext cx="1311729" cy="13117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2A780C-BF6C-4D03-8404-74731A9C0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8929" y="452377"/>
            <a:ext cx="2461162" cy="237365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396AE67-6D95-4AEC-B887-B4D170A4D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769" y="4568666"/>
            <a:ext cx="2825751" cy="211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5859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74BC6E-CD35-40C3-939F-25FDB125D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624" y="0"/>
            <a:ext cx="12287623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51A4899-CA58-47FA-91EC-3F56B0C461D4}"/>
              </a:ext>
            </a:extLst>
          </p:cNvPr>
          <p:cNvSpPr/>
          <p:nvPr/>
        </p:nvSpPr>
        <p:spPr>
          <a:xfrm>
            <a:off x="1002619" y="4969451"/>
            <a:ext cx="980428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Misty Overfelt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mistyhoodoverfelt@gmail.com</a:t>
            </a:r>
          </a:p>
        </p:txBody>
      </p:sp>
    </p:spTree>
    <p:extLst>
      <p:ext uri="{BB962C8B-B14F-4D97-AF65-F5344CB8AC3E}">
        <p14:creationId xmlns:p14="http://schemas.microsoft.com/office/powerpoint/2010/main" val="276144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CE46B29-7D3E-4F7E-823D-274C02C16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 information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31DFA88-67E5-461F-BA58-302DCB2E3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Misty Overfelt</a:t>
            </a:r>
          </a:p>
          <a:p>
            <a:r>
              <a:rPr lang="en-US" sz="3600" b="1" dirty="0">
                <a:solidFill>
                  <a:srgbClr val="7030A0"/>
                </a:solidFill>
              </a:rPr>
              <a:t>mistyhoodoverfelt@gmail.com</a:t>
            </a:r>
          </a:p>
          <a:p>
            <a:r>
              <a:rPr lang="en-US" sz="2800" dirty="0"/>
              <a:t>Feel free to email me, no matter if this is your first year or 20 plus year. </a:t>
            </a: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9DE37D-1337-4913-AE5E-219E87A7F4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49" r="4202" b="6330"/>
          <a:stretch/>
        </p:blipFill>
        <p:spPr>
          <a:xfrm>
            <a:off x="9393280" y="83671"/>
            <a:ext cx="2528048" cy="308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12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917D9-E06C-4B25-AF43-A186EAF7E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8024" y="106752"/>
            <a:ext cx="9341223" cy="1049235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 Science Career Pathways of Study </a:t>
            </a:r>
            <a:endParaRPr lang="en-US" b="1" spc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853B7-7552-4012-9811-014E68EAA0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426030"/>
            <a:ext cx="9962092" cy="4800600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dirty="0">
                <a:hlinkClick r:id="rId3"/>
              </a:rPr>
              <a:t>Pathway</a:t>
            </a:r>
            <a:r>
              <a:rPr lang="en-US" dirty="0"/>
              <a:t>:</a:t>
            </a:r>
          </a:p>
          <a:p>
            <a:pPr lvl="2"/>
            <a:r>
              <a:rPr lang="en-US" dirty="0">
                <a:hlinkClick r:id="rId4"/>
              </a:rPr>
              <a:t>Exercise Science, Wellness and Restoration (Medical Therapy &amp; Exercise Science &amp; Wellness Combined)</a:t>
            </a:r>
            <a:endParaRPr lang="en-US" dirty="0"/>
          </a:p>
          <a:p>
            <a:pPr lvl="3"/>
            <a:r>
              <a:rPr lang="en-US" dirty="0"/>
              <a:t>Medical Assistant</a:t>
            </a:r>
          </a:p>
          <a:p>
            <a:pPr lvl="3"/>
            <a:r>
              <a:rPr lang="en-US" dirty="0"/>
              <a:t>Physical Therapy Technician/Aide Certification</a:t>
            </a:r>
          </a:p>
          <a:p>
            <a:pPr lvl="2"/>
            <a:r>
              <a:rPr lang="en-US" dirty="0">
                <a:hlinkClick r:id="rId5"/>
              </a:rPr>
              <a:t>Health Informatics</a:t>
            </a:r>
            <a:endParaRPr lang="en-US" dirty="0"/>
          </a:p>
          <a:p>
            <a:pPr lvl="3"/>
            <a:r>
              <a:rPr lang="en-US" dirty="0"/>
              <a:t>Medical Coder</a:t>
            </a:r>
          </a:p>
          <a:p>
            <a:pPr lvl="2"/>
            <a:r>
              <a:rPr lang="en-US" dirty="0">
                <a:hlinkClick r:id="rId6"/>
              </a:rPr>
              <a:t>Diagnostic &amp; Therapeutic Services (Healthcare Diagnostics &amp; Healthcare Therapeutic, and courses from Medical Therapy combined)</a:t>
            </a:r>
            <a:endParaRPr lang="en-US" dirty="0"/>
          </a:p>
          <a:p>
            <a:pPr lvl="3"/>
            <a:r>
              <a:rPr lang="en-US" dirty="0"/>
              <a:t>Medical Assistant</a:t>
            </a:r>
          </a:p>
          <a:p>
            <a:pPr lvl="3"/>
            <a:r>
              <a:rPr lang="en-US" dirty="0"/>
              <a:t>Emergency Medical Technology </a:t>
            </a:r>
          </a:p>
          <a:p>
            <a:pPr lvl="3"/>
            <a:r>
              <a:rPr lang="en-US" dirty="0"/>
              <a:t>Radiologic Technology/Science</a:t>
            </a:r>
          </a:p>
          <a:p>
            <a:pPr lvl="2"/>
            <a:r>
              <a:rPr lang="en-US" dirty="0">
                <a:hlinkClick r:id="rId7"/>
              </a:rPr>
              <a:t>Nursing Science</a:t>
            </a:r>
            <a:endParaRPr lang="en-US" dirty="0"/>
          </a:p>
          <a:p>
            <a:pPr lvl="3"/>
            <a:r>
              <a:rPr lang="en-US" dirty="0"/>
              <a:t>Medical Assistant</a:t>
            </a:r>
          </a:p>
          <a:p>
            <a:pPr lvl="2"/>
            <a:r>
              <a:rPr lang="en-US" dirty="0">
                <a:hlinkClick r:id="rId8"/>
              </a:rPr>
              <a:t>Biomedical Science</a:t>
            </a:r>
            <a:endParaRPr lang="en-US" dirty="0"/>
          </a:p>
          <a:p>
            <a:pPr lvl="3"/>
            <a:r>
              <a:rPr lang="en-US" dirty="0"/>
              <a:t>Medical Laboratory Technician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8F730C-DFBE-4C8A-90DC-E9402A00AD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1924" y="2412564"/>
            <a:ext cx="1885893" cy="390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427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E61BE-1281-4F75-A2D0-9DEC55AD4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54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got hired as a health science teacher!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2A83A-0D3F-4908-928C-B9D2B6D3B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there a Health Science pathway established already at your school?</a:t>
            </a:r>
          </a:p>
          <a:p>
            <a:r>
              <a:rPr lang="en-US" dirty="0"/>
              <a:t>Or are you starting a program/pathway?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A4013A-B0DA-4CDF-AF1F-0F08A94A1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819" y="3376705"/>
            <a:ext cx="4435590" cy="333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964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9B349-5B97-4BE1-9E02-C7F2F94AC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684" y="129178"/>
            <a:ext cx="9520158" cy="719481"/>
          </a:xfrm>
        </p:spPr>
        <p:txBody>
          <a:bodyPr>
            <a:normAutofit/>
          </a:bodyPr>
          <a:lstStyle/>
          <a:p>
            <a:pPr algn="ctr"/>
            <a:r>
              <a:rPr lang="en-US" sz="36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pathway established?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7BBBC-956E-4E60-8BFE-E4D0ED9CF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6" y="1894540"/>
            <a:ext cx="7244740" cy="3974354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is actually a great place to be</a:t>
            </a:r>
          </a:p>
          <a:p>
            <a:r>
              <a:rPr lang="en-US" sz="3000" dirty="0"/>
              <a:t>What are your certifications?</a:t>
            </a:r>
          </a:p>
          <a:p>
            <a:pPr lvl="1"/>
            <a:r>
              <a:rPr lang="en-US" sz="2600" dirty="0"/>
              <a:t>Nurse, Athletic Trainer, Physical Therapist, Medical Coder, Respiratory Therapist, Paramedic, EMT, X-ray tech or whatever your medical career is/was</a:t>
            </a:r>
          </a:p>
          <a:p>
            <a:pPr lvl="1"/>
            <a:r>
              <a:rPr lang="en-US" sz="2600" dirty="0"/>
              <a:t>This will help to decide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9E7FE5-CCC8-4C29-9521-9BB54D9F3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7211" y="1571810"/>
            <a:ext cx="2525059" cy="252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370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9B349-5B97-4BE1-9E02-C7F2F94AC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684" y="129178"/>
            <a:ext cx="9520158" cy="719481"/>
          </a:xfrm>
        </p:spPr>
        <p:txBody>
          <a:bodyPr>
            <a:normAutofit/>
          </a:bodyPr>
          <a:lstStyle/>
          <a:p>
            <a:pPr algn="ctr"/>
            <a:r>
              <a:rPr lang="en-US" sz="36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pathway established?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7BBBC-956E-4E60-8BFE-E4D0ED9CF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5" y="914400"/>
            <a:ext cx="10310669" cy="5313082"/>
          </a:xfrm>
        </p:spPr>
        <p:txBody>
          <a:bodyPr>
            <a:normAutofit lnSpcReduction="10000"/>
          </a:bodyPr>
          <a:lstStyle/>
          <a:p>
            <a:r>
              <a:rPr lang="en-US" sz="2400" b="1" i="1" dirty="0"/>
              <a:t>Pick a pathway with your knowledge base!</a:t>
            </a:r>
          </a:p>
          <a:p>
            <a:pPr lvl="1"/>
            <a:r>
              <a:rPr lang="en-US" sz="2000" dirty="0"/>
              <a:t>You want to be happy and enjoy what you are teaching. </a:t>
            </a:r>
          </a:p>
          <a:p>
            <a:pPr lvl="1"/>
            <a:r>
              <a:rPr lang="en-US" sz="2000" dirty="0"/>
              <a:t>You are the expert in that area, so that will be good for the students and you can relate</a:t>
            </a:r>
          </a:p>
          <a:p>
            <a:r>
              <a:rPr lang="en-US" sz="2400" b="1" i="1" dirty="0"/>
              <a:t>Pick a pathway in which you can teach the certification</a:t>
            </a:r>
            <a:r>
              <a:rPr lang="en-US" sz="2400" dirty="0"/>
              <a:t>! </a:t>
            </a:r>
          </a:p>
          <a:p>
            <a:pPr lvl="1"/>
            <a:r>
              <a:rPr lang="en-US" sz="2000" dirty="0"/>
              <a:t>Here is just what I know about the ones we have tried to add or added. So this is just what I know, there are more options.</a:t>
            </a:r>
          </a:p>
          <a:p>
            <a:pPr lvl="2"/>
            <a:r>
              <a:rPr lang="en-US" sz="1800" dirty="0"/>
              <a:t>CCMA – Health science technology certified  or a nurse</a:t>
            </a:r>
          </a:p>
          <a:p>
            <a:pPr lvl="2"/>
            <a:r>
              <a:rPr lang="en-US" sz="1800" dirty="0"/>
              <a:t>Pharmacy tech - Health science technology certified  or a nurse</a:t>
            </a:r>
          </a:p>
          <a:p>
            <a:pPr lvl="2"/>
            <a:r>
              <a:rPr lang="en-US" sz="1800" dirty="0"/>
              <a:t>Patient Care tech - Health science technology certified  or a nurse</a:t>
            </a:r>
          </a:p>
          <a:p>
            <a:pPr lvl="2"/>
            <a:r>
              <a:rPr lang="en-US" sz="1800" dirty="0"/>
              <a:t>EMT, you have to be an EMT or a Paramedic.</a:t>
            </a:r>
          </a:p>
          <a:p>
            <a:pPr lvl="2"/>
            <a:r>
              <a:rPr lang="en-US" sz="1800" dirty="0"/>
              <a:t>CNA, you have to have 3 years of nursing experience in a nursing home (this is a tough one, especially if the teacher leaves, you must still meet this requirement)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9DEAE0-A031-4E18-83EF-DE515BDA2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3419" y="129179"/>
            <a:ext cx="1648581" cy="16458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CEE1E6-6D61-40C7-B8E9-3DEAC467D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012" y="-54790"/>
            <a:ext cx="1266142" cy="12661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54402D-BF65-4611-94B2-5E0129AAB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79" y="2162858"/>
            <a:ext cx="1266142" cy="12661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4053F5-5CB8-4894-B33A-29ABC091AB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308" y="4413445"/>
            <a:ext cx="1303150" cy="130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10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3A8D4-B9D3-4F6C-9206-9E3136D8C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052" y="0"/>
            <a:ext cx="10030438" cy="1049235"/>
          </a:xfrm>
        </p:spPr>
        <p:txBody>
          <a:bodyPr/>
          <a:lstStyle/>
          <a:p>
            <a:pPr algn="ctr"/>
            <a:r>
              <a:rPr lang="en-US" b="1" spc="600" dirty="0"/>
              <a:t>Pathway established, now what?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A8090-A1EF-49A3-A13D-D41FA940C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8006" y="1049235"/>
            <a:ext cx="10030438" cy="53495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How many teachers are teaching classes in the Health Science Pathway?</a:t>
            </a:r>
          </a:p>
          <a:p>
            <a:pPr marL="457200" lvl="1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3200" dirty="0"/>
              <a:t>Are science teachers helping with some of the load?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                                 OR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3200" dirty="0"/>
          </a:p>
          <a:p>
            <a:pPr marL="0" indent="0">
              <a:buNone/>
            </a:pPr>
            <a:r>
              <a:rPr lang="en-US" sz="4800" b="1" spc="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		You are it! </a:t>
            </a:r>
          </a:p>
        </p:txBody>
      </p:sp>
      <p:pic>
        <p:nvPicPr>
          <p:cNvPr id="5" name="Graphic 4" descr="A scared face">
            <a:extLst>
              <a:ext uri="{FF2B5EF4-FFF2-40B4-BE49-F238E27FC236}">
                <a16:creationId xmlns:a16="http://schemas.microsoft.com/office/drawing/2014/main" id="{97CA4D15-0291-48E1-9B68-824E73A3E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3052" y="4454883"/>
            <a:ext cx="1986394" cy="17922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05093A-2079-401F-A6AC-3DBD5132A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7788" y="2691492"/>
            <a:ext cx="2476018" cy="247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175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28056-E510-4F1A-BFA7-35529DC5A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339106"/>
            <a:ext cx="9291215" cy="104923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Yeah, I have some help!</a:t>
            </a:r>
            <a:br>
              <a:rPr lang="en-US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 Science teachers!!!!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B4DAE-AAE4-4803-8281-9217B63F9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2300" y="1145736"/>
            <a:ext cx="10167324" cy="4927904"/>
          </a:xfrm>
        </p:spPr>
        <p:txBody>
          <a:bodyPr>
            <a:normAutofit/>
          </a:bodyPr>
          <a:lstStyle/>
          <a:p>
            <a:r>
              <a:rPr lang="en-US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they teaching? </a:t>
            </a:r>
          </a:p>
          <a:p>
            <a:pPr lvl="1"/>
            <a:r>
              <a:rPr lang="en-US" dirty="0"/>
              <a:t>Anatomy &amp; Physiology and Medical Micro Biology?</a:t>
            </a:r>
          </a:p>
          <a:p>
            <a:pPr lvl="2"/>
            <a:r>
              <a:rPr lang="en-US" dirty="0"/>
              <a:t>This is the most common, if not happening, reach out to principle and see if they can!</a:t>
            </a:r>
          </a:p>
          <a:p>
            <a:pPr lvl="2"/>
            <a:r>
              <a:rPr lang="en-US" dirty="0"/>
              <a:t>This also depends on your school size usually</a:t>
            </a:r>
          </a:p>
          <a:p>
            <a:pPr lvl="3"/>
            <a:r>
              <a:rPr lang="en-US" dirty="0"/>
              <a:t>At a large school, this is usually already being taught by science teachers</a:t>
            </a:r>
          </a:p>
          <a:p>
            <a:pPr lvl="3"/>
            <a:r>
              <a:rPr lang="en-US" dirty="0"/>
              <a:t>At a small school…..lucky you, it’s probably you too. See next slide. </a:t>
            </a:r>
          </a:p>
          <a:p>
            <a:r>
              <a:rPr lang="en-US" b="1" dirty="0"/>
              <a:t>Talk to these people, talk to them about their YAG and what they are covering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How deep are they diving into certain topics</a:t>
            </a:r>
          </a:p>
          <a:p>
            <a:pPr lvl="1"/>
            <a:r>
              <a:rPr lang="en-US" dirty="0"/>
              <a:t>Try not to be doing the same activities  over the same topics</a:t>
            </a:r>
          </a:p>
          <a:p>
            <a:pPr lvl="2"/>
            <a:r>
              <a:rPr lang="en-US" dirty="0"/>
              <a:t>Yes, there will be overlapping of information, just make the things you do different, help them learn all the things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Stethoscope">
                <a:extLst>
                  <a:ext uri="{FF2B5EF4-FFF2-40B4-BE49-F238E27FC236}">
                    <a16:creationId xmlns:a16="http://schemas.microsoft.com/office/drawing/2014/main" id="{950AA466-B299-47A0-B000-038B4CD801D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58218" y="5048363"/>
              <a:ext cx="4523490" cy="171750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4523490" cy="1717505"/>
                    </a:xfrm>
                    <a:prstGeom prst="rect">
                      <a:avLst/>
                    </a:prstGeom>
                  </am3d:spPr>
                  <am3d:camera>
                    <am3d:pos x="0" y="0" z="581149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533442" d="1000000"/>
                    <am3d:preTrans dx="-1523891" dy="-1211684" dz="-7069068"/>
                    <am3d:scale>
                      <am3d:sx n="1000000" d="1000000"/>
                      <am3d:sy n="1000000" d="1000000"/>
                      <am3d:sz n="1000000" d="1000000"/>
                    </am3d:scale>
                    <am3d:rot ax="1602166" ay="1453764" az="699826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38233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Stethoscope">
                <a:extLst>
                  <a:ext uri="{FF2B5EF4-FFF2-40B4-BE49-F238E27FC236}">
                    <a16:creationId xmlns:a16="http://schemas.microsoft.com/office/drawing/2014/main" id="{950AA466-B299-47A0-B000-038B4CD801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58218" y="5048363"/>
                <a:ext cx="4523490" cy="171750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4295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0B153-9C77-46C6-B8ED-EFD5C5EEF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143" y="266636"/>
            <a:ext cx="9520158" cy="104923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b="1" spc="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It’s just me!!!!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8368B-CFC9-4B9E-8F4C-C8C7B3B42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6" y="1315871"/>
            <a:ext cx="10125398" cy="48697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Take a deep breathe, you got this!</a:t>
            </a:r>
          </a:p>
          <a:p>
            <a:pPr lvl="1"/>
            <a:r>
              <a:rPr lang="en-US" dirty="0"/>
              <a:t>I have been there with the all 6 preps in one year!</a:t>
            </a:r>
          </a:p>
          <a:p>
            <a:pPr lvl="2"/>
            <a:r>
              <a:rPr lang="en-US" dirty="0"/>
              <a:t>It sucks, but do the best you can, your school knows it’s just you and they are glad to have you and the CTE possibilities you now bring</a:t>
            </a:r>
          </a:p>
          <a:p>
            <a:pPr lvl="3"/>
            <a:r>
              <a:rPr lang="en-US" dirty="0"/>
              <a:t>You bring funding!!!</a:t>
            </a:r>
          </a:p>
          <a:p>
            <a:r>
              <a:rPr lang="en-US" dirty="0"/>
              <a:t>See what </a:t>
            </a:r>
            <a:r>
              <a:rPr lang="en-US" dirty="0">
                <a:hlinkClick r:id="rId3"/>
              </a:rPr>
              <a:t>curriculum</a:t>
            </a:r>
            <a:r>
              <a:rPr lang="en-US" dirty="0"/>
              <a:t> there is already in place or where to find it.</a:t>
            </a:r>
          </a:p>
          <a:p>
            <a:pPr lvl="1"/>
            <a:r>
              <a:rPr lang="en-US" dirty="0"/>
              <a:t>I have been at a school that has nothing and I came up with everything</a:t>
            </a:r>
          </a:p>
          <a:p>
            <a:pPr lvl="2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Ask if you can look into getting with some publisher or company</a:t>
            </a:r>
          </a:p>
          <a:p>
            <a:pPr lvl="3"/>
            <a:r>
              <a:rPr lang="en-US" dirty="0">
                <a:solidFill>
                  <a:srgbClr val="00B050"/>
                </a:solidFill>
              </a:rPr>
              <a:t>Check out all the folks out in the vendor booths and go to their sessions. </a:t>
            </a:r>
          </a:p>
          <a:p>
            <a:pPr lvl="4"/>
            <a:r>
              <a:rPr lang="en-US" dirty="0"/>
              <a:t>Some will give you limited access to see what they have, which is really nice</a:t>
            </a:r>
          </a:p>
          <a:p>
            <a:pPr lvl="1"/>
            <a:r>
              <a:rPr lang="en-US" dirty="0"/>
              <a:t>There is something in place, if you don’t know how to use it, ask the school to get you a meeting with the publisher or company and learn how to use/access all the things.</a:t>
            </a:r>
          </a:p>
          <a:p>
            <a:pPr lvl="2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Those places want to keep your school, and they will want you to be happy so that you tell your school to keep them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998301-A212-40E3-BA20-B75E1E1BE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1114" y="113553"/>
            <a:ext cx="1727480" cy="172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960006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Gallery">
      <a:majorFont>
        <a:latin typeface="Palatino Linotype" panose="020405020505050303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AC464412-510E-4F2B-8947-A0DDBD02899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19941</TotalTime>
  <Words>1659</Words>
  <Application>Microsoft Office PowerPoint</Application>
  <PresentationFormat>Widescreen</PresentationFormat>
  <Paragraphs>141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Algerian</vt:lpstr>
      <vt:lpstr>Arial</vt:lpstr>
      <vt:lpstr>Bahnschrift SemiBold SemiConden</vt:lpstr>
      <vt:lpstr>Calibri</vt:lpstr>
      <vt:lpstr>Comic Sans MS</vt:lpstr>
      <vt:lpstr>Palatino Linotype</vt:lpstr>
      <vt:lpstr>Wingdings</vt:lpstr>
      <vt:lpstr>Gallery</vt:lpstr>
      <vt:lpstr>What did I get in to?   Starting or restarting a health  science program of study,   this is how I did it.</vt:lpstr>
      <vt:lpstr>A SNAP SHOT ABOUT Me</vt:lpstr>
      <vt:lpstr>Health Science Career Pathways of Study </vt:lpstr>
      <vt:lpstr>I got hired as a health science teacher!</vt:lpstr>
      <vt:lpstr>No pathway established?</vt:lpstr>
      <vt:lpstr>No pathway established?</vt:lpstr>
      <vt:lpstr>Pathway established, now what?</vt:lpstr>
      <vt:lpstr>Yeah, I have some help! Thanks Science teachers!!!! </vt:lpstr>
      <vt:lpstr>It’s just me!!!!</vt:lpstr>
      <vt:lpstr>Look at the certifications  you want to offer  and  when in the pathway</vt:lpstr>
      <vt:lpstr>CCMR COMPLETE</vt:lpstr>
      <vt:lpstr>PowerPoint Presentation</vt:lpstr>
      <vt:lpstr>We know not all students are  going to college!</vt:lpstr>
      <vt:lpstr>We know not all students are  going to college!</vt:lpstr>
      <vt:lpstr>Let’s get started on what to do now that you know who all the players are and what certification(s) you have.</vt:lpstr>
      <vt:lpstr>Be organized</vt:lpstr>
      <vt:lpstr>Things I found helpful</vt:lpstr>
      <vt:lpstr>You got this and you can do it!</vt:lpstr>
      <vt:lpstr>PowerPoint Presentation</vt:lpstr>
      <vt:lpstr>PowerPoint Presentation</vt:lpstr>
      <vt:lpstr>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did I get in to? Starting or restarting a health science program of study, this is how I did it.</dc:title>
  <dc:creator>Misty Overfelt</dc:creator>
  <cp:lastModifiedBy>Misty Overfelt</cp:lastModifiedBy>
  <cp:revision>32</cp:revision>
  <dcterms:created xsi:type="dcterms:W3CDTF">2025-06-25T21:35:36Z</dcterms:created>
  <dcterms:modified xsi:type="dcterms:W3CDTF">2025-07-13T18:40:03Z</dcterms:modified>
</cp:coreProperties>
</file>