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Average"/>
      <p:regular r:id="rId30"/>
    </p:embeddedFont>
    <p:embeddedFont>
      <p:font typeface="Oswald"/>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regular.fntdata"/><Relationship Id="rId30" Type="http://schemas.openxmlformats.org/officeDocument/2006/relationships/font" Target="fonts/Average-regular.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swald-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316c12bf8d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316c12bf8d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tennis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316c12bf8d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316c12bf8d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316c12bf8d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316c12bf8d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316c12bf8d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316c12bf8d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316c12bf8d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316c12bf8d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316c12bf8d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316c12bf8d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316c12bf8d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316c12bf8d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316c12bf8d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316c12bf8d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316c12bf8d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316c12bf8d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316c12bf8d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316c12bf8d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316c12bf8d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316c12bf8d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316c12bf8d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316c12bf8d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316c12bf8d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316c12bf8d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316c12bf8d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316c12bf8d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316c12bf8d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316c12bf8d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316c12bf8d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316c12bf8d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316c12bf8d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316c12bf8d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316c12bf8d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316c12bf8d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316c12bf8d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316c12bf8d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316c12bf8d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316c12bf8d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316c12bf8d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316c12bf8d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316c12bf8d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316c12bf8d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316c12bf8d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316c12bf8d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11.png"/><Relationship Id="rId5" Type="http://schemas.openxmlformats.org/officeDocument/2006/relationships/image" Target="../media/image23.png"/><Relationship Id="rId6" Type="http://schemas.openxmlformats.org/officeDocument/2006/relationships/image" Target="../media/image18.png"/><Relationship Id="rId7"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7.jpg"/><Relationship Id="rId4" Type="http://schemas.openxmlformats.org/officeDocument/2006/relationships/image" Target="../media/image20.jpg"/><Relationship Id="rId5" Type="http://schemas.openxmlformats.org/officeDocument/2006/relationships/image" Target="../media/image2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hyperlink" Target="https://www.azquotes.com/quote/1479803" TargetMode="External"/><Relationship Id="rId4" Type="http://schemas.openxmlformats.org/officeDocument/2006/relationships/hyperlink" Target="https://www.azquotes.com/quote/1479803" TargetMode="External"/><Relationship Id="rId5" Type="http://schemas.openxmlformats.org/officeDocument/2006/relationships/hyperlink" Target="https://www.azquotes.com/quote/147980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26.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Dare to Fail</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rPr>
              <a:t>Zoë Cook</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2"/>
          <p:cNvPicPr preferRelativeResize="0"/>
          <p:nvPr/>
        </p:nvPicPr>
        <p:blipFill>
          <a:blip r:embed="rId3">
            <a:alphaModFix/>
          </a:blip>
          <a:stretch>
            <a:fillRect/>
          </a:stretch>
        </p:blipFill>
        <p:spPr>
          <a:xfrm>
            <a:off x="4118175" y="1094250"/>
            <a:ext cx="2394050" cy="3605150"/>
          </a:xfrm>
          <a:prstGeom prst="rect">
            <a:avLst/>
          </a:prstGeom>
          <a:noFill/>
          <a:ln>
            <a:noFill/>
          </a:ln>
        </p:spPr>
      </p:pic>
      <p:pic>
        <p:nvPicPr>
          <p:cNvPr id="132" name="Google Shape;132;p22"/>
          <p:cNvPicPr preferRelativeResize="0"/>
          <p:nvPr/>
        </p:nvPicPr>
        <p:blipFill>
          <a:blip r:embed="rId4">
            <a:alphaModFix/>
          </a:blip>
          <a:stretch>
            <a:fillRect/>
          </a:stretch>
        </p:blipFill>
        <p:spPr>
          <a:xfrm>
            <a:off x="2012173" y="521725"/>
            <a:ext cx="2265103" cy="22651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3"/>
          <p:cNvPicPr preferRelativeResize="0"/>
          <p:nvPr/>
        </p:nvPicPr>
        <p:blipFill>
          <a:blip r:embed="rId3">
            <a:alphaModFix/>
          </a:blip>
          <a:stretch>
            <a:fillRect/>
          </a:stretch>
        </p:blipFill>
        <p:spPr>
          <a:xfrm>
            <a:off x="642250" y="879975"/>
            <a:ext cx="6670149" cy="524750"/>
          </a:xfrm>
          <a:prstGeom prst="rect">
            <a:avLst/>
          </a:prstGeom>
          <a:noFill/>
          <a:ln>
            <a:noFill/>
          </a:ln>
        </p:spPr>
      </p:pic>
      <p:pic>
        <p:nvPicPr>
          <p:cNvPr id="138" name="Google Shape;138;p23"/>
          <p:cNvPicPr preferRelativeResize="0"/>
          <p:nvPr/>
        </p:nvPicPr>
        <p:blipFill>
          <a:blip r:embed="rId4">
            <a:alphaModFix/>
          </a:blip>
          <a:stretch>
            <a:fillRect/>
          </a:stretch>
        </p:blipFill>
        <p:spPr>
          <a:xfrm>
            <a:off x="836750" y="2316375"/>
            <a:ext cx="4797700" cy="944275"/>
          </a:xfrm>
          <a:prstGeom prst="rect">
            <a:avLst/>
          </a:prstGeom>
          <a:noFill/>
          <a:ln>
            <a:noFill/>
          </a:ln>
        </p:spPr>
      </p:pic>
      <p:pic>
        <p:nvPicPr>
          <p:cNvPr id="139" name="Google Shape;139;p23"/>
          <p:cNvPicPr preferRelativeResize="0"/>
          <p:nvPr/>
        </p:nvPicPr>
        <p:blipFill>
          <a:blip r:embed="rId5">
            <a:alphaModFix/>
          </a:blip>
          <a:stretch>
            <a:fillRect/>
          </a:stretch>
        </p:blipFill>
        <p:spPr>
          <a:xfrm>
            <a:off x="3074113" y="3444500"/>
            <a:ext cx="5264826" cy="823174"/>
          </a:xfrm>
          <a:prstGeom prst="rect">
            <a:avLst/>
          </a:prstGeom>
          <a:noFill/>
          <a:ln>
            <a:noFill/>
          </a:ln>
        </p:spPr>
      </p:pic>
      <p:pic>
        <p:nvPicPr>
          <p:cNvPr id="140" name="Google Shape;140;p23"/>
          <p:cNvPicPr preferRelativeResize="0"/>
          <p:nvPr/>
        </p:nvPicPr>
        <p:blipFill>
          <a:blip r:embed="rId6">
            <a:alphaModFix/>
          </a:blip>
          <a:stretch>
            <a:fillRect/>
          </a:stretch>
        </p:blipFill>
        <p:spPr>
          <a:xfrm>
            <a:off x="2033175" y="1662937"/>
            <a:ext cx="6727200" cy="46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grpSp>
        <p:nvGrpSpPr>
          <p:cNvPr id="145" name="Google Shape;145;p24"/>
          <p:cNvGrpSpPr/>
          <p:nvPr/>
        </p:nvGrpSpPr>
        <p:grpSpPr>
          <a:xfrm>
            <a:off x="3229275" y="2111975"/>
            <a:ext cx="4622426" cy="2370717"/>
            <a:chOff x="4017325" y="2356700"/>
            <a:chExt cx="4622426" cy="2370717"/>
          </a:xfrm>
        </p:grpSpPr>
        <p:pic>
          <p:nvPicPr>
            <p:cNvPr id="146" name="Google Shape;146;p24"/>
            <p:cNvPicPr preferRelativeResize="0"/>
            <p:nvPr/>
          </p:nvPicPr>
          <p:blipFill>
            <a:blip r:embed="rId3">
              <a:alphaModFix/>
            </a:blip>
            <a:stretch>
              <a:fillRect/>
            </a:stretch>
          </p:blipFill>
          <p:spPr>
            <a:xfrm>
              <a:off x="4017325" y="2356700"/>
              <a:ext cx="4622426" cy="2370717"/>
            </a:xfrm>
            <a:prstGeom prst="rect">
              <a:avLst/>
            </a:prstGeom>
            <a:noFill/>
            <a:ln>
              <a:noFill/>
            </a:ln>
          </p:spPr>
        </p:pic>
        <p:pic>
          <p:nvPicPr>
            <p:cNvPr id="147" name="Google Shape;147;p24"/>
            <p:cNvPicPr preferRelativeResize="0"/>
            <p:nvPr/>
          </p:nvPicPr>
          <p:blipFill>
            <a:blip r:embed="rId4">
              <a:alphaModFix/>
            </a:blip>
            <a:stretch>
              <a:fillRect/>
            </a:stretch>
          </p:blipFill>
          <p:spPr>
            <a:xfrm>
              <a:off x="4235825" y="3490450"/>
              <a:ext cx="1318276" cy="521175"/>
            </a:xfrm>
            <a:prstGeom prst="rect">
              <a:avLst/>
            </a:prstGeom>
            <a:noFill/>
            <a:ln>
              <a:noFill/>
            </a:ln>
          </p:spPr>
        </p:pic>
      </p:grpSp>
      <p:grpSp>
        <p:nvGrpSpPr>
          <p:cNvPr id="148" name="Google Shape;148;p24"/>
          <p:cNvGrpSpPr/>
          <p:nvPr/>
        </p:nvGrpSpPr>
        <p:grpSpPr>
          <a:xfrm>
            <a:off x="566175" y="1222813"/>
            <a:ext cx="4695751" cy="2260249"/>
            <a:chOff x="355197" y="259496"/>
            <a:chExt cx="5482488" cy="2786991"/>
          </a:xfrm>
        </p:grpSpPr>
        <p:pic>
          <p:nvPicPr>
            <p:cNvPr id="149" name="Google Shape;149;p24"/>
            <p:cNvPicPr preferRelativeResize="0"/>
            <p:nvPr/>
          </p:nvPicPr>
          <p:blipFill>
            <a:blip r:embed="rId5">
              <a:alphaModFix/>
            </a:blip>
            <a:stretch>
              <a:fillRect/>
            </a:stretch>
          </p:blipFill>
          <p:spPr>
            <a:xfrm>
              <a:off x="355197" y="259496"/>
              <a:ext cx="5482488" cy="2786991"/>
            </a:xfrm>
            <a:prstGeom prst="rect">
              <a:avLst/>
            </a:prstGeom>
            <a:noFill/>
            <a:ln cap="flat" cmpd="sng" w="9525">
              <a:solidFill>
                <a:schemeClr val="dk2"/>
              </a:solidFill>
              <a:prstDash val="solid"/>
              <a:round/>
              <a:headEnd len="sm" w="sm" type="none"/>
              <a:tailEnd len="sm" w="sm" type="none"/>
            </a:ln>
          </p:spPr>
        </p:pic>
        <p:pic>
          <p:nvPicPr>
            <p:cNvPr id="150" name="Google Shape;150;p24"/>
            <p:cNvPicPr preferRelativeResize="0"/>
            <p:nvPr/>
          </p:nvPicPr>
          <p:blipFill>
            <a:blip r:embed="rId6">
              <a:alphaModFix/>
            </a:blip>
            <a:stretch>
              <a:fillRect/>
            </a:stretch>
          </p:blipFill>
          <p:spPr>
            <a:xfrm>
              <a:off x="489740" y="1555184"/>
              <a:ext cx="1101050" cy="479825"/>
            </a:xfrm>
            <a:prstGeom prst="rect">
              <a:avLst/>
            </a:prstGeom>
            <a:noFill/>
            <a:ln cap="flat" cmpd="sng" w="9525">
              <a:solidFill>
                <a:schemeClr val="dk1"/>
              </a:solidFill>
              <a:prstDash val="solid"/>
              <a:round/>
              <a:headEnd len="sm" w="sm" type="none"/>
              <a:tailEnd len="sm" w="sm" type="none"/>
            </a:ln>
          </p:spPr>
        </p:pic>
      </p:grpSp>
      <p:pic>
        <p:nvPicPr>
          <p:cNvPr id="151" name="Google Shape;151;p24"/>
          <p:cNvPicPr preferRelativeResize="0"/>
          <p:nvPr/>
        </p:nvPicPr>
        <p:blipFill rotWithShape="1">
          <a:blip r:embed="rId7">
            <a:alphaModFix/>
          </a:blip>
          <a:srcRect b="0" l="0" r="12747" t="0"/>
          <a:stretch/>
        </p:blipFill>
        <p:spPr>
          <a:xfrm rot="-5400000">
            <a:off x="5748563" y="933062"/>
            <a:ext cx="2742600" cy="23573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55" name="Shape 155"/>
        <p:cNvGrpSpPr/>
        <p:nvPr/>
      </p:nvGrpSpPr>
      <p:grpSpPr>
        <a:xfrm>
          <a:off x="0" y="0"/>
          <a:ext cx="0" cy="0"/>
          <a:chOff x="0" y="0"/>
          <a:chExt cx="0" cy="0"/>
        </a:xfrm>
      </p:grpSpPr>
      <p:sp>
        <p:nvSpPr>
          <p:cNvPr id="156" name="Google Shape;15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Failure #6: Anatomy Exam 2</a:t>
            </a:r>
            <a:endParaRPr>
              <a:solidFill>
                <a:schemeClr val="lt1"/>
              </a:solidFill>
            </a:endParaRPr>
          </a:p>
        </p:txBody>
      </p:sp>
      <p:pic>
        <p:nvPicPr>
          <p:cNvPr id="157" name="Google Shape;157;p25"/>
          <p:cNvPicPr preferRelativeResize="0"/>
          <p:nvPr/>
        </p:nvPicPr>
        <p:blipFill>
          <a:blip r:embed="rId3">
            <a:alphaModFix/>
          </a:blip>
          <a:stretch>
            <a:fillRect/>
          </a:stretch>
        </p:blipFill>
        <p:spPr>
          <a:xfrm>
            <a:off x="840150" y="1420950"/>
            <a:ext cx="6930609" cy="572700"/>
          </a:xfrm>
          <a:prstGeom prst="rect">
            <a:avLst/>
          </a:prstGeom>
          <a:noFill/>
          <a:ln>
            <a:noFill/>
          </a:ln>
        </p:spPr>
      </p:pic>
      <p:sp>
        <p:nvSpPr>
          <p:cNvPr id="158" name="Google Shape;158;p25"/>
          <p:cNvSpPr/>
          <p:nvPr/>
        </p:nvSpPr>
        <p:spPr>
          <a:xfrm rot="5400000">
            <a:off x="1057150" y="2433025"/>
            <a:ext cx="1253400" cy="1012200"/>
          </a:xfrm>
          <a:prstGeom prst="bentUpArrow">
            <a:avLst>
              <a:gd fmla="val 13174" name="adj1"/>
              <a:gd fmla="val 19812" name="adj2"/>
              <a:gd fmla="val 25000" name="adj3"/>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9" name="Google Shape;159;p25"/>
          <p:cNvPicPr preferRelativeResize="0"/>
          <p:nvPr/>
        </p:nvPicPr>
        <p:blipFill>
          <a:blip r:embed="rId4">
            <a:alphaModFix/>
          </a:blip>
          <a:stretch>
            <a:fillRect/>
          </a:stretch>
        </p:blipFill>
        <p:spPr>
          <a:xfrm>
            <a:off x="2429625" y="3028150"/>
            <a:ext cx="6337374" cy="537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1628100" y="2285400"/>
            <a:ext cx="5887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We don’t fear failure, we fear shame &amp; guilt.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1628100" y="1964550"/>
            <a:ext cx="5887800" cy="1214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900"/>
              <a:t>“I have never met someone with so much courage to fail.” </a:t>
            </a:r>
            <a:endParaRPr sz="2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ph type="title"/>
          </p:nvPr>
        </p:nvSpPr>
        <p:spPr>
          <a:xfrm>
            <a:off x="1252950" y="1470450"/>
            <a:ext cx="6638100" cy="220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600">
                <a:latin typeface="Georgia"/>
                <a:ea typeface="Georgia"/>
                <a:cs typeface="Georgia"/>
                <a:sym typeface="Georgia"/>
              </a:rPr>
              <a:t> “Courage does not always roar. Sometimes courage is the quiet voice at the end of the day saying, 'I will try again tomorrow.’ ”</a:t>
            </a:r>
            <a:endParaRPr sz="2600">
              <a:latin typeface="Georgia"/>
              <a:ea typeface="Georgia"/>
              <a:cs typeface="Georgia"/>
              <a:sym typeface="Georgia"/>
            </a:endParaRPr>
          </a:p>
          <a:p>
            <a:pPr indent="0" lvl="0" marL="457200" rtl="0" algn="r">
              <a:spcBef>
                <a:spcPts val="1000"/>
              </a:spcBef>
              <a:spcAft>
                <a:spcPts val="0"/>
              </a:spcAft>
              <a:buNone/>
            </a:pPr>
            <a:r>
              <a:rPr lang="en" sz="1800">
                <a:latin typeface="Georgia"/>
                <a:ea typeface="Georgia"/>
                <a:cs typeface="Georgia"/>
                <a:sym typeface="Georgia"/>
              </a:rPr>
              <a:t>Mary Anne Radmacher</a:t>
            </a:r>
            <a:endParaRPr sz="1800">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9"/>
          <p:cNvSpPr txBox="1"/>
          <p:nvPr>
            <p:ph type="title"/>
          </p:nvPr>
        </p:nvSpPr>
        <p:spPr>
          <a:xfrm>
            <a:off x="311700" y="383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Advice from Dr. Hairrell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Advice from Dr. Hairrell </a:t>
            </a:r>
            <a:endParaRPr/>
          </a:p>
        </p:txBody>
      </p:sp>
      <p:sp>
        <p:nvSpPr>
          <p:cNvPr id="185" name="Google Shape;185;p30"/>
          <p:cNvSpPr txBox="1"/>
          <p:nvPr>
            <p:ph idx="1" type="body"/>
          </p:nvPr>
        </p:nvSpPr>
        <p:spPr>
          <a:xfrm>
            <a:off x="564000" y="1240225"/>
            <a:ext cx="8016000" cy="3416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chemeClr val="dk1"/>
              </a:buClr>
              <a:buSzPts val="1500"/>
              <a:buAutoNum type="arabicPeriod"/>
            </a:pPr>
            <a:r>
              <a:rPr b="1" lang="en" sz="1500">
                <a:solidFill>
                  <a:schemeClr val="dk1"/>
                </a:solidFill>
              </a:rPr>
              <a:t>Sleep and physical health are vital! </a:t>
            </a:r>
            <a:r>
              <a:rPr lang="en" sz="1500">
                <a:solidFill>
                  <a:schemeClr val="dk1"/>
                </a:solidFill>
              </a:rPr>
              <a:t>You cannot study and learn well if you are unwell!</a:t>
            </a:r>
            <a:endParaRPr sz="1500">
              <a:solidFill>
                <a:schemeClr val="dk1"/>
              </a:solidFill>
            </a:endParaRPr>
          </a:p>
          <a:p>
            <a:pPr indent="0" lvl="0" marL="0" rtl="0" algn="l">
              <a:spcBef>
                <a:spcPts val="1200"/>
              </a:spcBef>
              <a:spcAft>
                <a:spcPts val="1200"/>
              </a:spcAft>
              <a:buNone/>
            </a:pPr>
            <a:r>
              <a:t/>
            </a:r>
            <a:endParaRPr sz="15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Advice from Dr. Hairrell </a:t>
            </a:r>
            <a:endParaRPr/>
          </a:p>
        </p:txBody>
      </p:sp>
      <p:sp>
        <p:nvSpPr>
          <p:cNvPr id="191" name="Google Shape;191;p31"/>
          <p:cNvSpPr txBox="1"/>
          <p:nvPr>
            <p:ph idx="1" type="body"/>
          </p:nvPr>
        </p:nvSpPr>
        <p:spPr>
          <a:xfrm>
            <a:off x="564000" y="1307925"/>
            <a:ext cx="8016000" cy="3416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chemeClr val="accent3"/>
              </a:buClr>
              <a:buSzPts val="1500"/>
              <a:buFont typeface="Average"/>
              <a:buAutoNum type="arabicPeriod"/>
            </a:pPr>
            <a:r>
              <a:rPr lang="en" sz="1500"/>
              <a:t>Sleep and physical health are vital! You cannot study and learn well if you are unwell!</a:t>
            </a:r>
            <a:endParaRPr sz="1500"/>
          </a:p>
          <a:p>
            <a:pPr indent="-323850" lvl="0" marL="457200" rtl="0" algn="l">
              <a:spcBef>
                <a:spcPts val="0"/>
              </a:spcBef>
              <a:spcAft>
                <a:spcPts val="0"/>
              </a:spcAft>
              <a:buClr>
                <a:schemeClr val="dk1"/>
              </a:buClr>
              <a:buSzPts val="1500"/>
              <a:buFont typeface="Average"/>
              <a:buAutoNum type="arabicPeriod"/>
            </a:pPr>
            <a:r>
              <a:rPr b="1" lang="en" sz="1500">
                <a:solidFill>
                  <a:schemeClr val="dk1"/>
                </a:solidFill>
              </a:rPr>
              <a:t>Don’t be afraid to ask for help. Try to reach out before you need it! </a:t>
            </a:r>
            <a:endParaRPr b="1" sz="1500">
              <a:solidFill>
                <a:schemeClr val="dk1"/>
              </a:solidFill>
            </a:endParaRPr>
          </a:p>
          <a:p>
            <a:pPr indent="0" lvl="0" marL="0" rtl="0" algn="l">
              <a:spcBef>
                <a:spcPts val="1200"/>
              </a:spcBef>
              <a:spcAft>
                <a:spcPts val="1200"/>
              </a:spcAft>
              <a:buNone/>
            </a:pPr>
            <a:r>
              <a:t/>
            </a:r>
            <a:endParaRPr sz="15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64" name="Shape 64"/>
        <p:cNvGrpSpPr/>
        <p:nvPr/>
      </p:nvGrpSpPr>
      <p:grpSpPr>
        <a:xfrm>
          <a:off x="0" y="0"/>
          <a:ext cx="0" cy="0"/>
          <a:chOff x="0" y="0"/>
          <a:chExt cx="0" cy="0"/>
        </a:xfrm>
      </p:grpSpPr>
      <p:pic>
        <p:nvPicPr>
          <p:cNvPr id="65" name="Google Shape;65;p14"/>
          <p:cNvPicPr preferRelativeResize="0"/>
          <p:nvPr/>
        </p:nvPicPr>
        <p:blipFill rotWithShape="1">
          <a:blip r:embed="rId3">
            <a:alphaModFix/>
          </a:blip>
          <a:srcRect b="22021" l="0" r="0" t="0"/>
          <a:stretch/>
        </p:blipFill>
        <p:spPr>
          <a:xfrm>
            <a:off x="3307975" y="1049288"/>
            <a:ext cx="2468939" cy="2886426"/>
          </a:xfrm>
          <a:prstGeom prst="rect">
            <a:avLst/>
          </a:prstGeom>
          <a:noFill/>
          <a:ln>
            <a:noFill/>
          </a:ln>
        </p:spPr>
      </p:pic>
      <p:pic>
        <p:nvPicPr>
          <p:cNvPr id="66" name="Google Shape;66;p14"/>
          <p:cNvPicPr preferRelativeResize="0"/>
          <p:nvPr/>
        </p:nvPicPr>
        <p:blipFill>
          <a:blip r:embed="rId4">
            <a:alphaModFix/>
          </a:blip>
          <a:stretch>
            <a:fillRect/>
          </a:stretch>
        </p:blipFill>
        <p:spPr>
          <a:xfrm>
            <a:off x="772300" y="1049287"/>
            <a:ext cx="1928375" cy="2886425"/>
          </a:xfrm>
          <a:prstGeom prst="rect">
            <a:avLst/>
          </a:prstGeom>
          <a:noFill/>
          <a:ln>
            <a:noFill/>
          </a:ln>
        </p:spPr>
      </p:pic>
      <p:pic>
        <p:nvPicPr>
          <p:cNvPr id="67" name="Google Shape;67;p14"/>
          <p:cNvPicPr preferRelativeResize="0"/>
          <p:nvPr/>
        </p:nvPicPr>
        <p:blipFill rotWithShape="1">
          <a:blip r:embed="rId5">
            <a:alphaModFix/>
          </a:blip>
          <a:srcRect b="-856" l="42219" r="0" t="13436"/>
          <a:stretch/>
        </p:blipFill>
        <p:spPr>
          <a:xfrm>
            <a:off x="6384225" y="1049288"/>
            <a:ext cx="1987487" cy="2886425"/>
          </a:xfrm>
          <a:prstGeom prst="rect">
            <a:avLst/>
          </a:prstGeom>
          <a:noFill/>
          <a:ln>
            <a:noFill/>
          </a:ln>
        </p:spPr>
      </p:pic>
      <p:sp>
        <p:nvSpPr>
          <p:cNvPr id="68" name="Google Shape;68;p14"/>
          <p:cNvSpPr txBox="1"/>
          <p:nvPr>
            <p:ph type="title"/>
          </p:nvPr>
        </p:nvSpPr>
        <p:spPr>
          <a:xfrm>
            <a:off x="311700" y="285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Who am I? </a:t>
            </a:r>
            <a:endParaRPr>
              <a:solidFill>
                <a:schemeClr val="lt1"/>
              </a:solidFill>
            </a:endParaRPr>
          </a:p>
        </p:txBody>
      </p:sp>
      <p:sp>
        <p:nvSpPr>
          <p:cNvPr id="69" name="Google Shape;69;p14"/>
          <p:cNvSpPr txBox="1"/>
          <p:nvPr>
            <p:ph idx="1" type="body"/>
          </p:nvPr>
        </p:nvSpPr>
        <p:spPr>
          <a:xfrm>
            <a:off x="605775" y="4120175"/>
            <a:ext cx="2261400" cy="478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solidFill>
                  <a:schemeClr val="lt1"/>
                </a:solidFill>
              </a:rPr>
              <a:t>Westlake High School ‘16</a:t>
            </a:r>
            <a:endParaRPr sz="1300">
              <a:solidFill>
                <a:schemeClr val="lt1"/>
              </a:solidFill>
            </a:endParaRPr>
          </a:p>
          <a:p>
            <a:pPr indent="0" lvl="0" marL="0" rtl="0" algn="ctr">
              <a:lnSpc>
                <a:spcPct val="100000"/>
              </a:lnSpc>
              <a:spcBef>
                <a:spcPts val="0"/>
              </a:spcBef>
              <a:spcAft>
                <a:spcPts val="0"/>
              </a:spcAft>
              <a:buNone/>
            </a:pPr>
            <a:r>
              <a:t/>
            </a:r>
            <a:endParaRPr sz="1300">
              <a:solidFill>
                <a:schemeClr val="lt1"/>
              </a:solidFill>
            </a:endParaRPr>
          </a:p>
        </p:txBody>
      </p:sp>
      <p:sp>
        <p:nvSpPr>
          <p:cNvPr id="70" name="Google Shape;70;p14"/>
          <p:cNvSpPr txBox="1"/>
          <p:nvPr>
            <p:ph idx="1" type="body"/>
          </p:nvPr>
        </p:nvSpPr>
        <p:spPr>
          <a:xfrm>
            <a:off x="3441300" y="4120175"/>
            <a:ext cx="2261400" cy="478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solidFill>
                  <a:schemeClr val="lt1"/>
                </a:solidFill>
              </a:rPr>
              <a:t>UT Austin ‘20</a:t>
            </a:r>
            <a:endParaRPr sz="1300">
              <a:solidFill>
                <a:schemeClr val="lt1"/>
              </a:solidFill>
            </a:endParaRPr>
          </a:p>
          <a:p>
            <a:pPr indent="0" lvl="0" marL="0" rtl="0" algn="ctr">
              <a:lnSpc>
                <a:spcPct val="115000"/>
              </a:lnSpc>
              <a:spcBef>
                <a:spcPts val="0"/>
              </a:spcBef>
              <a:spcAft>
                <a:spcPts val="0"/>
              </a:spcAft>
              <a:buNone/>
            </a:pPr>
            <a:r>
              <a:rPr lang="en" sz="1300">
                <a:solidFill>
                  <a:schemeClr val="lt1"/>
                </a:solidFill>
              </a:rPr>
              <a:t>Psychology B.S. </a:t>
            </a:r>
            <a:endParaRPr sz="1300">
              <a:solidFill>
                <a:schemeClr val="lt1"/>
              </a:solidFill>
            </a:endParaRPr>
          </a:p>
        </p:txBody>
      </p:sp>
      <p:sp>
        <p:nvSpPr>
          <p:cNvPr id="71" name="Google Shape;71;p14"/>
          <p:cNvSpPr txBox="1"/>
          <p:nvPr>
            <p:ph idx="1" type="body"/>
          </p:nvPr>
        </p:nvSpPr>
        <p:spPr>
          <a:xfrm>
            <a:off x="5945150" y="4120175"/>
            <a:ext cx="2966400" cy="478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solidFill>
                  <a:schemeClr val="lt1"/>
                </a:solidFill>
              </a:rPr>
              <a:t>Texas A&amp;M ‘26</a:t>
            </a:r>
            <a:endParaRPr sz="1300">
              <a:solidFill>
                <a:schemeClr val="lt1"/>
              </a:solidFill>
            </a:endParaRPr>
          </a:p>
          <a:p>
            <a:pPr indent="0" lvl="0" marL="0" rtl="0" algn="ctr">
              <a:lnSpc>
                <a:spcPct val="115000"/>
              </a:lnSpc>
              <a:spcBef>
                <a:spcPts val="0"/>
              </a:spcBef>
              <a:spcAft>
                <a:spcPts val="0"/>
              </a:spcAft>
              <a:buNone/>
            </a:pPr>
            <a:r>
              <a:rPr lang="en" sz="1300">
                <a:solidFill>
                  <a:schemeClr val="lt1"/>
                </a:solidFill>
              </a:rPr>
              <a:t>School of Medicine</a:t>
            </a:r>
            <a:endParaRPr sz="1300">
              <a:solidFill>
                <a:schemeClr val="lt1"/>
              </a:solidFill>
            </a:endParaRPr>
          </a:p>
          <a:p>
            <a:pPr indent="0" lvl="0" marL="0" rtl="0" algn="ctr">
              <a:lnSpc>
                <a:spcPct val="115000"/>
              </a:lnSpc>
              <a:spcBef>
                <a:spcPts val="0"/>
              </a:spcBef>
              <a:spcAft>
                <a:spcPts val="0"/>
              </a:spcAft>
              <a:buNone/>
            </a:pPr>
            <a:r>
              <a:rPr lang="en" sz="1300">
                <a:solidFill>
                  <a:schemeClr val="lt1"/>
                </a:solidFill>
              </a:rPr>
              <a:t>School of Law</a:t>
            </a:r>
            <a:endParaRPr sz="13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Advice from Dr. Hairrell </a:t>
            </a:r>
            <a:endParaRPr/>
          </a:p>
        </p:txBody>
      </p:sp>
      <p:sp>
        <p:nvSpPr>
          <p:cNvPr id="197" name="Google Shape;197;p32"/>
          <p:cNvSpPr txBox="1"/>
          <p:nvPr>
            <p:ph idx="1" type="body"/>
          </p:nvPr>
        </p:nvSpPr>
        <p:spPr>
          <a:xfrm>
            <a:off x="564000" y="1317600"/>
            <a:ext cx="8016000" cy="3416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chemeClr val="accent3"/>
              </a:buClr>
              <a:buSzPts val="1500"/>
              <a:buFont typeface="Average"/>
              <a:buAutoNum type="arabicPeriod"/>
            </a:pPr>
            <a:r>
              <a:rPr lang="en" sz="1500"/>
              <a:t>Sleep and physical health are vital! You cannot study and learn well if you are unwell!</a:t>
            </a:r>
            <a:endParaRPr sz="1500"/>
          </a:p>
          <a:p>
            <a:pPr indent="-323850" lvl="0" marL="457200" rtl="0" algn="l">
              <a:spcBef>
                <a:spcPts val="0"/>
              </a:spcBef>
              <a:spcAft>
                <a:spcPts val="0"/>
              </a:spcAft>
              <a:buClr>
                <a:schemeClr val="accent3"/>
              </a:buClr>
              <a:buSzPts val="1500"/>
              <a:buFont typeface="Average"/>
              <a:buAutoNum type="arabicPeriod"/>
            </a:pPr>
            <a:r>
              <a:rPr lang="en" sz="1500"/>
              <a:t>Don’t be afraid to ask for help. Try to reach out before you need it! </a:t>
            </a:r>
            <a:endParaRPr sz="1500"/>
          </a:p>
          <a:p>
            <a:pPr indent="-323850" lvl="0" marL="457200" rtl="0" algn="l">
              <a:spcBef>
                <a:spcPts val="0"/>
              </a:spcBef>
              <a:spcAft>
                <a:spcPts val="0"/>
              </a:spcAft>
              <a:buClr>
                <a:schemeClr val="dk1"/>
              </a:buClr>
              <a:buSzPts val="1500"/>
              <a:buFont typeface="Average"/>
              <a:buAutoNum type="arabicPeriod"/>
            </a:pPr>
            <a:r>
              <a:rPr b="1" lang="en" sz="1500">
                <a:solidFill>
                  <a:schemeClr val="dk1"/>
                </a:solidFill>
              </a:rPr>
              <a:t>Use your resources</a:t>
            </a:r>
            <a:r>
              <a:rPr lang="en" sz="1500">
                <a:solidFill>
                  <a:schemeClr val="dk1"/>
                </a:solidFill>
              </a:rPr>
              <a:t>. </a:t>
            </a:r>
            <a:endParaRPr sz="1500">
              <a:solidFill>
                <a:schemeClr val="dk1"/>
              </a:solidFill>
            </a:endParaRPr>
          </a:p>
          <a:p>
            <a:pPr indent="0" lvl="0" marL="0" rtl="0" algn="l">
              <a:spcBef>
                <a:spcPts val="1200"/>
              </a:spcBef>
              <a:spcAft>
                <a:spcPts val="0"/>
              </a:spcAft>
              <a:buNone/>
            </a:pPr>
            <a:r>
              <a:t/>
            </a:r>
            <a:endParaRPr sz="1500">
              <a:solidFill>
                <a:schemeClr val="dk1"/>
              </a:solidFill>
            </a:endParaRPr>
          </a:p>
          <a:p>
            <a:pPr indent="0" lvl="0" marL="0" rtl="0" algn="l">
              <a:spcBef>
                <a:spcPts val="1200"/>
              </a:spcBef>
              <a:spcAft>
                <a:spcPts val="1200"/>
              </a:spcAft>
              <a:buNone/>
            </a:pPr>
            <a:r>
              <a:t/>
            </a:r>
            <a:endParaRPr sz="15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Advice from Dr. Hairrell </a:t>
            </a:r>
            <a:endParaRPr/>
          </a:p>
        </p:txBody>
      </p:sp>
      <p:sp>
        <p:nvSpPr>
          <p:cNvPr id="203" name="Google Shape;203;p33"/>
          <p:cNvSpPr txBox="1"/>
          <p:nvPr>
            <p:ph idx="1" type="body"/>
          </p:nvPr>
        </p:nvSpPr>
        <p:spPr>
          <a:xfrm>
            <a:off x="564000" y="1269250"/>
            <a:ext cx="8016000" cy="3416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chemeClr val="accent3"/>
              </a:buClr>
              <a:buSzPts val="1500"/>
              <a:buFont typeface="Average"/>
              <a:buAutoNum type="arabicPeriod"/>
            </a:pPr>
            <a:r>
              <a:rPr lang="en" sz="1500"/>
              <a:t>Sleep and physical health are vital! You cannot study and learn well if you are unwell!</a:t>
            </a:r>
            <a:endParaRPr sz="1500"/>
          </a:p>
          <a:p>
            <a:pPr indent="-323850" lvl="0" marL="457200" rtl="0" algn="l">
              <a:spcBef>
                <a:spcPts val="0"/>
              </a:spcBef>
              <a:spcAft>
                <a:spcPts val="0"/>
              </a:spcAft>
              <a:buClr>
                <a:schemeClr val="accent3"/>
              </a:buClr>
              <a:buSzPts val="1500"/>
              <a:buFont typeface="Average"/>
              <a:buAutoNum type="arabicPeriod"/>
            </a:pPr>
            <a:r>
              <a:rPr lang="en" sz="1500"/>
              <a:t>Don’t be afraid to ask for help. Try to reach out before you need it! </a:t>
            </a:r>
            <a:endParaRPr sz="1500"/>
          </a:p>
          <a:p>
            <a:pPr indent="-323850" lvl="0" marL="457200" rtl="0" algn="l">
              <a:spcBef>
                <a:spcPts val="0"/>
              </a:spcBef>
              <a:spcAft>
                <a:spcPts val="0"/>
              </a:spcAft>
              <a:buClr>
                <a:schemeClr val="accent3"/>
              </a:buClr>
              <a:buSzPts val="1500"/>
              <a:buFont typeface="Average"/>
              <a:buAutoNum type="arabicPeriod"/>
            </a:pPr>
            <a:r>
              <a:rPr b="1" lang="en" sz="1500"/>
              <a:t>Use your resources</a:t>
            </a:r>
            <a:r>
              <a:rPr lang="en" sz="1500"/>
              <a:t>. </a:t>
            </a:r>
            <a:endParaRPr sz="1500"/>
          </a:p>
          <a:p>
            <a:pPr indent="-323850" lvl="0" marL="457200" rtl="0" algn="l">
              <a:spcBef>
                <a:spcPts val="0"/>
              </a:spcBef>
              <a:spcAft>
                <a:spcPts val="0"/>
              </a:spcAft>
              <a:buClr>
                <a:schemeClr val="dk1"/>
              </a:buClr>
              <a:buSzPts val="1500"/>
              <a:buFont typeface="Average"/>
              <a:buAutoNum type="arabicPeriod"/>
            </a:pPr>
            <a:r>
              <a:rPr b="1" lang="en" sz="1500">
                <a:solidFill>
                  <a:schemeClr val="dk1"/>
                </a:solidFill>
              </a:rPr>
              <a:t>Find what works for you and do it! Don’t be distracted by the next best shiny thing or what someone else is doing. Everyone learns differently! You do you! </a:t>
            </a:r>
            <a:endParaRPr b="1" sz="1500">
              <a:solidFill>
                <a:schemeClr val="dk1"/>
              </a:solidFill>
            </a:endParaRPr>
          </a:p>
          <a:p>
            <a:pPr indent="0" lvl="0" marL="0" rtl="0" algn="l">
              <a:spcBef>
                <a:spcPts val="1200"/>
              </a:spcBef>
              <a:spcAft>
                <a:spcPts val="0"/>
              </a:spcAft>
              <a:buNone/>
            </a:pPr>
            <a:r>
              <a:t/>
            </a:r>
            <a:endParaRPr sz="1500">
              <a:solidFill>
                <a:schemeClr val="dk1"/>
              </a:solidFill>
            </a:endParaRPr>
          </a:p>
          <a:p>
            <a:pPr indent="0" lvl="0" marL="0" rtl="0" algn="l">
              <a:spcBef>
                <a:spcPts val="1200"/>
              </a:spcBef>
              <a:spcAft>
                <a:spcPts val="1200"/>
              </a:spcAft>
              <a:buNone/>
            </a:pPr>
            <a:r>
              <a:t/>
            </a:r>
            <a:endParaRPr sz="15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Advice from Dr. Hairrell </a:t>
            </a:r>
            <a:endParaRPr/>
          </a:p>
        </p:txBody>
      </p:sp>
      <p:sp>
        <p:nvSpPr>
          <p:cNvPr id="209" name="Google Shape;209;p34"/>
          <p:cNvSpPr txBox="1"/>
          <p:nvPr>
            <p:ph idx="1" type="body"/>
          </p:nvPr>
        </p:nvSpPr>
        <p:spPr>
          <a:xfrm>
            <a:off x="564000" y="1269225"/>
            <a:ext cx="8016000" cy="3416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chemeClr val="accent3"/>
              </a:buClr>
              <a:buSzPts val="1500"/>
              <a:buFont typeface="Average"/>
              <a:buAutoNum type="arabicPeriod"/>
            </a:pPr>
            <a:r>
              <a:rPr lang="en" sz="1500"/>
              <a:t>Sleep and physical health are vital! You cannot study and learn well if you are unwell!</a:t>
            </a:r>
            <a:endParaRPr sz="1500"/>
          </a:p>
          <a:p>
            <a:pPr indent="-323850" lvl="0" marL="457200" rtl="0" algn="l">
              <a:spcBef>
                <a:spcPts val="0"/>
              </a:spcBef>
              <a:spcAft>
                <a:spcPts val="0"/>
              </a:spcAft>
              <a:buClr>
                <a:schemeClr val="accent3"/>
              </a:buClr>
              <a:buSzPts val="1500"/>
              <a:buFont typeface="Average"/>
              <a:buAutoNum type="arabicPeriod"/>
            </a:pPr>
            <a:r>
              <a:rPr lang="en" sz="1500"/>
              <a:t>Don’t be afraid to ask for help. Try to reach out before you need it! </a:t>
            </a:r>
            <a:endParaRPr sz="1500"/>
          </a:p>
          <a:p>
            <a:pPr indent="-323850" lvl="0" marL="457200" rtl="0" algn="l">
              <a:spcBef>
                <a:spcPts val="0"/>
              </a:spcBef>
              <a:spcAft>
                <a:spcPts val="0"/>
              </a:spcAft>
              <a:buClr>
                <a:schemeClr val="accent3"/>
              </a:buClr>
              <a:buSzPts val="1500"/>
              <a:buFont typeface="Average"/>
              <a:buAutoNum type="arabicPeriod"/>
            </a:pPr>
            <a:r>
              <a:rPr b="1" lang="en" sz="1500"/>
              <a:t>Use your resources</a:t>
            </a:r>
            <a:r>
              <a:rPr lang="en" sz="1500"/>
              <a:t>. </a:t>
            </a:r>
            <a:endParaRPr sz="1500"/>
          </a:p>
          <a:p>
            <a:pPr indent="-323850" lvl="0" marL="457200" rtl="0" algn="l">
              <a:spcBef>
                <a:spcPts val="0"/>
              </a:spcBef>
              <a:spcAft>
                <a:spcPts val="0"/>
              </a:spcAft>
              <a:buClr>
                <a:schemeClr val="accent3"/>
              </a:buClr>
              <a:buSzPts val="1500"/>
              <a:buFont typeface="Average"/>
              <a:buAutoNum type="arabicPeriod"/>
            </a:pPr>
            <a:r>
              <a:rPr lang="en" sz="1500"/>
              <a:t>Find what works for you and do it! Don’t be distracted by the next best shiny thing or what someone else is doing. Everyone learns differently! You do you! </a:t>
            </a:r>
            <a:endParaRPr sz="1500"/>
          </a:p>
          <a:p>
            <a:pPr indent="-323850" lvl="0" marL="457200" rtl="0" algn="l">
              <a:spcBef>
                <a:spcPts val="0"/>
              </a:spcBef>
              <a:spcAft>
                <a:spcPts val="0"/>
              </a:spcAft>
              <a:buClr>
                <a:schemeClr val="dk1"/>
              </a:buClr>
              <a:buSzPts val="1500"/>
              <a:buFont typeface="Average"/>
              <a:buAutoNum type="arabicPeriod"/>
            </a:pPr>
            <a:r>
              <a:rPr b="1" lang="en" sz="1500">
                <a:solidFill>
                  <a:schemeClr val="dk1"/>
                </a:solidFill>
              </a:rPr>
              <a:t>Believe in yourself! Life is hard. Things happen. Be your own greatest cheerleader. </a:t>
            </a:r>
            <a:endParaRPr b="1" sz="1500">
              <a:solidFill>
                <a:schemeClr val="dk1"/>
              </a:solidFill>
            </a:endParaRPr>
          </a:p>
          <a:p>
            <a:pPr indent="0" lvl="0" marL="0" rtl="0" algn="l">
              <a:spcBef>
                <a:spcPts val="1200"/>
              </a:spcBef>
              <a:spcAft>
                <a:spcPts val="0"/>
              </a:spcAft>
              <a:buNone/>
            </a:pPr>
            <a:r>
              <a:t/>
            </a:r>
            <a:endParaRPr sz="1500">
              <a:solidFill>
                <a:schemeClr val="dk1"/>
              </a:solidFill>
            </a:endParaRPr>
          </a:p>
          <a:p>
            <a:pPr indent="0" lvl="0" marL="0" rtl="0" algn="l">
              <a:spcBef>
                <a:spcPts val="1200"/>
              </a:spcBef>
              <a:spcAft>
                <a:spcPts val="1200"/>
              </a:spcAft>
              <a:buNone/>
            </a:pPr>
            <a:r>
              <a:t/>
            </a:r>
            <a:endParaRPr sz="15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13" name="Shape 213"/>
        <p:cNvGrpSpPr/>
        <p:nvPr/>
      </p:nvGrpSpPr>
      <p:grpSpPr>
        <a:xfrm>
          <a:off x="0" y="0"/>
          <a:ext cx="0" cy="0"/>
          <a:chOff x="0" y="0"/>
          <a:chExt cx="0" cy="0"/>
        </a:xfrm>
      </p:grpSpPr>
      <p:sp>
        <p:nvSpPr>
          <p:cNvPr id="214" name="Google Shape;214;p35"/>
          <p:cNvSpPr txBox="1"/>
          <p:nvPr>
            <p:ph type="title"/>
          </p:nvPr>
        </p:nvSpPr>
        <p:spPr>
          <a:xfrm>
            <a:off x="599550" y="946950"/>
            <a:ext cx="7944900" cy="324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latin typeface="Average"/>
              <a:ea typeface="Average"/>
              <a:cs typeface="Average"/>
              <a:sym typeface="Average"/>
            </a:endParaRPr>
          </a:p>
          <a:p>
            <a:pPr indent="0" lvl="0" marL="0" rtl="0" algn="ctr">
              <a:spcBef>
                <a:spcPts val="1000"/>
              </a:spcBef>
              <a:spcAft>
                <a:spcPts val="0"/>
              </a:spcAft>
              <a:buNone/>
            </a:pPr>
            <a:r>
              <a:rPr lang="en" sz="2000">
                <a:latin typeface="Average"/>
                <a:ea typeface="Average"/>
                <a:cs typeface="Average"/>
                <a:sym typeface="Average"/>
              </a:rPr>
              <a:t>“</a:t>
            </a:r>
            <a:r>
              <a:rPr lang="en" sz="2000">
                <a:latin typeface="Average"/>
                <a:ea typeface="Average"/>
                <a:cs typeface="Average"/>
                <a:sym typeface="Average"/>
              </a:rPr>
              <a:t>Failure can become our most powerful path to learning if we’re willing to choose comfort over courage.”</a:t>
            </a:r>
            <a:endParaRPr sz="2000">
              <a:latin typeface="Average"/>
              <a:ea typeface="Average"/>
              <a:cs typeface="Average"/>
              <a:sym typeface="Average"/>
            </a:endParaRPr>
          </a:p>
          <a:p>
            <a:pPr indent="0" lvl="0" marL="0" rtl="0" algn="ctr">
              <a:spcBef>
                <a:spcPts val="1000"/>
              </a:spcBef>
              <a:spcAft>
                <a:spcPts val="0"/>
              </a:spcAft>
              <a:buNone/>
            </a:pPr>
            <a:r>
              <a:rPr lang="en" sz="2000">
                <a:latin typeface="Average"/>
                <a:ea typeface="Average"/>
                <a:cs typeface="Average"/>
                <a:sym typeface="Average"/>
              </a:rPr>
              <a:t>“</a:t>
            </a:r>
            <a:r>
              <a:rPr lang="en" sz="2000">
                <a:uFill>
                  <a:noFill/>
                </a:uFill>
                <a:latin typeface="Average"/>
                <a:ea typeface="Average"/>
                <a:cs typeface="Average"/>
                <a:sym typeface="Average"/>
                <a:hlinkClick r:id="rId3"/>
              </a:rPr>
              <a:t>The credit belongs to those of us who are actually in the arena, whose face is marred by dust and sweat and blood. We strive valiantly and sometimes there's the triumph of achievement but </a:t>
            </a:r>
            <a:r>
              <a:rPr b="1" lang="en" sz="2000">
                <a:uFill>
                  <a:noFill/>
                </a:uFill>
                <a:latin typeface="Average"/>
                <a:ea typeface="Average"/>
                <a:cs typeface="Average"/>
                <a:sym typeface="Average"/>
                <a:hlinkClick r:id="rId4"/>
              </a:rPr>
              <a:t>at the worst, we fail,</a:t>
            </a:r>
            <a:r>
              <a:rPr lang="en" sz="2000">
                <a:uFill>
                  <a:noFill/>
                </a:uFill>
                <a:latin typeface="Average"/>
                <a:ea typeface="Average"/>
                <a:cs typeface="Average"/>
                <a:sym typeface="Average"/>
                <a:hlinkClick r:id="rId5"/>
              </a:rPr>
              <a:t> but at least we fail while daring greatl</a:t>
            </a:r>
            <a:r>
              <a:rPr lang="en" sz="2000">
                <a:latin typeface="Average"/>
                <a:ea typeface="Average"/>
                <a:cs typeface="Average"/>
                <a:sym typeface="Average"/>
              </a:rPr>
              <a:t>y.”</a:t>
            </a:r>
            <a:endParaRPr sz="2000">
              <a:latin typeface="Average"/>
              <a:ea typeface="Average"/>
              <a:cs typeface="Average"/>
              <a:sym typeface="Average"/>
            </a:endParaRPr>
          </a:p>
          <a:p>
            <a:pPr indent="0" lvl="0" marL="0" rtl="0" algn="r">
              <a:spcBef>
                <a:spcPts val="1000"/>
              </a:spcBef>
              <a:spcAft>
                <a:spcPts val="0"/>
              </a:spcAft>
              <a:buNone/>
            </a:pPr>
            <a:r>
              <a:rPr lang="en" sz="2000">
                <a:latin typeface="Average"/>
                <a:ea typeface="Average"/>
                <a:cs typeface="Average"/>
                <a:sym typeface="Average"/>
              </a:rPr>
              <a:t>Brené Brown</a:t>
            </a:r>
            <a:endParaRPr sz="2000">
              <a:latin typeface="Average"/>
              <a:ea typeface="Average"/>
              <a:cs typeface="Average"/>
              <a:sym typeface="Averag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18" name="Shape 218"/>
        <p:cNvGrpSpPr/>
        <p:nvPr/>
      </p:nvGrpSpPr>
      <p:grpSpPr>
        <a:xfrm>
          <a:off x="0" y="0"/>
          <a:ext cx="0" cy="0"/>
          <a:chOff x="0" y="0"/>
          <a:chExt cx="0" cy="0"/>
        </a:xfrm>
      </p:grpSpPr>
      <p:sp>
        <p:nvSpPr>
          <p:cNvPr id="219" name="Google Shape;219;p36"/>
          <p:cNvSpPr txBox="1"/>
          <p:nvPr>
            <p:ph type="title"/>
          </p:nvPr>
        </p:nvSpPr>
        <p:spPr>
          <a:xfrm>
            <a:off x="599550" y="946950"/>
            <a:ext cx="7944900" cy="324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Average"/>
                <a:ea typeface="Average"/>
                <a:cs typeface="Average"/>
                <a:sym typeface="Average"/>
              </a:rPr>
              <a:t>Dare to Fail.</a:t>
            </a:r>
            <a:endParaRPr sz="2000">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75" name="Shape 75"/>
        <p:cNvGrpSpPr/>
        <p:nvPr/>
      </p:nvGrpSpPr>
      <p:grpSpPr>
        <a:xfrm>
          <a:off x="0" y="0"/>
          <a:ext cx="0" cy="0"/>
          <a:chOff x="0" y="0"/>
          <a:chExt cx="0" cy="0"/>
        </a:xfrm>
      </p:grpSpPr>
      <p:pic>
        <p:nvPicPr>
          <p:cNvPr id="76" name="Google Shape;76;p15"/>
          <p:cNvPicPr preferRelativeResize="0"/>
          <p:nvPr/>
        </p:nvPicPr>
        <p:blipFill>
          <a:blip r:embed="rId3">
            <a:alphaModFix/>
          </a:blip>
          <a:stretch>
            <a:fillRect/>
          </a:stretch>
        </p:blipFill>
        <p:spPr>
          <a:xfrm>
            <a:off x="423188" y="710825"/>
            <a:ext cx="8297625" cy="1308650"/>
          </a:xfrm>
          <a:prstGeom prst="rect">
            <a:avLst/>
          </a:prstGeom>
          <a:noFill/>
          <a:ln>
            <a:noFill/>
          </a:ln>
        </p:spPr>
      </p:pic>
      <p:sp>
        <p:nvSpPr>
          <p:cNvPr id="77" name="Google Shape;77;p15"/>
          <p:cNvSpPr txBox="1"/>
          <p:nvPr>
            <p:ph type="title"/>
          </p:nvPr>
        </p:nvSpPr>
        <p:spPr>
          <a:xfrm>
            <a:off x="311688" y="2951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3000"/>
              <a:t>The path to medical school </a:t>
            </a:r>
            <a:endParaRPr sz="3000">
              <a:solidFill>
                <a:schemeClr val="lt1"/>
              </a:solidFill>
            </a:endParaRPr>
          </a:p>
        </p:txBody>
      </p:sp>
      <p:pic>
        <p:nvPicPr>
          <p:cNvPr id="78" name="Google Shape;78;p15"/>
          <p:cNvPicPr preferRelativeResize="0"/>
          <p:nvPr/>
        </p:nvPicPr>
        <p:blipFill>
          <a:blip r:embed="rId4">
            <a:alphaModFix/>
          </a:blip>
          <a:stretch>
            <a:fillRect/>
          </a:stretch>
        </p:blipFill>
        <p:spPr>
          <a:xfrm>
            <a:off x="423200" y="2019475"/>
            <a:ext cx="8297625" cy="28429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82" name="Shape 82"/>
        <p:cNvGrpSpPr/>
        <p:nvPr/>
      </p:nvGrpSpPr>
      <p:grpSpPr>
        <a:xfrm>
          <a:off x="0" y="0"/>
          <a:ext cx="0" cy="0"/>
          <a:chOff x="0" y="0"/>
          <a:chExt cx="0" cy="0"/>
        </a:xfrm>
      </p:grpSpPr>
      <p:sp>
        <p:nvSpPr>
          <p:cNvPr id="83" name="Google Shape;83;p16"/>
          <p:cNvSpPr txBox="1"/>
          <p:nvPr>
            <p:ph type="title"/>
          </p:nvPr>
        </p:nvSpPr>
        <p:spPr>
          <a:xfrm>
            <a:off x="311700" y="23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My first failure </a:t>
            </a:r>
            <a:endParaRPr>
              <a:solidFill>
                <a:schemeClr val="lt1"/>
              </a:solidFill>
            </a:endParaRPr>
          </a:p>
        </p:txBody>
      </p:sp>
      <p:pic>
        <p:nvPicPr>
          <p:cNvPr id="84" name="Google Shape;84;p16"/>
          <p:cNvPicPr preferRelativeResize="0"/>
          <p:nvPr/>
        </p:nvPicPr>
        <p:blipFill rotWithShape="1">
          <a:blip r:embed="rId3">
            <a:alphaModFix/>
          </a:blip>
          <a:srcRect b="20672" l="6080" r="3568" t="0"/>
          <a:stretch/>
        </p:blipFill>
        <p:spPr>
          <a:xfrm>
            <a:off x="4866325" y="2139575"/>
            <a:ext cx="3706176" cy="1950350"/>
          </a:xfrm>
          <a:prstGeom prst="rect">
            <a:avLst/>
          </a:prstGeom>
          <a:noFill/>
          <a:ln>
            <a:noFill/>
          </a:ln>
        </p:spPr>
      </p:pic>
      <p:pic>
        <p:nvPicPr>
          <p:cNvPr id="85" name="Google Shape;85;p16"/>
          <p:cNvPicPr preferRelativeResize="0"/>
          <p:nvPr/>
        </p:nvPicPr>
        <p:blipFill rotWithShape="1">
          <a:blip r:embed="rId4">
            <a:alphaModFix/>
          </a:blip>
          <a:srcRect b="55191" l="0" r="0" t="0"/>
          <a:stretch/>
        </p:blipFill>
        <p:spPr>
          <a:xfrm>
            <a:off x="762188" y="1959425"/>
            <a:ext cx="3358373" cy="1308258"/>
          </a:xfrm>
          <a:prstGeom prst="rect">
            <a:avLst/>
          </a:prstGeom>
          <a:noFill/>
          <a:ln>
            <a:noFill/>
          </a:ln>
        </p:spPr>
      </p:pic>
      <p:pic>
        <p:nvPicPr>
          <p:cNvPr id="86" name="Google Shape;86;p16"/>
          <p:cNvPicPr preferRelativeResize="0"/>
          <p:nvPr/>
        </p:nvPicPr>
        <p:blipFill>
          <a:blip r:embed="rId5">
            <a:alphaModFix/>
          </a:blip>
          <a:stretch>
            <a:fillRect/>
          </a:stretch>
        </p:blipFill>
        <p:spPr>
          <a:xfrm>
            <a:off x="762175" y="3308361"/>
            <a:ext cx="3358401" cy="898639"/>
          </a:xfrm>
          <a:prstGeom prst="rect">
            <a:avLst/>
          </a:prstGeom>
          <a:noFill/>
          <a:ln>
            <a:noFill/>
          </a:ln>
        </p:spPr>
      </p:pic>
      <p:sp>
        <p:nvSpPr>
          <p:cNvPr id="87" name="Google Shape;87;p16"/>
          <p:cNvSpPr txBox="1"/>
          <p:nvPr>
            <p:ph idx="1" type="body"/>
          </p:nvPr>
        </p:nvSpPr>
        <p:spPr>
          <a:xfrm>
            <a:off x="1354800" y="1173838"/>
            <a:ext cx="6434400" cy="47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rPr>
              <a:t>“The primary outcome did not differ between groups.” </a:t>
            </a:r>
            <a:endParaRPr sz="1600">
              <a:solidFill>
                <a:schemeClr val="lt1"/>
              </a:solidFill>
            </a:endParaRPr>
          </a:p>
          <a:p>
            <a:pPr indent="0" lvl="0" marL="0" rtl="0" algn="ctr">
              <a:spcBef>
                <a:spcPts val="1200"/>
              </a:spcBef>
              <a:spcAft>
                <a:spcPts val="1200"/>
              </a:spcAft>
              <a:buNone/>
            </a:pPr>
            <a:r>
              <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91" name="Shape 91"/>
        <p:cNvGrpSpPr/>
        <p:nvPr/>
      </p:nvGrpSpPr>
      <p:grpSpPr>
        <a:xfrm>
          <a:off x="0" y="0"/>
          <a:ext cx="0" cy="0"/>
          <a:chOff x="0" y="0"/>
          <a:chExt cx="0" cy="0"/>
        </a:xfrm>
      </p:grpSpPr>
      <p:sp>
        <p:nvSpPr>
          <p:cNvPr id="92" name="Google Shape;92;p17"/>
          <p:cNvSpPr txBox="1"/>
          <p:nvPr>
            <p:ph type="title"/>
          </p:nvPr>
        </p:nvSpPr>
        <p:spPr>
          <a:xfrm>
            <a:off x="311700" y="23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Failure #2: Middle School Tennis</a:t>
            </a:r>
            <a:endParaRPr>
              <a:solidFill>
                <a:schemeClr val="lt1"/>
              </a:solidFill>
            </a:endParaRPr>
          </a:p>
        </p:txBody>
      </p:sp>
      <p:sp>
        <p:nvSpPr>
          <p:cNvPr id="93" name="Google Shape;93;p17"/>
          <p:cNvSpPr txBox="1"/>
          <p:nvPr>
            <p:ph idx="1" type="body"/>
          </p:nvPr>
        </p:nvSpPr>
        <p:spPr>
          <a:xfrm>
            <a:off x="1354788" y="1137788"/>
            <a:ext cx="6434400" cy="47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rPr>
              <a:t>“You’ll never be an </a:t>
            </a:r>
            <a:r>
              <a:rPr lang="en" sz="1600">
                <a:solidFill>
                  <a:schemeClr val="lt1"/>
                </a:solidFill>
              </a:rPr>
              <a:t>athlete</a:t>
            </a:r>
            <a:r>
              <a:rPr lang="en" sz="1600">
                <a:solidFill>
                  <a:schemeClr val="lt1"/>
                </a:solidFill>
              </a:rPr>
              <a:t> with diabetes.” </a:t>
            </a:r>
            <a:endParaRPr sz="1600">
              <a:solidFill>
                <a:schemeClr val="lt1"/>
              </a:solidFill>
            </a:endParaRPr>
          </a:p>
          <a:p>
            <a:pPr indent="0" lvl="0" marL="0" rtl="0" algn="ctr">
              <a:spcBef>
                <a:spcPts val="1200"/>
              </a:spcBef>
              <a:spcAft>
                <a:spcPts val="1200"/>
              </a:spcAft>
              <a:buNone/>
            </a:pPr>
            <a:r>
              <a:t/>
            </a:r>
            <a:endParaRPr>
              <a:solidFill>
                <a:schemeClr val="lt1"/>
              </a:solidFill>
            </a:endParaRPr>
          </a:p>
        </p:txBody>
      </p:sp>
      <p:pic>
        <p:nvPicPr>
          <p:cNvPr id="94" name="Google Shape;94;p17"/>
          <p:cNvPicPr preferRelativeResize="0"/>
          <p:nvPr/>
        </p:nvPicPr>
        <p:blipFill>
          <a:blip r:embed="rId3">
            <a:alphaModFix/>
          </a:blip>
          <a:stretch>
            <a:fillRect/>
          </a:stretch>
        </p:blipFill>
        <p:spPr>
          <a:xfrm>
            <a:off x="2184575" y="1815350"/>
            <a:ext cx="4774874" cy="2685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98" name="Shape 98"/>
        <p:cNvGrpSpPr/>
        <p:nvPr/>
      </p:nvGrpSpPr>
      <p:grpSpPr>
        <a:xfrm>
          <a:off x="0" y="0"/>
          <a:ext cx="0" cy="0"/>
          <a:chOff x="0" y="0"/>
          <a:chExt cx="0" cy="0"/>
        </a:xfrm>
      </p:grpSpPr>
      <p:sp>
        <p:nvSpPr>
          <p:cNvPr id="99" name="Google Shape;99;p18"/>
          <p:cNvSpPr txBox="1"/>
          <p:nvPr>
            <p:ph type="title"/>
          </p:nvPr>
        </p:nvSpPr>
        <p:spPr>
          <a:xfrm>
            <a:off x="311700" y="23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Failure #3: Freshman &amp; </a:t>
            </a:r>
            <a:r>
              <a:rPr lang="en">
                <a:solidFill>
                  <a:schemeClr val="lt1"/>
                </a:solidFill>
              </a:rPr>
              <a:t>Sophomore</a:t>
            </a:r>
            <a:r>
              <a:rPr lang="en">
                <a:solidFill>
                  <a:schemeClr val="lt1"/>
                </a:solidFill>
              </a:rPr>
              <a:t> Year</a:t>
            </a:r>
            <a:endParaRPr>
              <a:solidFill>
                <a:schemeClr val="lt1"/>
              </a:solidFill>
            </a:endParaRPr>
          </a:p>
        </p:txBody>
      </p:sp>
      <p:pic>
        <p:nvPicPr>
          <p:cNvPr id="100" name="Google Shape;100;p18"/>
          <p:cNvPicPr preferRelativeResize="0"/>
          <p:nvPr/>
        </p:nvPicPr>
        <p:blipFill rotWithShape="1">
          <a:blip r:embed="rId3">
            <a:alphaModFix/>
          </a:blip>
          <a:srcRect b="47443" l="0" r="0" t="0"/>
          <a:stretch/>
        </p:blipFill>
        <p:spPr>
          <a:xfrm>
            <a:off x="3983675" y="1521675"/>
            <a:ext cx="4546976" cy="810975"/>
          </a:xfrm>
          <a:prstGeom prst="rect">
            <a:avLst/>
          </a:prstGeom>
          <a:noFill/>
          <a:ln>
            <a:noFill/>
          </a:ln>
        </p:spPr>
      </p:pic>
      <p:pic>
        <p:nvPicPr>
          <p:cNvPr id="101" name="Google Shape;101;p18"/>
          <p:cNvPicPr preferRelativeResize="0"/>
          <p:nvPr/>
        </p:nvPicPr>
        <p:blipFill>
          <a:blip r:embed="rId4">
            <a:alphaModFix/>
          </a:blip>
          <a:stretch>
            <a:fillRect/>
          </a:stretch>
        </p:blipFill>
        <p:spPr>
          <a:xfrm>
            <a:off x="3983675" y="2617582"/>
            <a:ext cx="4546975" cy="1258069"/>
          </a:xfrm>
          <a:prstGeom prst="rect">
            <a:avLst/>
          </a:prstGeom>
          <a:noFill/>
          <a:ln>
            <a:noFill/>
          </a:ln>
        </p:spPr>
      </p:pic>
      <p:sp>
        <p:nvSpPr>
          <p:cNvPr id="102" name="Google Shape;102;p18"/>
          <p:cNvSpPr txBox="1"/>
          <p:nvPr>
            <p:ph idx="1" type="body"/>
          </p:nvPr>
        </p:nvSpPr>
        <p:spPr>
          <a:xfrm>
            <a:off x="720852" y="2260625"/>
            <a:ext cx="2643300" cy="47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rPr>
              <a:t>“If you can’t complete your final exams you will need to withdraw.” </a:t>
            </a:r>
            <a:endParaRPr sz="1600">
              <a:solidFill>
                <a:schemeClr val="lt1"/>
              </a:solidFill>
            </a:endParaRPr>
          </a:p>
          <a:p>
            <a:pPr indent="0" lvl="0" marL="0" rtl="0" algn="ctr">
              <a:spcBef>
                <a:spcPts val="1200"/>
              </a:spcBef>
              <a:spcAft>
                <a:spcPts val="1200"/>
              </a:spcAft>
              <a:buNone/>
            </a:pPr>
            <a:r>
              <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06" name="Shape 106"/>
        <p:cNvGrpSpPr/>
        <p:nvPr/>
      </p:nvGrpSpPr>
      <p:grpSpPr>
        <a:xfrm>
          <a:off x="0" y="0"/>
          <a:ext cx="0" cy="0"/>
          <a:chOff x="0" y="0"/>
          <a:chExt cx="0" cy="0"/>
        </a:xfrm>
      </p:grpSpPr>
      <p:sp>
        <p:nvSpPr>
          <p:cNvPr id="107" name="Google Shape;107;p19"/>
          <p:cNvSpPr txBox="1"/>
          <p:nvPr>
            <p:ph type="title"/>
          </p:nvPr>
        </p:nvSpPr>
        <p:spPr>
          <a:xfrm>
            <a:off x="235500" y="23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My Biggest F</a:t>
            </a:r>
            <a:r>
              <a:rPr lang="en">
                <a:solidFill>
                  <a:schemeClr val="lt1"/>
                </a:solidFill>
              </a:rPr>
              <a:t>ailure</a:t>
            </a:r>
            <a:r>
              <a:rPr lang="en">
                <a:solidFill>
                  <a:schemeClr val="lt1"/>
                </a:solidFill>
              </a:rPr>
              <a:t>:</a:t>
            </a:r>
            <a:r>
              <a:rPr lang="en">
                <a:solidFill>
                  <a:schemeClr val="lt1"/>
                </a:solidFill>
              </a:rPr>
              <a:t> rejected from medical school</a:t>
            </a:r>
            <a:endParaRPr>
              <a:solidFill>
                <a:schemeClr val="lt1"/>
              </a:solidFill>
            </a:endParaRPr>
          </a:p>
        </p:txBody>
      </p:sp>
      <p:sp>
        <p:nvSpPr>
          <p:cNvPr id="108" name="Google Shape;108;p19"/>
          <p:cNvSpPr txBox="1"/>
          <p:nvPr>
            <p:ph idx="1" type="body"/>
          </p:nvPr>
        </p:nvSpPr>
        <p:spPr>
          <a:xfrm>
            <a:off x="137374" y="2211125"/>
            <a:ext cx="3752700" cy="47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rPr>
              <a:t>“You did not match.” </a:t>
            </a:r>
            <a:endParaRPr sz="1600">
              <a:solidFill>
                <a:schemeClr val="lt1"/>
              </a:solidFill>
            </a:endParaRPr>
          </a:p>
          <a:p>
            <a:pPr indent="0" lvl="0" marL="0" rtl="0" algn="ctr">
              <a:spcBef>
                <a:spcPts val="1200"/>
              </a:spcBef>
              <a:spcAft>
                <a:spcPts val="1200"/>
              </a:spcAft>
              <a:buNone/>
            </a:pPr>
            <a:r>
              <a:t/>
            </a:r>
            <a:endParaRPr>
              <a:solidFill>
                <a:schemeClr val="lt1"/>
              </a:solidFill>
            </a:endParaRPr>
          </a:p>
        </p:txBody>
      </p:sp>
      <p:grpSp>
        <p:nvGrpSpPr>
          <p:cNvPr id="109" name="Google Shape;109;p19"/>
          <p:cNvGrpSpPr/>
          <p:nvPr/>
        </p:nvGrpSpPr>
        <p:grpSpPr>
          <a:xfrm>
            <a:off x="3977650" y="1226963"/>
            <a:ext cx="4283039" cy="3222736"/>
            <a:chOff x="3999250" y="1147713"/>
            <a:chExt cx="4283039" cy="3222736"/>
          </a:xfrm>
        </p:grpSpPr>
        <p:pic>
          <p:nvPicPr>
            <p:cNvPr id="110" name="Google Shape;110;p19"/>
            <p:cNvPicPr preferRelativeResize="0"/>
            <p:nvPr/>
          </p:nvPicPr>
          <p:blipFill>
            <a:blip r:embed="rId3">
              <a:alphaModFix/>
            </a:blip>
            <a:stretch>
              <a:fillRect/>
            </a:stretch>
          </p:blipFill>
          <p:spPr>
            <a:xfrm>
              <a:off x="3999250" y="1147713"/>
              <a:ext cx="4283039" cy="3222736"/>
            </a:xfrm>
            <a:prstGeom prst="rect">
              <a:avLst/>
            </a:prstGeom>
            <a:noFill/>
            <a:ln>
              <a:noFill/>
            </a:ln>
          </p:spPr>
        </p:pic>
        <p:pic>
          <p:nvPicPr>
            <p:cNvPr id="111" name="Google Shape;111;p19"/>
            <p:cNvPicPr preferRelativeResize="0"/>
            <p:nvPr/>
          </p:nvPicPr>
          <p:blipFill>
            <a:blip r:embed="rId4">
              <a:alphaModFix/>
            </a:blip>
            <a:stretch>
              <a:fillRect/>
            </a:stretch>
          </p:blipFill>
          <p:spPr>
            <a:xfrm>
              <a:off x="4525100" y="3198475"/>
              <a:ext cx="3333750" cy="96330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3297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Reframing Failure </a:t>
            </a:r>
            <a:endParaRPr>
              <a:solidFill>
                <a:schemeClr val="lt1"/>
              </a:solidFill>
            </a:endParaRPr>
          </a:p>
        </p:txBody>
      </p:sp>
      <p:sp>
        <p:nvSpPr>
          <p:cNvPr id="117" name="Google Shape;117;p20"/>
          <p:cNvSpPr txBox="1"/>
          <p:nvPr>
            <p:ph idx="1" type="body"/>
          </p:nvPr>
        </p:nvSpPr>
        <p:spPr>
          <a:xfrm>
            <a:off x="621475" y="1145250"/>
            <a:ext cx="4493100" cy="1071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400">
                <a:solidFill>
                  <a:schemeClr val="lt1"/>
                </a:solidFill>
              </a:rPr>
              <a:t>“Lack of success.” </a:t>
            </a:r>
            <a:endParaRPr sz="1400">
              <a:solidFill>
                <a:schemeClr val="lt1"/>
              </a:solidFill>
            </a:endParaRPr>
          </a:p>
          <a:p>
            <a:pPr indent="0" lvl="0" marL="0" rtl="0" algn="l">
              <a:lnSpc>
                <a:spcPct val="150000"/>
              </a:lnSpc>
              <a:spcBef>
                <a:spcPts val="0"/>
              </a:spcBef>
              <a:spcAft>
                <a:spcPts val="0"/>
              </a:spcAft>
              <a:buNone/>
            </a:pPr>
            <a:r>
              <a:rPr lang="en" sz="1400">
                <a:solidFill>
                  <a:schemeClr val="lt1"/>
                </a:solidFill>
              </a:rPr>
              <a:t>“The omission of expected or required action.” </a:t>
            </a:r>
            <a:endParaRPr sz="1400">
              <a:solidFill>
                <a:schemeClr val="lt1"/>
              </a:solidFill>
            </a:endParaRPr>
          </a:p>
          <a:p>
            <a:pPr indent="0" lvl="0" marL="0" rtl="0" algn="l">
              <a:lnSpc>
                <a:spcPct val="150000"/>
              </a:lnSpc>
              <a:spcBef>
                <a:spcPts val="0"/>
              </a:spcBef>
              <a:spcAft>
                <a:spcPts val="0"/>
              </a:spcAft>
              <a:buNone/>
            </a:pPr>
            <a:r>
              <a:rPr lang="en" sz="1400">
                <a:solidFill>
                  <a:schemeClr val="lt1"/>
                </a:solidFill>
              </a:rPr>
              <a:t>“The action or state of not functioning.” </a:t>
            </a:r>
            <a:endParaRPr sz="1400">
              <a:solidFill>
                <a:schemeClr val="lt1"/>
              </a:solidFill>
            </a:endParaRPr>
          </a:p>
        </p:txBody>
      </p:sp>
      <p:sp>
        <p:nvSpPr>
          <p:cNvPr id="118" name="Google Shape;118;p20"/>
          <p:cNvSpPr/>
          <p:nvPr/>
        </p:nvSpPr>
        <p:spPr>
          <a:xfrm flipH="1" rot="10800000">
            <a:off x="2614975" y="2456475"/>
            <a:ext cx="619500" cy="1116600"/>
          </a:xfrm>
          <a:prstGeom prst="bentArrow">
            <a:avLst>
              <a:gd fmla="val 16279" name="adj1"/>
              <a:gd fmla="val 25000" name="adj2"/>
              <a:gd fmla="val 25000" name="adj3"/>
              <a:gd fmla="val 43750" name="adj4"/>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txBox="1"/>
          <p:nvPr/>
        </p:nvSpPr>
        <p:spPr>
          <a:xfrm>
            <a:off x="3819125" y="2630675"/>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a:solidFill>
                  <a:schemeClr val="lt1"/>
                </a:solidFill>
                <a:latin typeface="Average"/>
                <a:ea typeface="Average"/>
                <a:cs typeface="Average"/>
                <a:sym typeface="Average"/>
              </a:rPr>
              <a:t>Lack of </a:t>
            </a:r>
            <a:r>
              <a:rPr lang="en">
                <a:solidFill>
                  <a:srgbClr val="0000FF"/>
                </a:solidFill>
                <a:latin typeface="Average"/>
                <a:ea typeface="Average"/>
                <a:cs typeface="Average"/>
                <a:sym typeface="Average"/>
              </a:rPr>
              <a:t>immediate</a:t>
            </a:r>
            <a:r>
              <a:rPr lang="en">
                <a:solidFill>
                  <a:schemeClr val="lt1"/>
                </a:solidFill>
                <a:latin typeface="Average"/>
                <a:ea typeface="Average"/>
                <a:cs typeface="Average"/>
                <a:sym typeface="Average"/>
              </a:rPr>
              <a:t> success</a:t>
            </a:r>
            <a:endParaRPr/>
          </a:p>
        </p:txBody>
      </p:sp>
      <p:sp>
        <p:nvSpPr>
          <p:cNvPr id="120" name="Google Shape;120;p20"/>
          <p:cNvSpPr txBox="1"/>
          <p:nvPr/>
        </p:nvSpPr>
        <p:spPr>
          <a:xfrm>
            <a:off x="3819125" y="3045100"/>
            <a:ext cx="3686100" cy="400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a:solidFill>
                  <a:srgbClr val="0000FF"/>
                </a:solidFill>
                <a:latin typeface="Average"/>
                <a:ea typeface="Average"/>
                <a:cs typeface="Average"/>
                <a:sym typeface="Average"/>
              </a:rPr>
              <a:t>Expect/require</a:t>
            </a:r>
            <a:r>
              <a:rPr lang="en">
                <a:solidFill>
                  <a:schemeClr val="lt1"/>
                </a:solidFill>
                <a:latin typeface="Average"/>
                <a:ea typeface="Average"/>
                <a:cs typeface="Average"/>
                <a:sym typeface="Average"/>
              </a:rPr>
              <a:t> failure = no longer a failure</a:t>
            </a:r>
            <a:endParaRPr/>
          </a:p>
        </p:txBody>
      </p:sp>
      <p:sp>
        <p:nvSpPr>
          <p:cNvPr id="121" name="Google Shape;121;p20"/>
          <p:cNvSpPr txBox="1"/>
          <p:nvPr/>
        </p:nvSpPr>
        <p:spPr>
          <a:xfrm>
            <a:off x="3819125" y="3445300"/>
            <a:ext cx="3513300" cy="400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a:solidFill>
                  <a:schemeClr val="lt1"/>
                </a:solidFill>
                <a:latin typeface="Average"/>
                <a:ea typeface="Average"/>
                <a:cs typeface="Average"/>
                <a:sym typeface="Average"/>
              </a:rPr>
              <a:t>Everything we do functions in </a:t>
            </a:r>
            <a:r>
              <a:rPr lang="en">
                <a:solidFill>
                  <a:srgbClr val="0000FF"/>
                </a:solidFill>
                <a:latin typeface="Average"/>
                <a:ea typeface="Average"/>
                <a:cs typeface="Average"/>
                <a:sym typeface="Average"/>
              </a:rPr>
              <a:t>growth</a:t>
            </a:r>
            <a:endParaRPr>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1"/>
          <p:cNvPicPr preferRelativeResize="0"/>
          <p:nvPr/>
        </p:nvPicPr>
        <p:blipFill rotWithShape="1">
          <a:blip r:embed="rId3">
            <a:alphaModFix/>
          </a:blip>
          <a:srcRect b="0" l="0" r="22305" t="0"/>
          <a:stretch/>
        </p:blipFill>
        <p:spPr>
          <a:xfrm>
            <a:off x="2569900" y="1181350"/>
            <a:ext cx="4004198" cy="27807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