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3" r:id="rId10"/>
    <p:sldId id="266" r:id="rId11"/>
    <p:sldId id="265" r:id="rId12"/>
  </p:sldIdLst>
  <p:sldSz cx="12192000" cy="6858000"/>
  <p:notesSz cx="7010400" cy="92964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Roboto" panose="02000000000000000000" pitchFamily="2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jhcKsGum1OjKIB+Md71PtpLoNj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42" y="3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customschemas.google.com/relationships/presentationmetadata" Target="meta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lund, Leroy" userId="65d9f156-4d0c-44f2-b892-1a354956cc70" providerId="ADAL" clId="{D8B416EF-314E-4915-AE39-CD8910D8B61B}"/>
    <pc:docChg chg="modSld">
      <pc:chgData name="Marklund, Leroy" userId="65d9f156-4d0c-44f2-b892-1a354956cc70" providerId="ADAL" clId="{D8B416EF-314E-4915-AE39-CD8910D8B61B}" dt="2023-07-16T18:05:41.627" v="45" actId="14100"/>
      <pc:docMkLst>
        <pc:docMk/>
      </pc:docMkLst>
      <pc:sldChg chg="modSp mod">
        <pc:chgData name="Marklund, Leroy" userId="65d9f156-4d0c-44f2-b892-1a354956cc70" providerId="ADAL" clId="{D8B416EF-314E-4915-AE39-CD8910D8B61B}" dt="2023-07-16T18:05:41.627" v="45" actId="14100"/>
        <pc:sldMkLst>
          <pc:docMk/>
          <pc:sldMk cId="0" sldId="256"/>
        </pc:sldMkLst>
        <pc:spChg chg="mod">
          <ac:chgData name="Marklund, Leroy" userId="65d9f156-4d0c-44f2-b892-1a354956cc70" providerId="ADAL" clId="{D8B416EF-314E-4915-AE39-CD8910D8B61B}" dt="2023-07-16T18:05:34.506" v="43" actId="14100"/>
          <ac:spMkLst>
            <pc:docMk/>
            <pc:sldMk cId="0" sldId="256"/>
            <ac:spMk id="89" creationId="{00000000-0000-0000-0000-000000000000}"/>
          </ac:spMkLst>
        </pc:spChg>
        <pc:spChg chg="mod">
          <ac:chgData name="Marklund, Leroy" userId="65d9f156-4d0c-44f2-b892-1a354956cc70" providerId="ADAL" clId="{D8B416EF-314E-4915-AE39-CD8910D8B61B}" dt="2023-07-16T18:05:41.627" v="45" actId="14100"/>
          <ac:spMkLst>
            <pc:docMk/>
            <pc:sldMk cId="0" sldId="256"/>
            <ac:spMk id="9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Texas A&amp;M University’s Disaster Day - the nation’s largest student-run interprofessional emergency response simulation.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Hospital Emergency Response Training – prepares students to respond to Chemical-Biological-Radiological-Nuclear-Explosive Incident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/>
            <a:endParaRPr dirty="0"/>
          </a:p>
        </p:txBody>
      </p:sp>
      <p:sp>
        <p:nvSpPr>
          <p:cNvPr id="185" name="Google Shape;18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3431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01" name="Google Shape;2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0a5f543d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0a5f543da2_0_0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3" name="Google Shape;113;g20a5f543da2_0_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53b007656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g253b007656c_0_0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/>
              <a:t>pictures of disasters</a:t>
            </a:r>
            <a:endParaRPr/>
          </a:p>
          <a:p>
            <a:pPr marL="0" indent="0"/>
            <a:endParaRPr/>
          </a:p>
        </p:txBody>
      </p:sp>
      <p:sp>
        <p:nvSpPr>
          <p:cNvPr id="127" name="Google Shape;127;g253b007656c_0_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0a5f543da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0a5f543da2_0_14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1" name="Google Shape;151;g20a5f543da2_0_1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0a5f543da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0a5f543da2_0_14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1" name="Google Shape;151;g20a5f543da2_0_1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5143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53d9bdf9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53d9bdf971_0_0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61" name="Google Shape;161;g253d9bdf971_0_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71" name="Google Shape;1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0000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746620" y="2571211"/>
            <a:ext cx="11048301" cy="151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"/>
              <a:buNone/>
            </a:pPr>
            <a:r>
              <a:rPr lang="en-US" sz="5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Aggie Campus Community Emergency Response Team (CERT):  Why &amp; How</a:t>
            </a:r>
            <a:endParaRPr sz="50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0" name="Google Shape;90;p1" descr="Texas A&amp;M School of Nursing logo&#10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0651" y="497576"/>
            <a:ext cx="3070698" cy="207363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70607" y="4378817"/>
            <a:ext cx="12192000" cy="2170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</a:pPr>
            <a:r>
              <a:rPr lang="en-US" sz="2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Kyana Calvo, SN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</a:pPr>
            <a:r>
              <a:rPr lang="en-US" sz="2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Leander John Casenas, SN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Sena Gbanaglo, SN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Suzie Van, MSN, RN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LeRoy Marklund, DNP, RN</a:t>
            </a:r>
            <a:endParaRPr sz="2800" b="1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"/>
          <p:cNvSpPr txBox="1">
            <a:spLocks noGrp="1"/>
          </p:cNvSpPr>
          <p:nvPr>
            <p:ph type="title"/>
          </p:nvPr>
        </p:nvSpPr>
        <p:spPr>
          <a:xfrm>
            <a:off x="92281" y="117344"/>
            <a:ext cx="12029813" cy="77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Disaster Preparedness</a:t>
            </a:r>
            <a:endParaRPr b="1" dirty="0"/>
          </a:p>
        </p:txBody>
      </p:sp>
      <p:pic>
        <p:nvPicPr>
          <p:cNvPr id="188" name="Google Shape;188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5883275"/>
            <a:ext cx="8382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190" name="Google Shape;190;p4"/>
          <p:cNvSpPr/>
          <p:nvPr/>
        </p:nvSpPr>
        <p:spPr>
          <a:xfrm>
            <a:off x="0" y="6670824"/>
            <a:ext cx="12192000" cy="187176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54274" y="1601564"/>
            <a:ext cx="2838450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99595" y="3276841"/>
            <a:ext cx="2867025" cy="159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4274" y="4895933"/>
            <a:ext cx="2867025" cy="159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82749" y="24939"/>
            <a:ext cx="3638550" cy="923017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4"/>
          <p:cNvSpPr txBox="1"/>
          <p:nvPr/>
        </p:nvSpPr>
        <p:spPr>
          <a:xfrm>
            <a:off x="92280" y="1132172"/>
            <a:ext cx="8279934" cy="489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opportunities to be prepared: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Aid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Stop the Bleed training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Active Shooter Training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FEMA Online Modules (IS-100, 200, and 700)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Hospital Emergency Response Training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Texas A&amp;M University’s Disaster Day</a:t>
            </a:r>
            <a:endParaRPr sz="2400" dirty="0"/>
          </a:p>
        </p:txBody>
      </p:sp>
      <p:sp>
        <p:nvSpPr>
          <p:cNvPr id="196" name="Google Shape;196;p4"/>
          <p:cNvSpPr txBox="1"/>
          <p:nvPr/>
        </p:nvSpPr>
        <p:spPr>
          <a:xfrm>
            <a:off x="2834780" y="6426577"/>
            <a:ext cx="609460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(Texas A&amp;M Health. (n.d.) </a:t>
            </a:r>
            <a:r>
              <a:rPr lang="en-US" sz="800" b="0" i="1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Disaster Day . </a:t>
            </a:r>
            <a:r>
              <a:rPr lang="en-US" sz="800" b="0" i="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https://health.tamu.edu/iper/disaster-day/index.html)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364988" y="5883275"/>
            <a:ext cx="8382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/>
          <p:nvPr/>
        </p:nvSpPr>
        <p:spPr>
          <a:xfrm>
            <a:off x="11188" y="6670824"/>
            <a:ext cx="12192000" cy="187200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9277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2C4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"/>
          <p:cNvSpPr txBox="1">
            <a:spLocks noGrp="1"/>
          </p:cNvSpPr>
          <p:nvPr>
            <p:ph type="title"/>
          </p:nvPr>
        </p:nvSpPr>
        <p:spPr>
          <a:xfrm>
            <a:off x="83890" y="1"/>
            <a:ext cx="12038202" cy="96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References </a:t>
            </a:r>
            <a:endParaRPr/>
          </a:p>
        </p:txBody>
      </p:sp>
      <p:sp>
        <p:nvSpPr>
          <p:cNvPr id="204" name="Google Shape;20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205" name="Google Shape;205;p9"/>
          <p:cNvSpPr txBox="1">
            <a:spLocks noGrp="1"/>
          </p:cNvSpPr>
          <p:nvPr>
            <p:ph type="body" idx="1"/>
          </p:nvPr>
        </p:nvSpPr>
        <p:spPr>
          <a:xfrm>
            <a:off x="83889" y="855677"/>
            <a:ext cx="11962701" cy="5678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457200" lvl="0" indent="-457200" algn="l" rtl="0">
              <a:lnSpc>
                <a:spcPct val="2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28571"/>
              <a:buNone/>
            </a:pPr>
            <a:endParaRPr/>
          </a:p>
          <a:p>
            <a:pPr marL="457200" lvl="0" indent="-457200" algn="l" rtl="0">
              <a:lnSpc>
                <a:spcPct val="2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7200"/>
              <a:t>Labrague, L. J., Hammad, K., Gloe, D. S., McEnroe-Petitte, D. M., Fronda, D. C., Obeidat, A. A., Leocadio, M. C., Cayaban, A. R., &amp; Mirafuentes, E. C. (2018). Disaster preparedness among nurses: a systematic review of literature. </a:t>
            </a:r>
            <a:r>
              <a:rPr lang="en-US" sz="7200" i="1"/>
              <a:t>International Nursing Review, 65</a:t>
            </a:r>
            <a:r>
              <a:rPr lang="en-US" sz="7200"/>
              <a:t>(1), 41–53. https://doi.org/10.1111/inr.12369.</a:t>
            </a:r>
            <a:endParaRPr sz="7200"/>
          </a:p>
          <a:p>
            <a:pPr marL="457200" lvl="0" indent="-457200" algn="l" rtl="0">
              <a:lnSpc>
                <a:spcPct val="2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r>
              <a:rPr lang="en-US" sz="7200"/>
              <a:t>Tussing, T. E., Chesnick, H., &amp; Jackson, A. (2022). Disaster Preparedness: Keeping Nursing Staff and Students at the Ready. </a:t>
            </a:r>
            <a:r>
              <a:rPr lang="en-US" sz="7200" i="1"/>
              <a:t>The Nursing Clinics of North America, 57</a:t>
            </a:r>
            <a:r>
              <a:rPr lang="en-US" sz="7200"/>
              <a:t>(4), 599–611. https://doi.org/10.1016/j.cnur.2022.06.008.</a:t>
            </a:r>
            <a:r>
              <a:rPr lang="en-US" sz="2000"/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endParaRPr/>
          </a:p>
        </p:txBody>
      </p:sp>
      <p:pic>
        <p:nvPicPr>
          <p:cNvPr id="206" name="Google Shape;20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5883275"/>
            <a:ext cx="8382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9"/>
          <p:cNvSpPr/>
          <p:nvPr/>
        </p:nvSpPr>
        <p:spPr>
          <a:xfrm>
            <a:off x="0" y="6670824"/>
            <a:ext cx="12192000" cy="187176"/>
          </a:xfrm>
          <a:prstGeom prst="rect">
            <a:avLst/>
          </a:prstGeom>
          <a:solidFill>
            <a:srgbClr val="7073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364988" y="5883275"/>
            <a:ext cx="8382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9"/>
          <p:cNvSpPr/>
          <p:nvPr/>
        </p:nvSpPr>
        <p:spPr>
          <a:xfrm>
            <a:off x="11188" y="6670824"/>
            <a:ext cx="12192000" cy="187200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117446" y="18255"/>
            <a:ext cx="11962701" cy="1047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Objectives</a:t>
            </a:r>
            <a:endParaRPr b="1"/>
          </a:p>
        </p:txBody>
      </p:sp>
      <p:sp>
        <p:nvSpPr>
          <p:cNvPr id="97" name="Google Shape;97;p2"/>
          <p:cNvSpPr txBox="1">
            <a:spLocks noGrp="1"/>
          </p:cNvSpPr>
          <p:nvPr>
            <p:ph type="body" idx="1"/>
          </p:nvPr>
        </p:nvSpPr>
        <p:spPr>
          <a:xfrm>
            <a:off x="111853" y="973123"/>
            <a:ext cx="11962701" cy="5866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Explain the benefit of disaster response training on college campuses.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Discuss building a CERT program.</a:t>
            </a:r>
          </a:p>
          <a:p>
            <a:pPr marL="228600" indent="-228600">
              <a:buSzPts val="2800"/>
            </a:pPr>
            <a:r>
              <a:rPr lang="en-US" dirty="0"/>
              <a:t>Describe disaster preparedness and response activities offered by Texas A&amp;M Health.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dirty="0"/>
          </a:p>
        </p:txBody>
      </p:sp>
      <p:sp>
        <p:nvSpPr>
          <p:cNvPr id="98" name="Google Shape;9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99" name="Google Shape;99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364988" y="5883275"/>
            <a:ext cx="8382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11188" y="6670824"/>
            <a:ext cx="12192000" cy="187200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81093" y="1"/>
            <a:ext cx="12029813" cy="1023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Benefits</a:t>
            </a:r>
            <a:endParaRPr b="1"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1"/>
          </p:nvPr>
        </p:nvSpPr>
        <p:spPr>
          <a:xfrm>
            <a:off x="192947" y="1023457"/>
            <a:ext cx="11828477" cy="5834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Teaches ACCERT members and the community the importance of disaster preparedness and response.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Shortens response time to provide aid until first responders arrive 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Encourages Aggie Core Values of Selfless Service, Leadership, and Excellence in the student population.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Creates a pool of trained CERT responders for unforeseen disaster events on campus.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ACCERT focuses on individual and community wide safety.   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08" name="Google Shape;108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364988" y="5883275"/>
            <a:ext cx="8382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/>
          <p:nvPr/>
        </p:nvSpPr>
        <p:spPr>
          <a:xfrm>
            <a:off x="11188" y="6670824"/>
            <a:ext cx="12192000" cy="187200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0a5f543da2_0_0"/>
          <p:cNvSpPr txBox="1">
            <a:spLocks noGrp="1"/>
          </p:cNvSpPr>
          <p:nvPr>
            <p:ph type="title"/>
          </p:nvPr>
        </p:nvSpPr>
        <p:spPr>
          <a:xfrm>
            <a:off x="98000" y="-496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What is CERT?</a:t>
            </a:r>
            <a:endParaRPr b="1"/>
          </a:p>
        </p:txBody>
      </p:sp>
      <p:sp>
        <p:nvSpPr>
          <p:cNvPr id="116" name="Google Shape;116;g20a5f543da2_0_0"/>
          <p:cNvSpPr txBox="1">
            <a:spLocks noGrp="1"/>
          </p:cNvSpPr>
          <p:nvPr>
            <p:ph type="body" idx="1"/>
          </p:nvPr>
        </p:nvSpPr>
        <p:spPr>
          <a:xfrm>
            <a:off x="11200" y="1021950"/>
            <a:ext cx="6365700" cy="533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b="1" i="1" u="sng" dirty="0"/>
              <a:t>Community Emergency Response Team (CERT)</a:t>
            </a:r>
            <a:endParaRPr sz="2500" b="1" i="1" u="sng" dirty="0"/>
          </a:p>
          <a:p>
            <a:pPr marL="400050" lvl="1" indent="-368300" algn="l" rtl="0">
              <a:spcBef>
                <a:spcPts val="50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Original CERT program was initiated by the Los Angeles Fire Department in 1985</a:t>
            </a:r>
            <a:endParaRPr sz="2200" dirty="0"/>
          </a:p>
          <a:p>
            <a:pPr marL="1085850" lvl="2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dirty="0"/>
              <a:t>Disasters in the 1980s demonstrated the necessity of empowering a trained community to quickly respond to all-hazard disasters.</a:t>
            </a:r>
            <a:endParaRPr dirty="0"/>
          </a:p>
          <a:p>
            <a:pPr marL="40005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CERT became a national program in 1993 and expanded to over 2,700 local CERT programs in all 50 states</a:t>
            </a:r>
            <a:endParaRPr sz="2200" dirty="0"/>
          </a:p>
          <a:p>
            <a:pPr marL="108585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Currently more than 600,000 CERT trained volunteers</a:t>
            </a:r>
            <a:endParaRPr sz="2200" dirty="0"/>
          </a:p>
          <a:p>
            <a:pPr marL="40005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Very few have campus CERT programs across the U.S.</a:t>
            </a:r>
            <a:endParaRPr sz="2200" b="1"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1" i="1" u="sng" dirty="0"/>
          </a:p>
        </p:txBody>
      </p:sp>
      <p:sp>
        <p:nvSpPr>
          <p:cNvPr id="117" name="Google Shape;117;g20a5f543da2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18" name="Google Shape;118;g20a5f543da2_0_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364988" y="5883275"/>
            <a:ext cx="8382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g20a5f543da2_0_0"/>
          <p:cNvSpPr/>
          <p:nvPr/>
        </p:nvSpPr>
        <p:spPr>
          <a:xfrm>
            <a:off x="11188" y="6670824"/>
            <a:ext cx="12192000" cy="187200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g20a5f543da2_0_0"/>
          <p:cNvSpPr txBox="1"/>
          <p:nvPr/>
        </p:nvSpPr>
        <p:spPr>
          <a:xfrm>
            <a:off x="6376900" y="1084928"/>
            <a:ext cx="5159100" cy="463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1" u="sng" dirty="0">
                <a:latin typeface="Calibri"/>
                <a:ea typeface="Calibri"/>
                <a:cs typeface="Calibri"/>
                <a:sym typeface="Calibri"/>
              </a:rPr>
              <a:t>What Can CERT Team Members DO?</a:t>
            </a:r>
            <a:endParaRPr sz="2500" b="1" i="1" u="sng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Assist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emergency services personnel when requested in accordance with local standard operating procedures (SOPs) developed by the sponsoring agency. 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Assume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 basic medical and limited light rescue functions in the event of a disaster, when local emergency services personnel are overwhelmed.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Educate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residents about disaster preparedness. </a:t>
            </a: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Maintain </a:t>
            </a:r>
            <a:r>
              <a:rPr lang="en-US" sz="2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safe campus. </a:t>
            </a:r>
            <a:endParaRPr sz="22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1" name="Google Shape;121;g20a5f543da2_0_0"/>
          <p:cNvCxnSpPr/>
          <p:nvPr/>
        </p:nvCxnSpPr>
        <p:spPr>
          <a:xfrm flipH="1">
            <a:off x="6376900" y="1021950"/>
            <a:ext cx="24600" cy="403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2" name="Google Shape;122;g20a5f543da2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94975" y="5133315"/>
            <a:ext cx="1863537" cy="1485996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3" name="Google Shape;123;g20a5f543da2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1275" y="5133315"/>
            <a:ext cx="1963939" cy="1485996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53b007656c_0_0"/>
          <p:cNvSpPr txBox="1">
            <a:spLocks noGrp="1"/>
          </p:cNvSpPr>
          <p:nvPr>
            <p:ph type="title"/>
          </p:nvPr>
        </p:nvSpPr>
        <p:spPr>
          <a:xfrm>
            <a:off x="849400" y="-1365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Why is CERT needed on campus?</a:t>
            </a:r>
            <a:endParaRPr b="1"/>
          </a:p>
        </p:txBody>
      </p:sp>
      <p:sp>
        <p:nvSpPr>
          <p:cNvPr id="130" name="Google Shape;130;g253b007656c_0_0"/>
          <p:cNvSpPr txBox="1">
            <a:spLocks noGrp="1"/>
          </p:cNvSpPr>
          <p:nvPr>
            <p:ph type="body" idx="1"/>
          </p:nvPr>
        </p:nvSpPr>
        <p:spPr>
          <a:xfrm>
            <a:off x="534775" y="1723975"/>
            <a:ext cx="5239200" cy="28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 u="sng" dirty="0"/>
              <a:t>CERT members are trained on: </a:t>
            </a:r>
            <a:endParaRPr sz="3000" u="sng" dirty="0"/>
          </a:p>
          <a:p>
            <a:pPr marL="457200" lvl="0" indent="-3492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Char char="-"/>
            </a:pPr>
            <a:r>
              <a:rPr lang="en-US" sz="2400" b="1" dirty="0"/>
              <a:t>Fire suppression</a:t>
            </a:r>
            <a:r>
              <a:rPr lang="en-US" sz="2400" dirty="0"/>
              <a:t> &amp; safety </a:t>
            </a:r>
            <a:endParaRPr sz="2400" dirty="0"/>
          </a:p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-US" sz="2400" b="1" dirty="0"/>
              <a:t>Search</a:t>
            </a:r>
            <a:r>
              <a:rPr lang="en-US" sz="2400" dirty="0"/>
              <a:t> and </a:t>
            </a:r>
            <a:r>
              <a:rPr lang="en-US" sz="2400" b="1" dirty="0"/>
              <a:t>rescue </a:t>
            </a:r>
            <a:endParaRPr sz="2400" b="1" dirty="0"/>
          </a:p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-US" sz="2400" dirty="0"/>
              <a:t>Disaster medical operations</a:t>
            </a:r>
            <a:endParaRPr sz="2400" dirty="0"/>
          </a:p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-US" sz="2400" dirty="0"/>
              <a:t>Team </a:t>
            </a:r>
            <a:r>
              <a:rPr lang="en-US" sz="2400" b="1" dirty="0"/>
              <a:t>roles</a:t>
            </a:r>
            <a:r>
              <a:rPr lang="en-US" sz="2400" dirty="0"/>
              <a:t> and delegation</a:t>
            </a:r>
            <a:endParaRPr sz="2400" dirty="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2400" dirty="0"/>
              <a:t>Effective </a:t>
            </a:r>
            <a:r>
              <a:rPr lang="en-US" sz="2400" b="1" dirty="0"/>
              <a:t>team organization</a:t>
            </a:r>
            <a:r>
              <a:rPr lang="en-US" sz="2400" dirty="0"/>
              <a:t> </a:t>
            </a:r>
            <a:endParaRPr sz="2400" dirty="0"/>
          </a:p>
        </p:txBody>
      </p:sp>
      <p:sp>
        <p:nvSpPr>
          <p:cNvPr id="131" name="Google Shape;131;g253b007656c_0_0"/>
          <p:cNvSpPr txBox="1">
            <a:spLocks noGrp="1"/>
          </p:cNvSpPr>
          <p:nvPr>
            <p:ph type="sldNum" idx="12"/>
          </p:nvPr>
        </p:nvSpPr>
        <p:spPr>
          <a:xfrm>
            <a:off x="8621800" y="63563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32" name="Google Shape;132;g253b007656c_0_0"/>
          <p:cNvSpPr txBox="1"/>
          <p:nvPr/>
        </p:nvSpPr>
        <p:spPr>
          <a:xfrm>
            <a:off x="963750" y="1066175"/>
            <a:ext cx="105156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>
                <a:solidFill>
                  <a:srgbClr val="500000"/>
                </a:solidFill>
                <a:latin typeface="Calibri"/>
                <a:ea typeface="Calibri"/>
                <a:cs typeface="Calibri"/>
                <a:sym typeface="Calibri"/>
              </a:rPr>
              <a:t>Increase disaster PREPAREDNESS and response in OUR community</a:t>
            </a:r>
            <a:endParaRPr sz="2900" b="1">
              <a:solidFill>
                <a:srgbClr val="5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g253b007656c_0_0"/>
          <p:cNvSpPr txBox="1">
            <a:spLocks noGrp="1"/>
          </p:cNvSpPr>
          <p:nvPr>
            <p:ph type="body" idx="1"/>
          </p:nvPr>
        </p:nvSpPr>
        <p:spPr>
          <a:xfrm>
            <a:off x="6108750" y="1696478"/>
            <a:ext cx="5119500" cy="2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 u="sng" dirty="0"/>
              <a:t>Types of Disasters: </a:t>
            </a:r>
            <a:endParaRPr sz="3000" u="sng" dirty="0"/>
          </a:p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-US" sz="2400" b="1" dirty="0"/>
              <a:t>Natural </a:t>
            </a:r>
            <a:endParaRPr sz="2400" b="1" dirty="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400" dirty="0"/>
              <a:t>Man-Made </a:t>
            </a:r>
            <a:endParaRPr sz="2400" dirty="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400" dirty="0"/>
              <a:t>Technological &amp; Accidental </a:t>
            </a:r>
            <a:endParaRPr sz="2400" dirty="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400" dirty="0"/>
              <a:t>Terrorism</a:t>
            </a:r>
            <a:endParaRPr sz="2400" dirty="0"/>
          </a:p>
        </p:txBody>
      </p:sp>
      <p:pic>
        <p:nvPicPr>
          <p:cNvPr id="134" name="Google Shape;134;g253b007656c_0_0"/>
          <p:cNvPicPr preferRelativeResize="0"/>
          <p:nvPr/>
        </p:nvPicPr>
        <p:blipFill rotWithShape="1">
          <a:blip r:embed="rId3">
            <a:alphaModFix/>
          </a:blip>
          <a:srcRect l="18173" t="17478" r="19544"/>
          <a:stretch/>
        </p:blipFill>
        <p:spPr>
          <a:xfrm>
            <a:off x="1765501" y="4490518"/>
            <a:ext cx="1411299" cy="2182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253b007656c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6800" y="4490518"/>
            <a:ext cx="1679950" cy="2230957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253b007656c_0_0"/>
          <p:cNvSpPr txBox="1"/>
          <p:nvPr/>
        </p:nvSpPr>
        <p:spPr>
          <a:xfrm>
            <a:off x="5298150" y="5197688"/>
            <a:ext cx="1846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u="sng" dirty="0">
                <a:solidFill>
                  <a:srgbClr val="500000"/>
                </a:solidFill>
                <a:latin typeface="Calibri"/>
                <a:ea typeface="Calibri"/>
                <a:cs typeface="Calibri"/>
                <a:sym typeface="Calibri"/>
              </a:rPr>
              <a:t>PROMOTES</a:t>
            </a:r>
            <a:endParaRPr sz="2600" b="1" u="sng" dirty="0">
              <a:solidFill>
                <a:srgbClr val="5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7" name="Google Shape;137;g253b007656c_0_0"/>
          <p:cNvCxnSpPr/>
          <p:nvPr/>
        </p:nvCxnSpPr>
        <p:spPr>
          <a:xfrm rot="10800000" flipH="1">
            <a:off x="6902850" y="4562250"/>
            <a:ext cx="828900" cy="669900"/>
          </a:xfrm>
          <a:prstGeom prst="straightConnector1">
            <a:avLst/>
          </a:prstGeom>
          <a:noFill/>
          <a:ln w="28575" cap="flat" cmpd="sng">
            <a:solidFill>
              <a:srgbClr val="21252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8" name="Google Shape;138;g253b007656c_0_0"/>
          <p:cNvCxnSpPr/>
          <p:nvPr/>
        </p:nvCxnSpPr>
        <p:spPr>
          <a:xfrm rot="10800000" flipH="1">
            <a:off x="7041461" y="5164507"/>
            <a:ext cx="1038600" cy="256500"/>
          </a:xfrm>
          <a:prstGeom prst="straightConnector1">
            <a:avLst/>
          </a:prstGeom>
          <a:noFill/>
          <a:ln w="28575" cap="flat" cmpd="sng">
            <a:solidFill>
              <a:srgbClr val="21252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9" name="Google Shape;139;g253b007656c_0_0"/>
          <p:cNvCxnSpPr/>
          <p:nvPr/>
        </p:nvCxnSpPr>
        <p:spPr>
          <a:xfrm>
            <a:off x="7055250" y="5550238"/>
            <a:ext cx="1027200" cy="272700"/>
          </a:xfrm>
          <a:prstGeom prst="straightConnector1">
            <a:avLst/>
          </a:prstGeom>
          <a:noFill/>
          <a:ln w="28575" cap="flat" cmpd="sng">
            <a:solidFill>
              <a:srgbClr val="21252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0" name="Google Shape;140;g253b007656c_0_0"/>
          <p:cNvCxnSpPr>
            <a:endCxn id="141" idx="1"/>
          </p:cNvCxnSpPr>
          <p:nvPr/>
        </p:nvCxnSpPr>
        <p:spPr>
          <a:xfrm>
            <a:off x="6858844" y="5671273"/>
            <a:ext cx="1048500" cy="764734"/>
          </a:xfrm>
          <a:prstGeom prst="straightConnector1">
            <a:avLst/>
          </a:prstGeom>
          <a:noFill/>
          <a:ln w="28575" cap="flat" cmpd="sng">
            <a:solidFill>
              <a:srgbClr val="21252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2" name="Google Shape;142;g253b007656c_0_0"/>
          <p:cNvSpPr txBox="1"/>
          <p:nvPr/>
        </p:nvSpPr>
        <p:spPr>
          <a:xfrm>
            <a:off x="7739177" y="4188544"/>
            <a:ext cx="3360371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Support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g253b007656c_0_0"/>
          <p:cNvSpPr txBox="1"/>
          <p:nvPr/>
        </p:nvSpPr>
        <p:spPr>
          <a:xfrm>
            <a:off x="7907344" y="6089773"/>
            <a:ext cx="312360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Safety &amp; Preparedness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g253b007656c_0_0"/>
          <p:cNvSpPr txBox="1"/>
          <p:nvPr/>
        </p:nvSpPr>
        <p:spPr>
          <a:xfrm>
            <a:off x="8061018" y="4780157"/>
            <a:ext cx="250110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Timely Response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253b007656c_0_0"/>
          <p:cNvSpPr txBox="1"/>
          <p:nvPr/>
        </p:nvSpPr>
        <p:spPr>
          <a:xfrm>
            <a:off x="8444625" y="5573950"/>
            <a:ext cx="243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253b007656c_0_0"/>
          <p:cNvSpPr txBox="1"/>
          <p:nvPr/>
        </p:nvSpPr>
        <p:spPr>
          <a:xfrm>
            <a:off x="8055984" y="5461257"/>
            <a:ext cx="3874831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Teamwork &amp; Communication</a:t>
            </a:r>
            <a:endParaRPr dirty="0"/>
          </a:p>
        </p:txBody>
      </p:sp>
      <p:pic>
        <p:nvPicPr>
          <p:cNvPr id="146" name="Google Shape;146;g253b007656c_0_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1364988" y="5883275"/>
            <a:ext cx="8382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253b007656c_0_0"/>
          <p:cNvSpPr/>
          <p:nvPr/>
        </p:nvSpPr>
        <p:spPr>
          <a:xfrm>
            <a:off x="11188" y="6670824"/>
            <a:ext cx="12192000" cy="187200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0a5f543da2_0_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How are Campus CERTs established?</a:t>
            </a:r>
            <a:endParaRPr b="1"/>
          </a:p>
        </p:txBody>
      </p:sp>
      <p:sp>
        <p:nvSpPr>
          <p:cNvPr id="154" name="Google Shape;154;g20a5f543da2_0_14"/>
          <p:cNvSpPr txBox="1">
            <a:spLocks noGrp="1"/>
          </p:cNvSpPr>
          <p:nvPr>
            <p:ph type="body" idx="1"/>
          </p:nvPr>
        </p:nvSpPr>
        <p:spPr>
          <a:xfrm>
            <a:off x="4508626" y="1275748"/>
            <a:ext cx="6964457" cy="442714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4636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95"/>
              <a:buNone/>
            </a:pPr>
            <a:r>
              <a:rPr lang="en-US" sz="2400" u="sng" dirty="0"/>
              <a:t>Steps to developing a Campus CERT:</a:t>
            </a:r>
          </a:p>
          <a:p>
            <a:pPr marL="603568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3000"/>
              <a:buFont typeface="+mj-lt"/>
              <a:buAutoNum type="arabicPeriod"/>
            </a:pPr>
            <a:r>
              <a:rPr lang="en-US" sz="2400" dirty="0"/>
              <a:t>Form a student steering committee to develop the new student organization   – Aggie Campus CERT.</a:t>
            </a:r>
          </a:p>
          <a:p>
            <a:pPr marL="1060768" lvl="1" indent="-457200">
              <a:lnSpc>
                <a:spcPct val="100000"/>
              </a:lnSpc>
              <a:spcBef>
                <a:spcPts val="0"/>
              </a:spcBef>
              <a:buSzPct val="83000"/>
              <a:buFont typeface="+mj-lt"/>
              <a:buAutoNum type="arabicPeriod"/>
            </a:pPr>
            <a:r>
              <a:rPr lang="en-US" sz="2000" dirty="0"/>
              <a:t>Establish a mission and goals. </a:t>
            </a:r>
          </a:p>
          <a:p>
            <a:pPr marL="603568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3000"/>
              <a:buFont typeface="+mj-lt"/>
              <a:buAutoNum type="arabicPeriod"/>
            </a:pPr>
            <a:r>
              <a:rPr lang="en-US" sz="2400" i="1" dirty="0"/>
              <a:t>Partner with local agencies in charge of disaster response.</a:t>
            </a:r>
          </a:p>
          <a:p>
            <a:pPr marL="603568" indent="-457200">
              <a:lnSpc>
                <a:spcPct val="100000"/>
              </a:lnSpc>
              <a:spcBef>
                <a:spcPts val="0"/>
              </a:spcBef>
              <a:buSzPct val="83000"/>
              <a:buFont typeface="+mj-lt"/>
              <a:buAutoNum type="arabicPeriod"/>
            </a:pPr>
            <a:r>
              <a:rPr lang="en-US" sz="2400" dirty="0"/>
              <a:t>Recruit faculty advisors who are CERT certified and proficient in disaster response and field medicine.</a:t>
            </a:r>
          </a:p>
          <a:p>
            <a:pPr marL="603568" indent="-457200">
              <a:lnSpc>
                <a:spcPct val="100000"/>
              </a:lnSpc>
              <a:spcBef>
                <a:spcPts val="0"/>
              </a:spcBef>
              <a:buSzPct val="83000"/>
              <a:buFont typeface="+mj-lt"/>
              <a:buAutoNum type="arabicPeriod"/>
            </a:pPr>
            <a:r>
              <a:rPr lang="en-US" sz="2400" dirty="0"/>
              <a:t>Form a student leadership team.   </a:t>
            </a:r>
          </a:p>
        </p:txBody>
      </p:sp>
      <p:sp>
        <p:nvSpPr>
          <p:cNvPr id="155" name="Google Shape;155;g20a5f543da2_0_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56" name="Google Shape;156;g20a5f543da2_0_14"/>
          <p:cNvSpPr/>
          <p:nvPr/>
        </p:nvSpPr>
        <p:spPr>
          <a:xfrm>
            <a:off x="11188" y="6670824"/>
            <a:ext cx="12192000" cy="187200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g20a5f543da2_0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962" y="2438427"/>
            <a:ext cx="3485563" cy="2296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0a5f543da2_0_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How are Campus CERTs established?</a:t>
            </a:r>
            <a:endParaRPr b="1"/>
          </a:p>
        </p:txBody>
      </p:sp>
      <p:sp>
        <p:nvSpPr>
          <p:cNvPr id="154" name="Google Shape;154;g20a5f543da2_0_14"/>
          <p:cNvSpPr txBox="1">
            <a:spLocks noGrp="1"/>
          </p:cNvSpPr>
          <p:nvPr>
            <p:ph type="body" idx="1"/>
          </p:nvPr>
        </p:nvSpPr>
        <p:spPr>
          <a:xfrm>
            <a:off x="4590107" y="1367073"/>
            <a:ext cx="6964457" cy="377821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4636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95"/>
              <a:buNone/>
            </a:pPr>
            <a:r>
              <a:rPr lang="en-US" sz="2400" u="sng" dirty="0"/>
              <a:t>Steps to developing a Campus CERT:  cont.</a:t>
            </a:r>
          </a:p>
          <a:p>
            <a:pPr marL="603568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3000"/>
              <a:buFont typeface="+mj-lt"/>
              <a:buAutoNum type="arabicPeriod" startAt="5"/>
            </a:pPr>
            <a:r>
              <a:rPr lang="en-US" sz="2400" dirty="0"/>
              <a:t>Collaborate with TAMU Student Activities (STUACT) department to get the new student organization recognized as an official student organization.</a:t>
            </a:r>
            <a:endParaRPr sz="2400" dirty="0"/>
          </a:p>
          <a:p>
            <a:pPr marL="603568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3000"/>
              <a:buFont typeface="+mj-lt"/>
              <a:buAutoNum type="arabicPeriod" startAt="5"/>
            </a:pPr>
            <a:r>
              <a:rPr lang="en-US" sz="2400" dirty="0"/>
              <a:t>Have student leaders and faculty advisors complete required STUACT training.</a:t>
            </a:r>
            <a:endParaRPr sz="2400" dirty="0"/>
          </a:p>
          <a:p>
            <a:pPr marL="603568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3000"/>
              <a:buFont typeface="+mj-lt"/>
              <a:buAutoNum type="arabicPeriod" startAt="5"/>
            </a:pPr>
            <a:r>
              <a:rPr lang="en-US" sz="2400" dirty="0"/>
              <a:t>Recruit new student members and offer CERT training courses. </a:t>
            </a:r>
            <a:endParaRPr sz="2400" dirty="0"/>
          </a:p>
        </p:txBody>
      </p:sp>
      <p:sp>
        <p:nvSpPr>
          <p:cNvPr id="155" name="Google Shape;155;g20a5f543da2_0_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56" name="Google Shape;156;g20a5f543da2_0_14"/>
          <p:cNvSpPr/>
          <p:nvPr/>
        </p:nvSpPr>
        <p:spPr>
          <a:xfrm>
            <a:off x="11188" y="6670824"/>
            <a:ext cx="12192000" cy="187200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g20a5f543da2_0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962" y="2438427"/>
            <a:ext cx="3485563" cy="2296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4921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3d9bdf971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Campus CERT at Texas A&amp;M University </a:t>
            </a:r>
            <a:endParaRPr b="1"/>
          </a:p>
        </p:txBody>
      </p:sp>
      <p:sp>
        <p:nvSpPr>
          <p:cNvPr id="164" name="Google Shape;164;g253d9bdf971_0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US" sz="2400" dirty="0"/>
              <a:t>Original CERT training started with School of Nursing students and has expanded to university wide. </a:t>
            </a: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Student recruitment pool includes Texas A&amp;M University Corps of Cadets and health science center students.</a:t>
            </a:r>
          </a:p>
          <a:p>
            <a:r>
              <a:rPr lang="en-US" sz="2400" dirty="0"/>
              <a:t>Training is open campus-wide at no cost. </a:t>
            </a:r>
          </a:p>
          <a:p>
            <a:r>
              <a:rPr lang="en-US" sz="2400" dirty="0"/>
              <a:t>Participants include faculty, staff and students.</a:t>
            </a:r>
          </a:p>
          <a:p>
            <a:pPr marL="114300" indent="0">
              <a:buNone/>
            </a:pPr>
            <a:endParaRPr sz="1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5" name="Google Shape;165;g253d9bdf971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166" name="Google Shape;166;g253d9bdf97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9767" y="4247597"/>
            <a:ext cx="2821663" cy="1951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253d9bdf971_0_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1364988" y="5883275"/>
            <a:ext cx="8382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253d9bdf971_0_0"/>
          <p:cNvSpPr/>
          <p:nvPr/>
        </p:nvSpPr>
        <p:spPr>
          <a:xfrm>
            <a:off x="11188" y="6670824"/>
            <a:ext cx="12192000" cy="187200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"/>
          <p:cNvSpPr txBox="1">
            <a:spLocks noGrp="1"/>
          </p:cNvSpPr>
          <p:nvPr>
            <p:ph type="title"/>
          </p:nvPr>
        </p:nvSpPr>
        <p:spPr>
          <a:xfrm>
            <a:off x="-1" y="33620"/>
            <a:ext cx="12113703" cy="771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/>
              <a:t>Aggie Campus Community Emergency Response Training</a:t>
            </a:r>
            <a:endParaRPr b="1"/>
          </a:p>
        </p:txBody>
      </p:sp>
      <p:pic>
        <p:nvPicPr>
          <p:cNvPr id="174" name="Google Shape;174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353800" y="5883275"/>
            <a:ext cx="8382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76" name="Google Shape;176;p7"/>
          <p:cNvSpPr/>
          <p:nvPr/>
        </p:nvSpPr>
        <p:spPr>
          <a:xfrm>
            <a:off x="0" y="6670824"/>
            <a:ext cx="12192000" cy="187176"/>
          </a:xfrm>
          <a:prstGeom prst="rect">
            <a:avLst/>
          </a:prstGeom>
          <a:solidFill>
            <a:srgbClr val="D6D2C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7"/>
          <p:cNvSpPr txBox="1"/>
          <p:nvPr/>
        </p:nvSpPr>
        <p:spPr>
          <a:xfrm>
            <a:off x="377294" y="878855"/>
            <a:ext cx="11654761" cy="501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The Community Emergency Response Training (</a:t>
            </a:r>
            <a:r>
              <a:rPr lang="en-US" sz="24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400" b="0" i="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ERT) course teaches:</a:t>
            </a:r>
            <a:endParaRPr sz="2400"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2400" dirty="0"/>
          </a:p>
          <a:p>
            <a:pPr>
              <a:buClr>
                <a:srgbClr val="212529"/>
              </a:buClr>
              <a:buSzPts val="2800"/>
              <a:buFont typeface="Arial"/>
              <a:buChar char="•"/>
            </a:pPr>
            <a:r>
              <a:rPr lang="en-US" sz="2400" b="0" i="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Fire safety</a:t>
            </a:r>
            <a:endParaRPr lang="en-US"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800"/>
              <a:buFont typeface="Arial"/>
              <a:buChar char="•"/>
            </a:pPr>
            <a:r>
              <a:rPr lang="en-US" sz="2400" b="0" i="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Light search and rescue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800"/>
              <a:buFont typeface="Arial"/>
              <a:buChar char="•"/>
            </a:pPr>
            <a:r>
              <a:rPr lang="en-US" sz="2400" b="0" i="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Disaster medical operations 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800"/>
              <a:buFont typeface="Arial"/>
              <a:buChar char="•"/>
            </a:pPr>
            <a:r>
              <a:rPr lang="en-US" sz="2400" b="0" i="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Terrorism 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800"/>
              <a:buFont typeface="Arial"/>
              <a:buChar char="•"/>
            </a:pPr>
            <a:r>
              <a:rPr lang="en-US" sz="2400" b="0" i="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Disaster psychology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800"/>
              <a:buFont typeface="Arial"/>
              <a:buChar char="•"/>
            </a:pPr>
            <a:r>
              <a:rPr lang="en-US" sz="2400" b="0" i="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CERT organization &amp; </a:t>
            </a:r>
            <a:r>
              <a:rPr lang="en-US" sz="24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 b="0" i="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ncident command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800"/>
            </a:pP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Aggie Campus CERT (ACCERTs) ensures students on campus are prepared to respond and assist with all-hazard disasters.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2125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7"/>
          <p:cNvSpPr txBox="1"/>
          <p:nvPr/>
        </p:nvSpPr>
        <p:spPr>
          <a:xfrm>
            <a:off x="603658" y="6422377"/>
            <a:ext cx="105156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(Federal Emergency Management Association. (n.d.) </a:t>
            </a:r>
            <a:r>
              <a:rPr lang="en-US" sz="800" b="0" i="1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Community Emergency Response Training (CERT).</a:t>
            </a:r>
            <a:r>
              <a:rPr lang="en-US" sz="800" b="0" i="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https://community.fema.gov/PreparednessCommunity/s/welcome-to-cert?language=en_US)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8851" y="2263367"/>
            <a:ext cx="1823009" cy="171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81860" y="2323634"/>
            <a:ext cx="1951781" cy="171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364988" y="5883275"/>
            <a:ext cx="8382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7"/>
          <p:cNvSpPr/>
          <p:nvPr/>
        </p:nvSpPr>
        <p:spPr>
          <a:xfrm>
            <a:off x="11188" y="6670824"/>
            <a:ext cx="12192000" cy="187200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1852</TotalTime>
  <Words>1198</Words>
  <Application>Microsoft Office PowerPoint</Application>
  <PresentationFormat>Widescreen</PresentationFormat>
  <Paragraphs>113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Arial</vt:lpstr>
      <vt:lpstr>Roboto</vt:lpstr>
      <vt:lpstr>Office Theme</vt:lpstr>
      <vt:lpstr>Aggie Campus Community Emergency Response Team (CERT):  Why &amp; How</vt:lpstr>
      <vt:lpstr>Objectives</vt:lpstr>
      <vt:lpstr>Benefits</vt:lpstr>
      <vt:lpstr>What is CERT?</vt:lpstr>
      <vt:lpstr>Why is CERT needed on campus?</vt:lpstr>
      <vt:lpstr>How are Campus CERTs established?</vt:lpstr>
      <vt:lpstr>How are Campus CERTs established?</vt:lpstr>
      <vt:lpstr>Campus CERT at Texas A&amp;M University </vt:lpstr>
      <vt:lpstr>Aggie Campus Community Emergency Response Training</vt:lpstr>
      <vt:lpstr>Disaster Preparedness</vt:lpstr>
      <vt:lpstr>References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Aggie Campus Community Emergency Response Team (CERT):  Why &amp; How</dc:title>
  <dc:creator>Suzie Van</dc:creator>
  <cp:lastModifiedBy>Marklund, Leroy</cp:lastModifiedBy>
  <cp:revision>5</cp:revision>
  <cp:lastPrinted>2023-07-12T20:02:55Z</cp:lastPrinted>
  <dcterms:created xsi:type="dcterms:W3CDTF">2023-01-27T01:08:15Z</dcterms:created>
  <dcterms:modified xsi:type="dcterms:W3CDTF">2023-07-16T18:05:49Z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0x01010037C89DDC2178A24EADE5ED7DDD1FFBFB</vt:lpwstr>
  </property>
</Properties>
</file>