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7" r:id="rId2"/>
  </p:sldMasterIdLst>
  <p:notesMasterIdLst>
    <p:notesMasterId r:id="rId24"/>
  </p:notesMasterIdLst>
  <p:sldIdLst>
    <p:sldId id="256" r:id="rId3"/>
    <p:sldId id="257" r:id="rId4"/>
    <p:sldId id="258" r:id="rId5"/>
    <p:sldId id="259" r:id="rId6"/>
    <p:sldId id="260" r:id="rId7"/>
    <p:sldId id="261" r:id="rId8"/>
    <p:sldId id="267" r:id="rId9"/>
    <p:sldId id="262" r:id="rId10"/>
    <p:sldId id="263" r:id="rId11"/>
    <p:sldId id="264" r:id="rId12"/>
    <p:sldId id="266" r:id="rId13"/>
    <p:sldId id="268" r:id="rId14"/>
    <p:sldId id="276" r:id="rId15"/>
    <p:sldId id="269" r:id="rId16"/>
    <p:sldId id="274" r:id="rId17"/>
    <p:sldId id="270" r:id="rId18"/>
    <p:sldId id="271" r:id="rId19"/>
    <p:sldId id="277" r:id="rId20"/>
    <p:sldId id="278" r:id="rId21"/>
    <p:sldId id="273" r:id="rId22"/>
    <p:sldId id="275" r:id="rId23"/>
  </p:sldIdLst>
  <p:sldSz cx="12188825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5" roundtripDataSignature="AMtx7mjesbYbM8Un74esNhSCHZMdnX1JK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F14716-5E67-64BB-A834-2F04E9513394}" v="242" dt="2023-05-31T16:41:14.191"/>
    <p1510:client id="{C9333821-07BE-C835-477E-FE1B83B72027}" v="74" dt="2023-05-31T17:05:51.7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39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customschemas.google.com/relationships/presentationmetadata" Target="meta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1020C2-64BD-4A29-844F-90D03D2BD883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508DB6BC-72C7-48F0-90AB-62F91ED8B557}">
      <dgm:prSet phldrT="[Text]"/>
      <dgm:spPr/>
      <dgm:t>
        <a:bodyPr/>
        <a:lstStyle/>
        <a:p>
          <a:r>
            <a:rPr lang="en-US"/>
            <a:t>HPRS 1201</a:t>
          </a:r>
        </a:p>
      </dgm:t>
    </dgm:pt>
    <dgm:pt modelId="{65B191BF-E09A-4249-BECA-33F7445AD145}" type="parTrans" cxnId="{CE02BE6C-A374-4B04-A2B2-0939C166C9D9}">
      <dgm:prSet/>
      <dgm:spPr/>
      <dgm:t>
        <a:bodyPr/>
        <a:lstStyle/>
        <a:p>
          <a:endParaRPr lang="en-US"/>
        </a:p>
      </dgm:t>
    </dgm:pt>
    <dgm:pt modelId="{4EF74506-DE05-4F15-BB13-59A308E036DA}" type="sibTrans" cxnId="{CE02BE6C-A374-4B04-A2B2-0939C166C9D9}">
      <dgm:prSet/>
      <dgm:spPr/>
      <dgm:t>
        <a:bodyPr/>
        <a:lstStyle/>
        <a:p>
          <a:endParaRPr lang="en-US"/>
        </a:p>
      </dgm:t>
    </dgm:pt>
    <dgm:pt modelId="{8C428A00-83A6-4B55-8A2E-39CEAB492444}">
      <dgm:prSet phldrT="[Text]"/>
      <dgm:spPr/>
      <dgm:t>
        <a:bodyPr/>
        <a:lstStyle/>
        <a:p>
          <a:r>
            <a:rPr lang="en-US"/>
            <a:t>PHS</a:t>
          </a:r>
        </a:p>
      </dgm:t>
    </dgm:pt>
    <dgm:pt modelId="{918E0E71-2F09-45B9-907A-56B09661A22D}" type="parTrans" cxnId="{D45577B2-4679-4084-AC0A-F56DAAC0F05C}">
      <dgm:prSet/>
      <dgm:spPr/>
      <dgm:t>
        <a:bodyPr/>
        <a:lstStyle/>
        <a:p>
          <a:endParaRPr lang="en-US"/>
        </a:p>
      </dgm:t>
    </dgm:pt>
    <dgm:pt modelId="{1F1DF216-8705-409A-97E9-674DF1DBFE67}" type="sibTrans" cxnId="{D45577B2-4679-4084-AC0A-F56DAAC0F05C}">
      <dgm:prSet/>
      <dgm:spPr/>
      <dgm:t>
        <a:bodyPr/>
        <a:lstStyle/>
        <a:p>
          <a:endParaRPr lang="en-US"/>
        </a:p>
      </dgm:t>
    </dgm:pt>
    <dgm:pt modelId="{1912EF2E-CAEB-4EDC-A9AE-EFD38FF43F76}">
      <dgm:prSet phldrT="[Text]"/>
      <dgm:spPr/>
      <dgm:t>
        <a:bodyPr/>
        <a:lstStyle/>
        <a:p>
          <a:r>
            <a:rPr lang="en-US"/>
            <a:t>LNW</a:t>
          </a:r>
        </a:p>
      </dgm:t>
    </dgm:pt>
    <dgm:pt modelId="{894242F1-20C5-42BB-B3E1-C2C7A104B153}" type="parTrans" cxnId="{4D505809-A615-43F1-AC7D-8DBCC892F7D6}">
      <dgm:prSet/>
      <dgm:spPr/>
      <dgm:t>
        <a:bodyPr/>
        <a:lstStyle/>
        <a:p>
          <a:endParaRPr lang="en-US"/>
        </a:p>
      </dgm:t>
    </dgm:pt>
    <dgm:pt modelId="{DF55B7E9-CAB8-4A7C-8F1B-F0F32B922DB8}" type="sibTrans" cxnId="{4D505809-A615-43F1-AC7D-8DBCC892F7D6}">
      <dgm:prSet/>
      <dgm:spPr/>
      <dgm:t>
        <a:bodyPr/>
        <a:lstStyle/>
        <a:p>
          <a:endParaRPr lang="en-US"/>
        </a:p>
      </dgm:t>
    </dgm:pt>
    <dgm:pt modelId="{8E2D0CE9-7A6E-4867-9E28-201AD65A9069}" type="pres">
      <dgm:prSet presAssocID="{EF1020C2-64BD-4A29-844F-90D03D2BD883}" presName="compositeShape" presStyleCnt="0">
        <dgm:presLayoutVars>
          <dgm:chMax val="7"/>
          <dgm:dir/>
          <dgm:resizeHandles val="exact"/>
        </dgm:presLayoutVars>
      </dgm:prSet>
      <dgm:spPr/>
    </dgm:pt>
    <dgm:pt modelId="{0D29E2C9-2F9A-41AE-9425-7800ED4E8EFB}" type="pres">
      <dgm:prSet presAssocID="{508DB6BC-72C7-48F0-90AB-62F91ED8B557}" presName="circ1" presStyleLbl="vennNode1" presStyleIdx="0" presStyleCnt="3"/>
      <dgm:spPr/>
    </dgm:pt>
    <dgm:pt modelId="{1364AB3E-F05C-45C7-ADEC-259778AC4316}" type="pres">
      <dgm:prSet presAssocID="{508DB6BC-72C7-48F0-90AB-62F91ED8B55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5F566B7-7487-4269-ABF9-127E015D4703}" type="pres">
      <dgm:prSet presAssocID="{8C428A00-83A6-4B55-8A2E-39CEAB492444}" presName="circ2" presStyleLbl="vennNode1" presStyleIdx="1" presStyleCnt="3"/>
      <dgm:spPr/>
    </dgm:pt>
    <dgm:pt modelId="{DD8002BA-09C6-4459-9666-4F2232A6D495}" type="pres">
      <dgm:prSet presAssocID="{8C428A00-83A6-4B55-8A2E-39CEAB49244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2B5A0C9-0CD3-408C-8486-A8D6CFDF6D5B}" type="pres">
      <dgm:prSet presAssocID="{1912EF2E-CAEB-4EDC-A9AE-EFD38FF43F76}" presName="circ3" presStyleLbl="vennNode1" presStyleIdx="2" presStyleCnt="3"/>
      <dgm:spPr/>
    </dgm:pt>
    <dgm:pt modelId="{60E36277-CD6F-4E96-8793-8DE65434C078}" type="pres">
      <dgm:prSet presAssocID="{1912EF2E-CAEB-4EDC-A9AE-EFD38FF43F7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4D505809-A615-43F1-AC7D-8DBCC892F7D6}" srcId="{EF1020C2-64BD-4A29-844F-90D03D2BD883}" destId="{1912EF2E-CAEB-4EDC-A9AE-EFD38FF43F76}" srcOrd="2" destOrd="0" parTransId="{894242F1-20C5-42BB-B3E1-C2C7A104B153}" sibTransId="{DF55B7E9-CAB8-4A7C-8F1B-F0F32B922DB8}"/>
    <dgm:cxn modelId="{11398414-49D4-40FB-B2AA-2D4007E3D5C5}" type="presOf" srcId="{8C428A00-83A6-4B55-8A2E-39CEAB492444}" destId="{E5F566B7-7487-4269-ABF9-127E015D4703}" srcOrd="0" destOrd="0" presId="urn:microsoft.com/office/officeart/2005/8/layout/venn1"/>
    <dgm:cxn modelId="{4511A85C-2AD1-4BF5-846A-F31027392B6D}" type="presOf" srcId="{8C428A00-83A6-4B55-8A2E-39CEAB492444}" destId="{DD8002BA-09C6-4459-9666-4F2232A6D495}" srcOrd="1" destOrd="0" presId="urn:microsoft.com/office/officeart/2005/8/layout/venn1"/>
    <dgm:cxn modelId="{CF90866C-5CDE-49BF-A228-93755AE98D34}" type="presOf" srcId="{EF1020C2-64BD-4A29-844F-90D03D2BD883}" destId="{8E2D0CE9-7A6E-4867-9E28-201AD65A9069}" srcOrd="0" destOrd="0" presId="urn:microsoft.com/office/officeart/2005/8/layout/venn1"/>
    <dgm:cxn modelId="{CE02BE6C-A374-4B04-A2B2-0939C166C9D9}" srcId="{EF1020C2-64BD-4A29-844F-90D03D2BD883}" destId="{508DB6BC-72C7-48F0-90AB-62F91ED8B557}" srcOrd="0" destOrd="0" parTransId="{65B191BF-E09A-4249-BECA-33F7445AD145}" sibTransId="{4EF74506-DE05-4F15-BB13-59A308E036DA}"/>
    <dgm:cxn modelId="{D45577B2-4679-4084-AC0A-F56DAAC0F05C}" srcId="{EF1020C2-64BD-4A29-844F-90D03D2BD883}" destId="{8C428A00-83A6-4B55-8A2E-39CEAB492444}" srcOrd="1" destOrd="0" parTransId="{918E0E71-2F09-45B9-907A-56B09661A22D}" sibTransId="{1F1DF216-8705-409A-97E9-674DF1DBFE67}"/>
    <dgm:cxn modelId="{A843BDBC-6FFD-4FEE-83EC-D262FBABC32A}" type="presOf" srcId="{508DB6BC-72C7-48F0-90AB-62F91ED8B557}" destId="{1364AB3E-F05C-45C7-ADEC-259778AC4316}" srcOrd="1" destOrd="0" presId="urn:microsoft.com/office/officeart/2005/8/layout/venn1"/>
    <dgm:cxn modelId="{31CEFBBC-D652-414C-B013-B5FE93C63F01}" type="presOf" srcId="{508DB6BC-72C7-48F0-90AB-62F91ED8B557}" destId="{0D29E2C9-2F9A-41AE-9425-7800ED4E8EFB}" srcOrd="0" destOrd="0" presId="urn:microsoft.com/office/officeart/2005/8/layout/venn1"/>
    <dgm:cxn modelId="{8B45F1BF-5C61-4F69-AB35-5E62A870BC11}" type="presOf" srcId="{1912EF2E-CAEB-4EDC-A9AE-EFD38FF43F76}" destId="{60E36277-CD6F-4E96-8793-8DE65434C078}" srcOrd="1" destOrd="0" presId="urn:microsoft.com/office/officeart/2005/8/layout/venn1"/>
    <dgm:cxn modelId="{4C4193CB-0CEC-4B1A-9AF9-927F0C0AEB5C}" type="presOf" srcId="{1912EF2E-CAEB-4EDC-A9AE-EFD38FF43F76}" destId="{32B5A0C9-0CD3-408C-8486-A8D6CFDF6D5B}" srcOrd="0" destOrd="0" presId="urn:microsoft.com/office/officeart/2005/8/layout/venn1"/>
    <dgm:cxn modelId="{C97BD42A-C88A-4D2B-A12D-0435AA384214}" type="presParOf" srcId="{8E2D0CE9-7A6E-4867-9E28-201AD65A9069}" destId="{0D29E2C9-2F9A-41AE-9425-7800ED4E8EFB}" srcOrd="0" destOrd="0" presId="urn:microsoft.com/office/officeart/2005/8/layout/venn1"/>
    <dgm:cxn modelId="{7E61B072-C439-48BC-B4BA-F736D73E8836}" type="presParOf" srcId="{8E2D0CE9-7A6E-4867-9E28-201AD65A9069}" destId="{1364AB3E-F05C-45C7-ADEC-259778AC4316}" srcOrd="1" destOrd="0" presId="urn:microsoft.com/office/officeart/2005/8/layout/venn1"/>
    <dgm:cxn modelId="{77459A68-8297-406A-933C-3D43BDC06D74}" type="presParOf" srcId="{8E2D0CE9-7A6E-4867-9E28-201AD65A9069}" destId="{E5F566B7-7487-4269-ABF9-127E015D4703}" srcOrd="2" destOrd="0" presId="urn:microsoft.com/office/officeart/2005/8/layout/venn1"/>
    <dgm:cxn modelId="{08331892-B86E-41BC-964E-D6BD0740A27A}" type="presParOf" srcId="{8E2D0CE9-7A6E-4867-9E28-201AD65A9069}" destId="{DD8002BA-09C6-4459-9666-4F2232A6D495}" srcOrd="3" destOrd="0" presId="urn:microsoft.com/office/officeart/2005/8/layout/venn1"/>
    <dgm:cxn modelId="{769F0DCE-3C61-4D63-BDA4-550664D1FE5A}" type="presParOf" srcId="{8E2D0CE9-7A6E-4867-9E28-201AD65A9069}" destId="{32B5A0C9-0CD3-408C-8486-A8D6CFDF6D5B}" srcOrd="4" destOrd="0" presId="urn:microsoft.com/office/officeart/2005/8/layout/venn1"/>
    <dgm:cxn modelId="{DE0EABC9-C320-44B2-B278-533599CC5467}" type="presParOf" srcId="{8E2D0CE9-7A6E-4867-9E28-201AD65A9069}" destId="{60E36277-CD6F-4E96-8793-8DE65434C078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29E2C9-2F9A-41AE-9425-7800ED4E8EFB}">
      <dsp:nvSpPr>
        <dsp:cNvPr id="0" name=""/>
        <dsp:cNvSpPr/>
      </dsp:nvSpPr>
      <dsp:spPr>
        <a:xfrm>
          <a:off x="2437764" y="67715"/>
          <a:ext cx="3250353" cy="325035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700" kern="1200"/>
            <a:t>HPRS 1201</a:t>
          </a:r>
        </a:p>
      </dsp:txBody>
      <dsp:txXfrm>
        <a:off x="2871145" y="636527"/>
        <a:ext cx="2383592" cy="1462659"/>
      </dsp:txXfrm>
    </dsp:sp>
    <dsp:sp modelId="{E5F566B7-7487-4269-ABF9-127E015D4703}">
      <dsp:nvSpPr>
        <dsp:cNvPr id="0" name=""/>
        <dsp:cNvSpPr/>
      </dsp:nvSpPr>
      <dsp:spPr>
        <a:xfrm>
          <a:off x="3610600" y="2099186"/>
          <a:ext cx="3250353" cy="325035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700" kern="1200"/>
            <a:t>PHS</a:t>
          </a:r>
        </a:p>
      </dsp:txBody>
      <dsp:txXfrm>
        <a:off x="4604667" y="2938861"/>
        <a:ext cx="1950212" cy="1787694"/>
      </dsp:txXfrm>
    </dsp:sp>
    <dsp:sp modelId="{32B5A0C9-0CD3-408C-8486-A8D6CFDF6D5B}">
      <dsp:nvSpPr>
        <dsp:cNvPr id="0" name=""/>
        <dsp:cNvSpPr/>
      </dsp:nvSpPr>
      <dsp:spPr>
        <a:xfrm>
          <a:off x="1264928" y="2099186"/>
          <a:ext cx="3250353" cy="325035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700" kern="1200"/>
            <a:t>LNW</a:t>
          </a:r>
        </a:p>
      </dsp:txBody>
      <dsp:txXfrm>
        <a:off x="1571003" y="2938861"/>
        <a:ext cx="1950212" cy="17876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/>
            <a:r>
              <a:rPr lang="en-US"/>
              <a:t>We first presented in the summer of 2020 to discuss planning and prep for starting our pathway.</a:t>
            </a:r>
          </a:p>
          <a:p>
            <a:pPr marL="0" indent="0"/>
            <a:r>
              <a:rPr lang="en-US" dirty="0"/>
              <a:t>They had previously only taken </a:t>
            </a:r>
            <a:r>
              <a:rPr lang="en-US" dirty="0" err="1"/>
              <a:t>patho</a:t>
            </a:r>
          </a:p>
        </p:txBody>
      </p:sp>
      <p:sp>
        <p:nvSpPr>
          <p:cNvPr id="115" name="Google Shape;11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88a8d7b564_2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88a8d7b564_2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/>
                <a:cs typeface="Calibri"/>
              </a:rPr>
              <a:t>Dual factor sign in issues (no phones)</a:t>
            </a:r>
          </a:p>
          <a:p>
            <a:r>
              <a:rPr lang="en-US">
                <a:latin typeface="Calibri"/>
                <a:cs typeface="Calibri"/>
              </a:rPr>
              <a:t>Learning to navigate </a:t>
            </a:r>
            <a:r>
              <a:rPr lang="en-US" err="1">
                <a:latin typeface="Calibri"/>
                <a:cs typeface="Calibri"/>
              </a:rPr>
              <a:t>BLackboard</a:t>
            </a:r>
          </a:p>
          <a:p>
            <a:r>
              <a:rPr lang="en-US">
                <a:latin typeface="Calibri"/>
                <a:cs typeface="Calibri"/>
              </a:rPr>
              <a:t>Provide resources on GCR -</a:t>
            </a:r>
          </a:p>
          <a:p>
            <a:r>
              <a:rPr lang="en-US">
                <a:latin typeface="Calibri"/>
                <a:cs typeface="Calibri"/>
              </a:rPr>
              <a:t>SHOW posters - "what are your concerns?"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55036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/>
                <a:cs typeface="Calibri"/>
              </a:rPr>
              <a:t>Do Bio, show syllabus, rubrics and calendar</a:t>
            </a:r>
          </a:p>
          <a:p>
            <a:r>
              <a:rPr lang="en-US">
                <a:latin typeface="Calibri"/>
                <a:cs typeface="Calibri"/>
              </a:rPr>
              <a:t>Survey after – Med term review and anatomy</a:t>
            </a:r>
          </a:p>
          <a:p>
            <a:r>
              <a:rPr lang="en-US"/>
              <a:t>Parent communication essential!</a:t>
            </a:r>
          </a:p>
          <a:p>
            <a:r>
              <a:rPr lang="en-US"/>
              <a:t>Letters before, AND during </a:t>
            </a:r>
          </a:p>
          <a:p>
            <a:r>
              <a:rPr lang="en-US"/>
              <a:t>SHOW letters – will post </a:t>
            </a:r>
          </a:p>
          <a:p>
            <a:endParaRPr lang="en-US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13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093666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9th graders - </a:t>
            </a:r>
          </a:p>
          <a:p>
            <a:r>
              <a:rPr lang="en-US" dirty="0">
                <a:latin typeface="Calibri"/>
                <a:cs typeface="Calibri"/>
              </a:rPr>
              <a:t>Poor grammar, spelling, etc. </a:t>
            </a:r>
          </a:p>
          <a:p>
            <a:r>
              <a:rPr lang="en-US" dirty="0">
                <a:latin typeface="Calibri"/>
                <a:cs typeface="Calibri"/>
              </a:rPr>
              <a:t>PDF/Word Vs. Google Docs</a:t>
            </a:r>
          </a:p>
          <a:p>
            <a:r>
              <a:rPr lang="en-US" dirty="0">
                <a:latin typeface="Calibri"/>
                <a:cs typeface="Calibri"/>
              </a:rPr>
              <a:t>What to write</a:t>
            </a:r>
          </a:p>
          <a:p>
            <a:r>
              <a:rPr lang="en-US" dirty="0">
                <a:latin typeface="Calibri"/>
                <a:cs typeface="Calibri"/>
              </a:rPr>
              <a:t>Deadlines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14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53501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Talk about teacher vacancies</a:t>
            </a:r>
          </a:p>
          <a:p>
            <a:r>
              <a:rPr lang="en-US" dirty="0"/>
              <a:t>Dallas College (totally online)  vs. </a:t>
            </a:r>
          </a:p>
          <a:p>
            <a:r>
              <a:rPr lang="en-US" dirty="0"/>
              <a:t>HS teacher (college level work with HS level Support)</a:t>
            </a:r>
          </a:p>
          <a:p>
            <a:r>
              <a:rPr lang="en-US" dirty="0"/>
              <a:t>9th = 1 semester </a:t>
            </a:r>
          </a:p>
          <a:p>
            <a:r>
              <a:rPr lang="en-US" dirty="0"/>
              <a:t>10th and 11th = F/S semesters</a:t>
            </a:r>
          </a:p>
          <a:p>
            <a:r>
              <a:rPr lang="en-US" dirty="0"/>
              <a:t>Challenges for 11th in spring due to internship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16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52824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My survey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18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41766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621958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88a8d7b4ac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88a8d7b4ac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721183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88a8d7b4ac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88a8d7b4ac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/>
            <a:r>
              <a:rPr lang="en-US" dirty="0"/>
              <a:t>DISD receives grant for dual credit and all CTE DC classes must lead to a certification.  </a:t>
            </a:r>
            <a:endParaRPr lang="en-US"/>
          </a:p>
          <a:p>
            <a: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Had to find a pathway toward certification so we could continue to offer DC</a:t>
            </a:r>
          </a:p>
          <a:p>
            <a:pPr marL="0" indent="0"/>
            <a:r>
              <a:rPr lang="en-US" dirty="0"/>
              <a:t>We also hoped that it would make us more competitive with collegiate schools!</a:t>
            </a:r>
          </a:p>
        </p:txBody>
      </p:sp>
      <p:sp>
        <p:nvSpPr>
          <p:cNvPr id="121" name="Google Shape;12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DISD receives grant for dual credit and all CTE DC classes must lead to a certification.  Had to find a pathway toward certification so we could continue to offer DC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  <a:p>
            <a:pPr marL="274320" lvl="0" indent="-27432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400"/>
              <a:buChar char="▪"/>
            </a:pPr>
            <a:r>
              <a:rPr lang="en-US" sz="1200"/>
              <a:t>Meet w/CCD </a:t>
            </a:r>
            <a:endParaRPr/>
          </a:p>
          <a:p>
            <a:pPr marL="274320" lvl="0" indent="-27432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400"/>
              <a:buChar char="▪"/>
            </a:pPr>
            <a:r>
              <a:rPr lang="en-US" sz="1200"/>
              <a:t>Align courses</a:t>
            </a:r>
            <a:endParaRPr/>
          </a:p>
          <a:p>
            <a:pPr marL="274320" lvl="0" indent="-23622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00"/>
              <a:buChar char="▪"/>
            </a:pPr>
            <a:r>
              <a:rPr lang="en-US" sz="1200"/>
              <a:t>Create HS course numbers</a:t>
            </a:r>
            <a:endParaRPr/>
          </a:p>
          <a:p>
            <a:pPr marL="274320" lvl="0" indent="-23622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00"/>
              <a:buChar char="▪"/>
            </a:pPr>
            <a:r>
              <a:rPr lang="en-US" sz="1200"/>
              <a:t>Credential instructors</a:t>
            </a:r>
            <a:endParaRPr/>
          </a:p>
          <a:p>
            <a:pPr marL="274320" lvl="0" indent="-23622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00"/>
              <a:buChar char="▪"/>
            </a:pPr>
            <a:r>
              <a:rPr lang="en-US" sz="1200"/>
              <a:t>Train instructors</a:t>
            </a:r>
            <a:endParaRPr/>
          </a:p>
          <a:p>
            <a:pPr marL="274320" lvl="0" indent="-23622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00"/>
              <a:buChar char="▪"/>
            </a:pPr>
            <a:r>
              <a:rPr lang="en-US" sz="1200"/>
              <a:t> Implement Pathway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7" name="Google Shape;13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5" name="Google Shape;14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2" name="Google Shape;15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5b177d7921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9" name="Google Shape;159;g5b177d7921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/>
            <a:r>
              <a:rPr lang="en-US" dirty="0"/>
              <a:t>PEIMS number</a:t>
            </a:r>
          </a:p>
          <a:p>
            <a:pPr marL="0" indent="0"/>
            <a:r>
              <a:rPr lang="en-US" dirty="0"/>
              <a:t>1 semester, 1 year, or double blocked for cluster classes  </a:t>
            </a:r>
          </a:p>
        </p:txBody>
      </p:sp>
      <p:sp>
        <p:nvSpPr>
          <p:cNvPr id="160" name="Google Shape;160;g5b177d7921_0_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5b25fb065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7" name="Google Shape;167;g5b25fb065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/>
            <a:r>
              <a:rPr lang="en-US"/>
              <a:t>Challenges with college partner :(</a:t>
            </a:r>
            <a:endParaRPr/>
          </a:p>
        </p:txBody>
      </p:sp>
      <p:sp>
        <p:nvSpPr>
          <p:cNvPr id="168" name="Google Shape;168;g5b25fb065b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5b177d7921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5" name="Google Shape;175;g5b177d7921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342900">
              <a:spcBef>
                <a:spcPts val="1800"/>
              </a:spcBef>
              <a:buSzPts val="1800"/>
              <a:buChar char="▪"/>
            </a:pPr>
            <a:r>
              <a:rPr lang="en-US" dirty="0"/>
              <a:t>Schedule PD for staff to be provided by mentor teachers familiar with DC platform (initially done by college)</a:t>
            </a:r>
            <a:endParaRPr dirty="0"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dirty="0"/>
              <a:t>use of platform</a:t>
            </a:r>
            <a:endParaRPr dirty="0"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dirty="0"/>
              <a:t>syllabus creation</a:t>
            </a:r>
            <a:endParaRPr dirty="0"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dirty="0"/>
              <a:t>policies (especially those that differ from HS policies)</a:t>
            </a:r>
            <a:endParaRPr dirty="0"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dirty="0"/>
              <a:t>grading</a:t>
            </a:r>
            <a:endParaRPr dirty="0"/>
          </a:p>
        </p:txBody>
      </p:sp>
      <p:sp>
        <p:nvSpPr>
          <p:cNvPr id="176" name="Google Shape;176;g5b177d7921_0_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5b177d7921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3" name="Google Shape;183;g5b177d7921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▪"/>
            </a:pPr>
            <a:r>
              <a:rPr lang="en-US" dirty="0"/>
              <a:t>Add 1 year at a time</a:t>
            </a:r>
            <a:endParaRPr dirty="0"/>
          </a:p>
          <a:p>
            <a:pPr lvl="1" indent="-342900">
              <a:buSzPts val="1800"/>
              <a:buChar char="–"/>
            </a:pPr>
            <a:r>
              <a:rPr lang="en-US" dirty="0"/>
              <a:t>Year 1:  9th grade courses only</a:t>
            </a:r>
            <a:endParaRPr dirty="0"/>
          </a:p>
          <a:p>
            <a:pPr lvl="1" indent="-342900">
              <a:buSzPts val="1800"/>
              <a:buChar char="–"/>
            </a:pPr>
            <a:r>
              <a:rPr lang="en-US" dirty="0"/>
              <a:t>Year 2:  9th &amp; 10th grade courses</a:t>
            </a:r>
            <a:endParaRPr dirty="0"/>
          </a:p>
          <a:p>
            <a:pPr lvl="1" indent="-342900">
              <a:buSzPts val="1800"/>
              <a:buChar char="–"/>
            </a:pPr>
            <a:r>
              <a:rPr lang="en-US" dirty="0"/>
              <a:t>Year 3:  9th, 10th, &amp; 11th grade courses (a hiccup last year – no 11th)</a:t>
            </a:r>
            <a:endParaRPr dirty="0"/>
          </a:p>
          <a:p>
            <a:pPr lvl="1" indent="-342900">
              <a:buSzPts val="1800"/>
              <a:buChar char="–"/>
            </a:pPr>
            <a:r>
              <a:rPr lang="en-US" dirty="0"/>
              <a:t>Year 4:  9th, 10th, 11th, &amp; 12th grade courses (no 12th)</a:t>
            </a:r>
            <a:endParaRPr dirty="0"/>
          </a:p>
          <a:p>
            <a:pPr lvl="1" indent="-342900">
              <a:buSzPts val="1800"/>
              <a:buChar char="–"/>
            </a:pPr>
            <a:r>
              <a:rPr lang="en-US" dirty="0"/>
              <a:t>Year 5: (next year) all 4 years :)</a:t>
            </a:r>
          </a:p>
          <a:p>
            <a:pPr marL="0" indent="0"/>
            <a:endParaRPr lang="en-US"/>
          </a:p>
        </p:txBody>
      </p:sp>
      <p:sp>
        <p:nvSpPr>
          <p:cNvPr id="184" name="Google Shape;184;g5b177d7921_0_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3"/>
          <p:cNvSpPr/>
          <p:nvPr/>
        </p:nvSpPr>
        <p:spPr>
          <a:xfrm>
            <a:off x="1141413" y="1600200"/>
            <a:ext cx="9902952" cy="327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6" name="Google Shape;26;p13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27" name="Google Shape;27;p13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13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13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0" name="Google Shape;30;p13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31" name="Google Shape;31;p13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13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4" name="Google Shape;34;p13"/>
          <p:cNvSpPr txBox="1"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dk1"/>
                </a:solidFill>
              </a:defRPr>
            </a:lvl1pPr>
            <a:lvl2pPr lvl="1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>
                <a:solidFill>
                  <a:srgbClr val="909090"/>
                </a:solidFill>
              </a:defRPr>
            </a:lvl2pPr>
            <a:lvl3pPr lvl="2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>
                <a:solidFill>
                  <a:srgbClr val="909090"/>
                </a:solidFill>
              </a:defRPr>
            </a:lvl3pPr>
            <a:lvl4pPr lvl="3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>
                <a:solidFill>
                  <a:srgbClr val="909090"/>
                </a:solidFill>
              </a:defRPr>
            </a:lvl4pPr>
            <a:lvl5pPr lvl="4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>
                <a:solidFill>
                  <a:srgbClr val="909090"/>
                </a:solidFill>
              </a:defRPr>
            </a:lvl5pPr>
            <a:lvl6pPr lvl="5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>
                <a:solidFill>
                  <a:srgbClr val="909090"/>
                </a:solidFill>
              </a:defRPr>
            </a:lvl6pPr>
            <a:lvl7pPr lvl="6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>
                <a:solidFill>
                  <a:srgbClr val="909090"/>
                </a:solidFill>
              </a:defRPr>
            </a:lvl7pPr>
            <a:lvl8pPr lvl="7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>
                <a:solidFill>
                  <a:srgbClr val="909090"/>
                </a:solidFill>
              </a:defRPr>
            </a:lvl8pPr>
            <a:lvl9pPr lvl="8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>
                <a:solidFill>
                  <a:srgbClr val="909090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13"/>
          <p:cNvSpPr txBox="1">
            <a:spLocks noGrp="1"/>
          </p:cNvSpPr>
          <p:nvPr>
            <p:ph type="ctrTitle"/>
          </p:nvPr>
        </p:nvSpPr>
        <p:spPr>
          <a:xfrm>
            <a:off x="1522414" y="1905000"/>
            <a:ext cx="9143998" cy="26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Arial"/>
              <a:buNone/>
              <a:defRPr sz="6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3"/>
          <p:cNvSpPr txBox="1">
            <a:spLocks noGrp="1"/>
          </p:cNvSpPr>
          <p:nvPr>
            <p:ph type="dt" idx="10"/>
          </p:nvPr>
        </p:nvSpPr>
        <p:spPr>
          <a:xfrm>
            <a:off x="7994363" y="6516865"/>
            <a:ext cx="1327622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ftr" idx="11"/>
          </p:nvPr>
        </p:nvSpPr>
        <p:spPr>
          <a:xfrm>
            <a:off x="1507498" y="6516865"/>
            <a:ext cx="6062145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sldNum" idx="12"/>
          </p:nvPr>
        </p:nvSpPr>
        <p:spPr>
          <a:xfrm>
            <a:off x="9730094" y="6516865"/>
            <a:ext cx="936319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9" name="Google Shape;39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5494152"/>
            <a:ext cx="1851878" cy="5636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3"/>
          <p:cNvSpPr txBox="1">
            <a:spLocks noGrp="1"/>
          </p:cNvSpPr>
          <p:nvPr>
            <p:ph type="title"/>
          </p:nvPr>
        </p:nvSpPr>
        <p:spPr>
          <a:xfrm rot="5400000">
            <a:off x="7360907" y="2743200"/>
            <a:ext cx="5410200" cy="1143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3"/>
          <p:cNvSpPr txBox="1">
            <a:spLocks noGrp="1"/>
          </p:cNvSpPr>
          <p:nvPr>
            <p:ph type="body" idx="1"/>
          </p:nvPr>
        </p:nvSpPr>
        <p:spPr>
          <a:xfrm rot="5400000">
            <a:off x="2665412" y="-533399"/>
            <a:ext cx="5410200" cy="7696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▪"/>
              <a:defRPr/>
            </a:lvl5pPr>
            <a:lvl6pPr marL="2743200" lvl="5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–"/>
              <a:defRPr/>
            </a:lvl6pPr>
            <a:lvl7pPr marL="3200400" lvl="6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▪"/>
              <a:defRPr/>
            </a:lvl7pPr>
            <a:lvl8pPr marL="3657600" lvl="7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–"/>
              <a:defRPr/>
            </a:lvl8pPr>
            <a:lvl9pPr marL="4114800" lvl="8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▪"/>
              <a:defRPr/>
            </a:lvl9pPr>
          </a:lstStyle>
          <a:p>
            <a:endParaRPr/>
          </a:p>
        </p:txBody>
      </p:sp>
      <p:sp>
        <p:nvSpPr>
          <p:cNvPr id="109" name="Google Shape;109;p23"/>
          <p:cNvSpPr txBox="1">
            <a:spLocks noGrp="1"/>
          </p:cNvSpPr>
          <p:nvPr>
            <p:ph type="dt" idx="10"/>
          </p:nvPr>
        </p:nvSpPr>
        <p:spPr>
          <a:xfrm>
            <a:off x="7994363" y="6516865"/>
            <a:ext cx="1327622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3"/>
          <p:cNvSpPr txBox="1">
            <a:spLocks noGrp="1"/>
          </p:cNvSpPr>
          <p:nvPr>
            <p:ph type="ftr" idx="11"/>
          </p:nvPr>
        </p:nvSpPr>
        <p:spPr>
          <a:xfrm>
            <a:off x="1507498" y="6516865"/>
            <a:ext cx="6062145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3"/>
          <p:cNvSpPr txBox="1">
            <a:spLocks noGrp="1"/>
          </p:cNvSpPr>
          <p:nvPr>
            <p:ph type="sldNum" idx="12"/>
          </p:nvPr>
        </p:nvSpPr>
        <p:spPr>
          <a:xfrm>
            <a:off x="9730094" y="6516865"/>
            <a:ext cx="936319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12" name="Google Shape;112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5737992"/>
            <a:ext cx="1851878" cy="5636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SECTION_TITLE_AND_DESCRIPTION">
    <p:bg>
      <p:bgPr>
        <a:gradFill>
          <a:gsLst>
            <a:gs pos="0">
              <a:srgbClr val="201A50"/>
            </a:gs>
            <a:gs pos="100000">
              <a:srgbClr val="00948F"/>
            </a:gs>
          </a:gsLst>
          <a:lin ang="10800025" scaled="0"/>
        </a:gra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7"/>
          <p:cNvSpPr/>
          <p:nvPr/>
        </p:nvSpPr>
        <p:spPr>
          <a:xfrm>
            <a:off x="6094412" y="0"/>
            <a:ext cx="6094413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868" tIns="121868" rIns="121868" bIns="12186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6"/>
          </a:p>
        </p:txBody>
      </p:sp>
      <p:sp>
        <p:nvSpPr>
          <p:cNvPr id="72" name="Google Shape;72;p17"/>
          <p:cNvSpPr txBox="1">
            <a:spLocks noGrp="1"/>
          </p:cNvSpPr>
          <p:nvPr>
            <p:ph type="subTitle" idx="1"/>
          </p:nvPr>
        </p:nvSpPr>
        <p:spPr>
          <a:xfrm>
            <a:off x="5690251" y="5172900"/>
            <a:ext cx="6498707" cy="660800"/>
          </a:xfrm>
          <a:prstGeom prst="rect">
            <a:avLst/>
          </a:prstGeom>
          <a:gradFill>
            <a:gsLst>
              <a:gs pos="0">
                <a:srgbClr val="FBB618"/>
              </a:gs>
              <a:gs pos="100000">
                <a:srgbClr val="FF9900"/>
              </a:gs>
            </a:gsLst>
            <a:lin ang="5400700" scaled="0"/>
          </a:gradFill>
          <a:effectLst>
            <a:outerShdw blurRad="114300" dist="95250" dir="5160000" algn="bl" rotWithShape="0">
              <a:srgbClr val="000000">
                <a:alpha val="45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Oswald"/>
              <a:buNone/>
              <a:defRPr sz="2666">
                <a:solidFill>
                  <a:srgbClr val="201A50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933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933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933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933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933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933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933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93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title"/>
          </p:nvPr>
        </p:nvSpPr>
        <p:spPr>
          <a:xfrm>
            <a:off x="353908" y="1438333"/>
            <a:ext cx="5392195" cy="2385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6132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6132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6132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6132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6132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6132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6132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6132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6132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body" idx="2"/>
          </p:nvPr>
        </p:nvSpPr>
        <p:spPr>
          <a:xfrm>
            <a:off x="6584285" y="365900"/>
            <a:ext cx="5114668" cy="480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448" lvl="0" indent="-457086">
              <a:spcBef>
                <a:spcPts val="0"/>
              </a:spcBef>
              <a:spcAft>
                <a:spcPts val="0"/>
              </a:spcAft>
              <a:buClr>
                <a:srgbClr val="201A50"/>
              </a:buClr>
              <a:buSzPts val="1800"/>
              <a:buChar char="●"/>
              <a:defRPr b="1">
                <a:solidFill>
                  <a:srgbClr val="201A50"/>
                </a:solidFill>
              </a:defRPr>
            </a:lvl1pPr>
            <a:lvl2pPr marL="1218895" lvl="1" indent="-423228">
              <a:spcBef>
                <a:spcPts val="2133"/>
              </a:spcBef>
              <a:spcAft>
                <a:spcPts val="0"/>
              </a:spcAft>
              <a:buClr>
                <a:srgbClr val="00948F"/>
              </a:buClr>
              <a:buSzPts val="1400"/>
              <a:buChar char="○"/>
              <a:defRPr>
                <a:solidFill>
                  <a:srgbClr val="00948F"/>
                </a:solidFill>
              </a:defRPr>
            </a:lvl2pPr>
            <a:lvl3pPr marL="1828343" lvl="2" indent="-389369">
              <a:spcBef>
                <a:spcPts val="2133"/>
              </a:spcBef>
              <a:spcAft>
                <a:spcPts val="0"/>
              </a:spcAft>
              <a:buClr>
                <a:srgbClr val="00948F"/>
              </a:buClr>
              <a:buSzPts val="1000"/>
              <a:buChar char="■"/>
              <a:defRPr>
                <a:solidFill>
                  <a:srgbClr val="00948F"/>
                </a:solidFill>
              </a:defRPr>
            </a:lvl3pPr>
            <a:lvl4pPr marL="2437790" lvl="3" indent="-389369">
              <a:spcBef>
                <a:spcPts val="2133"/>
              </a:spcBef>
              <a:spcAft>
                <a:spcPts val="0"/>
              </a:spcAft>
              <a:buClr>
                <a:srgbClr val="00948F"/>
              </a:buClr>
              <a:buSzPts val="1000"/>
              <a:buChar char="●"/>
              <a:defRPr>
                <a:solidFill>
                  <a:srgbClr val="00948F"/>
                </a:solidFill>
              </a:defRPr>
            </a:lvl4pPr>
            <a:lvl5pPr marL="3047238" lvl="4" indent="-389369">
              <a:spcBef>
                <a:spcPts val="2133"/>
              </a:spcBef>
              <a:spcAft>
                <a:spcPts val="0"/>
              </a:spcAft>
              <a:buClr>
                <a:srgbClr val="666666"/>
              </a:buClr>
              <a:buSzPts val="1000"/>
              <a:buChar char="○"/>
              <a:defRPr>
                <a:solidFill>
                  <a:srgbClr val="666666"/>
                </a:solidFill>
              </a:defRPr>
            </a:lvl5pPr>
            <a:lvl6pPr marL="3656686" lvl="5" indent="-389369">
              <a:spcBef>
                <a:spcPts val="2133"/>
              </a:spcBef>
              <a:spcAft>
                <a:spcPts val="0"/>
              </a:spcAft>
              <a:buSzPts val="1000"/>
              <a:buChar char="■"/>
              <a:defRPr/>
            </a:lvl6pPr>
            <a:lvl7pPr marL="4266133" lvl="6" indent="-389369">
              <a:spcBef>
                <a:spcPts val="2133"/>
              </a:spcBef>
              <a:spcAft>
                <a:spcPts val="0"/>
              </a:spcAft>
              <a:buSzPts val="1000"/>
              <a:buChar char="●"/>
              <a:defRPr/>
            </a:lvl7pPr>
            <a:lvl8pPr marL="4875581" lvl="7" indent="-389369">
              <a:spcBef>
                <a:spcPts val="2133"/>
              </a:spcBef>
              <a:spcAft>
                <a:spcPts val="0"/>
              </a:spcAft>
              <a:buSzPts val="1000"/>
              <a:buChar char="○"/>
              <a:defRPr/>
            </a:lvl8pPr>
            <a:lvl9pPr marL="5485028" lvl="8" indent="-389369">
              <a:spcBef>
                <a:spcPts val="2133"/>
              </a:spcBef>
              <a:spcAft>
                <a:spcPts val="2133"/>
              </a:spcAft>
              <a:buSzPts val="1000"/>
              <a:buChar char="■"/>
              <a:defRPr/>
            </a:lvl9pPr>
          </a:lstStyle>
          <a:p>
            <a:endParaRPr/>
          </a:p>
        </p:txBody>
      </p:sp>
      <p:pic>
        <p:nvPicPr>
          <p:cNvPr id="75" name="Google Shape;75;p1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734731" y="6280033"/>
            <a:ext cx="2298968" cy="36920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7"/>
          <p:cNvSpPr/>
          <p:nvPr/>
        </p:nvSpPr>
        <p:spPr>
          <a:xfrm>
            <a:off x="5238769" y="5223900"/>
            <a:ext cx="885369" cy="6608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FBB618"/>
              </a:gs>
              <a:gs pos="100000">
                <a:srgbClr val="FF9900"/>
              </a:gs>
            </a:gsLst>
            <a:lin ang="5400700" scaled="0"/>
          </a:gradFill>
          <a:ln>
            <a:noFill/>
          </a:ln>
          <a:effectLst>
            <a:outerShdw blurRad="57150" dist="95250" dir="5340000" algn="bl" rotWithShape="0">
              <a:srgbClr val="000000">
                <a:alpha val="45000"/>
              </a:srgbClr>
            </a:outerShdw>
          </a:effectLst>
        </p:spPr>
        <p:txBody>
          <a:bodyPr spcFirstLastPara="1" wrap="square" lIns="121868" tIns="121868" rIns="121868" bIns="12186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6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jor Point Gold">
  <p:cSld name="MAIN_POINT_1">
    <p:bg>
      <p:bgPr>
        <a:gradFill>
          <a:gsLst>
            <a:gs pos="0">
              <a:srgbClr val="FBB618"/>
            </a:gs>
            <a:gs pos="100000">
              <a:srgbClr val="FF9900"/>
            </a:gs>
          </a:gsLst>
          <a:lin ang="5400012" scaled="0"/>
        </a:gra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/>
          </p:nvPr>
        </p:nvSpPr>
        <p:spPr>
          <a:xfrm>
            <a:off x="653497" y="705200"/>
            <a:ext cx="7568828" cy="54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7198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7198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7198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7198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7198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7198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7198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7198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7198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pic>
        <p:nvPicPr>
          <p:cNvPr id="51" name="Google Shape;51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327771" y="6021534"/>
            <a:ext cx="2677770" cy="5861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formation (White w/ Teal)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0" y="293433"/>
            <a:ext cx="10316913" cy="866000"/>
          </a:xfrm>
          <a:prstGeom prst="rect">
            <a:avLst/>
          </a:prstGeom>
          <a:gradFill>
            <a:gsLst>
              <a:gs pos="0">
                <a:srgbClr val="130F32"/>
              </a:gs>
              <a:gs pos="100000">
                <a:srgbClr val="201A50"/>
              </a:gs>
            </a:gsLst>
            <a:lin ang="0" scaled="0"/>
          </a:gradFill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879471" y="1870033"/>
            <a:ext cx="9884225" cy="477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448" lvl="0" indent="-457086" rtl="0">
              <a:spcBef>
                <a:spcPts val="0"/>
              </a:spcBef>
              <a:spcAft>
                <a:spcPts val="0"/>
              </a:spcAft>
              <a:buClr>
                <a:srgbClr val="201A50"/>
              </a:buClr>
              <a:buSzPts val="1800"/>
              <a:buChar char="●"/>
              <a:defRPr>
                <a:solidFill>
                  <a:srgbClr val="201A50"/>
                </a:solidFill>
              </a:defRPr>
            </a:lvl1pPr>
            <a:lvl2pPr marL="1218895" lvl="1" indent="-423228" rtl="0">
              <a:spcBef>
                <a:spcPts val="2133"/>
              </a:spcBef>
              <a:spcAft>
                <a:spcPts val="0"/>
              </a:spcAft>
              <a:buClr>
                <a:srgbClr val="00948F"/>
              </a:buClr>
              <a:buSzPts val="1400"/>
              <a:buChar char="○"/>
              <a:defRPr>
                <a:solidFill>
                  <a:srgbClr val="00948F"/>
                </a:solidFill>
              </a:defRPr>
            </a:lvl2pPr>
            <a:lvl3pPr marL="1828343" lvl="2" indent="-389369" rtl="0">
              <a:spcBef>
                <a:spcPts val="2133"/>
              </a:spcBef>
              <a:spcAft>
                <a:spcPts val="0"/>
              </a:spcAft>
              <a:buClr>
                <a:srgbClr val="999999"/>
              </a:buClr>
              <a:buSzPts val="1000"/>
              <a:buChar char="■"/>
              <a:defRPr>
                <a:solidFill>
                  <a:srgbClr val="999999"/>
                </a:solidFill>
              </a:defRPr>
            </a:lvl3pPr>
            <a:lvl4pPr marL="2437790" lvl="3" indent="-389369" rtl="0">
              <a:spcBef>
                <a:spcPts val="2133"/>
              </a:spcBef>
              <a:spcAft>
                <a:spcPts val="0"/>
              </a:spcAft>
              <a:buClr>
                <a:srgbClr val="999999"/>
              </a:buClr>
              <a:buSzPts val="1000"/>
              <a:buChar char="●"/>
              <a:defRPr>
                <a:solidFill>
                  <a:srgbClr val="999999"/>
                </a:solidFill>
              </a:defRPr>
            </a:lvl4pPr>
            <a:lvl5pPr marL="3047238" lvl="4" indent="-389369" rtl="0">
              <a:spcBef>
                <a:spcPts val="2133"/>
              </a:spcBef>
              <a:spcAft>
                <a:spcPts val="0"/>
              </a:spcAft>
              <a:buClr>
                <a:srgbClr val="999999"/>
              </a:buClr>
              <a:buSzPts val="1000"/>
              <a:buChar char="○"/>
              <a:defRPr>
                <a:solidFill>
                  <a:srgbClr val="999999"/>
                </a:solidFill>
              </a:defRPr>
            </a:lvl5pPr>
            <a:lvl6pPr marL="3656686" lvl="5" indent="-389369" rtl="0">
              <a:spcBef>
                <a:spcPts val="2133"/>
              </a:spcBef>
              <a:spcAft>
                <a:spcPts val="0"/>
              </a:spcAft>
              <a:buClr>
                <a:srgbClr val="999999"/>
              </a:buClr>
              <a:buSzPts val="1000"/>
              <a:buChar char="■"/>
              <a:defRPr>
                <a:solidFill>
                  <a:srgbClr val="999999"/>
                </a:solidFill>
              </a:defRPr>
            </a:lvl6pPr>
            <a:lvl7pPr marL="4266133" lvl="6" indent="-389369" rtl="0">
              <a:spcBef>
                <a:spcPts val="2133"/>
              </a:spcBef>
              <a:spcAft>
                <a:spcPts val="0"/>
              </a:spcAft>
              <a:buClr>
                <a:srgbClr val="999999"/>
              </a:buClr>
              <a:buSzPts val="1000"/>
              <a:buChar char="●"/>
              <a:defRPr>
                <a:solidFill>
                  <a:srgbClr val="999999"/>
                </a:solidFill>
              </a:defRPr>
            </a:lvl7pPr>
            <a:lvl8pPr marL="4875581" lvl="7" indent="-389369" rtl="0">
              <a:spcBef>
                <a:spcPts val="2133"/>
              </a:spcBef>
              <a:spcAft>
                <a:spcPts val="0"/>
              </a:spcAft>
              <a:buClr>
                <a:srgbClr val="999999"/>
              </a:buClr>
              <a:buSzPts val="1000"/>
              <a:buChar char="○"/>
              <a:defRPr>
                <a:solidFill>
                  <a:srgbClr val="999999"/>
                </a:solidFill>
              </a:defRPr>
            </a:lvl8pPr>
            <a:lvl9pPr marL="5485028" lvl="8" indent="-389369" rtl="0">
              <a:spcBef>
                <a:spcPts val="2133"/>
              </a:spcBef>
              <a:spcAft>
                <a:spcPts val="2133"/>
              </a:spcAft>
              <a:buClr>
                <a:srgbClr val="999999"/>
              </a:buClr>
              <a:buSzPts val="1000"/>
              <a:buChar char="■"/>
              <a:defRPr>
                <a:solidFill>
                  <a:srgbClr val="999999"/>
                </a:solidFill>
              </a:defRPr>
            </a:lvl9pPr>
          </a:lstStyle>
          <a:p>
            <a:endParaRPr/>
          </a:p>
        </p:txBody>
      </p:sp>
      <p:pic>
        <p:nvPicPr>
          <p:cNvPr id="34" name="Google Shape;34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734731" y="6280033"/>
            <a:ext cx="2298968" cy="36920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7"/>
          <p:cNvSpPr txBox="1">
            <a:spLocks noGrp="1"/>
          </p:cNvSpPr>
          <p:nvPr>
            <p:ph type="title" idx="2"/>
          </p:nvPr>
        </p:nvSpPr>
        <p:spPr>
          <a:xfrm>
            <a:off x="0" y="1159433"/>
            <a:ext cx="4350467" cy="510000"/>
          </a:xfrm>
          <a:prstGeom prst="rect">
            <a:avLst/>
          </a:prstGeom>
          <a:gradFill>
            <a:gsLst>
              <a:gs pos="0">
                <a:srgbClr val="047A70"/>
              </a:gs>
              <a:gs pos="100000">
                <a:srgbClr val="00948F"/>
              </a:gs>
            </a:gsLst>
            <a:lin ang="16198662" scaled="0"/>
          </a:gradFill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None/>
              <a:defRPr sz="20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Teal">
  <p:cSld name="MAIN_POINT_1_1_1_2">
    <p:bg>
      <p:bgPr>
        <a:gradFill>
          <a:gsLst>
            <a:gs pos="0">
              <a:srgbClr val="047A70"/>
            </a:gs>
            <a:gs pos="100000">
              <a:srgbClr val="00948F"/>
            </a:gs>
          </a:gsLst>
          <a:lin ang="16198662" scaled="0"/>
        </a:gra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/>
          <p:nvPr/>
        </p:nvSpPr>
        <p:spPr>
          <a:xfrm>
            <a:off x="3487892" y="1069000"/>
            <a:ext cx="5213042" cy="42392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 w="762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185738" dist="85725" dir="27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868" tIns="121868" rIns="121868" bIns="12186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6"/>
          </a:p>
        </p:txBody>
      </p:sp>
      <p:sp>
        <p:nvSpPr>
          <p:cNvPr id="64" name="Google Shape;64;p15"/>
          <p:cNvSpPr txBox="1">
            <a:spLocks noGrp="1"/>
          </p:cNvSpPr>
          <p:nvPr>
            <p:ph type="title"/>
          </p:nvPr>
        </p:nvSpPr>
        <p:spPr>
          <a:xfrm>
            <a:off x="3487892" y="1388000"/>
            <a:ext cx="5213042" cy="360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2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2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2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2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2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2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2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2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2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pic>
        <p:nvPicPr>
          <p:cNvPr id="65" name="Google Shape;65;p1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327771" y="6021534"/>
            <a:ext cx="2677770" cy="5861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6"/>
          <p:cNvSpPr txBox="1"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body" idx="1"/>
          </p:nvPr>
        </p:nvSpPr>
        <p:spPr>
          <a:xfrm>
            <a:off x="1522413" y="1904999"/>
            <a:ext cx="4435564" cy="4088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400"/>
              <a:buChar char="▪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–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 sz="1800"/>
            </a:lvl3pPr>
            <a:lvl4pPr marL="1828800" lvl="3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–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▪"/>
              <a:defRPr sz="1600"/>
            </a:lvl5pPr>
            <a:lvl6pPr marL="2743200" lvl="5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–"/>
              <a:defRPr sz="1600"/>
            </a:lvl6pPr>
            <a:lvl7pPr marL="3200400" lvl="6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▪"/>
              <a:defRPr sz="1600"/>
            </a:lvl7pPr>
            <a:lvl8pPr marL="3657600" lvl="7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–"/>
              <a:defRPr sz="1600"/>
            </a:lvl8pPr>
            <a:lvl9pPr marL="4114800" lvl="8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▪"/>
              <a:defRPr sz="1600"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body" idx="2"/>
          </p:nvPr>
        </p:nvSpPr>
        <p:spPr>
          <a:xfrm>
            <a:off x="6230849" y="1904999"/>
            <a:ext cx="4435564" cy="4088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400"/>
              <a:buChar char="▪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–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 sz="1800"/>
            </a:lvl3pPr>
            <a:lvl4pPr marL="1828800" lvl="3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–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▪"/>
              <a:defRPr sz="1600"/>
            </a:lvl5pPr>
            <a:lvl6pPr marL="2743200" lvl="5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–"/>
              <a:defRPr sz="1600"/>
            </a:lvl6pPr>
            <a:lvl7pPr marL="3200400" lvl="6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▪"/>
              <a:defRPr sz="1600"/>
            </a:lvl7pPr>
            <a:lvl8pPr marL="3657600" lvl="7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–"/>
              <a:defRPr sz="1600"/>
            </a:lvl8pPr>
            <a:lvl9pPr marL="4114800" lvl="8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▪"/>
              <a:defRPr sz="1600"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dt" idx="10"/>
          </p:nvPr>
        </p:nvSpPr>
        <p:spPr>
          <a:xfrm>
            <a:off x="7994363" y="6516865"/>
            <a:ext cx="1327622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ftr" idx="11"/>
          </p:nvPr>
        </p:nvSpPr>
        <p:spPr>
          <a:xfrm>
            <a:off x="1507498" y="6516865"/>
            <a:ext cx="6062145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6"/>
          <p:cNvSpPr txBox="1">
            <a:spLocks noGrp="1"/>
          </p:cNvSpPr>
          <p:nvPr>
            <p:ph type="sldNum" idx="12"/>
          </p:nvPr>
        </p:nvSpPr>
        <p:spPr>
          <a:xfrm>
            <a:off x="9730094" y="6516865"/>
            <a:ext cx="936319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7" name="Google Shape;47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5737992"/>
            <a:ext cx="1851878" cy="5636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1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21"/>
          <p:cNvSpPr txBox="1"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sz="3200"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1"/>
          <p:cNvSpPr>
            <a:spLocks noGrp="1"/>
          </p:cNvSpPr>
          <p:nvPr>
            <p:ph type="pic" idx="2"/>
          </p:nvPr>
        </p:nvSpPr>
        <p:spPr>
          <a:xfrm>
            <a:off x="1400490" y="1202055"/>
            <a:ext cx="5760720" cy="420624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52" name="Google Shape;52;p21"/>
          <p:cNvSpPr txBox="1">
            <a:spLocks noGrp="1"/>
          </p:cNvSpPr>
          <p:nvPr>
            <p:ph type="body" idx="1"/>
          </p:nvPr>
        </p:nvSpPr>
        <p:spPr>
          <a:xfrm>
            <a:off x="7923214" y="3536829"/>
            <a:ext cx="3124200" cy="1797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3" name="Google Shape;53;p21"/>
          <p:cNvSpPr txBox="1">
            <a:spLocks noGrp="1"/>
          </p:cNvSpPr>
          <p:nvPr>
            <p:ph type="dt" idx="10"/>
          </p:nvPr>
        </p:nvSpPr>
        <p:spPr>
          <a:xfrm>
            <a:off x="7994363" y="6516865"/>
            <a:ext cx="1327622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1"/>
          <p:cNvSpPr txBox="1">
            <a:spLocks noGrp="1"/>
          </p:cNvSpPr>
          <p:nvPr>
            <p:ph type="ftr" idx="11"/>
          </p:nvPr>
        </p:nvSpPr>
        <p:spPr>
          <a:xfrm>
            <a:off x="1507498" y="6516865"/>
            <a:ext cx="6062145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1"/>
          <p:cNvSpPr txBox="1">
            <a:spLocks noGrp="1"/>
          </p:cNvSpPr>
          <p:nvPr>
            <p:ph type="sldNum" idx="12"/>
          </p:nvPr>
        </p:nvSpPr>
        <p:spPr>
          <a:xfrm>
            <a:off x="9730094" y="6516865"/>
            <a:ext cx="936319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6" name="Google Shape;56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5737992"/>
            <a:ext cx="1851878" cy="5636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7"/>
          <p:cNvSpPr txBox="1"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Arial"/>
              <a:buNone/>
              <a:defRPr sz="54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7"/>
          <p:cNvSpPr txBox="1"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909090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909090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09090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09090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09090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09090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09090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09090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dt" idx="10"/>
          </p:nvPr>
        </p:nvSpPr>
        <p:spPr>
          <a:xfrm>
            <a:off x="7994363" y="6516865"/>
            <a:ext cx="1327622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7"/>
          <p:cNvSpPr txBox="1">
            <a:spLocks noGrp="1"/>
          </p:cNvSpPr>
          <p:nvPr>
            <p:ph type="ftr" idx="11"/>
          </p:nvPr>
        </p:nvSpPr>
        <p:spPr>
          <a:xfrm>
            <a:off x="1507498" y="6516865"/>
            <a:ext cx="6062145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7"/>
          <p:cNvSpPr txBox="1">
            <a:spLocks noGrp="1"/>
          </p:cNvSpPr>
          <p:nvPr>
            <p:ph type="sldNum" idx="12"/>
          </p:nvPr>
        </p:nvSpPr>
        <p:spPr>
          <a:xfrm>
            <a:off x="9730094" y="6516865"/>
            <a:ext cx="936319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3" name="Google Shape;6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576" y="6294384"/>
            <a:ext cx="1851878" cy="5636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5737992"/>
            <a:ext cx="1851878" cy="563616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body" idx="1"/>
          </p:nvPr>
        </p:nvSpPr>
        <p:spPr>
          <a:xfrm>
            <a:off x="1522876" y="1905000"/>
            <a:ext cx="9143538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–"/>
              <a:defRPr/>
            </a:lvl6pPr>
            <a:lvl7pPr marL="3200400" lvl="6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–"/>
              <a:defRPr/>
            </a:lvl8pPr>
            <a:lvl9pPr marL="4114800" lvl="8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dt" idx="10"/>
          </p:nvPr>
        </p:nvSpPr>
        <p:spPr>
          <a:xfrm>
            <a:off x="7994363" y="6516865"/>
            <a:ext cx="1327622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ftr" idx="11"/>
          </p:nvPr>
        </p:nvSpPr>
        <p:spPr>
          <a:xfrm>
            <a:off x="1507498" y="6516865"/>
            <a:ext cx="6062145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sldNum" idx="12"/>
          </p:nvPr>
        </p:nvSpPr>
        <p:spPr>
          <a:xfrm>
            <a:off x="9730094" y="6516865"/>
            <a:ext cx="936319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sz="32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>
            <a:off x="1491930" y="1293495"/>
            <a:ext cx="557784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Char char="▪"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–"/>
              <a:defRPr sz="1800"/>
            </a:lvl2pPr>
            <a:lvl3pPr marL="1371600" lvl="2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▪"/>
              <a:defRPr sz="1600"/>
            </a:lvl3pPr>
            <a:lvl4pPr marL="1828800" lvl="3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▪"/>
              <a:defRPr sz="1400"/>
            </a:lvl5pPr>
            <a:lvl6pPr marL="2743200" lvl="5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6pPr>
            <a:lvl7pPr marL="3200400" lvl="6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▪"/>
              <a:defRPr sz="1400"/>
            </a:lvl7pPr>
            <a:lvl8pPr marL="3657600" lvl="7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8pPr>
            <a:lvl9pPr marL="4114800" lvl="8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▪"/>
              <a:defRPr sz="1400"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body" idx="2"/>
          </p:nvPr>
        </p:nvSpPr>
        <p:spPr>
          <a:xfrm>
            <a:off x="7923214" y="3536829"/>
            <a:ext cx="3124200" cy="1797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dt" idx="10"/>
          </p:nvPr>
        </p:nvSpPr>
        <p:spPr>
          <a:xfrm>
            <a:off x="7994363" y="6516865"/>
            <a:ext cx="1327622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ftr" idx="11"/>
          </p:nvPr>
        </p:nvSpPr>
        <p:spPr>
          <a:xfrm>
            <a:off x="1507498" y="6516865"/>
            <a:ext cx="6062145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sldNum" idx="12"/>
          </p:nvPr>
        </p:nvSpPr>
        <p:spPr>
          <a:xfrm>
            <a:off x="9730094" y="6516865"/>
            <a:ext cx="936319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9" name="Google Shape;79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5737992"/>
            <a:ext cx="1851878" cy="5636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2"/>
          </p:nvPr>
        </p:nvSpPr>
        <p:spPr>
          <a:xfrm>
            <a:off x="1522413" y="2590801"/>
            <a:ext cx="4419599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Char char="▪"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–"/>
              <a:defRPr sz="1800"/>
            </a:lvl2pPr>
            <a:lvl3pPr marL="1371600" lvl="2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▪"/>
              <a:defRPr sz="1600"/>
            </a:lvl3pPr>
            <a:lvl4pPr marL="1828800" lvl="3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▪"/>
              <a:defRPr sz="1400"/>
            </a:lvl5pPr>
            <a:lvl6pPr marL="2743200" lvl="5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6pPr>
            <a:lvl7pPr marL="3200400" lvl="6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▪"/>
              <a:defRPr sz="1400"/>
            </a:lvl7pPr>
            <a:lvl8pPr marL="3657600" lvl="7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8pPr>
            <a:lvl9pPr marL="4114800" lvl="8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▪"/>
              <a:defRPr sz="1400"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3"/>
          </p:nvPr>
        </p:nvSpPr>
        <p:spPr>
          <a:xfrm>
            <a:off x="6246814" y="1828800"/>
            <a:ext cx="4419599" cy="685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4"/>
          </p:nvPr>
        </p:nvSpPr>
        <p:spPr>
          <a:xfrm>
            <a:off x="6246814" y="2590801"/>
            <a:ext cx="4419599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Char char="▪"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–"/>
              <a:defRPr sz="1800"/>
            </a:lvl2pPr>
            <a:lvl3pPr marL="1371600" lvl="2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▪"/>
              <a:defRPr sz="1600"/>
            </a:lvl3pPr>
            <a:lvl4pPr marL="1828800" lvl="3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▪"/>
              <a:defRPr sz="1400"/>
            </a:lvl5pPr>
            <a:lvl6pPr marL="2743200" lvl="5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6pPr>
            <a:lvl7pPr marL="3200400" lvl="6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▪"/>
              <a:defRPr sz="1400"/>
            </a:lvl7pPr>
            <a:lvl8pPr marL="3657600" lvl="7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8pPr>
            <a:lvl9pPr marL="4114800" lvl="8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▪"/>
              <a:defRPr sz="1400"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dt" idx="10"/>
          </p:nvPr>
        </p:nvSpPr>
        <p:spPr>
          <a:xfrm>
            <a:off x="7994363" y="6516865"/>
            <a:ext cx="1327622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ftr" idx="11"/>
          </p:nvPr>
        </p:nvSpPr>
        <p:spPr>
          <a:xfrm>
            <a:off x="1507498" y="6516865"/>
            <a:ext cx="6062145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sldNum" idx="12"/>
          </p:nvPr>
        </p:nvSpPr>
        <p:spPr>
          <a:xfrm>
            <a:off x="9730094" y="6516865"/>
            <a:ext cx="936319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89" name="Google Shape;89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5737992"/>
            <a:ext cx="1851878" cy="5636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oogle Shape;91;p20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92" name="Google Shape;92;p20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20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20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5" name="Google Shape;95;p20"/>
          <p:cNvSpPr txBox="1">
            <a:spLocks noGrp="1"/>
          </p:cNvSpPr>
          <p:nvPr>
            <p:ph type="dt" idx="10"/>
          </p:nvPr>
        </p:nvSpPr>
        <p:spPr>
          <a:xfrm>
            <a:off x="7994363" y="6516865"/>
            <a:ext cx="1327622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0"/>
          <p:cNvSpPr txBox="1">
            <a:spLocks noGrp="1"/>
          </p:cNvSpPr>
          <p:nvPr>
            <p:ph type="ftr" idx="11"/>
          </p:nvPr>
        </p:nvSpPr>
        <p:spPr>
          <a:xfrm>
            <a:off x="1507498" y="6516865"/>
            <a:ext cx="6062145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sldNum" idx="12"/>
          </p:nvPr>
        </p:nvSpPr>
        <p:spPr>
          <a:xfrm>
            <a:off x="9730094" y="6516865"/>
            <a:ext cx="936319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8" name="Google Shape;98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5737992"/>
            <a:ext cx="1851878" cy="5636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2"/>
          <p:cNvSpPr txBox="1"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2"/>
          <p:cNvSpPr txBox="1">
            <a:spLocks noGrp="1"/>
          </p:cNvSpPr>
          <p:nvPr>
            <p:ph type="body" idx="1"/>
          </p:nvPr>
        </p:nvSpPr>
        <p:spPr>
          <a:xfrm rot="5400000">
            <a:off x="4037245" y="-609369"/>
            <a:ext cx="4114800" cy="914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▪"/>
              <a:defRPr/>
            </a:lvl5pPr>
            <a:lvl6pPr marL="2743200" lvl="5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–"/>
              <a:defRPr/>
            </a:lvl6pPr>
            <a:lvl7pPr marL="3200400" lvl="6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▪"/>
              <a:defRPr/>
            </a:lvl7pPr>
            <a:lvl8pPr marL="3657600" lvl="7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–"/>
              <a:defRPr/>
            </a:lvl8pPr>
            <a:lvl9pPr marL="4114800" lvl="8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▪"/>
              <a:defRPr/>
            </a:lvl9pPr>
          </a:lstStyle>
          <a:p>
            <a:endParaRPr/>
          </a:p>
        </p:txBody>
      </p:sp>
      <p:sp>
        <p:nvSpPr>
          <p:cNvPr id="102" name="Google Shape;102;p22"/>
          <p:cNvSpPr txBox="1">
            <a:spLocks noGrp="1"/>
          </p:cNvSpPr>
          <p:nvPr>
            <p:ph type="dt" idx="10"/>
          </p:nvPr>
        </p:nvSpPr>
        <p:spPr>
          <a:xfrm>
            <a:off x="7994363" y="6516865"/>
            <a:ext cx="1327622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22"/>
          <p:cNvSpPr txBox="1">
            <a:spLocks noGrp="1"/>
          </p:cNvSpPr>
          <p:nvPr>
            <p:ph type="ftr" idx="11"/>
          </p:nvPr>
        </p:nvSpPr>
        <p:spPr>
          <a:xfrm>
            <a:off x="1507498" y="6516865"/>
            <a:ext cx="6062145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2"/>
          <p:cNvSpPr txBox="1">
            <a:spLocks noGrp="1"/>
          </p:cNvSpPr>
          <p:nvPr>
            <p:ph type="sldNum" idx="12"/>
          </p:nvPr>
        </p:nvSpPr>
        <p:spPr>
          <a:xfrm>
            <a:off x="9730094" y="6516865"/>
            <a:ext cx="936319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05" name="Google Shape;105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5737992"/>
            <a:ext cx="1851878" cy="5636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2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11" name="Google Shape;11;p12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12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12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4" name="Google Shape;14;p12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5" name="Google Shape;15;p12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12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;p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8" name="Google Shape;18;p12"/>
          <p:cNvSpPr txBox="1"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body" idx="1"/>
          </p:nvPr>
        </p:nvSpPr>
        <p:spPr>
          <a:xfrm>
            <a:off x="1522876" y="1905000"/>
            <a:ext cx="9143538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dt" idx="10"/>
          </p:nvPr>
        </p:nvSpPr>
        <p:spPr>
          <a:xfrm>
            <a:off x="7994363" y="6516865"/>
            <a:ext cx="1327622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12"/>
          <p:cNvSpPr txBox="1">
            <a:spLocks noGrp="1"/>
          </p:cNvSpPr>
          <p:nvPr>
            <p:ph type="ftr" idx="11"/>
          </p:nvPr>
        </p:nvSpPr>
        <p:spPr>
          <a:xfrm>
            <a:off x="1507498" y="6516865"/>
            <a:ext cx="6062145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12"/>
          <p:cNvSpPr txBox="1">
            <a:spLocks noGrp="1"/>
          </p:cNvSpPr>
          <p:nvPr>
            <p:ph type="sldNum" idx="12"/>
          </p:nvPr>
        </p:nvSpPr>
        <p:spPr>
          <a:xfrm>
            <a:off x="9730094" y="6516865"/>
            <a:ext cx="936319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3" name="Google Shape;23;p1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0" y="5737992"/>
            <a:ext cx="1851878" cy="56361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dern-writer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492" y="496667"/>
            <a:ext cx="11357841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492" y="1958433"/>
            <a:ext cx="11357841" cy="413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2921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Roboto"/>
              <a:buChar char="■"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2921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Roboto"/>
              <a:buChar char="●"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2921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Roboto"/>
              <a:buChar char="○"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2921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Roboto"/>
              <a:buChar char="■"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2921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Roboto"/>
              <a:buChar char="●"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2921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Roboto"/>
              <a:buChar char="○"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2921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000"/>
              <a:buFont typeface="Roboto"/>
              <a:buChar char="■"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3669" y="6217623"/>
            <a:ext cx="731409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33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333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333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333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333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333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333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333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333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69" r:id="rId2"/>
    <p:sldLayoutId id="2147483668" r:id="rId3"/>
    <p:sldLayoutId id="214748366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llasisd.org/Page/4603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dallasisd.org/domain/14173" TargetMode="External"/><Relationship Id="rId4" Type="http://schemas.openxmlformats.org/officeDocument/2006/relationships/hyperlink" Target="https://www.dallasisd.org/Page/41445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gbarber@dallasisd.org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hyperlink" Target="mailto:sharring@dallasisd.or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1.dcccd.edu/catalog/programs/matrix.cfm?loc=ECC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hub.com/shariharrington/vB1e3k/2019-instructor-credentialing-dual-credit-packe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"/>
          <p:cNvSpPr txBox="1">
            <a:spLocks noGrp="1"/>
          </p:cNvSpPr>
          <p:nvPr>
            <p:ph type="subTitle" idx="1"/>
          </p:nvPr>
        </p:nvSpPr>
        <p:spPr>
          <a:xfrm>
            <a:off x="1140430" y="4972692"/>
            <a:ext cx="9955659" cy="894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92307"/>
              <a:buNone/>
            </a:pPr>
            <a:r>
              <a:rPr lang="en-US" sz="2600" b="1"/>
              <a:t>Grace Barber</a:t>
            </a:r>
            <a:r>
              <a:rPr lang="en-US" sz="2600"/>
              <a:t>, Dual Credit Instructor </a:t>
            </a:r>
            <a:endParaRPr sz="260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92307"/>
              <a:buNone/>
            </a:pPr>
            <a:r>
              <a:rPr lang="en-US" sz="2600" b="1"/>
              <a:t>Shari Harrington</a:t>
            </a:r>
            <a:r>
              <a:rPr lang="en-US" sz="2600"/>
              <a:t>, Cluster Coordinator</a:t>
            </a:r>
            <a:endParaRPr sz="260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/>
          </a:p>
        </p:txBody>
      </p:sp>
      <p:sp>
        <p:nvSpPr>
          <p:cNvPr id="118" name="Google Shape;118;p1"/>
          <p:cNvSpPr txBox="1">
            <a:spLocks noGrp="1"/>
          </p:cNvSpPr>
          <p:nvPr>
            <p:ph type="ctrTitle"/>
          </p:nvPr>
        </p:nvSpPr>
        <p:spPr>
          <a:xfrm>
            <a:off x="1511219" y="1885308"/>
            <a:ext cx="9166385" cy="264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333"/>
              <a:buNone/>
            </a:pPr>
            <a:r>
              <a:rPr lang="en-US"/>
              <a:t>Successfully Implementing a Dual Credit PCT Program</a:t>
            </a:r>
            <a:endParaRPr sz="6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5b177d7921_0_16"/>
          <p:cNvSpPr txBox="1">
            <a:spLocks noGrp="1"/>
          </p:cNvSpPr>
          <p:nvPr>
            <p:ph type="title"/>
          </p:nvPr>
        </p:nvSpPr>
        <p:spPr>
          <a:xfrm>
            <a:off x="1522876" y="609600"/>
            <a:ext cx="9143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3200"/>
              <a:buNone/>
            </a:pPr>
            <a:r>
              <a:rPr lang="en-US" sz="4000" b="1">
                <a:solidFill>
                  <a:schemeClr val="dk1"/>
                </a:solidFill>
              </a:rPr>
              <a:t>Implement Pathway</a:t>
            </a:r>
            <a:endParaRPr sz="4800"/>
          </a:p>
        </p:txBody>
      </p:sp>
      <p:sp>
        <p:nvSpPr>
          <p:cNvPr id="187" name="Google Shape;187;g5b177d7921_0_16"/>
          <p:cNvSpPr txBox="1">
            <a:spLocks noGrp="1"/>
          </p:cNvSpPr>
          <p:nvPr>
            <p:ph type="body" idx="1"/>
          </p:nvPr>
        </p:nvSpPr>
        <p:spPr>
          <a:xfrm>
            <a:off x="1522876" y="1905000"/>
            <a:ext cx="9143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pic>
        <p:nvPicPr>
          <p:cNvPr id="188" name="Google Shape;188;g5b177d7921_0_16" descr="A picture containing toy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6511" y="1719181"/>
            <a:ext cx="6463622" cy="41292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4"/>
          <p:cNvSpPr txBox="1">
            <a:spLocks noGrp="1"/>
          </p:cNvSpPr>
          <p:nvPr>
            <p:ph type="title"/>
          </p:nvPr>
        </p:nvSpPr>
        <p:spPr>
          <a:xfrm>
            <a:off x="3759910" y="1819274"/>
            <a:ext cx="4660190" cy="3391149"/>
          </a:xfrm>
          <a:prstGeom prst="rect">
            <a:avLst/>
          </a:prstGeom>
        </p:spPr>
        <p:txBody>
          <a:bodyPr spcFirstLastPara="1" wrap="square" lIns="121868" tIns="121868" rIns="121868" bIns="121868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b="1">
                <a:latin typeface="+mn-lt"/>
              </a:rPr>
              <a:t> </a:t>
            </a:r>
            <a:r>
              <a:rPr lang="en-US" sz="4800" b="1">
                <a:latin typeface="+mn-lt"/>
              </a:rPr>
              <a:t>*Challenges</a:t>
            </a:r>
            <a:br>
              <a:rPr lang="en-US" sz="4800" b="1">
                <a:latin typeface="+mn-lt"/>
              </a:rPr>
            </a:br>
            <a:br>
              <a:rPr lang="en-US" sz="4800" b="1">
                <a:latin typeface="+mn-lt"/>
              </a:rPr>
            </a:br>
            <a:r>
              <a:rPr lang="en-US" sz="4800" b="1">
                <a:latin typeface="+mn-lt"/>
              </a:rPr>
              <a:t>* Successes</a:t>
            </a:r>
            <a:br>
              <a:rPr lang="en-US" sz="4800" b="1">
                <a:latin typeface="+mn-lt"/>
              </a:rPr>
            </a:br>
            <a:br>
              <a:rPr lang="en-US" sz="4800" b="1">
                <a:latin typeface="+mn-lt"/>
              </a:rPr>
            </a:br>
            <a:r>
              <a:rPr lang="en-US" sz="4800" b="1">
                <a:latin typeface="+mn-lt"/>
              </a:rPr>
              <a:t>* Lessons </a:t>
            </a:r>
            <a:br>
              <a:rPr lang="en-US" sz="1850"/>
            </a:br>
            <a:br>
              <a:rPr lang="en-US" sz="1850"/>
            </a:br>
            <a:br>
              <a:rPr lang="en-US" sz="1850"/>
            </a:br>
            <a:endParaRPr/>
          </a:p>
        </p:txBody>
      </p:sp>
    </p:spTree>
    <p:extLst>
      <p:ext uri="{BB962C8B-B14F-4D97-AF65-F5344CB8AC3E}">
        <p14:creationId xmlns:p14="http://schemas.microsoft.com/office/powerpoint/2010/main" val="926133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8CF2E-C70F-4254-9A30-85CEB5B73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Challenges for Teachers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E8AF02-8059-40B0-930E-B6BC27CE07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46319" y="2809876"/>
            <a:ext cx="8083481" cy="4629150"/>
          </a:xfr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08965" indent="-456565"/>
            <a:r>
              <a:rPr lang="en-US" sz="4400" b="1" dirty="0">
                <a:latin typeface="+mn-lt"/>
              </a:rPr>
              <a:t>Class online participation</a:t>
            </a:r>
            <a:endParaRPr lang="en-US" dirty="0"/>
          </a:p>
          <a:p>
            <a:pPr marL="608965" indent="-456565"/>
            <a:r>
              <a:rPr lang="en-US" sz="4400" b="1" dirty="0">
                <a:latin typeface="+mn-lt"/>
              </a:rPr>
              <a:t>Student tech issues</a:t>
            </a:r>
          </a:p>
          <a:p>
            <a:pPr marL="608965" indent="-456565"/>
            <a:r>
              <a:rPr lang="en-US" sz="4400" b="1" dirty="0">
                <a:latin typeface="+mn-lt"/>
              </a:rPr>
              <a:t>DCCCD – No extra material</a:t>
            </a:r>
          </a:p>
          <a:p>
            <a:pPr marL="608965" indent="-456565"/>
            <a:r>
              <a:rPr lang="en-US" sz="4400" b="1" dirty="0">
                <a:latin typeface="+mn-lt"/>
              </a:rPr>
              <a:t>Added content on Google Classroom </a:t>
            </a:r>
          </a:p>
          <a:p>
            <a:pPr marL="608965" indent="-456565"/>
            <a:endParaRPr lang="en-US" sz="4799" b="1">
              <a:latin typeface="+mn-lt"/>
            </a:endParaRPr>
          </a:p>
          <a:p>
            <a:pPr marL="608965" indent="-456565"/>
            <a:endParaRPr lang="en-US" sz="4799" b="1">
              <a:latin typeface="+mn-lt"/>
            </a:endParaRPr>
          </a:p>
          <a:p>
            <a:pPr marL="608965" indent="-456565"/>
            <a:endParaRPr lang="en-US" sz="4799" b="1">
              <a:latin typeface="+mn-lt"/>
            </a:endParaRPr>
          </a:p>
          <a:p>
            <a:pPr marL="608965" indent="-456565"/>
            <a:endParaRPr lang="en-US"/>
          </a:p>
          <a:p>
            <a:pPr marL="608965" indent="-456565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227D925-9EC4-4031-ABD3-A85A14EED466}"/>
              </a:ext>
            </a:extLst>
          </p:cNvPr>
          <p:cNvSpPr>
            <a:spLocks noGrp="1"/>
          </p:cNvSpPr>
          <p:nvPr>
            <p:ph type="title" idx="2"/>
          </p:nvPr>
        </p:nvSpPr>
        <p:spPr/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/>
              <a:t>Challenge for Teachers</a:t>
            </a:r>
          </a:p>
        </p:txBody>
      </p:sp>
    </p:spTree>
    <p:extLst>
      <p:ext uri="{BB962C8B-B14F-4D97-AF65-F5344CB8AC3E}">
        <p14:creationId xmlns:p14="http://schemas.microsoft.com/office/powerpoint/2010/main" val="2077348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8CF2E-C70F-4254-9A30-85CEB5B73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Challenges for Teachers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E8AF02-8059-40B0-930E-B6BC27CE07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51588" y="2235384"/>
            <a:ext cx="8478212" cy="5203642"/>
          </a:xfr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52400" indent="0">
              <a:buNone/>
            </a:pPr>
            <a:r>
              <a:rPr lang="en-US" sz="4400" b="1">
                <a:latin typeface="+mn-lt"/>
              </a:rPr>
              <a:t>High School schedule vs. college schedule -</a:t>
            </a:r>
            <a:endParaRPr lang="en-US"/>
          </a:p>
          <a:p>
            <a:pPr marL="152400" indent="0">
              <a:buNone/>
            </a:pPr>
            <a:r>
              <a:rPr lang="en-US" sz="4400" b="1">
                <a:latin typeface="+mn-lt"/>
              </a:rPr>
              <a:t>2 weeks before to prepare</a:t>
            </a:r>
          </a:p>
          <a:p>
            <a:pPr marL="152400" indent="0">
              <a:buNone/>
            </a:pPr>
            <a:r>
              <a:rPr lang="en-US" sz="4400" b="1">
                <a:latin typeface="+mn-lt"/>
              </a:rPr>
              <a:t>2 weeks after – bonus topics</a:t>
            </a:r>
          </a:p>
          <a:p>
            <a:pPr marL="608965" indent="-456565"/>
            <a:endParaRPr lang="en-US" sz="4799" b="1">
              <a:latin typeface="+mn-lt"/>
            </a:endParaRPr>
          </a:p>
          <a:p>
            <a:pPr marL="608965" indent="-456565"/>
            <a:endParaRPr lang="en-US" sz="4799" b="1">
              <a:latin typeface="+mn-lt"/>
            </a:endParaRPr>
          </a:p>
          <a:p>
            <a:pPr marL="608965" indent="-456565"/>
            <a:endParaRPr lang="en-US" sz="4799" b="1">
              <a:latin typeface="+mn-lt"/>
            </a:endParaRPr>
          </a:p>
          <a:p>
            <a:pPr marL="608965" indent="-456565"/>
            <a:endParaRPr lang="en-US"/>
          </a:p>
          <a:p>
            <a:pPr marL="608965" indent="-456565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227D925-9EC4-4031-ABD3-A85A14EED466}"/>
              </a:ext>
            </a:extLst>
          </p:cNvPr>
          <p:cNvSpPr>
            <a:spLocks noGrp="1"/>
          </p:cNvSpPr>
          <p:nvPr>
            <p:ph type="title" idx="2"/>
          </p:nvPr>
        </p:nvSpPr>
        <p:spPr/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/>
              <a:t>Challenge for Teachers</a:t>
            </a:r>
          </a:p>
        </p:txBody>
      </p:sp>
    </p:spTree>
    <p:extLst>
      <p:ext uri="{BB962C8B-B14F-4D97-AF65-F5344CB8AC3E}">
        <p14:creationId xmlns:p14="http://schemas.microsoft.com/office/powerpoint/2010/main" val="2545417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8CF2E-C70F-4254-9A30-85CEB5B73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Challenges for Students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E8AF02-8059-40B0-930E-B6BC27CE07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9471" y="1298612"/>
            <a:ext cx="9884225" cy="4777955"/>
          </a:xfr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08965" indent="-456565"/>
            <a:r>
              <a:rPr lang="en-US" sz="4750" b="1" dirty="0">
                <a:latin typeface="+mn-lt"/>
              </a:rPr>
              <a:t>Technical skills</a:t>
            </a:r>
            <a:endParaRPr lang="en-US" sz="4750" dirty="0"/>
          </a:p>
          <a:p>
            <a:pPr marL="608965" indent="-456565"/>
            <a:r>
              <a:rPr lang="en-US" sz="4750" b="1" dirty="0">
                <a:latin typeface="+mn-lt"/>
              </a:rPr>
              <a:t>Writing skills</a:t>
            </a:r>
          </a:p>
          <a:p>
            <a:pPr marL="608965" indent="-456565"/>
            <a:r>
              <a:rPr lang="en-US" sz="4750" b="1" dirty="0">
                <a:latin typeface="+mn-lt"/>
              </a:rPr>
              <a:t>College level writing </a:t>
            </a:r>
          </a:p>
          <a:p>
            <a:pPr marL="608965" indent="-456565"/>
            <a:r>
              <a:rPr lang="en-US" sz="4750" b="1" dirty="0">
                <a:latin typeface="+mn-lt"/>
              </a:rPr>
              <a:t>DISD mindset vs College expectations </a:t>
            </a:r>
          </a:p>
          <a:p>
            <a:pPr marL="608965" indent="-456565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227D925-9EC4-4031-ABD3-A85A14EED466}"/>
              </a:ext>
            </a:extLst>
          </p:cNvPr>
          <p:cNvSpPr>
            <a:spLocks noGrp="1"/>
          </p:cNvSpPr>
          <p:nvPr>
            <p:ph type="title" idx="2"/>
          </p:nvPr>
        </p:nvSpPr>
        <p:spPr/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/>
              <a:t>Challenges for Students</a:t>
            </a:r>
          </a:p>
        </p:txBody>
      </p:sp>
    </p:spTree>
    <p:extLst>
      <p:ext uri="{BB962C8B-B14F-4D97-AF65-F5344CB8AC3E}">
        <p14:creationId xmlns:p14="http://schemas.microsoft.com/office/powerpoint/2010/main" val="248645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C478C-8C85-4C28-9812-715C4784B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8A23D7-D3AC-4AF8-8E65-1EC9F4DBFD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175" y="210941"/>
            <a:ext cx="8616935" cy="6529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858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8CF2E-C70F-4254-9A30-85CEB5B73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Student successes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E8AF02-8059-40B0-930E-B6BC27CE07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9471" y="1524334"/>
            <a:ext cx="9884225" cy="4777955"/>
          </a:xfr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51765" indent="0">
              <a:buNone/>
            </a:pPr>
            <a:r>
              <a:rPr lang="en-US" sz="4750" b="1" dirty="0">
                <a:latin typeface="+mn-lt"/>
              </a:rPr>
              <a:t>Pass rate: </a:t>
            </a:r>
            <a:endParaRPr lang="en-US"/>
          </a:p>
          <a:p>
            <a:pPr marL="608965" indent="-456565"/>
            <a:r>
              <a:rPr lang="en-US" sz="4750" b="1" dirty="0">
                <a:latin typeface="+mn-lt"/>
              </a:rPr>
              <a:t>9</a:t>
            </a:r>
            <a:r>
              <a:rPr lang="en-US" sz="4750" b="1" baseline="30000" dirty="0">
                <a:latin typeface="+mn-lt"/>
              </a:rPr>
              <a:t>th</a:t>
            </a:r>
            <a:r>
              <a:rPr lang="en-US" sz="4750" b="1" dirty="0">
                <a:latin typeface="+mn-lt"/>
              </a:rPr>
              <a:t> grade: 95% HS </a:t>
            </a:r>
          </a:p>
          <a:p>
            <a:pPr marL="608965" indent="-456565"/>
            <a:r>
              <a:rPr lang="en-US" sz="4750" b="1" dirty="0">
                <a:latin typeface="+mn-lt"/>
              </a:rPr>
              <a:t>10</a:t>
            </a:r>
            <a:r>
              <a:rPr lang="en-US" sz="4750" b="1" baseline="30000" dirty="0">
                <a:latin typeface="+mn-lt"/>
              </a:rPr>
              <a:t>th</a:t>
            </a:r>
            <a:r>
              <a:rPr lang="en-US" sz="4750" b="1" dirty="0">
                <a:latin typeface="+mn-lt"/>
              </a:rPr>
              <a:t> grade: 70% HS</a:t>
            </a:r>
          </a:p>
          <a:p>
            <a:pPr marL="608965" indent="-456565"/>
            <a:r>
              <a:rPr lang="en-US" sz="4750" b="1" dirty="0">
                <a:latin typeface="+mn-lt"/>
              </a:rPr>
              <a:t>11</a:t>
            </a:r>
            <a:r>
              <a:rPr lang="en-US" sz="4750" b="1" baseline="30000" dirty="0">
                <a:latin typeface="+mn-lt"/>
              </a:rPr>
              <a:t>th</a:t>
            </a:r>
            <a:r>
              <a:rPr lang="en-US" sz="4750" b="1" dirty="0">
                <a:latin typeface="+mn-lt"/>
              </a:rPr>
              <a:t> grade: 100% </a:t>
            </a:r>
          </a:p>
          <a:p>
            <a:pPr marL="608965" indent="-456565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227D925-9EC4-4031-ABD3-A85A14EED466}"/>
              </a:ext>
            </a:extLst>
          </p:cNvPr>
          <p:cNvSpPr>
            <a:spLocks noGrp="1"/>
          </p:cNvSpPr>
          <p:nvPr>
            <p:ph type="title" idx="2"/>
          </p:nvPr>
        </p:nvSpPr>
        <p:spPr/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Dallas ISD vs Dallas College</a:t>
            </a:r>
          </a:p>
        </p:txBody>
      </p:sp>
    </p:spTree>
    <p:extLst>
      <p:ext uri="{BB962C8B-B14F-4D97-AF65-F5344CB8AC3E}">
        <p14:creationId xmlns:p14="http://schemas.microsoft.com/office/powerpoint/2010/main" val="42150977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FC831-342E-49CD-BEA3-6C1345175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953" y="705910"/>
            <a:ext cx="8405359" cy="5446181"/>
          </a:xfr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6398" b="1">
                <a:latin typeface="+mn-lt"/>
              </a:rPr>
              <a:t>End of year survey:</a:t>
            </a:r>
            <a:br>
              <a:rPr lang="en-US" sz="6398" b="1">
                <a:latin typeface="+mn-lt"/>
              </a:rPr>
            </a:br>
            <a:r>
              <a:rPr lang="en-US" sz="6398" b="1">
                <a:latin typeface="+mn-lt"/>
              </a:rPr>
              <a:t>Student comments </a:t>
            </a:r>
            <a:br>
              <a:rPr lang="en-US" sz="6398" b="1">
                <a:latin typeface="+mn-lt"/>
              </a:rPr>
            </a:br>
            <a:r>
              <a:rPr lang="en-US" sz="6398" b="1">
                <a:latin typeface="+mn-lt"/>
              </a:rPr>
              <a:t>and feedback </a:t>
            </a:r>
          </a:p>
        </p:txBody>
      </p:sp>
    </p:spTree>
    <p:extLst>
      <p:ext uri="{BB962C8B-B14F-4D97-AF65-F5344CB8AC3E}">
        <p14:creationId xmlns:p14="http://schemas.microsoft.com/office/powerpoint/2010/main" val="30141274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8CF2E-C70F-4254-9A30-85CEB5B73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Student successes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E8AF02-8059-40B0-930E-B6BC27CE07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3355" y="1500396"/>
            <a:ext cx="12013380" cy="4646301"/>
          </a:xfr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08965" indent="-456565">
              <a:buNone/>
            </a:pPr>
            <a:endParaRPr lang="en-US" sz="3600" b="1"/>
          </a:p>
          <a:p>
            <a:pPr marL="285750" indent="-285750"/>
            <a:r>
              <a:rPr lang="en-US" sz="3600" b="1">
                <a:latin typeface="+mn-lt"/>
              </a:rPr>
              <a:t>What would have </a:t>
            </a:r>
            <a:r>
              <a:rPr lang="en-US" sz="3600" b="1">
                <a:highlight>
                  <a:srgbClr val="FFFF00"/>
                </a:highlight>
                <a:latin typeface="+mn-lt"/>
              </a:rPr>
              <a:t>helped you to be better prepared</a:t>
            </a:r>
            <a:r>
              <a:rPr lang="en-US" sz="3600" b="1">
                <a:latin typeface="+mn-lt"/>
              </a:rPr>
              <a:t> for the workload and high expectations of the Dual Credit class?  </a:t>
            </a:r>
            <a:endParaRPr lang="en-US" sz="3600"/>
          </a:p>
          <a:p>
            <a:pPr marL="285750" indent="-285750"/>
            <a:r>
              <a:rPr lang="en-US" sz="3600" b="1">
                <a:latin typeface="+mn-lt"/>
              </a:rPr>
              <a:t>What would IMPROVE the class for next year?</a:t>
            </a:r>
            <a:endParaRPr lang="en-US" sz="3600" b="1"/>
          </a:p>
          <a:p>
            <a:pPr marL="151765" indent="0">
              <a:buNone/>
            </a:pPr>
            <a:br>
              <a:rPr lang="en-US"/>
            </a:br>
            <a:endParaRPr lang="en-US"/>
          </a:p>
          <a:p>
            <a:pPr marL="151765" indent="0">
              <a:buNone/>
            </a:pPr>
            <a:r>
              <a:rPr lang="en-US" sz="3600" b="1">
                <a:latin typeface="+mn-lt"/>
              </a:rPr>
              <a:t>See posters also</a:t>
            </a:r>
            <a:endParaRPr lang="en-US" sz="3600"/>
          </a:p>
          <a:p>
            <a:pPr marL="608965" indent="-456565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227D925-9EC4-4031-ABD3-A85A14EED466}"/>
              </a:ext>
            </a:extLst>
          </p:cNvPr>
          <p:cNvSpPr>
            <a:spLocks noGrp="1"/>
          </p:cNvSpPr>
          <p:nvPr>
            <p:ph type="title" idx="2"/>
          </p:nvPr>
        </p:nvSpPr>
        <p:spPr>
          <a:xfrm flipV="1">
            <a:off x="0" y="771790"/>
            <a:ext cx="3668659" cy="363706"/>
          </a:xfr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sz="1850"/>
          </a:p>
        </p:txBody>
      </p:sp>
    </p:spTree>
    <p:extLst>
      <p:ext uri="{BB962C8B-B14F-4D97-AF65-F5344CB8AC3E}">
        <p14:creationId xmlns:p14="http://schemas.microsoft.com/office/powerpoint/2010/main" val="27018113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8CF2E-C70F-4254-9A30-85CEB5B73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Student successes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E8AF02-8059-40B0-930E-B6BC27CE07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3355" y="1500396"/>
            <a:ext cx="12013380" cy="4646301"/>
          </a:xfr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08965" indent="-456565">
              <a:buNone/>
            </a:pPr>
            <a:r>
              <a:rPr lang="en-US" sz="3600" b="1"/>
              <a:t>Student suggestions:</a:t>
            </a:r>
          </a:p>
          <a:p>
            <a:pPr marL="608965" indent="-456565"/>
            <a:r>
              <a:rPr lang="en-US" sz="4000" b="1"/>
              <a:t> </a:t>
            </a:r>
            <a:r>
              <a:rPr lang="en-US" sz="3200"/>
              <a:t>I think something that would have helped me be better prepared would have been a s</a:t>
            </a:r>
            <a:r>
              <a:rPr lang="en-US" sz="3200">
                <a:highlight>
                  <a:srgbClr val="FFFF00"/>
                </a:highlight>
              </a:rPr>
              <a:t>mall practice class on how to write discussion boards</a:t>
            </a:r>
            <a:endParaRPr lang="en-US" sz="3200" b="1">
              <a:highlight>
                <a:srgbClr val="FFFF00"/>
              </a:highlight>
            </a:endParaRPr>
          </a:p>
          <a:p>
            <a:pPr marL="608965" indent="-456565"/>
            <a:endParaRPr lang="en-US" sz="3200"/>
          </a:p>
          <a:p>
            <a:pPr marL="608965" indent="-456565"/>
            <a:r>
              <a:rPr lang="en-US" sz="3200"/>
              <a:t>I feel like if I practice</a:t>
            </a:r>
            <a:r>
              <a:rPr lang="en-US" sz="3200">
                <a:highlight>
                  <a:srgbClr val="FFFF00"/>
                </a:highlight>
              </a:rPr>
              <a:t> how to right proper essay</a:t>
            </a:r>
            <a:r>
              <a:rPr lang="en-US" sz="3200"/>
              <a:t>, it would've helped me a lot.</a:t>
            </a:r>
          </a:p>
          <a:p>
            <a:pPr marL="285750" indent="-285750"/>
            <a:endParaRPr lang="en-US" sz="1200"/>
          </a:p>
          <a:p>
            <a:pPr marL="608965" indent="-456565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227D925-9EC4-4031-ABD3-A85A14EED466}"/>
              </a:ext>
            </a:extLst>
          </p:cNvPr>
          <p:cNvSpPr>
            <a:spLocks noGrp="1"/>
          </p:cNvSpPr>
          <p:nvPr>
            <p:ph type="title" idx="2"/>
          </p:nvPr>
        </p:nvSpPr>
        <p:spPr>
          <a:xfrm flipV="1">
            <a:off x="0" y="771790"/>
            <a:ext cx="3668659" cy="363706"/>
          </a:xfr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sz="1850"/>
          </a:p>
        </p:txBody>
      </p:sp>
    </p:spTree>
    <p:extLst>
      <p:ext uri="{BB962C8B-B14F-4D97-AF65-F5344CB8AC3E}">
        <p14:creationId xmlns:p14="http://schemas.microsoft.com/office/powerpoint/2010/main" val="566172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"/>
          <p:cNvSpPr txBox="1"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</a:pPr>
            <a:r>
              <a:rPr lang="en-US" sz="4000" b="1"/>
              <a:t>Competing Programs in Dallas ISD</a:t>
            </a:r>
            <a:endParaRPr sz="4000" b="1"/>
          </a:p>
        </p:txBody>
      </p:sp>
      <p:sp>
        <p:nvSpPr>
          <p:cNvPr id="124" name="Google Shape;124;p5"/>
          <p:cNvSpPr txBox="1">
            <a:spLocks noGrp="1"/>
          </p:cNvSpPr>
          <p:nvPr>
            <p:ph type="body" idx="1"/>
          </p:nvPr>
        </p:nvSpPr>
        <p:spPr>
          <a:xfrm>
            <a:off x="1522413" y="1904999"/>
            <a:ext cx="4435564" cy="4088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n-US" sz="2800"/>
              <a:t>Magnet Programs </a:t>
            </a:r>
            <a:r>
              <a:rPr lang="en-US" sz="1200" u="sng">
                <a:solidFill>
                  <a:srgbClr val="4A86E8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https://www.dallasisd.org/Page/46031</a:t>
            </a:r>
            <a:endParaRPr lang="en-US" sz="1200">
              <a:solidFill>
                <a:srgbClr val="4A86E8"/>
              </a:solidFill>
            </a:endParaRPr>
          </a:p>
          <a:p>
            <a:pPr marL="274320" lvl="0" indent="-27432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400"/>
              <a:buChar char="▪"/>
            </a:pPr>
            <a:r>
              <a:rPr lang="en-US" sz="2800"/>
              <a:t>Early College &amp; Collegiate Academies </a:t>
            </a:r>
            <a:r>
              <a:rPr lang="en-US" sz="1200" u="sng">
                <a:solidFill>
                  <a:srgbClr val="4A86E8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https://www.dallasisd.org/Page/41445</a:t>
            </a:r>
            <a:endParaRPr sz="1200">
              <a:solidFill>
                <a:srgbClr val="4A86E8"/>
              </a:solidFill>
            </a:endParaRPr>
          </a:p>
          <a:p>
            <a:pPr marL="274320" indent="-274320"/>
            <a:r>
              <a:rPr lang="en-US" sz="2800"/>
              <a:t>NAF Academies                (National Academy Foundation)  </a:t>
            </a:r>
            <a:r>
              <a:rPr lang="en-US" sz="1200" u="sng">
                <a:solidFill>
                  <a:srgbClr val="4A86E8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https://www.dallasisd.org/domain/14173</a:t>
            </a:r>
            <a:endParaRPr sz="1200">
              <a:solidFill>
                <a:srgbClr val="4A86E8"/>
              </a:solidFill>
            </a:endParaRPr>
          </a:p>
        </p:txBody>
      </p:sp>
      <p:grpSp>
        <p:nvGrpSpPr>
          <p:cNvPr id="125" name="Google Shape;125;p5"/>
          <p:cNvGrpSpPr/>
          <p:nvPr/>
        </p:nvGrpSpPr>
        <p:grpSpPr>
          <a:xfrm>
            <a:off x="6645907" y="1734497"/>
            <a:ext cx="4303143" cy="4550925"/>
            <a:chOff x="414969" y="-170503"/>
            <a:chExt cx="4303143" cy="4550925"/>
          </a:xfrm>
        </p:grpSpPr>
        <p:sp>
          <p:nvSpPr>
            <p:cNvPr id="126" name="Google Shape;126;p5"/>
            <p:cNvSpPr/>
            <p:nvPr/>
          </p:nvSpPr>
          <p:spPr>
            <a:xfrm>
              <a:off x="2013267" y="1840230"/>
              <a:ext cx="2249170" cy="224917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5177" y="19133"/>
                  </a:moveTo>
                  <a:lnTo>
                    <a:pt x="94511" y="11300"/>
                  </a:lnTo>
                  <a:lnTo>
                    <a:pt x="101967" y="17557"/>
                  </a:lnTo>
                  <a:lnTo>
                    <a:pt x="95875" y="28109"/>
                  </a:lnTo>
                  <a:lnTo>
                    <a:pt x="95875" y="28109"/>
                  </a:lnTo>
                  <a:cubicBezTo>
                    <a:pt x="100207" y="32983"/>
                    <a:pt x="103501" y="38688"/>
                    <a:pt x="105555" y="44877"/>
                  </a:cubicBezTo>
                  <a:lnTo>
                    <a:pt x="117740" y="44877"/>
                  </a:lnTo>
                  <a:lnTo>
                    <a:pt x="119431" y="54463"/>
                  </a:lnTo>
                  <a:lnTo>
                    <a:pt x="107980" y="58630"/>
                  </a:lnTo>
                  <a:lnTo>
                    <a:pt x="107980" y="58630"/>
                  </a:lnTo>
                  <a:cubicBezTo>
                    <a:pt x="108167" y="65148"/>
                    <a:pt x="107023" y="71636"/>
                    <a:pt x="104618" y="77697"/>
                  </a:cubicBezTo>
                  <a:lnTo>
                    <a:pt x="113953" y="85530"/>
                  </a:lnTo>
                  <a:lnTo>
                    <a:pt x="109086" y="93960"/>
                  </a:lnTo>
                  <a:lnTo>
                    <a:pt x="97636" y="89792"/>
                  </a:lnTo>
                  <a:cubicBezTo>
                    <a:pt x="93588" y="94905"/>
                    <a:pt x="88542" y="99139"/>
                    <a:pt x="82804" y="102237"/>
                  </a:cubicBezTo>
                  <a:lnTo>
                    <a:pt x="84920" y="114237"/>
                  </a:lnTo>
                  <a:lnTo>
                    <a:pt x="75773" y="117566"/>
                  </a:lnTo>
                  <a:lnTo>
                    <a:pt x="69681" y="107014"/>
                  </a:lnTo>
                  <a:lnTo>
                    <a:pt x="69681" y="107014"/>
                  </a:lnTo>
                  <a:cubicBezTo>
                    <a:pt x="63294" y="108329"/>
                    <a:pt x="56706" y="108329"/>
                    <a:pt x="50319" y="107014"/>
                  </a:cubicBezTo>
                  <a:lnTo>
                    <a:pt x="44227" y="117566"/>
                  </a:lnTo>
                  <a:lnTo>
                    <a:pt x="35080" y="114237"/>
                  </a:lnTo>
                  <a:lnTo>
                    <a:pt x="37196" y="102237"/>
                  </a:lnTo>
                  <a:lnTo>
                    <a:pt x="37196" y="102237"/>
                  </a:lnTo>
                  <a:cubicBezTo>
                    <a:pt x="31458" y="99139"/>
                    <a:pt x="26412" y="94905"/>
                    <a:pt x="22364" y="89792"/>
                  </a:cubicBezTo>
                  <a:lnTo>
                    <a:pt x="10914" y="93960"/>
                  </a:lnTo>
                  <a:lnTo>
                    <a:pt x="6047" y="85530"/>
                  </a:lnTo>
                  <a:lnTo>
                    <a:pt x="15382" y="77697"/>
                  </a:lnTo>
                  <a:lnTo>
                    <a:pt x="15382" y="77697"/>
                  </a:lnTo>
                  <a:cubicBezTo>
                    <a:pt x="12977" y="71636"/>
                    <a:pt x="11833" y="65148"/>
                    <a:pt x="12020" y="58630"/>
                  </a:cubicBezTo>
                  <a:lnTo>
                    <a:pt x="569" y="54463"/>
                  </a:lnTo>
                  <a:lnTo>
                    <a:pt x="2260" y="44877"/>
                  </a:lnTo>
                  <a:lnTo>
                    <a:pt x="14445" y="44877"/>
                  </a:lnTo>
                  <a:lnTo>
                    <a:pt x="14445" y="44877"/>
                  </a:lnTo>
                  <a:cubicBezTo>
                    <a:pt x="16499" y="38688"/>
                    <a:pt x="19793" y="32983"/>
                    <a:pt x="24125" y="28109"/>
                  </a:cubicBezTo>
                  <a:lnTo>
                    <a:pt x="18033" y="17557"/>
                  </a:lnTo>
                  <a:lnTo>
                    <a:pt x="25489" y="11300"/>
                  </a:lnTo>
                  <a:lnTo>
                    <a:pt x="34823" y="19133"/>
                  </a:lnTo>
                  <a:lnTo>
                    <a:pt x="34823" y="19133"/>
                  </a:lnTo>
                  <a:cubicBezTo>
                    <a:pt x="40375" y="15712"/>
                    <a:pt x="46566" y="13459"/>
                    <a:pt x="53017" y="12511"/>
                  </a:cubicBezTo>
                  <a:lnTo>
                    <a:pt x="55133" y="511"/>
                  </a:lnTo>
                  <a:lnTo>
                    <a:pt x="64867" y="511"/>
                  </a:lnTo>
                  <a:lnTo>
                    <a:pt x="66983" y="12511"/>
                  </a:lnTo>
                  <a:lnTo>
                    <a:pt x="66983" y="12511"/>
                  </a:lnTo>
                  <a:cubicBezTo>
                    <a:pt x="73434" y="13459"/>
                    <a:pt x="79625" y="15712"/>
                    <a:pt x="85177" y="19133"/>
                  </a:cubicBezTo>
                  <a:close/>
                </a:path>
              </a:pathLst>
            </a:custGeom>
            <a:solidFill>
              <a:srgbClr val="3E8AB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5"/>
            <p:cNvSpPr txBox="1"/>
            <p:nvPr/>
          </p:nvSpPr>
          <p:spPr>
            <a:xfrm>
              <a:off x="2465450" y="2367087"/>
              <a:ext cx="1344804" cy="11561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50" tIns="26650" rIns="2665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00"/>
                <a:buFont typeface="Arial"/>
                <a:buNone/>
              </a:pPr>
              <a:r>
                <a:rPr lang="en-US" sz="2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Magnet</a:t>
              </a:r>
              <a:endParaRPr sz="2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5"/>
            <p:cNvSpPr/>
            <p:nvPr/>
          </p:nvSpPr>
          <p:spPr>
            <a:xfrm>
              <a:off x="704659" y="1308608"/>
              <a:ext cx="1635760" cy="163576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9790" y="30393"/>
                  </a:moveTo>
                  <a:lnTo>
                    <a:pt x="107494" y="25057"/>
                  </a:lnTo>
                  <a:lnTo>
                    <a:pt x="114008" y="36341"/>
                  </a:lnTo>
                  <a:lnTo>
                    <a:pt x="100535" y="49005"/>
                  </a:lnTo>
                  <a:cubicBezTo>
                    <a:pt x="102488" y="56205"/>
                    <a:pt x="102488" y="63795"/>
                    <a:pt x="100535" y="70995"/>
                  </a:cubicBezTo>
                  <a:lnTo>
                    <a:pt x="114008" y="83659"/>
                  </a:lnTo>
                  <a:lnTo>
                    <a:pt x="107494" y="94943"/>
                  </a:lnTo>
                  <a:lnTo>
                    <a:pt x="89790" y="89607"/>
                  </a:lnTo>
                  <a:lnTo>
                    <a:pt x="89790" y="89607"/>
                  </a:lnTo>
                  <a:cubicBezTo>
                    <a:pt x="84531" y="94898"/>
                    <a:pt x="77957" y="98693"/>
                    <a:pt x="70746" y="100602"/>
                  </a:cubicBezTo>
                  <a:lnTo>
                    <a:pt x="66514" y="118602"/>
                  </a:lnTo>
                  <a:lnTo>
                    <a:pt x="53486" y="118602"/>
                  </a:lnTo>
                  <a:lnTo>
                    <a:pt x="49254" y="100602"/>
                  </a:lnTo>
                  <a:lnTo>
                    <a:pt x="49254" y="100602"/>
                  </a:lnTo>
                  <a:cubicBezTo>
                    <a:pt x="42043" y="98693"/>
                    <a:pt x="35469" y="94898"/>
                    <a:pt x="30210" y="89607"/>
                  </a:cubicBezTo>
                  <a:lnTo>
                    <a:pt x="12506" y="94943"/>
                  </a:lnTo>
                  <a:lnTo>
                    <a:pt x="5992" y="83659"/>
                  </a:lnTo>
                  <a:lnTo>
                    <a:pt x="19465" y="70995"/>
                  </a:lnTo>
                  <a:lnTo>
                    <a:pt x="19465" y="70995"/>
                  </a:lnTo>
                  <a:cubicBezTo>
                    <a:pt x="17512" y="63795"/>
                    <a:pt x="17512" y="56205"/>
                    <a:pt x="19465" y="49005"/>
                  </a:cubicBezTo>
                  <a:lnTo>
                    <a:pt x="5992" y="36341"/>
                  </a:lnTo>
                  <a:lnTo>
                    <a:pt x="12506" y="25057"/>
                  </a:lnTo>
                  <a:lnTo>
                    <a:pt x="30210" y="30393"/>
                  </a:lnTo>
                  <a:lnTo>
                    <a:pt x="30210" y="30393"/>
                  </a:lnTo>
                  <a:cubicBezTo>
                    <a:pt x="35469" y="25102"/>
                    <a:pt x="42043" y="21307"/>
                    <a:pt x="49254" y="19398"/>
                  </a:cubicBezTo>
                  <a:lnTo>
                    <a:pt x="53486" y="1398"/>
                  </a:lnTo>
                  <a:lnTo>
                    <a:pt x="66514" y="1398"/>
                  </a:lnTo>
                  <a:lnTo>
                    <a:pt x="70746" y="19398"/>
                  </a:lnTo>
                  <a:lnTo>
                    <a:pt x="70746" y="19398"/>
                  </a:lnTo>
                  <a:cubicBezTo>
                    <a:pt x="77957" y="21307"/>
                    <a:pt x="84531" y="25102"/>
                    <a:pt x="89790" y="30393"/>
                  </a:cubicBezTo>
                  <a:close/>
                </a:path>
              </a:pathLst>
            </a:custGeom>
            <a:solidFill>
              <a:srgbClr val="92CD50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5"/>
            <p:cNvSpPr txBox="1"/>
            <p:nvPr/>
          </p:nvSpPr>
          <p:spPr>
            <a:xfrm>
              <a:off x="974887" y="1701313"/>
              <a:ext cx="1095300" cy="80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50" tIns="26650" rIns="2665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Early College &amp;</a:t>
              </a: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Collegiate</a:t>
              </a: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5"/>
            <p:cNvSpPr/>
            <p:nvPr/>
          </p:nvSpPr>
          <p:spPr>
            <a:xfrm rot="-900000">
              <a:off x="1620852" y="180100"/>
              <a:ext cx="1602710" cy="160271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9790" y="30393"/>
                  </a:moveTo>
                  <a:lnTo>
                    <a:pt x="107494" y="25057"/>
                  </a:lnTo>
                  <a:lnTo>
                    <a:pt x="114008" y="36341"/>
                  </a:lnTo>
                  <a:lnTo>
                    <a:pt x="100535" y="49005"/>
                  </a:lnTo>
                  <a:cubicBezTo>
                    <a:pt x="102488" y="56205"/>
                    <a:pt x="102488" y="63795"/>
                    <a:pt x="100535" y="70995"/>
                  </a:cubicBezTo>
                  <a:lnTo>
                    <a:pt x="114008" y="83659"/>
                  </a:lnTo>
                  <a:lnTo>
                    <a:pt x="107494" y="94943"/>
                  </a:lnTo>
                  <a:lnTo>
                    <a:pt x="89790" y="89607"/>
                  </a:lnTo>
                  <a:lnTo>
                    <a:pt x="89790" y="89607"/>
                  </a:lnTo>
                  <a:cubicBezTo>
                    <a:pt x="84531" y="94898"/>
                    <a:pt x="77957" y="98693"/>
                    <a:pt x="70746" y="100602"/>
                  </a:cubicBezTo>
                  <a:lnTo>
                    <a:pt x="66514" y="118602"/>
                  </a:lnTo>
                  <a:lnTo>
                    <a:pt x="53486" y="118602"/>
                  </a:lnTo>
                  <a:lnTo>
                    <a:pt x="49254" y="100602"/>
                  </a:lnTo>
                  <a:lnTo>
                    <a:pt x="49254" y="100602"/>
                  </a:lnTo>
                  <a:cubicBezTo>
                    <a:pt x="42043" y="98693"/>
                    <a:pt x="35469" y="94898"/>
                    <a:pt x="30210" y="89607"/>
                  </a:cubicBezTo>
                  <a:lnTo>
                    <a:pt x="12506" y="94943"/>
                  </a:lnTo>
                  <a:lnTo>
                    <a:pt x="5992" y="83659"/>
                  </a:lnTo>
                  <a:lnTo>
                    <a:pt x="19465" y="70995"/>
                  </a:lnTo>
                  <a:lnTo>
                    <a:pt x="19465" y="70995"/>
                  </a:lnTo>
                  <a:cubicBezTo>
                    <a:pt x="17512" y="63795"/>
                    <a:pt x="17512" y="56205"/>
                    <a:pt x="19465" y="49005"/>
                  </a:cubicBezTo>
                  <a:lnTo>
                    <a:pt x="5992" y="36341"/>
                  </a:lnTo>
                  <a:lnTo>
                    <a:pt x="12506" y="25057"/>
                  </a:lnTo>
                  <a:lnTo>
                    <a:pt x="30210" y="30393"/>
                  </a:lnTo>
                  <a:lnTo>
                    <a:pt x="30210" y="30393"/>
                  </a:lnTo>
                  <a:cubicBezTo>
                    <a:pt x="35469" y="25102"/>
                    <a:pt x="42043" y="21307"/>
                    <a:pt x="49254" y="19398"/>
                  </a:cubicBezTo>
                  <a:lnTo>
                    <a:pt x="53486" y="1398"/>
                  </a:lnTo>
                  <a:lnTo>
                    <a:pt x="66514" y="1398"/>
                  </a:lnTo>
                  <a:lnTo>
                    <a:pt x="70746" y="19398"/>
                  </a:lnTo>
                  <a:lnTo>
                    <a:pt x="70746" y="19398"/>
                  </a:lnTo>
                  <a:cubicBezTo>
                    <a:pt x="77957" y="21307"/>
                    <a:pt x="84531" y="25102"/>
                    <a:pt x="89790" y="30393"/>
                  </a:cubicBezTo>
                  <a:close/>
                </a:path>
              </a:pathLst>
            </a:custGeom>
            <a:solidFill>
              <a:srgbClr val="3E8AB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5"/>
            <p:cNvSpPr txBox="1"/>
            <p:nvPr/>
          </p:nvSpPr>
          <p:spPr>
            <a:xfrm>
              <a:off x="1972373" y="531622"/>
              <a:ext cx="899668" cy="8996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50" tIns="26650" rIns="2665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00"/>
                <a:buFont typeface="Arial"/>
                <a:buNone/>
              </a:pPr>
              <a:r>
                <a:rPr lang="en-US" sz="2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NAF</a:t>
              </a:r>
              <a:endParaRPr sz="2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5"/>
            <p:cNvSpPr/>
            <p:nvPr/>
          </p:nvSpPr>
          <p:spPr>
            <a:xfrm>
              <a:off x="1839175" y="1501485"/>
              <a:ext cx="2878937" cy="287893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54553" y="4015"/>
                  </a:moveTo>
                  <a:lnTo>
                    <a:pt x="54553" y="4015"/>
                  </a:lnTo>
                  <a:cubicBezTo>
                    <a:pt x="77678" y="1765"/>
                    <a:pt x="99807" y="13965"/>
                    <a:pt x="110249" y="34721"/>
                  </a:cubicBezTo>
                  <a:cubicBezTo>
                    <a:pt x="120691" y="55477"/>
                    <a:pt x="117297" y="80517"/>
                    <a:pt x="101706" y="97744"/>
                  </a:cubicBezTo>
                  <a:lnTo>
                    <a:pt x="104263" y="100474"/>
                  </a:lnTo>
                  <a:lnTo>
                    <a:pt x="96527" y="99004"/>
                  </a:lnTo>
                  <a:lnTo>
                    <a:pt x="95291" y="90894"/>
                  </a:lnTo>
                  <a:lnTo>
                    <a:pt x="97847" y="93623"/>
                  </a:lnTo>
                  <a:cubicBezTo>
                    <a:pt x="111679" y="78053"/>
                    <a:pt x="114564" y="55602"/>
                    <a:pt x="105119" y="37041"/>
                  </a:cubicBezTo>
                  <a:cubicBezTo>
                    <a:pt x="95674" y="18479"/>
                    <a:pt x="75826" y="7596"/>
                    <a:pt x="55098" y="9613"/>
                  </a:cubicBezTo>
                  <a:close/>
                </a:path>
              </a:pathLst>
            </a:custGeom>
            <a:solidFill>
              <a:srgbClr val="3E8A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5"/>
            <p:cNvSpPr/>
            <p:nvPr/>
          </p:nvSpPr>
          <p:spPr>
            <a:xfrm>
              <a:off x="414969" y="947126"/>
              <a:ext cx="2091728" cy="2091728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38835" y="9410"/>
                  </a:moveTo>
                  <a:lnTo>
                    <a:pt x="41823" y="16553"/>
                  </a:lnTo>
                  <a:lnTo>
                    <a:pt x="41823" y="16553"/>
                  </a:lnTo>
                  <a:cubicBezTo>
                    <a:pt x="23032" y="24414"/>
                    <a:pt x="11425" y="43464"/>
                    <a:pt x="13055" y="63768"/>
                  </a:cubicBezTo>
                  <a:lnTo>
                    <a:pt x="18064" y="62671"/>
                  </a:lnTo>
                  <a:lnTo>
                    <a:pt x="10211" y="70899"/>
                  </a:lnTo>
                  <a:lnTo>
                    <a:pt x="417" y="66534"/>
                  </a:lnTo>
                  <a:lnTo>
                    <a:pt x="5431" y="65437"/>
                  </a:lnTo>
                  <a:lnTo>
                    <a:pt x="5431" y="65437"/>
                  </a:lnTo>
                  <a:cubicBezTo>
                    <a:pt x="3042" y="41449"/>
                    <a:pt x="16596" y="18714"/>
                    <a:pt x="38835" y="9410"/>
                  </a:cubicBezTo>
                  <a:close/>
                </a:path>
              </a:pathLst>
            </a:custGeom>
            <a:solidFill>
              <a:srgbClr val="92CD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5"/>
            <p:cNvSpPr/>
            <p:nvPr/>
          </p:nvSpPr>
          <p:spPr>
            <a:xfrm>
              <a:off x="1250128" y="-170503"/>
              <a:ext cx="2255304" cy="2255304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4986" y="64681"/>
                  </a:moveTo>
                  <a:lnTo>
                    <a:pt x="4986" y="64681"/>
                  </a:lnTo>
                  <a:cubicBezTo>
                    <a:pt x="3682" y="49360"/>
                    <a:pt x="8826" y="34190"/>
                    <a:pt x="19179" y="22822"/>
                  </a:cubicBezTo>
                  <a:lnTo>
                    <a:pt x="16020" y="19256"/>
                  </a:lnTo>
                  <a:lnTo>
                    <a:pt x="25771" y="21357"/>
                  </a:lnTo>
                  <a:lnTo>
                    <a:pt x="27129" y="31797"/>
                  </a:lnTo>
                  <a:lnTo>
                    <a:pt x="23972" y="28233"/>
                  </a:lnTo>
                  <a:lnTo>
                    <a:pt x="23972" y="28233"/>
                  </a:lnTo>
                  <a:cubicBezTo>
                    <a:pt x="15304" y="38065"/>
                    <a:pt x="11029" y="51012"/>
                    <a:pt x="12141" y="64072"/>
                  </a:cubicBezTo>
                  <a:close/>
                </a:path>
              </a:pathLst>
            </a:custGeom>
            <a:solidFill>
              <a:srgbClr val="3E8A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5"/>
          <p:cNvSpPr txBox="1">
            <a:spLocks noGrp="1"/>
          </p:cNvSpPr>
          <p:nvPr>
            <p:ph type="subTitle" idx="1"/>
          </p:nvPr>
        </p:nvSpPr>
        <p:spPr>
          <a:xfrm>
            <a:off x="5690251" y="5172446"/>
            <a:ext cx="6498707" cy="660628"/>
          </a:xfrm>
          <a:prstGeom prst="rect">
            <a:avLst/>
          </a:prstGeom>
          <a:ln>
            <a:noFill/>
          </a:ln>
        </p:spPr>
        <p:txBody>
          <a:bodyPr spcFirstLastPara="1" wrap="square" lIns="121868" tIns="121868" rIns="121868" bIns="121868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25"/>
          <p:cNvSpPr txBox="1">
            <a:spLocks noGrp="1"/>
          </p:cNvSpPr>
          <p:nvPr>
            <p:ph type="title"/>
          </p:nvPr>
        </p:nvSpPr>
        <p:spPr>
          <a:xfrm>
            <a:off x="353908" y="1438852"/>
            <a:ext cx="5392195" cy="2384979"/>
          </a:xfrm>
          <a:prstGeom prst="rect">
            <a:avLst/>
          </a:prstGeom>
        </p:spPr>
        <p:txBody>
          <a:bodyPr spcFirstLastPara="1" wrap="square" lIns="121868" tIns="121868" rIns="121868" bIns="121868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Questions??</a:t>
            </a:r>
            <a:endParaRPr/>
          </a:p>
        </p:txBody>
      </p:sp>
      <p:sp>
        <p:nvSpPr>
          <p:cNvPr id="115" name="Google Shape;115;p25"/>
          <p:cNvSpPr txBox="1">
            <a:spLocks noGrp="1"/>
          </p:cNvSpPr>
          <p:nvPr>
            <p:ph type="body" idx="2"/>
          </p:nvPr>
        </p:nvSpPr>
        <p:spPr>
          <a:xfrm>
            <a:off x="6309169" y="366698"/>
            <a:ext cx="6908899" cy="4805948"/>
          </a:xfrm>
          <a:prstGeom prst="rect">
            <a:avLst/>
          </a:prstGeom>
        </p:spPr>
        <p:txBody>
          <a:bodyPr spcFirstLastPara="1" wrap="square" lIns="121868" tIns="121868" rIns="121868" bIns="121868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2133"/>
              </a:spcAft>
              <a:buNone/>
            </a:pPr>
            <a:r>
              <a:rPr lang="en-US" sz="4750" b="1">
                <a:latin typeface="+mn-lt"/>
              </a:rPr>
              <a:t>What else would </a:t>
            </a:r>
            <a:endParaRPr lang="en-US">
              <a:latin typeface="+mn-lt"/>
            </a:endParaRPr>
          </a:p>
          <a:p>
            <a:pPr marL="0" indent="0">
              <a:spcAft>
                <a:spcPts val="2133"/>
              </a:spcAft>
              <a:buNone/>
            </a:pPr>
            <a:r>
              <a:rPr lang="en-US" sz="4750" b="1">
                <a:latin typeface="+mn-lt"/>
              </a:rPr>
              <a:t>you like to know?</a:t>
            </a:r>
            <a:endParaRPr lang="en-US" sz="1850"/>
          </a:p>
          <a:p>
            <a:pPr marL="0" indent="0">
              <a:spcAft>
                <a:spcPts val="2133"/>
              </a:spcAft>
              <a:buNone/>
            </a:pPr>
            <a:r>
              <a:rPr lang="en-US" sz="4750" b="1">
                <a:latin typeface="+mn-lt"/>
              </a:rPr>
              <a:t>Resources to</a:t>
            </a:r>
          </a:p>
          <a:p>
            <a:pPr marL="0" indent="0">
              <a:spcAft>
                <a:spcPts val="2133"/>
              </a:spcAft>
              <a:buNone/>
            </a:pPr>
            <a:r>
              <a:rPr lang="en-US" sz="4750" b="1">
                <a:latin typeface="+mn-lt"/>
              </a:rPr>
              <a:t>share? 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7630448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5"/>
          <p:cNvSpPr txBox="1">
            <a:spLocks noGrp="1"/>
          </p:cNvSpPr>
          <p:nvPr>
            <p:ph type="subTitle" idx="1"/>
          </p:nvPr>
        </p:nvSpPr>
        <p:spPr>
          <a:xfrm>
            <a:off x="5690251" y="5172446"/>
            <a:ext cx="6498707" cy="660628"/>
          </a:xfrm>
          <a:prstGeom prst="rect">
            <a:avLst/>
          </a:prstGeom>
          <a:ln>
            <a:noFill/>
          </a:ln>
        </p:spPr>
        <p:txBody>
          <a:bodyPr spcFirstLastPara="1" wrap="square" lIns="121868" tIns="121868" rIns="121868" bIns="121868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School of Health Professions</a:t>
            </a:r>
            <a:endParaRPr/>
          </a:p>
        </p:txBody>
      </p:sp>
      <p:sp>
        <p:nvSpPr>
          <p:cNvPr id="114" name="Google Shape;114;p25"/>
          <p:cNvSpPr txBox="1">
            <a:spLocks noGrp="1"/>
          </p:cNvSpPr>
          <p:nvPr>
            <p:ph type="title"/>
          </p:nvPr>
        </p:nvSpPr>
        <p:spPr>
          <a:xfrm>
            <a:off x="353908" y="1438852"/>
            <a:ext cx="5392195" cy="2384979"/>
          </a:xfrm>
          <a:prstGeom prst="rect">
            <a:avLst/>
          </a:prstGeom>
        </p:spPr>
        <p:txBody>
          <a:bodyPr spcFirstLastPara="1" wrap="square" lIns="121868" tIns="121868" rIns="121868" bIns="121868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Contact info:</a:t>
            </a:r>
            <a:endParaRPr/>
          </a:p>
        </p:txBody>
      </p:sp>
      <p:sp>
        <p:nvSpPr>
          <p:cNvPr id="115" name="Google Shape;115;p25"/>
          <p:cNvSpPr txBox="1">
            <a:spLocks noGrp="1"/>
          </p:cNvSpPr>
          <p:nvPr>
            <p:ph type="body" idx="2"/>
          </p:nvPr>
        </p:nvSpPr>
        <p:spPr>
          <a:xfrm>
            <a:off x="6584284" y="366698"/>
            <a:ext cx="5114668" cy="4805948"/>
          </a:xfrm>
          <a:prstGeom prst="rect">
            <a:avLst/>
          </a:prstGeom>
        </p:spPr>
        <p:txBody>
          <a:bodyPr spcFirstLastPara="1" wrap="square" lIns="121868" tIns="121868" rIns="121868" bIns="121868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2133"/>
              </a:spcAft>
              <a:buNone/>
            </a:pPr>
            <a:r>
              <a:rPr lang="en-US">
                <a:hlinkClick r:id="rId3"/>
              </a:rPr>
              <a:t>               </a:t>
            </a:r>
          </a:p>
          <a:p>
            <a:pPr marL="0" lvl="0" indent="0" algn="l" rtl="0">
              <a:spcBef>
                <a:spcPts val="0"/>
              </a:spcBef>
              <a:spcAft>
                <a:spcPts val="2133"/>
              </a:spcAft>
              <a:buNone/>
            </a:pPr>
            <a:endParaRPr lang="en-US">
              <a:hlinkClick r:id="rId3"/>
            </a:endParaRPr>
          </a:p>
          <a:p>
            <a:pPr marL="0" lvl="0" indent="0" algn="l" rtl="0">
              <a:spcBef>
                <a:spcPts val="0"/>
              </a:spcBef>
              <a:spcAft>
                <a:spcPts val="2133"/>
              </a:spcAft>
              <a:buNone/>
            </a:pPr>
            <a:r>
              <a:rPr lang="en-US" sz="1850">
                <a:hlinkClick r:id="rId3"/>
              </a:rPr>
              <a:t> </a:t>
            </a:r>
            <a:r>
              <a:rPr lang="en-US" sz="3200" b="1">
                <a:latin typeface="+mn-lt"/>
                <a:hlinkClick r:id="rId3"/>
              </a:rPr>
              <a:t>gbarber@dallasisd.org</a:t>
            </a:r>
            <a:endParaRPr lang="en-US" sz="3200" b="1">
              <a:latin typeface="+mn-lt"/>
            </a:endParaRPr>
          </a:p>
          <a:p>
            <a:pPr marL="0" indent="0">
              <a:spcAft>
                <a:spcPts val="2133"/>
              </a:spcAft>
              <a:buNone/>
            </a:pPr>
            <a:r>
              <a:rPr lang="en-US" sz="3200" b="1">
                <a:latin typeface="+mn-lt"/>
                <a:hlinkClick r:id="rId4"/>
              </a:rPr>
              <a:t>sharring@dallasisd.org</a:t>
            </a:r>
            <a:r>
              <a:rPr lang="en-US" sz="3150">
                <a:latin typeface="+mn-lt"/>
              </a:rPr>
              <a:t> </a:t>
            </a:r>
          </a:p>
          <a:p>
            <a:pPr marL="0" lvl="0" indent="0" algn="l" rtl="0">
              <a:spcBef>
                <a:spcPts val="0"/>
              </a:spcBef>
              <a:spcAft>
                <a:spcPts val="2133"/>
              </a:spcAft>
              <a:buNone/>
            </a:pPr>
            <a:endParaRPr/>
          </a:p>
        </p:txBody>
      </p:sp>
      <p:pic>
        <p:nvPicPr>
          <p:cNvPr id="3" name="Graphic 2" descr="Open envelope">
            <a:extLst>
              <a:ext uri="{FF2B5EF4-FFF2-40B4-BE49-F238E27FC236}">
                <a16:creationId xmlns:a16="http://schemas.microsoft.com/office/drawing/2014/main" id="{E418D7AF-76EA-4E91-9116-0AD9944299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84284" y="941248"/>
            <a:ext cx="1218883" cy="1218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739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"/>
          <p:cNvSpPr txBox="1">
            <a:spLocks noGrp="1"/>
          </p:cNvSpPr>
          <p:nvPr>
            <p:ph type="title"/>
          </p:nvPr>
        </p:nvSpPr>
        <p:spPr>
          <a:xfrm>
            <a:off x="7622923" y="828"/>
            <a:ext cx="4231341" cy="1472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</a:pPr>
            <a:r>
              <a:rPr lang="en-US" b="1" dirty="0"/>
              <a:t>Steps to Creating a Dual Credit Pathway</a:t>
            </a:r>
            <a:endParaRPr b="1" dirty="0"/>
          </a:p>
        </p:txBody>
      </p:sp>
      <p:sp>
        <p:nvSpPr>
          <p:cNvPr id="140" name="Google Shape;140;p2"/>
          <p:cNvSpPr>
            <a:spLocks noGrp="1"/>
          </p:cNvSpPr>
          <p:nvPr>
            <p:ph type="pic" idx="2"/>
          </p:nvPr>
        </p:nvSpPr>
        <p:spPr>
          <a:xfrm>
            <a:off x="1400490" y="1202055"/>
            <a:ext cx="5760720" cy="420624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41" name="Google Shape;141;p2"/>
          <p:cNvSpPr txBox="1">
            <a:spLocks noGrp="1"/>
          </p:cNvSpPr>
          <p:nvPr>
            <p:ph type="body" idx="1"/>
          </p:nvPr>
        </p:nvSpPr>
        <p:spPr>
          <a:xfrm>
            <a:off x="7756204" y="1611278"/>
            <a:ext cx="4455671" cy="4607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indent="-274320">
              <a:spcBef>
                <a:spcPts val="1800"/>
              </a:spcBef>
              <a:buSzPct val="75000"/>
              <a:buChar char="▪"/>
            </a:pPr>
            <a:r>
              <a:rPr lang="en-US" sz="3600" b="1">
                <a:latin typeface="Arial"/>
                <a:ea typeface="Arial"/>
                <a:cs typeface="Arial"/>
                <a:sym typeface="Arial"/>
              </a:rPr>
              <a:t>Meet</a:t>
            </a:r>
            <a:r>
              <a:rPr lang="en-US" sz="3600" b="1"/>
              <a:t>  </a:t>
            </a:r>
          </a:p>
          <a:p>
            <a:pPr marL="274320" indent="-274320">
              <a:spcBef>
                <a:spcPts val="1800"/>
              </a:spcBef>
              <a:buSzPct val="75000"/>
              <a:buChar char="▪"/>
            </a:pPr>
            <a:r>
              <a:rPr lang="en-US" sz="3600" b="1">
                <a:latin typeface="Arial"/>
                <a:ea typeface="Arial"/>
                <a:cs typeface="Arial"/>
                <a:sym typeface="Arial"/>
              </a:rPr>
              <a:t>Align</a:t>
            </a:r>
            <a:r>
              <a:rPr lang="en-US" sz="3600" b="1"/>
              <a:t> </a:t>
            </a:r>
            <a:endParaRPr sz="3600" b="1"/>
          </a:p>
          <a:p>
            <a:pPr marL="274320" lvl="0" indent="-27432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ct val="75000"/>
              <a:buChar char="▪"/>
            </a:pPr>
            <a:r>
              <a:rPr lang="en-US" sz="3600" b="1">
                <a:latin typeface="Arial"/>
                <a:ea typeface="Arial"/>
                <a:cs typeface="Arial"/>
                <a:sym typeface="Arial"/>
              </a:rPr>
              <a:t>Create</a:t>
            </a:r>
            <a:endParaRPr sz="3600" b="1">
              <a:latin typeface="Arial"/>
              <a:ea typeface="Arial"/>
              <a:cs typeface="Arial"/>
            </a:endParaRPr>
          </a:p>
          <a:p>
            <a:pPr marL="274320" lvl="0" indent="-23622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ct val="56250"/>
              <a:buChar char="▪"/>
            </a:pPr>
            <a:r>
              <a:rPr lang="en-US" sz="3600" b="1">
                <a:latin typeface="Arial"/>
                <a:ea typeface="Arial"/>
                <a:cs typeface="Arial"/>
                <a:sym typeface="Arial"/>
              </a:rPr>
              <a:t>Credential</a:t>
            </a:r>
            <a:endParaRPr sz="3600" b="1"/>
          </a:p>
          <a:p>
            <a:pPr marL="274320" lvl="0" indent="-23622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ct val="56250"/>
              <a:buChar char="▪"/>
            </a:pPr>
            <a:r>
              <a:rPr lang="en-US" sz="3600" b="1">
                <a:latin typeface="Arial"/>
                <a:ea typeface="Arial"/>
                <a:cs typeface="Arial"/>
                <a:sym typeface="Arial"/>
              </a:rPr>
              <a:t>Train</a:t>
            </a:r>
            <a:endParaRPr sz="3600" b="1"/>
          </a:p>
          <a:p>
            <a:pPr marL="274320" indent="-236220">
              <a:spcBef>
                <a:spcPts val="1800"/>
              </a:spcBef>
              <a:buSzPct val="56250"/>
              <a:buChar char="▪"/>
            </a:pPr>
            <a:r>
              <a:rPr lang="en-US" sz="3600" b="1"/>
              <a:t> </a:t>
            </a:r>
            <a:r>
              <a:rPr lang="en-US" sz="3600" b="1">
                <a:latin typeface="Arial"/>
                <a:ea typeface="Arial"/>
                <a:cs typeface="Arial"/>
                <a:sym typeface="Arial"/>
              </a:rPr>
              <a:t>Implement</a:t>
            </a:r>
            <a:endParaRPr sz="3600" b="1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" name="Google Shape;142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67907" y="1202055"/>
            <a:ext cx="5295230" cy="41580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0"/>
          <p:cNvSpPr txBox="1">
            <a:spLocks noGrp="1"/>
          </p:cNvSpPr>
          <p:nvPr>
            <p:ph type="title"/>
          </p:nvPr>
        </p:nvSpPr>
        <p:spPr>
          <a:xfrm>
            <a:off x="441800" y="316325"/>
            <a:ext cx="11478300" cy="1405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>
              <a:buSzPct val="80000"/>
            </a:pPr>
            <a:r>
              <a:rPr lang="en-US" sz="4000" b="1" dirty="0">
                <a:solidFill>
                  <a:schemeClr val="dk2"/>
                </a:solidFill>
              </a:rPr>
              <a:t>Meet with local College Partner to find appropriate </a:t>
            </a:r>
            <a:br>
              <a:rPr lang="en-US" sz="4000" b="1" dirty="0">
                <a:solidFill>
                  <a:schemeClr val="dk2"/>
                </a:solidFill>
              </a:rPr>
            </a:br>
            <a:r>
              <a:rPr lang="en-US" sz="4000" b="1" dirty="0">
                <a:solidFill>
                  <a:schemeClr val="dk2"/>
                </a:solidFill>
              </a:rPr>
              <a:t>pathway</a:t>
            </a:r>
            <a:endParaRPr sz="4000" b="1" dirty="0">
              <a:solidFill>
                <a:schemeClr val="dk2"/>
              </a:solidFill>
            </a:endParaRPr>
          </a:p>
        </p:txBody>
      </p:sp>
      <p:sp>
        <p:nvSpPr>
          <p:cNvPr id="148" name="Google Shape;148;p10"/>
          <p:cNvSpPr txBox="1">
            <a:spLocks noGrp="1"/>
          </p:cNvSpPr>
          <p:nvPr>
            <p:ph type="body" idx="1"/>
          </p:nvPr>
        </p:nvSpPr>
        <p:spPr>
          <a:xfrm>
            <a:off x="1203851" y="5336969"/>
            <a:ext cx="9031800" cy="9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1473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2400" u="sng">
                <a:solidFill>
                  <a:srgbClr val="4A86E8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https://www1.dcccd.edu/catalog/programs/matrix.cfm?loc=ECC</a:t>
            </a:r>
            <a:endParaRPr sz="2400">
              <a:solidFill>
                <a:srgbClr val="4A86E8"/>
              </a:solidFill>
            </a:endParaRPr>
          </a:p>
        </p:txBody>
      </p:sp>
      <p:pic>
        <p:nvPicPr>
          <p:cNvPr id="149" name="Google Shape;149;p10" descr="A picture containing toy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23775" y="1307224"/>
            <a:ext cx="5339949" cy="36851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7"/>
          <p:cNvSpPr txBox="1">
            <a:spLocks noGrp="1"/>
          </p:cNvSpPr>
          <p:nvPr>
            <p:ph type="title"/>
          </p:nvPr>
        </p:nvSpPr>
        <p:spPr>
          <a:xfrm>
            <a:off x="534255" y="609600"/>
            <a:ext cx="11044719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ctr">
              <a:spcBef>
                <a:spcPts val="1800"/>
              </a:spcBef>
            </a:pPr>
            <a:r>
              <a:rPr lang="en-US" sz="4000" dirty="0">
                <a:solidFill>
                  <a:schemeClr val="dk1"/>
                </a:solidFill>
              </a:rPr>
              <a:t>Align high school courses to college course    and create pathway</a:t>
            </a:r>
            <a:endParaRPr sz="4000" dirty="0">
              <a:solidFill>
                <a:schemeClr val="dk1"/>
              </a:solidFill>
            </a:endParaRPr>
          </a:p>
        </p:txBody>
      </p:sp>
      <p:sp>
        <p:nvSpPr>
          <p:cNvPr id="155" name="Google Shape;155;p7"/>
          <p:cNvSpPr txBox="1">
            <a:spLocks noGrp="1"/>
          </p:cNvSpPr>
          <p:nvPr>
            <p:ph type="body" idx="1"/>
          </p:nvPr>
        </p:nvSpPr>
        <p:spPr>
          <a:xfrm>
            <a:off x="1522876" y="1905000"/>
            <a:ext cx="9143538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sp>
        <p:nvSpPr>
          <p:cNvPr id="156" name="Google Shape;156;p7"/>
          <p:cNvSpPr/>
          <p:nvPr/>
        </p:nvSpPr>
        <p:spPr>
          <a:xfrm>
            <a:off x="1137454" y="2967335"/>
            <a:ext cx="9913915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HS Course = College Course</a:t>
            </a:r>
            <a:endParaRPr>
              <a:solidFill>
                <a:srgbClr val="0070C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5b177d7921_0_1"/>
          <p:cNvSpPr txBox="1">
            <a:spLocks noGrp="1"/>
          </p:cNvSpPr>
          <p:nvPr>
            <p:ph type="title"/>
          </p:nvPr>
        </p:nvSpPr>
        <p:spPr>
          <a:xfrm>
            <a:off x="1522876" y="609600"/>
            <a:ext cx="9143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3200"/>
              <a:buNone/>
            </a:pPr>
            <a:r>
              <a:rPr lang="en-US" sz="4000" b="1">
                <a:solidFill>
                  <a:schemeClr val="dk1"/>
                </a:solidFill>
              </a:rPr>
              <a:t>Create high school course numbers</a:t>
            </a:r>
            <a:endParaRPr sz="4000"/>
          </a:p>
        </p:txBody>
      </p:sp>
      <p:sp>
        <p:nvSpPr>
          <p:cNvPr id="163" name="Google Shape;163;g5b177d7921_0_1"/>
          <p:cNvSpPr txBox="1">
            <a:spLocks noGrp="1"/>
          </p:cNvSpPr>
          <p:nvPr>
            <p:ph type="body" idx="1"/>
          </p:nvPr>
        </p:nvSpPr>
        <p:spPr>
          <a:xfrm>
            <a:off x="1522876" y="1905000"/>
            <a:ext cx="9143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sp>
        <p:nvSpPr>
          <p:cNvPr id="164" name="Google Shape;164;g5b177d7921_0_1"/>
          <p:cNvSpPr/>
          <p:nvPr/>
        </p:nvSpPr>
        <p:spPr>
          <a:xfrm>
            <a:off x="2077933" y="2417496"/>
            <a:ext cx="8702354" cy="1754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Semester vs. Year Long</a:t>
            </a:r>
            <a:endParaRPr lang="en-US">
              <a:solidFill>
                <a:srgbClr val="0070C0"/>
              </a:solidFill>
            </a:endParaRPr>
          </a:p>
          <a:p>
            <a:pPr algn="ctr"/>
            <a:r>
              <a:rPr lang="en-US" sz="54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Credits:</a:t>
            </a:r>
            <a:r>
              <a:rPr lang="en-US" sz="5400" b="1">
                <a:solidFill>
                  <a:srgbClr val="0070C0"/>
                </a:solidFill>
              </a:rPr>
              <a:t> </a:t>
            </a:r>
            <a:r>
              <a:rPr lang="en-US" sz="54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0.5, 1, or 2</a:t>
            </a:r>
            <a:r>
              <a:rPr lang="en-US" sz="5400" b="1">
                <a:solidFill>
                  <a:srgbClr val="0070C0"/>
                </a:solidFill>
              </a:rPr>
              <a:t> </a:t>
            </a:r>
            <a:endParaRPr sz="5400" b="1" i="0" u="none" strike="noStrike" cap="none">
              <a:solidFill>
                <a:srgbClr val="FFEBCA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8CF2E-C70F-4254-9A30-85CEB5B73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600" b="1">
                <a:solidFill>
                  <a:schemeClr val="bg1"/>
                </a:solidFill>
              </a:rPr>
              <a:t>Challenges – planning phase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E8AF02-8059-40B0-930E-B6BC27CE07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9590" y="1870439"/>
            <a:ext cx="6020253" cy="4720715"/>
          </a:xfr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51765" indent="0">
              <a:buNone/>
            </a:pPr>
            <a:r>
              <a:rPr lang="en-US" sz="3700" b="1" dirty="0">
                <a:latin typeface="+mn-lt"/>
              </a:rPr>
              <a:t>Compare DC course </a:t>
            </a:r>
            <a:endParaRPr lang="en-US" sz="3700" dirty="0"/>
          </a:p>
          <a:p>
            <a:pPr marL="151765" indent="0">
              <a:buNone/>
            </a:pPr>
            <a:r>
              <a:rPr lang="en-US" sz="3700" b="1" dirty="0">
                <a:latin typeface="+mn-lt"/>
              </a:rPr>
              <a:t>and TEKS</a:t>
            </a:r>
            <a:endParaRPr lang="en-US" sz="3700" dirty="0"/>
          </a:p>
          <a:p>
            <a:pPr marL="608965" indent="-456565"/>
            <a:r>
              <a:rPr lang="en-US" sz="3700" b="1" dirty="0">
                <a:latin typeface="+mn-lt"/>
              </a:rPr>
              <a:t>LNW and PHS</a:t>
            </a:r>
          </a:p>
          <a:p>
            <a:pPr marL="608965" indent="-456565"/>
            <a:r>
              <a:rPr lang="en-US" sz="3700" b="1" dirty="0">
                <a:latin typeface="+mn-lt"/>
              </a:rPr>
              <a:t>PHS and HPRS </a:t>
            </a:r>
          </a:p>
          <a:p>
            <a:pPr marL="608965" indent="-456565"/>
            <a:r>
              <a:rPr lang="en-US" sz="3700" b="1" dirty="0">
                <a:latin typeface="+mn-lt"/>
              </a:rPr>
              <a:t>Any overlap?</a:t>
            </a:r>
          </a:p>
          <a:p>
            <a:pPr marL="608965" indent="-456565"/>
            <a:endParaRPr lang="en-US" sz="3732" b="1">
              <a:latin typeface="+mn-lt"/>
            </a:endParaRPr>
          </a:p>
          <a:p>
            <a:pPr marL="608965" indent="-456565"/>
            <a:endParaRPr lang="en-US"/>
          </a:p>
          <a:p>
            <a:pPr marL="608965" indent="-456565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227D925-9EC4-4031-ABD3-A85A14EED466}"/>
              </a:ext>
            </a:extLst>
          </p:cNvPr>
          <p:cNvSpPr>
            <a:spLocks noGrp="1"/>
          </p:cNvSpPr>
          <p:nvPr>
            <p:ph type="title" idx="2"/>
          </p:nvPr>
        </p:nvSpPr>
        <p:spPr/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6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B9AA3CC1-1D62-4E41-9CF3-C406F9F31D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4907538"/>
              </p:ext>
            </p:extLst>
          </p:nvPr>
        </p:nvGraphicFramePr>
        <p:xfrm>
          <a:off x="3602691" y="878787"/>
          <a:ext cx="8125883" cy="5417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8950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5b25fb065b_0_0"/>
          <p:cNvSpPr txBox="1">
            <a:spLocks noGrp="1"/>
          </p:cNvSpPr>
          <p:nvPr>
            <p:ph type="title"/>
          </p:nvPr>
        </p:nvSpPr>
        <p:spPr>
          <a:xfrm>
            <a:off x="236306" y="609600"/>
            <a:ext cx="1164062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3200"/>
              <a:buNone/>
            </a:pPr>
            <a:r>
              <a:rPr lang="en-US" sz="4800" b="1">
                <a:solidFill>
                  <a:schemeClr val="dk1"/>
                </a:solidFill>
              </a:rPr>
              <a:t>Credential Instructors with CCD</a:t>
            </a:r>
            <a:endParaRPr sz="6000"/>
          </a:p>
        </p:txBody>
      </p:sp>
      <p:sp>
        <p:nvSpPr>
          <p:cNvPr id="171" name="Google Shape;171;g5b25fb065b_0_0"/>
          <p:cNvSpPr txBox="1">
            <a:spLocks noGrp="1"/>
          </p:cNvSpPr>
          <p:nvPr>
            <p:ph type="body" idx="1"/>
          </p:nvPr>
        </p:nvSpPr>
        <p:spPr>
          <a:xfrm>
            <a:off x="1522876" y="1905000"/>
            <a:ext cx="9143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4A86E8"/>
              </a:buClr>
              <a:buSzPts val="1800"/>
              <a:buChar char="▪"/>
            </a:pPr>
            <a:r>
              <a:rPr lang="en-US" sz="1100" u="sng">
                <a:solidFill>
                  <a:srgbClr val="4A86E8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https://dochub.com/shariharrington/vB1e3k/2019-instructor-credentialing-dual-credit-packet</a:t>
            </a:r>
            <a:endParaRPr>
              <a:solidFill>
                <a:srgbClr val="4A86E8"/>
              </a:solidFill>
            </a:endParaRPr>
          </a:p>
        </p:txBody>
      </p:sp>
      <p:pic>
        <p:nvPicPr>
          <p:cNvPr id="172" name="Google Shape;172;g5b25fb065b_0_0" descr="A close up of a logo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97393" y="1806599"/>
            <a:ext cx="4559015" cy="4441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5b177d7921_0_10"/>
          <p:cNvSpPr txBox="1">
            <a:spLocks noGrp="1"/>
          </p:cNvSpPr>
          <p:nvPr>
            <p:ph type="title"/>
          </p:nvPr>
        </p:nvSpPr>
        <p:spPr>
          <a:xfrm>
            <a:off x="195209" y="609600"/>
            <a:ext cx="11907748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3200"/>
              <a:buNone/>
            </a:pPr>
            <a:r>
              <a:rPr lang="en-US" sz="4000" b="1">
                <a:solidFill>
                  <a:schemeClr val="dk1"/>
                </a:solidFill>
              </a:rPr>
              <a:t>Train Staff on Use of College Platform &amp; Policies</a:t>
            </a:r>
            <a:endParaRPr sz="4000"/>
          </a:p>
        </p:txBody>
      </p:sp>
      <p:sp>
        <p:nvSpPr>
          <p:cNvPr id="179" name="Google Shape;179;g5b177d7921_0_10"/>
          <p:cNvSpPr txBox="1">
            <a:spLocks noGrp="1"/>
          </p:cNvSpPr>
          <p:nvPr>
            <p:ph type="body" idx="1"/>
          </p:nvPr>
        </p:nvSpPr>
        <p:spPr>
          <a:xfrm>
            <a:off x="1522876" y="1905000"/>
            <a:ext cx="9143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pic>
        <p:nvPicPr>
          <p:cNvPr id="180" name="Google Shape;180;g5b177d7921_0_10" descr="A picture containing person, holding, hand, food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24728" y="1145751"/>
            <a:ext cx="4566497" cy="45664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riped Border 16x9">
  <a:themeElements>
    <a:clrScheme name="Custom 5">
      <a:dk1>
        <a:srgbClr val="404040"/>
      </a:dk1>
      <a:lt1>
        <a:srgbClr val="FFFFFF"/>
      </a:lt1>
      <a:dk2>
        <a:srgbClr val="000000"/>
      </a:dk2>
      <a:lt2>
        <a:srgbClr val="DDDDDD"/>
      </a:lt2>
      <a:accent1>
        <a:srgbClr val="F59E00"/>
      </a:accent1>
      <a:accent2>
        <a:srgbClr val="418AB3"/>
      </a:accent2>
      <a:accent3>
        <a:srgbClr val="92D05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allas ISD CTE">
  <a:themeElements>
    <a:clrScheme name="Modern Writer">
      <a:dk1>
        <a:srgbClr val="FFFFFF"/>
      </a:dk1>
      <a:lt1>
        <a:srgbClr val="FFFFFF"/>
      </a:lt1>
      <a:dk2>
        <a:srgbClr val="00948F"/>
      </a:dk2>
      <a:lt2>
        <a:srgbClr val="201A50"/>
      </a:lt2>
      <a:accent1>
        <a:srgbClr val="FBB618"/>
      </a:accent1>
      <a:accent2>
        <a:srgbClr val="A3D55D"/>
      </a:accent2>
      <a:accent3>
        <a:srgbClr val="6ECA97"/>
      </a:accent3>
      <a:accent4>
        <a:srgbClr val="00948F"/>
      </a:accent4>
      <a:accent5>
        <a:srgbClr val="346094"/>
      </a:accent5>
      <a:accent6>
        <a:srgbClr val="97252B"/>
      </a:accent6>
      <a:hlink>
        <a:srgbClr val="0000FF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rgbClr val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Custom</PresentationFormat>
  <Slides>21</Slides>
  <Notes>18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Striped Border 16x9</vt:lpstr>
      <vt:lpstr>Dallas ISD CTE</vt:lpstr>
      <vt:lpstr>Successfully Implementing a Dual Credit PCT Program</vt:lpstr>
      <vt:lpstr>Competing Programs in Dallas ISD</vt:lpstr>
      <vt:lpstr>Steps to Creating a Dual Credit Pathway</vt:lpstr>
      <vt:lpstr>Meet with local College Partner to find appropriate  pathway</vt:lpstr>
      <vt:lpstr>Align high school courses to college course    and create pathway</vt:lpstr>
      <vt:lpstr>Create high school course numbers</vt:lpstr>
      <vt:lpstr>Challenges – planning phase</vt:lpstr>
      <vt:lpstr>Credential Instructors with CCD</vt:lpstr>
      <vt:lpstr>Train Staff on Use of College Platform &amp; Policies</vt:lpstr>
      <vt:lpstr>Implement Pathway</vt:lpstr>
      <vt:lpstr> *Challenges  * Successes  * Lessons    </vt:lpstr>
      <vt:lpstr>Challenges for Teachers</vt:lpstr>
      <vt:lpstr>Challenges for Teachers</vt:lpstr>
      <vt:lpstr>Challenges for Students </vt:lpstr>
      <vt:lpstr>PowerPoint Presentation</vt:lpstr>
      <vt:lpstr>Student successes </vt:lpstr>
      <vt:lpstr>End of year survey: Student comments  and feedback </vt:lpstr>
      <vt:lpstr>Student successes </vt:lpstr>
      <vt:lpstr>Student successes </vt:lpstr>
      <vt:lpstr>Questions??</vt:lpstr>
      <vt:lpstr>Contact info: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Successfully Implementing a Dual Credit PCT Program</dc:title>
  <dc:creator>Harrington, Shari</dc:creator>
  <cp:revision>84</cp:revision>
  <dcterms:created xsi:type="dcterms:W3CDTF">2016-12-22T16:46:17Z</dcterms:created>
  <dcterms:modified xsi:type="dcterms:W3CDTF">2023-06-12T22:04:20Z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TC028010989991</vt:lpwstr>
  </property>
</Properties>
</file>