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Abril Fatfac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iiFjOoa9tR5r+Oz2sXhp/i5gi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AbrilFatfac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af5bb79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af5bb7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1" type="ftr"/>
          </p:nvPr>
        </p:nvSpPr>
        <p:spPr>
          <a:xfrm>
            <a:off x="4000500" y="6356351"/>
            <a:ext cx="41529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293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1" Type="http://schemas.openxmlformats.org/officeDocument/2006/relationships/image" Target="../media/image4.png"/><Relationship Id="rId10" Type="http://schemas.openxmlformats.org/officeDocument/2006/relationships/image" Target="../media/image16.png"/><Relationship Id="rId9" Type="http://schemas.openxmlformats.org/officeDocument/2006/relationships/image" Target="../media/image17.jp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10.jp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3165034" y="1282946"/>
            <a:ext cx="5852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</a:t>
            </a:r>
            <a:endParaRPr b="1" i="0" sz="40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6535077" y="3567585"/>
            <a:ext cx="3786632" cy="743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od&#10;&#10;Description automatically generated" id="71" name="Google Shape;71;p1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526285">
            <a:off x="1165093" y="425115"/>
            <a:ext cx="7023096" cy="565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850" y="634450"/>
            <a:ext cx="2833149" cy="12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1778000" y="866386"/>
            <a:ext cx="8610600" cy="55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                              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truck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To make it easier to remember that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, we’ll change our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 truck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into something that looks like this…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car&#10;&#10;Description automatically generated"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517" y="1935964"/>
            <a:ext cx="3456965" cy="246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/>
        </p:nvSpPr>
        <p:spPr>
          <a:xfrm>
            <a:off x="1778000" y="866375"/>
            <a:ext cx="8645700" cy="497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                              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truck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 truck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has a stomach for a tank!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imagine that?  </a:t>
            </a:r>
            <a:endParaRPr b="0" i="0" sz="3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6899" y="2147855"/>
            <a:ext cx="34671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1778000" y="866386"/>
            <a:ext cx="8610600" cy="4734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                              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truck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40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927100" y="2667089"/>
            <a:ext cx="2984500" cy="1511211"/>
          </a:xfrm>
          <a:prstGeom prst="roundRect">
            <a:avLst>
              <a:gd fmla="val 16667" name="adj"/>
            </a:avLst>
          </a:prstGeom>
          <a:solidFill>
            <a:srgbClr val="553C55"/>
          </a:solidFill>
          <a:ln cap="flat" cmpd="sng" w="12700">
            <a:solidFill>
              <a:srgbClr val="222A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the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 truck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with a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a tank and it will be easier to remember that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6899" y="2147855"/>
            <a:ext cx="34671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/>
        </p:nvSpPr>
        <p:spPr>
          <a:xfrm>
            <a:off x="1397000" y="866386"/>
            <a:ext cx="9410700" cy="55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                         eye 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Next, the medical element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An audionym for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could be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eye test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eye test</a:t>
            </a:r>
            <a:endParaRPr b="0" i="0" sz="3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53" name="Google Shape;1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5105" y="2160016"/>
            <a:ext cx="163449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/>
        </p:nvSpPr>
        <p:spPr>
          <a:xfrm>
            <a:off x="1397000" y="866386"/>
            <a:ext cx="9410700" cy="55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                         eye 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To help us remember that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, we’ll change the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eye test 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to look like this…</a:t>
            </a:r>
            <a:endParaRPr b="0" i="0" sz="3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59" name="Google Shape;1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5105" y="2160016"/>
            <a:ext cx="163449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/>
        </p:nvSpPr>
        <p:spPr>
          <a:xfrm>
            <a:off x="1397000" y="866386"/>
            <a:ext cx="9410700" cy="497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                         eye 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Suddenly the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eye test 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 flames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Have you ever seen anything like this?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5" name="Google Shape;1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5105" y="1206185"/>
            <a:ext cx="163449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 txBox="1"/>
          <p:nvPr/>
        </p:nvSpPr>
        <p:spPr>
          <a:xfrm>
            <a:off x="7461504" y="2561529"/>
            <a:ext cx="22189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 flames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/>
        </p:nvSpPr>
        <p:spPr>
          <a:xfrm>
            <a:off x="1397000" y="866386"/>
            <a:ext cx="9410700" cy="4827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                         eye 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40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endParaRPr b="1" i="0" sz="5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5105" y="1206185"/>
            <a:ext cx="163449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7461504" y="2561529"/>
            <a:ext cx="22189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 flames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927100" y="2667089"/>
            <a:ext cx="2984500" cy="1511211"/>
          </a:xfrm>
          <a:prstGeom prst="roundRect">
            <a:avLst>
              <a:gd fmla="val 16667" name="adj"/>
            </a:avLst>
          </a:prstGeom>
          <a:solidFill>
            <a:srgbClr val="553C55"/>
          </a:solidFill>
          <a:ln cap="flat" cmpd="sng" w="12700">
            <a:solidFill>
              <a:srgbClr val="222A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the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eye test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 flames 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you will more easily remember that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/>
          <p:nvPr/>
        </p:nvSpPr>
        <p:spPr>
          <a:xfrm>
            <a:off x="1098633" y="593424"/>
            <a:ext cx="100314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INTERACTIVE LEARNING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To engage your students, maximize learning, and reinforce retention.</a:t>
            </a:r>
            <a:endParaRPr b="0" i="0" sz="32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91342">
            <a:off x="1082607" y="2529634"/>
            <a:ext cx="3810000" cy="214312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t" dir="4200000" dist="190500">
              <a:srgbClr val="000000">
                <a:alpha val="40000"/>
              </a:srgbClr>
            </a:outerShdw>
          </a:effectLst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03983">
            <a:off x="2692400" y="2529634"/>
            <a:ext cx="3810000" cy="214312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t" dir="4200000" dist="190500">
              <a:srgbClr val="000000">
                <a:alpha val="40000"/>
              </a:srgbClr>
            </a:outerShdw>
          </a:effectLst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7351" y="2455689"/>
            <a:ext cx="3810000" cy="214312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t" dir="4200000" dist="190500">
              <a:srgbClr val="000000">
                <a:alpha val="40000"/>
              </a:srgbClr>
            </a:outerShdw>
          </a:effectLst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38114">
            <a:off x="7289657" y="2596257"/>
            <a:ext cx="3810000" cy="214312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t" dir="4200000" dist="1905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1137832"/>
            <a:ext cx="9144000" cy="5143500"/>
          </a:xfrm>
          <a:prstGeom prst="rect">
            <a:avLst/>
          </a:prstGeom>
          <a:noFill/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t" dir="4200000" dist="190500">
              <a:srgbClr val="000000">
                <a:alpha val="40000"/>
              </a:srgbClr>
            </a:outerShdw>
          </a:effectLst>
        </p:spPr>
      </p:pic>
      <p:sp>
        <p:nvSpPr>
          <p:cNvPr id="189" name="Google Shape;189;p17"/>
          <p:cNvSpPr txBox="1"/>
          <p:nvPr/>
        </p:nvSpPr>
        <p:spPr>
          <a:xfrm>
            <a:off x="1524000" y="552415"/>
            <a:ext cx="9144001" cy="585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 </a:t>
            </a: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1" i="0" sz="2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8153400" y="5726759"/>
            <a:ext cx="2628900" cy="730676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Sample screenshot </a:t>
            </a:r>
            <a:r>
              <a:rPr b="1" lang="en-US" sz="1800">
                <a:solidFill>
                  <a:srgbClr val="F2F2F2"/>
                </a:solidFill>
                <a:latin typeface="Abril Fatface"/>
                <a:ea typeface="Abril Fatface"/>
                <a:cs typeface="Abril Fatface"/>
                <a:sym typeface="Abril Fatface"/>
              </a:rPr>
              <a:t>∙</a:t>
            </a:r>
            <a:endParaRPr b="1" sz="1800">
              <a:solidFill>
                <a:srgbClr val="F2F2F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Video lesson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87450"/>
            <a:ext cx="9144000" cy="5143500"/>
          </a:xfrm>
          <a:prstGeom prst="rect">
            <a:avLst/>
          </a:prstGeom>
          <a:noFill/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t" dir="4200000" dist="190500">
              <a:srgbClr val="000000">
                <a:alpha val="40000"/>
              </a:srgbClr>
            </a:outerShdw>
          </a:effectLst>
        </p:spPr>
      </p:pic>
      <p:sp>
        <p:nvSpPr>
          <p:cNvPr id="196" name="Google Shape;196;p18"/>
          <p:cNvSpPr/>
          <p:nvPr/>
        </p:nvSpPr>
        <p:spPr>
          <a:xfrm>
            <a:off x="8153400" y="5726759"/>
            <a:ext cx="2628900" cy="730676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Sample screenshot </a:t>
            </a:r>
            <a:r>
              <a:rPr b="1" i="0" lang="en-US" sz="1800" u="none" cap="none" strike="noStrike">
                <a:solidFill>
                  <a:srgbClr val="F2F2F2"/>
                </a:solidFill>
                <a:latin typeface="Abril Fatface"/>
                <a:ea typeface="Abril Fatface"/>
                <a:cs typeface="Abril Fatface"/>
                <a:sym typeface="Abril Fatface"/>
              </a:rPr>
              <a:t>∙</a:t>
            </a:r>
            <a:endParaRPr b="1" i="0" sz="1800" u="none" cap="none" strike="noStrike">
              <a:solidFill>
                <a:srgbClr val="F2F2F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Flashcards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1524000" y="552415"/>
            <a:ext cx="9144001" cy="585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 </a:t>
            </a: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1" i="0" sz="2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429275" y="474675"/>
            <a:ext cx="11349900" cy="6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THE SMARTEST WAY TO LEARN!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Dean Vaughn </a:t>
            </a:r>
            <a:r>
              <a:rPr b="1" lang="en-US" sz="3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Career Prep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a career pathing and education platform that makes learning fun and effective. 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learn  in a more natural way; through audionyms and illogical associations that make it impossible to forget the terms they learned.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Official reference and source for HOSA medical terminology competition.</a:t>
            </a:r>
            <a:endParaRPr b="1" i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87450"/>
            <a:ext cx="9144000" cy="5143500"/>
          </a:xfrm>
          <a:prstGeom prst="rect">
            <a:avLst/>
          </a:prstGeom>
          <a:noFill/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t" dir="4200000" dist="190500">
              <a:srgbClr val="000000">
                <a:alpha val="40000"/>
              </a:srgbClr>
            </a:outerShdw>
          </a:effectLst>
        </p:spPr>
      </p:pic>
      <p:sp>
        <p:nvSpPr>
          <p:cNvPr id="203" name="Google Shape;203;p19"/>
          <p:cNvSpPr/>
          <p:nvPr/>
        </p:nvSpPr>
        <p:spPr>
          <a:xfrm>
            <a:off x="8153400" y="5726759"/>
            <a:ext cx="2628900" cy="730676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Sample screenshot </a:t>
            </a:r>
            <a:r>
              <a:rPr b="1" lang="en-US" sz="1800">
                <a:solidFill>
                  <a:srgbClr val="F2F2F2"/>
                </a:solidFill>
                <a:latin typeface="Abril Fatface"/>
                <a:ea typeface="Abril Fatface"/>
                <a:cs typeface="Abril Fatface"/>
                <a:sym typeface="Abril Fatface"/>
              </a:rPr>
              <a:t>∙</a:t>
            </a:r>
            <a:endParaRPr b="1" sz="1800">
              <a:solidFill>
                <a:srgbClr val="F2F2F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Learning activity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1524000" y="552415"/>
            <a:ext cx="9144001" cy="585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 </a:t>
            </a: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1" i="0" sz="2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87450"/>
            <a:ext cx="9144000" cy="5143500"/>
          </a:xfrm>
          <a:prstGeom prst="rect">
            <a:avLst/>
          </a:prstGeom>
          <a:noFill/>
          <a:ln cap="flat" cmpd="sng" w="222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t" dir="4200000" dist="190500">
              <a:srgbClr val="000000">
                <a:alpha val="40000"/>
              </a:srgbClr>
            </a:outerShdw>
          </a:effectLst>
        </p:spPr>
      </p:pic>
      <p:sp>
        <p:nvSpPr>
          <p:cNvPr id="210" name="Google Shape;210;p20"/>
          <p:cNvSpPr/>
          <p:nvPr/>
        </p:nvSpPr>
        <p:spPr>
          <a:xfrm>
            <a:off x="8153400" y="5726759"/>
            <a:ext cx="2628900" cy="730676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Sample screenshot </a:t>
            </a:r>
            <a:r>
              <a:rPr b="1" lang="en-US" sz="1800">
                <a:solidFill>
                  <a:srgbClr val="F2F2F2"/>
                </a:solidFill>
                <a:latin typeface="Abril Fatface"/>
                <a:ea typeface="Abril Fatface"/>
                <a:cs typeface="Abril Fatface"/>
                <a:sym typeface="Abril Fatface"/>
              </a:rPr>
              <a:t>∙</a:t>
            </a:r>
            <a:endParaRPr b="1" sz="1800">
              <a:solidFill>
                <a:srgbClr val="F2F2F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Interactive activity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1524000" y="552415"/>
            <a:ext cx="9144001" cy="585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 </a:t>
            </a: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1" i="0" sz="2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87450"/>
            <a:ext cx="9144000" cy="5143500"/>
          </a:xfrm>
          <a:prstGeom prst="rect">
            <a:avLst/>
          </a:prstGeom>
          <a:noFill/>
          <a:ln cap="flat" cmpd="sng" w="222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t" dir="4200000" dist="190500">
              <a:srgbClr val="000000">
                <a:alpha val="40000"/>
              </a:srgbClr>
            </a:outerShdw>
          </a:effectLst>
        </p:spPr>
      </p:pic>
      <p:sp>
        <p:nvSpPr>
          <p:cNvPr id="217" name="Google Shape;217;p21"/>
          <p:cNvSpPr/>
          <p:nvPr/>
        </p:nvSpPr>
        <p:spPr>
          <a:xfrm>
            <a:off x="8153400" y="5726759"/>
            <a:ext cx="2628900" cy="730676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Sample screenshot </a:t>
            </a:r>
            <a:r>
              <a:rPr b="1" lang="en-US" sz="1800">
                <a:solidFill>
                  <a:srgbClr val="F2F2F2"/>
                </a:solidFill>
                <a:latin typeface="Abril Fatface"/>
                <a:ea typeface="Abril Fatface"/>
                <a:cs typeface="Abril Fatface"/>
                <a:sym typeface="Abril Fatface"/>
              </a:rPr>
              <a:t>∙</a:t>
            </a:r>
            <a:endParaRPr b="1" sz="1800">
              <a:solidFill>
                <a:srgbClr val="F2F2F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Course overview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1524000" y="552415"/>
            <a:ext cx="9144001" cy="585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 </a:t>
            </a: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1" i="0" sz="2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/>
        </p:nvSpPr>
        <p:spPr>
          <a:xfrm>
            <a:off x="1080304" y="1292517"/>
            <a:ext cx="10031392" cy="4272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LEARN &amp; REMEMBER MEDICAL TERMINOLOGY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✔"/>
            </a:pPr>
            <a:r>
              <a:rPr b="1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Pre-Test, Practice &amp; Final Test to measure student learning and evaluate instruction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✔"/>
            </a:pPr>
            <a:r>
              <a:rPr b="1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Basic design &amp; structure of medical terminology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✔"/>
            </a:pPr>
            <a:r>
              <a:rPr b="1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275 Greek &amp; Latin word parts – prefixes, roots &amp; suffixes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✔"/>
            </a:pPr>
            <a:r>
              <a:rPr b="1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Interpret thousands of complex medical terms!</a:t>
            </a: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/>
        </p:nvSpPr>
        <p:spPr>
          <a:xfrm>
            <a:off x="1036948" y="638490"/>
            <a:ext cx="10218600" cy="56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Dean Vaughn </a:t>
            </a:r>
            <a:r>
              <a:rPr b="1" lang="en-US" sz="3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Career Prep</a:t>
            </a:r>
            <a:r>
              <a:rPr b="1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™</a:t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909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 </a:t>
            </a:r>
            <a:r>
              <a:rPr b="1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1023938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Newly updated, interactive and fully online. No additional materials or prior knowledge needed to complete the course!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102393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Available for institutional application and license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102393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Teaches the basic design and structure of medical terminology, and how to easily remember the meanings of 275 Greek and Latin word parts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102393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Organized and presented by body system, helping learners to hone-in on knowledge specific to medical specialties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102393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Instructor-led or self-paced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102393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Can be completed in as little as 12 hours or over a period of several weeks or months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102393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Aligned with National Consortium for Health Science Education (NCHSE) standards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/>
        </p:nvSpPr>
        <p:spPr>
          <a:xfrm>
            <a:off x="574527" y="1382286"/>
            <a:ext cx="110430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Dean Vaughn </a:t>
            </a:r>
            <a:r>
              <a:rPr b="1" lang="en-US" sz="3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Career Prep</a:t>
            </a:r>
            <a:r>
              <a:rPr b="1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endParaRPr b="1" i="0" sz="5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TERMINOLOGY </a:t>
            </a:r>
            <a:r>
              <a:rPr b="1" i="0" lang="en-U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BY BODY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For more information about institutional licensing for businesses, schools &amp; government agencies contact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Greg Newcomb at </a:t>
            </a:r>
            <a:r>
              <a:rPr b="1" lang="en-US" sz="3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i="0" lang="en-US" sz="36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reg.</a:t>
            </a:r>
            <a:r>
              <a:rPr b="1" lang="en-US" sz="3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i="0" lang="en-US" sz="36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ewcomb@</a:t>
            </a:r>
            <a:r>
              <a:rPr b="1" lang="en-US" sz="3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n-US" sz="36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etersons.com</a:t>
            </a:r>
            <a:endParaRPr b="0" i="0" sz="1400" u="sng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Or visit us at</a:t>
            </a:r>
            <a:r>
              <a:rPr b="1" i="0" lang="en-US" sz="3600" u="none" cap="none" strike="noStrike">
                <a:solidFill>
                  <a:srgbClr val="BBD6E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rgbClr val="DCCDD7"/>
                </a:solidFill>
                <a:latin typeface="Calibri"/>
                <a:ea typeface="Calibri"/>
                <a:cs typeface="Calibri"/>
                <a:sym typeface="Calibri"/>
              </a:rPr>
              <a:t>deanvaughn.com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6af5bb79f_0_0"/>
          <p:cNvSpPr/>
          <p:nvPr/>
        </p:nvSpPr>
        <p:spPr>
          <a:xfrm>
            <a:off x="0" y="4957500"/>
            <a:ext cx="12192000" cy="19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g116af5bb79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000" y="5208297"/>
            <a:ext cx="2401625" cy="745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16af5bb79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425" y="6293471"/>
            <a:ext cx="2401432" cy="4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16af5bb79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4850" y="6228237"/>
            <a:ext cx="3366324" cy="5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16af5bb79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7100" y="4994613"/>
            <a:ext cx="2084794" cy="11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16af5bb79f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85350" y="6265824"/>
            <a:ext cx="1921024" cy="5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16af5bb79f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825" y="5030400"/>
            <a:ext cx="1125925" cy="11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16af5bb79f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6131525"/>
            <a:ext cx="2643052" cy="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16af5bb79f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80800" y="5183104"/>
            <a:ext cx="1829675" cy="79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16af5bb79f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52202" y="5094003"/>
            <a:ext cx="2287375" cy="97392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16af5bb79f_0_0"/>
          <p:cNvSpPr txBox="1"/>
          <p:nvPr/>
        </p:nvSpPr>
        <p:spPr>
          <a:xfrm>
            <a:off x="1021275" y="454322"/>
            <a:ext cx="100905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Trusted by 12,000+ Academic &amp; Business Institutions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✔"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Over the past 40 years, schools have trusted Dean Vaughn to help teach health science courses.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✔"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Leading employers in the healthcare field rely on Dean Vaughn for career pathing and to ensure their employees are compliant with proficiency standards.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1181100" y="2110986"/>
            <a:ext cx="98043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HOW DOES IT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Dean Vaughn Total </a:t>
            </a:r>
            <a:r>
              <a:rPr b="1" lang="en-US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Career Prep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® uses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audionyms™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illogical associations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to make it incredibly easy to remember medical terminology.</a:t>
            </a:r>
            <a:endParaRPr b="0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1524000" y="2106851"/>
            <a:ext cx="98172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WHAT IS AN AUDIONYM?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An audionym is a sound name – a sound-alike keyword (or keywords) for a medical element or word part we wish to remember.</a:t>
            </a:r>
            <a:endParaRPr b="0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5029200" y="711200"/>
            <a:ext cx="6311900" cy="1107996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6E4B6E"/>
                </a:solidFill>
                <a:latin typeface="Calibri"/>
                <a:ea typeface="Calibri"/>
                <a:cs typeface="Calibri"/>
                <a:sym typeface="Calibri"/>
              </a:rPr>
              <a:t>pulmon- – pool/moon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800100" y="5315803"/>
            <a:ext cx="6311900" cy="8309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6E4B6E"/>
                </a:solidFill>
                <a:latin typeface="Calibri"/>
                <a:ea typeface="Calibri"/>
                <a:cs typeface="Calibri"/>
                <a:sym typeface="Calibri"/>
              </a:rPr>
              <a:t>-ectomy – egg/tomato</a:t>
            </a:r>
            <a:endParaRPr b="0" i="0" sz="1800" u="none" cap="none" strike="noStrike">
              <a:solidFill>
                <a:srgbClr val="6E4B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1524000" y="1729986"/>
            <a:ext cx="9144000" cy="3349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WHAT IS AN ILLOGICAL ASSOCIATION?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An illogical association is a familiar image that is altered “illogically” to link a medical word part to its meaning.</a:t>
            </a:r>
            <a:endParaRPr b="0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rawing of a cartoon character&#10;&#10;Description automatically generated" id="110" name="Google Shape;110;p5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5589392" y="600075"/>
            <a:ext cx="5954907" cy="3349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room&#10;&#10;Description automatically generated" id="111" name="Google Shape;111;p5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647701" y="2022085"/>
            <a:ext cx="4710970" cy="431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882650" y="1845521"/>
            <a:ext cx="10426700" cy="316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2777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Medical Terminology by Body System teaches 275 medical elements – prefixes, roots, and suffixes – that combine to form thousands of complex medical terms.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/>
        </p:nvSpPr>
        <p:spPr>
          <a:xfrm>
            <a:off x="1041400" y="1728696"/>
            <a:ext cx="102108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To demonstrate how the Dean Vaughn </a:t>
            </a:r>
            <a:r>
              <a:rPr b="1" lang="en-US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Career Prep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® works, we will show you how to remember just two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medical elements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b="1" i="0" lang="en-US" sz="3600" u="none" cap="none" strike="noStrike">
                <a:solidFill>
                  <a:srgbClr val="83B4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of each.</a:t>
            </a:r>
            <a:endParaRPr b="0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1671256" y="4270136"/>
            <a:ext cx="8951088" cy="132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40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</a:t>
            </a:r>
            <a:r>
              <a:rPr b="1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4074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-itis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r>
              <a:rPr b="1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/>
        </p:nvSpPr>
        <p:spPr>
          <a:xfrm>
            <a:off x="1790700" y="805205"/>
            <a:ext cx="8610600" cy="55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                              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truck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Let’s begin.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An audionym for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could be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 truck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gastr-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b="1" i="0" lang="en-US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gas truck</a:t>
            </a:r>
            <a:endParaRPr b="0" i="0" sz="3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car&#10;&#10;Description automatically generated"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517" y="1929225"/>
            <a:ext cx="3456965" cy="246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2016-02-15T21:50:19Z</dcterms:created>
  <dc:creator>Maddestra, Robert</dc:creator>
</cp:coreProperties>
</file>