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9" r:id="rId3"/>
    <p:sldId id="258" r:id="rId4"/>
    <p:sldId id="259" r:id="rId5"/>
    <p:sldId id="281" r:id="rId6"/>
    <p:sldId id="287" r:id="rId7"/>
    <p:sldId id="261" r:id="rId8"/>
    <p:sldId id="275" r:id="rId9"/>
    <p:sldId id="284" r:id="rId10"/>
    <p:sldId id="262" r:id="rId11"/>
    <p:sldId id="278" r:id="rId12"/>
    <p:sldId id="282" r:id="rId13"/>
    <p:sldId id="266" r:id="rId14"/>
    <p:sldId id="269" r:id="rId15"/>
    <p:sldId id="263" r:id="rId16"/>
    <p:sldId id="264" r:id="rId17"/>
    <p:sldId id="267" r:id="rId18"/>
    <p:sldId id="268" r:id="rId19"/>
    <p:sldId id="265" r:id="rId20"/>
    <p:sldId id="285" r:id="rId21"/>
    <p:sldId id="276" r:id="rId22"/>
    <p:sldId id="286" r:id="rId23"/>
    <p:sldId id="283" r:id="rId24"/>
    <p:sldId id="257" r:id="rId25"/>
    <p:sldId id="271" r:id="rId26"/>
    <p:sldId id="270" r:id="rId27"/>
    <p:sldId id="273" r:id="rId28"/>
    <p:sldId id="280" r:id="rId29"/>
    <p:sldId id="260" r:id="rId30"/>
    <p:sldId id="288" r:id="rId31"/>
    <p:sldId id="27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D6D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5" autoAdjust="0"/>
    <p:restoredTop sz="94635"/>
  </p:normalViewPr>
  <p:slideViewPr>
    <p:cSldViewPr snapToGrid="0" snapToObjects="1">
      <p:cViewPr varScale="1">
        <p:scale>
          <a:sx n="114" d="100"/>
          <a:sy n="114" d="100"/>
        </p:scale>
        <p:origin x="1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B3D162-C8CF-D64D-8515-67E10013DD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368" y="0"/>
            <a:ext cx="12223367" cy="6858000"/>
          </a:xfrm>
          <a:prstGeom prst="rect">
            <a:avLst/>
          </a:prstGeom>
        </p:spPr>
      </p:pic>
      <p:sp>
        <p:nvSpPr>
          <p:cNvPr id="7" name="Rectangle 6">
            <a:extLst>
              <a:ext uri="{FF2B5EF4-FFF2-40B4-BE49-F238E27FC236}">
                <a16:creationId xmlns:a16="http://schemas.microsoft.com/office/drawing/2014/main" id="{CC70E3B1-1F77-0C4C-8439-D1C55B1F5A76}"/>
              </a:ext>
            </a:extLst>
          </p:cNvPr>
          <p:cNvSpPr/>
          <p:nvPr userDrawn="1"/>
        </p:nvSpPr>
        <p:spPr>
          <a:xfrm>
            <a:off x="-31368" y="0"/>
            <a:ext cx="12223367" cy="6858000"/>
          </a:xfrm>
          <a:prstGeom prst="rect">
            <a:avLst/>
          </a:prstGeom>
          <a:solidFill>
            <a:srgbClr val="D6D2C4">
              <a:alpha val="75000"/>
            </a:srgbClr>
          </a:solidFill>
          <a:ln w="76200">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EA1F38-CD42-CB44-B72F-F79CDE617299}"/>
              </a:ext>
            </a:extLst>
          </p:cNvPr>
          <p:cNvSpPr>
            <a:spLocks noGrp="1"/>
          </p:cNvSpPr>
          <p:nvPr>
            <p:ph type="ctrTitle" hasCustomPrompt="1"/>
          </p:nvPr>
        </p:nvSpPr>
        <p:spPr>
          <a:xfrm>
            <a:off x="1524000" y="2475244"/>
            <a:ext cx="9144000" cy="1907511"/>
          </a:xfrm>
        </p:spPr>
        <p:txBody>
          <a:bodyPr anchor="b">
            <a:noAutofit/>
          </a:bodyPr>
          <a:lstStyle>
            <a:lvl1pPr marL="0" marR="0" indent="0" algn="ctr" defTabSz="914400" rtl="0" eaLnBrk="1" fontAlgn="auto" latinLnBrk="0" hangingPunct="1">
              <a:lnSpc>
                <a:spcPct val="90000"/>
              </a:lnSpc>
              <a:spcBef>
                <a:spcPct val="0"/>
              </a:spcBef>
              <a:spcAft>
                <a:spcPts val="0"/>
              </a:spcAft>
              <a:buClrTx/>
              <a:buSzTx/>
              <a:buFontTx/>
              <a:buNone/>
              <a:tabLst/>
              <a:defRPr sz="2500">
                <a:solidFill>
                  <a:srgbClr val="500000"/>
                </a:solidFill>
                <a:latin typeface="Arial" panose="020B0604020202020204" pitchFamily="34" charset="0"/>
                <a:cs typeface="Arial" panose="020B0604020202020204" pitchFamily="34" charset="0"/>
              </a:defRPr>
            </a:lvl1pPr>
          </a:lstStyle>
          <a:p>
            <a:pPr algn="ctr"/>
            <a:r>
              <a:rPr lang="en-US" sz="5500" dirty="0">
                <a:solidFill>
                  <a:srgbClr val="500000"/>
                </a:solidFill>
                <a:latin typeface="Arial" panose="020B0604020202020204" pitchFamily="34" charset="0"/>
                <a:cs typeface="Arial" panose="020B0604020202020204" pitchFamily="34" charset="0"/>
              </a:rPr>
              <a:t>PRESENTATION TITLE</a:t>
            </a:r>
            <a:br>
              <a:rPr lang="en-US" sz="5500" dirty="0">
                <a:solidFill>
                  <a:srgbClr val="500000"/>
                </a:solidFill>
                <a:latin typeface="Arial" panose="020B0604020202020204" pitchFamily="34" charset="0"/>
                <a:cs typeface="Arial" panose="020B0604020202020204" pitchFamily="34" charset="0"/>
              </a:rPr>
            </a:br>
            <a:br>
              <a:rPr lang="en-US" sz="2500" dirty="0">
                <a:solidFill>
                  <a:srgbClr val="500000"/>
                </a:solidFill>
                <a:latin typeface="Arial" panose="020B0604020202020204" pitchFamily="34" charset="0"/>
                <a:cs typeface="Arial" panose="020B0604020202020204" pitchFamily="34" charset="0"/>
              </a:rPr>
            </a:br>
            <a:r>
              <a:rPr lang="en-US" sz="2500" dirty="0">
                <a:solidFill>
                  <a:srgbClr val="500000"/>
                </a:solidFill>
                <a:latin typeface="Arial" panose="020B0604020202020204" pitchFamily="34" charset="0"/>
                <a:cs typeface="Arial" panose="020B0604020202020204" pitchFamily="34" charset="0"/>
              </a:rPr>
              <a:t>Presenter’s name</a:t>
            </a:r>
            <a:br>
              <a:rPr lang="en-US" sz="2500" dirty="0">
                <a:solidFill>
                  <a:srgbClr val="500000"/>
                </a:solidFill>
                <a:latin typeface="Arial" panose="020B0604020202020204" pitchFamily="34" charset="0"/>
                <a:cs typeface="Arial" panose="020B0604020202020204" pitchFamily="34" charset="0"/>
              </a:rPr>
            </a:br>
            <a:r>
              <a:rPr lang="en-US" sz="2500" dirty="0">
                <a:solidFill>
                  <a:srgbClr val="500000"/>
                </a:solidFill>
                <a:latin typeface="Arial" panose="020B0604020202020204" pitchFamily="34" charset="0"/>
                <a:cs typeface="Arial" panose="020B0604020202020204" pitchFamily="34" charset="0"/>
              </a:rPr>
              <a:t>Presenter’s title</a:t>
            </a:r>
          </a:p>
        </p:txBody>
      </p:sp>
      <p:pic>
        <p:nvPicPr>
          <p:cNvPr id="4" name="Picture 3" descr="Texas A&amp;M School of Nursing logo">
            <a:extLst>
              <a:ext uri="{FF2B5EF4-FFF2-40B4-BE49-F238E27FC236}">
                <a16:creationId xmlns:a16="http://schemas.microsoft.com/office/drawing/2014/main" id="{49765360-8F46-54C7-B5E7-5983EABC695B}"/>
              </a:ext>
            </a:extLst>
          </p:cNvPr>
          <p:cNvPicPr>
            <a:picLocks noChangeAspect="1"/>
          </p:cNvPicPr>
          <p:nvPr userDrawn="1"/>
        </p:nvPicPr>
        <p:blipFill>
          <a:blip r:embed="rId3"/>
          <a:stretch>
            <a:fillRect/>
          </a:stretch>
        </p:blipFill>
        <p:spPr>
          <a:xfrm>
            <a:off x="14812" y="43421"/>
            <a:ext cx="3901410" cy="1307592"/>
          </a:xfrm>
          <a:prstGeom prst="rect">
            <a:avLst/>
          </a:prstGeom>
        </p:spPr>
      </p:pic>
    </p:spTree>
    <p:extLst>
      <p:ext uri="{BB962C8B-B14F-4D97-AF65-F5344CB8AC3E}">
        <p14:creationId xmlns:p14="http://schemas.microsoft.com/office/powerpoint/2010/main" val="2951885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C4BF27-265C-264B-A6A9-EE231AEB87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368" y="0"/>
            <a:ext cx="12223367" cy="6858000"/>
          </a:xfrm>
          <a:prstGeom prst="rect">
            <a:avLst/>
          </a:prstGeom>
        </p:spPr>
      </p:pic>
      <p:sp>
        <p:nvSpPr>
          <p:cNvPr id="5" name="Rectangle 4">
            <a:extLst>
              <a:ext uri="{FF2B5EF4-FFF2-40B4-BE49-F238E27FC236}">
                <a16:creationId xmlns:a16="http://schemas.microsoft.com/office/drawing/2014/main" id="{B26BF5CC-B824-E94C-96E0-DAE2A6321D7C}"/>
              </a:ext>
            </a:extLst>
          </p:cNvPr>
          <p:cNvSpPr/>
          <p:nvPr userDrawn="1"/>
        </p:nvSpPr>
        <p:spPr>
          <a:xfrm>
            <a:off x="-31368" y="0"/>
            <a:ext cx="12223367" cy="6858000"/>
          </a:xfrm>
          <a:prstGeom prst="rect">
            <a:avLst/>
          </a:prstGeom>
          <a:solidFill>
            <a:srgbClr val="D6D2C4">
              <a:alpha val="75000"/>
            </a:srgbClr>
          </a:solidFill>
          <a:ln w="76200">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B61BFF-1074-D746-AD55-F57C0B8C9458}"/>
              </a:ext>
            </a:extLst>
          </p:cNvPr>
          <p:cNvSpPr>
            <a:spLocks noGrp="1"/>
          </p:cNvSpPr>
          <p:nvPr>
            <p:ph type="title" hasCustomPrompt="1"/>
          </p:nvPr>
        </p:nvSpPr>
        <p:spPr>
          <a:xfrm>
            <a:off x="838200" y="2730112"/>
            <a:ext cx="10515600" cy="975478"/>
          </a:xfrm>
        </p:spPr>
        <p:txBody>
          <a:bodyPr>
            <a:noAutofit/>
          </a:bodyPr>
          <a:lstStyle>
            <a:lvl1pPr algn="ctr">
              <a:defRPr sz="5500">
                <a:solidFill>
                  <a:srgbClr val="500000"/>
                </a:solidFill>
                <a:latin typeface="Arial" panose="020B0604020202020204" pitchFamily="34" charset="0"/>
                <a:cs typeface="Arial" panose="020B0604020202020204" pitchFamily="34" charset="0"/>
              </a:defRPr>
            </a:lvl1pPr>
          </a:lstStyle>
          <a:p>
            <a:r>
              <a:rPr lang="en-US" dirty="0"/>
              <a:t>TRANSITION SLIDE</a:t>
            </a:r>
          </a:p>
        </p:txBody>
      </p:sp>
      <p:sp>
        <p:nvSpPr>
          <p:cNvPr id="7" name="Rectangle 6">
            <a:extLst>
              <a:ext uri="{FF2B5EF4-FFF2-40B4-BE49-F238E27FC236}">
                <a16:creationId xmlns:a16="http://schemas.microsoft.com/office/drawing/2014/main" id="{C38631B9-E6FD-C141-B1E1-D4FDA20E8F5A}"/>
              </a:ext>
            </a:extLst>
          </p:cNvPr>
          <p:cNvSpPr/>
          <p:nvPr userDrawn="1"/>
        </p:nvSpPr>
        <p:spPr>
          <a:xfrm>
            <a:off x="0" y="6456641"/>
            <a:ext cx="12192000" cy="401359"/>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C7D8DE3-8E61-444B-B134-F78586C95BB7}"/>
              </a:ext>
            </a:extLst>
          </p:cNvPr>
          <p:cNvSpPr txBox="1"/>
          <p:nvPr userDrawn="1"/>
        </p:nvSpPr>
        <p:spPr>
          <a:xfrm>
            <a:off x="1511785" y="6477581"/>
            <a:ext cx="1675237" cy="323165"/>
          </a:xfrm>
          <a:prstGeom prst="rect">
            <a:avLst/>
          </a:prstGeom>
          <a:noFill/>
        </p:spPr>
        <p:txBody>
          <a:bodyPr wrap="square" rtlCol="0">
            <a:spAutoFit/>
          </a:bodyPr>
          <a:lstStyle/>
          <a:p>
            <a:r>
              <a:rPr lang="en-US" sz="1500" dirty="0">
                <a:solidFill>
                  <a:schemeClr val="bg1"/>
                </a:solidFill>
                <a:latin typeface="Arial" panose="020B0604020202020204" pitchFamily="34" charset="0"/>
                <a:cs typeface="Arial" panose="020B0604020202020204" pitchFamily="34" charset="0"/>
              </a:rPr>
              <a:t>@tamunursing</a:t>
            </a:r>
          </a:p>
        </p:txBody>
      </p:sp>
      <p:sp>
        <p:nvSpPr>
          <p:cNvPr id="9" name="TextBox 8">
            <a:extLst>
              <a:ext uri="{FF2B5EF4-FFF2-40B4-BE49-F238E27FC236}">
                <a16:creationId xmlns:a16="http://schemas.microsoft.com/office/drawing/2014/main" id="{1576456B-3324-7B4F-ACF6-36DE340D5629}"/>
              </a:ext>
            </a:extLst>
          </p:cNvPr>
          <p:cNvSpPr txBox="1"/>
          <p:nvPr userDrawn="1"/>
        </p:nvSpPr>
        <p:spPr>
          <a:xfrm>
            <a:off x="8683309" y="6491541"/>
            <a:ext cx="3487169" cy="323165"/>
          </a:xfrm>
          <a:prstGeom prst="rect">
            <a:avLst/>
          </a:prstGeom>
          <a:noFill/>
        </p:spPr>
        <p:txBody>
          <a:bodyPr wrap="square" rtlCol="0">
            <a:spAutoFit/>
          </a:bodyPr>
          <a:lstStyle/>
          <a:p>
            <a:pPr algn="r"/>
            <a:r>
              <a:rPr lang="en-US" sz="1500" dirty="0">
                <a:solidFill>
                  <a:schemeClr val="bg1"/>
                </a:solidFill>
                <a:latin typeface="Arial" panose="020B0604020202020204" pitchFamily="34" charset="0"/>
                <a:cs typeface="Arial" panose="020B0604020202020204" pitchFamily="34" charset="0"/>
              </a:rPr>
              <a:t>TEXAS A&amp;M SCHOOL OF NURSING</a:t>
            </a:r>
          </a:p>
        </p:txBody>
      </p:sp>
      <p:pic>
        <p:nvPicPr>
          <p:cNvPr id="10" name="Picture 9">
            <a:extLst>
              <a:ext uri="{FF2B5EF4-FFF2-40B4-BE49-F238E27FC236}">
                <a16:creationId xmlns:a16="http://schemas.microsoft.com/office/drawing/2014/main" id="{0BB5EF63-CD2C-7C4E-982E-EF6178F1A4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57" y="6530286"/>
            <a:ext cx="1333500" cy="228600"/>
          </a:xfrm>
          <a:prstGeom prst="rect">
            <a:avLst/>
          </a:prstGeom>
        </p:spPr>
      </p:pic>
    </p:spTree>
    <p:extLst>
      <p:ext uri="{BB962C8B-B14F-4D97-AF65-F5344CB8AC3E}">
        <p14:creationId xmlns:p14="http://schemas.microsoft.com/office/powerpoint/2010/main" val="386089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0A11-5740-0B4B-9E8A-C2CF493496CB}"/>
              </a:ext>
            </a:extLst>
          </p:cNvPr>
          <p:cNvSpPr>
            <a:spLocks noGrp="1"/>
          </p:cNvSpPr>
          <p:nvPr>
            <p:ph type="title" hasCustomPrompt="1"/>
          </p:nvPr>
        </p:nvSpPr>
        <p:spPr>
          <a:xfrm>
            <a:off x="280550" y="221716"/>
            <a:ext cx="11709541" cy="336569"/>
          </a:xfrm>
        </p:spPr>
        <p:txBody>
          <a:bodyPr>
            <a:noAutofit/>
          </a:bodyPr>
          <a:lstStyle>
            <a:lvl1pPr>
              <a:defRPr sz="3500" b="0">
                <a:solidFill>
                  <a:srgbClr val="500000"/>
                </a:solidFill>
                <a:latin typeface="Arial" panose="020B0604020202020204" pitchFamily="34" charset="0"/>
                <a:cs typeface="Arial" panose="020B0604020202020204" pitchFamily="34" charset="0"/>
              </a:defRPr>
            </a:lvl1pPr>
          </a:lstStyle>
          <a:p>
            <a:r>
              <a:rPr lang="en-US" dirty="0"/>
              <a:t>SLIDE TITLE</a:t>
            </a:r>
          </a:p>
        </p:txBody>
      </p:sp>
      <p:sp>
        <p:nvSpPr>
          <p:cNvPr id="3" name="Content Placeholder 2">
            <a:extLst>
              <a:ext uri="{FF2B5EF4-FFF2-40B4-BE49-F238E27FC236}">
                <a16:creationId xmlns:a16="http://schemas.microsoft.com/office/drawing/2014/main" id="{8B3AB51D-B760-1948-A65A-F9A177B8A7A2}"/>
              </a:ext>
            </a:extLst>
          </p:cNvPr>
          <p:cNvSpPr>
            <a:spLocks noGrp="1"/>
          </p:cNvSpPr>
          <p:nvPr>
            <p:ph idx="1" hasCustomPrompt="1"/>
          </p:nvPr>
        </p:nvSpPr>
        <p:spPr>
          <a:xfrm>
            <a:off x="239651" y="1073958"/>
            <a:ext cx="11709541" cy="4351338"/>
          </a:xfrm>
        </p:spPr>
        <p:txBody>
          <a:bodyPr>
            <a:noAutofit/>
          </a:bodyPr>
          <a:lstStyle>
            <a:lvl1pPr marL="0" marR="0" indent="0" algn="l" defTabSz="914400" rtl="0" eaLnBrk="1" fontAlgn="auto" latinLnBrk="0" hangingPunct="1">
              <a:lnSpc>
                <a:spcPct val="150000"/>
              </a:lnSpc>
              <a:spcBef>
                <a:spcPts val="1000"/>
              </a:spcBef>
              <a:spcAft>
                <a:spcPts val="0"/>
              </a:spcAft>
              <a:buClrTx/>
              <a:buSzTx/>
              <a:buFont typeface="Wingdings" pitchFamily="2" charset="2"/>
              <a:buNone/>
              <a:tabLst/>
              <a:defRPr sz="2500">
                <a:solidFill>
                  <a:srgbClr val="500000"/>
                </a:solidFill>
                <a:latin typeface="Arial" panose="020B0604020202020204" pitchFamily="34" charset="0"/>
                <a:cs typeface="Arial" panose="020B0604020202020204" pitchFamily="34" charset="0"/>
              </a:defRPr>
            </a:lvl1pPr>
            <a:lvl2pPr marL="457200" indent="0">
              <a:buNone/>
              <a:defRPr sz="2500">
                <a:solidFill>
                  <a:srgbClr val="500000"/>
                </a:solidFill>
                <a:latin typeface="Arial" panose="020B0604020202020204" pitchFamily="34" charset="0"/>
                <a:cs typeface="Arial" panose="020B0604020202020204" pitchFamily="34" charset="0"/>
              </a:defRPr>
            </a:lvl2pPr>
            <a:lvl3pPr marL="914400" indent="0">
              <a:buNone/>
              <a:defRPr sz="2500">
                <a:solidFill>
                  <a:srgbClr val="500000"/>
                </a:solidFill>
                <a:latin typeface="Arial" panose="020B0604020202020204" pitchFamily="34" charset="0"/>
                <a:cs typeface="Arial" panose="020B0604020202020204" pitchFamily="34" charset="0"/>
              </a:defRPr>
            </a:lvl3pPr>
            <a:lvl4pPr marL="1371600" indent="0">
              <a:buNone/>
              <a:defRPr sz="2500">
                <a:solidFill>
                  <a:srgbClr val="500000"/>
                </a:solidFill>
                <a:latin typeface="Arial" panose="020B0604020202020204" pitchFamily="34" charset="0"/>
                <a:cs typeface="Arial" panose="020B0604020202020204" pitchFamily="34" charset="0"/>
              </a:defRPr>
            </a:lvl4pPr>
            <a:lvl5pPr marL="1828800" indent="0">
              <a:buNone/>
              <a:defRPr sz="2500">
                <a:solidFill>
                  <a:srgbClr val="500000"/>
                </a:solidFill>
                <a:latin typeface="Arial" panose="020B0604020202020204" pitchFamily="34" charset="0"/>
                <a:cs typeface="Arial" panose="020B0604020202020204" pitchFamily="34" charset="0"/>
              </a:defRPr>
            </a:lvl5pPr>
          </a:lstStyle>
          <a:p>
            <a:pPr lvl="0"/>
            <a:r>
              <a:rPr lang="en-US" dirty="0"/>
              <a:t>Body copy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dirty="0"/>
              <a:t>Bullets as needed</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dirty="0"/>
              <a:t>Bullets as needed</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dirty="0"/>
              <a:t>Bullets as needed</a:t>
            </a:r>
          </a:p>
          <a:p>
            <a:pPr lvl="0"/>
            <a:endParaRPr lang="en-US" dirty="0"/>
          </a:p>
        </p:txBody>
      </p:sp>
      <p:sp>
        <p:nvSpPr>
          <p:cNvPr id="16" name="Rectangle 15">
            <a:extLst>
              <a:ext uri="{FF2B5EF4-FFF2-40B4-BE49-F238E27FC236}">
                <a16:creationId xmlns:a16="http://schemas.microsoft.com/office/drawing/2014/main" id="{A443FC5A-B34B-0B4A-993D-3572826C4F4F}"/>
              </a:ext>
            </a:extLst>
          </p:cNvPr>
          <p:cNvSpPr/>
          <p:nvPr userDrawn="1"/>
        </p:nvSpPr>
        <p:spPr>
          <a:xfrm>
            <a:off x="0" y="0"/>
            <a:ext cx="12192000" cy="6858000"/>
          </a:xfrm>
          <a:prstGeom prst="rect">
            <a:avLst/>
          </a:prstGeom>
          <a:noFill/>
          <a:ln w="76200">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8D626D2-3052-BE41-A0EC-622CF20B9F9E}"/>
              </a:ext>
            </a:extLst>
          </p:cNvPr>
          <p:cNvSpPr/>
          <p:nvPr userDrawn="1"/>
        </p:nvSpPr>
        <p:spPr>
          <a:xfrm>
            <a:off x="0" y="6456641"/>
            <a:ext cx="12192000" cy="401359"/>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CBE74F79-7898-B146-B1F8-6D2CC9BAE09A}"/>
              </a:ext>
            </a:extLst>
          </p:cNvPr>
          <p:cNvSpPr txBox="1"/>
          <p:nvPr userDrawn="1"/>
        </p:nvSpPr>
        <p:spPr>
          <a:xfrm>
            <a:off x="1511785" y="6477581"/>
            <a:ext cx="1675237" cy="323165"/>
          </a:xfrm>
          <a:prstGeom prst="rect">
            <a:avLst/>
          </a:prstGeom>
          <a:noFill/>
        </p:spPr>
        <p:txBody>
          <a:bodyPr wrap="square" rtlCol="0">
            <a:spAutoFit/>
          </a:bodyPr>
          <a:lstStyle/>
          <a:p>
            <a:r>
              <a:rPr lang="en-US" sz="1500" dirty="0">
                <a:solidFill>
                  <a:schemeClr val="bg1"/>
                </a:solidFill>
                <a:latin typeface="Arial" panose="020B0604020202020204" pitchFamily="34" charset="0"/>
                <a:cs typeface="Arial" panose="020B0604020202020204" pitchFamily="34" charset="0"/>
              </a:rPr>
              <a:t>@tamunursing</a:t>
            </a:r>
          </a:p>
        </p:txBody>
      </p:sp>
      <p:sp>
        <p:nvSpPr>
          <p:cNvPr id="23" name="TextBox 22">
            <a:extLst>
              <a:ext uri="{FF2B5EF4-FFF2-40B4-BE49-F238E27FC236}">
                <a16:creationId xmlns:a16="http://schemas.microsoft.com/office/drawing/2014/main" id="{98A0F13E-241C-0C48-AFF1-FD747B42358E}"/>
              </a:ext>
            </a:extLst>
          </p:cNvPr>
          <p:cNvSpPr txBox="1"/>
          <p:nvPr userDrawn="1"/>
        </p:nvSpPr>
        <p:spPr>
          <a:xfrm>
            <a:off x="8683309" y="6491541"/>
            <a:ext cx="3487169" cy="323165"/>
          </a:xfrm>
          <a:prstGeom prst="rect">
            <a:avLst/>
          </a:prstGeom>
          <a:noFill/>
        </p:spPr>
        <p:txBody>
          <a:bodyPr wrap="square" rtlCol="0">
            <a:spAutoFit/>
          </a:bodyPr>
          <a:lstStyle/>
          <a:p>
            <a:pPr algn="r"/>
            <a:r>
              <a:rPr lang="en-US" sz="1500" dirty="0">
                <a:solidFill>
                  <a:schemeClr val="bg1"/>
                </a:solidFill>
                <a:latin typeface="Arial" panose="020B0604020202020204" pitchFamily="34" charset="0"/>
                <a:cs typeface="Arial" panose="020B0604020202020204" pitchFamily="34" charset="0"/>
              </a:rPr>
              <a:t>TEXAS A&amp;M SCHOOL OF NURSING</a:t>
            </a:r>
          </a:p>
        </p:txBody>
      </p:sp>
      <p:pic>
        <p:nvPicPr>
          <p:cNvPr id="25" name="Picture 24">
            <a:extLst>
              <a:ext uri="{FF2B5EF4-FFF2-40B4-BE49-F238E27FC236}">
                <a16:creationId xmlns:a16="http://schemas.microsoft.com/office/drawing/2014/main" id="{3B331EBD-D898-5D47-A980-E9396E5AE7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57" y="6530286"/>
            <a:ext cx="1333500" cy="228600"/>
          </a:xfrm>
          <a:prstGeom prst="rect">
            <a:avLst/>
          </a:prstGeom>
        </p:spPr>
      </p:pic>
      <p:sp>
        <p:nvSpPr>
          <p:cNvPr id="26" name="Rectangle 25">
            <a:extLst>
              <a:ext uri="{FF2B5EF4-FFF2-40B4-BE49-F238E27FC236}">
                <a16:creationId xmlns:a16="http://schemas.microsoft.com/office/drawing/2014/main" id="{8E588E65-D665-2246-B5E8-7419DA15C215}"/>
              </a:ext>
            </a:extLst>
          </p:cNvPr>
          <p:cNvSpPr/>
          <p:nvPr userDrawn="1"/>
        </p:nvSpPr>
        <p:spPr>
          <a:xfrm>
            <a:off x="-43806" y="307544"/>
            <a:ext cx="324356" cy="125834"/>
          </a:xfrm>
          <a:prstGeom prst="rect">
            <a:avLst/>
          </a:pr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625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43FC5A-B34B-0B4A-993D-3572826C4F4F}"/>
              </a:ext>
            </a:extLst>
          </p:cNvPr>
          <p:cNvSpPr/>
          <p:nvPr userDrawn="1"/>
        </p:nvSpPr>
        <p:spPr>
          <a:xfrm>
            <a:off x="0" y="0"/>
            <a:ext cx="12192000" cy="6858000"/>
          </a:xfrm>
          <a:prstGeom prst="rect">
            <a:avLst/>
          </a:prstGeom>
          <a:noFill/>
          <a:ln w="76200">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8D626D2-3052-BE41-A0EC-622CF20B9F9E}"/>
              </a:ext>
            </a:extLst>
          </p:cNvPr>
          <p:cNvSpPr/>
          <p:nvPr userDrawn="1"/>
        </p:nvSpPr>
        <p:spPr>
          <a:xfrm>
            <a:off x="0" y="6456641"/>
            <a:ext cx="12192000" cy="401359"/>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CBE74F79-7898-B146-B1F8-6D2CC9BAE09A}"/>
              </a:ext>
            </a:extLst>
          </p:cNvPr>
          <p:cNvSpPr txBox="1"/>
          <p:nvPr userDrawn="1"/>
        </p:nvSpPr>
        <p:spPr>
          <a:xfrm>
            <a:off x="1511785" y="6477581"/>
            <a:ext cx="1675237" cy="323165"/>
          </a:xfrm>
          <a:prstGeom prst="rect">
            <a:avLst/>
          </a:prstGeom>
          <a:noFill/>
        </p:spPr>
        <p:txBody>
          <a:bodyPr wrap="square" rtlCol="0">
            <a:spAutoFit/>
          </a:bodyPr>
          <a:lstStyle/>
          <a:p>
            <a:r>
              <a:rPr lang="en-US" sz="1500" dirty="0">
                <a:solidFill>
                  <a:schemeClr val="bg1"/>
                </a:solidFill>
                <a:latin typeface="Arial" panose="020B0604020202020204" pitchFamily="34" charset="0"/>
                <a:cs typeface="Arial" panose="020B0604020202020204" pitchFamily="34" charset="0"/>
              </a:rPr>
              <a:t>@tamunursing</a:t>
            </a:r>
          </a:p>
        </p:txBody>
      </p:sp>
      <p:sp>
        <p:nvSpPr>
          <p:cNvPr id="23" name="TextBox 22">
            <a:extLst>
              <a:ext uri="{FF2B5EF4-FFF2-40B4-BE49-F238E27FC236}">
                <a16:creationId xmlns:a16="http://schemas.microsoft.com/office/drawing/2014/main" id="{98A0F13E-241C-0C48-AFF1-FD747B42358E}"/>
              </a:ext>
            </a:extLst>
          </p:cNvPr>
          <p:cNvSpPr txBox="1"/>
          <p:nvPr userDrawn="1"/>
        </p:nvSpPr>
        <p:spPr>
          <a:xfrm>
            <a:off x="8683309" y="6491541"/>
            <a:ext cx="3487169" cy="323165"/>
          </a:xfrm>
          <a:prstGeom prst="rect">
            <a:avLst/>
          </a:prstGeom>
          <a:noFill/>
        </p:spPr>
        <p:txBody>
          <a:bodyPr wrap="square" rtlCol="0">
            <a:spAutoFit/>
          </a:bodyPr>
          <a:lstStyle/>
          <a:p>
            <a:pPr algn="r"/>
            <a:r>
              <a:rPr lang="en-US" sz="1500" dirty="0">
                <a:solidFill>
                  <a:schemeClr val="bg1"/>
                </a:solidFill>
                <a:latin typeface="Arial" panose="020B0604020202020204" pitchFamily="34" charset="0"/>
                <a:cs typeface="Arial" panose="020B0604020202020204" pitchFamily="34" charset="0"/>
              </a:rPr>
              <a:t>TEXAS A&amp;M SCHOOL OF NURSING</a:t>
            </a:r>
          </a:p>
        </p:txBody>
      </p:sp>
      <p:pic>
        <p:nvPicPr>
          <p:cNvPr id="25" name="Picture 24">
            <a:extLst>
              <a:ext uri="{FF2B5EF4-FFF2-40B4-BE49-F238E27FC236}">
                <a16:creationId xmlns:a16="http://schemas.microsoft.com/office/drawing/2014/main" id="{3B331EBD-D898-5D47-A980-E9396E5AE7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57" y="6530286"/>
            <a:ext cx="1333500" cy="228600"/>
          </a:xfrm>
          <a:prstGeom prst="rect">
            <a:avLst/>
          </a:prstGeom>
        </p:spPr>
      </p:pic>
    </p:spTree>
    <p:extLst>
      <p:ext uri="{BB962C8B-B14F-4D97-AF65-F5344CB8AC3E}">
        <p14:creationId xmlns:p14="http://schemas.microsoft.com/office/powerpoint/2010/main" val="199343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361739-7908-714C-863E-45A9DC936F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1"/>
            <a:ext cx="12192000" cy="6858001"/>
          </a:xfrm>
          <a:prstGeom prst="rect">
            <a:avLst/>
          </a:prstGeom>
        </p:spPr>
      </p:pic>
      <p:sp>
        <p:nvSpPr>
          <p:cNvPr id="18" name="Rectangle 17">
            <a:extLst>
              <a:ext uri="{FF2B5EF4-FFF2-40B4-BE49-F238E27FC236}">
                <a16:creationId xmlns:a16="http://schemas.microsoft.com/office/drawing/2014/main" id="{D839F790-4DB6-8249-84EE-F9CB8D0CC160}"/>
              </a:ext>
            </a:extLst>
          </p:cNvPr>
          <p:cNvSpPr/>
          <p:nvPr userDrawn="1"/>
        </p:nvSpPr>
        <p:spPr>
          <a:xfrm>
            <a:off x="0" y="0"/>
            <a:ext cx="12192000" cy="6858000"/>
          </a:xfrm>
          <a:prstGeom prst="rect">
            <a:avLst/>
          </a:prstGeom>
          <a:noFill/>
          <a:ln w="76200">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87680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05DE2B-460F-D049-90C5-E6F61EE9E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602B98-DE2D-DD41-840B-B7E9AE45E7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67A21-9A81-E549-A642-B8D8CC2F64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3D75C-DA7B-3845-A4A2-B2B6D444FED5}" type="datetimeFigureOut">
              <a:rPr lang="en-US" smtClean="0"/>
              <a:t>7/18/2023</a:t>
            </a:fld>
            <a:endParaRPr lang="en-US" dirty="0"/>
          </a:p>
        </p:txBody>
      </p:sp>
      <p:sp>
        <p:nvSpPr>
          <p:cNvPr id="5" name="Footer Placeholder 4">
            <a:extLst>
              <a:ext uri="{FF2B5EF4-FFF2-40B4-BE49-F238E27FC236}">
                <a16:creationId xmlns:a16="http://schemas.microsoft.com/office/drawing/2014/main" id="{F1F5E024-8130-6A41-A9AF-DDCA8B55DD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A9098DA-7B35-9C4B-B26D-697C940D06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8D8E1-B2FF-1742-8E38-BCECBF80BF4B}" type="slidenum">
              <a:rPr lang="en-US" smtClean="0"/>
              <a:t>‹#›</a:t>
            </a:fld>
            <a:endParaRPr lang="en-US" dirty="0"/>
          </a:p>
        </p:txBody>
      </p:sp>
    </p:spTree>
    <p:extLst>
      <p:ext uri="{BB962C8B-B14F-4D97-AF65-F5344CB8AC3E}">
        <p14:creationId xmlns:p14="http://schemas.microsoft.com/office/powerpoint/2010/main" val="345913707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 id="2147483664" r:id="rId4"/>
    <p:sldLayoutId id="214748366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shs.texas.gov/sites/default/files/chs/cnws/WorkforceReports/2020-Updated-Nurse-Supply-and-Demand-Projections.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affairs.org/content/forefront/should-we-prepare-wave-retiring-baby-boomer-nurses" TargetMode="External"/><Relationship Id="rId2" Type="http://schemas.openxmlformats.org/officeDocument/2006/relationships/hyperlink" Target="https://www.aacnnursing.org/news-data/fact-sheets/nursing-fact-sheet#:~:text=Nursing%20is%20the%20nation's%20largest,84.1%25%20are%20employed%20in%20nursing.&amp;text=The%20federal%20government%20projects%20that,each%20year%20from%202021%2D2031"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aacnnursing.org/Portals/0/PDFs/Fact-Sheets/Faculty-Shortage-Factsheet.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nclex.com/files/2023_RN_Test%20Plan_English_FINAL.pdf"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VlJmRU8Eqq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bls.gov/ooh/healthcare/registered-nurses.htm#tab-1"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nam02.safelinks.protection.outlook.com/?url=https%3A%2F%2Fyoutu.be%2FgTMuh6AF3A0&amp;data=05%7C01%7Ctaramaxa%40tamu.edu%7Ce813e11467ac4a60bf1408db8237b2f1%7C68f381e346da47b9ba576f322b8f0da1%7C1%7C0%7C638246947949065439%7CUnknown%7CTWFpbGZsb3d8eyJWIjoiMC4wLjAwMDAiLCJQIjoiV2luMzIiLCJBTiI6Ik1haWwiLCJXVCI6Mn0%3D%7C3000%7C%7C%7C&amp;sdata=QPuc64hfWavTrcnsUf%2FJIkDjjqqLEF3kkwA9tcMXJ40%3D&amp;reserved=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dshs.texas.gov/health-professions-resource-center-hprc/texas-center-nursing-workforce-studie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FE1B-9250-5B44-AD27-11886169AAFA}"/>
              </a:ext>
            </a:extLst>
          </p:cNvPr>
          <p:cNvSpPr>
            <a:spLocks noGrp="1"/>
          </p:cNvSpPr>
          <p:nvPr>
            <p:ph type="ctrTitle"/>
          </p:nvPr>
        </p:nvSpPr>
        <p:spPr>
          <a:xfrm>
            <a:off x="665018" y="1097281"/>
            <a:ext cx="10831484" cy="3009206"/>
          </a:xfrm>
        </p:spPr>
        <p:txBody>
          <a:bodyPr/>
          <a:lstStyle/>
          <a:p>
            <a:r>
              <a:rPr lang="en-US" sz="5500" dirty="0"/>
              <a:t>Nursing trends, challenges, and updates: How to help your students navigate the changes</a:t>
            </a:r>
            <a:br>
              <a:rPr lang="en-US" dirty="0"/>
            </a:br>
            <a:endParaRPr lang="en-US" dirty="0"/>
          </a:p>
        </p:txBody>
      </p:sp>
      <p:sp>
        <p:nvSpPr>
          <p:cNvPr id="5" name="TextBox 4">
            <a:extLst>
              <a:ext uri="{FF2B5EF4-FFF2-40B4-BE49-F238E27FC236}">
                <a16:creationId xmlns:a16="http://schemas.microsoft.com/office/drawing/2014/main" id="{6440DD4D-2C16-064F-CC33-F9B4E61985D9}"/>
              </a:ext>
            </a:extLst>
          </p:cNvPr>
          <p:cNvSpPr txBox="1"/>
          <p:nvPr/>
        </p:nvSpPr>
        <p:spPr>
          <a:xfrm>
            <a:off x="1982124" y="4333701"/>
            <a:ext cx="3408218" cy="1200329"/>
          </a:xfrm>
          <a:prstGeom prst="rect">
            <a:avLst/>
          </a:prstGeom>
          <a:noFill/>
        </p:spPr>
        <p:txBody>
          <a:bodyPr wrap="square" rtlCol="0">
            <a:spAutoFit/>
          </a:bodyPr>
          <a:lstStyle/>
          <a:p>
            <a:r>
              <a:rPr lang="en-US" dirty="0"/>
              <a:t>Susan McKee, DNP, MEd, RN</a:t>
            </a:r>
          </a:p>
          <a:p>
            <a:r>
              <a:rPr lang="en-US" dirty="0"/>
              <a:t>Clinical Assistant Professor</a:t>
            </a:r>
          </a:p>
          <a:p>
            <a:r>
              <a:rPr lang="en-US" dirty="0"/>
              <a:t>Texas A&amp;M University</a:t>
            </a:r>
          </a:p>
          <a:p>
            <a:r>
              <a:rPr lang="en-US" dirty="0"/>
              <a:t>School of Nursing</a:t>
            </a:r>
          </a:p>
        </p:txBody>
      </p:sp>
      <p:sp>
        <p:nvSpPr>
          <p:cNvPr id="6" name="TextBox 5">
            <a:extLst>
              <a:ext uri="{FF2B5EF4-FFF2-40B4-BE49-F238E27FC236}">
                <a16:creationId xmlns:a16="http://schemas.microsoft.com/office/drawing/2014/main" id="{FC88C7D1-D691-AD64-52EB-AD58F1634E92}"/>
              </a:ext>
            </a:extLst>
          </p:cNvPr>
          <p:cNvSpPr txBox="1"/>
          <p:nvPr/>
        </p:nvSpPr>
        <p:spPr>
          <a:xfrm>
            <a:off x="5872942" y="4333700"/>
            <a:ext cx="5623560" cy="1200329"/>
          </a:xfrm>
          <a:prstGeom prst="rect">
            <a:avLst/>
          </a:prstGeom>
          <a:noFill/>
        </p:spPr>
        <p:txBody>
          <a:bodyPr wrap="square" rtlCol="0">
            <a:spAutoFit/>
          </a:bodyPr>
          <a:lstStyle/>
          <a:p>
            <a:r>
              <a:rPr lang="en-US" dirty="0"/>
              <a:t>Tara Maxa, MSN, RN, RNC-OB, C-EFM, CNE, RNC-IAP, CHSE</a:t>
            </a:r>
          </a:p>
          <a:p>
            <a:r>
              <a:rPr lang="en-US" dirty="0"/>
              <a:t>Lecturer</a:t>
            </a:r>
          </a:p>
          <a:p>
            <a:r>
              <a:rPr lang="en-US" dirty="0"/>
              <a:t>Texas A&amp;M University</a:t>
            </a:r>
          </a:p>
          <a:p>
            <a:r>
              <a:rPr lang="en-US" dirty="0"/>
              <a:t>School of Nursing</a:t>
            </a:r>
          </a:p>
        </p:txBody>
      </p:sp>
    </p:spTree>
    <p:extLst>
      <p:ext uri="{BB962C8B-B14F-4D97-AF65-F5344CB8AC3E}">
        <p14:creationId xmlns:p14="http://schemas.microsoft.com/office/powerpoint/2010/main" val="1981595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E8B9-E601-FA54-863B-BFF86DCC950E}"/>
              </a:ext>
            </a:extLst>
          </p:cNvPr>
          <p:cNvSpPr>
            <a:spLocks noGrp="1"/>
          </p:cNvSpPr>
          <p:nvPr>
            <p:ph type="title"/>
          </p:nvPr>
        </p:nvSpPr>
        <p:spPr>
          <a:xfrm>
            <a:off x="280550" y="583170"/>
            <a:ext cx="11709541" cy="336569"/>
          </a:xfrm>
        </p:spPr>
        <p:txBody>
          <a:bodyPr/>
          <a:lstStyle/>
          <a:p>
            <a:r>
              <a:rPr lang="en-US" dirty="0"/>
              <a:t>Nursing by the numbers</a:t>
            </a:r>
            <a:br>
              <a:rPr lang="en-US" dirty="0"/>
            </a:br>
            <a:r>
              <a:rPr lang="en-US" sz="1400" dirty="0">
                <a:hlinkClick r:id="rId2"/>
              </a:rPr>
              <a:t>https://www.dshs.texas.gov/sites/default/files/chs/cnws/WorkforceReports/2020-Updated-Nurse-Supply-and-Demand-Projections.pdf</a:t>
            </a:r>
            <a:br>
              <a:rPr lang="en-US" dirty="0"/>
            </a:br>
            <a:endParaRPr lang="en-US" dirty="0"/>
          </a:p>
        </p:txBody>
      </p:sp>
      <p:graphicFrame>
        <p:nvGraphicFramePr>
          <p:cNvPr id="3" name="Table 5">
            <a:extLst>
              <a:ext uri="{FF2B5EF4-FFF2-40B4-BE49-F238E27FC236}">
                <a16:creationId xmlns:a16="http://schemas.microsoft.com/office/drawing/2014/main" id="{AD91388E-9DD2-5994-FE12-B485F6FFFBBD}"/>
              </a:ext>
            </a:extLst>
          </p:cNvPr>
          <p:cNvGraphicFramePr>
            <a:graphicFrameLocks noGrp="1"/>
          </p:cNvGraphicFramePr>
          <p:nvPr>
            <p:ph idx="1"/>
            <p:extLst>
              <p:ext uri="{D42A27DB-BD31-4B8C-83A1-F6EECF244321}">
                <p14:modId xmlns:p14="http://schemas.microsoft.com/office/powerpoint/2010/main" val="1563095612"/>
              </p:ext>
            </p:extLst>
          </p:nvPr>
        </p:nvGraphicFramePr>
        <p:xfrm>
          <a:off x="241230" y="1674496"/>
          <a:ext cx="11709539" cy="3998804"/>
        </p:xfrm>
        <a:graphic>
          <a:graphicData uri="http://schemas.openxmlformats.org/drawingml/2006/table">
            <a:tbl>
              <a:tblPr firstRow="1" bandRow="1">
                <a:tableStyleId>{5C22544A-7EE6-4342-B048-85BDC9FD1C3A}</a:tableStyleId>
              </a:tblPr>
              <a:tblGrid>
                <a:gridCol w="911143">
                  <a:extLst>
                    <a:ext uri="{9D8B030D-6E8A-4147-A177-3AD203B41FA5}">
                      <a16:colId xmlns:a16="http://schemas.microsoft.com/office/drawing/2014/main" val="2736630932"/>
                    </a:ext>
                  </a:extLst>
                </a:gridCol>
                <a:gridCol w="965878">
                  <a:extLst>
                    <a:ext uri="{9D8B030D-6E8A-4147-A177-3AD203B41FA5}">
                      <a16:colId xmlns:a16="http://schemas.microsoft.com/office/drawing/2014/main" val="308790518"/>
                    </a:ext>
                  </a:extLst>
                </a:gridCol>
                <a:gridCol w="1144194">
                  <a:extLst>
                    <a:ext uri="{9D8B030D-6E8A-4147-A177-3AD203B41FA5}">
                      <a16:colId xmlns:a16="http://schemas.microsoft.com/office/drawing/2014/main" val="623910152"/>
                    </a:ext>
                  </a:extLst>
                </a:gridCol>
                <a:gridCol w="1110305">
                  <a:extLst>
                    <a:ext uri="{9D8B030D-6E8A-4147-A177-3AD203B41FA5}">
                      <a16:colId xmlns:a16="http://schemas.microsoft.com/office/drawing/2014/main" val="3625576107"/>
                    </a:ext>
                  </a:extLst>
                </a:gridCol>
                <a:gridCol w="1244600">
                  <a:extLst>
                    <a:ext uri="{9D8B030D-6E8A-4147-A177-3AD203B41FA5}">
                      <a16:colId xmlns:a16="http://schemas.microsoft.com/office/drawing/2014/main" val="2539967856"/>
                    </a:ext>
                  </a:extLst>
                </a:gridCol>
                <a:gridCol w="1033096">
                  <a:extLst>
                    <a:ext uri="{9D8B030D-6E8A-4147-A177-3AD203B41FA5}">
                      <a16:colId xmlns:a16="http://schemas.microsoft.com/office/drawing/2014/main" val="2648867452"/>
                    </a:ext>
                  </a:extLst>
                </a:gridCol>
                <a:gridCol w="1084755">
                  <a:extLst>
                    <a:ext uri="{9D8B030D-6E8A-4147-A177-3AD203B41FA5}">
                      <a16:colId xmlns:a16="http://schemas.microsoft.com/office/drawing/2014/main" val="2967841993"/>
                    </a:ext>
                  </a:extLst>
                </a:gridCol>
                <a:gridCol w="1053892">
                  <a:extLst>
                    <a:ext uri="{9D8B030D-6E8A-4147-A177-3AD203B41FA5}">
                      <a16:colId xmlns:a16="http://schemas.microsoft.com/office/drawing/2014/main" val="2940545748"/>
                    </a:ext>
                  </a:extLst>
                </a:gridCol>
                <a:gridCol w="1053892">
                  <a:extLst>
                    <a:ext uri="{9D8B030D-6E8A-4147-A177-3AD203B41FA5}">
                      <a16:colId xmlns:a16="http://schemas.microsoft.com/office/drawing/2014/main" val="1440695487"/>
                    </a:ext>
                  </a:extLst>
                </a:gridCol>
                <a:gridCol w="1053892">
                  <a:extLst>
                    <a:ext uri="{9D8B030D-6E8A-4147-A177-3AD203B41FA5}">
                      <a16:colId xmlns:a16="http://schemas.microsoft.com/office/drawing/2014/main" val="777967665"/>
                    </a:ext>
                  </a:extLst>
                </a:gridCol>
                <a:gridCol w="1053892">
                  <a:extLst>
                    <a:ext uri="{9D8B030D-6E8A-4147-A177-3AD203B41FA5}">
                      <a16:colId xmlns:a16="http://schemas.microsoft.com/office/drawing/2014/main" val="1615081285"/>
                    </a:ext>
                  </a:extLst>
                </a:gridCol>
              </a:tblGrid>
              <a:tr h="999701">
                <a:tc>
                  <a:txBody>
                    <a:bodyPr/>
                    <a:lstStyle/>
                    <a:p>
                      <a:r>
                        <a:rPr lang="en-US" dirty="0"/>
                        <a:t>Year</a:t>
                      </a:r>
                    </a:p>
                  </a:txBody>
                  <a:tcPr/>
                </a:tc>
                <a:tc>
                  <a:txBody>
                    <a:bodyPr/>
                    <a:lstStyle/>
                    <a:p>
                      <a:r>
                        <a:rPr lang="en-US" dirty="0"/>
                        <a:t>LVN demand</a:t>
                      </a:r>
                    </a:p>
                  </a:txBody>
                  <a:tcPr/>
                </a:tc>
                <a:tc>
                  <a:txBody>
                    <a:bodyPr/>
                    <a:lstStyle/>
                    <a:p>
                      <a:r>
                        <a:rPr lang="en-US" dirty="0"/>
                        <a:t>LVN supply</a:t>
                      </a:r>
                    </a:p>
                  </a:txBody>
                  <a:tcPr/>
                </a:tc>
                <a:tc>
                  <a:txBody>
                    <a:bodyPr/>
                    <a:lstStyle/>
                    <a:p>
                      <a:r>
                        <a:rPr lang="en-US" dirty="0"/>
                        <a:t>RN demand</a:t>
                      </a:r>
                    </a:p>
                  </a:txBody>
                  <a:tcPr/>
                </a:tc>
                <a:tc>
                  <a:txBody>
                    <a:bodyPr/>
                    <a:lstStyle/>
                    <a:p>
                      <a:r>
                        <a:rPr lang="en-US" dirty="0">
                          <a:solidFill>
                            <a:srgbClr val="FF0000"/>
                          </a:solidFill>
                        </a:rPr>
                        <a:t>RN supply</a:t>
                      </a:r>
                    </a:p>
                  </a:txBody>
                  <a:tcPr/>
                </a:tc>
                <a:tc>
                  <a:txBody>
                    <a:bodyPr/>
                    <a:lstStyle/>
                    <a:p>
                      <a:r>
                        <a:rPr lang="en-US" dirty="0"/>
                        <a:t>NP demand</a:t>
                      </a:r>
                    </a:p>
                  </a:txBody>
                  <a:tcPr/>
                </a:tc>
                <a:tc>
                  <a:txBody>
                    <a:bodyPr/>
                    <a:lstStyle/>
                    <a:p>
                      <a:r>
                        <a:rPr lang="en-US" dirty="0"/>
                        <a:t>NP supply</a:t>
                      </a:r>
                    </a:p>
                  </a:txBody>
                  <a:tcPr/>
                </a:tc>
                <a:tc>
                  <a:txBody>
                    <a:bodyPr/>
                    <a:lstStyle/>
                    <a:p>
                      <a:r>
                        <a:rPr lang="en-US" dirty="0"/>
                        <a:t>CRNA demand</a:t>
                      </a:r>
                    </a:p>
                  </a:txBody>
                  <a:tcPr/>
                </a:tc>
                <a:tc>
                  <a:txBody>
                    <a:bodyPr/>
                    <a:lstStyle/>
                    <a:p>
                      <a:r>
                        <a:rPr lang="en-US" dirty="0"/>
                        <a:t>CRNA supply</a:t>
                      </a:r>
                    </a:p>
                  </a:txBody>
                  <a:tcPr/>
                </a:tc>
                <a:tc>
                  <a:txBody>
                    <a:bodyPr/>
                    <a:lstStyle/>
                    <a:p>
                      <a:r>
                        <a:rPr lang="en-US" dirty="0"/>
                        <a:t>CNM demand</a:t>
                      </a:r>
                    </a:p>
                  </a:txBody>
                  <a:tcPr/>
                </a:tc>
                <a:tc>
                  <a:txBody>
                    <a:bodyPr/>
                    <a:lstStyle/>
                    <a:p>
                      <a:r>
                        <a:rPr lang="en-US" dirty="0"/>
                        <a:t>CNM supply</a:t>
                      </a:r>
                    </a:p>
                  </a:txBody>
                  <a:tcPr/>
                </a:tc>
                <a:extLst>
                  <a:ext uri="{0D108BD9-81ED-4DB2-BD59-A6C34878D82A}">
                    <a16:rowId xmlns:a16="http://schemas.microsoft.com/office/drawing/2014/main" val="2026162630"/>
                  </a:ext>
                </a:extLst>
              </a:tr>
              <a:tr h="999701">
                <a:tc>
                  <a:txBody>
                    <a:bodyPr/>
                    <a:lstStyle/>
                    <a:p>
                      <a:r>
                        <a:rPr lang="en-US" dirty="0"/>
                        <a:t>2018</a:t>
                      </a:r>
                    </a:p>
                  </a:txBody>
                  <a:tcPr/>
                </a:tc>
                <a:tc>
                  <a:txBody>
                    <a:bodyPr/>
                    <a:lstStyle/>
                    <a:p>
                      <a:r>
                        <a:rPr lang="en-US" dirty="0"/>
                        <a:t>63,078</a:t>
                      </a:r>
                    </a:p>
                  </a:txBody>
                  <a:tcPr/>
                </a:tc>
                <a:tc>
                  <a:txBody>
                    <a:bodyPr/>
                    <a:lstStyle/>
                    <a:p>
                      <a:r>
                        <a:rPr lang="en-US" dirty="0"/>
                        <a:t> 69,577</a:t>
                      </a:r>
                    </a:p>
                    <a:p>
                      <a:r>
                        <a:rPr lang="en-US" dirty="0"/>
                        <a:t>(+6499)</a:t>
                      </a:r>
                    </a:p>
                  </a:txBody>
                  <a:tcPr/>
                </a:tc>
                <a:tc>
                  <a:txBody>
                    <a:bodyPr/>
                    <a:lstStyle/>
                    <a:p>
                      <a:r>
                        <a:rPr lang="en-US" dirty="0"/>
                        <a:t>251,367</a:t>
                      </a:r>
                    </a:p>
                  </a:txBody>
                  <a:tcPr/>
                </a:tc>
                <a:tc>
                  <a:txBody>
                    <a:bodyPr/>
                    <a:lstStyle/>
                    <a:p>
                      <a:r>
                        <a:rPr lang="en-US" dirty="0"/>
                        <a:t>223,581</a:t>
                      </a:r>
                    </a:p>
                    <a:p>
                      <a:r>
                        <a:rPr lang="en-US" dirty="0">
                          <a:solidFill>
                            <a:srgbClr val="FF0000"/>
                          </a:solidFill>
                        </a:rPr>
                        <a:t>(-27,786)</a:t>
                      </a:r>
                    </a:p>
                  </a:txBody>
                  <a:tcPr/>
                </a:tc>
                <a:tc>
                  <a:txBody>
                    <a:bodyPr/>
                    <a:lstStyle/>
                    <a:p>
                      <a:r>
                        <a:rPr lang="en-US" dirty="0"/>
                        <a:t>19,317</a:t>
                      </a:r>
                    </a:p>
                    <a:p>
                      <a:endParaRPr lang="en-US" dirty="0"/>
                    </a:p>
                  </a:txBody>
                  <a:tcPr/>
                </a:tc>
                <a:tc>
                  <a:txBody>
                    <a:bodyPr/>
                    <a:lstStyle/>
                    <a:p>
                      <a:r>
                        <a:rPr lang="en-US" dirty="0"/>
                        <a:t> 20,922</a:t>
                      </a:r>
                    </a:p>
                    <a:p>
                      <a:r>
                        <a:rPr lang="en-US" dirty="0"/>
                        <a:t>(+1605)</a:t>
                      </a:r>
                    </a:p>
                  </a:txBody>
                  <a:tcPr/>
                </a:tc>
                <a:tc>
                  <a:txBody>
                    <a:bodyPr/>
                    <a:lstStyle/>
                    <a:p>
                      <a:r>
                        <a:rPr lang="en-US" dirty="0"/>
                        <a:t>2,075</a:t>
                      </a:r>
                    </a:p>
                  </a:txBody>
                  <a:tcPr/>
                </a:tc>
                <a:tc>
                  <a:txBody>
                    <a:bodyPr/>
                    <a:lstStyle/>
                    <a:p>
                      <a:r>
                        <a:rPr lang="en-US" dirty="0"/>
                        <a:t> 4,074</a:t>
                      </a:r>
                    </a:p>
                    <a:p>
                      <a:r>
                        <a:rPr lang="en-US" dirty="0"/>
                        <a:t>(+ 1,999)</a:t>
                      </a:r>
                    </a:p>
                  </a:txBody>
                  <a:tcPr/>
                </a:tc>
                <a:tc>
                  <a:txBody>
                    <a:bodyPr/>
                    <a:lstStyle/>
                    <a:p>
                      <a:r>
                        <a:rPr lang="en-US" dirty="0"/>
                        <a:t> 798 </a:t>
                      </a:r>
                    </a:p>
                  </a:txBody>
                  <a:tcPr/>
                </a:tc>
                <a:tc>
                  <a:txBody>
                    <a:bodyPr/>
                    <a:lstStyle/>
                    <a:p>
                      <a:r>
                        <a:rPr lang="en-US" dirty="0"/>
                        <a:t>432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(-366)</a:t>
                      </a:r>
                    </a:p>
                    <a:p>
                      <a:endParaRPr lang="en-US" dirty="0"/>
                    </a:p>
                  </a:txBody>
                  <a:tcPr/>
                </a:tc>
                <a:extLst>
                  <a:ext uri="{0D108BD9-81ED-4DB2-BD59-A6C34878D82A}">
                    <a16:rowId xmlns:a16="http://schemas.microsoft.com/office/drawing/2014/main" val="386657114"/>
                  </a:ext>
                </a:extLst>
              </a:tr>
              <a:tr h="999701">
                <a:tc>
                  <a:txBody>
                    <a:bodyPr/>
                    <a:lstStyle/>
                    <a:p>
                      <a:r>
                        <a:rPr lang="en-US" dirty="0"/>
                        <a:t>2025</a:t>
                      </a:r>
                    </a:p>
                  </a:txBody>
                  <a:tcPr/>
                </a:tc>
                <a:tc gridSpan="2">
                  <a:txBody>
                    <a:bodyPr/>
                    <a:lstStyle/>
                    <a:p>
                      <a:r>
                        <a:rPr lang="en-US" dirty="0"/>
                        <a:t>Approximately even supply and demand</a:t>
                      </a:r>
                    </a:p>
                  </a:txBody>
                  <a:tcPr/>
                </a:tc>
                <a:tc hMerge="1">
                  <a:txBody>
                    <a:bodyPr/>
                    <a:lstStyle/>
                    <a:p>
                      <a:endParaRPr lang="en-US" dirty="0"/>
                    </a:p>
                  </a:txBody>
                  <a:tcPr/>
                </a:tc>
                <a:tc>
                  <a:txBody>
                    <a:bodyPr/>
                    <a:lstStyle/>
                    <a:p>
                      <a:r>
                        <a:rPr lang="en-US" dirty="0"/>
                        <a:t>+/-300,000</a:t>
                      </a:r>
                    </a:p>
                  </a:txBody>
                  <a:tcPr/>
                </a:tc>
                <a:tc>
                  <a:txBody>
                    <a:bodyPr/>
                    <a:lstStyle/>
                    <a:p>
                      <a:r>
                        <a:rPr lang="en-US" dirty="0"/>
                        <a:t>+/- 260,000</a:t>
                      </a:r>
                    </a:p>
                    <a:p>
                      <a:r>
                        <a:rPr lang="en-US" dirty="0">
                          <a:solidFill>
                            <a:srgbClr val="FF0000"/>
                          </a:solidFill>
                        </a:rPr>
                        <a:t>(- 36,965)</a:t>
                      </a:r>
                    </a:p>
                  </a:txBody>
                  <a:tcPr/>
                </a:tc>
                <a:tc>
                  <a:txBody>
                    <a:bodyPr/>
                    <a:lstStyle/>
                    <a:p>
                      <a:endParaRPr lang="en-US" dirty="0"/>
                    </a:p>
                  </a:txBody>
                  <a:tcPr/>
                </a:tc>
                <a:tc>
                  <a:txBody>
                    <a:bodyPr/>
                    <a:lstStyle/>
                    <a:p>
                      <a:r>
                        <a:rPr lang="en-US" dirty="0"/>
                        <a:t>(+11477)</a:t>
                      </a:r>
                    </a:p>
                  </a:txBody>
                  <a:tcPr/>
                </a:tc>
                <a:tc>
                  <a:txBody>
                    <a:bodyPr/>
                    <a:lstStyle/>
                    <a:p>
                      <a:endParaRPr lang="en-US" dirty="0"/>
                    </a:p>
                  </a:txBody>
                  <a:tcPr/>
                </a:tc>
                <a:tc>
                  <a:txBody>
                    <a:bodyPr/>
                    <a:lstStyle/>
                    <a:p>
                      <a:r>
                        <a:rPr lang="en-US" dirty="0"/>
                        <a:t>(+2713)</a:t>
                      </a:r>
                    </a:p>
                  </a:txBody>
                  <a:tcPr/>
                </a:tc>
                <a:tc>
                  <a:txBody>
                    <a:bodyPr/>
                    <a:lstStyle/>
                    <a:p>
                      <a:endParaRPr lang="en-US" dirty="0"/>
                    </a:p>
                  </a:txBody>
                  <a:tcPr/>
                </a:tc>
                <a:tc>
                  <a:txBody>
                    <a:bodyPr/>
                    <a:lstStyle/>
                    <a:p>
                      <a:r>
                        <a:rPr lang="en-US" dirty="0"/>
                        <a:t>(-367)</a:t>
                      </a:r>
                    </a:p>
                  </a:txBody>
                  <a:tcPr/>
                </a:tc>
                <a:extLst>
                  <a:ext uri="{0D108BD9-81ED-4DB2-BD59-A6C34878D82A}">
                    <a16:rowId xmlns:a16="http://schemas.microsoft.com/office/drawing/2014/main" val="3518444803"/>
                  </a:ext>
                </a:extLst>
              </a:tr>
              <a:tr h="999701">
                <a:tc>
                  <a:txBody>
                    <a:bodyPr/>
                    <a:lstStyle/>
                    <a:p>
                      <a:r>
                        <a:rPr lang="en-US" dirty="0"/>
                        <a:t>2032</a:t>
                      </a:r>
                    </a:p>
                  </a:txBody>
                  <a:tcPr/>
                </a:tc>
                <a:tc>
                  <a:txBody>
                    <a:bodyPr/>
                    <a:lstStyle/>
                    <a:p>
                      <a:r>
                        <a:rPr lang="en-US" dirty="0"/>
                        <a:t>91,750</a:t>
                      </a:r>
                    </a:p>
                  </a:txBody>
                  <a:tcPr/>
                </a:tc>
                <a:tc>
                  <a:txBody>
                    <a:bodyPr/>
                    <a:lstStyle/>
                    <a:p>
                      <a:r>
                        <a:rPr lang="en-US" dirty="0"/>
                        <a:t>79,179</a:t>
                      </a:r>
                    </a:p>
                    <a:p>
                      <a:r>
                        <a:rPr lang="en-US" dirty="0"/>
                        <a:t>(-12,572)</a:t>
                      </a:r>
                    </a:p>
                  </a:txBody>
                  <a:tcPr/>
                </a:tc>
                <a:tc>
                  <a:txBody>
                    <a:bodyPr/>
                    <a:lstStyle/>
                    <a:p>
                      <a:r>
                        <a:rPr lang="en-US" dirty="0"/>
                        <a:t>348,883</a:t>
                      </a:r>
                    </a:p>
                  </a:txBody>
                  <a:tcPr/>
                </a:tc>
                <a:tc>
                  <a:txBody>
                    <a:bodyPr/>
                    <a:lstStyle/>
                    <a:p>
                      <a:r>
                        <a:rPr lang="en-US" dirty="0"/>
                        <a:t> 291,872</a:t>
                      </a:r>
                    </a:p>
                    <a:p>
                      <a:r>
                        <a:rPr lang="en-US" dirty="0">
                          <a:solidFill>
                            <a:srgbClr val="FF0000"/>
                          </a:solidFill>
                        </a:rPr>
                        <a:t>(-57,012)</a:t>
                      </a:r>
                    </a:p>
                  </a:txBody>
                  <a:tcPr/>
                </a:tc>
                <a:tc>
                  <a:txBody>
                    <a:bodyPr/>
                    <a:lstStyle/>
                    <a:p>
                      <a:r>
                        <a:rPr lang="en-US" dirty="0"/>
                        <a:t>26,191</a:t>
                      </a:r>
                    </a:p>
                    <a:p>
                      <a:endParaRPr lang="en-US" dirty="0"/>
                    </a:p>
                  </a:txBody>
                  <a:tcPr/>
                </a:tc>
                <a:tc>
                  <a:txBody>
                    <a:bodyPr/>
                    <a:lstStyle/>
                    <a:p>
                      <a:r>
                        <a:rPr lang="en-US" dirty="0"/>
                        <a:t>45,462</a:t>
                      </a:r>
                    </a:p>
                    <a:p>
                      <a:r>
                        <a:rPr lang="en-US" dirty="0"/>
                        <a:t>(+19,271)</a:t>
                      </a:r>
                    </a:p>
                    <a:p>
                      <a:endParaRPr lang="en-US" dirty="0"/>
                    </a:p>
                  </a:txBody>
                  <a:tcPr/>
                </a:tc>
                <a:tc>
                  <a:txBody>
                    <a:bodyPr/>
                    <a:lstStyle/>
                    <a:p>
                      <a:endParaRPr lang="en-US" dirty="0"/>
                    </a:p>
                  </a:txBody>
                  <a:tcPr/>
                </a:tc>
                <a:tc>
                  <a:txBody>
                    <a:bodyPr/>
                    <a:lstStyle/>
                    <a:p>
                      <a:r>
                        <a:rPr lang="en-US" dirty="0"/>
                        <a:t>(+3221)</a:t>
                      </a:r>
                    </a:p>
                  </a:txBody>
                  <a:tcPr/>
                </a:tc>
                <a:tc>
                  <a:txBody>
                    <a:bodyPr/>
                    <a:lstStyle/>
                    <a:p>
                      <a:endParaRPr lang="en-US" dirty="0"/>
                    </a:p>
                  </a:txBody>
                  <a:tcPr/>
                </a:tc>
                <a:tc>
                  <a:txBody>
                    <a:bodyPr/>
                    <a:lstStyle/>
                    <a:p>
                      <a:r>
                        <a:rPr lang="en-US" dirty="0"/>
                        <a:t>(-361)</a:t>
                      </a:r>
                    </a:p>
                  </a:txBody>
                  <a:tcPr/>
                </a:tc>
                <a:extLst>
                  <a:ext uri="{0D108BD9-81ED-4DB2-BD59-A6C34878D82A}">
                    <a16:rowId xmlns:a16="http://schemas.microsoft.com/office/drawing/2014/main" val="533267250"/>
                  </a:ext>
                </a:extLst>
              </a:tr>
            </a:tbl>
          </a:graphicData>
        </a:graphic>
      </p:graphicFrame>
    </p:spTree>
    <p:extLst>
      <p:ext uri="{BB962C8B-B14F-4D97-AF65-F5344CB8AC3E}">
        <p14:creationId xmlns:p14="http://schemas.microsoft.com/office/powerpoint/2010/main" val="194029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2CA9-E69F-1983-D671-88394D33E228}"/>
              </a:ext>
            </a:extLst>
          </p:cNvPr>
          <p:cNvSpPr>
            <a:spLocks noGrp="1"/>
          </p:cNvSpPr>
          <p:nvPr>
            <p:ph type="title"/>
          </p:nvPr>
        </p:nvSpPr>
        <p:spPr/>
        <p:txBody>
          <a:bodyPr/>
          <a:lstStyle/>
          <a:p>
            <a:r>
              <a:rPr lang="en-US" dirty="0"/>
              <a:t>National Nursing Trends</a:t>
            </a:r>
          </a:p>
        </p:txBody>
      </p:sp>
      <p:sp>
        <p:nvSpPr>
          <p:cNvPr id="3" name="Content Placeholder 2">
            <a:extLst>
              <a:ext uri="{FF2B5EF4-FFF2-40B4-BE49-F238E27FC236}">
                <a16:creationId xmlns:a16="http://schemas.microsoft.com/office/drawing/2014/main" id="{44C38406-034C-1A0D-BF17-090F4C19BC8B}"/>
              </a:ext>
            </a:extLst>
          </p:cNvPr>
          <p:cNvSpPr>
            <a:spLocks noGrp="1"/>
          </p:cNvSpPr>
          <p:nvPr>
            <p:ph idx="1"/>
          </p:nvPr>
        </p:nvSpPr>
        <p:spPr/>
        <p:txBody>
          <a:bodyPr/>
          <a:lstStyle/>
          <a:p>
            <a:r>
              <a:rPr lang="en-US" dirty="0"/>
              <a:t>4.2 million nurses in the US – 84% currently working</a:t>
            </a:r>
          </a:p>
          <a:p>
            <a:r>
              <a:rPr lang="en-US" dirty="0"/>
              <a:t>More than 200,000 openings each year through 2031</a:t>
            </a:r>
          </a:p>
          <a:p>
            <a:r>
              <a:rPr lang="en-US" sz="1200" dirty="0">
                <a:hlinkClick r:id="rId2"/>
              </a:rPr>
              <a:t>https://www.aacnnursing.org/news-data/fact-sheets/nursing-fact-sheet#:~:text=Nursing%20is%20the%20nation's%20largest,84.1%25%20are%20employed%20in%20nursing.&amp;text=The%20federal%20government%20projects%20that,each%20year%20from%202021%2D2031</a:t>
            </a:r>
            <a:r>
              <a:rPr lang="en-US" sz="1200" dirty="0"/>
              <a:t> </a:t>
            </a:r>
          </a:p>
          <a:p>
            <a:r>
              <a:rPr lang="en-US" dirty="0"/>
              <a:t>The retirement of one million RNs from the nursing workforce between now and 2030  </a:t>
            </a:r>
          </a:p>
          <a:p>
            <a:r>
              <a:rPr lang="en-US" sz="1400" dirty="0">
                <a:hlinkClick r:id="rId3"/>
              </a:rPr>
              <a:t>https://www.healthaffairs.org/content/forefront/should-we-prepare-wave-retiring-baby-boomer-nurses</a:t>
            </a:r>
            <a:endParaRPr lang="en-US" sz="1400" dirty="0"/>
          </a:p>
        </p:txBody>
      </p:sp>
    </p:spTree>
    <p:extLst>
      <p:ext uri="{BB962C8B-B14F-4D97-AF65-F5344CB8AC3E}">
        <p14:creationId xmlns:p14="http://schemas.microsoft.com/office/powerpoint/2010/main" val="1651425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4E1EE-D01D-BE15-9BF2-D45847512AA4}"/>
              </a:ext>
            </a:extLst>
          </p:cNvPr>
          <p:cNvSpPr>
            <a:spLocks noGrp="1"/>
          </p:cNvSpPr>
          <p:nvPr>
            <p:ph type="title"/>
          </p:nvPr>
        </p:nvSpPr>
        <p:spPr/>
        <p:txBody>
          <a:bodyPr/>
          <a:lstStyle/>
          <a:p>
            <a:r>
              <a:rPr lang="en-US" dirty="0"/>
              <a:t>What is making nurses leave the profession?</a:t>
            </a:r>
          </a:p>
        </p:txBody>
      </p:sp>
    </p:spTree>
    <p:extLst>
      <p:ext uri="{BB962C8B-B14F-4D97-AF65-F5344CB8AC3E}">
        <p14:creationId xmlns:p14="http://schemas.microsoft.com/office/powerpoint/2010/main" val="53061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ADA4-F65D-7A23-4118-D378BC32367D}"/>
              </a:ext>
            </a:extLst>
          </p:cNvPr>
          <p:cNvSpPr>
            <a:spLocks noGrp="1"/>
          </p:cNvSpPr>
          <p:nvPr>
            <p:ph type="title"/>
          </p:nvPr>
        </p:nvSpPr>
        <p:spPr>
          <a:xfrm>
            <a:off x="280550" y="221716"/>
            <a:ext cx="11709541" cy="584619"/>
          </a:xfrm>
        </p:spPr>
        <p:txBody>
          <a:bodyPr/>
          <a:lstStyle/>
          <a:p>
            <a:r>
              <a:rPr lang="en-US" dirty="0"/>
              <a:t>Internal and external factors impacting nursing</a:t>
            </a:r>
          </a:p>
        </p:txBody>
      </p:sp>
      <p:sp>
        <p:nvSpPr>
          <p:cNvPr id="3" name="Content Placeholder 2">
            <a:extLst>
              <a:ext uri="{FF2B5EF4-FFF2-40B4-BE49-F238E27FC236}">
                <a16:creationId xmlns:a16="http://schemas.microsoft.com/office/drawing/2014/main" id="{38AB4AC2-E194-1938-6267-932633773630}"/>
              </a:ext>
            </a:extLst>
          </p:cNvPr>
          <p:cNvSpPr>
            <a:spLocks noGrp="1"/>
          </p:cNvSpPr>
          <p:nvPr>
            <p:ph idx="1"/>
          </p:nvPr>
        </p:nvSpPr>
        <p:spPr/>
        <p:txBody>
          <a:bodyPr/>
          <a:lstStyle/>
          <a:p>
            <a:pPr marL="342900" indent="-342900">
              <a:spcBef>
                <a:spcPts val="0"/>
              </a:spcBef>
              <a:buFont typeface="Arial" panose="020B0604020202020204" pitchFamily="34" charset="0"/>
              <a:buChar char="•"/>
            </a:pPr>
            <a:r>
              <a:rPr lang="en-US" dirty="0"/>
              <a:t>Covid</a:t>
            </a:r>
          </a:p>
          <a:p>
            <a:pPr marL="342900" indent="-342900">
              <a:spcBef>
                <a:spcPts val="0"/>
              </a:spcBef>
              <a:buFont typeface="Arial" panose="020B0604020202020204" pitchFamily="34" charset="0"/>
              <a:buChar char="•"/>
            </a:pPr>
            <a:r>
              <a:rPr lang="en-US" dirty="0"/>
              <a:t>Retirements</a:t>
            </a:r>
          </a:p>
          <a:p>
            <a:pPr marL="342900" indent="-342900">
              <a:spcBef>
                <a:spcPts val="0"/>
              </a:spcBef>
              <a:buFont typeface="Arial" panose="020B0604020202020204" pitchFamily="34" charset="0"/>
              <a:buChar char="•"/>
            </a:pPr>
            <a:r>
              <a:rPr lang="en-US" dirty="0"/>
              <a:t>Impact on nurse mental health</a:t>
            </a:r>
          </a:p>
          <a:p>
            <a:pPr marL="342900" indent="-342900">
              <a:spcBef>
                <a:spcPts val="0"/>
              </a:spcBef>
              <a:buFont typeface="Arial" panose="020B0604020202020204" pitchFamily="34" charset="0"/>
              <a:buChar char="•"/>
            </a:pPr>
            <a:r>
              <a:rPr lang="en-US" dirty="0"/>
              <a:t>Public awareness of dangers in nursing</a:t>
            </a:r>
          </a:p>
          <a:p>
            <a:pPr marL="342900" indent="-342900">
              <a:spcBef>
                <a:spcPts val="0"/>
              </a:spcBef>
              <a:buFont typeface="Arial" panose="020B0604020202020204" pitchFamily="34" charset="0"/>
              <a:buChar char="•"/>
            </a:pPr>
            <a:r>
              <a:rPr lang="en-US" dirty="0"/>
              <a:t>Inspiration to become a nurse</a:t>
            </a:r>
          </a:p>
          <a:p>
            <a:pPr marL="342900" indent="-342900">
              <a:spcBef>
                <a:spcPts val="0"/>
              </a:spcBef>
              <a:buFont typeface="Arial" panose="020B0604020202020204" pitchFamily="34" charset="0"/>
              <a:buChar char="•"/>
            </a:pPr>
            <a:r>
              <a:rPr lang="en-US" dirty="0"/>
              <a:t>Hiring and staffing changes</a:t>
            </a:r>
          </a:p>
          <a:p>
            <a:pPr marL="342900" indent="-342900">
              <a:spcBef>
                <a:spcPts val="0"/>
              </a:spcBef>
              <a:buFont typeface="Arial" panose="020B0604020202020204" pitchFamily="34" charset="0"/>
              <a:buChar char="•"/>
            </a:pPr>
            <a:r>
              <a:rPr lang="en-US" dirty="0"/>
              <a:t>Travel &amp; Agency nursing</a:t>
            </a:r>
          </a:p>
          <a:p>
            <a:pPr marL="342900" indent="-342900">
              <a:spcBef>
                <a:spcPts val="0"/>
              </a:spcBef>
              <a:buFont typeface="Arial" panose="020B0604020202020204" pitchFamily="34" charset="0"/>
              <a:buChar char="•"/>
            </a:pPr>
            <a:r>
              <a:rPr lang="en-US" dirty="0"/>
              <a:t>Limits on the personal toll nurses are willing to take – moral injury, personal illness, costs to family</a:t>
            </a:r>
          </a:p>
        </p:txBody>
      </p:sp>
    </p:spTree>
    <p:extLst>
      <p:ext uri="{BB962C8B-B14F-4D97-AF65-F5344CB8AC3E}">
        <p14:creationId xmlns:p14="http://schemas.microsoft.com/office/powerpoint/2010/main" val="2352937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5DD6-459F-7431-F478-7026D5862D1D}"/>
              </a:ext>
            </a:extLst>
          </p:cNvPr>
          <p:cNvSpPr>
            <a:spLocks noGrp="1"/>
          </p:cNvSpPr>
          <p:nvPr>
            <p:ph type="title"/>
          </p:nvPr>
        </p:nvSpPr>
        <p:spPr/>
        <p:txBody>
          <a:bodyPr/>
          <a:lstStyle/>
          <a:p>
            <a:r>
              <a:rPr lang="en-US" dirty="0"/>
              <a:t>For the 1</a:t>
            </a:r>
            <a:r>
              <a:rPr lang="en-US" baseline="30000" dirty="0"/>
              <a:t>st</a:t>
            </a:r>
            <a:r>
              <a:rPr lang="en-US" dirty="0"/>
              <a:t> time in 20 years, nursing school applications are down</a:t>
            </a:r>
          </a:p>
        </p:txBody>
      </p:sp>
    </p:spTree>
    <p:extLst>
      <p:ext uri="{BB962C8B-B14F-4D97-AF65-F5344CB8AC3E}">
        <p14:creationId xmlns:p14="http://schemas.microsoft.com/office/powerpoint/2010/main" val="4110660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7EE9-E4C4-13CC-B8B6-9D5D7C0A284C}"/>
              </a:ext>
            </a:extLst>
          </p:cNvPr>
          <p:cNvSpPr>
            <a:spLocks noGrp="1"/>
          </p:cNvSpPr>
          <p:nvPr>
            <p:ph type="title"/>
          </p:nvPr>
        </p:nvSpPr>
        <p:spPr/>
        <p:txBody>
          <a:bodyPr/>
          <a:lstStyle/>
          <a:p>
            <a:r>
              <a:rPr lang="en-US" dirty="0"/>
              <a:t>Changes in education</a:t>
            </a:r>
          </a:p>
        </p:txBody>
      </p:sp>
      <p:sp>
        <p:nvSpPr>
          <p:cNvPr id="3" name="Content Placeholder 2">
            <a:extLst>
              <a:ext uri="{FF2B5EF4-FFF2-40B4-BE49-F238E27FC236}">
                <a16:creationId xmlns:a16="http://schemas.microsoft.com/office/drawing/2014/main" id="{2A1DB958-D1A1-8FD8-7815-9CF00B0B3099}"/>
              </a:ext>
            </a:extLst>
          </p:cNvPr>
          <p:cNvSpPr>
            <a:spLocks noGrp="1"/>
          </p:cNvSpPr>
          <p:nvPr>
            <p:ph idx="1"/>
          </p:nvPr>
        </p:nvSpPr>
        <p:spPr>
          <a:xfrm>
            <a:off x="239651" y="1073958"/>
            <a:ext cx="11709541" cy="5301904"/>
          </a:xfrm>
        </p:spPr>
        <p:txBody>
          <a:bodyPr/>
          <a:lstStyle/>
          <a:p>
            <a:r>
              <a:rPr lang="en-US" sz="2000" b="1" dirty="0"/>
              <a:t>Curriculum</a:t>
            </a:r>
            <a:r>
              <a:rPr lang="en-US" sz="2000" dirty="0"/>
              <a:t> – AACN Essentials adopted in 2022. All nursing schools moving to competency-based education (ADN, BSN, MSN, DNP).</a:t>
            </a:r>
          </a:p>
          <a:p>
            <a:r>
              <a:rPr lang="en-US" sz="2000" b="1" dirty="0"/>
              <a:t>Faculty shortage </a:t>
            </a:r>
            <a:r>
              <a:rPr lang="en-US" sz="2000" dirty="0"/>
              <a:t>– “According to AACN’s report on 2021-2022 Enrollment and Graduations in Baccalaureate and Graduate Programs in Nursing, U.S. nursing schools turned away 91,938 qualified applications from baccalaureate and graduate nursing programs in 2021 due to an insufficient number of faculty, clinical sites, classroom space, clinical preceptors, and budget constraints.” Affected by retirements, salaries, advanced degrees</a:t>
            </a:r>
            <a:endParaRPr lang="en-US" sz="1200" dirty="0"/>
          </a:p>
          <a:p>
            <a:r>
              <a:rPr lang="en-US" sz="1200" dirty="0"/>
              <a:t> </a:t>
            </a:r>
            <a:r>
              <a:rPr lang="en-US" sz="1200" dirty="0">
                <a:hlinkClick r:id="rId2"/>
              </a:rPr>
              <a:t>https://www.aacnnursing.org/Portals/0/PDFs/Fact-Sheets/Faculty-Shortage-Factsheet.pdf</a:t>
            </a:r>
            <a:endParaRPr lang="en-US" sz="1200" dirty="0"/>
          </a:p>
          <a:p>
            <a:r>
              <a:rPr lang="en-US" sz="2000" b="1" dirty="0"/>
              <a:t>Clinical locations </a:t>
            </a:r>
            <a:r>
              <a:rPr lang="en-US" sz="2000" dirty="0"/>
              <a:t>– Expanding across the state.  Students may be required to travel for enhanced clinical locations.  </a:t>
            </a:r>
          </a:p>
          <a:p>
            <a:endParaRPr lang="en-US" dirty="0"/>
          </a:p>
        </p:txBody>
      </p:sp>
    </p:spTree>
    <p:extLst>
      <p:ext uri="{BB962C8B-B14F-4D97-AF65-F5344CB8AC3E}">
        <p14:creationId xmlns:p14="http://schemas.microsoft.com/office/powerpoint/2010/main" val="429261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83174-374F-BCD1-4F5E-8A9532061BA4}"/>
              </a:ext>
            </a:extLst>
          </p:cNvPr>
          <p:cNvSpPr>
            <a:spLocks noGrp="1"/>
          </p:cNvSpPr>
          <p:nvPr>
            <p:ph type="title"/>
          </p:nvPr>
        </p:nvSpPr>
        <p:spPr/>
        <p:txBody>
          <a:bodyPr/>
          <a:lstStyle/>
          <a:p>
            <a:r>
              <a:rPr lang="en-US" dirty="0"/>
              <a:t>Changes in admissions</a:t>
            </a:r>
          </a:p>
        </p:txBody>
      </p:sp>
      <p:sp>
        <p:nvSpPr>
          <p:cNvPr id="3" name="Content Placeholder 2">
            <a:extLst>
              <a:ext uri="{FF2B5EF4-FFF2-40B4-BE49-F238E27FC236}">
                <a16:creationId xmlns:a16="http://schemas.microsoft.com/office/drawing/2014/main" id="{7F152D12-1E22-6896-424C-615E5DAA5CEA}"/>
              </a:ext>
            </a:extLst>
          </p:cNvPr>
          <p:cNvSpPr>
            <a:spLocks noGrp="1"/>
          </p:cNvSpPr>
          <p:nvPr>
            <p:ph idx="1"/>
          </p:nvPr>
        </p:nvSpPr>
        <p:spPr/>
        <p:txBody>
          <a:bodyPr/>
          <a:lstStyle/>
          <a:p>
            <a:r>
              <a:rPr lang="en-US" dirty="0"/>
              <a:t>Admission procedures:</a:t>
            </a:r>
          </a:p>
          <a:p>
            <a:r>
              <a:rPr lang="en-US" dirty="0"/>
              <a:t>	Holistic admissions</a:t>
            </a:r>
          </a:p>
          <a:p>
            <a:r>
              <a:rPr lang="en-US" dirty="0"/>
              <a:t>	Health care experiences</a:t>
            </a:r>
          </a:p>
          <a:p>
            <a:r>
              <a:rPr lang="en-US" dirty="0"/>
              <a:t>	Leadership</a:t>
            </a:r>
          </a:p>
          <a:p>
            <a:r>
              <a:rPr lang="en-US" dirty="0"/>
              <a:t>	Judgement</a:t>
            </a:r>
          </a:p>
          <a:p>
            <a:r>
              <a:rPr lang="en-US" dirty="0"/>
              <a:t>	Nursing values</a:t>
            </a:r>
          </a:p>
          <a:p>
            <a:endParaRPr lang="en-US" dirty="0"/>
          </a:p>
        </p:txBody>
      </p:sp>
    </p:spTree>
    <p:extLst>
      <p:ext uri="{BB962C8B-B14F-4D97-AF65-F5344CB8AC3E}">
        <p14:creationId xmlns:p14="http://schemas.microsoft.com/office/powerpoint/2010/main" val="4022690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F060-79C7-DD1D-005B-F5E212EB6097}"/>
              </a:ext>
            </a:extLst>
          </p:cNvPr>
          <p:cNvSpPr>
            <a:spLocks noGrp="1"/>
          </p:cNvSpPr>
          <p:nvPr>
            <p:ph type="title"/>
          </p:nvPr>
        </p:nvSpPr>
        <p:spPr/>
        <p:txBody>
          <a:bodyPr/>
          <a:lstStyle/>
          <a:p>
            <a:r>
              <a:rPr lang="en-US" dirty="0"/>
              <a:t>Changes in admissions </a:t>
            </a:r>
          </a:p>
        </p:txBody>
      </p:sp>
      <p:sp>
        <p:nvSpPr>
          <p:cNvPr id="3" name="Content Placeholder 2">
            <a:extLst>
              <a:ext uri="{FF2B5EF4-FFF2-40B4-BE49-F238E27FC236}">
                <a16:creationId xmlns:a16="http://schemas.microsoft.com/office/drawing/2014/main" id="{54D6FE9A-FF0D-F542-FED1-20F1A5FFC414}"/>
              </a:ext>
            </a:extLst>
          </p:cNvPr>
          <p:cNvSpPr>
            <a:spLocks noGrp="1"/>
          </p:cNvSpPr>
          <p:nvPr>
            <p:ph idx="1"/>
          </p:nvPr>
        </p:nvSpPr>
        <p:spPr/>
        <p:txBody>
          <a:bodyPr/>
          <a:lstStyle/>
          <a:p>
            <a:r>
              <a:rPr lang="en-US" dirty="0"/>
              <a:t>Pre-admit preparation and testing</a:t>
            </a:r>
          </a:p>
          <a:p>
            <a:r>
              <a:rPr lang="en-US" dirty="0"/>
              <a:t>	Understanding of the knowledge, skills, and attitudes needed for nursing</a:t>
            </a:r>
          </a:p>
          <a:p>
            <a:r>
              <a:rPr lang="en-US" dirty="0"/>
              <a:t>	HESI A2, TEAS, or no entrance exam</a:t>
            </a:r>
          </a:p>
          <a:p>
            <a:r>
              <a:rPr lang="en-US" dirty="0"/>
              <a:t>	Application in Nursing CAS</a:t>
            </a:r>
          </a:p>
          <a:p>
            <a:r>
              <a:rPr lang="en-US" dirty="0"/>
              <a:t>	Application to college/university</a:t>
            </a:r>
          </a:p>
          <a:p>
            <a:r>
              <a:rPr lang="en-US" dirty="0"/>
              <a:t>	Essays or interviews</a:t>
            </a:r>
          </a:p>
          <a:p>
            <a:endParaRPr lang="en-US" dirty="0"/>
          </a:p>
          <a:p>
            <a:endParaRPr lang="en-US" dirty="0"/>
          </a:p>
        </p:txBody>
      </p:sp>
    </p:spTree>
    <p:extLst>
      <p:ext uri="{BB962C8B-B14F-4D97-AF65-F5344CB8AC3E}">
        <p14:creationId xmlns:p14="http://schemas.microsoft.com/office/powerpoint/2010/main" val="577246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9ECB-0945-A2F5-80EA-F248B0A09487}"/>
              </a:ext>
            </a:extLst>
          </p:cNvPr>
          <p:cNvSpPr>
            <a:spLocks noGrp="1"/>
          </p:cNvSpPr>
          <p:nvPr>
            <p:ph type="title"/>
          </p:nvPr>
        </p:nvSpPr>
        <p:spPr/>
        <p:txBody>
          <a:bodyPr/>
          <a:lstStyle/>
          <a:p>
            <a:r>
              <a:rPr lang="en-US" dirty="0"/>
              <a:t>Changes in nursing education</a:t>
            </a:r>
          </a:p>
        </p:txBody>
      </p:sp>
      <p:sp>
        <p:nvSpPr>
          <p:cNvPr id="3" name="Content Placeholder 2">
            <a:extLst>
              <a:ext uri="{FF2B5EF4-FFF2-40B4-BE49-F238E27FC236}">
                <a16:creationId xmlns:a16="http://schemas.microsoft.com/office/drawing/2014/main" id="{74C8F08C-2333-1CEB-76D7-BA602F0B8BEE}"/>
              </a:ext>
            </a:extLst>
          </p:cNvPr>
          <p:cNvSpPr>
            <a:spLocks noGrp="1"/>
          </p:cNvSpPr>
          <p:nvPr>
            <p:ph idx="1"/>
          </p:nvPr>
        </p:nvSpPr>
        <p:spPr/>
        <p:txBody>
          <a:bodyPr/>
          <a:lstStyle/>
          <a:p>
            <a:r>
              <a:rPr lang="en-US" dirty="0"/>
              <a:t>NexGen NCLEX (Began April 1, 2023)</a:t>
            </a:r>
          </a:p>
          <a:p>
            <a:r>
              <a:rPr lang="en-US" dirty="0"/>
              <a:t>	Questions - 85 minimum and 150 maximum</a:t>
            </a:r>
          </a:p>
          <a:p>
            <a:r>
              <a:rPr lang="en-US" dirty="0"/>
              <a:t>	Application level and above</a:t>
            </a:r>
          </a:p>
          <a:p>
            <a:r>
              <a:rPr lang="en-US" dirty="0"/>
              <a:t>Clinical judgment case studies – based on the NCSBN Clinical Judgment Measurement Model (NCJMM) which includes recognizing cues, analyzing cues, prioritizing hypotheses, generating solutions, taking action, and evaluating outcomes. </a:t>
            </a:r>
            <a:r>
              <a:rPr lang="en-US" sz="1400" dirty="0">
                <a:hlinkClick r:id="rId2"/>
              </a:rPr>
              <a:t>https://www.nclex.com/files/2023_RN_Test%20Plan_English_FINAL.pdf</a:t>
            </a:r>
            <a:r>
              <a:rPr lang="en-US" sz="1400" dirty="0"/>
              <a:t> (p. 15)  We cannot show the model.</a:t>
            </a:r>
          </a:p>
        </p:txBody>
      </p:sp>
    </p:spTree>
    <p:extLst>
      <p:ext uri="{BB962C8B-B14F-4D97-AF65-F5344CB8AC3E}">
        <p14:creationId xmlns:p14="http://schemas.microsoft.com/office/powerpoint/2010/main" val="837646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EB20-FECF-36B7-8F04-07ECF8E0AE74}"/>
              </a:ext>
            </a:extLst>
          </p:cNvPr>
          <p:cNvSpPr>
            <a:spLocks noGrp="1"/>
          </p:cNvSpPr>
          <p:nvPr>
            <p:ph type="title"/>
          </p:nvPr>
        </p:nvSpPr>
        <p:spPr/>
        <p:txBody>
          <a:bodyPr/>
          <a:lstStyle/>
          <a:p>
            <a:r>
              <a:rPr lang="en-US" dirty="0"/>
              <a:t>Changes in nursing education</a:t>
            </a:r>
          </a:p>
        </p:txBody>
      </p:sp>
      <p:sp>
        <p:nvSpPr>
          <p:cNvPr id="3" name="Content Placeholder 2">
            <a:extLst>
              <a:ext uri="{FF2B5EF4-FFF2-40B4-BE49-F238E27FC236}">
                <a16:creationId xmlns:a16="http://schemas.microsoft.com/office/drawing/2014/main" id="{348AEB3B-E9C9-EB49-613B-BC6FD0EEBC54}"/>
              </a:ext>
            </a:extLst>
          </p:cNvPr>
          <p:cNvSpPr>
            <a:spLocks noGrp="1"/>
          </p:cNvSpPr>
          <p:nvPr>
            <p:ph idx="1"/>
          </p:nvPr>
        </p:nvSpPr>
        <p:spPr>
          <a:xfrm>
            <a:off x="239651" y="878649"/>
            <a:ext cx="11709541" cy="4351338"/>
          </a:xfrm>
        </p:spPr>
        <p:txBody>
          <a:bodyPr/>
          <a:lstStyle/>
          <a:p>
            <a:r>
              <a:rPr lang="en-US" b="1" dirty="0"/>
              <a:t>Graduation – </a:t>
            </a:r>
            <a:r>
              <a:rPr lang="en-US" dirty="0"/>
              <a:t>Career and interview preparation, resume building, certifications, specialty areas, student organizations, leadership opportunities, nurse tech positions, residencies, socials, acceptance of positions</a:t>
            </a:r>
          </a:p>
          <a:p>
            <a:r>
              <a:rPr lang="en-US" b="1" dirty="0"/>
              <a:t>Work opportunities - </a:t>
            </a:r>
            <a:r>
              <a:rPr lang="en-US" dirty="0"/>
              <a:t>Wide and increasing variety, technology based, public health, traditional hospital based in critical care areas with nurse residency, and more</a:t>
            </a:r>
          </a:p>
        </p:txBody>
      </p:sp>
    </p:spTree>
    <p:extLst>
      <p:ext uri="{BB962C8B-B14F-4D97-AF65-F5344CB8AC3E}">
        <p14:creationId xmlns:p14="http://schemas.microsoft.com/office/powerpoint/2010/main" val="3163217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D59A8-98D3-7FB2-90B8-8B8F75797832}"/>
              </a:ext>
            </a:extLst>
          </p:cNvPr>
          <p:cNvSpPr>
            <a:spLocks noGrp="1"/>
          </p:cNvSpPr>
          <p:nvPr>
            <p:ph type="title"/>
          </p:nvPr>
        </p:nvSpPr>
        <p:spPr/>
        <p:txBody>
          <a:bodyPr/>
          <a:lstStyle/>
          <a:p>
            <a:r>
              <a:rPr lang="en-US" sz="1800" u="sng" dirty="0">
                <a:solidFill>
                  <a:srgbClr val="0563C1"/>
                </a:solidFill>
                <a:effectLst/>
                <a:latin typeface="Calibri" panose="020F0502020204030204" pitchFamily="34" charset="0"/>
                <a:ea typeface="Calibri" panose="020F0502020204030204" pitchFamily="34" charset="0"/>
                <a:hlinkClick r:id="rId2"/>
              </a:rPr>
              <a:t>https://youtu.be/VlJmRU8EqqY</a:t>
            </a:r>
            <a:br>
              <a:rPr lang="en-US" sz="1800" u="sng" dirty="0">
                <a:solidFill>
                  <a:srgbClr val="0563C1"/>
                </a:solidFill>
                <a:effectLst/>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1985656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EC67B-EB01-F41C-5AEA-93A02ADF2AF5}"/>
              </a:ext>
            </a:extLst>
          </p:cNvPr>
          <p:cNvSpPr>
            <a:spLocks noGrp="1"/>
          </p:cNvSpPr>
          <p:nvPr>
            <p:ph type="title"/>
          </p:nvPr>
        </p:nvSpPr>
        <p:spPr/>
        <p:txBody>
          <a:bodyPr/>
          <a:lstStyle/>
          <a:p>
            <a:r>
              <a:rPr lang="en-US" dirty="0"/>
              <a:t>The GOOD News</a:t>
            </a:r>
          </a:p>
        </p:txBody>
      </p:sp>
    </p:spTree>
    <p:extLst>
      <p:ext uri="{BB962C8B-B14F-4D97-AF65-F5344CB8AC3E}">
        <p14:creationId xmlns:p14="http://schemas.microsoft.com/office/powerpoint/2010/main" val="3920184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4C45-3AC0-EF13-C14C-27FDC66A752B}"/>
              </a:ext>
            </a:extLst>
          </p:cNvPr>
          <p:cNvSpPr>
            <a:spLocks noGrp="1"/>
          </p:cNvSpPr>
          <p:nvPr>
            <p:ph type="title"/>
          </p:nvPr>
        </p:nvSpPr>
        <p:spPr>
          <a:xfrm>
            <a:off x="280550" y="492304"/>
            <a:ext cx="11709541" cy="336569"/>
          </a:xfrm>
        </p:spPr>
        <p:txBody>
          <a:bodyPr/>
          <a:lstStyle/>
          <a:p>
            <a:r>
              <a:rPr lang="en-US" dirty="0"/>
              <a:t>The GOOD News! - Legislative changes in Texas related to Nursing</a:t>
            </a:r>
          </a:p>
        </p:txBody>
      </p:sp>
      <p:sp>
        <p:nvSpPr>
          <p:cNvPr id="3" name="Content Placeholder 2">
            <a:extLst>
              <a:ext uri="{FF2B5EF4-FFF2-40B4-BE49-F238E27FC236}">
                <a16:creationId xmlns:a16="http://schemas.microsoft.com/office/drawing/2014/main" id="{84297CD4-B156-F2AB-BACE-E99FC33CA9B5}"/>
              </a:ext>
            </a:extLst>
          </p:cNvPr>
          <p:cNvSpPr>
            <a:spLocks noGrp="1"/>
          </p:cNvSpPr>
          <p:nvPr>
            <p:ph idx="1"/>
          </p:nvPr>
        </p:nvSpPr>
        <p:spPr>
          <a:xfrm>
            <a:off x="280549" y="1400530"/>
            <a:ext cx="11709541" cy="4351338"/>
          </a:xfrm>
        </p:spPr>
        <p:txBody>
          <a:bodyPr/>
          <a:lstStyle/>
          <a:p>
            <a:r>
              <a:rPr lang="en-US" dirty="0"/>
              <a:t>Workplace violence (SB 240 – passed) </a:t>
            </a:r>
          </a:p>
          <a:p>
            <a:r>
              <a:rPr lang="en-US" dirty="0"/>
              <a:t>Increasing acceptances in nursing (Nursing Innovation Grant Program will extend to 2027)</a:t>
            </a:r>
          </a:p>
          <a:p>
            <a:r>
              <a:rPr lang="en-US" dirty="0"/>
              <a:t>Nursing scholarships (SB 25 – passed)</a:t>
            </a:r>
          </a:p>
          <a:p>
            <a:r>
              <a:rPr lang="en-US" dirty="0"/>
              <a:t>Faculty repayment for loans – possible for part time faculty too (SB 25 – passed)</a:t>
            </a:r>
          </a:p>
          <a:p>
            <a:endParaRPr lang="en-US" dirty="0"/>
          </a:p>
          <a:p>
            <a:r>
              <a:rPr lang="en-US" sz="1400" dirty="0"/>
              <a:t>Texas Nurses Association Legislative Update: What you need to know (June 27, 2023)</a:t>
            </a:r>
          </a:p>
        </p:txBody>
      </p:sp>
    </p:spTree>
    <p:extLst>
      <p:ext uri="{BB962C8B-B14F-4D97-AF65-F5344CB8AC3E}">
        <p14:creationId xmlns:p14="http://schemas.microsoft.com/office/powerpoint/2010/main" val="2043159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7A0B-F219-2744-39FB-C987D8BD1FDE}"/>
              </a:ext>
            </a:extLst>
          </p:cNvPr>
          <p:cNvSpPr>
            <a:spLocks noGrp="1"/>
          </p:cNvSpPr>
          <p:nvPr>
            <p:ph type="title"/>
          </p:nvPr>
        </p:nvSpPr>
        <p:spPr/>
        <p:txBody>
          <a:bodyPr/>
          <a:lstStyle/>
          <a:p>
            <a:r>
              <a:rPr lang="en-US" dirty="0"/>
              <a:t>The GOOD News!</a:t>
            </a:r>
          </a:p>
        </p:txBody>
      </p:sp>
      <p:sp>
        <p:nvSpPr>
          <p:cNvPr id="3" name="Content Placeholder 2">
            <a:extLst>
              <a:ext uri="{FF2B5EF4-FFF2-40B4-BE49-F238E27FC236}">
                <a16:creationId xmlns:a16="http://schemas.microsoft.com/office/drawing/2014/main" id="{9E0CCAE3-5B64-8F6C-50D3-190720FE9071}"/>
              </a:ext>
            </a:extLst>
          </p:cNvPr>
          <p:cNvSpPr>
            <a:spLocks noGrp="1"/>
          </p:cNvSpPr>
          <p:nvPr>
            <p:ph idx="1"/>
          </p:nvPr>
        </p:nvSpPr>
        <p:spPr>
          <a:xfrm>
            <a:off x="239651" y="859354"/>
            <a:ext cx="11709541" cy="4351338"/>
          </a:xfrm>
        </p:spPr>
        <p:txBody>
          <a:bodyPr/>
          <a:lstStyle/>
          <a:p>
            <a:r>
              <a:rPr lang="en-US" dirty="0">
                <a:solidFill>
                  <a:srgbClr val="000000"/>
                </a:solidFill>
                <a:latin typeface="lato" panose="020F0502020204030203" pitchFamily="34" charset="0"/>
              </a:rPr>
              <a:t>Most TRUSTED profession for 22 years in a row</a:t>
            </a:r>
          </a:p>
          <a:p>
            <a:r>
              <a:rPr lang="en-US" b="0" i="0" dirty="0">
                <a:solidFill>
                  <a:srgbClr val="000000"/>
                </a:solidFill>
                <a:effectLst/>
                <a:latin typeface="lato" panose="020F0502020204030203" pitchFamily="34" charset="0"/>
              </a:rPr>
              <a:t>Meaningful work</a:t>
            </a:r>
          </a:p>
          <a:p>
            <a:r>
              <a:rPr lang="en-US" b="0" i="0" dirty="0">
                <a:solidFill>
                  <a:srgbClr val="000000"/>
                </a:solidFill>
                <a:effectLst/>
                <a:latin typeface="lato" panose="020F0502020204030203" pitchFamily="34" charset="0"/>
              </a:rPr>
              <a:t>Career growth opportunities </a:t>
            </a:r>
          </a:p>
          <a:p>
            <a:r>
              <a:rPr lang="en-US" dirty="0">
                <a:solidFill>
                  <a:srgbClr val="000000"/>
                </a:solidFill>
                <a:latin typeface="lato" panose="020F0502020204030203" pitchFamily="34" charset="0"/>
              </a:rPr>
              <a:t>Diverse specialty options</a:t>
            </a:r>
          </a:p>
          <a:p>
            <a:r>
              <a:rPr lang="en-US" dirty="0">
                <a:solidFill>
                  <a:srgbClr val="000000"/>
                </a:solidFill>
                <a:latin typeface="lato" panose="020F0502020204030203" pitchFamily="34" charset="0"/>
              </a:rPr>
              <a:t>Job security </a:t>
            </a:r>
          </a:p>
          <a:p>
            <a:r>
              <a:rPr lang="en-US" dirty="0">
                <a:solidFill>
                  <a:srgbClr val="000000"/>
                </a:solidFill>
                <a:latin typeface="lato" panose="020F0502020204030203" pitchFamily="34" charset="0"/>
              </a:rPr>
              <a:t>P</a:t>
            </a:r>
            <a:r>
              <a:rPr lang="en-US" b="0" i="0" dirty="0">
                <a:solidFill>
                  <a:srgbClr val="000000"/>
                </a:solidFill>
                <a:effectLst/>
                <a:latin typeface="lato" panose="020F0502020204030203" pitchFamily="34" charset="0"/>
              </a:rPr>
              <a:t>ost-baccalaureate nurse residency programs to aid in nurse retention</a:t>
            </a:r>
          </a:p>
          <a:p>
            <a:r>
              <a:rPr lang="en-US" dirty="0">
                <a:solidFill>
                  <a:srgbClr val="000000"/>
                </a:solidFill>
                <a:latin typeface="lato" panose="020F0502020204030203" pitchFamily="34" charset="0"/>
              </a:rPr>
              <a:t>D</a:t>
            </a:r>
            <a:r>
              <a:rPr lang="en-US" b="0" i="0" dirty="0">
                <a:solidFill>
                  <a:srgbClr val="000000"/>
                </a:solidFill>
                <a:effectLst/>
                <a:latin typeface="lato" panose="020F0502020204030203" pitchFamily="34" charset="0"/>
              </a:rPr>
              <a:t>evelopment of fast-track programs (second-degree BSN and MSN programs; baccalaureate to doctoral)</a:t>
            </a:r>
          </a:p>
          <a:p>
            <a:endParaRPr lang="en-US" b="0" i="0" dirty="0">
              <a:solidFill>
                <a:srgbClr val="000000"/>
              </a:solidFill>
              <a:effectLst/>
              <a:latin typeface="lato" panose="020F0502020204030203" pitchFamily="34" charset="0"/>
            </a:endParaRPr>
          </a:p>
          <a:p>
            <a:endParaRPr lang="en-US" dirty="0"/>
          </a:p>
        </p:txBody>
      </p:sp>
    </p:spTree>
    <p:extLst>
      <p:ext uri="{BB962C8B-B14F-4D97-AF65-F5344CB8AC3E}">
        <p14:creationId xmlns:p14="http://schemas.microsoft.com/office/powerpoint/2010/main" val="3605967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C796-C509-5179-043B-F68FFDB154DF}"/>
              </a:ext>
            </a:extLst>
          </p:cNvPr>
          <p:cNvSpPr>
            <a:spLocks noGrp="1"/>
          </p:cNvSpPr>
          <p:nvPr>
            <p:ph type="title"/>
          </p:nvPr>
        </p:nvSpPr>
        <p:spPr/>
        <p:txBody>
          <a:bodyPr/>
          <a:lstStyle/>
          <a:p>
            <a:r>
              <a:rPr lang="en-US" dirty="0"/>
              <a:t>The GOOD News!</a:t>
            </a:r>
          </a:p>
        </p:txBody>
      </p:sp>
      <p:pic>
        <p:nvPicPr>
          <p:cNvPr id="11" name="Content Placeholder 10" descr="A table with numbers and a few words&#10;&#10;Description automatically generated">
            <a:extLst>
              <a:ext uri="{FF2B5EF4-FFF2-40B4-BE49-F238E27FC236}">
                <a16:creationId xmlns:a16="http://schemas.microsoft.com/office/drawing/2014/main" id="{B1DC2928-4576-BB85-7FAF-E8D50FC0C6BC}"/>
              </a:ext>
            </a:extLst>
          </p:cNvPr>
          <p:cNvPicPr>
            <a:picLocks noGrp="1" noChangeAspect="1"/>
          </p:cNvPicPr>
          <p:nvPr>
            <p:ph idx="1"/>
          </p:nvPr>
        </p:nvPicPr>
        <p:blipFill>
          <a:blip r:embed="rId2"/>
          <a:stretch>
            <a:fillRect/>
          </a:stretch>
        </p:blipFill>
        <p:spPr>
          <a:xfrm>
            <a:off x="3444633" y="948981"/>
            <a:ext cx="6203482" cy="3445387"/>
          </a:xfrm>
        </p:spPr>
      </p:pic>
      <p:sp>
        <p:nvSpPr>
          <p:cNvPr id="13" name="TextBox 12">
            <a:extLst>
              <a:ext uri="{FF2B5EF4-FFF2-40B4-BE49-F238E27FC236}">
                <a16:creationId xmlns:a16="http://schemas.microsoft.com/office/drawing/2014/main" id="{ABA405C3-47CD-7F56-1B35-5F6C3E237339}"/>
              </a:ext>
            </a:extLst>
          </p:cNvPr>
          <p:cNvSpPr txBox="1"/>
          <p:nvPr/>
        </p:nvSpPr>
        <p:spPr>
          <a:xfrm>
            <a:off x="280550" y="4785065"/>
            <a:ext cx="11808256" cy="1415772"/>
          </a:xfrm>
          <a:prstGeom prst="rect">
            <a:avLst/>
          </a:prstGeom>
          <a:noFill/>
        </p:spPr>
        <p:txBody>
          <a:bodyPr wrap="square">
            <a:spAutoFit/>
          </a:bodyPr>
          <a:lstStyle/>
          <a:p>
            <a:r>
              <a:rPr lang="en-US" b="1" dirty="0"/>
              <a:t>Salaries</a:t>
            </a:r>
            <a:r>
              <a:rPr lang="en-US" dirty="0"/>
              <a:t> – UP more than 8.5% from 2021-2022 and up since then </a:t>
            </a:r>
            <a:r>
              <a:rPr lang="en-US" sz="1800" dirty="0"/>
              <a:t>(Nursing, other health staff pay on the rise, </a:t>
            </a:r>
            <a:r>
              <a:rPr lang="en-US" sz="1800" i="1" dirty="0"/>
              <a:t>Health Leaders Media </a:t>
            </a:r>
            <a:r>
              <a:rPr lang="en-US" sz="1800" dirty="0"/>
              <a:t>(July 7, 2023)</a:t>
            </a:r>
          </a:p>
          <a:p>
            <a:r>
              <a:rPr lang="en-US" sz="3200" dirty="0"/>
              <a:t>National average RN salary $75,330 ($36+ per hour)  </a:t>
            </a:r>
            <a:r>
              <a:rPr lang="en-US" sz="1800" dirty="0">
                <a:hlinkClick r:id="rId3"/>
              </a:rPr>
              <a:t>https://www.bls.gov/ooh/healthcare/registered-nurses.htm#tab-1</a:t>
            </a:r>
            <a:r>
              <a:rPr lang="en-US" sz="1800" dirty="0"/>
              <a:t> </a:t>
            </a:r>
          </a:p>
        </p:txBody>
      </p:sp>
    </p:spTree>
    <p:extLst>
      <p:ext uri="{BB962C8B-B14F-4D97-AF65-F5344CB8AC3E}">
        <p14:creationId xmlns:p14="http://schemas.microsoft.com/office/powerpoint/2010/main" val="256614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4A79-D199-3E48-9205-E6DA27B5ECB2}"/>
              </a:ext>
            </a:extLst>
          </p:cNvPr>
          <p:cNvSpPr>
            <a:spLocks noGrp="1"/>
          </p:cNvSpPr>
          <p:nvPr>
            <p:ph type="title"/>
          </p:nvPr>
        </p:nvSpPr>
        <p:spPr/>
        <p:txBody>
          <a:bodyPr/>
          <a:lstStyle/>
          <a:p>
            <a:r>
              <a:rPr lang="en-US" dirty="0"/>
              <a:t>How do we generate interest in nursing?</a:t>
            </a:r>
          </a:p>
        </p:txBody>
      </p:sp>
    </p:spTree>
    <p:extLst>
      <p:ext uri="{BB962C8B-B14F-4D97-AF65-F5344CB8AC3E}">
        <p14:creationId xmlns:p14="http://schemas.microsoft.com/office/powerpoint/2010/main" val="2290505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82BC-C604-E3CD-9B71-49E0288315B4}"/>
              </a:ext>
            </a:extLst>
          </p:cNvPr>
          <p:cNvSpPr>
            <a:spLocks noGrp="1"/>
          </p:cNvSpPr>
          <p:nvPr>
            <p:ph type="title"/>
          </p:nvPr>
        </p:nvSpPr>
        <p:spPr>
          <a:xfrm>
            <a:off x="280550" y="221716"/>
            <a:ext cx="11709541" cy="551368"/>
          </a:xfrm>
        </p:spPr>
        <p:txBody>
          <a:bodyPr/>
          <a:lstStyle/>
          <a:p>
            <a:r>
              <a:rPr lang="en-US" dirty="0"/>
              <a:t>Strategies for teachers</a:t>
            </a:r>
          </a:p>
        </p:txBody>
      </p:sp>
      <p:sp>
        <p:nvSpPr>
          <p:cNvPr id="3" name="Content Placeholder 2">
            <a:extLst>
              <a:ext uri="{FF2B5EF4-FFF2-40B4-BE49-F238E27FC236}">
                <a16:creationId xmlns:a16="http://schemas.microsoft.com/office/drawing/2014/main" id="{F4F2F24A-55CE-B98D-9368-042ED559E0DA}"/>
              </a:ext>
            </a:extLst>
          </p:cNvPr>
          <p:cNvSpPr>
            <a:spLocks noGrp="1"/>
          </p:cNvSpPr>
          <p:nvPr>
            <p:ph idx="1"/>
          </p:nvPr>
        </p:nvSpPr>
        <p:spPr/>
        <p:txBody>
          <a:bodyPr/>
          <a:lstStyle/>
          <a:p>
            <a:r>
              <a:rPr lang="en-US" dirty="0"/>
              <a:t>CNA/PCT/Shadowing experience or skills</a:t>
            </a:r>
          </a:p>
          <a:p>
            <a:r>
              <a:rPr lang="en-US" dirty="0"/>
              <a:t>Communication skills</a:t>
            </a:r>
          </a:p>
          <a:p>
            <a:r>
              <a:rPr lang="en-US" dirty="0"/>
              <a:t>Higher order thinking – application of ideas</a:t>
            </a:r>
          </a:p>
          <a:p>
            <a:r>
              <a:rPr lang="en-US" dirty="0"/>
              <a:t>Focus on the “WHY” </a:t>
            </a:r>
          </a:p>
          <a:p>
            <a:r>
              <a:rPr lang="en-US" dirty="0"/>
              <a:t>Emphasize the art of caring</a:t>
            </a:r>
          </a:p>
          <a:p>
            <a:r>
              <a:rPr lang="en-US" dirty="0"/>
              <a:t>Highlight variety in nursing opportunities</a:t>
            </a:r>
          </a:p>
          <a:p>
            <a:endParaRPr lang="en-US" dirty="0"/>
          </a:p>
          <a:p>
            <a:endParaRPr lang="en-US" dirty="0"/>
          </a:p>
        </p:txBody>
      </p:sp>
    </p:spTree>
    <p:extLst>
      <p:ext uri="{BB962C8B-B14F-4D97-AF65-F5344CB8AC3E}">
        <p14:creationId xmlns:p14="http://schemas.microsoft.com/office/powerpoint/2010/main" val="2989125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CC29-8790-4CDC-25B3-DA43FE9DE2F6}"/>
              </a:ext>
            </a:extLst>
          </p:cNvPr>
          <p:cNvSpPr>
            <a:spLocks noGrp="1"/>
          </p:cNvSpPr>
          <p:nvPr>
            <p:ph type="title"/>
          </p:nvPr>
        </p:nvSpPr>
        <p:spPr>
          <a:xfrm>
            <a:off x="280550" y="221716"/>
            <a:ext cx="11709541" cy="543055"/>
          </a:xfrm>
        </p:spPr>
        <p:txBody>
          <a:bodyPr/>
          <a:lstStyle/>
          <a:p>
            <a:r>
              <a:rPr lang="en-US" dirty="0"/>
              <a:t>Strategies for nursing student success</a:t>
            </a:r>
          </a:p>
        </p:txBody>
      </p:sp>
      <p:sp>
        <p:nvSpPr>
          <p:cNvPr id="3" name="Content Placeholder 2">
            <a:extLst>
              <a:ext uri="{FF2B5EF4-FFF2-40B4-BE49-F238E27FC236}">
                <a16:creationId xmlns:a16="http://schemas.microsoft.com/office/drawing/2014/main" id="{C49D4C8F-BD12-6AAE-A9D6-402EBD9F67CF}"/>
              </a:ext>
            </a:extLst>
          </p:cNvPr>
          <p:cNvSpPr>
            <a:spLocks noGrp="1"/>
          </p:cNvSpPr>
          <p:nvPr>
            <p:ph idx="1"/>
          </p:nvPr>
        </p:nvSpPr>
        <p:spPr>
          <a:xfrm>
            <a:off x="239651" y="1073957"/>
            <a:ext cx="11709541" cy="4877955"/>
          </a:xfrm>
        </p:spPr>
        <p:txBody>
          <a:bodyPr/>
          <a:lstStyle/>
          <a:p>
            <a:r>
              <a:rPr lang="en-US" dirty="0"/>
              <a:t>Early experiences in caring</a:t>
            </a:r>
          </a:p>
          <a:p>
            <a:r>
              <a:rPr lang="en-US" dirty="0"/>
              <a:t>Meeting the metrics (grades, scores)</a:t>
            </a:r>
          </a:p>
          <a:p>
            <a:r>
              <a:rPr lang="en-US" dirty="0"/>
              <a:t>Demonstrating the Aggie Core Values – something that sets an Aggie nurse apart</a:t>
            </a:r>
          </a:p>
          <a:p>
            <a:r>
              <a:rPr lang="en-US" dirty="0"/>
              <a:t>Leadership opportunities</a:t>
            </a:r>
          </a:p>
          <a:p>
            <a:r>
              <a:rPr lang="en-US" dirty="0"/>
              <a:t>Teaching and communication skills</a:t>
            </a:r>
          </a:p>
          <a:p>
            <a:r>
              <a:rPr lang="en-US" dirty="0"/>
              <a:t>Personal management – study and time management skills, focus, support system, persistence, resilience </a:t>
            </a:r>
          </a:p>
        </p:txBody>
      </p:sp>
    </p:spTree>
    <p:extLst>
      <p:ext uri="{BB962C8B-B14F-4D97-AF65-F5344CB8AC3E}">
        <p14:creationId xmlns:p14="http://schemas.microsoft.com/office/powerpoint/2010/main" val="2744951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BE591-8B7D-B795-3E4B-17219EF3BA7B}"/>
              </a:ext>
            </a:extLst>
          </p:cNvPr>
          <p:cNvSpPr>
            <a:spLocks noGrp="1"/>
          </p:cNvSpPr>
          <p:nvPr>
            <p:ph type="title"/>
          </p:nvPr>
        </p:nvSpPr>
        <p:spPr/>
        <p:txBody>
          <a:bodyPr/>
          <a:lstStyle/>
          <a:p>
            <a:r>
              <a:rPr lang="en-US" dirty="0"/>
              <a:t>How will you prepare your students for success?</a:t>
            </a:r>
          </a:p>
        </p:txBody>
      </p:sp>
    </p:spTree>
    <p:extLst>
      <p:ext uri="{BB962C8B-B14F-4D97-AF65-F5344CB8AC3E}">
        <p14:creationId xmlns:p14="http://schemas.microsoft.com/office/powerpoint/2010/main" val="1860713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C069-B58F-67E4-3994-B2A86ABDC05A}"/>
              </a:ext>
            </a:extLst>
          </p:cNvPr>
          <p:cNvSpPr>
            <a:spLocks noGrp="1"/>
          </p:cNvSpPr>
          <p:nvPr>
            <p:ph type="title"/>
          </p:nvPr>
        </p:nvSpPr>
        <p:spPr/>
        <p:txBody>
          <a:bodyPr/>
          <a:lstStyle/>
          <a:p>
            <a:r>
              <a:rPr lang="en-US" sz="1800" u="sng" dirty="0">
                <a:solidFill>
                  <a:srgbClr val="0563C1"/>
                </a:solidFill>
                <a:effectLst/>
                <a:latin typeface="Calibri" panose="020F0502020204030204" pitchFamily="34" charset="0"/>
                <a:ea typeface="Calibri" panose="020F0502020204030204" pitchFamily="34" charset="0"/>
                <a:hlinkClick r:id="rId2"/>
              </a:rPr>
              <a:t>https://youtu.be/gTMuh6AF3A0</a:t>
            </a:r>
            <a:br>
              <a:rPr lang="en-US" sz="1800" dirty="0">
                <a:effectLst/>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622859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5D271C-7E43-FF40-BFE5-FCAC0A38A6E2}"/>
              </a:ext>
            </a:extLst>
          </p:cNvPr>
          <p:cNvSpPr/>
          <p:nvPr/>
        </p:nvSpPr>
        <p:spPr>
          <a:xfrm>
            <a:off x="3133899" y="224445"/>
            <a:ext cx="9058102" cy="2620356"/>
          </a:xfrm>
          <a:prstGeom prst="rect">
            <a:avLst/>
          </a:prstGeom>
          <a:solidFill>
            <a:srgbClr val="5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7B73EC6-75D2-5940-91BE-6EDA9DB0FE2E}"/>
              </a:ext>
            </a:extLst>
          </p:cNvPr>
          <p:cNvSpPr txBox="1"/>
          <p:nvPr/>
        </p:nvSpPr>
        <p:spPr>
          <a:xfrm>
            <a:off x="3253048" y="449710"/>
            <a:ext cx="8819804" cy="2169825"/>
          </a:xfrm>
          <a:prstGeom prst="rect">
            <a:avLst/>
          </a:prstGeom>
          <a:noFill/>
        </p:spPr>
        <p:txBody>
          <a:bodyPr wrap="square" rtlCol="0">
            <a:spAutoFit/>
          </a:bodyPr>
          <a:lstStyle/>
          <a:p>
            <a:r>
              <a:rPr lang="en-US" sz="4500" dirty="0">
                <a:solidFill>
                  <a:schemeClr val="bg1"/>
                </a:solidFill>
                <a:latin typeface="Arial" panose="020B0604020202020204" pitchFamily="34" charset="0"/>
                <a:cs typeface="Arial" panose="020B0604020202020204" pitchFamily="34" charset="0"/>
              </a:rPr>
              <a:t>Nursing: there’s nothing that compares to the impact of a nurse in the world </a:t>
            </a:r>
          </a:p>
        </p:txBody>
      </p:sp>
      <p:pic>
        <p:nvPicPr>
          <p:cNvPr id="4" name="Picture 3">
            <a:extLst>
              <a:ext uri="{FF2B5EF4-FFF2-40B4-BE49-F238E27FC236}">
                <a16:creationId xmlns:a16="http://schemas.microsoft.com/office/drawing/2014/main" id="{DA67030E-483F-6D40-89FB-A9D3F4C2D5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77125"/>
          <a:stretch/>
        </p:blipFill>
        <p:spPr>
          <a:xfrm>
            <a:off x="11111532" y="5835964"/>
            <a:ext cx="767919" cy="678748"/>
          </a:xfrm>
          <a:prstGeom prst="rect">
            <a:avLst/>
          </a:prstGeom>
        </p:spPr>
      </p:pic>
    </p:spTree>
    <p:extLst>
      <p:ext uri="{BB962C8B-B14F-4D97-AF65-F5344CB8AC3E}">
        <p14:creationId xmlns:p14="http://schemas.microsoft.com/office/powerpoint/2010/main" val="12253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E2E9-01DC-0442-B3BC-B03EEC73BFEC}"/>
              </a:ext>
            </a:extLst>
          </p:cNvPr>
          <p:cNvSpPr>
            <a:spLocks noGrp="1"/>
          </p:cNvSpPr>
          <p:nvPr>
            <p:ph type="title"/>
          </p:nvPr>
        </p:nvSpPr>
        <p:spPr>
          <a:xfrm>
            <a:off x="280550" y="221716"/>
            <a:ext cx="11709541" cy="584619"/>
          </a:xfrm>
        </p:spPr>
        <p:txBody>
          <a:bodyPr/>
          <a:lstStyle/>
          <a:p>
            <a:r>
              <a:rPr lang="en-US" dirty="0"/>
              <a:t>Abstract</a:t>
            </a:r>
          </a:p>
        </p:txBody>
      </p:sp>
      <p:sp>
        <p:nvSpPr>
          <p:cNvPr id="3" name="Content Placeholder 2">
            <a:extLst>
              <a:ext uri="{FF2B5EF4-FFF2-40B4-BE49-F238E27FC236}">
                <a16:creationId xmlns:a16="http://schemas.microsoft.com/office/drawing/2014/main" id="{DF3BC52B-1B1E-C24C-9FFE-326DB4DCF4F9}"/>
              </a:ext>
            </a:extLst>
          </p:cNvPr>
          <p:cNvSpPr>
            <a:spLocks noGrp="1"/>
          </p:cNvSpPr>
          <p:nvPr>
            <p:ph idx="1"/>
          </p:nvPr>
        </p:nvSpPr>
        <p:spPr/>
        <p:txBody>
          <a:bodyPr/>
          <a:lstStyle/>
          <a:p>
            <a:r>
              <a:rPr lang="en-US" dirty="0"/>
              <a:t>It is challenging to keep up with all of the recent changes in nursing and nursing education.  You may feel lost or overwhelmed when trying to advise your students.  This presentation will provide updates and trends in admission, progression, graduation, and testing and career information.  Topics also include the nursing shortage, changes in licensure exams and nursing curriculum, and nurse mental health.  Guidance will be provided so you can help your students navigate the changes and enter and successfully complete nursing school.  Time for participant questions and sharing ideas is included.</a:t>
            </a:r>
          </a:p>
        </p:txBody>
      </p:sp>
    </p:spTree>
    <p:extLst>
      <p:ext uri="{BB962C8B-B14F-4D97-AF65-F5344CB8AC3E}">
        <p14:creationId xmlns:p14="http://schemas.microsoft.com/office/powerpoint/2010/main" val="3153710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5CCC8D-014A-6E12-75E4-21066819C071}"/>
              </a:ext>
            </a:extLst>
          </p:cNvPr>
          <p:cNvSpPr>
            <a:spLocks noGrp="1"/>
          </p:cNvSpPr>
          <p:nvPr>
            <p:ph type="title"/>
          </p:nvPr>
        </p:nvSpPr>
        <p:spPr>
          <a:xfrm>
            <a:off x="963939" y="943824"/>
            <a:ext cx="10515600" cy="975478"/>
          </a:xfrm>
        </p:spPr>
        <p:txBody>
          <a:bodyPr/>
          <a:lstStyle/>
          <a:p>
            <a:r>
              <a:rPr lang="en-US" dirty="0"/>
              <a:t>Thanks </a:t>
            </a:r>
            <a:br>
              <a:rPr lang="en-US" dirty="0"/>
            </a:br>
            <a:r>
              <a:rPr lang="en-US" dirty="0"/>
              <a:t>&amp; </a:t>
            </a:r>
            <a:r>
              <a:rPr lang="en-US" dirty="0" err="1"/>
              <a:t>Gig’em</a:t>
            </a:r>
            <a:r>
              <a:rPr lang="en-US" dirty="0"/>
              <a:t>!</a:t>
            </a:r>
          </a:p>
        </p:txBody>
      </p:sp>
      <p:pic>
        <p:nvPicPr>
          <p:cNvPr id="6" name="Picture 5" descr="A group of people in maroon uniforms&#10;&#10;Description automatically generated">
            <a:extLst>
              <a:ext uri="{FF2B5EF4-FFF2-40B4-BE49-F238E27FC236}">
                <a16:creationId xmlns:a16="http://schemas.microsoft.com/office/drawing/2014/main" id="{E57C3F21-FF9F-2C85-C2AB-94ECE98341B1}"/>
              </a:ext>
            </a:extLst>
          </p:cNvPr>
          <p:cNvPicPr>
            <a:picLocks noChangeAspect="1"/>
          </p:cNvPicPr>
          <p:nvPr/>
        </p:nvPicPr>
        <p:blipFill>
          <a:blip r:embed="rId2"/>
          <a:stretch>
            <a:fillRect/>
          </a:stretch>
        </p:blipFill>
        <p:spPr>
          <a:xfrm>
            <a:off x="5191988" y="2694227"/>
            <a:ext cx="2334508" cy="3723242"/>
          </a:xfrm>
          <a:prstGeom prst="rect">
            <a:avLst/>
          </a:prstGeom>
        </p:spPr>
      </p:pic>
      <p:pic>
        <p:nvPicPr>
          <p:cNvPr id="22" name="Picture 21" descr="A group of women wearing maroon uniforms&#10;&#10;Description automatically generated">
            <a:extLst>
              <a:ext uri="{FF2B5EF4-FFF2-40B4-BE49-F238E27FC236}">
                <a16:creationId xmlns:a16="http://schemas.microsoft.com/office/drawing/2014/main" id="{E26C064D-3BD7-2E6E-59A3-0B7C08726962}"/>
              </a:ext>
            </a:extLst>
          </p:cNvPr>
          <p:cNvPicPr>
            <a:picLocks noChangeAspect="1"/>
          </p:cNvPicPr>
          <p:nvPr/>
        </p:nvPicPr>
        <p:blipFill>
          <a:blip r:embed="rId3"/>
          <a:stretch>
            <a:fillRect/>
          </a:stretch>
        </p:blipFill>
        <p:spPr>
          <a:xfrm>
            <a:off x="9096594" y="3120427"/>
            <a:ext cx="2777349" cy="3152410"/>
          </a:xfrm>
          <a:prstGeom prst="rect">
            <a:avLst/>
          </a:prstGeom>
        </p:spPr>
      </p:pic>
      <p:pic>
        <p:nvPicPr>
          <p:cNvPr id="24" name="Picture 23" descr="A group of people wearing blue medical scrubs and gloves&#10;&#10;Description automatically generated">
            <a:extLst>
              <a:ext uri="{FF2B5EF4-FFF2-40B4-BE49-F238E27FC236}">
                <a16:creationId xmlns:a16="http://schemas.microsoft.com/office/drawing/2014/main" id="{E31B5889-8C7E-3C74-A168-EBDB03777064}"/>
              </a:ext>
            </a:extLst>
          </p:cNvPr>
          <p:cNvPicPr>
            <a:picLocks noChangeAspect="1"/>
          </p:cNvPicPr>
          <p:nvPr/>
        </p:nvPicPr>
        <p:blipFill>
          <a:blip r:embed="rId4"/>
          <a:stretch>
            <a:fillRect/>
          </a:stretch>
        </p:blipFill>
        <p:spPr>
          <a:xfrm>
            <a:off x="155249" y="410516"/>
            <a:ext cx="3589779" cy="2374777"/>
          </a:xfrm>
          <a:prstGeom prst="rect">
            <a:avLst/>
          </a:prstGeom>
        </p:spPr>
      </p:pic>
      <p:pic>
        <p:nvPicPr>
          <p:cNvPr id="26" name="Picture 25" descr="A person wearing a mask and cap&#10;&#10;Description automatically generated">
            <a:extLst>
              <a:ext uri="{FF2B5EF4-FFF2-40B4-BE49-F238E27FC236}">
                <a16:creationId xmlns:a16="http://schemas.microsoft.com/office/drawing/2014/main" id="{B6385932-EEBB-4F44-59CF-2A96666993F6}"/>
              </a:ext>
            </a:extLst>
          </p:cNvPr>
          <p:cNvPicPr>
            <a:picLocks noChangeAspect="1"/>
          </p:cNvPicPr>
          <p:nvPr/>
        </p:nvPicPr>
        <p:blipFill>
          <a:blip r:embed="rId5"/>
          <a:stretch>
            <a:fillRect/>
          </a:stretch>
        </p:blipFill>
        <p:spPr>
          <a:xfrm>
            <a:off x="9539435" y="168331"/>
            <a:ext cx="2334508" cy="2625822"/>
          </a:xfrm>
          <a:prstGeom prst="rect">
            <a:avLst/>
          </a:prstGeom>
        </p:spPr>
      </p:pic>
      <p:pic>
        <p:nvPicPr>
          <p:cNvPr id="28" name="Picture 27" descr="A group of people wearing maroon scrubs&#10;&#10;Description automatically generated">
            <a:extLst>
              <a:ext uri="{FF2B5EF4-FFF2-40B4-BE49-F238E27FC236}">
                <a16:creationId xmlns:a16="http://schemas.microsoft.com/office/drawing/2014/main" id="{B2D74290-591B-CB3F-64C4-D15523B85EC3}"/>
              </a:ext>
            </a:extLst>
          </p:cNvPr>
          <p:cNvPicPr>
            <a:picLocks noChangeAspect="1"/>
          </p:cNvPicPr>
          <p:nvPr/>
        </p:nvPicPr>
        <p:blipFill>
          <a:blip r:embed="rId6"/>
          <a:stretch>
            <a:fillRect/>
          </a:stretch>
        </p:blipFill>
        <p:spPr>
          <a:xfrm>
            <a:off x="221157" y="3359665"/>
            <a:ext cx="3795292" cy="2825384"/>
          </a:xfrm>
          <a:prstGeom prst="rect">
            <a:avLst/>
          </a:prstGeom>
        </p:spPr>
      </p:pic>
    </p:spTree>
    <p:extLst>
      <p:ext uri="{BB962C8B-B14F-4D97-AF65-F5344CB8AC3E}">
        <p14:creationId xmlns:p14="http://schemas.microsoft.com/office/powerpoint/2010/main" val="2838826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B9B4-D5D8-BAEE-1AFF-FF3EFDBCDBC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3A54400-7C3C-94F2-D25F-807A227743E9}"/>
              </a:ext>
            </a:extLst>
          </p:cNvPr>
          <p:cNvSpPr>
            <a:spLocks noGrp="1"/>
          </p:cNvSpPr>
          <p:nvPr>
            <p:ph idx="1"/>
          </p:nvPr>
        </p:nvSpPr>
        <p:spPr/>
        <p:txBody>
          <a:bodyPr/>
          <a:lstStyle/>
          <a:p>
            <a:r>
              <a:rPr lang="en-US" dirty="0"/>
              <a:t>References and sources are embedded in slides</a:t>
            </a:r>
          </a:p>
        </p:txBody>
      </p:sp>
    </p:spTree>
    <p:extLst>
      <p:ext uri="{BB962C8B-B14F-4D97-AF65-F5344CB8AC3E}">
        <p14:creationId xmlns:p14="http://schemas.microsoft.com/office/powerpoint/2010/main" val="248274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9D83-2EBD-A5EF-8643-FEB265448814}"/>
              </a:ext>
            </a:extLst>
          </p:cNvPr>
          <p:cNvSpPr>
            <a:spLocks noGrp="1"/>
          </p:cNvSpPr>
          <p:nvPr>
            <p:ph type="title"/>
          </p:nvPr>
        </p:nvSpPr>
        <p:spPr>
          <a:xfrm>
            <a:off x="280550" y="221716"/>
            <a:ext cx="11709541" cy="567993"/>
          </a:xfrm>
        </p:spPr>
        <p:txBody>
          <a:bodyPr/>
          <a:lstStyle/>
          <a:p>
            <a:r>
              <a:rPr lang="en-US" dirty="0"/>
              <a:t>Objectives</a:t>
            </a:r>
          </a:p>
        </p:txBody>
      </p:sp>
      <p:sp>
        <p:nvSpPr>
          <p:cNvPr id="3" name="Content Placeholder 2">
            <a:extLst>
              <a:ext uri="{FF2B5EF4-FFF2-40B4-BE49-F238E27FC236}">
                <a16:creationId xmlns:a16="http://schemas.microsoft.com/office/drawing/2014/main" id="{D7A25DE0-3C4E-588C-675C-5A70548049FE}"/>
              </a:ext>
            </a:extLst>
          </p:cNvPr>
          <p:cNvSpPr>
            <a:spLocks noGrp="1"/>
          </p:cNvSpPr>
          <p:nvPr>
            <p:ph idx="1"/>
          </p:nvPr>
        </p:nvSpPr>
        <p:spPr>
          <a:xfrm>
            <a:off x="239651" y="1464656"/>
            <a:ext cx="11709541" cy="4351338"/>
          </a:xfrm>
        </p:spPr>
        <p:txBody>
          <a:bodyPr/>
          <a:lstStyle/>
          <a:p>
            <a:pPr marL="342900" indent="-342900">
              <a:buFont typeface="Wingdings" panose="05000000000000000000" pitchFamily="2" charset="2"/>
              <a:buChar char="§"/>
            </a:pPr>
            <a:r>
              <a:rPr lang="en-US" dirty="0"/>
              <a:t>Detail changes in nursing </a:t>
            </a:r>
          </a:p>
          <a:p>
            <a:pPr marL="342900" indent="-342900">
              <a:buFont typeface="Wingdings" panose="05000000000000000000" pitchFamily="2" charset="2"/>
              <a:buChar char="§"/>
            </a:pPr>
            <a:r>
              <a:rPr lang="en-US" dirty="0"/>
              <a:t>Discuss predictions of nursing shortages and supply</a:t>
            </a:r>
          </a:p>
          <a:p>
            <a:pPr marL="342900" indent="-342900">
              <a:buFont typeface="Wingdings" panose="05000000000000000000" pitchFamily="2" charset="2"/>
              <a:buChar char="§"/>
            </a:pPr>
            <a:r>
              <a:rPr lang="en-US" dirty="0"/>
              <a:t>Explore changes in pre-admit testing, admission, curriculum, NexGen NCLEX, and work opportunities</a:t>
            </a:r>
          </a:p>
          <a:p>
            <a:pPr marL="342900" indent="-342900">
              <a:buFont typeface="Wingdings" panose="05000000000000000000" pitchFamily="2" charset="2"/>
              <a:buChar char="§"/>
            </a:pPr>
            <a:r>
              <a:rPr lang="en-US" dirty="0"/>
              <a:t>Generate strategies to increase interest in nursing</a:t>
            </a:r>
          </a:p>
          <a:p>
            <a:pPr marL="342900" indent="-342900">
              <a:buFont typeface="Wingdings" panose="05000000000000000000" pitchFamily="2" charset="2"/>
              <a:buChar char="§"/>
            </a:pPr>
            <a:r>
              <a:rPr lang="en-US" dirty="0"/>
              <a:t>Analyze strategies to assist students in admission and progression through nursing school</a:t>
            </a:r>
          </a:p>
        </p:txBody>
      </p:sp>
    </p:spTree>
    <p:extLst>
      <p:ext uri="{BB962C8B-B14F-4D97-AF65-F5344CB8AC3E}">
        <p14:creationId xmlns:p14="http://schemas.microsoft.com/office/powerpoint/2010/main" val="150354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2D6C2-0C71-266E-86D9-A1EDA0DC5C14}"/>
              </a:ext>
            </a:extLst>
          </p:cNvPr>
          <p:cNvSpPr>
            <a:spLocks noGrp="1"/>
          </p:cNvSpPr>
          <p:nvPr>
            <p:ph type="title"/>
          </p:nvPr>
        </p:nvSpPr>
        <p:spPr/>
        <p:txBody>
          <a:bodyPr/>
          <a:lstStyle/>
          <a:p>
            <a:br>
              <a:rPr lang="en-US" dirty="0"/>
            </a:br>
            <a:endParaRPr lang="en-US" dirty="0"/>
          </a:p>
        </p:txBody>
      </p:sp>
      <p:pic>
        <p:nvPicPr>
          <p:cNvPr id="5" name="Picture 4" descr="A qr code on a white background&#10;&#10;Description automatically generated">
            <a:extLst>
              <a:ext uri="{FF2B5EF4-FFF2-40B4-BE49-F238E27FC236}">
                <a16:creationId xmlns:a16="http://schemas.microsoft.com/office/drawing/2014/main" id="{094726B1-440A-ABCD-5019-F5E2CE79717D}"/>
              </a:ext>
            </a:extLst>
          </p:cNvPr>
          <p:cNvPicPr>
            <a:picLocks noChangeAspect="1"/>
          </p:cNvPicPr>
          <p:nvPr/>
        </p:nvPicPr>
        <p:blipFill>
          <a:blip r:embed="rId2"/>
          <a:stretch>
            <a:fillRect/>
          </a:stretch>
        </p:blipFill>
        <p:spPr>
          <a:xfrm>
            <a:off x="3630967" y="999477"/>
            <a:ext cx="4509440" cy="4509440"/>
          </a:xfrm>
          <a:prstGeom prst="rect">
            <a:avLst/>
          </a:prstGeom>
        </p:spPr>
      </p:pic>
    </p:spTree>
    <p:extLst>
      <p:ext uri="{BB962C8B-B14F-4D97-AF65-F5344CB8AC3E}">
        <p14:creationId xmlns:p14="http://schemas.microsoft.com/office/powerpoint/2010/main" val="193176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4E1EE-D01D-BE15-9BF2-D45847512AA4}"/>
              </a:ext>
            </a:extLst>
          </p:cNvPr>
          <p:cNvSpPr>
            <a:spLocks noGrp="1"/>
          </p:cNvSpPr>
          <p:nvPr>
            <p:ph type="title"/>
          </p:nvPr>
        </p:nvSpPr>
        <p:spPr/>
        <p:txBody>
          <a:bodyPr/>
          <a:lstStyle/>
          <a:p>
            <a:r>
              <a:rPr lang="en-US" dirty="0"/>
              <a:t>When you think of NURSING, what comes to mind?</a:t>
            </a:r>
          </a:p>
        </p:txBody>
      </p:sp>
    </p:spTree>
    <p:extLst>
      <p:ext uri="{BB962C8B-B14F-4D97-AF65-F5344CB8AC3E}">
        <p14:creationId xmlns:p14="http://schemas.microsoft.com/office/powerpoint/2010/main" val="13593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lanet Earth from space">
            <a:extLst>
              <a:ext uri="{FF2B5EF4-FFF2-40B4-BE49-F238E27FC236}">
                <a16:creationId xmlns:a16="http://schemas.microsoft.com/office/drawing/2014/main" id="{DDED6493-994B-2A34-EF65-E8C351D1BA5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9B80E78-EAE0-B9F1-C79D-7B0AC4579E5C}"/>
              </a:ext>
            </a:extLst>
          </p:cNvPr>
          <p:cNvSpPr txBox="1"/>
          <p:nvPr/>
        </p:nvSpPr>
        <p:spPr>
          <a:xfrm>
            <a:off x="7581207" y="1471353"/>
            <a:ext cx="3923607" cy="3785652"/>
          </a:xfrm>
          <a:prstGeom prst="rect">
            <a:avLst/>
          </a:prstGeom>
          <a:noFill/>
        </p:spPr>
        <p:txBody>
          <a:bodyPr wrap="square" rtlCol="0">
            <a:spAutoFit/>
          </a:bodyPr>
          <a:lstStyle/>
          <a:p>
            <a:pPr algn="ctr"/>
            <a:r>
              <a:rPr lang="en-US" sz="6000" dirty="0">
                <a:solidFill>
                  <a:schemeClr val="bg1"/>
                </a:solidFill>
              </a:rPr>
              <a:t>What in the world is going on in NURSING?</a:t>
            </a:r>
          </a:p>
        </p:txBody>
      </p:sp>
    </p:spTree>
    <p:extLst>
      <p:ext uri="{BB962C8B-B14F-4D97-AF65-F5344CB8AC3E}">
        <p14:creationId xmlns:p14="http://schemas.microsoft.com/office/powerpoint/2010/main" val="3195091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896F-78CB-A5DD-BE28-52A3F51666E7}"/>
              </a:ext>
            </a:extLst>
          </p:cNvPr>
          <p:cNvSpPr>
            <a:spLocks noGrp="1"/>
          </p:cNvSpPr>
          <p:nvPr>
            <p:ph type="title"/>
          </p:nvPr>
        </p:nvSpPr>
        <p:spPr>
          <a:xfrm>
            <a:off x="280550" y="221716"/>
            <a:ext cx="11709541" cy="768884"/>
          </a:xfrm>
        </p:spPr>
        <p:txBody>
          <a:bodyPr/>
          <a:lstStyle/>
          <a:p>
            <a:r>
              <a:rPr lang="en-US" dirty="0"/>
              <a:t>Statistics from the Workforce Data Center</a:t>
            </a:r>
            <a:br>
              <a:rPr lang="en-US" dirty="0"/>
            </a:br>
            <a:r>
              <a:rPr lang="en-US" sz="1400" dirty="0">
                <a:hlinkClick r:id="rId2"/>
              </a:rPr>
              <a:t>https://www.dshs.texas.gov/health-professions-resource-center-hprc/texas-center-nursing-workforce-studies</a:t>
            </a:r>
            <a:endParaRPr lang="en-US" dirty="0"/>
          </a:p>
        </p:txBody>
      </p:sp>
      <p:sp>
        <p:nvSpPr>
          <p:cNvPr id="3" name="Content Placeholder 2">
            <a:extLst>
              <a:ext uri="{FF2B5EF4-FFF2-40B4-BE49-F238E27FC236}">
                <a16:creationId xmlns:a16="http://schemas.microsoft.com/office/drawing/2014/main" id="{24D65294-C2E9-492E-BD2F-FAB2EBD14F99}"/>
              </a:ext>
            </a:extLst>
          </p:cNvPr>
          <p:cNvSpPr>
            <a:spLocks noGrp="1"/>
          </p:cNvSpPr>
          <p:nvPr>
            <p:ph idx="1"/>
          </p:nvPr>
        </p:nvSpPr>
        <p:spPr>
          <a:xfrm>
            <a:off x="1292" y="1097352"/>
            <a:ext cx="11988799" cy="4663296"/>
          </a:xfrm>
        </p:spPr>
        <p:txBody>
          <a:bodyPr/>
          <a:lstStyle/>
          <a:p>
            <a:pPr marL="342900" indent="-342900">
              <a:buFont typeface="Wingdings" panose="05000000000000000000" pitchFamily="2" charset="2"/>
              <a:buChar char="§"/>
            </a:pPr>
            <a:r>
              <a:rPr lang="en-US" sz="2000" dirty="0"/>
              <a:t>About 13% male</a:t>
            </a:r>
          </a:p>
          <a:p>
            <a:pPr marL="342900" indent="-342900">
              <a:buFont typeface="Wingdings" panose="05000000000000000000" pitchFamily="2" charset="2"/>
              <a:buChar char="§"/>
            </a:pPr>
            <a:r>
              <a:rPr lang="en-US" sz="2000" dirty="0"/>
              <a:t>47% are over age 45 (6.2% over age 66)</a:t>
            </a:r>
          </a:p>
          <a:p>
            <a:pPr marL="342900" indent="-342900">
              <a:buFont typeface="Wingdings" panose="05000000000000000000" pitchFamily="2" charset="2"/>
              <a:buChar char="§"/>
            </a:pPr>
            <a:r>
              <a:rPr lang="en-US" sz="2000" dirty="0"/>
              <a:t>57% white, 42 % other races/ethnicity</a:t>
            </a:r>
          </a:p>
          <a:p>
            <a:pPr marL="342900" indent="-342900">
              <a:buFont typeface="Wingdings" panose="05000000000000000000" pitchFamily="2" charset="2"/>
              <a:buChar char="§"/>
            </a:pPr>
            <a:r>
              <a:rPr lang="en-US" sz="2000" dirty="0"/>
              <a:t>49% are RN, 36% LVN, 13% masters, 1% doctorally prepared</a:t>
            </a:r>
          </a:p>
          <a:p>
            <a:pPr marL="342900" indent="-342900">
              <a:buFont typeface="Wingdings" panose="05000000000000000000" pitchFamily="2" charset="2"/>
              <a:buChar char="§"/>
            </a:pPr>
            <a:r>
              <a:rPr lang="en-US" sz="2000" dirty="0"/>
              <a:t>57% provide in-patient care, 8% outpatient care</a:t>
            </a:r>
          </a:p>
          <a:p>
            <a:pPr marL="342900" indent="-342900">
              <a:buFont typeface="Wingdings" panose="05000000000000000000" pitchFamily="2" charset="2"/>
              <a:buChar char="§"/>
            </a:pPr>
            <a:r>
              <a:rPr lang="en-US" sz="2000" dirty="0"/>
              <a:t>511 hours of hands on clinical, 128 hours in skills lab, 93 hours in simulation, 80 hours of computer activity and 542 classroom instruction hours = total 1354 hours</a:t>
            </a:r>
          </a:p>
          <a:p>
            <a:pPr marL="342900" indent="-342900">
              <a:buFont typeface="Wingdings" panose="05000000000000000000" pitchFamily="2" charset="2"/>
              <a:buChar char="§"/>
            </a:pPr>
            <a:r>
              <a:rPr lang="en-US" sz="2000" dirty="0"/>
              <a:t>14,096 graduates in 2021</a:t>
            </a:r>
          </a:p>
          <a:p>
            <a:pPr marL="342900" indent="-342900">
              <a:buFont typeface="Wingdings" panose="05000000000000000000" pitchFamily="2" charset="2"/>
              <a:buChar char="§"/>
            </a:pPr>
            <a:r>
              <a:rPr lang="en-US" sz="2000" dirty="0"/>
              <a:t>RN faculty shortage was about 7%</a:t>
            </a:r>
          </a:p>
        </p:txBody>
      </p:sp>
    </p:spTree>
    <p:extLst>
      <p:ext uri="{BB962C8B-B14F-4D97-AF65-F5344CB8AC3E}">
        <p14:creationId xmlns:p14="http://schemas.microsoft.com/office/powerpoint/2010/main" val="392406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565E-851F-D671-D1C5-98B55A2E9234}"/>
              </a:ext>
            </a:extLst>
          </p:cNvPr>
          <p:cNvSpPr>
            <a:spLocks noGrp="1"/>
          </p:cNvSpPr>
          <p:nvPr>
            <p:ph type="title"/>
          </p:nvPr>
        </p:nvSpPr>
        <p:spPr/>
        <p:txBody>
          <a:bodyPr/>
          <a:lstStyle/>
          <a:p>
            <a:r>
              <a:rPr lang="en-US" dirty="0"/>
              <a:t>National Nursing Trends</a:t>
            </a:r>
          </a:p>
        </p:txBody>
      </p:sp>
      <p:pic>
        <p:nvPicPr>
          <p:cNvPr id="5" name="Content Placeholder 4" descr="A table with numbers and text&#10;&#10;Description automatically generated">
            <a:extLst>
              <a:ext uri="{FF2B5EF4-FFF2-40B4-BE49-F238E27FC236}">
                <a16:creationId xmlns:a16="http://schemas.microsoft.com/office/drawing/2014/main" id="{B24190AE-E6C7-5E63-2336-2BF48E4FC950}"/>
              </a:ext>
            </a:extLst>
          </p:cNvPr>
          <p:cNvPicPr>
            <a:picLocks noGrp="1" noChangeAspect="1"/>
          </p:cNvPicPr>
          <p:nvPr>
            <p:ph idx="1"/>
          </p:nvPr>
        </p:nvPicPr>
        <p:blipFill>
          <a:blip r:embed="rId2"/>
          <a:stretch>
            <a:fillRect/>
          </a:stretch>
        </p:blipFill>
        <p:spPr>
          <a:xfrm>
            <a:off x="324141" y="1384917"/>
            <a:ext cx="11450865" cy="3701987"/>
          </a:xfrm>
        </p:spPr>
      </p:pic>
    </p:spTree>
    <p:extLst>
      <p:ext uri="{BB962C8B-B14F-4D97-AF65-F5344CB8AC3E}">
        <p14:creationId xmlns:p14="http://schemas.microsoft.com/office/powerpoint/2010/main" val="161458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4CADE96-7FB7-D542-9E8C-EFAE038115B5}" vid="{FAB1978E-5ED7-F345-A537-07CCD1765808}"/>
    </a:ext>
  </a:extLst>
</a:theme>
</file>

<file path=docProps/app.xml><?xml version="1.0" encoding="utf-8"?>
<Properties xmlns="http://schemas.openxmlformats.org/officeDocument/2006/extended-properties" xmlns:vt="http://schemas.openxmlformats.org/officeDocument/2006/docPropsVTypes">
  <Template>Version 2</Template>
  <TotalTime>789</TotalTime>
  <Words>1357</Words>
  <Application>Microsoft Office PowerPoint</Application>
  <PresentationFormat>Widescreen</PresentationFormat>
  <Paragraphs>163</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lato</vt:lpstr>
      <vt:lpstr>Wingdings</vt:lpstr>
      <vt:lpstr>Office Theme</vt:lpstr>
      <vt:lpstr>Nursing trends, challenges, and updates: How to help your students navigate the changes </vt:lpstr>
      <vt:lpstr>https://youtu.be/VlJmRU8EqqY </vt:lpstr>
      <vt:lpstr>Abstract</vt:lpstr>
      <vt:lpstr>Objectives</vt:lpstr>
      <vt:lpstr> </vt:lpstr>
      <vt:lpstr>When you think of NURSING, what comes to mind?</vt:lpstr>
      <vt:lpstr>PowerPoint Presentation</vt:lpstr>
      <vt:lpstr>Statistics from the Workforce Data Center https://www.dshs.texas.gov/health-professions-resource-center-hprc/texas-center-nursing-workforce-studies</vt:lpstr>
      <vt:lpstr>National Nursing Trends</vt:lpstr>
      <vt:lpstr>Nursing by the numbers https://www.dshs.texas.gov/sites/default/files/chs/cnws/WorkforceReports/2020-Updated-Nurse-Supply-and-Demand-Projections.pdf </vt:lpstr>
      <vt:lpstr>National Nursing Trends</vt:lpstr>
      <vt:lpstr>What is making nurses leave the profession?</vt:lpstr>
      <vt:lpstr>Internal and external factors impacting nursing</vt:lpstr>
      <vt:lpstr>For the 1st time in 20 years, nursing school applications are down</vt:lpstr>
      <vt:lpstr>Changes in education</vt:lpstr>
      <vt:lpstr>Changes in admissions</vt:lpstr>
      <vt:lpstr>Changes in admissions </vt:lpstr>
      <vt:lpstr>Changes in nursing education</vt:lpstr>
      <vt:lpstr>Changes in nursing education</vt:lpstr>
      <vt:lpstr>The GOOD News</vt:lpstr>
      <vt:lpstr>The GOOD News! - Legislative changes in Texas related to Nursing</vt:lpstr>
      <vt:lpstr>The GOOD News!</vt:lpstr>
      <vt:lpstr>The GOOD News!</vt:lpstr>
      <vt:lpstr>How do we generate interest in nursing?</vt:lpstr>
      <vt:lpstr>Strategies for teachers</vt:lpstr>
      <vt:lpstr>Strategies for nursing student success</vt:lpstr>
      <vt:lpstr>How will you prepare your students for success?</vt:lpstr>
      <vt:lpstr>https://youtu.be/gTMuh6AF3A0 </vt:lpstr>
      <vt:lpstr>PowerPoint Presentation</vt:lpstr>
      <vt:lpstr>Thanks  &amp; Gig’em!</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trends, challenges, and updates: How to help your students navigate the changes</dc:title>
  <dc:subject/>
  <dc:creator>Susan McKee</dc:creator>
  <cp:keywords/>
  <dc:description/>
  <cp:lastModifiedBy>McKee, Susan J</cp:lastModifiedBy>
  <cp:revision>9</cp:revision>
  <dcterms:created xsi:type="dcterms:W3CDTF">2023-05-10T20:49:48Z</dcterms:created>
  <dcterms:modified xsi:type="dcterms:W3CDTF">2023-07-18T18:20:30Z</dcterms:modified>
  <cp:category/>
</cp:coreProperties>
</file>