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8"/>
  </p:notesMasterIdLst>
  <p:sldIdLst>
    <p:sldId id="256" r:id="rId2"/>
    <p:sldId id="257" r:id="rId3"/>
    <p:sldId id="258" r:id="rId4"/>
    <p:sldId id="263" r:id="rId5"/>
    <p:sldId id="261" r:id="rId6"/>
    <p:sldId id="259" r:id="rId7"/>
    <p:sldId id="279" r:id="rId8"/>
    <p:sldId id="273" r:id="rId9"/>
    <p:sldId id="265" r:id="rId10"/>
    <p:sldId id="281" r:id="rId11"/>
    <p:sldId id="272" r:id="rId12"/>
    <p:sldId id="291" r:id="rId13"/>
    <p:sldId id="266" r:id="rId14"/>
    <p:sldId id="267" r:id="rId15"/>
    <p:sldId id="280" r:id="rId16"/>
    <p:sldId id="264" r:id="rId17"/>
    <p:sldId id="268" r:id="rId18"/>
    <p:sldId id="282" r:id="rId19"/>
    <p:sldId id="292" r:id="rId20"/>
    <p:sldId id="284" r:id="rId21"/>
    <p:sldId id="274" r:id="rId22"/>
    <p:sldId id="283" r:id="rId23"/>
    <p:sldId id="285" r:id="rId24"/>
    <p:sldId id="286" r:id="rId25"/>
    <p:sldId id="287" r:id="rId26"/>
    <p:sldId id="270" r:id="rId27"/>
    <p:sldId id="288" r:id="rId28"/>
    <p:sldId id="293" r:id="rId29"/>
    <p:sldId id="289" r:id="rId30"/>
    <p:sldId id="295" r:id="rId31"/>
    <p:sldId id="294" r:id="rId32"/>
    <p:sldId id="290" r:id="rId33"/>
    <p:sldId id="271" r:id="rId34"/>
    <p:sldId id="278" r:id="rId35"/>
    <p:sldId id="277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339933"/>
    <a:srgbClr val="FFFF00"/>
    <a:srgbClr val="0000FF"/>
    <a:srgbClr val="2B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2" autoAdjust="0"/>
  </p:normalViewPr>
  <p:slideViewPr>
    <p:cSldViewPr snapToGrid="0">
      <p:cViewPr varScale="1">
        <p:scale>
          <a:sx n="83" d="100"/>
          <a:sy n="83" d="100"/>
        </p:scale>
        <p:origin x="22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02D10B-0278-478D-8BF4-02CE5DBE595F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D7EC46C-6E66-4647-ABC1-492588857DA4}">
      <dgm:prSet/>
      <dgm:spPr/>
      <dgm:t>
        <a:bodyPr/>
        <a:lstStyle/>
        <a:p>
          <a:pPr rtl="0"/>
          <a:r>
            <a:rPr lang="en-US" dirty="0"/>
            <a:t>Officer Wyatt Odom, Florence PD</a:t>
          </a:r>
          <a:r>
            <a:rPr lang="en-US" dirty="0">
              <a:latin typeface="Rockwell Condensed" panose="02060603050405020104"/>
            </a:rPr>
            <a:t>/FISD SRO</a:t>
          </a:r>
          <a:endParaRPr lang="en-US" dirty="0"/>
        </a:p>
      </dgm:t>
    </dgm:pt>
    <dgm:pt modelId="{90C2E0CB-7690-47E2-8D70-F68F49608D95}" type="parTrans" cxnId="{E2889BEB-00AA-4F9E-97B2-247715231E24}">
      <dgm:prSet/>
      <dgm:spPr/>
      <dgm:t>
        <a:bodyPr/>
        <a:lstStyle/>
        <a:p>
          <a:endParaRPr lang="en-US"/>
        </a:p>
      </dgm:t>
    </dgm:pt>
    <dgm:pt modelId="{5E4192DF-415B-4AA5-B1C3-1FA17AB2989E}" type="sibTrans" cxnId="{E2889BEB-00AA-4F9E-97B2-247715231E24}">
      <dgm:prSet/>
      <dgm:spPr/>
      <dgm:t>
        <a:bodyPr/>
        <a:lstStyle/>
        <a:p>
          <a:endParaRPr lang="en-US"/>
        </a:p>
      </dgm:t>
    </dgm:pt>
    <dgm:pt modelId="{429A99A6-C6DB-4A15-8ADD-C47201FA6245}">
      <dgm:prSet/>
      <dgm:spPr/>
      <dgm:t>
        <a:bodyPr/>
        <a:lstStyle/>
        <a:p>
          <a:r>
            <a:rPr lang="en-US" dirty="0"/>
            <a:t>Chantel McDonald, District nurse at FISD</a:t>
          </a:r>
        </a:p>
      </dgm:t>
    </dgm:pt>
    <dgm:pt modelId="{4FF8927C-941C-438F-86EA-6542631A02BF}" type="parTrans" cxnId="{836E397D-0785-4D5B-8CA9-C1967E6C69EC}">
      <dgm:prSet/>
      <dgm:spPr/>
      <dgm:t>
        <a:bodyPr/>
        <a:lstStyle/>
        <a:p>
          <a:endParaRPr lang="en-US"/>
        </a:p>
      </dgm:t>
    </dgm:pt>
    <dgm:pt modelId="{D9CC6F3A-1D99-41E2-9081-393A257C6081}" type="sibTrans" cxnId="{836E397D-0785-4D5B-8CA9-C1967E6C69EC}">
      <dgm:prSet/>
      <dgm:spPr/>
      <dgm:t>
        <a:bodyPr/>
        <a:lstStyle/>
        <a:p>
          <a:endParaRPr lang="en-US"/>
        </a:p>
      </dgm:t>
    </dgm:pt>
    <dgm:pt modelId="{C8078DF9-7345-4A45-A488-90E4761F4217}">
      <dgm:prSet/>
      <dgm:spPr/>
      <dgm:t>
        <a:bodyPr/>
        <a:lstStyle/>
        <a:p>
          <a:r>
            <a:rPr lang="en-US" dirty="0"/>
            <a:t>Emma Gonzalez, CCMA, Florence High School nurse</a:t>
          </a:r>
        </a:p>
      </dgm:t>
    </dgm:pt>
    <dgm:pt modelId="{6D629DF3-CCBB-438A-9062-98467A769386}" type="parTrans" cxnId="{9F5B85C9-6569-498A-AA2F-1869F88B4C73}">
      <dgm:prSet/>
      <dgm:spPr/>
      <dgm:t>
        <a:bodyPr/>
        <a:lstStyle/>
        <a:p>
          <a:endParaRPr lang="en-US"/>
        </a:p>
      </dgm:t>
    </dgm:pt>
    <dgm:pt modelId="{A222FD42-6741-43A9-934D-41C345595AE8}" type="sibTrans" cxnId="{9F5B85C9-6569-498A-AA2F-1869F88B4C73}">
      <dgm:prSet/>
      <dgm:spPr/>
      <dgm:t>
        <a:bodyPr/>
        <a:lstStyle/>
        <a:p>
          <a:endParaRPr lang="en-US"/>
        </a:p>
      </dgm:t>
    </dgm:pt>
    <dgm:pt modelId="{BCB2A2F2-C2D4-40DC-9487-DD33D0060675}">
      <dgm:prSet phldr="0"/>
      <dgm:spPr/>
      <dgm:t>
        <a:bodyPr/>
        <a:lstStyle/>
        <a:p>
          <a:pPr rtl="0"/>
          <a:r>
            <a:rPr lang="en-US" dirty="0">
              <a:latin typeface="Rockwell Condensed" panose="02060603050405020104"/>
            </a:rPr>
            <a:t>Dr. Russell Porterfield, Florence High School principal</a:t>
          </a:r>
        </a:p>
      </dgm:t>
    </dgm:pt>
    <dgm:pt modelId="{86B1783C-AEA0-44D0-8BC1-189A381ACC89}" type="parTrans" cxnId="{649E33A0-CF64-4C7F-B378-45523969D6F3}">
      <dgm:prSet/>
      <dgm:spPr/>
      <dgm:t>
        <a:bodyPr/>
        <a:lstStyle/>
        <a:p>
          <a:endParaRPr lang="en-US"/>
        </a:p>
      </dgm:t>
    </dgm:pt>
    <dgm:pt modelId="{C2134240-7ACF-4297-8D05-187E34462237}" type="sibTrans" cxnId="{649E33A0-CF64-4C7F-B378-45523969D6F3}">
      <dgm:prSet/>
      <dgm:spPr/>
      <dgm:t>
        <a:bodyPr/>
        <a:lstStyle/>
        <a:p>
          <a:endParaRPr lang="en-US"/>
        </a:p>
      </dgm:t>
    </dgm:pt>
    <dgm:pt modelId="{9972E99C-1A26-49F4-963C-E7C3E645F257}" type="pres">
      <dgm:prSet presAssocID="{7A02D10B-0278-478D-8BF4-02CE5DBE595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3B6276C-F6A2-4C31-A325-B22E6F4963D6}" type="pres">
      <dgm:prSet presAssocID="{9D7EC46C-6E66-4647-ABC1-492588857DA4}" presName="hierRoot1" presStyleCnt="0"/>
      <dgm:spPr/>
    </dgm:pt>
    <dgm:pt modelId="{E36250E4-C759-4559-952A-403445EA3EE3}" type="pres">
      <dgm:prSet presAssocID="{9D7EC46C-6E66-4647-ABC1-492588857DA4}" presName="composite" presStyleCnt="0"/>
      <dgm:spPr/>
    </dgm:pt>
    <dgm:pt modelId="{5CE8919F-5672-45D6-9210-B632693BAEB7}" type="pres">
      <dgm:prSet presAssocID="{9D7EC46C-6E66-4647-ABC1-492588857DA4}" presName="background" presStyleLbl="node0" presStyleIdx="0" presStyleCnt="4"/>
      <dgm:spPr/>
    </dgm:pt>
    <dgm:pt modelId="{7F65EC27-C2AC-4A64-8D3B-63B0293C3CE3}" type="pres">
      <dgm:prSet presAssocID="{9D7EC46C-6E66-4647-ABC1-492588857DA4}" presName="text" presStyleLbl="fgAcc0" presStyleIdx="0" presStyleCnt="4">
        <dgm:presLayoutVars>
          <dgm:chPref val="3"/>
        </dgm:presLayoutVars>
      </dgm:prSet>
      <dgm:spPr/>
    </dgm:pt>
    <dgm:pt modelId="{513253FA-605E-4819-9D20-335615211C91}" type="pres">
      <dgm:prSet presAssocID="{9D7EC46C-6E66-4647-ABC1-492588857DA4}" presName="hierChild2" presStyleCnt="0"/>
      <dgm:spPr/>
    </dgm:pt>
    <dgm:pt modelId="{F743AF05-AD08-4D5D-B1B6-D45EA2710FB4}" type="pres">
      <dgm:prSet presAssocID="{429A99A6-C6DB-4A15-8ADD-C47201FA6245}" presName="hierRoot1" presStyleCnt="0"/>
      <dgm:spPr/>
    </dgm:pt>
    <dgm:pt modelId="{9B0DF8BE-25CA-4755-B284-180A726C6AF8}" type="pres">
      <dgm:prSet presAssocID="{429A99A6-C6DB-4A15-8ADD-C47201FA6245}" presName="composite" presStyleCnt="0"/>
      <dgm:spPr/>
    </dgm:pt>
    <dgm:pt modelId="{F804E287-50C3-40AE-B79F-7D927B996CF7}" type="pres">
      <dgm:prSet presAssocID="{429A99A6-C6DB-4A15-8ADD-C47201FA6245}" presName="background" presStyleLbl="node0" presStyleIdx="1" presStyleCnt="4"/>
      <dgm:spPr/>
    </dgm:pt>
    <dgm:pt modelId="{6B942A9D-849D-4151-9C89-24B71DADBE37}" type="pres">
      <dgm:prSet presAssocID="{429A99A6-C6DB-4A15-8ADD-C47201FA6245}" presName="text" presStyleLbl="fgAcc0" presStyleIdx="1" presStyleCnt="4">
        <dgm:presLayoutVars>
          <dgm:chPref val="3"/>
        </dgm:presLayoutVars>
      </dgm:prSet>
      <dgm:spPr/>
    </dgm:pt>
    <dgm:pt modelId="{A6ED73CA-C80B-404E-9CEB-9D163F9AEB02}" type="pres">
      <dgm:prSet presAssocID="{429A99A6-C6DB-4A15-8ADD-C47201FA6245}" presName="hierChild2" presStyleCnt="0"/>
      <dgm:spPr/>
    </dgm:pt>
    <dgm:pt modelId="{214BF42E-CA74-4295-92C7-4BA25CF7F405}" type="pres">
      <dgm:prSet presAssocID="{C8078DF9-7345-4A45-A488-90E4761F4217}" presName="hierRoot1" presStyleCnt="0"/>
      <dgm:spPr/>
    </dgm:pt>
    <dgm:pt modelId="{9EB9AF78-9BE0-4310-99C5-224C7F780571}" type="pres">
      <dgm:prSet presAssocID="{C8078DF9-7345-4A45-A488-90E4761F4217}" presName="composite" presStyleCnt="0"/>
      <dgm:spPr/>
    </dgm:pt>
    <dgm:pt modelId="{60336EC1-9D56-45A0-836A-68C58DA1C7E3}" type="pres">
      <dgm:prSet presAssocID="{C8078DF9-7345-4A45-A488-90E4761F4217}" presName="background" presStyleLbl="node0" presStyleIdx="2" presStyleCnt="4"/>
      <dgm:spPr/>
    </dgm:pt>
    <dgm:pt modelId="{16177D5B-2CC9-4D2F-84B9-EC8774C88785}" type="pres">
      <dgm:prSet presAssocID="{C8078DF9-7345-4A45-A488-90E4761F4217}" presName="text" presStyleLbl="fgAcc0" presStyleIdx="2" presStyleCnt="4">
        <dgm:presLayoutVars>
          <dgm:chPref val="3"/>
        </dgm:presLayoutVars>
      </dgm:prSet>
      <dgm:spPr/>
    </dgm:pt>
    <dgm:pt modelId="{A380AD09-D354-4AF1-9F77-3526976669AC}" type="pres">
      <dgm:prSet presAssocID="{C8078DF9-7345-4A45-A488-90E4761F4217}" presName="hierChild2" presStyleCnt="0"/>
      <dgm:spPr/>
    </dgm:pt>
    <dgm:pt modelId="{F2CBB4B6-0248-4D0E-BB85-9F278DE09E04}" type="pres">
      <dgm:prSet presAssocID="{BCB2A2F2-C2D4-40DC-9487-DD33D0060675}" presName="hierRoot1" presStyleCnt="0"/>
      <dgm:spPr/>
    </dgm:pt>
    <dgm:pt modelId="{DFCA3FB8-8823-45D2-8D71-272920D34692}" type="pres">
      <dgm:prSet presAssocID="{BCB2A2F2-C2D4-40DC-9487-DD33D0060675}" presName="composite" presStyleCnt="0"/>
      <dgm:spPr/>
    </dgm:pt>
    <dgm:pt modelId="{58DF0724-FA39-40BF-A5EB-EAEF96499536}" type="pres">
      <dgm:prSet presAssocID="{BCB2A2F2-C2D4-40DC-9487-DD33D0060675}" presName="background" presStyleLbl="node0" presStyleIdx="3" presStyleCnt="4"/>
      <dgm:spPr/>
    </dgm:pt>
    <dgm:pt modelId="{F47C0A37-5E5D-4E3F-AB9C-1B32426B31E2}" type="pres">
      <dgm:prSet presAssocID="{BCB2A2F2-C2D4-40DC-9487-DD33D0060675}" presName="text" presStyleLbl="fgAcc0" presStyleIdx="3" presStyleCnt="4">
        <dgm:presLayoutVars>
          <dgm:chPref val="3"/>
        </dgm:presLayoutVars>
      </dgm:prSet>
      <dgm:spPr/>
    </dgm:pt>
    <dgm:pt modelId="{12D9ED16-9C0F-4D5C-BE82-A267764F7F53}" type="pres">
      <dgm:prSet presAssocID="{BCB2A2F2-C2D4-40DC-9487-DD33D0060675}" presName="hierChild2" presStyleCnt="0"/>
      <dgm:spPr/>
    </dgm:pt>
  </dgm:ptLst>
  <dgm:cxnLst>
    <dgm:cxn modelId="{55750125-E102-417D-BEFA-78DB6BB4DEF1}" type="presOf" srcId="{C8078DF9-7345-4A45-A488-90E4761F4217}" destId="{16177D5B-2CC9-4D2F-84B9-EC8774C88785}" srcOrd="0" destOrd="0" presId="urn:microsoft.com/office/officeart/2005/8/layout/hierarchy1"/>
    <dgm:cxn modelId="{B49A1555-D33B-432E-967F-4DE111081778}" type="presOf" srcId="{9D7EC46C-6E66-4647-ABC1-492588857DA4}" destId="{7F65EC27-C2AC-4A64-8D3B-63B0293C3CE3}" srcOrd="0" destOrd="0" presId="urn:microsoft.com/office/officeart/2005/8/layout/hierarchy1"/>
    <dgm:cxn modelId="{836E397D-0785-4D5B-8CA9-C1967E6C69EC}" srcId="{7A02D10B-0278-478D-8BF4-02CE5DBE595F}" destId="{429A99A6-C6DB-4A15-8ADD-C47201FA6245}" srcOrd="1" destOrd="0" parTransId="{4FF8927C-941C-438F-86EA-6542631A02BF}" sibTransId="{D9CC6F3A-1D99-41E2-9081-393A257C6081}"/>
    <dgm:cxn modelId="{649E33A0-CF64-4C7F-B378-45523969D6F3}" srcId="{7A02D10B-0278-478D-8BF4-02CE5DBE595F}" destId="{BCB2A2F2-C2D4-40DC-9487-DD33D0060675}" srcOrd="3" destOrd="0" parTransId="{86B1783C-AEA0-44D0-8BC1-189A381ACC89}" sibTransId="{C2134240-7ACF-4297-8D05-187E34462237}"/>
    <dgm:cxn modelId="{A93667A2-3E88-46A5-B317-C3CAC358D6D8}" type="presOf" srcId="{BCB2A2F2-C2D4-40DC-9487-DD33D0060675}" destId="{F47C0A37-5E5D-4E3F-AB9C-1B32426B31E2}" srcOrd="0" destOrd="0" presId="urn:microsoft.com/office/officeart/2005/8/layout/hierarchy1"/>
    <dgm:cxn modelId="{03077AA5-F1C4-48B7-B99A-D08A5C9C7FCE}" type="presOf" srcId="{429A99A6-C6DB-4A15-8ADD-C47201FA6245}" destId="{6B942A9D-849D-4151-9C89-24B71DADBE37}" srcOrd="0" destOrd="0" presId="urn:microsoft.com/office/officeart/2005/8/layout/hierarchy1"/>
    <dgm:cxn modelId="{FD80E9C0-C11B-42D9-B22B-5DBD573F2C77}" type="presOf" srcId="{7A02D10B-0278-478D-8BF4-02CE5DBE595F}" destId="{9972E99C-1A26-49F4-963C-E7C3E645F257}" srcOrd="0" destOrd="0" presId="urn:microsoft.com/office/officeart/2005/8/layout/hierarchy1"/>
    <dgm:cxn modelId="{9F5B85C9-6569-498A-AA2F-1869F88B4C73}" srcId="{7A02D10B-0278-478D-8BF4-02CE5DBE595F}" destId="{C8078DF9-7345-4A45-A488-90E4761F4217}" srcOrd="2" destOrd="0" parTransId="{6D629DF3-CCBB-438A-9062-98467A769386}" sibTransId="{A222FD42-6741-43A9-934D-41C345595AE8}"/>
    <dgm:cxn modelId="{E2889BEB-00AA-4F9E-97B2-247715231E24}" srcId="{7A02D10B-0278-478D-8BF4-02CE5DBE595F}" destId="{9D7EC46C-6E66-4647-ABC1-492588857DA4}" srcOrd="0" destOrd="0" parTransId="{90C2E0CB-7690-47E2-8D70-F68F49608D95}" sibTransId="{5E4192DF-415B-4AA5-B1C3-1FA17AB2989E}"/>
    <dgm:cxn modelId="{5BD7D895-DA49-4013-900A-AA84745FEC2C}" type="presParOf" srcId="{9972E99C-1A26-49F4-963C-E7C3E645F257}" destId="{63B6276C-F6A2-4C31-A325-B22E6F4963D6}" srcOrd="0" destOrd="0" presId="urn:microsoft.com/office/officeart/2005/8/layout/hierarchy1"/>
    <dgm:cxn modelId="{6A366997-4AEE-42DE-B62A-91A17EF0D21C}" type="presParOf" srcId="{63B6276C-F6A2-4C31-A325-B22E6F4963D6}" destId="{E36250E4-C759-4559-952A-403445EA3EE3}" srcOrd="0" destOrd="0" presId="urn:microsoft.com/office/officeart/2005/8/layout/hierarchy1"/>
    <dgm:cxn modelId="{B7B6ABA6-3E49-455C-9F92-1DDA89ED12C0}" type="presParOf" srcId="{E36250E4-C759-4559-952A-403445EA3EE3}" destId="{5CE8919F-5672-45D6-9210-B632693BAEB7}" srcOrd="0" destOrd="0" presId="urn:microsoft.com/office/officeart/2005/8/layout/hierarchy1"/>
    <dgm:cxn modelId="{96A1C4C8-E227-4207-8CB2-A9AD082729DA}" type="presParOf" srcId="{E36250E4-C759-4559-952A-403445EA3EE3}" destId="{7F65EC27-C2AC-4A64-8D3B-63B0293C3CE3}" srcOrd="1" destOrd="0" presId="urn:microsoft.com/office/officeart/2005/8/layout/hierarchy1"/>
    <dgm:cxn modelId="{B7A65650-4014-4935-8D59-6A5BA7E91A61}" type="presParOf" srcId="{63B6276C-F6A2-4C31-A325-B22E6F4963D6}" destId="{513253FA-605E-4819-9D20-335615211C91}" srcOrd="1" destOrd="0" presId="urn:microsoft.com/office/officeart/2005/8/layout/hierarchy1"/>
    <dgm:cxn modelId="{E08C47FB-0213-4813-B9B7-DAF390EB3D8C}" type="presParOf" srcId="{9972E99C-1A26-49F4-963C-E7C3E645F257}" destId="{F743AF05-AD08-4D5D-B1B6-D45EA2710FB4}" srcOrd="1" destOrd="0" presId="urn:microsoft.com/office/officeart/2005/8/layout/hierarchy1"/>
    <dgm:cxn modelId="{2CF3AB61-E9B4-40AA-AE10-9FE44385C6CF}" type="presParOf" srcId="{F743AF05-AD08-4D5D-B1B6-D45EA2710FB4}" destId="{9B0DF8BE-25CA-4755-B284-180A726C6AF8}" srcOrd="0" destOrd="0" presId="urn:microsoft.com/office/officeart/2005/8/layout/hierarchy1"/>
    <dgm:cxn modelId="{348A52EB-8C0C-4056-B583-E45BE17F0CDF}" type="presParOf" srcId="{9B0DF8BE-25CA-4755-B284-180A726C6AF8}" destId="{F804E287-50C3-40AE-B79F-7D927B996CF7}" srcOrd="0" destOrd="0" presId="urn:microsoft.com/office/officeart/2005/8/layout/hierarchy1"/>
    <dgm:cxn modelId="{491D42C9-907A-48EB-9F19-0875E2D36508}" type="presParOf" srcId="{9B0DF8BE-25CA-4755-B284-180A726C6AF8}" destId="{6B942A9D-849D-4151-9C89-24B71DADBE37}" srcOrd="1" destOrd="0" presId="urn:microsoft.com/office/officeart/2005/8/layout/hierarchy1"/>
    <dgm:cxn modelId="{F7E1570D-EA8A-4D6A-B389-A98CBFDC9FC9}" type="presParOf" srcId="{F743AF05-AD08-4D5D-B1B6-D45EA2710FB4}" destId="{A6ED73CA-C80B-404E-9CEB-9D163F9AEB02}" srcOrd="1" destOrd="0" presId="urn:microsoft.com/office/officeart/2005/8/layout/hierarchy1"/>
    <dgm:cxn modelId="{73E91F91-7A80-413D-A15B-A4B032DC85DB}" type="presParOf" srcId="{9972E99C-1A26-49F4-963C-E7C3E645F257}" destId="{214BF42E-CA74-4295-92C7-4BA25CF7F405}" srcOrd="2" destOrd="0" presId="urn:microsoft.com/office/officeart/2005/8/layout/hierarchy1"/>
    <dgm:cxn modelId="{DD9CD41A-DF38-4936-B16A-E7B4D8397B87}" type="presParOf" srcId="{214BF42E-CA74-4295-92C7-4BA25CF7F405}" destId="{9EB9AF78-9BE0-4310-99C5-224C7F780571}" srcOrd="0" destOrd="0" presId="urn:microsoft.com/office/officeart/2005/8/layout/hierarchy1"/>
    <dgm:cxn modelId="{EBBBAE35-BF6A-4AE9-BFC4-A155643EB5B7}" type="presParOf" srcId="{9EB9AF78-9BE0-4310-99C5-224C7F780571}" destId="{60336EC1-9D56-45A0-836A-68C58DA1C7E3}" srcOrd="0" destOrd="0" presId="urn:microsoft.com/office/officeart/2005/8/layout/hierarchy1"/>
    <dgm:cxn modelId="{0F3F3ABF-6F56-4484-BEAA-20C76B9222DE}" type="presParOf" srcId="{9EB9AF78-9BE0-4310-99C5-224C7F780571}" destId="{16177D5B-2CC9-4D2F-84B9-EC8774C88785}" srcOrd="1" destOrd="0" presId="urn:microsoft.com/office/officeart/2005/8/layout/hierarchy1"/>
    <dgm:cxn modelId="{6968D62C-E2A4-4417-A433-06DD18A92B4C}" type="presParOf" srcId="{214BF42E-CA74-4295-92C7-4BA25CF7F405}" destId="{A380AD09-D354-4AF1-9F77-3526976669AC}" srcOrd="1" destOrd="0" presId="urn:microsoft.com/office/officeart/2005/8/layout/hierarchy1"/>
    <dgm:cxn modelId="{BDE4DE60-1239-487C-952D-D302C1FE99FD}" type="presParOf" srcId="{9972E99C-1A26-49F4-963C-E7C3E645F257}" destId="{F2CBB4B6-0248-4D0E-BB85-9F278DE09E04}" srcOrd="3" destOrd="0" presId="urn:microsoft.com/office/officeart/2005/8/layout/hierarchy1"/>
    <dgm:cxn modelId="{8F66A3CE-C480-4954-99D5-029B1B94FCDE}" type="presParOf" srcId="{F2CBB4B6-0248-4D0E-BB85-9F278DE09E04}" destId="{DFCA3FB8-8823-45D2-8D71-272920D34692}" srcOrd="0" destOrd="0" presId="urn:microsoft.com/office/officeart/2005/8/layout/hierarchy1"/>
    <dgm:cxn modelId="{3678C3E2-F148-4829-805A-45054E9DBBF7}" type="presParOf" srcId="{DFCA3FB8-8823-45D2-8D71-272920D34692}" destId="{58DF0724-FA39-40BF-A5EB-EAEF96499536}" srcOrd="0" destOrd="0" presId="urn:microsoft.com/office/officeart/2005/8/layout/hierarchy1"/>
    <dgm:cxn modelId="{B8DAEBD5-5112-4C56-8D37-4089978F7AD1}" type="presParOf" srcId="{DFCA3FB8-8823-45D2-8D71-272920D34692}" destId="{F47C0A37-5E5D-4E3F-AB9C-1B32426B31E2}" srcOrd="1" destOrd="0" presId="urn:microsoft.com/office/officeart/2005/8/layout/hierarchy1"/>
    <dgm:cxn modelId="{75C08A3E-3F9E-4AE9-94FF-2D7558F1118C}" type="presParOf" srcId="{F2CBB4B6-0248-4D0E-BB85-9F278DE09E04}" destId="{12D9ED16-9C0F-4D5C-BE82-A267764F7F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8919F-5672-45D6-9210-B632693BAEB7}">
      <dsp:nvSpPr>
        <dsp:cNvPr id="0" name=""/>
        <dsp:cNvSpPr/>
      </dsp:nvSpPr>
      <dsp:spPr>
        <a:xfrm>
          <a:off x="2946" y="1029853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5EC27-C2AC-4A64-8D3B-63B0293C3CE3}">
      <dsp:nvSpPr>
        <dsp:cNvPr id="0" name=""/>
        <dsp:cNvSpPr/>
      </dsp:nvSpPr>
      <dsp:spPr>
        <a:xfrm>
          <a:off x="236726" y="1251943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Officer Wyatt Odom, Florence PD</a:t>
          </a:r>
          <a:r>
            <a:rPr lang="en-US" sz="1700" kern="1200" dirty="0">
              <a:latin typeface="Rockwell Condensed" panose="02060603050405020104"/>
            </a:rPr>
            <a:t>/FISD SRO</a:t>
          </a:r>
          <a:endParaRPr lang="en-US" sz="1700" kern="1200" dirty="0"/>
        </a:p>
      </dsp:txBody>
      <dsp:txXfrm>
        <a:off x="275858" y="1291075"/>
        <a:ext cx="2025748" cy="1257784"/>
      </dsp:txXfrm>
    </dsp:sp>
    <dsp:sp modelId="{F804E287-50C3-40AE-B79F-7D927B996CF7}">
      <dsp:nvSpPr>
        <dsp:cNvPr id="0" name=""/>
        <dsp:cNvSpPr/>
      </dsp:nvSpPr>
      <dsp:spPr>
        <a:xfrm>
          <a:off x="2574518" y="1029853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42A9D-849D-4151-9C89-24B71DADBE37}">
      <dsp:nvSpPr>
        <dsp:cNvPr id="0" name=""/>
        <dsp:cNvSpPr/>
      </dsp:nvSpPr>
      <dsp:spPr>
        <a:xfrm>
          <a:off x="2808297" y="1251943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Chantel McDonald, District nurse at FISD</a:t>
          </a:r>
        </a:p>
      </dsp:txBody>
      <dsp:txXfrm>
        <a:off x="2847429" y="1291075"/>
        <a:ext cx="2025748" cy="1257784"/>
      </dsp:txXfrm>
    </dsp:sp>
    <dsp:sp modelId="{60336EC1-9D56-45A0-836A-68C58DA1C7E3}">
      <dsp:nvSpPr>
        <dsp:cNvPr id="0" name=""/>
        <dsp:cNvSpPr/>
      </dsp:nvSpPr>
      <dsp:spPr>
        <a:xfrm>
          <a:off x="5146089" y="1029853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77D5B-2CC9-4D2F-84B9-EC8774C88785}">
      <dsp:nvSpPr>
        <dsp:cNvPr id="0" name=""/>
        <dsp:cNvSpPr/>
      </dsp:nvSpPr>
      <dsp:spPr>
        <a:xfrm>
          <a:off x="5379868" y="1251943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Emma Gonzalez, CCMA, Florence High School nurse</a:t>
          </a:r>
        </a:p>
      </dsp:txBody>
      <dsp:txXfrm>
        <a:off x="5419000" y="1291075"/>
        <a:ext cx="2025748" cy="1257784"/>
      </dsp:txXfrm>
    </dsp:sp>
    <dsp:sp modelId="{58DF0724-FA39-40BF-A5EB-EAEF96499536}">
      <dsp:nvSpPr>
        <dsp:cNvPr id="0" name=""/>
        <dsp:cNvSpPr/>
      </dsp:nvSpPr>
      <dsp:spPr>
        <a:xfrm>
          <a:off x="7717661" y="1029853"/>
          <a:ext cx="2104012" cy="133604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C0A37-5E5D-4E3F-AB9C-1B32426B31E2}">
      <dsp:nvSpPr>
        <dsp:cNvPr id="0" name=""/>
        <dsp:cNvSpPr/>
      </dsp:nvSpPr>
      <dsp:spPr>
        <a:xfrm>
          <a:off x="7951440" y="1251943"/>
          <a:ext cx="2104012" cy="133604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Rockwell Condensed" panose="02060603050405020104"/>
            </a:rPr>
            <a:t>Dr. Russell Porterfield, Florence High School principal</a:t>
          </a:r>
        </a:p>
      </dsp:txBody>
      <dsp:txXfrm>
        <a:off x="7990572" y="129107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A4C71-9428-4073-9C7B-69C616EAD346}" type="datetimeFigureOut"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8EF18-06A4-4F7F-BD05-F171A2940D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68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8EF18-06A4-4F7F-BD05-F171A2940DBF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97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5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4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3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7/10/2023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5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xssc.txstate.edu/tools/at-toolkit/" TargetMode="External"/><Relationship Id="rId2" Type="http://schemas.openxmlformats.org/officeDocument/2006/relationships/hyperlink" Target="https://iloveuguys.org/standard-response-protoco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sv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hyperlink" Target="https://siepr.stanford.edu/publications/health/surviving-school-shooting-impacts-mental-health-education-and-earnings-american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122363"/>
            <a:ext cx="12083141" cy="238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>
                <a:cs typeface="Calibri Light"/>
              </a:rPr>
              <a:t>What can we do as </a:t>
            </a:r>
            <a:br>
              <a:rPr lang="en-US" sz="5400" b="1">
                <a:cs typeface="Calibri Light"/>
              </a:rPr>
            </a:br>
            <a:r>
              <a:rPr lang="en-US" sz="5400" b="1">
                <a:cs typeface="Calibri Light"/>
              </a:rPr>
              <a:t>health science teachers </a:t>
            </a:r>
            <a:br>
              <a:rPr lang="en-US" sz="5400" b="1">
                <a:cs typeface="Calibri Light"/>
              </a:rPr>
            </a:br>
            <a:r>
              <a:rPr lang="en-US" sz="5400" b="1">
                <a:cs typeface="Calibri Light"/>
              </a:rPr>
              <a:t>in the event of a school shooting? </a:t>
            </a:r>
            <a:br>
              <a:rPr lang="en-US" sz="5400" b="1">
                <a:cs typeface="Calibri Light"/>
              </a:rPr>
            </a:br>
            <a:r>
              <a:rPr lang="en-US" sz="5400" b="1">
                <a:cs typeface="Calibri Light"/>
              </a:rPr>
              <a:t>Triage and first aid?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401" y="5329460"/>
            <a:ext cx="10112420" cy="10698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rgbClr val="2B1313"/>
                </a:solidFill>
                <a:latin typeface="Elephant Pro"/>
                <a:cs typeface="Calibri"/>
              </a:rPr>
              <a:t>Misty Overfelt, MHS, LAT, ATC, NREMT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D688D-097B-437F-819D-ACFB48C5C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ATTACKS 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62FED-8995-4D5F-A25F-4B2B38C54F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Timing &amp; Location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Every day and every month </a:t>
            </a:r>
          </a:p>
          <a:p>
            <a:pPr lvl="2">
              <a:buClr>
                <a:srgbClr val="9E3611"/>
              </a:buClr>
            </a:pPr>
            <a:r>
              <a:rPr lang="en-US" i="1" dirty="0"/>
              <a:t>Except Sunday and July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September and January highest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October is right there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Before school 10 (24%) 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Morning classroom hours 20 (51%) 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During lunch 3 (7%)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Afternoon classroom hours 6 (15%) 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Outside school hours  (2%)</a:t>
            </a:r>
            <a:endParaRPr lang="en-US" dirty="0"/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AEE74C-D286-40A4-95A4-4A158DDD2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3235" y="2186055"/>
            <a:ext cx="4754880" cy="3977640"/>
          </a:xfrm>
        </p:spPr>
        <p:txBody>
          <a:bodyPr>
            <a:normAutofit/>
          </a:bodyPr>
          <a:lstStyle/>
          <a:p>
            <a:pPr>
              <a:buClr>
                <a:srgbClr val="9E3611"/>
              </a:buClr>
            </a:pPr>
            <a:r>
              <a:rPr lang="en-US" sz="1900" b="1" dirty="0"/>
              <a:t>Location</a:t>
            </a:r>
            <a:endParaRPr lang="en-US" sz="1900" dirty="0"/>
          </a:p>
          <a:p>
            <a:pPr lvl="1">
              <a:buClr>
                <a:srgbClr val="9E3611"/>
              </a:buClr>
            </a:pPr>
            <a:r>
              <a:rPr lang="en-US" dirty="0"/>
              <a:t>Usually start and conclude in the same location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Most common location is the classroom or right outside the school</a:t>
            </a:r>
          </a:p>
          <a:p>
            <a:pPr>
              <a:buClr>
                <a:srgbClr val="9E3611"/>
              </a:buClr>
            </a:pPr>
            <a:r>
              <a:rPr lang="en-US" b="1" dirty="0"/>
              <a:t>Weapons used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Firearm 61%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Knife 39%</a:t>
            </a:r>
          </a:p>
          <a:p>
            <a:pPr lvl="2">
              <a:buClr>
                <a:srgbClr val="9E3611"/>
              </a:buClr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70874-3F78-404C-834A-E27F62A7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302" y="4755409"/>
            <a:ext cx="2540047" cy="19089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3091CC-13EA-4F4A-B5F9-229AF7534744}"/>
              </a:ext>
            </a:extLst>
          </p:cNvPr>
          <p:cNvSpPr/>
          <p:nvPr/>
        </p:nvSpPr>
        <p:spPr>
          <a:xfrm>
            <a:off x="1500996" y="6264279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U.S. Department of Homeland Security. (2019). Protecting America’s schools; a U.S. Secret Service analysis of targeted school violence.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F6399-6E54-435F-98E8-A4166AF94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765" y="193611"/>
            <a:ext cx="1883827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5756B-BACD-56C0-C4F0-9A4B15D8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Long term  mental health post shooting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25AE9-77E4-D797-7E32-22474A452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8640" y="1068865"/>
            <a:ext cx="2434930" cy="32619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2710" indent="-92710" defTabSz="466344">
              <a:spcBef>
                <a:spcPts val="612"/>
              </a:spcBef>
            </a:pPr>
            <a:r>
              <a:rPr lang="en-US" sz="1800" kern="1200" dirty="0">
                <a:latin typeface="+mn-lt"/>
                <a:ea typeface="+mn-ea"/>
                <a:cs typeface="+mn-cs"/>
              </a:rPr>
              <a:t>More than 100,000 attended a school at which a shooting took place in 2018 and 2019.</a:t>
            </a:r>
            <a:endParaRPr lang="en-US" sz="1800" kern="1200" dirty="0">
              <a:latin typeface="+mn-lt"/>
            </a:endParaRPr>
          </a:p>
          <a:p>
            <a:pPr marL="92710" indent="-92710" defTabSz="466344">
              <a:spcBef>
                <a:spcPts val="612"/>
              </a:spcBef>
              <a:buClr>
                <a:srgbClr val="9E3611"/>
              </a:buClr>
            </a:pPr>
            <a:r>
              <a:rPr lang="en-US" sz="1800" kern="1200" dirty="0">
                <a:latin typeface="+mn-lt"/>
                <a:ea typeface="+mn-ea"/>
                <a:cs typeface="+mn-cs"/>
              </a:rPr>
              <a:t>Higher rate of antidepressant use among those exposed </a:t>
            </a:r>
            <a:endParaRPr lang="en-US" sz="1800" kern="1200" dirty="0">
              <a:latin typeface="+mn-lt"/>
            </a:endParaRPr>
          </a:p>
          <a:p>
            <a:pPr marL="233045" lvl="1" indent="-92710" defTabSz="466344">
              <a:spcBef>
                <a:spcPts val="204"/>
              </a:spcBef>
              <a:spcAft>
                <a:spcPts val="102"/>
              </a:spcAft>
              <a:buClr>
                <a:srgbClr val="9E3611"/>
              </a:buClr>
            </a:pPr>
            <a:r>
              <a:rPr lang="en-US" kern="1200" dirty="0">
                <a:latin typeface="+mn-lt"/>
                <a:ea typeface="+mn-ea"/>
                <a:cs typeface="+mn-cs"/>
              </a:rPr>
              <a:t>For years following the shooting</a:t>
            </a:r>
            <a:endParaRPr lang="en-US" kern="1200" dirty="0">
              <a:latin typeface="+mn-lt"/>
            </a:endParaRPr>
          </a:p>
          <a:p>
            <a:pPr marL="92710" indent="-92710" defTabSz="466344">
              <a:spcBef>
                <a:spcPts val="612"/>
              </a:spcBef>
              <a:buClr>
                <a:srgbClr val="9E3611"/>
              </a:buClr>
            </a:pPr>
            <a:r>
              <a:rPr lang="en-US" sz="1800" kern="1200" dirty="0">
                <a:latin typeface="+mn-lt"/>
                <a:ea typeface="+mn-ea"/>
                <a:cs typeface="+mn-cs"/>
              </a:rPr>
              <a:t>Drops in student enrollment </a:t>
            </a:r>
            <a:endParaRPr lang="en-US" sz="1800" kern="1200" dirty="0">
              <a:latin typeface="+mn-lt"/>
            </a:endParaRPr>
          </a:p>
          <a:p>
            <a:pPr marL="92710" indent="-92710" defTabSz="466344">
              <a:spcBef>
                <a:spcPts val="612"/>
              </a:spcBef>
              <a:buClr>
                <a:srgbClr val="9E3611"/>
              </a:buClr>
            </a:pPr>
            <a:r>
              <a:rPr lang="en-US" sz="1800" kern="1200" dirty="0">
                <a:latin typeface="+mn-lt"/>
                <a:ea typeface="+mn-ea"/>
                <a:cs typeface="+mn-cs"/>
              </a:rPr>
              <a:t>Decline in average test scores</a:t>
            </a:r>
            <a:r>
              <a:rPr lang="en-US" sz="1600" kern="1200" dirty="0">
                <a:latin typeface="+mn-lt"/>
                <a:ea typeface="+mn-ea"/>
                <a:cs typeface="+mn-cs"/>
              </a:rPr>
              <a:t>.</a:t>
            </a:r>
            <a:br>
              <a:rPr lang="en-US" sz="1600" kern="1200" dirty="0"/>
            </a:b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8EEBD-8762-EC6B-C5E1-BF81DACBF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81768" y="1061938"/>
            <a:ext cx="2441857" cy="32688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2710" indent="-92710" defTabSz="466344">
              <a:spcBef>
                <a:spcPts val="612"/>
              </a:spcBef>
            </a:pPr>
            <a:r>
              <a:rPr lang="en-US" sz="1800" kern="1200" dirty="0">
                <a:latin typeface="+mn-lt"/>
                <a:ea typeface="+mn-ea"/>
                <a:cs typeface="+mn-cs"/>
              </a:rPr>
              <a:t>Increase in student absenteeism </a:t>
            </a:r>
            <a:endParaRPr lang="en-US" sz="1800" kern="1200" dirty="0">
              <a:latin typeface="+mn-lt"/>
            </a:endParaRPr>
          </a:p>
          <a:p>
            <a:pPr marL="233045" lvl="1" indent="-92710" defTabSz="466344">
              <a:spcBef>
                <a:spcPts val="204"/>
              </a:spcBef>
              <a:spcAft>
                <a:spcPts val="102"/>
              </a:spcAft>
              <a:buClr>
                <a:srgbClr val="9E3611"/>
              </a:buClr>
            </a:pPr>
            <a:r>
              <a:rPr lang="en-US" kern="1200" dirty="0">
                <a:latin typeface="+mn-lt"/>
                <a:ea typeface="+mn-ea"/>
                <a:cs typeface="+mn-cs"/>
              </a:rPr>
              <a:t>Likelihood of needing to repeat a grade </a:t>
            </a:r>
            <a:endParaRPr lang="en-US" kern="1200" dirty="0">
              <a:latin typeface="+mn-lt"/>
            </a:endParaRPr>
          </a:p>
          <a:p>
            <a:pPr marL="92710" indent="-92710" defTabSz="466344">
              <a:spcBef>
                <a:spcPts val="612"/>
              </a:spcBef>
              <a:buClr>
                <a:srgbClr val="9E3611"/>
              </a:buClr>
            </a:pPr>
            <a:r>
              <a:rPr lang="en-US" sz="1800" kern="1200" dirty="0">
                <a:latin typeface="+mn-lt"/>
                <a:ea typeface="+mn-ea"/>
                <a:cs typeface="+mn-cs"/>
              </a:rPr>
              <a:t>Less likely to graduate high school, go to college, and graduate college, </a:t>
            </a:r>
            <a:endParaRPr lang="en-US" sz="1800" kern="1200" dirty="0">
              <a:latin typeface="+mn-lt"/>
            </a:endParaRPr>
          </a:p>
          <a:p>
            <a:pPr marL="92710" indent="-92710" defTabSz="466344">
              <a:spcBef>
                <a:spcPts val="612"/>
              </a:spcBef>
              <a:buClr>
                <a:srgbClr val="9E3611"/>
              </a:buClr>
            </a:pPr>
            <a:r>
              <a:rPr lang="en-US" sz="1800" kern="1200" dirty="0">
                <a:latin typeface="+mn-lt"/>
                <a:ea typeface="+mn-ea"/>
                <a:cs typeface="+mn-cs"/>
              </a:rPr>
              <a:t>Less likely to be employed and have lower earnings in their mid-20s.</a:t>
            </a:r>
            <a:endParaRPr lang="en-US" sz="1800" kern="1200" dirty="0">
              <a:latin typeface="+mn-lt"/>
            </a:endParaRPr>
          </a:p>
          <a:p>
            <a:pPr>
              <a:buClr>
                <a:srgbClr val="9E3611"/>
              </a:buClr>
            </a:pP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5C340-D235-5117-3EDC-8B163BA8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8032" y="6044972"/>
            <a:ext cx="3249548" cy="187509"/>
          </a:xfrm>
        </p:spPr>
        <p:txBody>
          <a:bodyPr/>
          <a:lstStyle/>
          <a:p>
            <a:pPr defTabSz="466344">
              <a:spcAft>
                <a:spcPts val="600"/>
              </a:spcAft>
            </a:pPr>
            <a:r>
              <a:rPr lang="en-US" sz="56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Rossin-Slater, M. (2022, June). Surviving a school shooting: Impacts on the mental health, education, and earnings of American youth. Sanford - Institute for Economic Research (SIEPR). https://siepr.stanford.edu/publications/health/surviving-school-shooting-impacts-mental-health-education-and-earnings-american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F21D84-6FFC-4B40-AA87-0F589E4888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2487" y="4963882"/>
            <a:ext cx="230623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7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BA892E-CB20-480A-8EB2-88FA19D9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583565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Preparedness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&amp;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prevention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11253-6371-4F07-9BFA-B87C256B4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310" y="4226944"/>
            <a:ext cx="3739551" cy="24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55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1E25-B846-F61C-364A-D96594C0E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943" y="484632"/>
            <a:ext cx="10965543" cy="1609344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School Security &amp; Prevention Measures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330FC-191F-AA64-510B-6F3C8CE320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b="1" dirty="0"/>
              <a:t>Physical Security measures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Review lock down plan and practice it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Security cameras</a:t>
            </a:r>
          </a:p>
          <a:p>
            <a:pPr lvl="2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Inside and outside of school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Alarms 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Check locked doors often</a:t>
            </a:r>
          </a:p>
          <a:p>
            <a:pPr lvl="2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Texas schools had safety audits this year</a:t>
            </a:r>
          </a:p>
          <a:p>
            <a:pPr lvl="1">
              <a:buClr>
                <a:srgbClr val="9E3611"/>
              </a:buClr>
            </a:pPr>
            <a:r>
              <a:rPr lang="en-US" dirty="0">
                <a:ea typeface="+mn-lt"/>
                <a:cs typeface="+mn-lt"/>
              </a:rPr>
              <a:t>Private security</a:t>
            </a:r>
          </a:p>
          <a:p>
            <a:pPr>
              <a:buClr>
                <a:srgbClr val="9E3611"/>
              </a:buClr>
            </a:pPr>
            <a:r>
              <a:rPr lang="en-US" b="1" dirty="0">
                <a:ea typeface="+mn-lt"/>
                <a:cs typeface="+mn-lt"/>
              </a:rPr>
              <a:t>SRO's – School Resource Officer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Most schools had at least 1 full time on duty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Most of the shootings had part time SRO's that traveled to other campuses. </a:t>
            </a:r>
          </a:p>
          <a:p>
            <a:pPr>
              <a:buClr>
                <a:srgbClr val="9E3611"/>
              </a:buClr>
            </a:pPr>
            <a:r>
              <a:rPr lang="en-US" b="1" dirty="0"/>
              <a:t>Reporting tools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Anonymous reporting tool, which accepts tips 24/7 regarding any concern of safety to self or others. </a:t>
            </a:r>
          </a:p>
          <a:p>
            <a:pPr>
              <a:buClr>
                <a:srgbClr val="9E3611"/>
              </a:buClr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A08AC-4285-5491-14B7-3EDFEA69B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Department of Homeland Security. (2019). Protecting America’s schools; a U.S. Secret Service analysis of targeted school violence.​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46C136-3F4E-5360-8139-F87692FA87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b="1" dirty="0">
                <a:ea typeface="+mn-lt"/>
                <a:cs typeface="+mn-lt"/>
              </a:rPr>
              <a:t>Assessment and intervention protocols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Some type of program involving employees who are assigned to assess unwanted or potentially harmful student behavior</a:t>
            </a:r>
          </a:p>
          <a:p>
            <a:pPr>
              <a:buClr>
                <a:srgbClr val="9E3611"/>
              </a:buClr>
            </a:pPr>
            <a:r>
              <a:rPr lang="en-US" b="1" dirty="0"/>
              <a:t>Talk to your students!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You will notice a student's behavior, or their friends will report to you a friend acting different.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You are their safe person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If you suspect an issue, tell someone</a:t>
            </a: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B11B7D66-B452-2061-4EDF-015B0444A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146" y="4679873"/>
            <a:ext cx="3128961" cy="15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6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6BCEB-B92A-1C93-7C01-BCFAA0AF2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Response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F9097-07E0-7E8D-9A11-2D8B8DE32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SRO on scene</a:t>
            </a:r>
          </a:p>
          <a:p>
            <a:pPr lvl="1">
              <a:buClr>
                <a:srgbClr val="9E3611"/>
              </a:buClr>
            </a:pPr>
            <a:r>
              <a:rPr lang="en-US"/>
              <a:t>Less than a minute response time</a:t>
            </a:r>
          </a:p>
          <a:p>
            <a:pPr>
              <a:buClr>
                <a:srgbClr val="9E3611"/>
              </a:buClr>
            </a:pPr>
            <a:r>
              <a:rPr lang="en-US"/>
              <a:t>Outside law enforcement</a:t>
            </a:r>
          </a:p>
          <a:p>
            <a:pPr lvl="1">
              <a:buClr>
                <a:srgbClr val="9E3611"/>
              </a:buClr>
            </a:pPr>
            <a:r>
              <a:rPr lang="en-US"/>
              <a:t>Once they are contacted, 1 – 5 minutes</a:t>
            </a:r>
          </a:p>
          <a:p>
            <a:pPr>
              <a:buClr>
                <a:srgbClr val="9E3611"/>
              </a:buClr>
            </a:pPr>
            <a:r>
              <a:rPr lang="en-US"/>
              <a:t>First responders, once contacted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/>
              <a:t>5-10 minutes</a:t>
            </a:r>
          </a:p>
          <a:p>
            <a:pPr>
              <a:buClr>
                <a:srgbClr val="9E3611"/>
              </a:buClr>
            </a:pPr>
            <a:r>
              <a:rPr lang="en-US"/>
              <a:t>These times might be different at your school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/>
              <a:t>At Florence, the DPS range training center is with in 3 miles of my school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E836D-6667-0C9C-76B5-AB4E948A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136" y="6272784"/>
            <a:ext cx="6327648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U.S. Department of Homeland Security. (2019). Protecting America’s schools; a U.S. Secret Service analysis of targeted school violence.​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7" descr="A picture containing text, logo, emblem, symbol&#10;&#10;Description automatically generated">
            <a:extLst>
              <a:ext uri="{FF2B5EF4-FFF2-40B4-BE49-F238E27FC236}">
                <a16:creationId xmlns:a16="http://schemas.microsoft.com/office/drawing/2014/main" id="{A190B647-DB78-4B0D-67FB-668C9B3E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549" y="2584315"/>
            <a:ext cx="27432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6C3AFF-63E1-4502-A586-587014AB2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0134" y="753009"/>
            <a:ext cx="1140356" cy="98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BFDD9C-999D-4FF6-8B9E-B15679BBD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2135" y="4073105"/>
            <a:ext cx="1666695" cy="16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9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852A00-4E2A-4D09-8261-D51A79C6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here to give you the tools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FD937-AA82-498D-899F-BC58D6627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3976"/>
            <a:ext cx="10058400" cy="4050792"/>
          </a:xfrm>
        </p:spPr>
        <p:txBody>
          <a:bodyPr/>
          <a:lstStyle/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sz="2400" dirty="0"/>
              <a:t>Think of an EMT call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Hear tones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Get info about call</a:t>
            </a:r>
          </a:p>
          <a:p>
            <a:pPr lvl="3">
              <a:buClr>
                <a:srgbClr val="9E3611"/>
              </a:buClr>
            </a:pPr>
            <a:r>
              <a:rPr lang="en-US" sz="2000" dirty="0"/>
              <a:t>You are running differentials in your brain of what the Chief complaint of chest pain could be ….</a:t>
            </a:r>
          </a:p>
          <a:p>
            <a:pPr lvl="2">
              <a:buClr>
                <a:srgbClr val="9E3611"/>
              </a:buClr>
            </a:pPr>
            <a:r>
              <a:rPr lang="en-US" sz="2000" dirty="0"/>
              <a:t>That’s my way of thinking for a possible shooter.</a:t>
            </a:r>
          </a:p>
          <a:p>
            <a:pPr lvl="4">
              <a:buClr>
                <a:srgbClr val="9E3611"/>
              </a:buClr>
            </a:pPr>
            <a:r>
              <a:rPr lang="en-US" sz="2000" dirty="0"/>
              <a:t>So if it were to happen, I want a plan</a:t>
            </a:r>
          </a:p>
          <a:p>
            <a:pPr lvl="4">
              <a:buClr>
                <a:srgbClr val="9E3611"/>
              </a:buClr>
            </a:pPr>
            <a:r>
              <a:rPr lang="en-US" sz="2000" dirty="0"/>
              <a:t>I want to know what needs to happen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B9661A-DD4F-4706-95EA-1C6FBB8A8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662" y="2655095"/>
            <a:ext cx="5099017" cy="50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02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36690-76F0-CA2F-9545-C1F7BE53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53" y="496727"/>
            <a:ext cx="10070495" cy="1591202"/>
          </a:xfrm>
        </p:spPr>
        <p:txBody>
          <a:bodyPr>
            <a:normAutofit/>
          </a:bodyPr>
          <a:lstStyle/>
          <a:p>
            <a:pPr algn="ctr"/>
            <a:r>
              <a:rPr lang="en-US"/>
              <a:t>Talk with your district SRO </a:t>
            </a:r>
            <a:br>
              <a:rPr lang="en-US"/>
            </a:br>
            <a:r>
              <a:rPr lang="en-US"/>
              <a:t>and your administration</a:t>
            </a:r>
            <a:endParaRPr lang="en-US" err="1">
              <a:latin typeface="Rockwell Condense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0D901-070A-522F-8AEC-18B9FF823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443694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schools plan</a:t>
            </a:r>
          </a:p>
          <a:p>
            <a:pPr lvl="1">
              <a:buClr>
                <a:srgbClr val="9E3611"/>
              </a:buClr>
            </a:pPr>
            <a:r>
              <a:rPr lang="en-US" b="1" dirty="0"/>
              <a:t>Is there one?</a:t>
            </a:r>
          </a:p>
          <a:p>
            <a:pPr lvl="2">
              <a:buClr>
                <a:srgbClr val="9E3611"/>
              </a:buClr>
            </a:pPr>
            <a:r>
              <a:rPr lang="en-US" sz="2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</a:t>
            </a:r>
          </a:p>
          <a:p>
            <a:pPr lvl="3">
              <a:buClr>
                <a:srgbClr val="9E3611"/>
              </a:buClr>
            </a:pPr>
            <a:r>
              <a:rPr lang="en-US" dirty="0"/>
              <a:t>Are you practicing it?</a:t>
            </a:r>
          </a:p>
          <a:p>
            <a:pPr lvl="4">
              <a:buClr>
                <a:srgbClr val="9E3611"/>
              </a:buClr>
            </a:pPr>
            <a:r>
              <a:rPr lang="en-US" b="1" dirty="0"/>
              <a:t>Lock down drills</a:t>
            </a:r>
            <a:r>
              <a:rPr lang="en-US" dirty="0"/>
              <a:t>  - twice a year, once each semester</a:t>
            </a:r>
          </a:p>
          <a:p>
            <a:pPr lvl="5">
              <a:buClr>
                <a:srgbClr val="9E3611"/>
              </a:buClr>
            </a:pPr>
            <a:r>
              <a:rPr lang="en-US" dirty="0"/>
              <a:t>Should be announced  to staff and students</a:t>
            </a:r>
          </a:p>
          <a:p>
            <a:pPr marL="1899565" lvl="6">
              <a:buClr>
                <a:srgbClr val="9E3611"/>
              </a:buClr>
            </a:pPr>
            <a:r>
              <a:rPr lang="en-US" dirty="0"/>
              <a:t>Parents should have advanced notice</a:t>
            </a:r>
          </a:p>
          <a:p>
            <a:pPr lvl="5">
              <a:buClr>
                <a:srgbClr val="9E3611"/>
              </a:buClr>
            </a:pPr>
            <a:r>
              <a:rPr lang="en-US" dirty="0"/>
              <a:t>Should be clear</a:t>
            </a:r>
          </a:p>
          <a:p>
            <a:pPr lvl="5">
              <a:buClr>
                <a:srgbClr val="9E3611"/>
              </a:buClr>
            </a:pPr>
            <a:r>
              <a:rPr lang="en-US" dirty="0"/>
              <a:t>Varied in the time and day you do them </a:t>
            </a:r>
          </a:p>
          <a:p>
            <a:pPr lvl="4">
              <a:buClr>
                <a:srgbClr val="9E3611"/>
              </a:buClr>
            </a:pPr>
            <a:r>
              <a:rPr lang="en-US" b="1" dirty="0"/>
              <a:t>Secure</a:t>
            </a:r>
            <a:r>
              <a:rPr lang="en-US" dirty="0"/>
              <a:t> – once a year</a:t>
            </a:r>
          </a:p>
          <a:p>
            <a:pPr lvl="2">
              <a:buClr>
                <a:srgbClr val="9E3611"/>
              </a:buClr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</a:p>
          <a:p>
            <a:pPr lvl="3">
              <a:buClr>
                <a:srgbClr val="9E3611"/>
              </a:buClr>
            </a:pPr>
            <a:r>
              <a:rPr lang="en-US" dirty="0"/>
              <a:t>Ask why not, what are we going to do if?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Have a table talk with administration, school nurse(s), and administration to know everyone's role. 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If you are wanting/willing to be involved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phic 4" descr="Clipboard Checked outline">
            <a:extLst>
              <a:ext uri="{FF2B5EF4-FFF2-40B4-BE49-F238E27FC236}">
                <a16:creationId xmlns:a16="http://schemas.microsoft.com/office/drawing/2014/main" id="{9F45E29D-1B79-E3A5-ED05-68E759E63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9609" y="2500086"/>
            <a:ext cx="2607733" cy="2583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CC447-F837-489E-A183-082463E04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61" y="4641011"/>
            <a:ext cx="1134374" cy="11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7F3E3-61EB-490E-FDBD-56951B50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60" y="484632"/>
            <a:ext cx="10760188" cy="1609344"/>
          </a:xfrm>
        </p:spPr>
        <p:txBody>
          <a:bodyPr/>
          <a:lstStyle/>
          <a:p>
            <a:pPr algn="ctr"/>
            <a:r>
              <a:rPr lang="en-US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here because </a:t>
            </a:r>
            <a:br>
              <a:rPr lang="en-US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want to be involved!</a:t>
            </a:r>
            <a:endParaRPr lang="en-US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2DDE0-CA48-769B-2AA5-EB09E0A3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676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9E3611"/>
              </a:buClr>
            </a:pPr>
            <a:r>
              <a:rPr lang="en-US" dirty="0"/>
              <a:t>The worst thing has happened, and shots have been fired</a:t>
            </a:r>
          </a:p>
          <a:p>
            <a:pPr>
              <a:buClr>
                <a:srgbClr val="9E3611"/>
              </a:buClr>
            </a:pPr>
            <a:r>
              <a:rPr lang="en-US" b="1" dirty="0"/>
              <a:t>"Lockdown! Locks, Lights, Out of Sight!"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This is supposed to be said</a:t>
            </a:r>
          </a:p>
          <a:p>
            <a:pPr>
              <a:buClr>
                <a:srgbClr val="9E3611"/>
              </a:buClr>
            </a:pPr>
            <a:r>
              <a:rPr lang="en-US" dirty="0"/>
              <a:t>Just like the lock down drill: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Secure your room and students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Get away from the door</a:t>
            </a:r>
          </a:p>
          <a:p>
            <a:pPr>
              <a:buClr>
                <a:srgbClr val="9E3611"/>
              </a:buClr>
            </a:pPr>
            <a:r>
              <a:rPr lang="en-US" dirty="0"/>
              <a:t>Now what can we do?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Here is where you need to have a plan with your SRO and administration!!!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This will look different at every school</a:t>
            </a:r>
          </a:p>
          <a:p>
            <a:pPr>
              <a:buClr>
                <a:srgbClr val="9E3611"/>
              </a:buClr>
            </a:pPr>
            <a:r>
              <a:rPr lang="en-US" b="1" dirty="0"/>
              <a:t>Know that </a:t>
            </a:r>
            <a:r>
              <a:rPr lang="en-US" b="1" u="sng" dirty="0"/>
              <a:t>if</a:t>
            </a:r>
            <a:r>
              <a:rPr lang="en-US" b="1" dirty="0"/>
              <a:t> law enforcement sees you as the shooter, they are trained to neutralize the threat!</a:t>
            </a:r>
          </a:p>
          <a:p>
            <a:pPr lvl="1">
              <a:buClr>
                <a:srgbClr val="9E3611"/>
              </a:buClr>
            </a:pPr>
            <a:r>
              <a:rPr lang="en-US" b="1" dirty="0"/>
              <a:t>It absolutely necessary to have this conversations ASAP .</a:t>
            </a:r>
          </a:p>
        </p:txBody>
      </p:sp>
      <p:pic>
        <p:nvPicPr>
          <p:cNvPr id="4" name="Graphic 4" descr="A scared face">
            <a:extLst>
              <a:ext uri="{FF2B5EF4-FFF2-40B4-BE49-F238E27FC236}">
                <a16:creationId xmlns:a16="http://schemas.microsoft.com/office/drawing/2014/main" id="{B308D7DF-BE8F-F69D-438E-3FCEA172F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423510" y="210425"/>
            <a:ext cx="1608817" cy="1779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D8B9C-A4C7-4C50-823F-4582BE076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03" y="2264294"/>
            <a:ext cx="2185461" cy="28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64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879FC2-738F-40C9-A91A-DE5E24C3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132272"/>
            <a:ext cx="10593065" cy="215358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sure your room 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locked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1C776A-4EB1-45AC-9BBB-7098862AF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 it is a pain</a:t>
            </a:r>
          </a:p>
          <a:p>
            <a:r>
              <a:rPr lang="en-US" dirty="0"/>
              <a:t>Yes it sucks</a:t>
            </a:r>
          </a:p>
          <a:p>
            <a:r>
              <a:rPr lang="en-US" dirty="0"/>
              <a:t>It can be your life saver!</a:t>
            </a:r>
          </a:p>
          <a:p>
            <a:pPr lvl="1"/>
            <a:r>
              <a:rPr lang="en-US" dirty="0"/>
              <a:t>Studies show that school shooters are not going to try and access locked doors</a:t>
            </a:r>
          </a:p>
          <a:p>
            <a:pPr lvl="2"/>
            <a:r>
              <a:rPr lang="en-US" dirty="0"/>
              <a:t>Uvalde the shooter gained access through an open door</a:t>
            </a:r>
          </a:p>
          <a:p>
            <a:pPr lvl="1"/>
            <a:r>
              <a:rPr lang="en-US" dirty="0"/>
              <a:t>They are looking to get the highest body count with less effort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D8C68-BCAE-4EAB-B3FB-22B2A6FB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921" y="4572144"/>
            <a:ext cx="3545097" cy="19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90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60C436-B466-48A9-B797-675FCEC4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 did all we could, but ….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Human heart">
                <a:extLst>
                  <a:ext uri="{FF2B5EF4-FFF2-40B4-BE49-F238E27FC236}">
                    <a16:creationId xmlns:a16="http://schemas.microsoft.com/office/drawing/2014/main" id="{7BF872E5-989B-41B7-9366-13873EAEFE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38671918"/>
                  </p:ext>
                </p:extLst>
              </p:nvPr>
            </p:nvGraphicFramePr>
            <p:xfrm>
              <a:off x="5001146" y="2016600"/>
              <a:ext cx="2580771" cy="456158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80771" cy="4561584"/>
                    </a:xfrm>
                    <a:prstGeom prst="rect">
                      <a:avLst/>
                    </a:prstGeom>
                  </am3d:spPr>
                  <am3d:camera>
                    <am3d:pos x="0" y="0" z="612063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48746" d="1000000"/>
                    <am3d:preTrans dx="86068" dy="-18000000" dz="17189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Human heart">
                <a:extLst>
                  <a:ext uri="{FF2B5EF4-FFF2-40B4-BE49-F238E27FC236}">
                    <a16:creationId xmlns:a16="http://schemas.microsoft.com/office/drawing/2014/main" id="{7BF872E5-989B-41B7-9366-13873EAEFE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1146" y="2016600"/>
                <a:ext cx="2580771" cy="45615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107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12485-66D7-3E4E-9BC8-4AC350987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605396"/>
            <a:ext cx="4077067" cy="23774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snap shot about me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38E01D9-B763-427F-BB2E-279167AA5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7" y="199629"/>
            <a:ext cx="2072691" cy="2072691"/>
          </a:xfrm>
          <a:custGeom>
            <a:avLst/>
            <a:gdLst>
              <a:gd name="connsiteX0" fmla="*/ 1036346 w 2072691"/>
              <a:gd name="connsiteY0" fmla="*/ 116589 h 2072691"/>
              <a:gd name="connsiteX1" fmla="*/ 1956103 w 2072691"/>
              <a:gd name="connsiteY1" fmla="*/ 1036346 h 2072691"/>
              <a:gd name="connsiteX2" fmla="*/ 1036346 w 2072691"/>
              <a:gd name="connsiteY2" fmla="*/ 1956103 h 2072691"/>
              <a:gd name="connsiteX3" fmla="*/ 116589 w 2072691"/>
              <a:gd name="connsiteY3" fmla="*/ 1036346 h 2072691"/>
              <a:gd name="connsiteX4" fmla="*/ 1036346 w 2072691"/>
              <a:gd name="connsiteY4" fmla="*/ 116589 h 2072691"/>
              <a:gd name="connsiteX5" fmla="*/ 1036346 w 2072691"/>
              <a:gd name="connsiteY5" fmla="*/ 90680 h 2072691"/>
              <a:gd name="connsiteX6" fmla="*/ 90680 w 2072691"/>
              <a:gd name="connsiteY6" fmla="*/ 1036346 h 2072691"/>
              <a:gd name="connsiteX7" fmla="*/ 1036346 w 2072691"/>
              <a:gd name="connsiteY7" fmla="*/ 1982011 h 2072691"/>
              <a:gd name="connsiteX8" fmla="*/ 1982011 w 2072691"/>
              <a:gd name="connsiteY8" fmla="*/ 1036346 h 2072691"/>
              <a:gd name="connsiteX9" fmla="*/ 1036346 w 2072691"/>
              <a:gd name="connsiteY9" fmla="*/ 90680 h 2072691"/>
              <a:gd name="connsiteX10" fmla="*/ 1036346 w 2072691"/>
              <a:gd name="connsiteY10" fmla="*/ 0 h 2072691"/>
              <a:gd name="connsiteX11" fmla="*/ 2072691 w 2072691"/>
              <a:gd name="connsiteY11" fmla="*/ 1036346 h 2072691"/>
              <a:gd name="connsiteX12" fmla="*/ 1036346 w 2072691"/>
              <a:gd name="connsiteY12" fmla="*/ 2072691 h 2072691"/>
              <a:gd name="connsiteX13" fmla="*/ 0 w 2072691"/>
              <a:gd name="connsiteY13" fmla="*/ 1036346 h 2072691"/>
              <a:gd name="connsiteX14" fmla="*/ 1036346 w 2072691"/>
              <a:gd name="connsiteY14" fmla="*/ 0 h 207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72691" h="2072691">
                <a:moveTo>
                  <a:pt x="1036346" y="116589"/>
                </a:moveTo>
                <a:cubicBezTo>
                  <a:pt x="1544313" y="116589"/>
                  <a:pt x="1956103" y="528378"/>
                  <a:pt x="1956103" y="1036346"/>
                </a:cubicBezTo>
                <a:cubicBezTo>
                  <a:pt x="1956103" y="1544313"/>
                  <a:pt x="1544313" y="1956103"/>
                  <a:pt x="1036346" y="1956103"/>
                </a:cubicBezTo>
                <a:cubicBezTo>
                  <a:pt x="528378" y="1956103"/>
                  <a:pt x="116589" y="1544313"/>
                  <a:pt x="116589" y="1036346"/>
                </a:cubicBezTo>
                <a:cubicBezTo>
                  <a:pt x="116589" y="528378"/>
                  <a:pt x="528378" y="116589"/>
                  <a:pt x="1036346" y="116589"/>
                </a:cubicBezTo>
                <a:close/>
                <a:moveTo>
                  <a:pt x="1036346" y="90680"/>
                </a:moveTo>
                <a:cubicBezTo>
                  <a:pt x="514070" y="90680"/>
                  <a:pt x="90680" y="514069"/>
                  <a:pt x="90680" y="1036346"/>
                </a:cubicBezTo>
                <a:cubicBezTo>
                  <a:pt x="90680" y="1558622"/>
                  <a:pt x="514070" y="1982011"/>
                  <a:pt x="1036346" y="1982011"/>
                </a:cubicBezTo>
                <a:cubicBezTo>
                  <a:pt x="1558622" y="1982011"/>
                  <a:pt x="1982011" y="1558622"/>
                  <a:pt x="1982011" y="1036346"/>
                </a:cubicBezTo>
                <a:cubicBezTo>
                  <a:pt x="1982011" y="514069"/>
                  <a:pt x="1558622" y="90680"/>
                  <a:pt x="1036346" y="90680"/>
                </a:cubicBezTo>
                <a:close/>
                <a:moveTo>
                  <a:pt x="1036346" y="0"/>
                </a:moveTo>
                <a:cubicBezTo>
                  <a:pt x="1608704" y="0"/>
                  <a:pt x="2072691" y="463987"/>
                  <a:pt x="2072691" y="1036346"/>
                </a:cubicBezTo>
                <a:cubicBezTo>
                  <a:pt x="2072691" y="1608704"/>
                  <a:pt x="1608704" y="2072691"/>
                  <a:pt x="1036346" y="2072691"/>
                </a:cubicBezTo>
                <a:cubicBezTo>
                  <a:pt x="463988" y="2072691"/>
                  <a:pt x="0" y="1608704"/>
                  <a:pt x="0" y="1036346"/>
                </a:cubicBezTo>
                <a:cubicBezTo>
                  <a:pt x="0" y="463987"/>
                  <a:pt x="463988" y="0"/>
                  <a:pt x="103634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198670C-3508-DA91-8460-2CA3A5A9F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08" r="50206" b="8771"/>
          <a:stretch/>
        </p:blipFill>
        <p:spPr>
          <a:xfrm>
            <a:off x="6240198" y="656528"/>
            <a:ext cx="573165" cy="10992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633E-854A-1DC5-1AC3-969D845E6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3099816"/>
            <a:ext cx="4077066" cy="30723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LAT, ATC</a:t>
            </a:r>
          </a:p>
          <a:p>
            <a:pPr>
              <a:buClr>
                <a:srgbClr val="9E3611"/>
              </a:buClr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Certified Health Science Technology teacher</a:t>
            </a:r>
          </a:p>
          <a:p>
            <a:pPr>
              <a:buClr>
                <a:srgbClr val="9E3611"/>
              </a:buClr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EMT</a:t>
            </a:r>
          </a:p>
          <a:p>
            <a:pPr>
              <a:buClr>
                <a:srgbClr val="9E3611"/>
              </a:buClr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Competitive Shooter</a:t>
            </a: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7817A2C-442E-45AB-8074-E9C0FF840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676" y="0"/>
            <a:ext cx="4096324" cy="3511487"/>
          </a:xfrm>
          <a:custGeom>
            <a:avLst/>
            <a:gdLst>
              <a:gd name="connsiteX0" fmla="*/ 587798 w 4096324"/>
              <a:gd name="connsiteY0" fmla="*/ 0 h 3511487"/>
              <a:gd name="connsiteX1" fmla="*/ 4096324 w 4096324"/>
              <a:gd name="connsiteY1" fmla="*/ 0 h 3511487"/>
              <a:gd name="connsiteX2" fmla="*/ 4096324 w 4096324"/>
              <a:gd name="connsiteY2" fmla="*/ 2389464 h 3511487"/>
              <a:gd name="connsiteX3" fmla="*/ 4037670 w 4096324"/>
              <a:gd name="connsiteY3" fmla="*/ 2467901 h 3511487"/>
              <a:gd name="connsiteX4" fmla="*/ 2396474 w 4096324"/>
              <a:gd name="connsiteY4" fmla="*/ 3241884 h 3511487"/>
              <a:gd name="connsiteX5" fmla="*/ 269603 w 4096324"/>
              <a:gd name="connsiteY5" fmla="*/ 1115014 h 3511487"/>
              <a:gd name="connsiteX6" fmla="*/ 526305 w 4096324"/>
              <a:gd name="connsiteY6" fmla="*/ 101221 h 3511487"/>
              <a:gd name="connsiteX7" fmla="*/ 276096 w 4096324"/>
              <a:gd name="connsiteY7" fmla="*/ 0 h 3511487"/>
              <a:gd name="connsiteX8" fmla="*/ 517769 w 4096324"/>
              <a:gd name="connsiteY8" fmla="*/ 0 h 3511487"/>
              <a:gd name="connsiteX9" fmla="*/ 473625 w 4096324"/>
              <a:gd name="connsiteY9" fmla="*/ 72664 h 3511487"/>
              <a:gd name="connsiteX10" fmla="*/ 209692 w 4096324"/>
              <a:gd name="connsiteY10" fmla="*/ 1115014 h 3511487"/>
              <a:gd name="connsiteX11" fmla="*/ 2396474 w 4096324"/>
              <a:gd name="connsiteY11" fmla="*/ 3301796 h 3511487"/>
              <a:gd name="connsiteX12" fmla="*/ 4083901 w 4096324"/>
              <a:gd name="connsiteY12" fmla="*/ 2506010 h 3511487"/>
              <a:gd name="connsiteX13" fmla="*/ 4096324 w 4096324"/>
              <a:gd name="connsiteY13" fmla="*/ 2489397 h 3511487"/>
              <a:gd name="connsiteX14" fmla="*/ 4096324 w 4096324"/>
              <a:gd name="connsiteY14" fmla="*/ 2803759 h 3511487"/>
              <a:gd name="connsiteX15" fmla="*/ 4091036 w 4096324"/>
              <a:gd name="connsiteY15" fmla="*/ 2809577 h 3511487"/>
              <a:gd name="connsiteX16" fmla="*/ 2396474 w 4096324"/>
              <a:gd name="connsiteY16" fmla="*/ 3511487 h 3511487"/>
              <a:gd name="connsiteX17" fmla="*/ 0 w 4096324"/>
              <a:gd name="connsiteY17" fmla="*/ 1115014 h 3511487"/>
              <a:gd name="connsiteX18" fmla="*/ 188327 w 4096324"/>
              <a:gd name="connsiteY18" fmla="*/ 182198 h 351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6324" h="3511487">
                <a:moveTo>
                  <a:pt x="587798" y="0"/>
                </a:moveTo>
                <a:lnTo>
                  <a:pt x="4096324" y="0"/>
                </a:lnTo>
                <a:lnTo>
                  <a:pt x="4096324" y="2389464"/>
                </a:lnTo>
                <a:lnTo>
                  <a:pt x="4037670" y="2467901"/>
                </a:lnTo>
                <a:cubicBezTo>
                  <a:pt x="3647571" y="2940592"/>
                  <a:pt x="3057207" y="3241884"/>
                  <a:pt x="2396474" y="3241884"/>
                </a:cubicBezTo>
                <a:cubicBezTo>
                  <a:pt x="1221836" y="3241884"/>
                  <a:pt x="269603" y="2289651"/>
                  <a:pt x="269603" y="1115014"/>
                </a:cubicBezTo>
                <a:cubicBezTo>
                  <a:pt x="269603" y="747940"/>
                  <a:pt x="362595" y="402585"/>
                  <a:pt x="526305" y="101221"/>
                </a:cubicBezTo>
                <a:close/>
                <a:moveTo>
                  <a:pt x="276096" y="0"/>
                </a:moveTo>
                <a:lnTo>
                  <a:pt x="517769" y="0"/>
                </a:lnTo>
                <a:lnTo>
                  <a:pt x="473625" y="72664"/>
                </a:lnTo>
                <a:cubicBezTo>
                  <a:pt x="305303" y="382516"/>
                  <a:pt x="209692" y="737600"/>
                  <a:pt x="209692" y="1115014"/>
                </a:cubicBezTo>
                <a:cubicBezTo>
                  <a:pt x="209692" y="2322740"/>
                  <a:pt x="1188748" y="3301796"/>
                  <a:pt x="2396474" y="3301796"/>
                </a:cubicBezTo>
                <a:cubicBezTo>
                  <a:pt x="3075820" y="3301796"/>
                  <a:pt x="3682813" y="2992016"/>
                  <a:pt x="4083901" y="2506010"/>
                </a:cubicBezTo>
                <a:lnTo>
                  <a:pt x="4096324" y="2489397"/>
                </a:lnTo>
                <a:lnTo>
                  <a:pt x="4096324" y="2803759"/>
                </a:lnTo>
                <a:lnTo>
                  <a:pt x="4091036" y="2809577"/>
                </a:lnTo>
                <a:cubicBezTo>
                  <a:pt x="3657360" y="3243253"/>
                  <a:pt x="3058242" y="3511487"/>
                  <a:pt x="2396474" y="3511487"/>
                </a:cubicBezTo>
                <a:cubicBezTo>
                  <a:pt x="1072937" y="3511487"/>
                  <a:pt x="0" y="2438550"/>
                  <a:pt x="0" y="1115014"/>
                </a:cubicBezTo>
                <a:cubicBezTo>
                  <a:pt x="0" y="784130"/>
                  <a:pt x="67059" y="468908"/>
                  <a:pt x="188327" y="1821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B55EF4B-F619-D263-CE0A-C74928EEF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4" r="9565" b="386"/>
          <a:stretch/>
        </p:blipFill>
        <p:spPr>
          <a:xfrm>
            <a:off x="9631096" y="352316"/>
            <a:ext cx="1658761" cy="2116564"/>
          </a:xfrm>
          <a:prstGeom prst="rect">
            <a:avLst/>
          </a:prstGeom>
        </p:spPr>
      </p:pic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A31847AF-FADA-41FD-8347-0A5AF310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725" y="2528773"/>
            <a:ext cx="3118638" cy="3118638"/>
          </a:xfrm>
          <a:custGeom>
            <a:avLst/>
            <a:gdLst>
              <a:gd name="connsiteX0" fmla="*/ 1559319 w 3118638"/>
              <a:gd name="connsiteY0" fmla="*/ 175423 h 3118638"/>
              <a:gd name="connsiteX1" fmla="*/ 2943215 w 3118638"/>
              <a:gd name="connsiteY1" fmla="*/ 1559319 h 3118638"/>
              <a:gd name="connsiteX2" fmla="*/ 1559319 w 3118638"/>
              <a:gd name="connsiteY2" fmla="*/ 2943215 h 3118638"/>
              <a:gd name="connsiteX3" fmla="*/ 175423 w 3118638"/>
              <a:gd name="connsiteY3" fmla="*/ 1559319 h 3118638"/>
              <a:gd name="connsiteX4" fmla="*/ 1559319 w 3118638"/>
              <a:gd name="connsiteY4" fmla="*/ 175423 h 3118638"/>
              <a:gd name="connsiteX5" fmla="*/ 1559319 w 3118638"/>
              <a:gd name="connsiteY5" fmla="*/ 136440 h 3118638"/>
              <a:gd name="connsiteX6" fmla="*/ 136441 w 3118638"/>
              <a:gd name="connsiteY6" fmla="*/ 1559319 h 3118638"/>
              <a:gd name="connsiteX7" fmla="*/ 1559319 w 3118638"/>
              <a:gd name="connsiteY7" fmla="*/ 2982198 h 3118638"/>
              <a:gd name="connsiteX8" fmla="*/ 2982198 w 3118638"/>
              <a:gd name="connsiteY8" fmla="*/ 1559319 h 3118638"/>
              <a:gd name="connsiteX9" fmla="*/ 1559319 w 3118638"/>
              <a:gd name="connsiteY9" fmla="*/ 136440 h 3118638"/>
              <a:gd name="connsiteX10" fmla="*/ 1559319 w 3118638"/>
              <a:gd name="connsiteY10" fmla="*/ 0 h 3118638"/>
              <a:gd name="connsiteX11" fmla="*/ 3118638 w 3118638"/>
              <a:gd name="connsiteY11" fmla="*/ 1559319 h 3118638"/>
              <a:gd name="connsiteX12" fmla="*/ 1559319 w 3118638"/>
              <a:gd name="connsiteY12" fmla="*/ 3118638 h 3118638"/>
              <a:gd name="connsiteX13" fmla="*/ 0 w 3118638"/>
              <a:gd name="connsiteY13" fmla="*/ 1559319 h 3118638"/>
              <a:gd name="connsiteX14" fmla="*/ 1559319 w 3118638"/>
              <a:gd name="connsiteY14" fmla="*/ 0 h 311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8638" h="3118638">
                <a:moveTo>
                  <a:pt x="1559319" y="175423"/>
                </a:moveTo>
                <a:cubicBezTo>
                  <a:pt x="2323623" y="175423"/>
                  <a:pt x="2943215" y="795015"/>
                  <a:pt x="2943215" y="1559319"/>
                </a:cubicBezTo>
                <a:cubicBezTo>
                  <a:pt x="2943215" y="2323623"/>
                  <a:pt x="2323623" y="2943215"/>
                  <a:pt x="1559319" y="2943215"/>
                </a:cubicBezTo>
                <a:cubicBezTo>
                  <a:pt x="795015" y="2943215"/>
                  <a:pt x="175423" y="2323623"/>
                  <a:pt x="175423" y="1559319"/>
                </a:cubicBezTo>
                <a:cubicBezTo>
                  <a:pt x="175423" y="795015"/>
                  <a:pt x="795015" y="175423"/>
                  <a:pt x="1559319" y="175423"/>
                </a:cubicBezTo>
                <a:close/>
                <a:moveTo>
                  <a:pt x="1559319" y="136440"/>
                </a:moveTo>
                <a:cubicBezTo>
                  <a:pt x="773486" y="136440"/>
                  <a:pt x="136441" y="773486"/>
                  <a:pt x="136441" y="1559319"/>
                </a:cubicBezTo>
                <a:cubicBezTo>
                  <a:pt x="136441" y="2345154"/>
                  <a:pt x="773486" y="2982198"/>
                  <a:pt x="1559319" y="2982198"/>
                </a:cubicBezTo>
                <a:cubicBezTo>
                  <a:pt x="2345154" y="2982198"/>
                  <a:pt x="2982198" y="2345154"/>
                  <a:pt x="2982198" y="1559319"/>
                </a:cubicBezTo>
                <a:cubicBezTo>
                  <a:pt x="2982198" y="773486"/>
                  <a:pt x="2345154" y="136440"/>
                  <a:pt x="1559319" y="136440"/>
                </a:cubicBezTo>
                <a:close/>
                <a:moveTo>
                  <a:pt x="1559319" y="0"/>
                </a:moveTo>
                <a:cubicBezTo>
                  <a:pt x="2420508" y="0"/>
                  <a:pt x="3118638" y="698131"/>
                  <a:pt x="3118638" y="1559319"/>
                </a:cubicBezTo>
                <a:cubicBezTo>
                  <a:pt x="3118638" y="2420508"/>
                  <a:pt x="2420508" y="3118638"/>
                  <a:pt x="1559319" y="3118638"/>
                </a:cubicBezTo>
                <a:cubicBezTo>
                  <a:pt x="698131" y="3118638"/>
                  <a:pt x="0" y="2420508"/>
                  <a:pt x="0" y="1559319"/>
                </a:cubicBezTo>
                <a:cubicBezTo>
                  <a:pt x="0" y="698131"/>
                  <a:pt x="698131" y="0"/>
                  <a:pt x="155931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 descr="A picture containing person, human face, smile, shirt&#10;&#10;Description automatically generated">
            <a:extLst>
              <a:ext uri="{FF2B5EF4-FFF2-40B4-BE49-F238E27FC236}">
                <a16:creationId xmlns:a16="http://schemas.microsoft.com/office/drawing/2014/main" id="{5914E5F1-83AE-9CD5-3BE5-738E7F882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7" r="46014" b="43886"/>
          <a:stretch/>
        </p:blipFill>
        <p:spPr>
          <a:xfrm>
            <a:off x="6719280" y="3283759"/>
            <a:ext cx="1161540" cy="1608666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8C3799FC-B9F3-483C-8BB1-B6745402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35493" y="6229681"/>
            <a:ext cx="457200" cy="457200"/>
            <a:chOff x="11361456" y="6195813"/>
            <a:chExt cx="548640" cy="54864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69AD0B6-DB21-422F-AE46-79137907C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11E7789-3D37-48F1-AED4-B4D26DECE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4FB259F8-8256-44FF-8B52-835A8A3E3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7048" y="3872875"/>
            <a:ext cx="3374952" cy="2985125"/>
          </a:xfrm>
          <a:custGeom>
            <a:avLst/>
            <a:gdLst>
              <a:gd name="connsiteX0" fmla="*/ 2058951 w 3374952"/>
              <a:gd name="connsiteY0" fmla="*/ 231632 h 2985125"/>
              <a:gd name="connsiteX1" fmla="*/ 3351060 w 3374952"/>
              <a:gd name="connsiteY1" fmla="*/ 766842 h 2985125"/>
              <a:gd name="connsiteX2" fmla="*/ 3374952 w 3374952"/>
              <a:gd name="connsiteY2" fmla="*/ 793129 h 2985125"/>
              <a:gd name="connsiteX3" fmla="*/ 3374952 w 3374952"/>
              <a:gd name="connsiteY3" fmla="*/ 2985125 h 2985125"/>
              <a:gd name="connsiteX4" fmla="*/ 485693 w 3374952"/>
              <a:gd name="connsiteY4" fmla="*/ 2985125 h 2985125"/>
              <a:gd name="connsiteX5" fmla="*/ 452180 w 3374952"/>
              <a:gd name="connsiteY5" fmla="*/ 2929960 h 2985125"/>
              <a:gd name="connsiteX6" fmla="*/ 231632 w 3374952"/>
              <a:gd name="connsiteY6" fmla="*/ 2058951 h 2985125"/>
              <a:gd name="connsiteX7" fmla="*/ 2058951 w 3374952"/>
              <a:gd name="connsiteY7" fmla="*/ 231632 h 2985125"/>
              <a:gd name="connsiteX8" fmla="*/ 2058951 w 3374952"/>
              <a:gd name="connsiteY8" fmla="*/ 0 h 2985125"/>
              <a:gd name="connsiteX9" fmla="*/ 3368635 w 3374952"/>
              <a:gd name="connsiteY9" fmla="*/ 470164 h 2985125"/>
              <a:gd name="connsiteX10" fmla="*/ 3374952 w 3374952"/>
              <a:gd name="connsiteY10" fmla="*/ 475905 h 2985125"/>
              <a:gd name="connsiteX11" fmla="*/ 3374952 w 3374952"/>
              <a:gd name="connsiteY11" fmla="*/ 719078 h 2985125"/>
              <a:gd name="connsiteX12" fmla="*/ 3254038 w 3374952"/>
              <a:gd name="connsiteY12" fmla="*/ 609184 h 2985125"/>
              <a:gd name="connsiteX13" fmla="*/ 2058951 w 3374952"/>
              <a:gd name="connsiteY13" fmla="*/ 180158 h 2985125"/>
              <a:gd name="connsiteX14" fmla="*/ 180158 w 3374952"/>
              <a:gd name="connsiteY14" fmla="*/ 2058951 h 2985125"/>
              <a:gd name="connsiteX15" fmla="*/ 406918 w 3374952"/>
              <a:gd name="connsiteY15" fmla="*/ 2954496 h 2985125"/>
              <a:gd name="connsiteX16" fmla="*/ 425526 w 3374952"/>
              <a:gd name="connsiteY16" fmla="*/ 2985125 h 2985125"/>
              <a:gd name="connsiteX17" fmla="*/ 221891 w 3374952"/>
              <a:gd name="connsiteY17" fmla="*/ 2985125 h 2985125"/>
              <a:gd name="connsiteX18" fmla="*/ 161803 w 3374952"/>
              <a:gd name="connsiteY18" fmla="*/ 2860388 h 2985125"/>
              <a:gd name="connsiteX19" fmla="*/ 0 w 3374952"/>
              <a:gd name="connsiteY19" fmla="*/ 2058951 h 2985125"/>
              <a:gd name="connsiteX20" fmla="*/ 2058951 w 3374952"/>
              <a:gd name="connsiteY20" fmla="*/ 0 h 298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4952" h="2985125">
                <a:moveTo>
                  <a:pt x="2058951" y="231632"/>
                </a:moveTo>
                <a:cubicBezTo>
                  <a:pt x="2563551" y="231632"/>
                  <a:pt x="3020381" y="436162"/>
                  <a:pt x="3351060" y="766842"/>
                </a:cubicBezTo>
                <a:lnTo>
                  <a:pt x="3374952" y="793129"/>
                </a:lnTo>
                <a:lnTo>
                  <a:pt x="3374952" y="2985125"/>
                </a:lnTo>
                <a:lnTo>
                  <a:pt x="485693" y="2985125"/>
                </a:lnTo>
                <a:lnTo>
                  <a:pt x="452180" y="2929960"/>
                </a:lnTo>
                <a:cubicBezTo>
                  <a:pt x="311527" y="2671041"/>
                  <a:pt x="231632" y="2374326"/>
                  <a:pt x="231632" y="2058951"/>
                </a:cubicBezTo>
                <a:cubicBezTo>
                  <a:pt x="231632" y="1049751"/>
                  <a:pt x="1049751" y="231632"/>
                  <a:pt x="2058951" y="231632"/>
                </a:cubicBezTo>
                <a:close/>
                <a:moveTo>
                  <a:pt x="2058951" y="0"/>
                </a:moveTo>
                <a:cubicBezTo>
                  <a:pt x="2556445" y="0"/>
                  <a:pt x="3012727" y="176443"/>
                  <a:pt x="3368635" y="470164"/>
                </a:cubicBezTo>
                <a:lnTo>
                  <a:pt x="3374952" y="475905"/>
                </a:lnTo>
                <a:lnTo>
                  <a:pt x="3374952" y="719078"/>
                </a:lnTo>
                <a:lnTo>
                  <a:pt x="3254038" y="609184"/>
                </a:lnTo>
                <a:cubicBezTo>
                  <a:pt x="2929272" y="341163"/>
                  <a:pt x="2512914" y="180158"/>
                  <a:pt x="2058951" y="180158"/>
                </a:cubicBezTo>
                <a:cubicBezTo>
                  <a:pt x="1021323" y="180158"/>
                  <a:pt x="180158" y="1021323"/>
                  <a:pt x="180158" y="2058951"/>
                </a:cubicBezTo>
                <a:cubicBezTo>
                  <a:pt x="180158" y="2383210"/>
                  <a:pt x="262303" y="2688283"/>
                  <a:pt x="406918" y="2954496"/>
                </a:cubicBezTo>
                <a:lnTo>
                  <a:pt x="425526" y="2985125"/>
                </a:lnTo>
                <a:lnTo>
                  <a:pt x="221891" y="2985125"/>
                </a:lnTo>
                <a:lnTo>
                  <a:pt x="161803" y="2860388"/>
                </a:lnTo>
                <a:cubicBezTo>
                  <a:pt x="57614" y="2614059"/>
                  <a:pt x="0" y="2343233"/>
                  <a:pt x="0" y="2058951"/>
                </a:cubicBezTo>
                <a:cubicBezTo>
                  <a:pt x="0" y="921823"/>
                  <a:pt x="921823" y="0"/>
                  <a:pt x="205895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C7CE8A5-4A3E-E9E4-1788-BC10EE5CD7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24988"/>
          <a:stretch/>
        </p:blipFill>
        <p:spPr>
          <a:xfrm>
            <a:off x="9849393" y="4840786"/>
            <a:ext cx="2056509" cy="15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7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9963F-BD49-4738-92A0-5B33E9A33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heard the shots</a:t>
            </a:r>
            <a:br>
              <a:rPr lang="en-US" b="1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pc="600" dirty="0">
                <a:solidFill>
                  <a:srgbClr val="000000"/>
                </a:solidFill>
              </a:rPr>
              <a:t>Where are they coming from?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44C9A-2B83-4FE8-9D00-359195538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92" y="2194654"/>
            <a:ext cx="7257518" cy="4050792"/>
          </a:xfrm>
        </p:spPr>
        <p:txBody>
          <a:bodyPr/>
          <a:lstStyle/>
          <a:p>
            <a:pPr>
              <a:buClr>
                <a:srgbClr val="9E3611"/>
              </a:buClr>
            </a:pPr>
            <a:r>
              <a:rPr lang="en-US" b="1" dirty="0"/>
              <a:t>A different floor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Make sure door is locked and stay in lock down mode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Try and keep students calm and off of their phones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Have students arm themselves with something to throw at shooter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Gather first aid gear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You can be of help when shooter is neutralized and law enforcement opens your door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31B05-3B7A-457A-AC5D-7FD8317E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25" y="5385835"/>
            <a:ext cx="208501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DD0CB-3B29-4D5F-BBC9-345D29971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366" y="3941072"/>
            <a:ext cx="3662881" cy="27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5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4F40-5986-ECF4-3AC3-29D6C149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heard the shots</a:t>
            </a:r>
            <a:br>
              <a:rPr lang="en-US" b="1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300" spc="600" dirty="0">
                <a:solidFill>
                  <a:srgbClr val="000000"/>
                </a:solidFill>
              </a:rPr>
              <a:t>Where are they coming from?</a:t>
            </a:r>
            <a:br>
              <a:rPr lang="en-US" b="1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86665-4B1A-6B17-2285-62FE2666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14" y="1994886"/>
            <a:ext cx="8908039" cy="48631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9E3611"/>
              </a:buClr>
            </a:pPr>
            <a:r>
              <a:rPr lang="en-US" sz="2800" b="1" dirty="0"/>
              <a:t>Down the hall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Stay in lock down mode, try and calm students 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Have them armed with something to throw at the shooter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Remind them to stay off phones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Gather your first aid gear as quietly and quickly as possible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You should already have this ready to grab and go 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Do not open the door for any reason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I would be standing by door to try and take down the shooter if they gained entry, but that's just me</a:t>
            </a:r>
          </a:p>
          <a:p>
            <a:pPr lvl="3">
              <a:buClr>
                <a:srgbClr val="9E3611"/>
              </a:buClr>
            </a:pPr>
            <a:r>
              <a:rPr lang="en-US" dirty="0"/>
              <a:t>I carry a knife and would be willing to use it. 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Wait on law enforcement to gain entry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Leave with students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This may be with their hands above their head so other law enforcement knows they are not the shooter</a:t>
            </a:r>
          </a:p>
        </p:txBody>
      </p:sp>
      <p:pic>
        <p:nvPicPr>
          <p:cNvPr id="7" name="Picture 7" descr="A group of police officers holding guns&#10;&#10;Description automatically generated">
            <a:extLst>
              <a:ext uri="{FF2B5EF4-FFF2-40B4-BE49-F238E27FC236}">
                <a16:creationId xmlns:a16="http://schemas.microsoft.com/office/drawing/2014/main" id="{37839EB6-051D-AB45-2797-1CCE75C8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202" y="5079341"/>
            <a:ext cx="3001252" cy="1698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B0C0F-3E84-49D4-89A6-16934889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328" y="2206444"/>
            <a:ext cx="2083738" cy="8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55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D068-48D9-47FA-941B-627272CC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heard the shots</a:t>
            </a:r>
            <a:br>
              <a:rPr lang="en-US" b="1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pc="600" dirty="0">
                <a:solidFill>
                  <a:srgbClr val="000000"/>
                </a:solidFill>
              </a:rPr>
              <a:t>Where are they coming from?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8048645-008F-4D1C-BD59-FC8E57D0A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60" y="2121407"/>
            <a:ext cx="10455388" cy="4681765"/>
          </a:xfrm>
        </p:spPr>
        <p:txBody>
          <a:bodyPr/>
          <a:lstStyle/>
          <a:p>
            <a:pPr>
              <a:buClr>
                <a:srgbClr val="9E3611"/>
              </a:buClr>
            </a:pPr>
            <a:r>
              <a:rPr lang="en-US" sz="2800" b="1" dirty="0"/>
              <a:t>Your room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Two options: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Have students throw books or whatever they can to throw at the shooter! (Talk to your school district about this!!)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This is a distraction 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Have them run at the shooter too, over whelm them and take them over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Take cover and make yourself as small as possible and cover your vital organs as much as possible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Either option, you need to practice this with all your classes 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Drill it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Have them throw like paper wads at the “shooter”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If shooter leaves your room, you can try to render aid if able too. 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If they do not, stay small as you can till help arrives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Remember most shootings are over in less than 5 minutes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E9920-E1B0-43BA-AC88-3583C9CF5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806" y="5943562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4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F15B2-877A-4DBA-8DC1-0DF463BE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999" y="484632"/>
            <a:ext cx="11628235" cy="1609344"/>
          </a:xfrm>
        </p:spPr>
        <p:txBody>
          <a:bodyPr/>
          <a:lstStyle/>
          <a:p>
            <a:pPr algn="ctr"/>
            <a:r>
              <a:rPr lang="en-US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enforcement opens </a:t>
            </a:r>
            <a:br>
              <a:rPr lang="en-US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door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D6D0D-9869-4DF2-B43A-B62279343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99" y="2306127"/>
            <a:ext cx="7188507" cy="4405224"/>
          </a:xfrm>
        </p:spPr>
        <p:txBody>
          <a:bodyPr/>
          <a:lstStyle/>
          <a:p>
            <a:pPr>
              <a:buClr>
                <a:srgbClr val="9E3611"/>
              </a:buClr>
            </a:pPr>
            <a:r>
              <a:rPr lang="en-US" dirty="0"/>
              <a:t>Law enforcement gains entry to your room and says to exit the building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They should point you in a direction to go</a:t>
            </a:r>
          </a:p>
          <a:p>
            <a:pPr>
              <a:buClr>
                <a:srgbClr val="9E3611"/>
              </a:buClr>
            </a:pPr>
            <a:r>
              <a:rPr lang="en-US" dirty="0"/>
              <a:t>Be aware that once you leave your room, things are going to be chaotic </a:t>
            </a:r>
          </a:p>
          <a:p>
            <a:pPr>
              <a:buClr>
                <a:srgbClr val="9E3611"/>
              </a:buClr>
            </a:pPr>
            <a:r>
              <a:rPr lang="en-US" dirty="0"/>
              <a:t>Attempt to shield students from what they might see on the way out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Heads down facing the ground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They may have to hold their hands up in the air</a:t>
            </a:r>
          </a:p>
          <a:p>
            <a:pPr>
              <a:buClr>
                <a:srgbClr val="9E3611"/>
              </a:buClr>
            </a:pPr>
            <a:r>
              <a:rPr lang="en-US" dirty="0"/>
              <a:t>Make sure you stay calm as you can to get the students out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242C1-7BC0-44EB-8DEA-1B717CBCE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781" y="3942600"/>
            <a:ext cx="4218854" cy="281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92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F91C-E550-4F6B-8147-1206A224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Staying involved</a:t>
            </a:r>
            <a:br>
              <a:rPr lang="en-US" dirty="0"/>
            </a:br>
            <a:r>
              <a:rPr lang="en-US" i="1" dirty="0"/>
              <a:t>You are not done just yet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151AA-B1AC-4403-9BED-D4EBFEC3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946967" cy="4050792"/>
          </a:xfrm>
        </p:spPr>
        <p:txBody>
          <a:bodyPr/>
          <a:lstStyle/>
          <a:p>
            <a:pPr>
              <a:buClr>
                <a:srgbClr val="9E3611"/>
              </a:buClr>
            </a:pPr>
            <a:r>
              <a:rPr lang="en-US" dirty="0"/>
              <a:t>The threat has passed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Escort your class outside to the staging area.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Account for all your students.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Your school should have a plan for this</a:t>
            </a:r>
          </a:p>
          <a:p>
            <a:pPr>
              <a:buClr>
                <a:srgbClr val="9E3611"/>
              </a:buClr>
            </a:pPr>
            <a:r>
              <a:rPr lang="en-US" dirty="0"/>
              <a:t>Know that once outside, it is going to be crazy!</a:t>
            </a:r>
          </a:p>
          <a:p>
            <a:pPr>
              <a:buClr>
                <a:srgbClr val="9E3611"/>
              </a:buClr>
            </a:pPr>
            <a:r>
              <a:rPr lang="en-US" dirty="0"/>
              <a:t>First aid/triage to those outside of building 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Especially if EMS is not there yet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Again, go over this with school prior to anything ever happening</a:t>
            </a:r>
          </a:p>
          <a:p>
            <a:pPr>
              <a:buClr>
                <a:srgbClr val="9E3611"/>
              </a:buClr>
            </a:pPr>
            <a:r>
              <a:rPr lang="en-US" dirty="0"/>
              <a:t>The following slide will review what the MCI staging area will look like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CD9D4-95A1-468E-8665-62A0B422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736" y="3801374"/>
            <a:ext cx="3992185" cy="29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35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0D7D1-1EAA-4A9E-92E9-6E5E8561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49" y="116572"/>
            <a:ext cx="10058400" cy="160934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</a:t>
            </a:r>
            <a:r>
              <a:rPr lang="en-US" dirty="0"/>
              <a:t> </a:t>
            </a:r>
            <a:r>
              <a:rPr lang="en-US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Causality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</a:t>
            </a:r>
            <a:r>
              <a:rPr lang="en-US" dirty="0"/>
              <a:t> -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99026-6F8C-4AB8-BD0C-6AEC4095A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35" y="1973954"/>
            <a:ext cx="10909539" cy="40507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Remember that these are disasters, either man-made or natural, in which local management agencies and the healthcare system are overwhelmed. </a:t>
            </a:r>
          </a:p>
          <a:p>
            <a:r>
              <a:rPr lang="en-US" dirty="0"/>
              <a:t>Triage - c</a:t>
            </a:r>
            <a:r>
              <a:rPr lang="en-US" sz="1800" i="1" dirty="0"/>
              <a:t>heck for immediate life-threatening concerns, usually lasting no more than one minute per patient </a:t>
            </a:r>
          </a:p>
          <a:p>
            <a:pPr lvl="2"/>
            <a:r>
              <a:rPr lang="en-US" dirty="0"/>
              <a:t>Triage personnel do not conduct treatment, with the exception of:</a:t>
            </a:r>
          </a:p>
          <a:p>
            <a:pPr lvl="3"/>
            <a:r>
              <a:rPr lang="en-US" dirty="0"/>
              <a:t>Airway maneuvers;</a:t>
            </a:r>
          </a:p>
          <a:p>
            <a:pPr lvl="3"/>
            <a:r>
              <a:rPr lang="en-US" dirty="0"/>
              <a:t>Tourniquets for life-threatening hemorrhage; and</a:t>
            </a:r>
          </a:p>
          <a:p>
            <a:pPr lvl="3"/>
            <a:r>
              <a:rPr lang="en-US" dirty="0"/>
              <a:t>Where allowed by local protocols, needle decompressions for tension pneumothoraxes</a:t>
            </a:r>
            <a:endParaRPr lang="en-US" i="1" dirty="0"/>
          </a:p>
          <a:p>
            <a:pPr lvl="1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 - immediate</a:t>
            </a:r>
          </a:p>
          <a:p>
            <a:pPr lvl="2"/>
            <a:r>
              <a:rPr lang="en-US" dirty="0"/>
              <a:t>Patients who have major life-threatening injuries, but are salvageable given the resources available</a:t>
            </a:r>
          </a:p>
          <a:p>
            <a:pPr lvl="1"/>
            <a:r>
              <a:rPr lang="en-US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dirty="0"/>
              <a:t>delayed</a:t>
            </a:r>
          </a:p>
          <a:p>
            <a:pPr lvl="2"/>
            <a:r>
              <a:rPr lang="en-US" dirty="0"/>
              <a:t>Patients who have non-life-threatening injuries, but are unable to walk or exhibit an altered mental status</a:t>
            </a:r>
          </a:p>
          <a:p>
            <a:pPr lvl="1"/>
            <a:r>
              <a:rPr lang="en-US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</a:t>
            </a:r>
            <a:r>
              <a:rPr lang="en-US" dirty="0"/>
              <a:t>– “walking wounded”</a:t>
            </a:r>
          </a:p>
          <a:p>
            <a:pPr lvl="2"/>
            <a:r>
              <a:rPr lang="en-US" dirty="0"/>
              <a:t>Patients who are able to ambulate out of the incident area to a treatment area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  <a:r>
              <a:rPr lang="en-US" dirty="0"/>
              <a:t>  - deceased or expectant</a:t>
            </a:r>
          </a:p>
          <a:p>
            <a:pPr lvl="2"/>
            <a:r>
              <a:rPr lang="en-US" dirty="0"/>
              <a:t>Used for victims who are dead, or whose injuries make survival unlikely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95790-AFA3-45C8-A3BD-224C6E339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313" y="4802037"/>
            <a:ext cx="2594955" cy="201374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5D39B-BF64-4841-B2A4-EFB701D0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Mistovich, J. J., &amp; Karren, K. J. (2017). Prehospital Emergency Care (11th ed.). Pearson.</a:t>
            </a:r>
          </a:p>
        </p:txBody>
      </p:sp>
    </p:spTree>
    <p:extLst>
      <p:ext uri="{BB962C8B-B14F-4D97-AF65-F5344CB8AC3E}">
        <p14:creationId xmlns:p14="http://schemas.microsoft.com/office/powerpoint/2010/main" val="186582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4973-187C-3AFA-56E4-A160AD87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/>
              </a:rPr>
              <a:t>Staying involved</a:t>
            </a:r>
            <a:endParaRPr lang="en-US" i="1" dirty="0">
              <a:latin typeface="Rockwell Condense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1CF98-6A00-F6D7-0D87-B5FEF9931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463" y="1794616"/>
            <a:ext cx="10058400" cy="43646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9E3611"/>
              </a:buClr>
            </a:pPr>
            <a:r>
              <a:rPr lang="en-US" b="1" dirty="0"/>
              <a:t>Try to stop life threats!!!</a:t>
            </a:r>
          </a:p>
          <a:p>
            <a:pPr>
              <a:buClr>
                <a:srgbClr val="9E3611"/>
              </a:buClr>
            </a:pPr>
            <a:r>
              <a:rPr lang="en-US" dirty="0"/>
              <a:t>Use you trauma kit and 4x4’s to stop bleeding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If it spurts, cover it with direct pressure!</a:t>
            </a:r>
          </a:p>
          <a:p>
            <a:pPr>
              <a:buClr>
                <a:srgbClr val="9E3611"/>
              </a:buClr>
            </a:pPr>
            <a:r>
              <a:rPr lang="en-US" dirty="0"/>
              <a:t>Have tourniquets ready to go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Remember high and tight and write the time applied on the patients forehead</a:t>
            </a:r>
          </a:p>
          <a:p>
            <a:pPr>
              <a:buClr>
                <a:srgbClr val="9E3611"/>
              </a:buClr>
            </a:pPr>
            <a:r>
              <a:rPr lang="en-US" dirty="0"/>
              <a:t>Have EMT student help triage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Check with your school first about this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Let them do the things you have trained them for!</a:t>
            </a:r>
          </a:p>
          <a:p>
            <a:pPr>
              <a:buClr>
                <a:srgbClr val="9E3611"/>
              </a:buClr>
            </a:pPr>
            <a:r>
              <a:rPr lang="en-US" dirty="0"/>
              <a:t>Be there for your students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Ya'll endured a horrific ordeal together!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They will be emotional and need mental help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endParaRPr lang="en-US" dirty="0"/>
          </a:p>
        </p:txBody>
      </p:sp>
      <p:pic>
        <p:nvPicPr>
          <p:cNvPr id="6" name="Graphic 6" descr="First aid kit outline">
            <a:extLst>
              <a:ext uri="{FF2B5EF4-FFF2-40B4-BE49-F238E27FC236}">
                <a16:creationId xmlns:a16="http://schemas.microsoft.com/office/drawing/2014/main" id="{36284E6D-C035-B1AC-2C44-C4B7D6803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6786" y="59568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26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1BA7C4-3889-47C2-BF9B-07A84F4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being prepared look like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114A7-2C9B-44CE-9E86-F56FCACC4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have for first aid?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Stop the bleed kit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My school has them all over the buildings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Trauma kit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I have one always ready to go</a:t>
            </a:r>
          </a:p>
          <a:p>
            <a:pPr>
              <a:buClr>
                <a:srgbClr val="9E3611"/>
              </a:buClr>
            </a:pPr>
            <a:r>
              <a:rPr lang="en-US" dirty="0"/>
              <a:t>Is it packed and ready to go?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Take a brick of 4x4's with you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There will be bleeding</a:t>
            </a:r>
          </a:p>
          <a:p>
            <a:pPr>
              <a:buClr>
                <a:srgbClr val="9E3611"/>
              </a:buClr>
            </a:pPr>
            <a:r>
              <a:rPr lang="en-US" dirty="0"/>
              <a:t>Does your school have an emergency bag?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Containing a class roster for all classes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Do you keep it updated?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67476E-4707-41C5-864F-A38CF52E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202" y="3429000"/>
            <a:ext cx="4329828" cy="201415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2DCBF3-DE20-40D3-967C-624D5683545B}"/>
              </a:ext>
            </a:extLst>
          </p:cNvPr>
          <p:cNvCxnSpPr/>
          <p:nvPr/>
        </p:nvCxnSpPr>
        <p:spPr>
          <a:xfrm>
            <a:off x="4733026" y="3542581"/>
            <a:ext cx="1811548" cy="4313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0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60A41B-1D9B-4B89-B53C-820654625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080" y="1701652"/>
            <a:ext cx="9787634" cy="28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23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7A082-39E5-4441-9763-83D5C80D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99049"/>
            <a:ext cx="7723344" cy="6442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out your school’s plan</a:t>
            </a:r>
          </a:p>
          <a:p>
            <a:r>
              <a:rPr lang="en-US" b="1" dirty="0"/>
              <a:t>Have a conversation with: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Your Principal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Do we have a plan?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Who can up with the plan?</a:t>
            </a:r>
          </a:p>
          <a:p>
            <a:pPr lvl="4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Did the plan involve the SRO, nurse and counselor?</a:t>
            </a:r>
          </a:p>
          <a:p>
            <a:pPr lvl="4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Does the superintendent know what the plan is for each campus?</a:t>
            </a:r>
          </a:p>
          <a:p>
            <a:pPr lvl="4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What is the community involvement?</a:t>
            </a:r>
          </a:p>
          <a:p>
            <a:pPr lvl="5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The mayor know what the plan is?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Do we have a safety team?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Can I be on it?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Don’t be afraid to talk to him and ask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9EAF1-7818-425B-92BF-156F9A43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518" y="3429000"/>
            <a:ext cx="3675927" cy="2076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04083-B27D-4FE6-BDAF-C1A462DF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32" y="4797498"/>
            <a:ext cx="2682587" cy="16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9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E7864-4DE5-E826-3061-85CFD9C8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/>
              <a:t>People who helped me out </a:t>
            </a:r>
            <a:br>
              <a:rPr lang="en-US"/>
            </a:br>
            <a:r>
              <a:rPr lang="en-US"/>
              <a:t>(much needed feedback)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5FAE7C75-801C-F3DF-159F-7E567F0045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339872"/>
              </p:ext>
            </p:extLst>
          </p:nvPr>
        </p:nvGraphicFramePr>
        <p:xfrm>
          <a:off x="903720" y="2052881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9CD61ED-4C90-4781-90D4-67AC520A0B73}"/>
              </a:ext>
            </a:extLst>
          </p:cNvPr>
          <p:cNvSpPr txBox="1"/>
          <p:nvPr/>
        </p:nvSpPr>
        <p:spPr>
          <a:xfrm>
            <a:off x="580845" y="5387148"/>
            <a:ext cx="10630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Disclaimer: Although these people helped me with this topic, the opinions are my own and may not</a:t>
            </a:r>
          </a:p>
          <a:p>
            <a:r>
              <a:rPr lang="en-US" i="1" dirty="0"/>
              <a:t> reflect the options of the above mentioned people. </a:t>
            </a:r>
          </a:p>
        </p:txBody>
      </p:sp>
    </p:spTree>
    <p:extLst>
      <p:ext uri="{BB962C8B-B14F-4D97-AF65-F5344CB8AC3E}">
        <p14:creationId xmlns:p14="http://schemas.microsoft.com/office/powerpoint/2010/main" val="301287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DE3B-057E-48B0-86A1-9D0B1673F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resource officer -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sro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27BA-7936-44B5-A1E7-CA6ECDD27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SRO </a:t>
            </a:r>
          </a:p>
          <a:p>
            <a:pPr lvl="1"/>
            <a:r>
              <a:rPr lang="en-US" dirty="0"/>
              <a:t>May be your school PD</a:t>
            </a:r>
          </a:p>
          <a:p>
            <a:r>
              <a:rPr lang="en-US" dirty="0"/>
              <a:t>This is your go to person about what you can and can’t do on campus</a:t>
            </a:r>
          </a:p>
          <a:p>
            <a:pPr lvl="1"/>
            <a:r>
              <a:rPr lang="en-US" dirty="0"/>
              <a:t>They will be honest with you about what you can and can’t do</a:t>
            </a:r>
          </a:p>
          <a:p>
            <a:pPr lvl="1"/>
            <a:r>
              <a:rPr lang="en-US" dirty="0"/>
              <a:t>They will know if you have the Texas school safety certification and the Texas Gaudian program in place</a:t>
            </a:r>
          </a:p>
          <a:p>
            <a:r>
              <a:rPr lang="en-US" dirty="0"/>
              <a:t>Don’t be afraid of them </a:t>
            </a:r>
          </a:p>
          <a:p>
            <a:r>
              <a:rPr lang="en-US" dirty="0"/>
              <a:t>Have them come talk to your classes </a:t>
            </a:r>
          </a:p>
          <a:p>
            <a:r>
              <a:rPr lang="en-US" dirty="0"/>
              <a:t>Many topics they can discuss as well as shootings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3963D-0A3A-4AD2-9E54-21842097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102" y="3859205"/>
            <a:ext cx="185944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40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7AE0-1405-457E-9ABF-502C1F80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nurse and counselors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0C9AC-040E-4FD9-8578-3D81E6818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Your school nurse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What is their job, how can we work together when it happens?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Do we have a trauma bag?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If not, maybe your HOSA club can create this with them for all classrooms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Your school counselors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How can students find them?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Invite them to your classroom to speak so the students know who they are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Remember prevention is half the battle!!!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They make great guest speakers!</a:t>
            </a:r>
          </a:p>
          <a:p>
            <a:pPr lvl="4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Cover those TEKS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0D6AB-3C95-4318-9F56-169D5A341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662" y="1892060"/>
            <a:ext cx="2078768" cy="147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7512B-91FA-4861-9F9A-EBCA7AE9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661" y="4474234"/>
            <a:ext cx="2153728" cy="21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60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3021B-594B-4361-BF4B-6B7532EA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69012"/>
            <a:ext cx="10058400" cy="1132936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 meeting/pd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C4CCA-5B7D-4178-8ADF-A13688618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59457"/>
            <a:ext cx="10058400" cy="491274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9E3611"/>
              </a:buClr>
            </a:pPr>
            <a:r>
              <a:rPr lang="en-US" b="1" dirty="0"/>
              <a:t>Have a staff meeting </a:t>
            </a:r>
            <a:r>
              <a:rPr lang="en-US" dirty="0"/>
              <a:t>where you talk about the what ifs and how they will be handled on your campus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Who does what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Who is responsible for what</a:t>
            </a:r>
          </a:p>
          <a:p>
            <a:r>
              <a:rPr lang="en-US" dirty="0"/>
              <a:t>On a </a:t>
            </a:r>
            <a:r>
              <a:rPr lang="en-US" b="1" dirty="0"/>
              <a:t>professional development day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Run a drill as if a shooting has occurred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Get students and community involved so they know what it looks like and what happens</a:t>
            </a:r>
          </a:p>
          <a:p>
            <a:pPr lvl="3">
              <a:buClr>
                <a:srgbClr val="9E3611"/>
              </a:buClr>
            </a:pPr>
            <a:r>
              <a:rPr lang="en-US" dirty="0"/>
              <a:t>We practice sports to get better in games, we need to practice this!!!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Have a debrief about what worked and didn't work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Many schools use PD days to practice active shooters!!!!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This would beat doing icebreakers we don’t want to do in the first place</a:t>
            </a:r>
          </a:p>
          <a:p>
            <a:r>
              <a:rPr lang="en-US" dirty="0"/>
              <a:t>PD available that you can suggest to your administration:</a:t>
            </a:r>
          </a:p>
          <a:p>
            <a:pPr lvl="1"/>
            <a:r>
              <a:rPr lang="en-US" dirty="0">
                <a:hlinkClick r:id="rId2"/>
              </a:rPr>
              <a:t>https://iloveuguys.org/standard-response-protocol/</a:t>
            </a:r>
            <a:endParaRPr lang="en-US" dirty="0"/>
          </a:p>
          <a:p>
            <a:pPr lvl="2"/>
            <a:r>
              <a:rPr lang="en-US" dirty="0"/>
              <a:t>provides consistent, clear, shared language and actions among all students, staff and first responders for all hazards.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hlinkClick r:id="rId3"/>
              </a:rPr>
              <a:t>https://txssc.txstate.edu/tools/at-toolkit/</a:t>
            </a:r>
            <a:endParaRPr lang="en-US" dirty="0"/>
          </a:p>
          <a:p>
            <a:pPr lvl="2"/>
            <a:r>
              <a:rPr lang="en-US" dirty="0"/>
              <a:t>planning templates to help districts complete their own Active Threat Annex and underlying incident appendices (shooter, stabber, bomber, rammer), as needed.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7466F-90D8-449F-8EEC-3B2B6869B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423" y="69012"/>
            <a:ext cx="289560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43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F2E2-6CA1-2FF4-C184-5BAB0C118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Plan/practice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74ACB-2740-CC91-DB02-443C702EE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9E3611"/>
              </a:buClr>
            </a:pPr>
            <a:r>
              <a:rPr lang="en-US" b="1" dirty="0"/>
              <a:t>Talk with your students </a:t>
            </a:r>
            <a:r>
              <a:rPr lang="en-US" dirty="0"/>
              <a:t>about the what if and what it looks like in your room 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Do this every 3 weeks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Practice makes perfect!</a:t>
            </a:r>
          </a:p>
          <a:p>
            <a:pPr>
              <a:buClr>
                <a:srgbClr val="9E3611"/>
              </a:buClr>
            </a:pPr>
            <a:r>
              <a:rPr lang="en-US" b="1" dirty="0"/>
              <a:t>Know that when it happens</a:t>
            </a:r>
          </a:p>
          <a:p>
            <a:pPr lvl="1">
              <a:buClr>
                <a:srgbClr val="9E3611"/>
              </a:buClr>
            </a:pPr>
            <a:r>
              <a:rPr lang="en-US" b="1" dirty="0"/>
              <a:t>I</a:t>
            </a:r>
            <a:r>
              <a:rPr lang="en-US" dirty="0"/>
              <a:t>t will be crazy, that's why you want to practice</a:t>
            </a:r>
          </a:p>
          <a:p>
            <a:pPr>
              <a:buClr>
                <a:srgbClr val="9E3611"/>
              </a:buClr>
            </a:pPr>
            <a:r>
              <a:rPr lang="en-US" b="1" dirty="0"/>
              <a:t>Let someone know if you have a student that is not acting like themselves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You know your students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Your students know when a friend of theirs is not doing good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Be a teacher your students can come talk to 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Let your students know you care</a:t>
            </a:r>
          </a:p>
          <a:p>
            <a:pPr>
              <a:buClr>
                <a:srgbClr val="9E3611"/>
              </a:buClr>
            </a:pPr>
            <a:endParaRPr lang="en-US" dirty="0"/>
          </a:p>
        </p:txBody>
      </p:sp>
      <p:pic>
        <p:nvPicPr>
          <p:cNvPr id="5" name="Picture 5" descr="A note pinned to a cork board&#10;&#10;Description automatically generated">
            <a:extLst>
              <a:ext uri="{FF2B5EF4-FFF2-40B4-BE49-F238E27FC236}">
                <a16:creationId xmlns:a16="http://schemas.microsoft.com/office/drawing/2014/main" id="{2B40BD31-7428-BB21-E491-BEFE976EA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893" y="2553850"/>
            <a:ext cx="1809083" cy="1206056"/>
          </a:xfrm>
          <a:prstGeom prst="rect">
            <a:avLst/>
          </a:prstGeom>
        </p:spPr>
      </p:pic>
      <p:pic>
        <p:nvPicPr>
          <p:cNvPr id="6" name="Graphic 6" descr="Clipboard Checked outline">
            <a:extLst>
              <a:ext uri="{FF2B5EF4-FFF2-40B4-BE49-F238E27FC236}">
                <a16:creationId xmlns:a16="http://schemas.microsoft.com/office/drawing/2014/main" id="{4AB2073F-B715-8431-0747-262B241D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0394" y="584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35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C2F1B-87BF-0BAB-9492-F1B0D097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en-US" sz="480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253A7-2E7A-68CB-B8F9-EF1016C1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 err="1">
                <a:ea typeface="+mn-lt"/>
                <a:cs typeface="+mn-lt"/>
              </a:rPr>
              <a:t>Rossin</a:t>
            </a:r>
            <a:r>
              <a:rPr lang="en-US" sz="1800" dirty="0">
                <a:ea typeface="+mn-lt"/>
                <a:cs typeface="+mn-lt"/>
              </a:rPr>
              <a:t>-Slater, M. (2022, June). </a:t>
            </a:r>
            <a:r>
              <a:rPr lang="en-US" sz="1800" i="1" dirty="0">
                <a:ea typeface="+mn-lt"/>
                <a:cs typeface="+mn-lt"/>
              </a:rPr>
              <a:t>Surviving a school shooting: Impacts on the mental health, education, and earnings of American youth</a:t>
            </a:r>
            <a:r>
              <a:rPr lang="en-US" sz="1800" dirty="0">
                <a:ea typeface="+mn-lt"/>
                <a:cs typeface="+mn-lt"/>
              </a:rPr>
              <a:t>. Sanford - Institute for Economic Research (SIEPR). </a:t>
            </a:r>
            <a:r>
              <a:rPr lang="en-US" sz="1800" dirty="0">
                <a:ea typeface="+mn-lt"/>
                <a:cs typeface="+mn-lt"/>
                <a:hlinkClick r:id="rId4"/>
              </a:rPr>
              <a:t>https://siepr.stanford.edu/publications/health/surviving-school-shooting-impacts-mental-health-education-and-earnings-american</a:t>
            </a:r>
            <a:endParaRPr lang="en-US" sz="1800" dirty="0"/>
          </a:p>
          <a:p>
            <a:pPr>
              <a:buClr>
                <a:srgbClr val="9E3611"/>
              </a:buClr>
            </a:pPr>
            <a:r>
              <a:rPr lang="en-US" sz="1800" dirty="0" err="1"/>
              <a:t>Mistovich</a:t>
            </a:r>
            <a:r>
              <a:rPr lang="en-US" sz="1800" dirty="0"/>
              <a:t>, J. J., &amp; Karren, K. J. (2017). </a:t>
            </a:r>
            <a:r>
              <a:rPr lang="en-US" sz="1800" i="1" dirty="0"/>
              <a:t>Prehospital Emergency Care</a:t>
            </a:r>
            <a:r>
              <a:rPr lang="en-US" sz="1800" dirty="0"/>
              <a:t> (11th ed.). Pearson.</a:t>
            </a:r>
          </a:p>
          <a:p>
            <a:pPr>
              <a:buClr>
                <a:srgbClr val="9E3611"/>
              </a:buClr>
            </a:pPr>
            <a:r>
              <a:rPr lang="en-US" sz="1800" dirty="0">
                <a:ea typeface="+mn-lt"/>
                <a:cs typeface="+mn-lt"/>
              </a:rPr>
              <a:t>U.S. Department of Homeland Security. (2019). </a:t>
            </a:r>
            <a:r>
              <a:rPr lang="en-US" sz="1800" i="1" dirty="0">
                <a:ea typeface="+mn-lt"/>
                <a:cs typeface="+mn-lt"/>
              </a:rPr>
              <a:t>Protecting America’s schools; a U.S. Secret Service analysis of targeted school violence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 dirty="0"/>
          </a:p>
          <a:p>
            <a:pPr>
              <a:buClr>
                <a:srgbClr val="9E3611"/>
              </a:buClr>
            </a:pPr>
            <a:endParaRPr lang="en-US" sz="1800" dirty="0"/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436F92F4-4AC7-28F6-DE9D-2719B12E7F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26" r="38350" b="4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58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45633D-7FA7-4D93-8E45-D385B582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532B9D-ADFC-4AEF-97D4-9FC87BB61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artoon pig in a shield&#10;&#10;Description automatically generated">
            <a:extLst>
              <a:ext uri="{FF2B5EF4-FFF2-40B4-BE49-F238E27FC236}">
                <a16:creationId xmlns:a16="http://schemas.microsoft.com/office/drawing/2014/main" id="{3DD752E8-6A10-C0D4-91FB-33784933F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017" y="801792"/>
            <a:ext cx="8772373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78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0157FD32-84D4-226D-E473-ACE821BA96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50"/>
          <a:stretch/>
        </p:blipFill>
        <p:spPr>
          <a:xfrm>
            <a:off x="0" y="-2"/>
            <a:ext cx="12191999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77D29-3038-8B54-2831-C920C911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432223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7BF4D-D3CD-4EBD-AA09-7BCA4DA54059}"/>
              </a:ext>
            </a:extLst>
          </p:cNvPr>
          <p:cNvSpPr txBox="1"/>
          <p:nvPr/>
        </p:nvSpPr>
        <p:spPr>
          <a:xfrm>
            <a:off x="1413674" y="4826659"/>
            <a:ext cx="359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My contact:</a:t>
            </a:r>
          </a:p>
          <a:p>
            <a:r>
              <a:rPr lang="en-US" dirty="0">
                <a:solidFill>
                  <a:schemeClr val="bg1"/>
                </a:solidFill>
              </a:rPr>
              <a:t>mhoodatc@gmail.com</a:t>
            </a:r>
          </a:p>
        </p:txBody>
      </p:sp>
    </p:spTree>
    <p:extLst>
      <p:ext uri="{BB962C8B-B14F-4D97-AF65-F5344CB8AC3E}">
        <p14:creationId xmlns:p14="http://schemas.microsoft.com/office/powerpoint/2010/main" val="25605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99BA-B6DA-8A0F-8475-A2580894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67982-A596-CE1B-07DB-56396A4AC1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241" y="2311857"/>
            <a:ext cx="5167028" cy="44478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Clr>
                <a:srgbClr val="9E3611"/>
              </a:buClr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 my school</a:t>
            </a:r>
          </a:p>
          <a:p>
            <a:pPr lvl="2">
              <a:buClr>
                <a:srgbClr val="9E3611"/>
              </a:buClr>
            </a:pPr>
            <a:r>
              <a:rPr lang="en-US" sz="2200" dirty="0"/>
              <a:t>Possible threat in October</a:t>
            </a:r>
          </a:p>
          <a:p>
            <a:pPr lvl="3">
              <a:buClr>
                <a:srgbClr val="9E3611"/>
              </a:buClr>
            </a:pPr>
            <a:r>
              <a:rPr lang="en-US" sz="2200" dirty="0"/>
              <a:t>Peaked my interest even more </a:t>
            </a:r>
          </a:p>
          <a:p>
            <a:pPr lvl="4">
              <a:buClr>
                <a:srgbClr val="9E3611"/>
              </a:buClr>
            </a:pPr>
            <a:r>
              <a:rPr lang="en-US" sz="2200" dirty="0"/>
              <a:t>I think it went bad</a:t>
            </a:r>
          </a:p>
          <a:p>
            <a:pPr lvl="3">
              <a:buClr>
                <a:srgbClr val="9E3611"/>
              </a:buClr>
            </a:pPr>
            <a:r>
              <a:rPr lang="en-US" sz="2200" dirty="0"/>
              <a:t>I wanted to be able to do more</a:t>
            </a:r>
          </a:p>
          <a:p>
            <a:pPr lvl="2">
              <a:buClr>
                <a:srgbClr val="9E3611"/>
              </a:buClr>
            </a:pPr>
            <a:r>
              <a:rPr lang="en-US" sz="2200" dirty="0"/>
              <a:t>When shooting happens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I wanted to know way more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I want to help when it happens, I'm a helper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200" dirty="0"/>
              <a:t>As I began this, I was stoked and wanted to see what my school would do!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86E18-20FF-1BE7-D0F2-052578C49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286" y="2311857"/>
            <a:ext cx="5257475" cy="43018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buClr>
                <a:srgbClr val="9E3611"/>
              </a:buClr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Prepare you </a:t>
            </a:r>
          </a:p>
          <a:p>
            <a:pPr lvl="2">
              <a:buClr>
                <a:srgbClr val="9E3611"/>
              </a:buClr>
            </a:pPr>
            <a:r>
              <a:rPr lang="en-US" sz="2200" dirty="0"/>
              <a:t>Give you the information that I wanted to know more about</a:t>
            </a:r>
          </a:p>
          <a:p>
            <a:pPr lvl="2">
              <a:buClr>
                <a:srgbClr val="9E3611"/>
              </a:buClr>
            </a:pPr>
            <a:r>
              <a:rPr lang="en-US" sz="2200" dirty="0"/>
              <a:t>Help you have a conversation starter to go back to your school with. </a:t>
            </a:r>
          </a:p>
          <a:p>
            <a:pPr lvl="2">
              <a:buClr>
                <a:srgbClr val="9E3611"/>
              </a:buClr>
            </a:pPr>
            <a:r>
              <a:rPr lang="en-US" sz="2200" dirty="0"/>
              <a:t>Arm you with the information to make it happen</a:t>
            </a:r>
          </a:p>
          <a:p>
            <a:pPr lvl="3">
              <a:buClr>
                <a:srgbClr val="9E3611"/>
              </a:buClr>
            </a:pPr>
            <a:r>
              <a:rPr lang="en-US" sz="2200" dirty="0"/>
              <a:t>Ammo to take back and give to your school to make it a safer place</a:t>
            </a:r>
          </a:p>
        </p:txBody>
      </p:sp>
      <p:pic>
        <p:nvPicPr>
          <p:cNvPr id="5" name="Picture 5" descr="A picture containing text, handwriting, office supplies, drawing&#10;&#10;Description automatically generated">
            <a:extLst>
              <a:ext uri="{FF2B5EF4-FFF2-40B4-BE49-F238E27FC236}">
                <a16:creationId xmlns:a16="http://schemas.microsoft.com/office/drawing/2014/main" id="{76A9F796-9DA8-5296-0D90-F459F4E9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467" y="165841"/>
            <a:ext cx="2743200" cy="182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04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14AB-101A-E283-B4D0-57C6141E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I think of such topic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85CA0-74DD-473A-BA67-8E3AC40A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444150"/>
            <a:ext cx="10058400" cy="43132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600" i="1" dirty="0"/>
              <a:t>I have been working with my district to produce a plan for our school</a:t>
            </a:r>
          </a:p>
          <a:p>
            <a:pPr>
              <a:buClr>
                <a:srgbClr val="9E3611"/>
              </a:buClr>
            </a:pPr>
            <a:r>
              <a:rPr lang="en-US" dirty="0"/>
              <a:t>Athletic training symposium</a:t>
            </a:r>
          </a:p>
          <a:p>
            <a:pPr lvl="1">
              <a:buClr>
                <a:srgbClr val="9E3611"/>
              </a:buClr>
            </a:pPr>
            <a:r>
              <a:rPr lang="en-US" dirty="0"/>
              <a:t>Discussed about when accidents happen</a:t>
            </a:r>
          </a:p>
          <a:p>
            <a:pPr lvl="2">
              <a:buClr>
                <a:srgbClr val="9E3611"/>
              </a:buClr>
            </a:pPr>
            <a:r>
              <a:rPr lang="en-US" dirty="0"/>
              <a:t>This was the biggest part of presentation</a:t>
            </a:r>
          </a:p>
          <a:p>
            <a:pPr lvl="3">
              <a:buClr>
                <a:srgbClr val="9E3611"/>
              </a:buClr>
            </a:pPr>
            <a:r>
              <a:rPr lang="en-US" dirty="0"/>
              <a:t>Great info about accidents</a:t>
            </a:r>
          </a:p>
          <a:p>
            <a:pPr lvl="3">
              <a:buClr>
                <a:srgbClr val="9E3611"/>
              </a:buClr>
            </a:pPr>
            <a:r>
              <a:rPr lang="en-US" dirty="0"/>
              <a:t>He skimmed school shootings and that pique my interest</a:t>
            </a:r>
          </a:p>
          <a:p>
            <a:pPr lvl="1">
              <a:buClr>
                <a:srgbClr val="9E3611"/>
              </a:buClr>
            </a:pPr>
            <a:r>
              <a:rPr lang="en-US" i="1" dirty="0"/>
              <a:t>I wanted to know what my school would do in the event of a shooting</a:t>
            </a:r>
          </a:p>
          <a:p>
            <a:pPr lvl="2">
              <a:buClr>
                <a:srgbClr val="9E3611"/>
              </a:buClr>
            </a:pPr>
            <a:r>
              <a:rPr lang="en-US" i="1" dirty="0"/>
              <a:t>What is the plan</a:t>
            </a:r>
          </a:p>
          <a:p>
            <a:pPr>
              <a:buClr>
                <a:srgbClr val="9E3611"/>
              </a:buClr>
            </a:pPr>
            <a:r>
              <a:rPr lang="en-US" dirty="0"/>
              <a:t>I’m merely here to inspire others to want to help in the face of tragedy</a:t>
            </a:r>
          </a:p>
          <a:p>
            <a:pPr>
              <a:buClr>
                <a:srgbClr val="9E3611"/>
              </a:buClr>
            </a:pPr>
            <a:r>
              <a:rPr lang="en-US" dirty="0"/>
              <a:t>I think we can help as health science teachers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We have a closet full of stuff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dirty="0"/>
              <a:t>Please talk with your SRO and administration to see what you can offer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7F66B-E0AA-3BB1-B6F4-BE9D20B3992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59170" y="1774094"/>
            <a:ext cx="6797615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Reason: I want to help</a:t>
            </a:r>
          </a:p>
        </p:txBody>
      </p:sp>
      <p:pic>
        <p:nvPicPr>
          <p:cNvPr id="7" name="Picture 7" descr="Child by the water">
            <a:extLst>
              <a:ext uri="{FF2B5EF4-FFF2-40B4-BE49-F238E27FC236}">
                <a16:creationId xmlns:a16="http://schemas.microsoft.com/office/drawing/2014/main" id="{D232B645-12B7-0334-EC71-D8378DE6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89" y="462977"/>
            <a:ext cx="1787676" cy="119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34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78980-0859-5130-A6FC-F8B6D57DA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So why are we here?</a:t>
            </a:r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48C50A6D-3065-FDEB-3A78-BF9C50BF5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7" r="31441" b="4"/>
          <a:stretch/>
        </p:blipFill>
        <p:spPr>
          <a:xfrm>
            <a:off x="1" y="10"/>
            <a:ext cx="6066502" cy="68579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A5E5C-F975-793E-71E2-C280D081D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2105196"/>
            <a:ext cx="5299585" cy="453717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/>
              <a:t>Sadly, because of school shootings</a:t>
            </a:r>
          </a:p>
          <a:p>
            <a:pPr lvl="1">
              <a:buClr>
                <a:srgbClr val="9E3611"/>
              </a:buClr>
            </a:pPr>
            <a:r>
              <a:rPr lang="en-US" sz="2200" dirty="0"/>
              <a:t> Since 1999 there have been 380</a:t>
            </a:r>
          </a:p>
          <a:p>
            <a:pPr lvl="2">
              <a:buClr>
                <a:srgbClr val="9E3611"/>
              </a:buClr>
            </a:pPr>
            <a:r>
              <a:rPr lang="en-US" sz="2000" dirty="0"/>
              <a:t>In 2022, there were 46 alone</a:t>
            </a:r>
          </a:p>
          <a:p>
            <a:pPr lvl="3">
              <a:buClr>
                <a:srgbClr val="9E3611"/>
              </a:buClr>
            </a:pPr>
            <a:r>
              <a:rPr lang="en-US" sz="2000" dirty="0"/>
              <a:t>More than in any year since at least 1999. </a:t>
            </a:r>
          </a:p>
          <a:p>
            <a:pPr lvl="1">
              <a:buClr>
                <a:srgbClr val="9E3611"/>
              </a:buClr>
            </a:pPr>
            <a:r>
              <a:rPr lang="en-US" sz="2200" i="1" dirty="0"/>
              <a:t>Continuing issues beyond the headlines: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Students who witness school shooting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Noncausality traumatized individuals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Students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Friends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Faculty/Staff</a:t>
            </a:r>
          </a:p>
          <a:p>
            <a:pPr lvl="3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Spouses/partners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Family 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Victims and survivors</a:t>
            </a:r>
            <a:endParaRPr lang="en-US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D4A27-6288-1CB3-2CBB-C3A5D062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0008" y="6232252"/>
            <a:ext cx="6327648" cy="365125"/>
          </a:xfrm>
        </p:spPr>
        <p:txBody>
          <a:bodyPr/>
          <a:lstStyle/>
          <a:p>
            <a:r>
              <a:rPr lang="en-US" dirty="0"/>
              <a:t>Statista, 2023</a:t>
            </a:r>
          </a:p>
        </p:txBody>
      </p:sp>
    </p:spTree>
    <p:extLst>
      <p:ext uri="{BB962C8B-B14F-4D97-AF65-F5344CB8AC3E}">
        <p14:creationId xmlns:p14="http://schemas.microsoft.com/office/powerpoint/2010/main" val="1934136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3317A1-CAD6-481F-8B2D-DCF486C3A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shootings quick facts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37AE00-48F0-47EE-924F-AE9A6642E8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4597304"/>
          </a:xfrm>
        </p:spPr>
        <p:txBody>
          <a:bodyPr>
            <a:normAutofit lnSpcReduction="10000"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going to happen!</a:t>
            </a:r>
          </a:p>
          <a:p>
            <a:pPr>
              <a:buClr>
                <a:srgbClr val="9E3611"/>
              </a:buClr>
            </a:pPr>
            <a:r>
              <a:rPr lang="en-US" sz="2400" dirty="0"/>
              <a:t>Gun safety laws and preventative action plans  are not going to stop someone who wants to cause death</a:t>
            </a:r>
          </a:p>
          <a:p>
            <a:pPr>
              <a:buClr>
                <a:srgbClr val="9E3611"/>
              </a:buClr>
            </a:pPr>
            <a:r>
              <a:rPr lang="en-US" sz="2400" b="1" dirty="0"/>
              <a:t>First school shooting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April 9, 1891 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sz="2000" dirty="0"/>
              <a:t> James Foster (70 y/o)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1800" b="1" dirty="0"/>
              <a:t>St. Mary's Parochial School</a:t>
            </a:r>
            <a:r>
              <a:rPr lang="en-US" sz="1800" dirty="0"/>
              <a:t>, Newburgh, New York, 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1800" dirty="0"/>
              <a:t>Fired a shotgun at a group of students in the playground</a:t>
            </a:r>
          </a:p>
          <a:p>
            <a:pPr lvl="2">
              <a:spcAft>
                <a:spcPts val="0"/>
              </a:spcAft>
              <a:buClr>
                <a:srgbClr val="9E3611"/>
              </a:buClr>
            </a:pPr>
            <a:r>
              <a:rPr lang="en-US" sz="1800" dirty="0"/>
              <a:t>Caused minor injuries to several of the students.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089953-26EB-4DCA-A250-AE523440A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3" y="2194559"/>
            <a:ext cx="5396455" cy="4551297"/>
          </a:xfrm>
        </p:spPr>
        <p:txBody>
          <a:bodyPr>
            <a:normAutofit lnSpcReduction="10000"/>
          </a:bodyPr>
          <a:lstStyle/>
          <a:p>
            <a:pPr>
              <a:buClr>
                <a:srgbClr val="9E3611"/>
              </a:buClr>
            </a:pPr>
            <a:r>
              <a:rPr lang="en-US" sz="2400" b="1" dirty="0"/>
              <a:t>Most deadly shooting</a:t>
            </a:r>
          </a:p>
          <a:p>
            <a:pPr lvl="1">
              <a:buClr>
                <a:srgbClr val="9E3611"/>
              </a:buClr>
            </a:pPr>
            <a:r>
              <a:rPr lang="en-US" sz="2000" dirty="0"/>
              <a:t>April 16, 2007</a:t>
            </a:r>
          </a:p>
          <a:p>
            <a:pPr lvl="1">
              <a:buClr>
                <a:srgbClr val="9E3611"/>
              </a:buClr>
            </a:pPr>
            <a:r>
              <a:rPr lang="en-US" sz="2000" dirty="0"/>
              <a:t>Seung-Hui Cho (23 y/o) (suicide)</a:t>
            </a:r>
          </a:p>
          <a:p>
            <a:pPr lvl="2">
              <a:buClr>
                <a:srgbClr val="9E3611"/>
              </a:buClr>
            </a:pPr>
            <a:r>
              <a:rPr lang="en-US" sz="1800" b="1" dirty="0"/>
              <a:t>Virginia Tech</a:t>
            </a:r>
          </a:p>
          <a:p>
            <a:pPr lvl="2">
              <a:buClr>
                <a:srgbClr val="9E3611"/>
              </a:buClr>
            </a:pPr>
            <a:r>
              <a:rPr lang="en-US" sz="1800" dirty="0"/>
              <a:t>Started in dorm room, then went to a building with large amounts of people</a:t>
            </a:r>
          </a:p>
          <a:p>
            <a:pPr lvl="2">
              <a:buClr>
                <a:srgbClr val="9E3611"/>
              </a:buClr>
            </a:pPr>
            <a:r>
              <a:rPr lang="en-US" sz="1800" dirty="0"/>
              <a:t>32 students and staff, wounded 17 others</a:t>
            </a:r>
          </a:p>
          <a:p>
            <a:pPr lvl="2">
              <a:buClr>
                <a:srgbClr val="9E3611"/>
              </a:buClr>
            </a:pPr>
            <a:r>
              <a:rPr lang="en-US" sz="1800" dirty="0"/>
              <a:t>Was the deadliest, now it's the 3</a:t>
            </a:r>
            <a:r>
              <a:rPr lang="en-US" sz="1800" baseline="30000" dirty="0"/>
              <a:t>rd</a:t>
            </a:r>
            <a:r>
              <a:rPr lang="en-US" sz="1800" dirty="0"/>
              <a:t> deadliest</a:t>
            </a:r>
          </a:p>
          <a:p>
            <a:pPr lvl="3">
              <a:buClr>
                <a:srgbClr val="9E3611"/>
              </a:buClr>
            </a:pP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Sandy Hook and Uvalde – over 20 deaths in each </a:t>
            </a:r>
            <a:endParaRPr lang="en-US" sz="1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7EF64B-473D-4818-A43F-15755E133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86" y="3750536"/>
            <a:ext cx="1450828" cy="14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4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artoon face with blue eyes&#10;&#10;Description automatically generated">
            <a:extLst>
              <a:ext uri="{FF2B5EF4-FFF2-40B4-BE49-F238E27FC236}">
                <a16:creationId xmlns:a16="http://schemas.microsoft.com/office/drawing/2014/main" id="{CE77879B-DB7D-D078-146A-50738CECB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3661"/>
          <a:stretch/>
        </p:blipFill>
        <p:spPr>
          <a:xfrm flipH="1">
            <a:off x="8926137" y="2014696"/>
            <a:ext cx="3261974" cy="3639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CC6718-7463-B5A3-A648-3C18EF71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16" y="111738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Rockwell Condensed"/>
              </a:rPr>
              <a:t>Top 7 plus most recent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2099E-8B1C-EE02-D31D-B3DF59FAB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71" y="1294557"/>
            <a:ext cx="9319651" cy="48776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/>
              <a:t>2 – Sandy Hook Elementary - December 14, 2012 - 28 deaths, 2 injured (suicide as police arrived) </a:t>
            </a:r>
          </a:p>
          <a:p>
            <a:pPr>
              <a:buClr>
                <a:srgbClr val="9E3611"/>
              </a:buClr>
            </a:pPr>
            <a:r>
              <a:rPr lang="en-US" sz="1800" dirty="0"/>
              <a:t>3- Robb School Elementary (Uvalde) - May 22, 2022 - 22 deaths, 18 injured (taken out by a tactical officer of the US border patrol) </a:t>
            </a:r>
          </a:p>
          <a:p>
            <a:pPr>
              <a:buClr>
                <a:srgbClr val="9E3611"/>
              </a:buClr>
            </a:pPr>
            <a:r>
              <a:rPr lang="en-US" sz="1800" dirty="0"/>
              <a:t>4 – University of Texas Tower shooting– August 1, 1966 – 18 deaths, 31 injured – lasted 96 minutes- deadliest college shooting until Virginia tech – deadliest mass shooting in America for 18 years (Police shot and killed him) </a:t>
            </a:r>
          </a:p>
          <a:p>
            <a:pPr>
              <a:buClr>
                <a:srgbClr val="9E3611"/>
              </a:buClr>
            </a:pPr>
            <a:r>
              <a:rPr lang="en-US" sz="1800" dirty="0"/>
              <a:t>5- Parkland High school – February 14, 2018 – 17 deaths, 17 injured – pulled fire alarm and began shooting as student came out of classroom (blended in with students leaving the school, later caught) </a:t>
            </a:r>
          </a:p>
          <a:p>
            <a:pPr>
              <a:buClr>
                <a:srgbClr val="9E3611"/>
              </a:buClr>
            </a:pPr>
            <a:r>
              <a:rPr lang="en-US" sz="1800" dirty="0"/>
              <a:t>6 - Columbine High School massacre:  - April 20, 1999 – 15 deaths, 21 injured (suicide of both) </a:t>
            </a:r>
          </a:p>
          <a:p>
            <a:pPr>
              <a:buClr>
                <a:srgbClr val="9E3611"/>
              </a:buClr>
            </a:pPr>
            <a:r>
              <a:rPr lang="en-US" sz="1800" dirty="0"/>
              <a:t>7 – Santa Fe High School - May 18, 2018 – 10 deaths, 14 injured (remain committed to a state-run mental health institution for up to 12 more months, further delaying a trial as the mass shooting) </a:t>
            </a:r>
          </a:p>
          <a:p>
            <a:pPr>
              <a:buClr>
                <a:srgbClr val="9E3611"/>
              </a:buClr>
            </a:pPr>
            <a:r>
              <a:rPr lang="en-US" sz="1800" dirty="0"/>
              <a:t>13 - Covenant School in Greenhill (Nashville, Tennessee) – March 27, 2023, 7 deaths, 1 injured (person killed)</a:t>
            </a:r>
          </a:p>
          <a:p>
            <a:pPr>
              <a:buClr>
                <a:srgbClr val="9E3611"/>
              </a:buClr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2268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19A2-AE3B-74F1-7FC8-C7419A0ED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THE ATTACKS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31D7B-06C0-BC6D-1348-39E11C972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7990" y="1940560"/>
            <a:ext cx="4736738" cy="4231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/>
              <a:t>Where?</a:t>
            </a:r>
          </a:p>
          <a:p>
            <a:pPr lvl="1">
              <a:spcAft>
                <a:spcPts val="0"/>
              </a:spcAft>
              <a:buClr>
                <a:srgbClr val="9E3611"/>
              </a:buClr>
            </a:pPr>
            <a:r>
              <a:rPr lang="en-US" sz="2800" dirty="0"/>
              <a:t>73% high school</a:t>
            </a:r>
          </a:p>
          <a:p>
            <a:pPr lvl="1">
              <a:buClr>
                <a:srgbClr val="9E3611"/>
              </a:buClr>
            </a:pPr>
            <a:r>
              <a:rPr lang="en-US" sz="2800" dirty="0"/>
              <a:t>22% middle school</a:t>
            </a:r>
          </a:p>
          <a:p>
            <a:pPr lvl="1">
              <a:buClr>
                <a:srgbClr val="9E3611"/>
              </a:buClr>
            </a:pPr>
            <a:r>
              <a:rPr lang="en-US" sz="2800" dirty="0"/>
              <a:t>2% elementary</a:t>
            </a:r>
          </a:p>
          <a:p>
            <a:pPr lvl="1">
              <a:buClr>
                <a:srgbClr val="9E3611"/>
              </a:buClr>
            </a:pPr>
            <a:r>
              <a:rPr lang="en-US" sz="2800" dirty="0"/>
              <a:t>2% other</a:t>
            </a:r>
          </a:p>
          <a:p>
            <a:pPr lvl="1">
              <a:buClr>
                <a:srgbClr val="9E3611"/>
              </a:buClr>
            </a:pPr>
            <a:r>
              <a:rPr lang="en-US" sz="2000" dirty="0"/>
              <a:t>Numbers include Overland park and Santé Fe </a:t>
            </a:r>
          </a:p>
          <a:p>
            <a:pPr lvl="1">
              <a:buClr>
                <a:srgbClr val="9E3611"/>
              </a:buClr>
            </a:pPr>
            <a:r>
              <a:rPr lang="en-US" sz="2000" dirty="0"/>
              <a:t>Uvalde not included</a:t>
            </a:r>
          </a:p>
          <a:p>
            <a:pPr>
              <a:buClr>
                <a:srgbClr val="9E3611"/>
              </a:buClr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B2C7F-6E33-DFD0-2513-13F90D7A9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1940560"/>
            <a:ext cx="4754880" cy="4231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0"/>
              </a:spcAft>
              <a:buClr>
                <a:srgbClr val="9E3611"/>
              </a:buClr>
            </a:pPr>
            <a:r>
              <a:rPr lang="en-US" sz="2800" b="1" dirty="0"/>
              <a:t>Duration of attack</a:t>
            </a:r>
          </a:p>
          <a:p>
            <a:pPr lvl="1">
              <a:buClr>
                <a:srgbClr val="9E3611"/>
              </a:buClr>
            </a:pPr>
            <a:r>
              <a:rPr lang="en-US" sz="2400" dirty="0"/>
              <a:t>Most last 5 minutes or less</a:t>
            </a:r>
          </a:p>
          <a:p>
            <a:pPr lvl="2">
              <a:buClr>
                <a:srgbClr val="9E3611"/>
              </a:buClr>
            </a:pPr>
            <a:r>
              <a:rPr lang="en-US" sz="2000" i="1" dirty="0"/>
              <a:t>Nearly half end within 1 minute</a:t>
            </a:r>
          </a:p>
          <a:p>
            <a:pPr lvl="2">
              <a:buClr>
                <a:srgbClr val="9E3611"/>
              </a:buClr>
            </a:pPr>
            <a:r>
              <a:rPr lang="en-US" sz="2000" dirty="0"/>
              <a:t>6 have lasted longer than 5 minutes</a:t>
            </a:r>
          </a:p>
          <a:p>
            <a:pPr lvl="2">
              <a:buClr>
                <a:srgbClr val="9E3611"/>
              </a:buClr>
            </a:pPr>
            <a:r>
              <a:rPr lang="en-US" sz="2000" dirty="0"/>
              <a:t>None lasted longer than 15 minutes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8852B-3973-70F8-3198-A2020FAF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U.S. Department of Homeland Security. (2019). Protecting America’s schools; a U.S. Secret Service analysis of targeted school violence.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7C5BF-CC3C-4175-A0E3-B5A61BF0C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89" y="4622881"/>
            <a:ext cx="3647356" cy="175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86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3290</Words>
  <Application>Microsoft Office PowerPoint</Application>
  <PresentationFormat>Widescreen</PresentationFormat>
  <Paragraphs>359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Calibri</vt:lpstr>
      <vt:lpstr>Calibri Light</vt:lpstr>
      <vt:lpstr>Elephant Pro</vt:lpstr>
      <vt:lpstr>Rockwell</vt:lpstr>
      <vt:lpstr>Rockwell Condensed</vt:lpstr>
      <vt:lpstr>Rockwell Extra Bold</vt:lpstr>
      <vt:lpstr>Wingdings</vt:lpstr>
      <vt:lpstr>Wood Type</vt:lpstr>
      <vt:lpstr>What can we do as  health science teachers  in the event of a school shooting?  Triage and first aid?</vt:lpstr>
      <vt:lpstr>A snap shot about me</vt:lpstr>
      <vt:lpstr>People who helped me out  (much needed feedback)</vt:lpstr>
      <vt:lpstr>The purpose of presentation</vt:lpstr>
      <vt:lpstr>Why did I think of such topic</vt:lpstr>
      <vt:lpstr>So why are we here?</vt:lpstr>
      <vt:lpstr>School shootings quick facts</vt:lpstr>
      <vt:lpstr>Top 7 plus most recent</vt:lpstr>
      <vt:lpstr>OVERVIEW OF THE ATTACKS </vt:lpstr>
      <vt:lpstr>OVERVIEW OF THE ATTACKS </vt:lpstr>
      <vt:lpstr>Long term  mental health post shooting</vt:lpstr>
      <vt:lpstr>Preparedness  &amp;  prevention</vt:lpstr>
      <vt:lpstr>School Security &amp; Prevention Measures</vt:lpstr>
      <vt:lpstr>Response time</vt:lpstr>
      <vt:lpstr>I’m here to give you the tools</vt:lpstr>
      <vt:lpstr>Talk with your district SRO  and your administration</vt:lpstr>
      <vt:lpstr>you are here because  you want to be involved!</vt:lpstr>
      <vt:lpstr>Make sure your room  is  always locked</vt:lpstr>
      <vt:lpstr>We did all we could, but ….</vt:lpstr>
      <vt:lpstr>You heard the shots Where are they coming from?</vt:lpstr>
      <vt:lpstr>You heard the shots Where are they coming from? </vt:lpstr>
      <vt:lpstr>You heard the shots Where are they coming from?</vt:lpstr>
      <vt:lpstr>Law enforcement opens  your door</vt:lpstr>
      <vt:lpstr>Staying involved You are not done just yet</vt:lpstr>
      <vt:lpstr>Mass Causality incident - mci</vt:lpstr>
      <vt:lpstr>Staying involved</vt:lpstr>
      <vt:lpstr>What does being prepared look like</vt:lpstr>
      <vt:lpstr>PowerPoint Presentation</vt:lpstr>
      <vt:lpstr>PowerPoint Presentation</vt:lpstr>
      <vt:lpstr>School resource officer - sro</vt:lpstr>
      <vt:lpstr>School nurse and counselors</vt:lpstr>
      <vt:lpstr>Staff meeting/pd</vt:lpstr>
      <vt:lpstr>Plan/practice</vt:lpstr>
      <vt:lpstr>references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Misty Overfelt</dc:creator>
  <cp:lastModifiedBy>Misty Overfelt</cp:lastModifiedBy>
  <cp:revision>362</cp:revision>
  <dcterms:created xsi:type="dcterms:W3CDTF">2023-05-22T18:36:52Z</dcterms:created>
  <dcterms:modified xsi:type="dcterms:W3CDTF">2023-07-11T01:28:44Z</dcterms:modified>
</cp:coreProperties>
</file>