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9"/>
  </p:notes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71"/>
    <p:restoredTop sz="94648"/>
  </p:normalViewPr>
  <p:slideViewPr>
    <p:cSldViewPr snapToGrid="0">
      <p:cViewPr varScale="1">
        <p:scale>
          <a:sx n="110" d="100"/>
          <a:sy n="110" d="100"/>
        </p:scale>
        <p:origin x="200"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82F0B6-1646-AA43-8FCF-0BE7B562C7AB}" type="datetimeFigureOut">
              <a:rPr lang="en-US" smtClean="0"/>
              <a:t>7/16/23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D6C27E-AAB5-6C46-857D-3AEDF3D4238A}" type="slidenum">
              <a:rPr lang="en-US" smtClean="0"/>
              <a:t>‹#›</a:t>
            </a:fld>
            <a:endParaRPr lang="en-US"/>
          </a:p>
        </p:txBody>
      </p:sp>
    </p:spTree>
    <p:extLst>
      <p:ext uri="{BB962C8B-B14F-4D97-AF65-F5344CB8AC3E}">
        <p14:creationId xmlns:p14="http://schemas.microsoft.com/office/powerpoint/2010/main" val="40759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D6C27E-AAB5-6C46-857D-3AEDF3D4238A}" type="slidenum">
              <a:rPr lang="en-US" smtClean="0"/>
              <a:t>1</a:t>
            </a:fld>
            <a:endParaRPr lang="en-US"/>
          </a:p>
        </p:txBody>
      </p:sp>
    </p:spTree>
    <p:extLst>
      <p:ext uri="{BB962C8B-B14F-4D97-AF65-F5344CB8AC3E}">
        <p14:creationId xmlns:p14="http://schemas.microsoft.com/office/powerpoint/2010/main" val="2389761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7/16/23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7365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7/16/23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39565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7/16/23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2788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7/16/23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121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7/16/23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83076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7/16/23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78603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7/16/23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8072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7/16/23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4582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7/16/23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6003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7/16/23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218181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7/16/23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3916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7/16/23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866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914400" rtl="0" eaLnBrk="1" latinLnBrk="0" hangingPunct="1">
        <a:lnSpc>
          <a:spcPct val="90000"/>
        </a:lnSpc>
        <a:spcBef>
          <a:spcPct val="0"/>
        </a:spcBef>
        <a:buNone/>
        <a:defRPr sz="53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kinesiology101.com/" TargetMode="External"/><Relationship Id="rId2" Type="http://schemas.openxmlformats.org/officeDocument/2006/relationships/hyperlink" Target="https://kinesiology101.com/product/foundations-of-kinesiology-studying-human-movement-and-health-3rd-edition-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19">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54B190-4DB9-A75C-9762-513FFA31F839}"/>
              </a:ext>
            </a:extLst>
          </p:cNvPr>
          <p:cNvSpPr>
            <a:spLocks noGrp="1"/>
          </p:cNvSpPr>
          <p:nvPr>
            <p:ph type="ctrTitle"/>
          </p:nvPr>
        </p:nvSpPr>
        <p:spPr>
          <a:xfrm>
            <a:off x="648929" y="639097"/>
            <a:ext cx="6253317" cy="3686015"/>
          </a:xfrm>
        </p:spPr>
        <p:txBody>
          <a:bodyPr>
            <a:normAutofit/>
          </a:bodyPr>
          <a:lstStyle/>
          <a:p>
            <a:r>
              <a:rPr lang="en-US" dirty="0"/>
              <a:t>Welcome to Kinesiology 101</a:t>
            </a:r>
          </a:p>
        </p:txBody>
      </p:sp>
      <p:sp>
        <p:nvSpPr>
          <p:cNvPr id="3" name="Subtitle 2">
            <a:extLst>
              <a:ext uri="{FF2B5EF4-FFF2-40B4-BE49-F238E27FC236}">
                <a16:creationId xmlns:a16="http://schemas.microsoft.com/office/drawing/2014/main" id="{89C99350-11B1-1F7C-709E-3DC028438892}"/>
              </a:ext>
            </a:extLst>
          </p:cNvPr>
          <p:cNvSpPr>
            <a:spLocks noGrp="1"/>
          </p:cNvSpPr>
          <p:nvPr>
            <p:ph type="subTitle" idx="1"/>
          </p:nvPr>
        </p:nvSpPr>
        <p:spPr>
          <a:xfrm>
            <a:off x="632899" y="4672739"/>
            <a:ext cx="6269347" cy="1021498"/>
          </a:xfrm>
        </p:spPr>
        <p:txBody>
          <a:bodyPr>
            <a:normAutofit/>
          </a:bodyPr>
          <a:lstStyle/>
          <a:p>
            <a:r>
              <a:rPr lang="en-US">
                <a:solidFill>
                  <a:schemeClr val="tx1">
                    <a:lumMod val="85000"/>
                    <a:lumOff val="15000"/>
                  </a:schemeClr>
                </a:solidFill>
              </a:rPr>
              <a:t>By: Michelle Derr</a:t>
            </a:r>
            <a:endParaRPr lang="en-US" dirty="0">
              <a:solidFill>
                <a:schemeClr val="tx1">
                  <a:lumMod val="85000"/>
                  <a:lumOff val="15000"/>
                </a:schemeClr>
              </a:solidFill>
            </a:endParaRPr>
          </a:p>
        </p:txBody>
      </p:sp>
      <p:cxnSp>
        <p:nvCxnSpPr>
          <p:cNvPr id="31" name="Straight Connector 21">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5" name="Picture 3" descr="Jigsaw puzzles in plastic figures">
            <a:extLst>
              <a:ext uri="{FF2B5EF4-FFF2-40B4-BE49-F238E27FC236}">
                <a16:creationId xmlns:a16="http://schemas.microsoft.com/office/drawing/2014/main" id="{5D31BB98-D523-387A-9AF7-313F5F5E0A54}"/>
              </a:ext>
            </a:extLst>
          </p:cNvPr>
          <p:cNvPicPr>
            <a:picLocks noChangeAspect="1"/>
          </p:cNvPicPr>
          <p:nvPr/>
        </p:nvPicPr>
        <p:blipFill rotWithShape="1">
          <a:blip r:embed="rId3"/>
          <a:srcRect l="29022" r="24172"/>
          <a:stretch/>
        </p:blipFill>
        <p:spPr>
          <a:xfrm>
            <a:off x="7556686" y="1"/>
            <a:ext cx="4635315" cy="6857999"/>
          </a:xfrm>
          <a:prstGeom prst="rect">
            <a:avLst/>
          </a:prstGeom>
        </p:spPr>
      </p:pic>
    </p:spTree>
    <p:extLst>
      <p:ext uri="{BB962C8B-B14F-4D97-AF65-F5344CB8AC3E}">
        <p14:creationId xmlns:p14="http://schemas.microsoft.com/office/powerpoint/2010/main" val="318654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4" name="Straight Connector 33">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36" name="Rectangle 35">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6ED04D-9176-7E00-7302-A10868EB0371}"/>
              </a:ext>
            </a:extLst>
          </p:cNvPr>
          <p:cNvSpPr>
            <a:spLocks noGrp="1"/>
          </p:cNvSpPr>
          <p:nvPr>
            <p:ph type="title"/>
          </p:nvPr>
        </p:nvSpPr>
        <p:spPr>
          <a:xfrm>
            <a:off x="5172074" y="286603"/>
            <a:ext cx="5983605" cy="1450757"/>
          </a:xfrm>
        </p:spPr>
        <p:txBody>
          <a:bodyPr vert="horz" lIns="91440" tIns="45720" rIns="91440" bIns="45720" rtlCol="0" anchor="b">
            <a:normAutofit/>
          </a:bodyPr>
          <a:lstStyle/>
          <a:p>
            <a:r>
              <a:rPr lang="en-US" sz="4800" b="1" dirty="0"/>
              <a:t>A little bit about</a:t>
            </a:r>
            <a:r>
              <a:rPr lang="en-US" sz="4800" dirty="0"/>
              <a:t> myself…</a:t>
            </a:r>
          </a:p>
        </p:txBody>
      </p:sp>
      <p:pic>
        <p:nvPicPr>
          <p:cNvPr id="11" name="Content Placeholder 10" descr="A person and person with children on a beach&#10;&#10;Description automatically generated with low confidence">
            <a:extLst>
              <a:ext uri="{FF2B5EF4-FFF2-40B4-BE49-F238E27FC236}">
                <a16:creationId xmlns:a16="http://schemas.microsoft.com/office/drawing/2014/main" id="{E28DDF4D-9933-060A-0A8C-6454D85BBB87}"/>
              </a:ext>
            </a:extLst>
          </p:cNvPr>
          <p:cNvPicPr>
            <a:picLocks noGrp="1" noChangeAspect="1"/>
          </p:cNvPicPr>
          <p:nvPr>
            <p:ph sz="half" idx="2"/>
          </p:nvPr>
        </p:nvPicPr>
        <p:blipFill rotWithShape="1">
          <a:blip r:embed="rId2"/>
          <a:srcRect l="3755" r="5092"/>
          <a:stretch/>
        </p:blipFill>
        <p:spPr>
          <a:xfrm>
            <a:off x="20" y="10"/>
            <a:ext cx="4580077" cy="6400784"/>
          </a:xfrm>
          <a:prstGeom prst="rect">
            <a:avLst/>
          </a:prstGeom>
        </p:spPr>
      </p:pic>
      <p:cxnSp>
        <p:nvCxnSpPr>
          <p:cNvPr id="38" name="!!Straight Connector">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A3F04AF-D168-4D81-2385-0293CE9C55CB}"/>
              </a:ext>
            </a:extLst>
          </p:cNvPr>
          <p:cNvSpPr>
            <a:spLocks noGrp="1"/>
          </p:cNvSpPr>
          <p:nvPr>
            <p:ph sz="half" idx="1"/>
          </p:nvPr>
        </p:nvSpPr>
        <p:spPr>
          <a:xfrm>
            <a:off x="5172074" y="1917852"/>
            <a:ext cx="5983606" cy="4940133"/>
          </a:xfrm>
        </p:spPr>
        <p:txBody>
          <a:bodyPr vert="horz" lIns="0" tIns="45720" rIns="0" bIns="45720" rtlCol="0">
            <a:noAutofit/>
          </a:bodyPr>
          <a:lstStyle/>
          <a:p>
            <a:pPr>
              <a:lnSpc>
                <a:spcPct val="90000"/>
              </a:lnSpc>
            </a:pPr>
            <a:r>
              <a:rPr lang="en-US" sz="1800" dirty="0"/>
              <a:t>My name is Michelle </a:t>
            </a:r>
            <a:r>
              <a:rPr lang="en-US" sz="1800" dirty="0" err="1"/>
              <a:t>Derr</a:t>
            </a:r>
            <a:endParaRPr lang="en-US" sz="1800" dirty="0"/>
          </a:p>
          <a:p>
            <a:pPr>
              <a:lnSpc>
                <a:spcPct val="90000"/>
              </a:lnSpc>
            </a:pPr>
            <a:r>
              <a:rPr lang="en-US" sz="1800" dirty="0"/>
              <a:t>Born and raised in Michigan</a:t>
            </a:r>
          </a:p>
          <a:p>
            <a:pPr>
              <a:lnSpc>
                <a:spcPct val="90000"/>
              </a:lnSpc>
            </a:pPr>
            <a:r>
              <a:rPr lang="en-US" sz="1800" dirty="0"/>
              <a:t>Graduated from Central Michigan University with a B.S. in Athletic Training</a:t>
            </a:r>
          </a:p>
          <a:p>
            <a:pPr>
              <a:lnSpc>
                <a:spcPct val="90000"/>
              </a:lnSpc>
            </a:pPr>
            <a:r>
              <a:rPr lang="en-US" sz="1800" dirty="0"/>
              <a:t>Worked for Oakwood Hospital assigned to John F. Kennedy High School, Plymouth Physical Therapy Specialist assigned to Walled Lake Central, La Grange ISD Head Athletic Trainer, and Westlake High School Women’s Head Athletic Trainer. </a:t>
            </a:r>
          </a:p>
          <a:p>
            <a:pPr>
              <a:lnSpc>
                <a:spcPct val="90000"/>
              </a:lnSpc>
            </a:pPr>
            <a:r>
              <a:rPr lang="en-US" sz="1800" dirty="0"/>
              <a:t>Currently one of three Health Science Teachers at Westlake High School.</a:t>
            </a:r>
          </a:p>
          <a:p>
            <a:pPr lvl="1">
              <a:lnSpc>
                <a:spcPct val="90000"/>
              </a:lnSpc>
            </a:pPr>
            <a:r>
              <a:rPr lang="en-US" sz="1800" dirty="0"/>
              <a:t>In field for 10 years, had my first son and was blessed to transition into teaching.</a:t>
            </a:r>
          </a:p>
          <a:p>
            <a:pPr lvl="1">
              <a:lnSpc>
                <a:spcPct val="90000"/>
              </a:lnSpc>
            </a:pPr>
            <a:r>
              <a:rPr lang="en-US" sz="1800" dirty="0"/>
              <a:t>In the Teaching Sector for 6 years at Westlake High School.</a:t>
            </a:r>
          </a:p>
        </p:txBody>
      </p:sp>
      <p:sp>
        <p:nvSpPr>
          <p:cNvPr id="40" name="Rectangle 39">
            <a:extLst>
              <a:ext uri="{FF2B5EF4-FFF2-40B4-BE49-F238E27FC236}">
                <a16:creationId xmlns:a16="http://schemas.microsoft.com/office/drawing/2014/main" id="{C1B60310-C5C3-46A0-A452-2A0B008434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30819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2">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4">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4" name="Rectangle 16">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785AC3-5DF8-CEBC-D9E6-E886405B155C}"/>
              </a:ext>
            </a:extLst>
          </p:cNvPr>
          <p:cNvSpPr>
            <a:spLocks noGrp="1"/>
          </p:cNvSpPr>
          <p:nvPr>
            <p:ph type="title"/>
          </p:nvPr>
        </p:nvSpPr>
        <p:spPr>
          <a:xfrm>
            <a:off x="5172074" y="286603"/>
            <a:ext cx="5983605" cy="1450757"/>
          </a:xfrm>
        </p:spPr>
        <p:txBody>
          <a:bodyPr vert="horz" lIns="91440" tIns="45720" rIns="91440" bIns="45720" rtlCol="0" anchor="b">
            <a:normAutofit/>
          </a:bodyPr>
          <a:lstStyle/>
          <a:p>
            <a:r>
              <a:rPr lang="en-US" sz="4800" dirty="0"/>
              <a:t>Courses currently taught:</a:t>
            </a:r>
          </a:p>
        </p:txBody>
      </p:sp>
      <p:pic>
        <p:nvPicPr>
          <p:cNvPr id="8" name="Content Placeholder 7" descr="A group of people standing in a room&#10;&#10;Description automatically generated with low confidence">
            <a:extLst>
              <a:ext uri="{FF2B5EF4-FFF2-40B4-BE49-F238E27FC236}">
                <a16:creationId xmlns:a16="http://schemas.microsoft.com/office/drawing/2014/main" id="{B37A52E5-F70E-BD9E-D48E-6E8C5ED0338C}"/>
              </a:ext>
            </a:extLst>
          </p:cNvPr>
          <p:cNvPicPr>
            <a:picLocks noGrp="1" noChangeAspect="1"/>
          </p:cNvPicPr>
          <p:nvPr>
            <p:ph sz="half" idx="2"/>
          </p:nvPr>
        </p:nvPicPr>
        <p:blipFill rotWithShape="1">
          <a:blip r:embed="rId2"/>
          <a:srcRect b="4593"/>
          <a:stretch/>
        </p:blipFill>
        <p:spPr>
          <a:xfrm rot="5400000">
            <a:off x="-910348" y="910348"/>
            <a:ext cx="6400794" cy="4580097"/>
          </a:xfrm>
          <a:prstGeom prst="rect">
            <a:avLst/>
          </a:prstGeom>
        </p:spPr>
      </p:pic>
      <p:cxnSp>
        <p:nvCxnSpPr>
          <p:cNvPr id="25" name="!!Straight Connector">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157444F3-9BB6-F77F-55A0-EC571114413D}"/>
              </a:ext>
            </a:extLst>
          </p:cNvPr>
          <p:cNvSpPr>
            <a:spLocks noGrp="1"/>
          </p:cNvSpPr>
          <p:nvPr>
            <p:ph sz="half" idx="1"/>
          </p:nvPr>
        </p:nvSpPr>
        <p:spPr>
          <a:xfrm>
            <a:off x="5172074" y="2108201"/>
            <a:ext cx="5983606" cy="3760891"/>
          </a:xfrm>
        </p:spPr>
        <p:txBody>
          <a:bodyPr vert="horz" lIns="0" tIns="45720" rIns="0" bIns="45720" rtlCol="0">
            <a:normAutofit fontScale="92500" lnSpcReduction="10000"/>
          </a:bodyPr>
          <a:lstStyle/>
          <a:p>
            <a:r>
              <a:rPr lang="en-US" sz="3200" dirty="0"/>
              <a:t>Principles of Health Science</a:t>
            </a:r>
          </a:p>
          <a:p>
            <a:r>
              <a:rPr lang="en-US" sz="3200" dirty="0"/>
              <a:t>Kinesiology I</a:t>
            </a:r>
          </a:p>
          <a:p>
            <a:r>
              <a:rPr lang="en-US" sz="3200" dirty="0"/>
              <a:t>New…Kinesiology II (2023-2024 school year)</a:t>
            </a:r>
          </a:p>
          <a:p>
            <a:pPr lvl="1"/>
            <a:r>
              <a:rPr lang="en-US" sz="2800" dirty="0"/>
              <a:t>Using National Academy of Sports Medicine (NASM) curriculum in addition</a:t>
            </a:r>
          </a:p>
          <a:p>
            <a:pPr lvl="1"/>
            <a:r>
              <a:rPr lang="en-US" sz="2800" dirty="0"/>
              <a:t>Seniors eligible to sit for Personal Trainer Certification once curriculum is completed</a:t>
            </a:r>
          </a:p>
        </p:txBody>
      </p:sp>
      <p:sp>
        <p:nvSpPr>
          <p:cNvPr id="21" name="Rectangle 20">
            <a:extLst>
              <a:ext uri="{FF2B5EF4-FFF2-40B4-BE49-F238E27FC236}">
                <a16:creationId xmlns:a16="http://schemas.microsoft.com/office/drawing/2014/main" id="{C1B60310-C5C3-46A0-A452-2A0B008434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71913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549EC5-9421-7BFC-F44A-F8F081AE2D02}"/>
              </a:ext>
            </a:extLst>
          </p:cNvPr>
          <p:cNvSpPr>
            <a:spLocks noGrp="1"/>
          </p:cNvSpPr>
          <p:nvPr>
            <p:ph type="title"/>
          </p:nvPr>
        </p:nvSpPr>
        <p:spPr/>
        <p:txBody>
          <a:bodyPr/>
          <a:lstStyle/>
          <a:p>
            <a:r>
              <a:rPr lang="en-US" dirty="0"/>
              <a:t>What is Kinesiology I?</a:t>
            </a:r>
          </a:p>
        </p:txBody>
      </p:sp>
      <p:sp>
        <p:nvSpPr>
          <p:cNvPr id="6" name="Content Placeholder 5">
            <a:extLst>
              <a:ext uri="{FF2B5EF4-FFF2-40B4-BE49-F238E27FC236}">
                <a16:creationId xmlns:a16="http://schemas.microsoft.com/office/drawing/2014/main" id="{A1089669-F40F-485E-6285-B039CCFA1F5C}"/>
              </a:ext>
            </a:extLst>
          </p:cNvPr>
          <p:cNvSpPr>
            <a:spLocks noGrp="1"/>
          </p:cNvSpPr>
          <p:nvPr>
            <p:ph idx="1"/>
          </p:nvPr>
        </p:nvSpPr>
        <p:spPr/>
        <p:txBody>
          <a:bodyPr/>
          <a:lstStyle/>
          <a:p>
            <a:r>
              <a:rPr lang="en-US" b="0" i="0" dirty="0">
                <a:solidFill>
                  <a:srgbClr val="232327"/>
                </a:solidFill>
                <a:effectLst/>
                <a:latin typeface="proxima-nova"/>
              </a:rPr>
              <a:t>Kinesiology I is designed to develop the understanding of human movement and how the body reacts to exercise. Students will learn in depth about muscular, skeletal and neural movements. Students will gain knowledge about common injuries, and treatment, health and wellness, sports nutrition, developing physical fitness, sports psychology, and careers in Kinesiology. Kinesiology I will provide hands-on activities for students to learn during specific units. Students will also receive their Basic Life Support (BLS) Certification. In addition, Kinesiology I will prepare the student who is interested in choosing a career in the Medical and Health Science Fields</a:t>
            </a:r>
            <a:r>
              <a:rPr lang="en-US" dirty="0">
                <a:solidFill>
                  <a:srgbClr val="232327"/>
                </a:solidFill>
                <a:latin typeface="proxima-nova"/>
              </a:rPr>
              <a:t>. Kinesiology I is a pre-req as well as Principles of Health Science for Kinesiology II.</a:t>
            </a:r>
            <a:endParaRPr lang="en-US" dirty="0"/>
          </a:p>
        </p:txBody>
      </p:sp>
    </p:spTree>
    <p:extLst>
      <p:ext uri="{BB962C8B-B14F-4D97-AF65-F5344CB8AC3E}">
        <p14:creationId xmlns:p14="http://schemas.microsoft.com/office/powerpoint/2010/main" val="17359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A8AEA-3A97-18C2-54CB-221823B6CAFC}"/>
              </a:ext>
            </a:extLst>
          </p:cNvPr>
          <p:cNvSpPr>
            <a:spLocks noGrp="1"/>
          </p:cNvSpPr>
          <p:nvPr>
            <p:ph type="title"/>
          </p:nvPr>
        </p:nvSpPr>
        <p:spPr/>
        <p:txBody>
          <a:bodyPr/>
          <a:lstStyle/>
          <a:p>
            <a:r>
              <a:rPr lang="en-US" dirty="0"/>
              <a:t>Lesson Break Down:</a:t>
            </a:r>
          </a:p>
        </p:txBody>
      </p:sp>
      <p:sp>
        <p:nvSpPr>
          <p:cNvPr id="3" name="Content Placeholder 2">
            <a:extLst>
              <a:ext uri="{FF2B5EF4-FFF2-40B4-BE49-F238E27FC236}">
                <a16:creationId xmlns:a16="http://schemas.microsoft.com/office/drawing/2014/main" id="{AF14069B-7B41-5402-A3EB-1FE2678C421D}"/>
              </a:ext>
            </a:extLst>
          </p:cNvPr>
          <p:cNvSpPr>
            <a:spLocks noGrp="1"/>
          </p:cNvSpPr>
          <p:nvPr>
            <p:ph idx="1"/>
          </p:nvPr>
        </p:nvSpPr>
        <p:spPr/>
        <p:txBody>
          <a:bodyPr/>
          <a:lstStyle/>
          <a:p>
            <a:r>
              <a:rPr lang="en-US" dirty="0"/>
              <a:t>I use power points, videos, movies, Kinesiology (KT) taping, my personal experiences and activities for my units. </a:t>
            </a:r>
          </a:p>
          <a:p>
            <a:r>
              <a:rPr lang="en-US" dirty="0"/>
              <a:t>Available by print is a small example of the Lower Leg, Foot and Ankle Unit:</a:t>
            </a:r>
          </a:p>
          <a:p>
            <a:pPr lvl="1"/>
            <a:r>
              <a:rPr lang="en-US" dirty="0"/>
              <a:t>KT Taping Labs: Medial Tibial Stress Syndrome, Peroneal Tendinitis</a:t>
            </a:r>
          </a:p>
          <a:p>
            <a:endParaRPr lang="en-US" dirty="0"/>
          </a:p>
          <a:p>
            <a:r>
              <a:rPr lang="en-US" dirty="0"/>
              <a:t> </a:t>
            </a:r>
          </a:p>
        </p:txBody>
      </p:sp>
    </p:spTree>
    <p:extLst>
      <p:ext uri="{BB962C8B-B14F-4D97-AF65-F5344CB8AC3E}">
        <p14:creationId xmlns:p14="http://schemas.microsoft.com/office/powerpoint/2010/main" val="1819205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18A60-0F90-7979-3A20-AFAE11242AA1}"/>
              </a:ext>
            </a:extLst>
          </p:cNvPr>
          <p:cNvSpPr>
            <a:spLocks noGrp="1"/>
          </p:cNvSpPr>
          <p:nvPr>
            <p:ph type="title"/>
          </p:nvPr>
        </p:nvSpPr>
        <p:spPr/>
        <p:txBody>
          <a:bodyPr/>
          <a:lstStyle/>
          <a:p>
            <a:r>
              <a:rPr lang="en-US" dirty="0"/>
              <a:t>Resources for Kinesiology Curriculum</a:t>
            </a:r>
          </a:p>
        </p:txBody>
      </p:sp>
      <p:sp>
        <p:nvSpPr>
          <p:cNvPr id="3" name="Content Placeholder 2">
            <a:extLst>
              <a:ext uri="{FF2B5EF4-FFF2-40B4-BE49-F238E27FC236}">
                <a16:creationId xmlns:a16="http://schemas.microsoft.com/office/drawing/2014/main" id="{7A82054C-228B-FD03-942C-83BD65715716}"/>
              </a:ext>
            </a:extLst>
          </p:cNvPr>
          <p:cNvSpPr>
            <a:spLocks noGrp="1"/>
          </p:cNvSpPr>
          <p:nvPr>
            <p:ph idx="1"/>
          </p:nvPr>
        </p:nvSpPr>
        <p:spPr>
          <a:xfrm>
            <a:off x="1097280" y="1898249"/>
            <a:ext cx="10058400" cy="4402540"/>
          </a:xfrm>
        </p:spPr>
        <p:txBody>
          <a:bodyPr>
            <a:normAutofit fontScale="92500" lnSpcReduction="10000"/>
          </a:bodyPr>
          <a:lstStyle/>
          <a:p>
            <a:pPr marL="0" indent="0">
              <a:buNone/>
            </a:pPr>
            <a:endParaRPr lang="en-US" dirty="0">
              <a:hlinkClick r:id="rId2"/>
            </a:endParaRPr>
          </a:p>
          <a:p>
            <a:r>
              <a:rPr lang="en-US" dirty="0">
                <a:hlinkClick r:id="rId2"/>
              </a:rPr>
              <a:t>https://kinesiology101.com/product/foundations-of-kinesiology-studying-human-movement-and-health-3rd-edition-4/</a:t>
            </a:r>
            <a:endParaRPr lang="en-US" dirty="0"/>
          </a:p>
          <a:p>
            <a:r>
              <a:rPr lang="en-US" dirty="0"/>
              <a:t>I use Foundations of Kinesiology I by Peter </a:t>
            </a:r>
            <a:r>
              <a:rPr lang="en-US" dirty="0" err="1"/>
              <a:t>Klavora</a:t>
            </a:r>
            <a:r>
              <a:rPr lang="en-US" dirty="0"/>
              <a:t> as well as his Teacher Wraparound Edition available via </a:t>
            </a:r>
            <a:r>
              <a:rPr lang="en-US" dirty="0">
                <a:hlinkClick r:id="rId3"/>
              </a:rPr>
              <a:t>https://kinesiology101.com</a:t>
            </a:r>
            <a:endParaRPr lang="en-US" dirty="0"/>
          </a:p>
          <a:p>
            <a:pPr marL="0" indent="0">
              <a:buNone/>
            </a:pPr>
            <a:endParaRPr lang="en-US" dirty="0"/>
          </a:p>
          <a:p>
            <a:r>
              <a:rPr lang="en-US" dirty="0"/>
              <a:t>Kinesiology II Curriculum</a:t>
            </a:r>
          </a:p>
          <a:p>
            <a:r>
              <a:rPr lang="en-US" dirty="0"/>
              <a:t>-Foundations of Kinesiology I, Scientific Foundations of Kinesiology and National Academy of Sports Medicine (NASM)</a:t>
            </a:r>
          </a:p>
          <a:p>
            <a:r>
              <a:rPr lang="en-US" dirty="0"/>
              <a:t>   -Seniors eligible to sit for Personal Trainer Board of Certification Exam</a:t>
            </a:r>
          </a:p>
          <a:p>
            <a:endParaRPr lang="en-US" dirty="0"/>
          </a:p>
          <a:p>
            <a:endParaRPr lang="en-US" dirty="0"/>
          </a:p>
          <a:p>
            <a:endParaRPr lang="en-US" dirty="0"/>
          </a:p>
        </p:txBody>
      </p:sp>
    </p:spTree>
    <p:extLst>
      <p:ext uri="{BB962C8B-B14F-4D97-AF65-F5344CB8AC3E}">
        <p14:creationId xmlns:p14="http://schemas.microsoft.com/office/powerpoint/2010/main" val="1248200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B0163-AE89-526D-801D-07D4E179278C}"/>
              </a:ext>
            </a:extLst>
          </p:cNvPr>
          <p:cNvSpPr>
            <a:spLocks noGrp="1"/>
          </p:cNvSpPr>
          <p:nvPr>
            <p:ph type="title"/>
          </p:nvPr>
        </p:nvSpPr>
        <p:spPr/>
        <p:txBody>
          <a:bodyPr/>
          <a:lstStyle/>
          <a:p>
            <a:r>
              <a:rPr lang="en-US" dirty="0"/>
              <a:t>Today…we KT Tape!!!</a:t>
            </a:r>
          </a:p>
        </p:txBody>
      </p:sp>
      <p:sp>
        <p:nvSpPr>
          <p:cNvPr id="3" name="Content Placeholder 2">
            <a:extLst>
              <a:ext uri="{FF2B5EF4-FFF2-40B4-BE49-F238E27FC236}">
                <a16:creationId xmlns:a16="http://schemas.microsoft.com/office/drawing/2014/main" id="{7ACCE3BB-7BC9-BDCE-93D2-07AF6FC4A150}"/>
              </a:ext>
            </a:extLst>
          </p:cNvPr>
          <p:cNvSpPr>
            <a:spLocks noGrp="1"/>
          </p:cNvSpPr>
          <p:nvPr>
            <p:ph idx="1"/>
          </p:nvPr>
        </p:nvSpPr>
        <p:spPr/>
        <p:txBody>
          <a:bodyPr/>
          <a:lstStyle/>
          <a:p>
            <a:r>
              <a:rPr lang="en-US" dirty="0"/>
              <a:t>1</a:t>
            </a:r>
            <a:r>
              <a:rPr lang="en-US" baseline="30000" dirty="0"/>
              <a:t>st</a:t>
            </a:r>
            <a:r>
              <a:rPr lang="en-US" dirty="0"/>
              <a:t> Tape: Medial Tibial Stress Syndrome</a:t>
            </a:r>
          </a:p>
          <a:p>
            <a:r>
              <a:rPr lang="en-US" dirty="0"/>
              <a:t>2</a:t>
            </a:r>
            <a:r>
              <a:rPr lang="en-US" baseline="30000" dirty="0"/>
              <a:t>nd</a:t>
            </a:r>
            <a:r>
              <a:rPr lang="en-US" dirty="0"/>
              <a:t> Tape: Peroneal Tendinitis</a:t>
            </a:r>
          </a:p>
        </p:txBody>
      </p:sp>
    </p:spTree>
    <p:extLst>
      <p:ext uri="{BB962C8B-B14F-4D97-AF65-F5344CB8AC3E}">
        <p14:creationId xmlns:p14="http://schemas.microsoft.com/office/powerpoint/2010/main" val="4136494283"/>
      </p:ext>
    </p:extLst>
  </p:cSld>
  <p:clrMapOvr>
    <a:masterClrMapping/>
  </p:clrMapOvr>
</p:sld>
</file>

<file path=ppt/theme/theme1.xml><?xml version="1.0" encoding="utf-8"?>
<a:theme xmlns:a="http://schemas.openxmlformats.org/drawingml/2006/main" name="RetrospectVTI">
  <a:themeElements>
    <a:clrScheme name="AnalogousFromLightSeedLeftStep">
      <a:dk1>
        <a:srgbClr val="000000"/>
      </a:dk1>
      <a:lt1>
        <a:srgbClr val="FFFFFF"/>
      </a:lt1>
      <a:dk2>
        <a:srgbClr val="1B2F2C"/>
      </a:dk2>
      <a:lt2>
        <a:srgbClr val="F0F0F3"/>
      </a:lt2>
      <a:accent1>
        <a:srgbClr val="A7A259"/>
      </a:accent1>
      <a:accent2>
        <a:srgbClr val="D99147"/>
      </a:accent2>
      <a:accent3>
        <a:srgbClr val="E38379"/>
      </a:accent3>
      <a:accent4>
        <a:srgbClr val="DD5C85"/>
      </a:accent4>
      <a:accent5>
        <a:srgbClr val="E379C8"/>
      </a:accent5>
      <a:accent6>
        <a:srgbClr val="C95CDD"/>
      </a:accent6>
      <a:hlink>
        <a:srgbClr val="6C71B0"/>
      </a:hlink>
      <a:folHlink>
        <a:srgbClr val="7F7F7F"/>
      </a:folHlink>
    </a:clrScheme>
    <a:fontScheme name="Retrospect">
      <a:majorFont>
        <a:latin typeface="Garamond"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444</Words>
  <Application>Microsoft Macintosh PowerPoint</Application>
  <PresentationFormat>Widescreen</PresentationFormat>
  <Paragraphs>37</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Garamond</vt:lpstr>
      <vt:lpstr>proxima-nova</vt:lpstr>
      <vt:lpstr>RetrospectVTI</vt:lpstr>
      <vt:lpstr>Welcome to Kinesiology 101</vt:lpstr>
      <vt:lpstr>A little bit about myself…</vt:lpstr>
      <vt:lpstr>Courses currently taught:</vt:lpstr>
      <vt:lpstr>What is Kinesiology I?</vt:lpstr>
      <vt:lpstr>Lesson Break Down:</vt:lpstr>
      <vt:lpstr>Resources for Kinesiology Curriculum</vt:lpstr>
      <vt:lpstr>Today…we KT Tape!!!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Derr</dc:creator>
  <cp:lastModifiedBy>Michelle Derr</cp:lastModifiedBy>
  <cp:revision>22</cp:revision>
  <dcterms:created xsi:type="dcterms:W3CDTF">2023-04-06T18:20:42Z</dcterms:created>
  <dcterms:modified xsi:type="dcterms:W3CDTF">2023-07-16T18:12:01Z</dcterms:modified>
</cp:coreProperties>
</file>