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9" r:id="rId4"/>
  </p:sldMasterIdLst>
  <p:notesMasterIdLst>
    <p:notesMasterId r:id="rId25"/>
  </p:notesMasterIdLst>
  <p:handoutMasterIdLst>
    <p:handoutMasterId r:id="rId26"/>
  </p:handoutMasterIdLst>
  <p:sldIdLst>
    <p:sldId id="256" r:id="rId5"/>
    <p:sldId id="257" r:id="rId6"/>
    <p:sldId id="258" r:id="rId7"/>
    <p:sldId id="262" r:id="rId8"/>
    <p:sldId id="273" r:id="rId9"/>
    <p:sldId id="268" r:id="rId10"/>
    <p:sldId id="272" r:id="rId11"/>
    <p:sldId id="269" r:id="rId12"/>
    <p:sldId id="265" r:id="rId13"/>
    <p:sldId id="264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0704" autoAdjust="0"/>
  </p:normalViewPr>
  <p:slideViewPr>
    <p:cSldViewPr snapToGrid="0">
      <p:cViewPr varScale="1">
        <p:scale>
          <a:sx n="45" d="100"/>
          <a:sy n="45" d="100"/>
        </p:scale>
        <p:origin x="6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7F456E-01A6-4013-ACA5-F5492591A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983A3-9B9B-4D61-97C9-B9E239A31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2FC-4BD9-442A-A8C6-51598C909FE3}" type="datetimeFigureOut">
              <a:rPr lang="en-US" smtClean="0"/>
              <a:t>7/19/2023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BE74-7A97-4D17-8390-42ADD25C3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C1DBD-1052-425E-BF3C-983304BED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FA9E-C190-4F5C-8394-BD5F1CD55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71FA-A98D-41E8-93F4-09945841298A}" type="datetimeFigureOut">
              <a:rPr lang="en-US" smtClean="0"/>
              <a:t>7/19/2023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9C57-55D7-40A4-A101-E74FAC7A0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6BCFD3F-4649-C8AC-D28A-7FF4EDC8C6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9358" t="23650" b="-1"/>
          <a:stretch/>
        </p:blipFill>
        <p:spPr>
          <a:xfrm>
            <a:off x="0" y="0"/>
            <a:ext cx="9488312" cy="5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12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30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193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347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12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631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927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042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0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2111381"/>
            <a:ext cx="10515600" cy="3744913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515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08AF2DB4-A973-4307-B59C-6058A138835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111608"/>
            <a:ext cx="10515600" cy="374491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22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7646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AEE644D4-F9A4-4237-BD5C-4B97ABA93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58165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FF67A8-55FA-435D-A18C-96D63D22B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7724" y="2809875"/>
            <a:ext cx="6696075" cy="1909763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04828DA-5EC5-4A00-9A7B-CD9668EF2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725" y="5028803"/>
            <a:ext cx="6696074" cy="36512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303E9A-96BC-4283-A6E1-5948AEB1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6774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19C49-052B-4D3E-B227-1D787463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3699" y="6356350"/>
            <a:ext cx="2543175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E724A-95F0-41B6-A77E-EDD06727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AC7E4E-FE06-4E90-8107-6B543E551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2209800" y="0"/>
            <a:ext cx="24384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9444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am Slide 4 Peop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487181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28568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487181" y="5464114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36914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578300" y="5084524"/>
            <a:ext cx="233081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36913" y="5478796"/>
            <a:ext cx="1855949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4EBC7D6F-397D-4C5A-AA62-F683F88531A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2757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1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068964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327577" y="5478796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74745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488845" y="5084524"/>
            <a:ext cx="231770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7458" y="5464114"/>
            <a:ext cx="184551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2023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3C911F2-9041-416A-B83C-F23B354E0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334250" y="0"/>
            <a:ext cx="4857750" cy="1724025"/>
            <a:chOff x="7334250" y="0"/>
            <a:chExt cx="4857750" cy="172402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E4B72DA-52CB-4D39-A342-8857B4D959B2}"/>
                </a:ext>
              </a:extLst>
            </p:cNvPr>
            <p:cNvCxnSpPr/>
            <p:nvPr userDrawn="1"/>
          </p:nvCxnSpPr>
          <p:spPr>
            <a:xfrm flipH="1" flipV="1">
              <a:off x="7334250" y="0"/>
              <a:ext cx="485775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1D9BCDA-DFB7-41A4-A7C7-CEE86CEDCB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487150" y="0"/>
              <a:ext cx="704850" cy="172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8966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am Slide 8 Peo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87AAB93-862D-455E-9E73-3D0DAEFDE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473953"/>
            <a:ext cx="12192000" cy="5621336"/>
            <a:chOff x="0" y="473953"/>
            <a:chExt cx="12192000" cy="5621336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B0DFD584-E5CF-41EF-B51E-679CE22DDF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473953"/>
              <a:ext cx="2057400" cy="1647825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E5C02DDF-25A6-42C7-9525-F279CE2095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049000" y="5180889"/>
              <a:ext cx="1143000" cy="9144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77176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0168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500168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6270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849262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49262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1938DB4D-239F-4E8E-8802-0470B0131189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65558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198355" y="3654378"/>
            <a:ext cx="2105135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095999" y="3809747"/>
            <a:ext cx="2299855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3681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759806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4480" y="3809747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5" name="Picture Placeholder 10">
            <a:extLst>
              <a:ext uri="{FF2B5EF4-FFF2-40B4-BE49-F238E27FC236}">
                <a16:creationId xmlns:a16="http://schemas.microsoft.com/office/drawing/2014/main" id="{1EBAEB1D-A7F9-4F90-B642-4277D3802BA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877176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22930C5B-603C-494E-A467-8B394D01D406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1500168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540C455F-A23B-493F-B95E-AB485D91DA6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1500168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6" name="Picture Placeholder 10">
            <a:extLst>
              <a:ext uri="{FF2B5EF4-FFF2-40B4-BE49-F238E27FC236}">
                <a16:creationId xmlns:a16="http://schemas.microsoft.com/office/drawing/2014/main" id="{9461A69E-14C8-4325-89AF-D4257C1C05BA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226270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6D1C374C-DAF7-40EF-B279-4EC7A2AFE6A2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849262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421FF438-E4E8-4643-BCB3-4A1C12429042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849262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E029C5CA-EDDA-4BF9-9051-8B09E98EE1E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65558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D4FEDD19-A7BA-45BB-93A0-F1E896C9F26D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33992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A12F0175-7AEE-46B1-9590-D4A427680DC7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339926" y="5668583"/>
            <a:ext cx="1813474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Picture Placeholder 10">
            <a:extLst>
              <a:ext uri="{FF2B5EF4-FFF2-40B4-BE49-F238E27FC236}">
                <a16:creationId xmlns:a16="http://schemas.microsoft.com/office/drawing/2014/main" id="{622ED9F4-EB9B-4588-8501-BFECB846EE7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13681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5026D39F-46AB-4680-9A52-F367344A3531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75980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04E11FE2-6320-4E8C-A5B3-8104AF329ADA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744480" y="5668583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/>
              <a:t>2023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53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8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46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38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48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5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15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89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4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19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  <p:sldLayoutId id="2147483688" r:id="rId19"/>
    <p:sldLayoutId id="2147483689" r:id="rId20"/>
    <p:sldLayoutId id="2147483690" r:id="rId21"/>
    <p:sldLayoutId id="2147483691" r:id="rId2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TEXAS SCHOOL LAW       AND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6A1B4-B8D1-4A72-8E20-0703F54BF1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Jefferson K. (“Jay”) Brim, III</a:t>
            </a:r>
          </a:p>
        </p:txBody>
      </p:sp>
    </p:spTree>
    <p:extLst>
      <p:ext uri="{BB962C8B-B14F-4D97-AF65-F5344CB8AC3E}">
        <p14:creationId xmlns:p14="http://schemas.microsoft.com/office/powerpoint/2010/main" val="2586058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A2D15-4D68-4BF7-9421-032AE6C88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SALARY AND BENEFITS EVERY YEAR!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283B631B-F546-8246-7C28-82F9B90B2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Check your pay stub for:</a:t>
            </a:r>
          </a:p>
          <a:p>
            <a:r>
              <a:rPr lang="en-US" b="1" dirty="0"/>
              <a:t>1. correct salary?  Did you get the raise that was promised, or did you get too much?</a:t>
            </a:r>
          </a:p>
          <a:p>
            <a:r>
              <a:rPr lang="en-US" b="1" dirty="0"/>
              <a:t>2. correct leave day totals?  Has the benefits department charged the leave you have taken to the correct type (state or local, sick or personal)?</a:t>
            </a:r>
          </a:p>
          <a:p>
            <a:r>
              <a:rPr lang="en-US" b="1" dirty="0"/>
              <a:t>3. correct insurance and investment withholdings?  Who is covered?  How much are you paying or saving?</a:t>
            </a:r>
          </a:p>
        </p:txBody>
      </p:sp>
      <p:sp>
        <p:nvSpPr>
          <p:cNvPr id="23" name="Date Placeholder 22">
            <a:extLst>
              <a:ext uri="{FF2B5EF4-FFF2-40B4-BE49-F238E27FC236}">
                <a16:creationId xmlns:a16="http://schemas.microsoft.com/office/drawing/2014/main" id="{637DEDF5-3FCD-4BC2-86A5-7BE2BF01E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918C3C97-444D-4600-8553-B9C4C1F84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C15B02A-2B30-2EBF-3C61-FC251A40B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301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14AC-94C6-10A2-0941-77C51EFCA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ARE YOU ENTITLED TO 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C919F-1306-55D1-E382-00A423764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Assault Leave?  </a:t>
            </a:r>
          </a:p>
          <a:p>
            <a:r>
              <a:rPr lang="en-US" b="1" dirty="0"/>
              <a:t>Were you assaulted on the job by a student or parent (or, God forbid, another employee)?  </a:t>
            </a:r>
          </a:p>
          <a:p>
            <a:r>
              <a:rPr lang="en-US" b="1" dirty="0"/>
              <a:t>Were you unable to return to work immediately, according to your doctor?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1D749-5E2D-152B-8D00-09DA81F7D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FE7B4-7493-6DBF-5121-0A79899C3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B2260-07CE-72B7-A97D-C8F3AC166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57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93E10248-AF0E-477D-B4D2-47C02CE4E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33010C2-2DA5-460F-A40C-5317F567A0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7CB0634-F963-4EC9-A6F6-8EA46BD1F1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3C0A186-7444-4460-9C37-532E7671E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 useBgFill="1">
          <p:nvSpPr>
            <p:cNvPr id="18" name="Rectangle 17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2AA4FB04-5734-AE1A-31EC-C235F44AE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420" y="1370143"/>
            <a:ext cx="6391270" cy="4157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dirty="0">
                <a:solidFill>
                  <a:schemeClr val="tx1"/>
                </a:solidFill>
              </a:rPr>
              <a:t>What did the Legislature do this time??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C4C06-EFE2-7A2B-E1B5-94B811FD7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109" y="6396318"/>
            <a:ext cx="5861461" cy="3048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/>
              <a:t>TEXAS SCHOOL LAW AND YOU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C872E-BFCB-3A1E-33BC-029949D49D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708535" y="6396319"/>
            <a:ext cx="3007956" cy="30479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/>
              <a:t>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28BFFA-1890-E4EC-2BDC-64DB1D2A4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68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88DE528-382D-896A-451A-8E960F128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CERTIFICATION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CCC090-B264-FD80-5E4C-0F9729D99D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House Bill 621- </a:t>
            </a:r>
          </a:p>
          <a:p>
            <a:pPr marL="0" indent="0">
              <a:buNone/>
            </a:pPr>
            <a:r>
              <a:rPr lang="en-US" b="1" dirty="0"/>
              <a:t>Veterans and First Responders can get a 5-year temporary certificate to teach Career and Technology courses, if they take 20 hours of training.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23FAD26-A380-927A-575B-F05735AE22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Senate Bill 763 –</a:t>
            </a:r>
          </a:p>
          <a:p>
            <a:r>
              <a:rPr lang="en-US" b="1" dirty="0"/>
              <a:t>Districts can replace counselors with </a:t>
            </a:r>
            <a:r>
              <a:rPr lang="en-US" b="1" dirty="0" err="1"/>
              <a:t>chaplins</a:t>
            </a:r>
            <a:r>
              <a:rPr lang="en-US" b="1" dirty="0"/>
              <a:t>, who don’t have to get any training.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8C0B8E-037A-EB77-35A2-138CD6E5F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36544E-CBFB-5C8A-1C33-004510941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F37E8BD-924D-4620-5C08-F471089CB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161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D91BE-E0CD-D565-46AE-1EE743EA0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015B7-55C3-0DD0-149F-6726556788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House Bill 3 –</a:t>
            </a:r>
          </a:p>
          <a:p>
            <a:r>
              <a:rPr lang="en-US" b="1" dirty="0"/>
              <a:t>An armed guard on every campus, if possible; also, district employees will be trained to recognize mental health problems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29115E-44C0-5362-69C2-925EDCC8B8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Senate Bill 133 –</a:t>
            </a:r>
          </a:p>
          <a:p>
            <a:r>
              <a:rPr lang="en-US" b="1" dirty="0"/>
              <a:t>Bans the use of chemical irritants (mace, etc.), physical restraints (handcuffs, etc.) , or </a:t>
            </a:r>
            <a:r>
              <a:rPr lang="en-US" b="1" dirty="0" err="1"/>
              <a:t>tasors</a:t>
            </a:r>
            <a:r>
              <a:rPr lang="en-US" b="1" dirty="0"/>
              <a:t>, on children 10 and under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A2E06C-7FC0-0CF8-6088-47036E874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8902E6-C9FA-A5BB-64CF-EF44FB9F9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6AC99-8AF4-D574-B5F2-739FEFA08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52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E93AE-CE7E-727C-F617-48379AA55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REPORTING THREATS OR ABUSE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F523F-6303-ECF3-512C-F4D987A6EDD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Senate Bill 1720 –</a:t>
            </a:r>
          </a:p>
          <a:p>
            <a:r>
              <a:rPr lang="en-US" b="1" dirty="0"/>
              <a:t>Educators who report threats to the district’s Threat Assessment Team may do so confidentially, and not be subject to having their identity revealed under the Texas Public Information Act, </a:t>
            </a:r>
          </a:p>
          <a:p>
            <a:endParaRPr lang="en-US" b="1" dirty="0"/>
          </a:p>
          <a:p>
            <a:r>
              <a:rPr lang="en-US" b="1" dirty="0"/>
              <a:t>BUT…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791D05-835B-20AE-48E6-04DC917397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House Bill 63 –</a:t>
            </a:r>
          </a:p>
          <a:p>
            <a:r>
              <a:rPr lang="en-US" b="1" dirty="0"/>
              <a:t>All who report child abuse to the statewide hotline must give full contact information, and if someone refuses to identify him- or herself, the report will be refused and the caller told to contact law enforcement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60893D-1D4A-1030-188A-E56E58845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DDE1B-94E9-9DDB-3067-3D19922D3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F7606B-FCBE-5858-ED9D-5031312CF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5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DF86A-1421-A405-0A13-9DF1BC2D5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NAMED ACTS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116EA-4BA5-ECCC-C439-7EDE9F1E61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House Bill 567 - The </a:t>
            </a:r>
            <a:r>
              <a:rPr lang="en-US" b="1" dirty="0">
                <a:highlight>
                  <a:srgbClr val="FFFF00"/>
                </a:highlight>
              </a:rPr>
              <a:t>CROWN</a:t>
            </a:r>
            <a:r>
              <a:rPr lang="en-US" b="1" dirty="0"/>
              <a:t> Act</a:t>
            </a:r>
          </a:p>
          <a:p>
            <a:r>
              <a:rPr lang="en-US" b="1" dirty="0"/>
              <a:t>“</a:t>
            </a:r>
            <a:r>
              <a:rPr lang="en-US" b="1" dirty="0">
                <a:highlight>
                  <a:srgbClr val="FFFF00"/>
                </a:highlight>
              </a:rPr>
              <a:t>Creating a Respectful Open World for Natural Hair</a:t>
            </a:r>
            <a:r>
              <a:rPr lang="en-US" b="1" dirty="0"/>
              <a:t>”, prohibiting discrimination against hairstyles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FBAD9-8F2A-8558-141B-79CCC7D0B9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House Bill 900 – The </a:t>
            </a:r>
            <a:r>
              <a:rPr lang="en-US" b="1" dirty="0">
                <a:highlight>
                  <a:srgbClr val="FFFF00"/>
                </a:highlight>
              </a:rPr>
              <a:t>READER</a:t>
            </a:r>
            <a:r>
              <a:rPr lang="en-US" b="1" dirty="0"/>
              <a:t> Act</a:t>
            </a:r>
          </a:p>
          <a:p>
            <a:r>
              <a:rPr lang="en-US" b="1" dirty="0"/>
              <a:t>“</a:t>
            </a:r>
            <a:r>
              <a:rPr lang="en-US" b="1" dirty="0">
                <a:highlight>
                  <a:srgbClr val="FFFF00"/>
                </a:highlight>
              </a:rPr>
              <a:t>Rejecting Explicit and Adult-Designated Educational Resources</a:t>
            </a:r>
            <a:r>
              <a:rPr lang="en-US" b="1" dirty="0"/>
              <a:t>”, bans library books of a certain kind that is tediously described, but mostly puts the burden on publishers to enforce the law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580D8A-CABB-1F28-FA59-DE428D09F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28B4E-4751-94EA-C483-10825AC9B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69060C-191F-AB91-EC6D-A0035169E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958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4A83A-9601-93DB-71FE-4A201A759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E5BB8-254A-6F6D-3F1E-76ADA239C3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House Bill 1605 –</a:t>
            </a:r>
          </a:p>
          <a:p>
            <a:r>
              <a:rPr lang="en-US" b="1" dirty="0"/>
              <a:t>Allows districts to require teachers to do </a:t>
            </a:r>
            <a:r>
              <a:rPr lang="en-US" b="1" dirty="0" err="1"/>
              <a:t>weekily</a:t>
            </a:r>
            <a:r>
              <a:rPr lang="en-US" b="1" dirty="0"/>
              <a:t> lesson plans without violating the Paperwork Reduction Act and to give special contracts to teachers to prepare initial lesson plans for everybody else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45899-AFC9-2715-7EE7-04F2D96D07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House Bill 1416 –</a:t>
            </a:r>
          </a:p>
          <a:p>
            <a:r>
              <a:rPr lang="en-US" b="1" dirty="0"/>
              <a:t>Backtracked on HB 4545 from 2021 and reduces the burden on districts (and teachers!) to work many hours extra in light of STAAR failures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8B3FD-0839-F71B-12F7-9BF2DFF6C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E939F-033E-708F-2D34-49DD2FF99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F5E7CC-3490-516F-33E6-63E9D527F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764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6ABADDB-1F75-4855-0A4C-073757063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FROM 2021…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84F0E09-3891-F992-410B-59CF3DCB0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Section 28.0022, Education Code – </a:t>
            </a:r>
          </a:p>
          <a:p>
            <a:r>
              <a:rPr lang="en-US" b="1" dirty="0"/>
              <a:t>The provision that allows a teacher to avoid discussion in the classroom about “…widely-debated and currently controversial issue(s) of public policy or social affairs”.  However, if you do discuss one of those hot-button topics, you must “…explore that topic objectively and in a manner</a:t>
            </a:r>
            <a:r>
              <a:rPr lang="en-US" dirty="0"/>
              <a:t> </a:t>
            </a:r>
            <a:r>
              <a:rPr lang="en-US" b="1" dirty="0">
                <a:highlight>
                  <a:srgbClr val="FFFF00"/>
                </a:highlight>
              </a:rPr>
              <a:t>free from political bias.”</a:t>
            </a:r>
          </a:p>
          <a:p>
            <a:endParaRPr lang="en-US" b="1" dirty="0">
              <a:highlight>
                <a:srgbClr val="FFFF00"/>
              </a:highlight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7D3588-311B-9E36-0D2A-F561BCDF4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D6BB5-1C2D-6ECC-0738-1DB7C50BC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E27566-6264-8CAD-62AF-D64DA9FDE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621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E4230-1328-E447-47DD-D5BFE2FA4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SO WHAT DOES IT ALL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B4D7D-2533-A555-1D1C-819622144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Lack of respect for the profession? </a:t>
            </a:r>
          </a:p>
          <a:p>
            <a:r>
              <a:rPr lang="en-US" b="1" dirty="0"/>
              <a:t>Difficulty for administrators to back teachers?</a:t>
            </a:r>
          </a:p>
          <a:p>
            <a:r>
              <a:rPr lang="en-US" b="1" dirty="0"/>
              <a:t>Less discipline for the badly-behaving students?</a:t>
            </a:r>
          </a:p>
          <a:p>
            <a:endParaRPr lang="en-US" b="1" dirty="0"/>
          </a:p>
          <a:p>
            <a:r>
              <a:rPr lang="en-US" b="1" dirty="0"/>
              <a:t>Yes, But…</a:t>
            </a:r>
          </a:p>
          <a:p>
            <a:r>
              <a:rPr lang="en-US" b="1" dirty="0"/>
              <a:t>Article VII, Section 1 – “A general diffusion of knowledge being essential to the preservation of the liberties and rights of the people, it shall be the duty of the Legislature … to establish and make suitable provision for the support and maintenance of an efficient system of public free schools.”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36209-31FA-2263-36FE-135604832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D07D2-5002-1327-33C4-C7B7F69DE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BBFD1-1B30-3B9D-612F-701402BE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87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F5859-10C9-4588-9727-B9362E26C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1D7E5-EF66-4BCD-8DAA-E9061157F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Primary Concepts</a:t>
            </a:r>
          </a:p>
          <a:p>
            <a:r>
              <a:rPr lang="en-US" dirty="0"/>
              <a:t>2023 Legislative Acts</a:t>
            </a:r>
          </a:p>
          <a:p>
            <a:r>
              <a:rPr lang="en-US" dirty="0"/>
              <a:t>Summary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5BAF8-EA80-4AD4-8D83-5960C2995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C19884-873C-4D13-BE6D-318CF07B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1A37B-A794-4E52-289A-77AF08353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19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60FEA-1CF6-CBC6-A21F-E42ADA3DE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THANKS FOR YOUR SERVICE TO TEXAS!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4B6BB52-0C18-7476-0379-151E80C0DC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Jay Brim, attorney</a:t>
            </a:r>
          </a:p>
        </p:txBody>
      </p:sp>
    </p:spTree>
    <p:extLst>
      <p:ext uri="{BB962C8B-B14F-4D97-AF65-F5344CB8AC3E}">
        <p14:creationId xmlns:p14="http://schemas.microsoft.com/office/powerpoint/2010/main" val="24627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Whether you are new to the field of education, or a veteran looking to improve your understanding of this ever-changing field, there are always new ways to see the challenges your career is presenting you.  That is what we will be about over the next 45 minutes.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2647-CCB2-45E2-A9CB-A868F490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1ED20-04D4-4894-B0C2-9C541A61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46870-97D1-F79C-5761-47E29180E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16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E5F11-B7B9-4B80-8C6A-A8A7A7190B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PRIMARY CONCEPTS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8AFAA9-633A-475C-B8ED-840A34F729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Your rights and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379728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51B30-70D7-2561-6A79-464403AFF6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to THE MATRIX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72F0B4-6D03-9592-7929-721F8569EE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Someone has created the reality you live in…</a:t>
            </a:r>
          </a:p>
        </p:txBody>
      </p:sp>
    </p:spTree>
    <p:extLst>
      <p:ext uri="{BB962C8B-B14F-4D97-AF65-F5344CB8AC3E}">
        <p14:creationId xmlns:p14="http://schemas.microsoft.com/office/powerpoint/2010/main" val="364198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6D044-C704-4974-935B-AE3D7EFC9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YOUR CONTRACT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D97F932C-F797-E72A-2C9F-7C1EFFCC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PROBATIONARY – year-to-year, no due process</a:t>
            </a:r>
          </a:p>
          <a:p>
            <a:endParaRPr lang="en-US" b="1" dirty="0"/>
          </a:p>
          <a:p>
            <a:r>
              <a:rPr lang="en-US" b="1" dirty="0"/>
              <a:t>TERM – up to five years before renewal, limited due process</a:t>
            </a:r>
          </a:p>
          <a:p>
            <a:endParaRPr lang="en-US" b="1" dirty="0"/>
          </a:p>
          <a:p>
            <a:r>
              <a:rPr lang="en-US" b="1" dirty="0"/>
              <a:t>CONTINUING – tenured employment, subject only to full due process</a:t>
            </a:r>
          </a:p>
          <a:p>
            <a:endParaRPr lang="en-US" b="1" dirty="0"/>
          </a:p>
          <a:p>
            <a:r>
              <a:rPr lang="en-US" b="1" dirty="0"/>
              <a:t>AT WILL – (almost never for classroom teachers) immediate dismissal, no due process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672774E-BCBF-4B44-9E79-28E9153AB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2023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18FAD6D3-B1FB-463D-87D0-FA9A4AEA1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TEXAS SCHOOL LAW AND YOU</a:t>
            </a:r>
            <a:endParaRPr lang="en-US"/>
          </a:p>
        </p:txBody>
      </p:sp>
      <p:pic>
        <p:nvPicPr>
          <p:cNvPr id="21" name="Graphic 20" descr="Apple outline">
            <a:extLst>
              <a:ext uri="{FF2B5EF4-FFF2-40B4-BE49-F238E27FC236}">
                <a16:creationId xmlns:a16="http://schemas.microsoft.com/office/drawing/2014/main" id="{5AC4F22E-B7CD-F42A-6A28-A158BC5E2C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9036" y="2514600"/>
            <a:ext cx="914400" cy="914400"/>
          </a:xfrm>
          <a:prstGeom prst="rect">
            <a:avLst/>
          </a:prstGeom>
        </p:spPr>
      </p:pic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03C1484-E11D-5E96-D38A-6E783A922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79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7217C-1B07-4DC1-356C-12BF0082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LOOK OUT FOR THESE PROBLEMS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25156F5-6B05-BA42-84B0-99A340CE8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    </a:t>
            </a:r>
            <a:r>
              <a:rPr lang="en-US" b="1" dirty="0"/>
              <a:t>You get a probationary contract after you have been employed on a term or continuing contract…</a:t>
            </a:r>
          </a:p>
          <a:p>
            <a:endParaRPr lang="en-US" b="1" dirty="0"/>
          </a:p>
          <a:p>
            <a:pPr marL="457200" lvl="1" indent="0">
              <a:buNone/>
            </a:pPr>
            <a:r>
              <a:rPr lang="en-US" b="1" dirty="0"/>
              <a:t>   </a:t>
            </a:r>
            <a:r>
              <a:rPr lang="en-US" sz="1800" b="1" dirty="0"/>
              <a:t>Your district adopts a “District of Innovation” change that takes away a right after you have signed your contract for next year…</a:t>
            </a:r>
          </a:p>
          <a:p>
            <a:pPr marL="457200" lvl="1" indent="0">
              <a:buNone/>
            </a:pPr>
            <a:endParaRPr lang="en-US" sz="1800" b="1" dirty="0"/>
          </a:p>
          <a:p>
            <a:pPr marL="457200" lvl="1" indent="0">
              <a:buNone/>
            </a:pPr>
            <a:r>
              <a:rPr lang="en-US" sz="1800" b="1" dirty="0"/>
              <a:t>   You get a changed number of days to work, or a reduction in salary…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AF76D9-6667-DE3F-CF2D-084CD75E1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pic>
        <p:nvPicPr>
          <p:cNvPr id="8" name="Graphic 7" descr="Angry face with solid fill with solid fill">
            <a:extLst>
              <a:ext uri="{FF2B5EF4-FFF2-40B4-BE49-F238E27FC236}">
                <a16:creationId xmlns:a16="http://schemas.microsoft.com/office/drawing/2014/main" id="{A40DA593-561D-40A3-28E6-D2A014E1FF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2210980"/>
            <a:ext cx="914400" cy="914400"/>
          </a:xfrm>
          <a:prstGeom prst="rect">
            <a:avLst/>
          </a:prstGeom>
        </p:spPr>
      </p:pic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606A715-35BF-406B-9C5C-73AF28CC3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60AA4B2-2ED9-AAD4-0FE3-D26C98BE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81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E5FEE2D-79E5-4C1D-8BF7-EE619CA70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TO DO …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90E7E75-E57A-4FF0-A0E4-A4DBCF6EA8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156559"/>
              </p:ext>
            </p:extLst>
          </p:nvPr>
        </p:nvGraphicFramePr>
        <p:xfrm>
          <a:off x="1449607" y="2352904"/>
          <a:ext cx="2906713" cy="378947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73593">
                  <a:extLst>
                    <a:ext uri="{9D8B030D-6E8A-4147-A177-3AD203B41FA5}">
                      <a16:colId xmlns:a16="http://schemas.microsoft.com/office/drawing/2014/main" val="326110455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472793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3662282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347881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96635212"/>
                    </a:ext>
                  </a:extLst>
                </a:gridCol>
              </a:tblGrid>
              <a:tr h="3789478">
                <a:tc>
                  <a:txBody>
                    <a:bodyPr/>
                    <a:lstStyle/>
                    <a:p>
                      <a:pPr algn="ctr" rtl="0" fontAlgn="auto"/>
                      <a:r>
                        <a:rPr lang="en-US" sz="1600" b="1" i="0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FILE A GRIEVANCE!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600" b="1" i="0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600" b="1" i="0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600" b="1" i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600" b="0" i="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1328149"/>
                  </a:ext>
                </a:extLst>
              </a:tr>
            </a:tbl>
          </a:graphicData>
        </a:graphic>
      </p:graphicFrame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F1AE66-47AA-4110-86B9-0626D4953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A5A93F-DCAE-40B8-8E94-3239A1A6A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pic>
        <p:nvPicPr>
          <p:cNvPr id="5" name="Graphic 4" descr="Angel face outline with solid fill">
            <a:extLst>
              <a:ext uri="{FF2B5EF4-FFF2-40B4-BE49-F238E27FC236}">
                <a16:creationId xmlns:a16="http://schemas.microsoft.com/office/drawing/2014/main" id="{1A552C1F-1CBD-862F-E3A6-6120D75C2C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59187" y="2594113"/>
            <a:ext cx="914400" cy="914400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7CEE500-50F7-DE67-8997-4549C8F32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682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A2CD4-732A-43E4-BCB9-CBA2055E0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Every grievance policy has a deadline, usually 15 business days from the day you heard about or should have known about the problem. </a:t>
            </a:r>
            <a:r>
              <a:rPr lang="en-US" b="1" dirty="0"/>
              <a:t>Do Not Miss That Deadline!!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D0450-A909-4CD9-8912-96A19ACEB7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Missing it will usually mean that you have lost that right or benefit.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3D834-F1E2-4848-8093-D412A7B08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5A49C-96F4-440D-B89E-A0AE94F70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TEXAS SCHOOL LAW AND YOU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63FEA-C048-E1DB-5DF2-E39445FFA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379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0FD6FE22-81A0-4500-AFD0-342D21BB9A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96B61E-1B64-430F-934F-7D1B900280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C43685-694E-4579-B109-3C418D49DA6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256</TotalTime>
  <Words>988</Words>
  <Application>Microsoft Office PowerPoint</Application>
  <PresentationFormat>Widescreen</PresentationFormat>
  <Paragraphs>128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Wingdings 3</vt:lpstr>
      <vt:lpstr>Ion Boardroom</vt:lpstr>
      <vt:lpstr>TEXAS SCHOOL LAW       AND YOU</vt:lpstr>
      <vt:lpstr>AGENDA</vt:lpstr>
      <vt:lpstr>INTRODUCTION</vt:lpstr>
      <vt:lpstr>PRIMARY CONCEPTS</vt:lpstr>
      <vt:lpstr>Welcome to THE MATRIX</vt:lpstr>
      <vt:lpstr>YOUR CONTRACT</vt:lpstr>
      <vt:lpstr>LOOK OUT FOR THESE PROBLEMS</vt:lpstr>
      <vt:lpstr>WHAT TO DO …</vt:lpstr>
      <vt:lpstr>Every grievance policy has a deadline, usually 15 business days from the day you heard about or should have known about the problem. Do Not Miss That Deadline!!</vt:lpstr>
      <vt:lpstr>CHECK YOUR SALARY AND BENEFITS EVERY YEAR!</vt:lpstr>
      <vt:lpstr>ARE YOU ENTITLED TO ….</vt:lpstr>
      <vt:lpstr>What did the Legislature do this time??</vt:lpstr>
      <vt:lpstr>CERTIFICATION</vt:lpstr>
      <vt:lpstr>SECURITY</vt:lpstr>
      <vt:lpstr>REPORTING THREATS OR ABUSE</vt:lpstr>
      <vt:lpstr>NAMED ACTS …</vt:lpstr>
      <vt:lpstr>CURRICULUM</vt:lpstr>
      <vt:lpstr>FROM 2021…</vt:lpstr>
      <vt:lpstr>SO WHAT DOES IT ALL MEAN?</vt:lpstr>
      <vt:lpstr>THANKS FOR YOUR SERVICE TO TEXAS!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SCHOOL LAW       AND YOU</dc:title>
  <dc:creator>Jay Brim</dc:creator>
  <cp:lastModifiedBy>Regina Jackson</cp:lastModifiedBy>
  <cp:revision>2</cp:revision>
  <dcterms:created xsi:type="dcterms:W3CDTF">2023-07-10T15:51:35Z</dcterms:created>
  <dcterms:modified xsi:type="dcterms:W3CDTF">2023-07-19T13:14:17Z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