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0" r:id="rId4"/>
    <p:sldMasterId id="2147483669" r:id="rId5"/>
    <p:sldMasterId id="2147483765" r:id="rId6"/>
    <p:sldMasterId id="2147483648" r:id="rId7"/>
  </p:sldMasterIdLst>
  <p:notesMasterIdLst>
    <p:notesMasterId r:id="rId29"/>
  </p:notesMasterIdLst>
  <p:handoutMasterIdLst>
    <p:handoutMasterId r:id="rId30"/>
  </p:handoutMasterIdLst>
  <p:sldIdLst>
    <p:sldId id="1466" r:id="rId8"/>
    <p:sldId id="277" r:id="rId9"/>
    <p:sldId id="261" r:id="rId10"/>
    <p:sldId id="1485" r:id="rId11"/>
    <p:sldId id="278" r:id="rId12"/>
    <p:sldId id="1487" r:id="rId13"/>
    <p:sldId id="1483" r:id="rId14"/>
    <p:sldId id="263" r:id="rId15"/>
    <p:sldId id="1486" r:id="rId16"/>
    <p:sldId id="1489" r:id="rId17"/>
    <p:sldId id="272" r:id="rId18"/>
    <p:sldId id="1491" r:id="rId19"/>
    <p:sldId id="1492" r:id="rId20"/>
    <p:sldId id="1488" r:id="rId21"/>
    <p:sldId id="1467" r:id="rId22"/>
    <p:sldId id="1468" r:id="rId23"/>
    <p:sldId id="257" r:id="rId24"/>
    <p:sldId id="270" r:id="rId25"/>
    <p:sldId id="1484" r:id="rId26"/>
    <p:sldId id="1464" r:id="rId27"/>
    <p:sldId id="271" r:id="rId28"/>
  </p:sldIdLst>
  <p:sldSz cx="12192000" cy="6858000"/>
  <p:notesSz cx="6858000" cy="9144000"/>
  <p:embeddedFontLst>
    <p:embeddedFont>
      <p:font typeface="Arial Black" panose="020B0A04020102020204" pitchFamily="34" charset="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Ressler" initials="KR" lastIdx="19" clrIdx="0">
    <p:extLst>
      <p:ext uri="{19B8F6BF-5375-455C-9EA6-DF929625EA0E}">
        <p15:presenceInfo xmlns:p15="http://schemas.microsoft.com/office/powerpoint/2012/main" userId="S::katherine.ressler@ascendlearning.com::3f7ceb81-4b6d-42ee-8a7b-1558f0a3ad12" providerId="AD"/>
      </p:ext>
    </p:extLst>
  </p:cmAuthor>
  <p:cmAuthor id="2" name="Dani Gratton" initials="DG" lastIdx="11" clrIdx="1">
    <p:extLst>
      <p:ext uri="{19B8F6BF-5375-455C-9EA6-DF929625EA0E}">
        <p15:presenceInfo xmlns:p15="http://schemas.microsoft.com/office/powerpoint/2012/main" userId="S::danielle.gratton@ascendlearning.com::16223f43-72e7-46d7-b717-f93c9be40e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F509F"/>
    <a:srgbClr val="4FC3AE"/>
    <a:srgbClr val="B0D6EB"/>
    <a:srgbClr val="A8CFE4"/>
    <a:srgbClr val="318AC8"/>
    <a:srgbClr val="F47434"/>
    <a:srgbClr val="595959"/>
    <a:srgbClr val="F36938"/>
    <a:srgbClr val="F37538"/>
    <a:srgbClr val="1C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62" y="2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ED-4754-984A-F30ECA7F00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ED-4754-984A-F30ECA7F00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ED-4754-984A-F30ECA7F00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ED-4754-984A-F30ECA7F00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ED-4754-984A-F30ECA7F006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4ED-4754-984A-F30ECA7F006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4ED-4754-984A-F30ECA7F0062}"/>
              </c:ext>
            </c:extLst>
          </c:dPt>
          <c:cat>
            <c:strRef>
              <c:f>Sheet1!$A$2:$A$8</c:f>
              <c:strCache>
                <c:ptCount val="7"/>
                <c:pt idx="0">
                  <c:v>CCMA</c:v>
                </c:pt>
                <c:pt idx="1">
                  <c:v>CPCT</c:v>
                </c:pt>
                <c:pt idx="2">
                  <c:v>CET</c:v>
                </c:pt>
                <c:pt idx="3">
                  <c:v>CPT</c:v>
                </c:pt>
                <c:pt idx="4">
                  <c:v>ExCPT</c:v>
                </c:pt>
                <c:pt idx="5">
                  <c:v>CMAA</c:v>
                </c:pt>
                <c:pt idx="6">
                  <c:v>CBCS</c:v>
                </c:pt>
              </c:strCache>
            </c:strRef>
          </c:cat>
          <c:val>
            <c:numRef>
              <c:f>Sheet1!$B$2:$B$8</c:f>
              <c:numCache>
                <c:formatCode>General</c:formatCode>
                <c:ptCount val="7"/>
                <c:pt idx="0">
                  <c:v>38</c:v>
                </c:pt>
                <c:pt idx="1">
                  <c:v>20</c:v>
                </c:pt>
                <c:pt idx="2">
                  <c:v>17</c:v>
                </c:pt>
                <c:pt idx="3">
                  <c:v>14</c:v>
                </c:pt>
                <c:pt idx="4">
                  <c:v>9</c:v>
                </c:pt>
                <c:pt idx="5">
                  <c:v>2</c:v>
                </c:pt>
                <c:pt idx="6">
                  <c:v>1</c:v>
                </c:pt>
              </c:numCache>
            </c:numRef>
          </c:val>
          <c:extLst>
            <c:ext xmlns:c16="http://schemas.microsoft.com/office/drawing/2014/chart" uri="{C3380CC4-5D6E-409C-BE32-E72D297353CC}">
              <c16:uniqueId val="{00000000-31FD-4F86-AF4A-5598F04C0BE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05212-BDCE-4C58-AB60-79644D8B2BF1}" type="doc">
      <dgm:prSet loTypeId="urn:microsoft.com/office/officeart/2008/layout/VerticalCurvedList" loCatId="list" qsTypeId="urn:microsoft.com/office/officeart/2005/8/quickstyle/simple3" qsCatId="simple" csTypeId="urn:microsoft.com/office/officeart/2005/8/colors/accent5_1" csCatId="accent5" phldr="1"/>
      <dgm:spPr/>
      <dgm:t>
        <a:bodyPr/>
        <a:lstStyle/>
        <a:p>
          <a:endParaRPr lang="en-US"/>
        </a:p>
      </dgm:t>
    </dgm:pt>
    <dgm:pt modelId="{4FA5660F-8117-4BC2-B1B9-48929B5C07C9}">
      <dgm:prSet phldrT="[Text]"/>
      <dgm:spPr/>
      <dgm:t>
        <a:bodyPr/>
        <a:lstStyle/>
        <a:p>
          <a:r>
            <a:rPr lang="en-US" b="1" dirty="0">
              <a:solidFill>
                <a:schemeClr val="tx2">
                  <a:lumMod val="75000"/>
                </a:schemeClr>
              </a:solidFill>
            </a:rPr>
            <a:t>Healthcare Therapeutics</a:t>
          </a:r>
        </a:p>
      </dgm:t>
    </dgm:pt>
    <dgm:pt modelId="{E5B1C9A2-7094-4EBB-9211-24701CFD64E4}" type="parTrans" cxnId="{246FF34C-6B84-42A0-9A94-48894C8867D0}">
      <dgm:prSet/>
      <dgm:spPr/>
      <dgm:t>
        <a:bodyPr/>
        <a:lstStyle/>
        <a:p>
          <a:endParaRPr lang="en-US"/>
        </a:p>
      </dgm:t>
    </dgm:pt>
    <dgm:pt modelId="{1AFF0F75-EB0A-4353-97C3-375A99F87CF9}" type="sibTrans" cxnId="{246FF34C-6B84-42A0-9A94-48894C8867D0}">
      <dgm:prSet/>
      <dgm:spPr/>
      <dgm:t>
        <a:bodyPr/>
        <a:lstStyle/>
        <a:p>
          <a:endParaRPr lang="en-US"/>
        </a:p>
      </dgm:t>
    </dgm:pt>
    <dgm:pt modelId="{9B81E055-1C44-41FE-AFCD-717D836C8EFE}">
      <dgm:prSet phldrT="[Text]"/>
      <dgm:spPr/>
      <dgm:t>
        <a:bodyPr/>
        <a:lstStyle/>
        <a:p>
          <a:r>
            <a:rPr lang="en-US" dirty="0"/>
            <a:t>ExCPT Pharmacy Technician</a:t>
          </a:r>
        </a:p>
      </dgm:t>
    </dgm:pt>
    <dgm:pt modelId="{86D1C612-14E3-4A8A-B5C6-5E55045147BD}" type="parTrans" cxnId="{C851E97C-BE13-4C1C-A911-3D78DBB920EC}">
      <dgm:prSet/>
      <dgm:spPr/>
      <dgm:t>
        <a:bodyPr/>
        <a:lstStyle/>
        <a:p>
          <a:endParaRPr lang="en-US"/>
        </a:p>
      </dgm:t>
    </dgm:pt>
    <dgm:pt modelId="{287682D6-DB55-4EFE-A329-7A012A5A3B86}" type="sibTrans" cxnId="{C851E97C-BE13-4C1C-A911-3D78DBB920EC}">
      <dgm:prSet/>
      <dgm:spPr/>
      <dgm:t>
        <a:bodyPr/>
        <a:lstStyle/>
        <a:p>
          <a:endParaRPr lang="en-US"/>
        </a:p>
      </dgm:t>
    </dgm:pt>
    <dgm:pt modelId="{00D449CF-2B09-4315-AD16-A804A18D043E}">
      <dgm:prSet phldrT="[Text]"/>
      <dgm:spPr/>
      <dgm:t>
        <a:bodyPr/>
        <a:lstStyle/>
        <a:p>
          <a:r>
            <a:rPr lang="en-US" b="1" dirty="0">
              <a:solidFill>
                <a:srgbClr val="2186C7"/>
              </a:solidFill>
            </a:rPr>
            <a:t>Healthcare Informatics</a:t>
          </a:r>
        </a:p>
      </dgm:t>
    </dgm:pt>
    <dgm:pt modelId="{CF405C66-B39E-4197-9E59-F39F3A1DDDA4}" type="parTrans" cxnId="{7FC4FD72-B007-489C-9C8E-6CB7EE3CAABC}">
      <dgm:prSet/>
      <dgm:spPr/>
      <dgm:t>
        <a:bodyPr/>
        <a:lstStyle/>
        <a:p>
          <a:endParaRPr lang="en-US"/>
        </a:p>
      </dgm:t>
    </dgm:pt>
    <dgm:pt modelId="{453B8349-D580-4BD6-9F03-455B3E4D1E58}" type="sibTrans" cxnId="{7FC4FD72-B007-489C-9C8E-6CB7EE3CAABC}">
      <dgm:prSet/>
      <dgm:spPr/>
      <dgm:t>
        <a:bodyPr/>
        <a:lstStyle/>
        <a:p>
          <a:endParaRPr lang="en-US"/>
        </a:p>
      </dgm:t>
    </dgm:pt>
    <dgm:pt modelId="{B0CA34DD-43CD-4D98-8D20-060B5C40EF2D}">
      <dgm:prSet phldrT="[Text]"/>
      <dgm:spPr/>
      <dgm:t>
        <a:bodyPr/>
        <a:lstStyle/>
        <a:p>
          <a:r>
            <a:rPr lang="en-US" dirty="0"/>
            <a:t>Coding and Billing Specialist</a:t>
          </a:r>
        </a:p>
      </dgm:t>
    </dgm:pt>
    <dgm:pt modelId="{127507C9-16EA-496C-8761-8B15E457936F}" type="parTrans" cxnId="{BDA50A5F-5C34-41FF-B1BF-60EFFA74324F}">
      <dgm:prSet/>
      <dgm:spPr/>
      <dgm:t>
        <a:bodyPr/>
        <a:lstStyle/>
        <a:p>
          <a:endParaRPr lang="en-US"/>
        </a:p>
      </dgm:t>
    </dgm:pt>
    <dgm:pt modelId="{D81DA810-D599-4F3A-82C8-0B160724C670}" type="sibTrans" cxnId="{BDA50A5F-5C34-41FF-B1BF-60EFFA74324F}">
      <dgm:prSet/>
      <dgm:spPr/>
      <dgm:t>
        <a:bodyPr/>
        <a:lstStyle/>
        <a:p>
          <a:endParaRPr lang="en-US"/>
        </a:p>
      </dgm:t>
    </dgm:pt>
    <dgm:pt modelId="{D25E082E-CB4D-4575-AAD5-88A8AAB40057}">
      <dgm:prSet phldrT="[Text]"/>
      <dgm:spPr/>
      <dgm:t>
        <a:bodyPr/>
        <a:lstStyle/>
        <a:p>
          <a:r>
            <a:rPr lang="en-US" b="1" dirty="0">
              <a:solidFill>
                <a:schemeClr val="accent5">
                  <a:lumMod val="75000"/>
                </a:schemeClr>
              </a:solidFill>
            </a:rPr>
            <a:t>Healthcare Diagnostics</a:t>
          </a:r>
        </a:p>
      </dgm:t>
    </dgm:pt>
    <dgm:pt modelId="{D2D36F20-BCC2-4BAA-9923-54917D0EFF2B}" type="parTrans" cxnId="{12C84207-5AC6-40EE-8F06-922461A28BF7}">
      <dgm:prSet/>
      <dgm:spPr/>
      <dgm:t>
        <a:bodyPr/>
        <a:lstStyle/>
        <a:p>
          <a:endParaRPr lang="en-US"/>
        </a:p>
      </dgm:t>
    </dgm:pt>
    <dgm:pt modelId="{CFEF0251-B8F4-4DBF-9BEB-1C45D57B425A}" type="sibTrans" cxnId="{12C84207-5AC6-40EE-8F06-922461A28BF7}">
      <dgm:prSet/>
      <dgm:spPr/>
      <dgm:t>
        <a:bodyPr/>
        <a:lstStyle/>
        <a:p>
          <a:endParaRPr lang="en-US"/>
        </a:p>
      </dgm:t>
    </dgm:pt>
    <dgm:pt modelId="{14287222-EDDA-44D1-A0A6-787E0BE3AB95}">
      <dgm:prSet phldrT="[Text]"/>
      <dgm:spPr/>
      <dgm:t>
        <a:bodyPr/>
        <a:lstStyle/>
        <a:p>
          <a:r>
            <a:rPr lang="en-US" dirty="0"/>
            <a:t>EKG Technician</a:t>
          </a:r>
        </a:p>
      </dgm:t>
    </dgm:pt>
    <dgm:pt modelId="{85FEC0DF-FBD7-4E72-9519-F69BF35EA03C}" type="parTrans" cxnId="{475224A5-0CDB-489F-B026-797A1DF0975F}">
      <dgm:prSet/>
      <dgm:spPr/>
      <dgm:t>
        <a:bodyPr/>
        <a:lstStyle/>
        <a:p>
          <a:endParaRPr lang="en-US"/>
        </a:p>
      </dgm:t>
    </dgm:pt>
    <dgm:pt modelId="{84A2EE93-D5ED-4376-8344-09BDE24BB960}" type="sibTrans" cxnId="{475224A5-0CDB-489F-B026-797A1DF0975F}">
      <dgm:prSet/>
      <dgm:spPr/>
      <dgm:t>
        <a:bodyPr/>
        <a:lstStyle/>
        <a:p>
          <a:endParaRPr lang="en-US"/>
        </a:p>
      </dgm:t>
    </dgm:pt>
    <dgm:pt modelId="{01F6ABFF-A727-417C-ACBD-2ED954E350BF}">
      <dgm:prSet phldrT="[Text]"/>
      <dgm:spPr/>
      <dgm:t>
        <a:bodyPr/>
        <a:lstStyle/>
        <a:p>
          <a:r>
            <a:rPr lang="en-US" dirty="0"/>
            <a:t>Phlebotomy Technician</a:t>
          </a:r>
        </a:p>
      </dgm:t>
    </dgm:pt>
    <dgm:pt modelId="{3A878D2D-B14F-4EEB-A6B0-70B332365A19}" type="parTrans" cxnId="{41973DF7-A740-440C-A421-5BEBFDB318FF}">
      <dgm:prSet/>
      <dgm:spPr/>
      <dgm:t>
        <a:bodyPr/>
        <a:lstStyle/>
        <a:p>
          <a:endParaRPr lang="en-US"/>
        </a:p>
      </dgm:t>
    </dgm:pt>
    <dgm:pt modelId="{0515A470-5FDD-4487-8C0F-073F343E70C9}" type="sibTrans" cxnId="{41973DF7-A740-440C-A421-5BEBFDB318FF}">
      <dgm:prSet/>
      <dgm:spPr/>
      <dgm:t>
        <a:bodyPr/>
        <a:lstStyle/>
        <a:p>
          <a:endParaRPr lang="en-US"/>
        </a:p>
      </dgm:t>
    </dgm:pt>
    <dgm:pt modelId="{5DD44929-F4BF-4186-96C9-A0A34AFEB29F}">
      <dgm:prSet phldrT="[Text]"/>
      <dgm:spPr/>
      <dgm:t>
        <a:bodyPr/>
        <a:lstStyle/>
        <a:p>
          <a:r>
            <a:rPr lang="en-US" b="1" dirty="0">
              <a:solidFill>
                <a:srgbClr val="7A0000"/>
              </a:solidFill>
            </a:rPr>
            <a:t>Nursing Science</a:t>
          </a:r>
        </a:p>
      </dgm:t>
    </dgm:pt>
    <dgm:pt modelId="{C2366DDB-C86A-40D2-8312-99550C9392CC}" type="parTrans" cxnId="{C305B1A9-07ED-47A3-B3EB-D07328E0CDB7}">
      <dgm:prSet/>
      <dgm:spPr/>
      <dgm:t>
        <a:bodyPr/>
        <a:lstStyle/>
        <a:p>
          <a:endParaRPr lang="en-US"/>
        </a:p>
      </dgm:t>
    </dgm:pt>
    <dgm:pt modelId="{7C736A73-A604-498B-A411-D4CF55223C73}" type="sibTrans" cxnId="{C305B1A9-07ED-47A3-B3EB-D07328E0CDB7}">
      <dgm:prSet/>
      <dgm:spPr/>
      <dgm:t>
        <a:bodyPr/>
        <a:lstStyle/>
        <a:p>
          <a:endParaRPr lang="en-US"/>
        </a:p>
      </dgm:t>
    </dgm:pt>
    <dgm:pt modelId="{192478E2-67AD-4F8E-BD90-1344E7DAEFA6}">
      <dgm:prSet phldrT="[Text]"/>
      <dgm:spPr/>
      <dgm:t>
        <a:bodyPr/>
        <a:lstStyle/>
        <a:p>
          <a:r>
            <a:rPr lang="en-US" dirty="0"/>
            <a:t>Clinical Medical Assistant </a:t>
          </a:r>
        </a:p>
      </dgm:t>
    </dgm:pt>
    <dgm:pt modelId="{D52B57FD-E35B-4017-9A92-41C95229D5EA}" type="parTrans" cxnId="{DFB44819-9680-4223-8A77-BCAD540C3CAD}">
      <dgm:prSet/>
      <dgm:spPr/>
      <dgm:t>
        <a:bodyPr/>
        <a:lstStyle/>
        <a:p>
          <a:endParaRPr lang="en-US"/>
        </a:p>
      </dgm:t>
    </dgm:pt>
    <dgm:pt modelId="{64FE1FE0-C921-410F-8D44-3B6456CC457D}" type="sibTrans" cxnId="{DFB44819-9680-4223-8A77-BCAD540C3CAD}">
      <dgm:prSet/>
      <dgm:spPr/>
      <dgm:t>
        <a:bodyPr/>
        <a:lstStyle/>
        <a:p>
          <a:endParaRPr lang="en-US"/>
        </a:p>
      </dgm:t>
    </dgm:pt>
    <dgm:pt modelId="{05DDA28F-D908-4D4D-BB8F-72E04744A0D2}">
      <dgm:prSet phldrT="[Text]"/>
      <dgm:spPr/>
      <dgm:t>
        <a:bodyPr/>
        <a:lstStyle/>
        <a:p>
          <a:r>
            <a:rPr lang="en-US" dirty="0"/>
            <a:t>Patient Care Technician</a:t>
          </a:r>
        </a:p>
      </dgm:t>
    </dgm:pt>
    <dgm:pt modelId="{95B22AFB-D93C-4E72-B4E6-CE27D61373FC}" type="parTrans" cxnId="{58D65671-EDE1-46C1-8A00-E8D213DBE667}">
      <dgm:prSet/>
      <dgm:spPr/>
      <dgm:t>
        <a:bodyPr/>
        <a:lstStyle/>
        <a:p>
          <a:endParaRPr lang="en-US"/>
        </a:p>
      </dgm:t>
    </dgm:pt>
    <dgm:pt modelId="{0DA26A41-DC4D-40F8-BA8E-6EAAA2F01899}" type="sibTrans" cxnId="{58D65671-EDE1-46C1-8A00-E8D213DBE667}">
      <dgm:prSet/>
      <dgm:spPr/>
      <dgm:t>
        <a:bodyPr/>
        <a:lstStyle/>
        <a:p>
          <a:endParaRPr lang="en-US"/>
        </a:p>
      </dgm:t>
    </dgm:pt>
    <dgm:pt modelId="{F6D46C8D-1436-4E68-AEC4-EA1AB6CE3235}">
      <dgm:prSet phldrT="[Text]"/>
      <dgm:spPr/>
      <dgm:t>
        <a:bodyPr/>
        <a:lstStyle/>
        <a:p>
          <a:r>
            <a:rPr lang="en-US" dirty="0"/>
            <a:t>Patient Care Technician</a:t>
          </a:r>
        </a:p>
      </dgm:t>
    </dgm:pt>
    <dgm:pt modelId="{8048DC93-AF0B-4050-ACED-1FF7B1E880F9}" type="parTrans" cxnId="{A3E76003-41E6-4384-86B9-77B78127EAFE}">
      <dgm:prSet/>
      <dgm:spPr/>
      <dgm:t>
        <a:bodyPr/>
        <a:lstStyle/>
        <a:p>
          <a:endParaRPr lang="en-US"/>
        </a:p>
      </dgm:t>
    </dgm:pt>
    <dgm:pt modelId="{77E9B09F-02BE-4F68-87E4-BDB238D050D3}" type="sibTrans" cxnId="{A3E76003-41E6-4384-86B9-77B78127EAFE}">
      <dgm:prSet/>
      <dgm:spPr/>
      <dgm:t>
        <a:bodyPr/>
        <a:lstStyle/>
        <a:p>
          <a:endParaRPr lang="en-US"/>
        </a:p>
      </dgm:t>
    </dgm:pt>
    <dgm:pt modelId="{21C2331F-393F-48D5-8006-0F1B33073A0C}" type="pres">
      <dgm:prSet presAssocID="{18005212-BDCE-4C58-AB60-79644D8B2BF1}" presName="Name0" presStyleCnt="0">
        <dgm:presLayoutVars>
          <dgm:chMax val="7"/>
          <dgm:chPref val="7"/>
          <dgm:dir/>
        </dgm:presLayoutVars>
      </dgm:prSet>
      <dgm:spPr/>
    </dgm:pt>
    <dgm:pt modelId="{FDEB151C-E774-4F80-BA28-9FAB37EA545C}" type="pres">
      <dgm:prSet presAssocID="{18005212-BDCE-4C58-AB60-79644D8B2BF1}" presName="Name1" presStyleCnt="0"/>
      <dgm:spPr/>
    </dgm:pt>
    <dgm:pt modelId="{D02542F6-10F6-4A20-B34F-D85F0382B84C}" type="pres">
      <dgm:prSet presAssocID="{18005212-BDCE-4C58-AB60-79644D8B2BF1}" presName="cycle" presStyleCnt="0"/>
      <dgm:spPr/>
    </dgm:pt>
    <dgm:pt modelId="{FFC152AA-0361-433F-9715-EA8CCA917F78}" type="pres">
      <dgm:prSet presAssocID="{18005212-BDCE-4C58-AB60-79644D8B2BF1}" presName="srcNode" presStyleLbl="node1" presStyleIdx="0" presStyleCnt="4"/>
      <dgm:spPr/>
    </dgm:pt>
    <dgm:pt modelId="{4522E004-A35A-4F39-A988-5C594B8FED78}" type="pres">
      <dgm:prSet presAssocID="{18005212-BDCE-4C58-AB60-79644D8B2BF1}" presName="conn" presStyleLbl="parChTrans1D2" presStyleIdx="0" presStyleCnt="1"/>
      <dgm:spPr/>
    </dgm:pt>
    <dgm:pt modelId="{58A12EDB-8BBA-4BF4-9816-ED0E6E602BCC}" type="pres">
      <dgm:prSet presAssocID="{18005212-BDCE-4C58-AB60-79644D8B2BF1}" presName="extraNode" presStyleLbl="node1" presStyleIdx="0" presStyleCnt="4"/>
      <dgm:spPr/>
    </dgm:pt>
    <dgm:pt modelId="{1DB795C6-E08F-43F1-98BB-718B0838C96C}" type="pres">
      <dgm:prSet presAssocID="{18005212-BDCE-4C58-AB60-79644D8B2BF1}" presName="dstNode" presStyleLbl="node1" presStyleIdx="0" presStyleCnt="4"/>
      <dgm:spPr/>
    </dgm:pt>
    <dgm:pt modelId="{A559F6EA-C052-452A-B996-FDF9886F9E84}" type="pres">
      <dgm:prSet presAssocID="{4FA5660F-8117-4BC2-B1B9-48929B5C07C9}" presName="text_1" presStyleLbl="node1" presStyleIdx="0" presStyleCnt="4" custLinFactNeighborX="132" custLinFactNeighborY="-2481">
        <dgm:presLayoutVars>
          <dgm:bulletEnabled val="1"/>
        </dgm:presLayoutVars>
      </dgm:prSet>
      <dgm:spPr/>
    </dgm:pt>
    <dgm:pt modelId="{4B9526C3-81EC-45C8-A387-CE8982D42573}" type="pres">
      <dgm:prSet presAssocID="{4FA5660F-8117-4BC2-B1B9-48929B5C07C9}" presName="accent_1" presStyleCnt="0"/>
      <dgm:spPr/>
    </dgm:pt>
    <dgm:pt modelId="{5B3B2E9B-DD9A-4B63-95D0-653C66963415}" type="pres">
      <dgm:prSet presAssocID="{4FA5660F-8117-4BC2-B1B9-48929B5C07C9}" presName="accentRepeatNode" presStyleLbl="solidFgAcc1" presStyleIdx="0" presStyleCnt="4"/>
      <dgm:spPr>
        <a:solidFill>
          <a:schemeClr val="accent4">
            <a:lumMod val="75000"/>
          </a:schemeClr>
        </a:solidFill>
        <a:ln>
          <a:solidFill>
            <a:schemeClr val="accent4">
              <a:lumMod val="75000"/>
            </a:schemeClr>
          </a:solidFill>
        </a:ln>
      </dgm:spPr>
    </dgm:pt>
    <dgm:pt modelId="{DC4B20EF-4702-4F81-8B58-2F9A8002BF2F}" type="pres">
      <dgm:prSet presAssocID="{00D449CF-2B09-4315-AD16-A804A18D043E}" presName="text_2" presStyleLbl="node1" presStyleIdx="1" presStyleCnt="4">
        <dgm:presLayoutVars>
          <dgm:bulletEnabled val="1"/>
        </dgm:presLayoutVars>
      </dgm:prSet>
      <dgm:spPr/>
    </dgm:pt>
    <dgm:pt modelId="{783FAFB7-8986-40C8-B794-FF22976C18CD}" type="pres">
      <dgm:prSet presAssocID="{00D449CF-2B09-4315-AD16-A804A18D043E}" presName="accent_2" presStyleCnt="0"/>
      <dgm:spPr/>
    </dgm:pt>
    <dgm:pt modelId="{95B90BB9-013E-444D-87A3-20D2D9935628}" type="pres">
      <dgm:prSet presAssocID="{00D449CF-2B09-4315-AD16-A804A18D043E}" presName="accentRepeatNode" presStyleLbl="solidFgAcc1" presStyleIdx="1" presStyleCnt="4"/>
      <dgm:spPr>
        <a:solidFill>
          <a:srgbClr val="2186C7"/>
        </a:solidFill>
        <a:ln>
          <a:solidFill>
            <a:srgbClr val="2186C7"/>
          </a:solidFill>
        </a:ln>
      </dgm:spPr>
    </dgm:pt>
    <dgm:pt modelId="{EF37449D-A385-43B0-9CA5-5096BE111E4A}" type="pres">
      <dgm:prSet presAssocID="{D25E082E-CB4D-4575-AAD5-88A8AAB40057}" presName="text_3" presStyleLbl="node1" presStyleIdx="2" presStyleCnt="4">
        <dgm:presLayoutVars>
          <dgm:bulletEnabled val="1"/>
        </dgm:presLayoutVars>
      </dgm:prSet>
      <dgm:spPr/>
    </dgm:pt>
    <dgm:pt modelId="{49465FEB-2ED8-4991-A48C-6364191C0B42}" type="pres">
      <dgm:prSet presAssocID="{D25E082E-CB4D-4575-AAD5-88A8AAB40057}" presName="accent_3" presStyleCnt="0"/>
      <dgm:spPr/>
    </dgm:pt>
    <dgm:pt modelId="{C66A497D-31DC-493A-9C51-4E839757C018}" type="pres">
      <dgm:prSet presAssocID="{D25E082E-CB4D-4575-AAD5-88A8AAB40057}" presName="accentRepeatNode" presStyleLbl="solidFgAcc1" presStyleIdx="2" presStyleCnt="4"/>
      <dgm:spPr>
        <a:xfrm>
          <a:off x="550324" y="2727474"/>
          <a:ext cx="1010098" cy="1010098"/>
        </a:xfrm>
        <a:prstGeom prst="ellipse">
          <a:avLst/>
        </a:prstGeom>
        <a:solidFill>
          <a:srgbClr val="9F509F">
            <a:lumMod val="75000"/>
          </a:srgbClr>
        </a:solidFill>
        <a:ln w="9525" cap="flat" cmpd="sng" algn="ctr">
          <a:solidFill>
            <a:srgbClr val="9F509F">
              <a:hueOff val="0"/>
              <a:satOff val="0"/>
              <a:lumOff val="0"/>
              <a:alphaOff val="0"/>
            </a:srgbClr>
          </a:solidFill>
          <a:prstDash val="solid"/>
        </a:ln>
        <a:effectLst/>
      </dgm:spPr>
    </dgm:pt>
    <dgm:pt modelId="{F2987B62-B477-4513-90C6-11479056BFA4}" type="pres">
      <dgm:prSet presAssocID="{5DD44929-F4BF-4186-96C9-A0A34AFEB29F}" presName="text_4" presStyleLbl="node1" presStyleIdx="3" presStyleCnt="4">
        <dgm:presLayoutVars>
          <dgm:bulletEnabled val="1"/>
        </dgm:presLayoutVars>
      </dgm:prSet>
      <dgm:spPr/>
    </dgm:pt>
    <dgm:pt modelId="{DD4807FA-DB95-4ADA-8881-A32D8EA593EF}" type="pres">
      <dgm:prSet presAssocID="{5DD44929-F4BF-4186-96C9-A0A34AFEB29F}" presName="accent_4" presStyleCnt="0"/>
      <dgm:spPr/>
    </dgm:pt>
    <dgm:pt modelId="{AE165F25-F8EB-4877-9442-535A3C94EBA0}" type="pres">
      <dgm:prSet presAssocID="{5DD44929-F4BF-4186-96C9-A0A34AFEB29F}" presName="accentRepeatNode" presStyleLbl="solidFgAcc1" presStyleIdx="3" presStyleCnt="4"/>
      <dgm:spPr>
        <a:solidFill>
          <a:srgbClr val="7A0000"/>
        </a:solidFill>
        <a:ln>
          <a:solidFill>
            <a:srgbClr val="7A0000"/>
          </a:solidFill>
        </a:ln>
      </dgm:spPr>
    </dgm:pt>
  </dgm:ptLst>
  <dgm:cxnLst>
    <dgm:cxn modelId="{A3E76003-41E6-4384-86B9-77B78127EAFE}" srcId="{5DD44929-F4BF-4186-96C9-A0A34AFEB29F}" destId="{F6D46C8D-1436-4E68-AEC4-EA1AB6CE3235}" srcOrd="0" destOrd="0" parTransId="{8048DC93-AF0B-4050-ACED-1FF7B1E880F9}" sibTransId="{77E9B09F-02BE-4F68-87E4-BDB238D050D3}"/>
    <dgm:cxn modelId="{12C84207-5AC6-40EE-8F06-922461A28BF7}" srcId="{18005212-BDCE-4C58-AB60-79644D8B2BF1}" destId="{D25E082E-CB4D-4575-AAD5-88A8AAB40057}" srcOrd="2" destOrd="0" parTransId="{D2D36F20-BCC2-4BAA-9923-54917D0EFF2B}" sibTransId="{CFEF0251-B8F4-4DBF-9BEB-1C45D57B425A}"/>
    <dgm:cxn modelId="{2D46A20C-7586-412C-8794-E4ECC3C91747}" type="presOf" srcId="{14287222-EDDA-44D1-A0A6-787E0BE3AB95}" destId="{EF37449D-A385-43B0-9CA5-5096BE111E4A}" srcOrd="0" destOrd="1" presId="urn:microsoft.com/office/officeart/2008/layout/VerticalCurvedList"/>
    <dgm:cxn modelId="{DFB44819-9680-4223-8A77-BCAD540C3CAD}" srcId="{4FA5660F-8117-4BC2-B1B9-48929B5C07C9}" destId="{192478E2-67AD-4F8E-BD90-1344E7DAEFA6}" srcOrd="1" destOrd="0" parTransId="{D52B57FD-E35B-4017-9A92-41C95229D5EA}" sibTransId="{64FE1FE0-C921-410F-8D44-3B6456CC457D}"/>
    <dgm:cxn modelId="{EC38B031-3EE5-4AD9-ABFB-FAD2C7D2E583}" type="presOf" srcId="{05DDA28F-D908-4D4D-BB8F-72E04744A0D2}" destId="{A559F6EA-C052-452A-B996-FDF9886F9E84}" srcOrd="0" destOrd="3" presId="urn:microsoft.com/office/officeart/2008/layout/VerticalCurvedList"/>
    <dgm:cxn modelId="{BDA50A5F-5C34-41FF-B1BF-60EFFA74324F}" srcId="{00D449CF-2B09-4315-AD16-A804A18D043E}" destId="{B0CA34DD-43CD-4D98-8D20-060B5C40EF2D}" srcOrd="0" destOrd="0" parTransId="{127507C9-16EA-496C-8761-8B15E457936F}" sibTransId="{D81DA810-D599-4F3A-82C8-0B160724C670}"/>
    <dgm:cxn modelId="{AA2DC266-2597-4DA1-8FA5-B194F7EF2AA5}" type="presOf" srcId="{F6D46C8D-1436-4E68-AEC4-EA1AB6CE3235}" destId="{F2987B62-B477-4513-90C6-11479056BFA4}" srcOrd="0" destOrd="1" presId="urn:microsoft.com/office/officeart/2008/layout/VerticalCurvedList"/>
    <dgm:cxn modelId="{246FF34C-6B84-42A0-9A94-48894C8867D0}" srcId="{18005212-BDCE-4C58-AB60-79644D8B2BF1}" destId="{4FA5660F-8117-4BC2-B1B9-48929B5C07C9}" srcOrd="0" destOrd="0" parTransId="{E5B1C9A2-7094-4EBB-9211-24701CFD64E4}" sibTransId="{1AFF0F75-EB0A-4353-97C3-375A99F87CF9}"/>
    <dgm:cxn modelId="{58D65671-EDE1-46C1-8A00-E8D213DBE667}" srcId="{4FA5660F-8117-4BC2-B1B9-48929B5C07C9}" destId="{05DDA28F-D908-4D4D-BB8F-72E04744A0D2}" srcOrd="2" destOrd="0" parTransId="{95B22AFB-D93C-4E72-B4E6-CE27D61373FC}" sibTransId="{0DA26A41-DC4D-40F8-BA8E-6EAAA2F01899}"/>
    <dgm:cxn modelId="{7FC4FD72-B007-489C-9C8E-6CB7EE3CAABC}" srcId="{18005212-BDCE-4C58-AB60-79644D8B2BF1}" destId="{00D449CF-2B09-4315-AD16-A804A18D043E}" srcOrd="1" destOrd="0" parTransId="{CF405C66-B39E-4197-9E59-F39F3A1DDDA4}" sibTransId="{453B8349-D580-4BD6-9F03-455B3E4D1E58}"/>
    <dgm:cxn modelId="{3F18D854-92F8-491A-ACB1-E1AFA9E598BE}" type="presOf" srcId="{287682D6-DB55-4EFE-A329-7A012A5A3B86}" destId="{4522E004-A35A-4F39-A988-5C594B8FED78}" srcOrd="0" destOrd="0" presId="urn:microsoft.com/office/officeart/2008/layout/VerticalCurvedList"/>
    <dgm:cxn modelId="{C851E97C-BE13-4C1C-A911-3D78DBB920EC}" srcId="{4FA5660F-8117-4BC2-B1B9-48929B5C07C9}" destId="{9B81E055-1C44-41FE-AFCD-717D836C8EFE}" srcOrd="0" destOrd="0" parTransId="{86D1C612-14E3-4A8A-B5C6-5E55045147BD}" sibTransId="{287682D6-DB55-4EFE-A329-7A012A5A3B86}"/>
    <dgm:cxn modelId="{0E8E2482-405D-4421-A325-44BE0A10B7BB}" type="presOf" srcId="{00D449CF-2B09-4315-AD16-A804A18D043E}" destId="{DC4B20EF-4702-4F81-8B58-2F9A8002BF2F}" srcOrd="0" destOrd="0" presId="urn:microsoft.com/office/officeart/2008/layout/VerticalCurvedList"/>
    <dgm:cxn modelId="{7416AF82-292E-4B81-BDB7-868E38F93B16}" type="presOf" srcId="{B0CA34DD-43CD-4D98-8D20-060B5C40EF2D}" destId="{DC4B20EF-4702-4F81-8B58-2F9A8002BF2F}" srcOrd="0" destOrd="1" presId="urn:microsoft.com/office/officeart/2008/layout/VerticalCurvedList"/>
    <dgm:cxn modelId="{0AFE349E-4263-4DEF-8EDD-F3DD32557CFF}" type="presOf" srcId="{9B81E055-1C44-41FE-AFCD-717D836C8EFE}" destId="{A559F6EA-C052-452A-B996-FDF9886F9E84}" srcOrd="0" destOrd="1" presId="urn:microsoft.com/office/officeart/2008/layout/VerticalCurvedList"/>
    <dgm:cxn modelId="{475224A5-0CDB-489F-B026-797A1DF0975F}" srcId="{D25E082E-CB4D-4575-AAD5-88A8AAB40057}" destId="{14287222-EDDA-44D1-A0A6-787E0BE3AB95}" srcOrd="0" destOrd="0" parTransId="{85FEC0DF-FBD7-4E72-9519-F69BF35EA03C}" sibTransId="{84A2EE93-D5ED-4376-8344-09BDE24BB960}"/>
    <dgm:cxn modelId="{8EFAABA7-A837-4048-995F-E70AB4FC63FC}" type="presOf" srcId="{4FA5660F-8117-4BC2-B1B9-48929B5C07C9}" destId="{A559F6EA-C052-452A-B996-FDF9886F9E84}" srcOrd="0" destOrd="0" presId="urn:microsoft.com/office/officeart/2008/layout/VerticalCurvedList"/>
    <dgm:cxn modelId="{C171D1A8-E6EB-41B1-AD6B-5E681075DF9B}" type="presOf" srcId="{01F6ABFF-A727-417C-ACBD-2ED954E350BF}" destId="{EF37449D-A385-43B0-9CA5-5096BE111E4A}" srcOrd="0" destOrd="2" presId="urn:microsoft.com/office/officeart/2008/layout/VerticalCurvedList"/>
    <dgm:cxn modelId="{0D2D48A9-D1A4-4492-B1E3-1A02CAAF5DF9}" type="presOf" srcId="{D25E082E-CB4D-4575-AAD5-88A8AAB40057}" destId="{EF37449D-A385-43B0-9CA5-5096BE111E4A}" srcOrd="0" destOrd="0" presId="urn:microsoft.com/office/officeart/2008/layout/VerticalCurvedList"/>
    <dgm:cxn modelId="{C305B1A9-07ED-47A3-B3EB-D07328E0CDB7}" srcId="{18005212-BDCE-4C58-AB60-79644D8B2BF1}" destId="{5DD44929-F4BF-4186-96C9-A0A34AFEB29F}" srcOrd="3" destOrd="0" parTransId="{C2366DDB-C86A-40D2-8312-99550C9392CC}" sibTransId="{7C736A73-A604-498B-A411-D4CF55223C73}"/>
    <dgm:cxn modelId="{908D33AF-2528-4414-92A0-64D41B53C3EE}" type="presOf" srcId="{18005212-BDCE-4C58-AB60-79644D8B2BF1}" destId="{21C2331F-393F-48D5-8006-0F1B33073A0C}" srcOrd="0" destOrd="0" presId="urn:microsoft.com/office/officeart/2008/layout/VerticalCurvedList"/>
    <dgm:cxn modelId="{2B4499D7-A76E-4D25-81F7-1143851A6333}" type="presOf" srcId="{192478E2-67AD-4F8E-BD90-1344E7DAEFA6}" destId="{A559F6EA-C052-452A-B996-FDF9886F9E84}" srcOrd="0" destOrd="2" presId="urn:microsoft.com/office/officeart/2008/layout/VerticalCurvedList"/>
    <dgm:cxn modelId="{41973DF7-A740-440C-A421-5BEBFDB318FF}" srcId="{D25E082E-CB4D-4575-AAD5-88A8AAB40057}" destId="{01F6ABFF-A727-417C-ACBD-2ED954E350BF}" srcOrd="1" destOrd="0" parTransId="{3A878D2D-B14F-4EEB-A6B0-70B332365A19}" sibTransId="{0515A470-5FDD-4487-8C0F-073F343E70C9}"/>
    <dgm:cxn modelId="{21B28DFA-3755-4C38-9642-EB0F7E8D6317}" type="presOf" srcId="{5DD44929-F4BF-4186-96C9-A0A34AFEB29F}" destId="{F2987B62-B477-4513-90C6-11479056BFA4}" srcOrd="0" destOrd="0" presId="urn:microsoft.com/office/officeart/2008/layout/VerticalCurvedList"/>
    <dgm:cxn modelId="{A7C7289D-2211-4508-9855-EC07CDCDBDFB}" type="presParOf" srcId="{21C2331F-393F-48D5-8006-0F1B33073A0C}" destId="{FDEB151C-E774-4F80-BA28-9FAB37EA545C}" srcOrd="0" destOrd="0" presId="urn:microsoft.com/office/officeart/2008/layout/VerticalCurvedList"/>
    <dgm:cxn modelId="{61E334C3-4B88-4239-8814-EDCE95D521D5}" type="presParOf" srcId="{FDEB151C-E774-4F80-BA28-9FAB37EA545C}" destId="{D02542F6-10F6-4A20-B34F-D85F0382B84C}" srcOrd="0" destOrd="0" presId="urn:microsoft.com/office/officeart/2008/layout/VerticalCurvedList"/>
    <dgm:cxn modelId="{D244C872-CA29-4BDB-8833-700DD5FC713F}" type="presParOf" srcId="{D02542F6-10F6-4A20-B34F-D85F0382B84C}" destId="{FFC152AA-0361-433F-9715-EA8CCA917F78}" srcOrd="0" destOrd="0" presId="urn:microsoft.com/office/officeart/2008/layout/VerticalCurvedList"/>
    <dgm:cxn modelId="{FB2D5E5D-662F-495D-91DA-CD2B4F2CE7B9}" type="presParOf" srcId="{D02542F6-10F6-4A20-B34F-D85F0382B84C}" destId="{4522E004-A35A-4F39-A988-5C594B8FED78}" srcOrd="1" destOrd="0" presId="urn:microsoft.com/office/officeart/2008/layout/VerticalCurvedList"/>
    <dgm:cxn modelId="{94C756D3-B551-43B4-8A42-51BD7D387625}" type="presParOf" srcId="{D02542F6-10F6-4A20-B34F-D85F0382B84C}" destId="{58A12EDB-8BBA-4BF4-9816-ED0E6E602BCC}" srcOrd="2" destOrd="0" presId="urn:microsoft.com/office/officeart/2008/layout/VerticalCurvedList"/>
    <dgm:cxn modelId="{97D4CF50-34EE-4617-8919-4B9B646F4415}" type="presParOf" srcId="{D02542F6-10F6-4A20-B34F-D85F0382B84C}" destId="{1DB795C6-E08F-43F1-98BB-718B0838C96C}" srcOrd="3" destOrd="0" presId="urn:microsoft.com/office/officeart/2008/layout/VerticalCurvedList"/>
    <dgm:cxn modelId="{B472DE42-F15D-47F5-B363-9ED6381E5E1F}" type="presParOf" srcId="{FDEB151C-E774-4F80-BA28-9FAB37EA545C}" destId="{A559F6EA-C052-452A-B996-FDF9886F9E84}" srcOrd="1" destOrd="0" presId="urn:microsoft.com/office/officeart/2008/layout/VerticalCurvedList"/>
    <dgm:cxn modelId="{5D773A45-45F0-4316-B6DC-A8F46C187966}" type="presParOf" srcId="{FDEB151C-E774-4F80-BA28-9FAB37EA545C}" destId="{4B9526C3-81EC-45C8-A387-CE8982D42573}" srcOrd="2" destOrd="0" presId="urn:microsoft.com/office/officeart/2008/layout/VerticalCurvedList"/>
    <dgm:cxn modelId="{43BE53CC-5ADB-49D1-A472-DDA7BF1D1498}" type="presParOf" srcId="{4B9526C3-81EC-45C8-A387-CE8982D42573}" destId="{5B3B2E9B-DD9A-4B63-95D0-653C66963415}" srcOrd="0" destOrd="0" presId="urn:microsoft.com/office/officeart/2008/layout/VerticalCurvedList"/>
    <dgm:cxn modelId="{46AC87F2-C35F-4272-9141-78298B19C504}" type="presParOf" srcId="{FDEB151C-E774-4F80-BA28-9FAB37EA545C}" destId="{DC4B20EF-4702-4F81-8B58-2F9A8002BF2F}" srcOrd="3" destOrd="0" presId="urn:microsoft.com/office/officeart/2008/layout/VerticalCurvedList"/>
    <dgm:cxn modelId="{3C301CC9-DD3A-41F1-AF02-93969BDFA115}" type="presParOf" srcId="{FDEB151C-E774-4F80-BA28-9FAB37EA545C}" destId="{783FAFB7-8986-40C8-B794-FF22976C18CD}" srcOrd="4" destOrd="0" presId="urn:microsoft.com/office/officeart/2008/layout/VerticalCurvedList"/>
    <dgm:cxn modelId="{D02BA4F6-02F3-40C3-BB8E-289CBD104202}" type="presParOf" srcId="{783FAFB7-8986-40C8-B794-FF22976C18CD}" destId="{95B90BB9-013E-444D-87A3-20D2D9935628}" srcOrd="0" destOrd="0" presId="urn:microsoft.com/office/officeart/2008/layout/VerticalCurvedList"/>
    <dgm:cxn modelId="{F564E671-C977-4EF8-8938-B3E277D7D3EF}" type="presParOf" srcId="{FDEB151C-E774-4F80-BA28-9FAB37EA545C}" destId="{EF37449D-A385-43B0-9CA5-5096BE111E4A}" srcOrd="5" destOrd="0" presId="urn:microsoft.com/office/officeart/2008/layout/VerticalCurvedList"/>
    <dgm:cxn modelId="{3C6098B3-0073-4071-8E13-53C04B4F7F37}" type="presParOf" srcId="{FDEB151C-E774-4F80-BA28-9FAB37EA545C}" destId="{49465FEB-2ED8-4991-A48C-6364191C0B42}" srcOrd="6" destOrd="0" presId="urn:microsoft.com/office/officeart/2008/layout/VerticalCurvedList"/>
    <dgm:cxn modelId="{074DE7EA-D1C0-460A-9427-7518ADFF07A0}" type="presParOf" srcId="{49465FEB-2ED8-4991-A48C-6364191C0B42}" destId="{C66A497D-31DC-493A-9C51-4E839757C018}" srcOrd="0" destOrd="0" presId="urn:microsoft.com/office/officeart/2008/layout/VerticalCurvedList"/>
    <dgm:cxn modelId="{9FD5FD6E-1F58-465E-A995-AF57397F74B5}" type="presParOf" srcId="{FDEB151C-E774-4F80-BA28-9FAB37EA545C}" destId="{F2987B62-B477-4513-90C6-11479056BFA4}" srcOrd="7" destOrd="0" presId="urn:microsoft.com/office/officeart/2008/layout/VerticalCurvedList"/>
    <dgm:cxn modelId="{3AEA76B6-DED8-45D7-9706-E56D21DE3C6E}" type="presParOf" srcId="{FDEB151C-E774-4F80-BA28-9FAB37EA545C}" destId="{DD4807FA-DB95-4ADA-8881-A32D8EA593EF}" srcOrd="8" destOrd="0" presId="urn:microsoft.com/office/officeart/2008/layout/VerticalCurvedList"/>
    <dgm:cxn modelId="{2A0CEF84-B43F-4FC6-B848-D5598161B770}" type="presParOf" srcId="{DD4807FA-DB95-4ADA-8881-A32D8EA593EF}" destId="{AE165F25-F8EB-4877-9442-535A3C94EB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2E004-A35A-4F39-A988-5C594B8FED78}">
      <dsp:nvSpPr>
        <dsp:cNvPr id="0" name=""/>
        <dsp:cNvSpPr/>
      </dsp:nvSpPr>
      <dsp:spPr>
        <a:xfrm>
          <a:off x="-5939231" y="-908867"/>
          <a:ext cx="7070455" cy="7070455"/>
        </a:xfrm>
        <a:prstGeom prst="blockArc">
          <a:avLst>
            <a:gd name="adj1" fmla="val 18900000"/>
            <a:gd name="adj2" fmla="val 2700000"/>
            <a:gd name="adj3" fmla="val 305"/>
          </a:avLst>
        </a:pr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59F6EA-C052-452A-B996-FDF9886F9E84}">
      <dsp:nvSpPr>
        <dsp:cNvPr id="0" name=""/>
        <dsp:cNvSpPr/>
      </dsp:nvSpPr>
      <dsp:spPr>
        <a:xfrm>
          <a:off x="597021" y="383780"/>
          <a:ext cx="3740961" cy="80807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1412" tIns="33020" rIns="33020" bIns="33020" numCol="1" spcCol="1270" anchor="t" anchorCtr="0">
          <a:noAutofit/>
        </a:bodyPr>
        <a:lstStyle/>
        <a:p>
          <a:pPr marL="0" lvl="0" indent="0" algn="l" defTabSz="577850">
            <a:lnSpc>
              <a:spcPct val="90000"/>
            </a:lnSpc>
            <a:spcBef>
              <a:spcPct val="0"/>
            </a:spcBef>
            <a:spcAft>
              <a:spcPct val="35000"/>
            </a:spcAft>
            <a:buNone/>
          </a:pPr>
          <a:r>
            <a:rPr lang="en-US" sz="1300" b="1" kern="1200" dirty="0">
              <a:solidFill>
                <a:schemeClr val="tx2">
                  <a:lumMod val="75000"/>
                </a:schemeClr>
              </a:solidFill>
            </a:rPr>
            <a:t>Healthcare Therapeutics</a:t>
          </a:r>
        </a:p>
        <a:p>
          <a:pPr marL="57150" lvl="1" indent="-57150" algn="l" defTabSz="444500">
            <a:lnSpc>
              <a:spcPct val="90000"/>
            </a:lnSpc>
            <a:spcBef>
              <a:spcPct val="0"/>
            </a:spcBef>
            <a:spcAft>
              <a:spcPct val="15000"/>
            </a:spcAft>
            <a:buChar char="•"/>
          </a:pPr>
          <a:r>
            <a:rPr lang="en-US" sz="1000" kern="1200" dirty="0"/>
            <a:t>ExCPT Pharmacy Technician</a:t>
          </a:r>
        </a:p>
        <a:p>
          <a:pPr marL="57150" lvl="1" indent="-57150" algn="l" defTabSz="444500">
            <a:lnSpc>
              <a:spcPct val="90000"/>
            </a:lnSpc>
            <a:spcBef>
              <a:spcPct val="0"/>
            </a:spcBef>
            <a:spcAft>
              <a:spcPct val="15000"/>
            </a:spcAft>
            <a:buChar char="•"/>
          </a:pPr>
          <a:r>
            <a:rPr lang="en-US" sz="1000" kern="1200" dirty="0"/>
            <a:t>Clinical Medical Assistant </a:t>
          </a:r>
        </a:p>
        <a:p>
          <a:pPr marL="57150" lvl="1" indent="-57150" algn="l" defTabSz="444500">
            <a:lnSpc>
              <a:spcPct val="90000"/>
            </a:lnSpc>
            <a:spcBef>
              <a:spcPct val="0"/>
            </a:spcBef>
            <a:spcAft>
              <a:spcPct val="15000"/>
            </a:spcAft>
            <a:buChar char="•"/>
          </a:pPr>
          <a:r>
            <a:rPr lang="en-US" sz="1000" kern="1200" dirty="0"/>
            <a:t>Patient Care Technician</a:t>
          </a:r>
        </a:p>
      </dsp:txBody>
      <dsp:txXfrm>
        <a:off x="597021" y="383780"/>
        <a:ext cx="3740961" cy="808078"/>
      </dsp:txXfrm>
    </dsp:sp>
    <dsp:sp modelId="{5B3B2E9B-DD9A-4B63-95D0-653C66963415}">
      <dsp:nvSpPr>
        <dsp:cNvPr id="0" name=""/>
        <dsp:cNvSpPr/>
      </dsp:nvSpPr>
      <dsp:spPr>
        <a:xfrm>
          <a:off x="87034" y="302819"/>
          <a:ext cx="1010098" cy="1010098"/>
        </a:xfrm>
        <a:prstGeom prst="ellipse">
          <a:avLst/>
        </a:prstGeom>
        <a:solidFill>
          <a:schemeClr val="accent4">
            <a:lumMod val="75000"/>
          </a:schemeClr>
        </a:solidFill>
        <a:ln w="9525" cap="flat" cmpd="sng" algn="ctr">
          <a:solidFill>
            <a:schemeClr val="accent4">
              <a:lumMod val="75000"/>
            </a:schemeClr>
          </a:solidFill>
          <a:prstDash val="solid"/>
        </a:ln>
        <a:effectLst/>
      </dsp:spPr>
      <dsp:style>
        <a:lnRef idx="1">
          <a:scrgbClr r="0" g="0" b="0"/>
        </a:lnRef>
        <a:fillRef idx="2">
          <a:scrgbClr r="0" g="0" b="0"/>
        </a:fillRef>
        <a:effectRef idx="0">
          <a:scrgbClr r="0" g="0" b="0"/>
        </a:effectRef>
        <a:fontRef idx="minor"/>
      </dsp:style>
    </dsp:sp>
    <dsp:sp modelId="{DC4B20EF-4702-4F81-8B58-2F9A8002BF2F}">
      <dsp:nvSpPr>
        <dsp:cNvPr id="0" name=""/>
        <dsp:cNvSpPr/>
      </dsp:nvSpPr>
      <dsp:spPr>
        <a:xfrm>
          <a:off x="1055373" y="1616156"/>
          <a:ext cx="3277671" cy="80807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1412" tIns="33020" rIns="33020" bIns="33020" numCol="1" spcCol="1270" anchor="t" anchorCtr="0">
          <a:noAutofit/>
        </a:bodyPr>
        <a:lstStyle/>
        <a:p>
          <a:pPr marL="0" lvl="0" indent="0" algn="l" defTabSz="577850">
            <a:lnSpc>
              <a:spcPct val="90000"/>
            </a:lnSpc>
            <a:spcBef>
              <a:spcPct val="0"/>
            </a:spcBef>
            <a:spcAft>
              <a:spcPct val="35000"/>
            </a:spcAft>
            <a:buNone/>
          </a:pPr>
          <a:r>
            <a:rPr lang="en-US" sz="1300" b="1" kern="1200" dirty="0">
              <a:solidFill>
                <a:srgbClr val="2186C7"/>
              </a:solidFill>
            </a:rPr>
            <a:t>Healthcare Informatics</a:t>
          </a:r>
        </a:p>
        <a:p>
          <a:pPr marL="57150" lvl="1" indent="-57150" algn="l" defTabSz="444500">
            <a:lnSpc>
              <a:spcPct val="90000"/>
            </a:lnSpc>
            <a:spcBef>
              <a:spcPct val="0"/>
            </a:spcBef>
            <a:spcAft>
              <a:spcPct val="15000"/>
            </a:spcAft>
            <a:buChar char="•"/>
          </a:pPr>
          <a:r>
            <a:rPr lang="en-US" sz="1000" kern="1200" dirty="0"/>
            <a:t>Coding and Billing Specialist</a:t>
          </a:r>
        </a:p>
      </dsp:txBody>
      <dsp:txXfrm>
        <a:off x="1055373" y="1616156"/>
        <a:ext cx="3277671" cy="808078"/>
      </dsp:txXfrm>
    </dsp:sp>
    <dsp:sp modelId="{95B90BB9-013E-444D-87A3-20D2D9935628}">
      <dsp:nvSpPr>
        <dsp:cNvPr id="0" name=""/>
        <dsp:cNvSpPr/>
      </dsp:nvSpPr>
      <dsp:spPr>
        <a:xfrm>
          <a:off x="550324" y="1515147"/>
          <a:ext cx="1010098" cy="1010098"/>
        </a:xfrm>
        <a:prstGeom prst="ellipse">
          <a:avLst/>
        </a:prstGeom>
        <a:solidFill>
          <a:srgbClr val="2186C7"/>
        </a:solidFill>
        <a:ln w="9525" cap="flat" cmpd="sng" algn="ctr">
          <a:solidFill>
            <a:srgbClr val="2186C7"/>
          </a:solidFill>
          <a:prstDash val="solid"/>
        </a:ln>
        <a:effectLst/>
      </dsp:spPr>
      <dsp:style>
        <a:lnRef idx="1">
          <a:scrgbClr r="0" g="0" b="0"/>
        </a:lnRef>
        <a:fillRef idx="2">
          <a:scrgbClr r="0" g="0" b="0"/>
        </a:fillRef>
        <a:effectRef idx="0">
          <a:scrgbClr r="0" g="0" b="0"/>
        </a:effectRef>
        <a:fontRef idx="minor"/>
      </dsp:style>
    </dsp:sp>
    <dsp:sp modelId="{EF37449D-A385-43B0-9CA5-5096BE111E4A}">
      <dsp:nvSpPr>
        <dsp:cNvPr id="0" name=""/>
        <dsp:cNvSpPr/>
      </dsp:nvSpPr>
      <dsp:spPr>
        <a:xfrm>
          <a:off x="1055373" y="2828484"/>
          <a:ext cx="3277671" cy="80807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1412" tIns="33020" rIns="33020" bIns="33020" numCol="1" spcCol="1270" anchor="t" anchorCtr="0">
          <a:noAutofit/>
        </a:bodyPr>
        <a:lstStyle/>
        <a:p>
          <a:pPr marL="0" lvl="0" indent="0" algn="l" defTabSz="577850">
            <a:lnSpc>
              <a:spcPct val="90000"/>
            </a:lnSpc>
            <a:spcBef>
              <a:spcPct val="0"/>
            </a:spcBef>
            <a:spcAft>
              <a:spcPct val="35000"/>
            </a:spcAft>
            <a:buNone/>
          </a:pPr>
          <a:r>
            <a:rPr lang="en-US" sz="1300" b="1" kern="1200" dirty="0">
              <a:solidFill>
                <a:schemeClr val="accent5">
                  <a:lumMod val="75000"/>
                </a:schemeClr>
              </a:solidFill>
            </a:rPr>
            <a:t>Healthcare Diagnostics</a:t>
          </a:r>
        </a:p>
        <a:p>
          <a:pPr marL="57150" lvl="1" indent="-57150" algn="l" defTabSz="444500">
            <a:lnSpc>
              <a:spcPct val="90000"/>
            </a:lnSpc>
            <a:spcBef>
              <a:spcPct val="0"/>
            </a:spcBef>
            <a:spcAft>
              <a:spcPct val="15000"/>
            </a:spcAft>
            <a:buChar char="•"/>
          </a:pPr>
          <a:r>
            <a:rPr lang="en-US" sz="1000" kern="1200" dirty="0"/>
            <a:t>EKG Technician</a:t>
          </a:r>
        </a:p>
        <a:p>
          <a:pPr marL="57150" lvl="1" indent="-57150" algn="l" defTabSz="444500">
            <a:lnSpc>
              <a:spcPct val="90000"/>
            </a:lnSpc>
            <a:spcBef>
              <a:spcPct val="0"/>
            </a:spcBef>
            <a:spcAft>
              <a:spcPct val="15000"/>
            </a:spcAft>
            <a:buChar char="•"/>
          </a:pPr>
          <a:r>
            <a:rPr lang="en-US" sz="1000" kern="1200" dirty="0"/>
            <a:t>Phlebotomy Technician</a:t>
          </a:r>
        </a:p>
      </dsp:txBody>
      <dsp:txXfrm>
        <a:off x="1055373" y="2828484"/>
        <a:ext cx="3277671" cy="808078"/>
      </dsp:txXfrm>
    </dsp:sp>
    <dsp:sp modelId="{C66A497D-31DC-493A-9C51-4E839757C018}">
      <dsp:nvSpPr>
        <dsp:cNvPr id="0" name=""/>
        <dsp:cNvSpPr/>
      </dsp:nvSpPr>
      <dsp:spPr>
        <a:xfrm>
          <a:off x="550324" y="2727474"/>
          <a:ext cx="1010098" cy="1010098"/>
        </a:xfrm>
        <a:prstGeom prst="ellipse">
          <a:avLst/>
        </a:prstGeom>
        <a:solidFill>
          <a:srgbClr val="9F509F">
            <a:lumMod val="75000"/>
          </a:srgbClr>
        </a:solidFill>
        <a:ln w="9525" cap="flat" cmpd="sng" algn="ctr">
          <a:solidFill>
            <a:srgbClr val="9F509F">
              <a:hueOff val="0"/>
              <a:satOff val="0"/>
              <a:lumOff val="0"/>
              <a:alphaOff val="0"/>
            </a:srgbClr>
          </a:solidFill>
          <a:prstDash val="solid"/>
        </a:ln>
        <a:effectLst/>
      </dsp:spPr>
      <dsp:style>
        <a:lnRef idx="1">
          <a:scrgbClr r="0" g="0" b="0"/>
        </a:lnRef>
        <a:fillRef idx="2">
          <a:scrgbClr r="0" g="0" b="0"/>
        </a:fillRef>
        <a:effectRef idx="0">
          <a:scrgbClr r="0" g="0" b="0"/>
        </a:effectRef>
        <a:fontRef idx="minor"/>
      </dsp:style>
    </dsp:sp>
    <dsp:sp modelId="{F2987B62-B477-4513-90C6-11479056BFA4}">
      <dsp:nvSpPr>
        <dsp:cNvPr id="0" name=""/>
        <dsp:cNvSpPr/>
      </dsp:nvSpPr>
      <dsp:spPr>
        <a:xfrm>
          <a:off x="592083" y="4040812"/>
          <a:ext cx="3740961" cy="80807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1412" tIns="33020" rIns="33020" bIns="33020" numCol="1" spcCol="1270" anchor="t" anchorCtr="0">
          <a:noAutofit/>
        </a:bodyPr>
        <a:lstStyle/>
        <a:p>
          <a:pPr marL="0" lvl="0" indent="0" algn="l" defTabSz="577850">
            <a:lnSpc>
              <a:spcPct val="90000"/>
            </a:lnSpc>
            <a:spcBef>
              <a:spcPct val="0"/>
            </a:spcBef>
            <a:spcAft>
              <a:spcPct val="35000"/>
            </a:spcAft>
            <a:buNone/>
          </a:pPr>
          <a:r>
            <a:rPr lang="en-US" sz="1300" b="1" kern="1200" dirty="0">
              <a:solidFill>
                <a:srgbClr val="7A0000"/>
              </a:solidFill>
            </a:rPr>
            <a:t>Nursing Science</a:t>
          </a:r>
        </a:p>
        <a:p>
          <a:pPr marL="57150" lvl="1" indent="-57150" algn="l" defTabSz="444500">
            <a:lnSpc>
              <a:spcPct val="90000"/>
            </a:lnSpc>
            <a:spcBef>
              <a:spcPct val="0"/>
            </a:spcBef>
            <a:spcAft>
              <a:spcPct val="15000"/>
            </a:spcAft>
            <a:buChar char="•"/>
          </a:pPr>
          <a:r>
            <a:rPr lang="en-US" sz="1000" kern="1200" dirty="0"/>
            <a:t>Patient Care Technician</a:t>
          </a:r>
        </a:p>
      </dsp:txBody>
      <dsp:txXfrm>
        <a:off x="592083" y="4040812"/>
        <a:ext cx="3740961" cy="808078"/>
      </dsp:txXfrm>
    </dsp:sp>
    <dsp:sp modelId="{AE165F25-F8EB-4877-9442-535A3C94EBA0}">
      <dsp:nvSpPr>
        <dsp:cNvPr id="0" name=""/>
        <dsp:cNvSpPr/>
      </dsp:nvSpPr>
      <dsp:spPr>
        <a:xfrm>
          <a:off x="87034" y="3939802"/>
          <a:ext cx="1010098" cy="1010098"/>
        </a:xfrm>
        <a:prstGeom prst="ellipse">
          <a:avLst/>
        </a:prstGeom>
        <a:solidFill>
          <a:srgbClr val="7A0000"/>
        </a:solidFill>
        <a:ln w="9525" cap="flat" cmpd="sng" algn="ctr">
          <a:solidFill>
            <a:srgbClr val="7A0000"/>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6F4EC0-02D6-499C-A6B2-F0BECC27B6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2B886E-7508-451F-A79E-15996FCC71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450321-B30C-4CD6-B0A3-E1F38772C391}" type="datetimeFigureOut">
              <a:rPr lang="en-US" smtClean="0"/>
              <a:t>6/30/2022</a:t>
            </a:fld>
            <a:endParaRPr lang="en-US"/>
          </a:p>
        </p:txBody>
      </p:sp>
      <p:sp>
        <p:nvSpPr>
          <p:cNvPr id="4" name="Footer Placeholder 3">
            <a:extLst>
              <a:ext uri="{FF2B5EF4-FFF2-40B4-BE49-F238E27FC236}">
                <a16:creationId xmlns:a16="http://schemas.microsoft.com/office/drawing/2014/main" id="{2671E1CB-F069-433D-B8FF-EBC2E0629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C8CA7-274C-40BC-9B80-C9A612540D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519F41-A852-4F0A-A50F-01CB56A2C75F}" type="slidenum">
              <a:rPr lang="en-US" smtClean="0"/>
              <a:t>‹#›</a:t>
            </a:fld>
            <a:endParaRPr lang="en-US"/>
          </a:p>
        </p:txBody>
      </p:sp>
    </p:spTree>
    <p:extLst>
      <p:ext uri="{BB962C8B-B14F-4D97-AF65-F5344CB8AC3E}">
        <p14:creationId xmlns:p14="http://schemas.microsoft.com/office/powerpoint/2010/main" val="3123851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5CCC6-7B8D-4389-BD55-A6F3CCC174E1}"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F53DF-FE4B-4140-9C2F-E3E5BF6DEF39}" type="slidenum">
              <a:rPr lang="en-US" smtClean="0"/>
              <a:t>‹#›</a:t>
            </a:fld>
            <a:endParaRPr lang="en-US"/>
          </a:p>
        </p:txBody>
      </p:sp>
    </p:spTree>
    <p:extLst>
      <p:ext uri="{BB962C8B-B14F-4D97-AF65-F5344CB8AC3E}">
        <p14:creationId xmlns:p14="http://schemas.microsoft.com/office/powerpoint/2010/main" val="114311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1</a:t>
            </a:fld>
            <a:endParaRPr lang="en-US"/>
          </a:p>
        </p:txBody>
      </p:sp>
    </p:spTree>
    <p:extLst>
      <p:ext uri="{BB962C8B-B14F-4D97-AF65-F5344CB8AC3E}">
        <p14:creationId xmlns:p14="http://schemas.microsoft.com/office/powerpoint/2010/main" val="65991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with specific objectives in mind, NHA’s new MA </a:t>
            </a:r>
            <a:r>
              <a:rPr lang="en-US" dirty="0" err="1"/>
              <a:t>SkillsBuilder</a:t>
            </a:r>
            <a:r>
              <a:rPr lang="en-US" dirty="0"/>
              <a:t>: Clinical helps students successfully complete trainings and certifications to become attractive and capable candidates able to confidently handle a range of real-world scenarios. </a:t>
            </a:r>
          </a:p>
          <a:p>
            <a:endParaRPr lang="en-US" dirty="0"/>
          </a:p>
          <a:p>
            <a:r>
              <a:rPr lang="en-US" dirty="0"/>
              <a:t>For educators, the program focuses on: </a:t>
            </a:r>
          </a:p>
          <a:p>
            <a:endParaRPr lang="en-US" dirty="0"/>
          </a:p>
          <a:p>
            <a:pPr marL="228600" indent="-228600">
              <a:buAutoNum type="arabicPeriod"/>
            </a:pPr>
            <a:r>
              <a:rPr lang="en-US" dirty="0"/>
              <a:t>Solving the problem of student retention through enhanced engagement. </a:t>
            </a:r>
          </a:p>
          <a:p>
            <a:pPr marL="228600" indent="-228600">
              <a:buAutoNum type="arabicPeriod"/>
            </a:pPr>
            <a:r>
              <a:rPr lang="en-US" dirty="0"/>
              <a:t>Preparing students for externships and subsequent employment through proven skills competency. </a:t>
            </a:r>
          </a:p>
          <a:p>
            <a:pPr marL="228600" indent="-228600">
              <a:buAutoNum type="arabicPeriod"/>
            </a:pPr>
            <a:r>
              <a:rPr lang="en-US" dirty="0"/>
              <a:t>Ensuring students graduate with a unique blend of skills perfect for work in a doctors offices, hospitals and outpatient centers. </a:t>
            </a:r>
          </a:p>
          <a:p>
            <a:endParaRPr lang="en-US" dirty="0"/>
          </a:p>
        </p:txBody>
      </p:sp>
      <p:sp>
        <p:nvSpPr>
          <p:cNvPr id="4" name="Slide Number Placeholder 3"/>
          <p:cNvSpPr>
            <a:spLocks noGrp="1"/>
          </p:cNvSpPr>
          <p:nvPr>
            <p:ph type="sldNum" sz="quarter" idx="5"/>
          </p:nvPr>
        </p:nvSpPr>
        <p:spPr/>
        <p:txBody>
          <a:bodyPr/>
          <a:lstStyle/>
          <a:p>
            <a:fld id="{FB4F7D66-34EC-7A4B-B6A7-D18EDD94097A}" type="slidenum">
              <a:rPr lang="en-US" smtClean="0"/>
              <a:t>12</a:t>
            </a:fld>
            <a:endParaRPr lang="en-US"/>
          </a:p>
        </p:txBody>
      </p:sp>
    </p:spTree>
    <p:extLst>
      <p:ext uri="{BB962C8B-B14F-4D97-AF65-F5344CB8AC3E}">
        <p14:creationId xmlns:p14="http://schemas.microsoft.com/office/powerpoint/2010/main" val="162390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is broken into 12 different modules to help learners master those clinical competencies that employers are most focused on. Throughout the modules, they’ll be introduced to the top 39 skills identified and desired by employers. </a:t>
            </a:r>
          </a:p>
          <a:p>
            <a:endParaRPr lang="en-US" dirty="0"/>
          </a:p>
        </p:txBody>
      </p:sp>
      <p:sp>
        <p:nvSpPr>
          <p:cNvPr id="4" name="Slide Number Placeholder 3"/>
          <p:cNvSpPr>
            <a:spLocks noGrp="1"/>
          </p:cNvSpPr>
          <p:nvPr>
            <p:ph type="sldNum" sz="quarter" idx="5"/>
          </p:nvPr>
        </p:nvSpPr>
        <p:spPr/>
        <p:txBody>
          <a:bodyPr/>
          <a:lstStyle/>
          <a:p>
            <a:fld id="{FB4F7D66-34EC-7A4B-B6A7-D18EDD94097A}" type="slidenum">
              <a:rPr lang="en-US" smtClean="0"/>
              <a:t>13</a:t>
            </a:fld>
            <a:endParaRPr lang="en-US"/>
          </a:p>
        </p:txBody>
      </p:sp>
    </p:spTree>
    <p:extLst>
      <p:ext uri="{BB962C8B-B14F-4D97-AF65-F5344CB8AC3E}">
        <p14:creationId xmlns:p14="http://schemas.microsoft.com/office/powerpoint/2010/main" val="111831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are fully invested in your success. We take pride in doing what is right and are not afraid to use our voice if it moves the industry forward. So what do you say? Let’s form a team and instead of cheering each other on from the sidelines, let’s cheer each other on from the front lines. </a:t>
            </a: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15</a:t>
            </a:fld>
            <a:endParaRPr lang="en-US"/>
          </a:p>
        </p:txBody>
      </p:sp>
    </p:spTree>
    <p:extLst>
      <p:ext uri="{BB962C8B-B14F-4D97-AF65-F5344CB8AC3E}">
        <p14:creationId xmlns:p14="http://schemas.microsoft.com/office/powerpoint/2010/main" val="160227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fully invested in your success because we care about the professions and the professionals we serve. We take pride in doing what is right and are not afraid to use our voice if it moves the industry forward. So what do you say? Let’s form a team and instead of cheering each other on from the sidelines, let’s cheer each other on from the front lines. </a:t>
            </a: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16</a:t>
            </a:fld>
            <a:endParaRPr lang="en-US"/>
          </a:p>
        </p:txBody>
      </p:sp>
    </p:spTree>
    <p:extLst>
      <p:ext uri="{BB962C8B-B14F-4D97-AF65-F5344CB8AC3E}">
        <p14:creationId xmlns:p14="http://schemas.microsoft.com/office/powerpoint/2010/main" val="3168242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reminder - NHA wants you to be able to address your questions WHEN they happen so – we’ve already reviewed the how-to space, </a:t>
            </a:r>
          </a:p>
          <a:p>
            <a:endParaRPr lang="en-US"/>
          </a:p>
          <a:p>
            <a:r>
              <a:rPr lang="en-US"/>
              <a:t>but please know these self guided resources are your first line of defense for both you and your students on what to do and the mechanics of how our resources and website work.  There’s TONS of great stuff in here to use throughout the program including a best practices video to share with students using their prep materials. </a:t>
            </a:r>
          </a:p>
          <a:p>
            <a:endParaRPr lang="en-US"/>
          </a:p>
          <a:p>
            <a:r>
              <a:rPr lang="en-US"/>
              <a:t>If the answer you need isn’t found here, then please use our Client Care team, they are the live chat and help center phone line and are available extended hours but not 24 hours. This means that you and your students’ don’t have to wait until Kim is free to answer any questions that are urgent! This group of people are INCREDBILE and all located here in the US. They will respond as quickly as they can and the typical wait time is around 30 seconds to connect.  </a:t>
            </a:r>
          </a:p>
          <a:p>
            <a:endParaRPr lang="en-US"/>
          </a:p>
          <a:p>
            <a:r>
              <a:rPr lang="en-US"/>
              <a:t>In addition, you have your NHA Certification Specialist, Jennifer Dehn.  She’s here to help with all other tools and resources and to ensure you have everything you need to be successful and empower your students to earn their certifications.  Her number is for YOU as an administrator.  Please refer your students to the Client Care Team for immediate assistance.  If you or your campus would like any additional training – either as a group or individually, she can connect with my team to get something scheduled for you!</a:t>
            </a:r>
          </a:p>
          <a:p>
            <a:endParaRPr lang="en-US"/>
          </a:p>
          <a:p>
            <a:endParaRPr lang="en-US"/>
          </a:p>
        </p:txBody>
      </p:sp>
      <p:sp>
        <p:nvSpPr>
          <p:cNvPr id="4" name="Slide Number Placeholder 3"/>
          <p:cNvSpPr>
            <a:spLocks noGrp="1"/>
          </p:cNvSpPr>
          <p:nvPr>
            <p:ph type="sldNum" sz="quarter" idx="5"/>
          </p:nvPr>
        </p:nvSpPr>
        <p:spPr/>
        <p:txBody>
          <a:bodyPr/>
          <a:lstStyle/>
          <a:p>
            <a:fld id="{AB7E58D5-B8AA-C746-9D63-4EC6D6424DA4}" type="slidenum">
              <a:rPr lang="en-US" smtClean="0"/>
              <a:t>17</a:t>
            </a:fld>
            <a:endParaRPr lang="en-US"/>
          </a:p>
        </p:txBody>
      </p:sp>
    </p:spTree>
    <p:extLst>
      <p:ext uri="{BB962C8B-B14F-4D97-AF65-F5344CB8AC3E}">
        <p14:creationId xmlns:p14="http://schemas.microsoft.com/office/powerpoint/2010/main" val="186718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 changes from Marketing</a:t>
            </a: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18</a:t>
            </a:fld>
            <a:endParaRPr lang="en-US"/>
          </a:p>
        </p:txBody>
      </p:sp>
    </p:spTree>
    <p:extLst>
      <p:ext uri="{BB962C8B-B14F-4D97-AF65-F5344CB8AC3E}">
        <p14:creationId xmlns:p14="http://schemas.microsoft.com/office/powerpoint/2010/main" val="148041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 changes from Marketing</a:t>
            </a: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19</a:t>
            </a:fld>
            <a:endParaRPr lang="en-US"/>
          </a:p>
        </p:txBody>
      </p:sp>
    </p:spTree>
    <p:extLst>
      <p:ext uri="{BB962C8B-B14F-4D97-AF65-F5344CB8AC3E}">
        <p14:creationId xmlns:p14="http://schemas.microsoft.com/office/powerpoint/2010/main" val="1727131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If you’ve been to the doctor’s office, picked up a prescription, worked out with a trainer, or had construction done on your roadways or office, chances are many of those people were helped by Ascend.</a:t>
            </a:r>
            <a:br>
              <a:rPr lang="en-US"/>
            </a:br>
            <a:br>
              <a:rPr lang="en-US"/>
            </a:br>
            <a:r>
              <a:rPr lang="en-US" sz="1200" b="0" i="0" kern="1200">
                <a:solidFill>
                  <a:schemeClr val="tx1"/>
                </a:solidFill>
                <a:effectLst/>
                <a:latin typeface="+mn-lt"/>
                <a:ea typeface="+mn-ea"/>
                <a:cs typeface="+mn-cs"/>
              </a:rPr>
              <a:t>Our businesses help test, assess and certify: physicians, nurses, medical assistants, pharmacy technicians, EMTs, fitness trainers, insurance professionals and many more professional careers</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6497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0BF53DF-FE4B-4140-9C2F-E3E5BF6DEF39}" type="slidenum">
              <a:rPr lang="en-US" smtClean="0"/>
              <a:t>21</a:t>
            </a:fld>
            <a:endParaRPr lang="en-US"/>
          </a:p>
        </p:txBody>
      </p:sp>
    </p:spTree>
    <p:extLst>
      <p:ext uri="{BB962C8B-B14F-4D97-AF65-F5344CB8AC3E}">
        <p14:creationId xmlns:p14="http://schemas.microsoft.com/office/powerpoint/2010/main" val="210143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you know, our healthcare industry today is more complex and faces greater challenges than ever before. The need for frontline healthcare workers continues to increase, but hiring and retaining qualified candidates for in-demand roles, especially in healthcare support roles, can be difficult. Physicians and their care teams may be burned out from being challenged to do more with less. Employers are turning to allied health employees to take on more responsibility that is easing the burden on other members of the care team – and it’s critical that they are able to perform at the top of their credential. Finally, the patient population is growing older and sicker with more chronic conditions to manage. Quality care, communication and patient engagement are more important than ever before. These challenges can cause weaknesses in the care team.  It’s clear there’s a need for more, and more qualified, frontline healthcare workers.</a:t>
            </a: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2</a:t>
            </a:fld>
            <a:endParaRPr lang="en-US"/>
          </a:p>
        </p:txBody>
      </p:sp>
    </p:spTree>
    <p:extLst>
      <p:ext uri="{BB962C8B-B14F-4D97-AF65-F5344CB8AC3E}">
        <p14:creationId xmlns:p14="http://schemas.microsoft.com/office/powerpoint/2010/main" val="288412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3</a:t>
            </a:fld>
            <a:endParaRPr lang="en-US"/>
          </a:p>
        </p:txBody>
      </p:sp>
    </p:spTree>
    <p:extLst>
      <p:ext uri="{BB962C8B-B14F-4D97-AF65-F5344CB8AC3E}">
        <p14:creationId xmlns:p14="http://schemas.microsoft.com/office/powerpoint/2010/main" val="357988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fact, our latest innovations come directly from conversations we’ve had with customers. Since 2017, we’ve developed five new products to solve industry challenges in a way that supports the ambitions of the professions we serve. All of our solutions provide leaders like you with flexibility to scale to the needs of your program. With multiple nationally recognized certification options, we provide a trusted path to skills growth and career advancement.</a:t>
            </a:r>
          </a:p>
        </p:txBody>
      </p:sp>
      <p:sp>
        <p:nvSpPr>
          <p:cNvPr id="4" name="Slide Number Placeholder 3"/>
          <p:cNvSpPr>
            <a:spLocks noGrp="1"/>
          </p:cNvSpPr>
          <p:nvPr>
            <p:ph type="sldNum" sz="quarter" idx="5"/>
          </p:nvPr>
        </p:nvSpPr>
        <p:spPr/>
        <p:txBody>
          <a:bodyPr/>
          <a:lstStyle/>
          <a:p>
            <a:fld id="{C0BF53DF-FE4B-4140-9C2F-E3E5BF6DEF39}" type="slidenum">
              <a:rPr lang="en-US" smtClean="0"/>
              <a:t>5</a:t>
            </a:fld>
            <a:endParaRPr lang="en-US"/>
          </a:p>
        </p:txBody>
      </p:sp>
    </p:spTree>
    <p:extLst>
      <p:ext uri="{BB962C8B-B14F-4D97-AF65-F5344CB8AC3E}">
        <p14:creationId xmlns:p14="http://schemas.microsoft.com/office/powerpoint/2010/main" val="365646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endParaRPr>
          </a:p>
          <a:p>
            <a:pPr lvl="1"/>
            <a:r>
              <a:rPr lang="en-US" sz="1200" kern="1200">
                <a:solidFill>
                  <a:schemeClr val="tx1"/>
                </a:solidFill>
                <a:effectLst/>
                <a:latin typeface="+mn-lt"/>
                <a:ea typeface="+mn-ea"/>
                <a:cs typeface="+mn-cs"/>
              </a:rPr>
              <a:t>We provide a secured online learning platform perfect for the classroom or distance learning that can also be self-paced</a:t>
            </a:r>
          </a:p>
          <a:p>
            <a:pPr lvl="1"/>
            <a:r>
              <a:rPr lang="en-US" sz="1200" kern="1200">
                <a:solidFill>
                  <a:schemeClr val="tx1"/>
                </a:solidFill>
                <a:effectLst/>
                <a:latin typeface="+mn-lt"/>
                <a:ea typeface="+mn-ea"/>
                <a:cs typeface="+mn-cs"/>
              </a:rPr>
              <a:t>Our platform encourages safe practice through online prep and practice tests to measure improvement through applied learning assessments delivered in a variety of methods including, quizzing, gaming, flashcards and simulation</a:t>
            </a:r>
          </a:p>
          <a:p>
            <a:pPr lvl="1"/>
            <a:endParaRPr lang="en-US" sz="120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Secure Live Remote Proctoring | Safe, self-paced practice | Applied learning assessments |</a:t>
            </a:r>
            <a:r>
              <a:rPr lang="en-US" sz="10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Online Study guide and practice tests | Interactive gaming, flashcards, simulation</a:t>
            </a:r>
            <a:endParaRPr lang="en-US" sz="1000" b="0" i="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7</a:t>
            </a:fld>
            <a:endParaRPr lang="en-US"/>
          </a:p>
        </p:txBody>
      </p:sp>
    </p:spTree>
    <p:extLst>
      <p:ext uri="{BB962C8B-B14F-4D97-AF65-F5344CB8AC3E}">
        <p14:creationId xmlns:p14="http://schemas.microsoft.com/office/powerpoint/2010/main" val="402367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Because we strongly believe information leads to positive change, we power our solutions with action-oriented data analytics and reporting. We make it easy for you to identify areas of weakness in your program and for your individual learners so you can help coach them to achieve success. </a:t>
            </a: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8</a:t>
            </a:fld>
            <a:endParaRPr lang="en-US"/>
          </a:p>
        </p:txBody>
      </p:sp>
    </p:spTree>
    <p:extLst>
      <p:ext uri="{BB962C8B-B14F-4D97-AF65-F5344CB8AC3E}">
        <p14:creationId xmlns:p14="http://schemas.microsoft.com/office/powerpoint/2010/main" val="23636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Your time is precious, so we have done some of the heavy lifting for you. Instead of digging</a:t>
            </a:r>
            <a:r>
              <a:rPr lang="en-US" baseline="0" dirty="0"/>
              <a:t> to find additional resources to help you teach, we have loaded our new study materials with additional features to go along with each module</a:t>
            </a:r>
          </a:p>
          <a:p>
            <a:endParaRPr lang="en-US" baseline="0" dirty="0"/>
          </a:p>
          <a:p>
            <a:pPr marL="174982" indent="-174982">
              <a:buFont typeface="Arial" charset="0"/>
              <a:buChar char="•"/>
            </a:pPr>
            <a:r>
              <a:rPr lang="en-US" baseline="0" dirty="0"/>
              <a:t>Definitions of terms</a:t>
            </a:r>
          </a:p>
          <a:p>
            <a:pPr marL="174982" indent="-174982">
              <a:buFont typeface="Arial" charset="0"/>
              <a:buChar char="•"/>
            </a:pPr>
            <a:r>
              <a:rPr lang="en-US" baseline="0" dirty="0"/>
              <a:t>Case studies with real world examples</a:t>
            </a:r>
          </a:p>
          <a:p>
            <a:pPr marL="174982" indent="-174982">
              <a:buFont typeface="Arial" charset="0"/>
              <a:buChar char="•"/>
            </a:pPr>
            <a:r>
              <a:rPr lang="en-US" baseline="0" dirty="0"/>
              <a:t>Scored Quizzes</a:t>
            </a:r>
          </a:p>
          <a:p>
            <a:pPr marL="174982" indent="-174982">
              <a:buFont typeface="Arial" charset="0"/>
              <a:buChar char="•"/>
            </a:pPr>
            <a:r>
              <a:rPr lang="en-US" baseline="0" dirty="0"/>
              <a:t>Professionalism videos from the field</a:t>
            </a:r>
          </a:p>
          <a:p>
            <a:pPr marL="174982" indent="-174982">
              <a:buFont typeface="Arial" charset="0"/>
              <a:buChar char="•"/>
            </a:pPr>
            <a:r>
              <a:rPr lang="en-US" baseline="0" dirty="0"/>
              <a:t>Enhanced graphics, diagrams, charts, tables, etc. for visual learners</a:t>
            </a:r>
          </a:p>
          <a:p>
            <a:pPr marL="174982" indent="-174982">
              <a:buFont typeface="Arial" charset="0"/>
              <a:buChar char="•"/>
            </a:pPr>
            <a:r>
              <a:rPr lang="en-US" baseline="0" dirty="0"/>
              <a:t>Simple association games like matching, click and drag elements, and more</a:t>
            </a:r>
            <a:endParaRPr lang="en-US" dirty="0"/>
          </a:p>
        </p:txBody>
      </p:sp>
      <p:sp>
        <p:nvSpPr>
          <p:cNvPr id="4" name="Slide Number Placeholder 3"/>
          <p:cNvSpPr>
            <a:spLocks noGrp="1"/>
          </p:cNvSpPr>
          <p:nvPr>
            <p:ph type="sldNum" sz="quarter" idx="10"/>
          </p:nvPr>
        </p:nvSpPr>
        <p:spPr/>
        <p:txBody>
          <a:bodyPr/>
          <a:lstStyle/>
          <a:p>
            <a:fld id="{FB92B5F1-DBAF-184F-9149-7F96895B414A}" type="slidenum">
              <a:rPr lang="en-US" smtClean="0"/>
              <a:t>9</a:t>
            </a:fld>
            <a:endParaRPr lang="en-US"/>
          </a:p>
        </p:txBody>
      </p:sp>
    </p:spTree>
    <p:extLst>
      <p:ext uri="{BB962C8B-B14F-4D97-AF65-F5344CB8AC3E}">
        <p14:creationId xmlns:p14="http://schemas.microsoft.com/office/powerpoint/2010/main" val="3145115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IN the</a:t>
            </a:r>
            <a:r>
              <a:rPr lang="en-US" baseline="0" dirty="0"/>
              <a:t> high school space we have a special status that allow students to sit for their certification prior to the completion of their program.  </a:t>
            </a:r>
          </a:p>
          <a:p>
            <a:r>
              <a:rPr lang="en-US" baseline="0" dirty="0"/>
              <a:t>Explain Provisional cert…</a:t>
            </a:r>
            <a:endParaRPr lang="en-US" dirty="0"/>
          </a:p>
        </p:txBody>
      </p:sp>
      <p:sp>
        <p:nvSpPr>
          <p:cNvPr id="4" name="Slide Number Placeholder 3"/>
          <p:cNvSpPr>
            <a:spLocks noGrp="1"/>
          </p:cNvSpPr>
          <p:nvPr>
            <p:ph type="sldNum" sz="quarter" idx="10"/>
          </p:nvPr>
        </p:nvSpPr>
        <p:spPr/>
        <p:txBody>
          <a:bodyPr/>
          <a:lstStyle/>
          <a:p>
            <a:fld id="{FB92B5F1-DBAF-184F-9149-7F96895B414A}" type="slidenum">
              <a:rPr lang="en-US" smtClean="0"/>
              <a:t>10</a:t>
            </a:fld>
            <a:endParaRPr lang="en-US"/>
          </a:p>
        </p:txBody>
      </p:sp>
    </p:spTree>
    <p:extLst>
      <p:ext uri="{BB962C8B-B14F-4D97-AF65-F5344CB8AC3E}">
        <p14:creationId xmlns:p14="http://schemas.microsoft.com/office/powerpoint/2010/main" val="16555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(Optional Slide)</a:t>
            </a:r>
          </a:p>
          <a:p>
            <a:r>
              <a:rPr lang="en-US" sz="1200" kern="1200">
                <a:solidFill>
                  <a:schemeClr val="tx1"/>
                </a:solidFill>
                <a:effectLst/>
                <a:latin typeface="+mn-lt"/>
                <a:ea typeface="+mn-ea"/>
                <a:cs typeface="+mn-cs"/>
              </a:rPr>
              <a:t>When you work with us, you gain a team from NHA who can help you strategize, execute and measure, all while optimizing your use of our products to help you achieve your goals. Our certification specialists, customer experience and customer service teams work hand-in-hand to ensure you have the support you need at every step of the way. </a:t>
            </a:r>
          </a:p>
        </p:txBody>
      </p:sp>
      <p:sp>
        <p:nvSpPr>
          <p:cNvPr id="4" name="Slide Number Placeholder 3"/>
          <p:cNvSpPr>
            <a:spLocks noGrp="1"/>
          </p:cNvSpPr>
          <p:nvPr>
            <p:ph type="sldNum" sz="quarter" idx="5"/>
          </p:nvPr>
        </p:nvSpPr>
        <p:spPr/>
        <p:txBody>
          <a:bodyPr/>
          <a:lstStyle/>
          <a:p>
            <a:fld id="{C0BF53DF-FE4B-4140-9C2F-E3E5BF6DEF39}" type="slidenum">
              <a:rPr lang="en-US" smtClean="0"/>
              <a:t>11</a:t>
            </a:fld>
            <a:endParaRPr lang="en-US"/>
          </a:p>
        </p:txBody>
      </p:sp>
    </p:spTree>
    <p:extLst>
      <p:ext uri="{BB962C8B-B14F-4D97-AF65-F5344CB8AC3E}">
        <p14:creationId xmlns:p14="http://schemas.microsoft.com/office/powerpoint/2010/main" val="137113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03D82D9-AA7E-4914-B8FA-798BECDA6236}"/>
              </a:ext>
            </a:extLst>
          </p:cNvPr>
          <p:cNvSpPr>
            <a:spLocks noGrp="1"/>
          </p:cNvSpPr>
          <p:nvPr>
            <p:ph type="pic" sz="quarter" idx="13" hasCustomPrompt="1"/>
          </p:nvPr>
        </p:nvSpPr>
        <p:spPr>
          <a:xfrm>
            <a:off x="0" y="0"/>
            <a:ext cx="12192000" cy="6858000"/>
          </a:xfrm>
        </p:spPr>
        <p:txBody>
          <a:bodyPr>
            <a:normAutofit/>
          </a:bodyPr>
          <a:lstStyle>
            <a:lvl1pPr>
              <a:defRPr sz="1800"/>
            </a:lvl1pPr>
          </a:lstStyle>
          <a:p>
            <a:r>
              <a:rPr lang="en-US"/>
              <a:t>Insert picture here, then send this layer to the back to edit title and subtitle text.</a:t>
            </a:r>
          </a:p>
        </p:txBody>
      </p:sp>
      <p:sp>
        <p:nvSpPr>
          <p:cNvPr id="2" name="Title 1">
            <a:extLst>
              <a:ext uri="{FF2B5EF4-FFF2-40B4-BE49-F238E27FC236}">
                <a16:creationId xmlns:a16="http://schemas.microsoft.com/office/drawing/2014/main" id="{CEAE2F89-42AF-46E1-BA8E-90E2B646D680}"/>
              </a:ext>
            </a:extLst>
          </p:cNvPr>
          <p:cNvSpPr>
            <a:spLocks noGrp="1"/>
          </p:cNvSpPr>
          <p:nvPr>
            <p:ph type="ctrTitle"/>
          </p:nvPr>
        </p:nvSpPr>
        <p:spPr>
          <a:xfrm>
            <a:off x="1374018" y="1122362"/>
            <a:ext cx="10383194" cy="3098953"/>
          </a:xfrm>
        </p:spPr>
        <p:txBody>
          <a:bodyPr anchor="b">
            <a:normAutofit/>
          </a:bodyPr>
          <a:lstStyle>
            <a:lvl1pPr algn="l">
              <a:lnSpc>
                <a:spcPts val="5800"/>
              </a:lnSpc>
              <a:defRPr sz="5400" b="1" spc="300"/>
            </a:lvl1pPr>
          </a:lstStyle>
          <a:p>
            <a:r>
              <a:rPr lang="en-US"/>
              <a:t>Click to edit Master title style</a:t>
            </a:r>
          </a:p>
        </p:txBody>
      </p:sp>
      <p:sp>
        <p:nvSpPr>
          <p:cNvPr id="3" name="Subtitle 2">
            <a:extLst>
              <a:ext uri="{FF2B5EF4-FFF2-40B4-BE49-F238E27FC236}">
                <a16:creationId xmlns:a16="http://schemas.microsoft.com/office/drawing/2014/main" id="{9A25BAE0-15BB-4E11-A510-843AC3643611}"/>
              </a:ext>
            </a:extLst>
          </p:cNvPr>
          <p:cNvSpPr>
            <a:spLocks noGrp="1"/>
          </p:cNvSpPr>
          <p:nvPr>
            <p:ph type="subTitle" idx="1"/>
          </p:nvPr>
        </p:nvSpPr>
        <p:spPr>
          <a:xfrm>
            <a:off x="1374018" y="4253753"/>
            <a:ext cx="9293982" cy="1004047"/>
          </a:xfrm>
        </p:spPr>
        <p:txBody>
          <a:bodyPr>
            <a:normAutofit/>
          </a:bodyPr>
          <a:lstStyle>
            <a:lvl1pPr marL="0" indent="0" algn="l">
              <a:lnSpc>
                <a:spcPts val="3360"/>
              </a:lnSpc>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CDA10-708E-4681-96AC-43DD45F571BE}"/>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A7EED9D3-5EBD-48C2-83F0-BAFF4064D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B1228-7351-48CD-B8A6-1DE4BDF8353C}"/>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20621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65B5-04B9-4912-8215-BD0C91945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E1A99-BFA3-478D-954F-9FDB00E9A609}"/>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4" name="Footer Placeholder 3">
            <a:extLst>
              <a:ext uri="{FF2B5EF4-FFF2-40B4-BE49-F238E27FC236}">
                <a16:creationId xmlns:a16="http://schemas.microsoft.com/office/drawing/2014/main" id="{D21AD5D9-D7DE-4BFE-B11E-F580DCB304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51F9CF-5337-44DC-A418-89BB8B041EE0}"/>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229417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B3E6E-7316-4A7B-9FDA-1A880FE0EC0C}"/>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3" name="Footer Placeholder 2">
            <a:extLst>
              <a:ext uri="{FF2B5EF4-FFF2-40B4-BE49-F238E27FC236}">
                <a16:creationId xmlns:a16="http://schemas.microsoft.com/office/drawing/2014/main" id="{BB62AB45-3921-4279-8959-EED2BF7D4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2153F1-8652-4FC0-AC68-873F2293DE55}"/>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3094128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5F93-D932-4449-913B-490E4DB93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00997A-2BFA-40E6-9AEE-D8D960A55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8E09AF-E1D0-48E6-B4DC-8C10E0196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8B397-8E55-47CE-B294-9CDBE122F0E2}"/>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6" name="Footer Placeholder 5">
            <a:extLst>
              <a:ext uri="{FF2B5EF4-FFF2-40B4-BE49-F238E27FC236}">
                <a16:creationId xmlns:a16="http://schemas.microsoft.com/office/drawing/2014/main" id="{C069E5BC-B5FB-4F22-A1DB-29D3B376C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D3013-D948-40EC-BA56-68A2DE8ED98B}"/>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793451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5046-451B-4060-B342-AA8AD6AE2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97F21C-8EA3-4606-BBB2-DCBBA5C88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E1BC7-2263-45DE-971F-CA5C30A7F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533D-7229-4E6B-8631-08796B406EFF}"/>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6" name="Footer Placeholder 5">
            <a:extLst>
              <a:ext uri="{FF2B5EF4-FFF2-40B4-BE49-F238E27FC236}">
                <a16:creationId xmlns:a16="http://schemas.microsoft.com/office/drawing/2014/main" id="{CCB46117-9561-46E7-8006-9AB4921C5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DA152-18EA-4974-A214-E92B9F7E9CC4}"/>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490918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9C85-7657-4636-A493-E6A0CF812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7947B7-CF7E-4FBF-8925-F3F616E90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F03BB-22B6-459A-AF1E-1848CB49BB7E}"/>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844795B1-CED3-48E6-856B-B86FF7D03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6BEE7-0CB4-4F1B-A521-3B2B57EB73FB}"/>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77919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AAC65A-1348-47FB-AFFD-468F74EA0B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FDEAC8-465C-4A6D-9128-2F94ED0C0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3A242-BCF8-490E-B08C-D93C841408C1}"/>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BB30A6CB-0F55-421A-8866-7A50B5B91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94868-3258-49D4-97C3-CAB6DFAAA241}"/>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961339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nimal Slide for Graphs">
    <p:spTree>
      <p:nvGrpSpPr>
        <p:cNvPr id="1" name=""/>
        <p:cNvGrpSpPr/>
        <p:nvPr/>
      </p:nvGrpSpPr>
      <p:grpSpPr>
        <a:xfrm>
          <a:off x="0" y="0"/>
          <a:ext cx="0" cy="0"/>
          <a:chOff x="0" y="0"/>
          <a:chExt cx="0" cy="0"/>
        </a:xfrm>
      </p:grpSpPr>
      <p:sp>
        <p:nvSpPr>
          <p:cNvPr id="6" name="Text Placeholder 17"/>
          <p:cNvSpPr>
            <a:spLocks noGrp="1"/>
          </p:cNvSpPr>
          <p:nvPr>
            <p:ph type="body" sz="quarter" idx="14" hasCustomPrompt="1"/>
          </p:nvPr>
        </p:nvSpPr>
        <p:spPr>
          <a:xfrm>
            <a:off x="209873" y="905935"/>
            <a:ext cx="11598304" cy="5350933"/>
          </a:xfrm>
        </p:spPr>
        <p:txBody>
          <a:bodyPr>
            <a:normAutofit/>
          </a:bodyPr>
          <a:lstStyle>
            <a:lvl1pPr marL="285750" indent="-285750">
              <a:lnSpc>
                <a:spcPct val="130000"/>
              </a:lnSpc>
              <a:buClr>
                <a:srgbClr val="7D868C"/>
              </a:buClr>
              <a:buFont typeface="Arial"/>
              <a:buChar char="•"/>
              <a:defRPr sz="2000" b="0" i="0" baseline="0">
                <a:solidFill>
                  <a:schemeClr val="bg1">
                    <a:lumMod val="50000"/>
                  </a:schemeClr>
                </a:solidFill>
                <a:latin typeface="Gotham Book"/>
                <a:cs typeface="Gotham Rounded Book"/>
              </a:defRPr>
            </a:lvl1pPr>
            <a:lvl2pPr>
              <a:defRPr lang="en-US" sz="1800" b="0" i="0" kern="1200" baseline="0" dirty="0">
                <a:solidFill>
                  <a:schemeClr val="bg1">
                    <a:lumMod val="50000"/>
                  </a:schemeClr>
                </a:solidFill>
                <a:latin typeface="Gotham Book"/>
                <a:ea typeface="+mn-ea"/>
                <a:cs typeface="Gotham Rounded Book"/>
              </a:defRPr>
            </a:lvl2pPr>
            <a:lvl3pPr>
              <a:defRPr lang="en-US" sz="1600" b="0" i="0" kern="1200" baseline="0" dirty="0">
                <a:solidFill>
                  <a:schemeClr val="bg1">
                    <a:lumMod val="50000"/>
                  </a:schemeClr>
                </a:solidFill>
                <a:latin typeface="Gotham Book"/>
                <a:ea typeface="+mn-ea"/>
                <a:cs typeface="Gotham Rounded Book"/>
              </a:defRPr>
            </a:lvl3pPr>
            <a:lvl4pPr>
              <a:defRPr lang="en-US" sz="1400" b="0" i="0" kern="1200" baseline="0" dirty="0" smtClean="0">
                <a:solidFill>
                  <a:schemeClr val="bg1">
                    <a:lumMod val="50000"/>
                  </a:schemeClr>
                </a:solidFill>
                <a:latin typeface="Gotham Book"/>
                <a:ea typeface="+mn-ea"/>
                <a:cs typeface="Gotham Rounded Book"/>
              </a:defRPr>
            </a:lvl4pPr>
            <a:lvl5pPr>
              <a:defRPr lang="en-US" sz="1200" b="0" i="0" kern="1200" baseline="0" dirty="0" smtClean="0">
                <a:solidFill>
                  <a:schemeClr val="bg1">
                    <a:lumMod val="50000"/>
                  </a:schemeClr>
                </a:solidFill>
                <a:latin typeface="Gotham Book"/>
                <a:ea typeface="+mn-ea"/>
                <a:cs typeface="Gotham Rounded Book"/>
              </a:defRPr>
            </a:lvl5pPr>
          </a:lstStyle>
          <a:p>
            <a:pPr lvl="0"/>
            <a:r>
              <a:rPr lang="en-US" dirty="0"/>
              <a:t>Body Copy: Gotham Book 20 pt. </a:t>
            </a:r>
          </a:p>
          <a:p>
            <a:pPr lvl="1"/>
            <a:r>
              <a:rPr lang="en-US" dirty="0"/>
              <a:t>Sub Bullet. </a:t>
            </a:r>
          </a:p>
          <a:p>
            <a:pPr lvl="2"/>
            <a:r>
              <a:rPr lang="en-US" dirty="0"/>
              <a:t>Sub-Sub Bullet</a:t>
            </a:r>
          </a:p>
          <a:p>
            <a:pPr lvl="3"/>
            <a:r>
              <a:rPr lang="en-US" dirty="0"/>
              <a:t>Sub Bullet of sub bullet</a:t>
            </a:r>
          </a:p>
          <a:p>
            <a:pPr lvl="4"/>
            <a:r>
              <a:rPr lang="en-US" dirty="0"/>
              <a:t>Tiniest of bullets</a:t>
            </a:r>
          </a:p>
          <a:p>
            <a:pPr lvl="2"/>
            <a:endParaRPr lang="en-US" dirty="0"/>
          </a:p>
        </p:txBody>
      </p:sp>
      <p:sp>
        <p:nvSpPr>
          <p:cNvPr id="7" name="Title 13"/>
          <p:cNvSpPr>
            <a:spLocks noGrp="1"/>
          </p:cNvSpPr>
          <p:nvPr>
            <p:ph type="title" hasCustomPrompt="1"/>
          </p:nvPr>
        </p:nvSpPr>
        <p:spPr>
          <a:xfrm>
            <a:off x="209873" y="114028"/>
            <a:ext cx="10582304" cy="791906"/>
          </a:xfrm>
        </p:spPr>
        <p:txBody>
          <a:bodyPr anchor="t">
            <a:normAutofit/>
          </a:bodyPr>
          <a:lstStyle>
            <a:lvl1pPr algn="l">
              <a:defRPr sz="2800" b="0" i="0">
                <a:solidFill>
                  <a:srgbClr val="0B5DBC"/>
                </a:solidFill>
                <a:latin typeface="Gotham Light"/>
                <a:cs typeface="Gotham Light"/>
              </a:defRPr>
            </a:lvl1pPr>
          </a:lstStyle>
          <a:p>
            <a:r>
              <a:rPr lang="en-US" dirty="0"/>
              <a:t>Minimal Slide for Graphs</a:t>
            </a:r>
          </a:p>
        </p:txBody>
      </p:sp>
      <p:pic>
        <p:nvPicPr>
          <p:cNvPr id="8" name="Picture 7" descr="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4401" y="151347"/>
            <a:ext cx="930329" cy="325616"/>
          </a:xfrm>
          <a:prstGeom prst="rect">
            <a:avLst/>
          </a:prstGeom>
        </p:spPr>
      </p:pic>
      <p:sp>
        <p:nvSpPr>
          <p:cNvPr id="9" name="TextBox 8"/>
          <p:cNvSpPr txBox="1"/>
          <p:nvPr userDrawn="1"/>
        </p:nvSpPr>
        <p:spPr>
          <a:xfrm>
            <a:off x="5186361" y="6432128"/>
            <a:ext cx="6120713" cy="276999"/>
          </a:xfrm>
          <a:prstGeom prst="rect">
            <a:avLst/>
          </a:prstGeom>
          <a:noFill/>
        </p:spPr>
        <p:txBody>
          <a:bodyPr wrap="square" rtlCol="0">
            <a:spAutoFit/>
          </a:bodyPr>
          <a:lstStyle/>
          <a:p>
            <a:r>
              <a:rPr lang="en-US" sz="1200" b="0" i="0" kern="1200" dirty="0">
                <a:solidFill>
                  <a:srgbClr val="7D868C"/>
                </a:solidFill>
                <a:latin typeface="Gotham Light"/>
                <a:ea typeface="+mj-ea"/>
                <a:cs typeface="Gotham Light"/>
              </a:rPr>
              <a:t>Confidential</a:t>
            </a:r>
          </a:p>
        </p:txBody>
      </p:sp>
      <p:sp>
        <p:nvSpPr>
          <p:cNvPr id="10"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a:cs typeface="Gotham Book"/>
              </a:defRPr>
            </a:lvl1pPr>
          </a:lstStyle>
          <a:p>
            <a:fld id="{59466445-7A10-1440-8CFC-3DE92EFF3C14}" type="slidenum">
              <a:rPr lang="en-US" smtClean="0"/>
              <a:pPr/>
              <a:t>‹#›</a:t>
            </a:fld>
            <a:endParaRPr lang="en-US" dirty="0"/>
          </a:p>
        </p:txBody>
      </p:sp>
    </p:spTree>
    <p:extLst>
      <p:ext uri="{BB962C8B-B14F-4D97-AF65-F5344CB8AC3E}">
        <p14:creationId xmlns:p14="http://schemas.microsoft.com/office/powerpoint/2010/main" val="183832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ngle Column">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a:cs typeface="Gotham Book"/>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08A041-DBAC-41F9-9A8B-92853C234F60}" type="slidenum">
              <a:rPr kumimoji="0" lang="en-US" sz="1200" b="0" i="0" u="none" strike="noStrike" kern="1200" cap="none" spc="0" normalizeH="0" baseline="0" noProof="0" smtClean="0">
                <a:ln>
                  <a:noFill/>
                </a:ln>
                <a:solidFill>
                  <a:srgbClr val="424242">
                    <a:tint val="75000"/>
                  </a:srgbClr>
                </a:solidFill>
                <a:effectLst/>
                <a:uLnTx/>
                <a:uFillTx/>
                <a:latin typeface="Gotham Book"/>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24242">
                  <a:tint val="75000"/>
                </a:srgbClr>
              </a:solidFill>
              <a:effectLst/>
              <a:uLnTx/>
              <a:uFillTx/>
              <a:latin typeface="Gotham Book"/>
              <a:ea typeface="+mn-ea"/>
            </a:endParaRPr>
          </a:p>
        </p:txBody>
      </p:sp>
      <p:sp>
        <p:nvSpPr>
          <p:cNvPr id="8" name="Title 13"/>
          <p:cNvSpPr>
            <a:spLocks noGrp="1"/>
          </p:cNvSpPr>
          <p:nvPr>
            <p:ph type="title"/>
          </p:nvPr>
        </p:nvSpPr>
        <p:spPr>
          <a:xfrm>
            <a:off x="960909" y="213869"/>
            <a:ext cx="10270180" cy="562878"/>
          </a:xfrm>
        </p:spPr>
        <p:txBody>
          <a:bodyPr anchor="t">
            <a:noAutofit/>
          </a:bodyPr>
          <a:lstStyle>
            <a:lvl1pPr algn="l">
              <a:defRPr sz="3400" b="0" i="0">
                <a:solidFill>
                  <a:srgbClr val="3A81B5"/>
                </a:solidFill>
                <a:latin typeface="Gotham Light"/>
                <a:cs typeface="Gotham Light"/>
              </a:defRPr>
            </a:lvl1pPr>
          </a:lstStyle>
          <a:p>
            <a:r>
              <a:rPr lang="en-US"/>
              <a:t>Click to edit Master title style</a:t>
            </a:r>
            <a:endParaRPr lang="en-US" dirty="0"/>
          </a:p>
        </p:txBody>
      </p:sp>
      <p:sp>
        <p:nvSpPr>
          <p:cNvPr id="20" name="Text Placeholder 17"/>
          <p:cNvSpPr>
            <a:spLocks noGrp="1"/>
          </p:cNvSpPr>
          <p:nvPr>
            <p:ph type="body" sz="quarter" idx="14" hasCustomPrompt="1"/>
          </p:nvPr>
        </p:nvSpPr>
        <p:spPr>
          <a:xfrm>
            <a:off x="1209263" y="1964265"/>
            <a:ext cx="9402293" cy="3225800"/>
          </a:xfrm>
        </p:spPr>
        <p:txBody>
          <a:bodyPr>
            <a:normAutofit/>
          </a:bodyPr>
          <a:lstStyle>
            <a:lvl1pPr marL="285750" indent="-285750">
              <a:lnSpc>
                <a:spcPct val="130000"/>
              </a:lnSpc>
              <a:buClr>
                <a:srgbClr val="7D868C"/>
              </a:buClr>
              <a:buFont typeface=".AppleSystemUIFont" charset="-120"/>
              <a:buChar char="&gt;"/>
              <a:defRPr sz="1500" b="0" i="0" baseline="0">
                <a:solidFill>
                  <a:schemeClr val="bg1">
                    <a:lumMod val="50000"/>
                  </a:schemeClr>
                </a:solidFill>
                <a:latin typeface="Gotham Book"/>
                <a:cs typeface="Gotham Rounded Book"/>
              </a:defRPr>
            </a:lvl1pPr>
            <a:lvl2pPr marL="742950" indent="-285750">
              <a:buFont typeface="Arial" charset="0"/>
              <a:buChar char="•"/>
              <a:defRPr lang="en-US" sz="1400" b="0" i="0" kern="1200" baseline="0" dirty="0">
                <a:solidFill>
                  <a:schemeClr val="bg1">
                    <a:lumMod val="50000"/>
                  </a:schemeClr>
                </a:solidFill>
                <a:latin typeface="Gotham Book"/>
                <a:ea typeface="+mn-ea"/>
                <a:cs typeface="Gotham Rounded Book"/>
              </a:defRPr>
            </a:lvl2pPr>
            <a:lvl3pPr marL="1143000" indent="-228600">
              <a:buFont typeface="Arial" charset="0"/>
              <a:buChar char="•"/>
              <a:defRPr lang="en-US" sz="1400" b="0" i="0" kern="1200" baseline="0" dirty="0">
                <a:solidFill>
                  <a:schemeClr val="bg1">
                    <a:lumMod val="50000"/>
                  </a:schemeClr>
                </a:solidFill>
                <a:latin typeface="Gotham Book"/>
                <a:ea typeface="+mn-ea"/>
                <a:cs typeface="Gotham Rounded Book"/>
              </a:defRPr>
            </a:lvl3pPr>
            <a:lvl4pPr>
              <a:defRPr lang="en-US" sz="1400" b="0" i="0" kern="1200" baseline="0" dirty="0" smtClean="0">
                <a:solidFill>
                  <a:schemeClr val="bg1">
                    <a:lumMod val="50000"/>
                  </a:schemeClr>
                </a:solidFill>
                <a:latin typeface="Gotham Book"/>
                <a:ea typeface="+mn-ea"/>
                <a:cs typeface="Gotham Rounded Book"/>
              </a:defRPr>
            </a:lvl4pPr>
            <a:lvl5pPr>
              <a:defRPr lang="en-US" sz="1200" b="0" i="0" kern="1200" baseline="0" dirty="0" smtClean="0">
                <a:solidFill>
                  <a:schemeClr val="bg1">
                    <a:lumMod val="50000"/>
                  </a:schemeClr>
                </a:solidFill>
                <a:latin typeface="Gotham Book"/>
                <a:ea typeface="+mn-ea"/>
                <a:cs typeface="Gotham Rounded Book"/>
              </a:defRPr>
            </a:lvl5pPr>
          </a:lstStyle>
          <a:p>
            <a:pPr lvl="0"/>
            <a:r>
              <a:rPr lang="en-US" dirty="0"/>
              <a:t>Sub Bullet </a:t>
            </a:r>
          </a:p>
          <a:p>
            <a:pPr lvl="1"/>
            <a:r>
              <a:rPr lang="en-US" dirty="0"/>
              <a:t>Sub-Sub Bullet</a:t>
            </a:r>
          </a:p>
        </p:txBody>
      </p:sp>
      <p:sp>
        <p:nvSpPr>
          <p:cNvPr id="9" name="Text Placeholder 17"/>
          <p:cNvSpPr>
            <a:spLocks noGrp="1"/>
          </p:cNvSpPr>
          <p:nvPr>
            <p:ph type="body" sz="quarter" idx="22" hasCustomPrompt="1"/>
          </p:nvPr>
        </p:nvSpPr>
        <p:spPr>
          <a:xfrm>
            <a:off x="1209263" y="1253513"/>
            <a:ext cx="9402292" cy="479227"/>
          </a:xfrm>
        </p:spPr>
        <p:txBody>
          <a:bodyPr>
            <a:normAutofit/>
          </a:bodyPr>
          <a:lstStyle>
            <a:lvl1pPr marL="0" indent="0">
              <a:lnSpc>
                <a:spcPct val="130000"/>
              </a:lnSpc>
              <a:buNone/>
              <a:defRPr sz="1600" b="0" i="0" baseline="0">
                <a:solidFill>
                  <a:srgbClr val="EF5E1F"/>
                </a:solidFill>
                <a:latin typeface="Gotham Book"/>
                <a:cs typeface="Gotham Book"/>
              </a:defRPr>
            </a:lvl1pPr>
          </a:lstStyle>
          <a:p>
            <a:pPr lvl="0"/>
            <a:r>
              <a:rPr lang="en-US" dirty="0"/>
              <a:t>Subhead</a:t>
            </a:r>
          </a:p>
        </p:txBody>
      </p:sp>
    </p:spTree>
    <p:extLst>
      <p:ext uri="{BB962C8B-B14F-4D97-AF65-F5344CB8AC3E}">
        <p14:creationId xmlns:p14="http://schemas.microsoft.com/office/powerpoint/2010/main" val="3019523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inimal Slide for Graphs">
    <p:spTree>
      <p:nvGrpSpPr>
        <p:cNvPr id="1" name=""/>
        <p:cNvGrpSpPr/>
        <p:nvPr/>
      </p:nvGrpSpPr>
      <p:grpSpPr>
        <a:xfrm>
          <a:off x="0" y="0"/>
          <a:ext cx="0" cy="0"/>
          <a:chOff x="0" y="0"/>
          <a:chExt cx="0" cy="0"/>
        </a:xfrm>
      </p:grpSpPr>
      <p:sp>
        <p:nvSpPr>
          <p:cNvPr id="6" name="Text Placeholder 17"/>
          <p:cNvSpPr>
            <a:spLocks noGrp="1"/>
          </p:cNvSpPr>
          <p:nvPr>
            <p:ph type="body" sz="quarter" idx="14" hasCustomPrompt="1"/>
          </p:nvPr>
        </p:nvSpPr>
        <p:spPr>
          <a:xfrm>
            <a:off x="209873" y="905935"/>
            <a:ext cx="11598304" cy="5350933"/>
          </a:xfrm>
        </p:spPr>
        <p:txBody>
          <a:bodyPr>
            <a:normAutofit/>
          </a:bodyPr>
          <a:lstStyle>
            <a:lvl1pPr marL="285750" indent="-285750">
              <a:lnSpc>
                <a:spcPct val="130000"/>
              </a:lnSpc>
              <a:buClr>
                <a:srgbClr val="7D868C"/>
              </a:buClr>
              <a:buFont typeface="Arial"/>
              <a:buChar char="•"/>
              <a:defRPr sz="2000" b="0" i="0" baseline="0">
                <a:solidFill>
                  <a:schemeClr val="bg1">
                    <a:lumMod val="50000"/>
                  </a:schemeClr>
                </a:solidFill>
                <a:latin typeface="Gotham Book"/>
                <a:cs typeface="Gotham Rounded Book"/>
              </a:defRPr>
            </a:lvl1pPr>
            <a:lvl2pPr>
              <a:defRPr lang="en-US" sz="1800" b="0" i="0" kern="1200" baseline="0" dirty="0">
                <a:solidFill>
                  <a:schemeClr val="bg1">
                    <a:lumMod val="50000"/>
                  </a:schemeClr>
                </a:solidFill>
                <a:latin typeface="Gotham Book"/>
                <a:ea typeface="+mn-ea"/>
                <a:cs typeface="Gotham Rounded Book"/>
              </a:defRPr>
            </a:lvl2pPr>
            <a:lvl3pPr>
              <a:defRPr lang="en-US" sz="1600" b="0" i="0" kern="1200" baseline="0" dirty="0">
                <a:solidFill>
                  <a:schemeClr val="bg1">
                    <a:lumMod val="50000"/>
                  </a:schemeClr>
                </a:solidFill>
                <a:latin typeface="Gotham Book"/>
                <a:ea typeface="+mn-ea"/>
                <a:cs typeface="Gotham Rounded Book"/>
              </a:defRPr>
            </a:lvl3pPr>
            <a:lvl4pPr>
              <a:defRPr lang="en-US" sz="1400" b="0" i="0" kern="1200" baseline="0" dirty="0" smtClean="0">
                <a:solidFill>
                  <a:schemeClr val="bg1">
                    <a:lumMod val="50000"/>
                  </a:schemeClr>
                </a:solidFill>
                <a:latin typeface="Gotham Book"/>
                <a:ea typeface="+mn-ea"/>
                <a:cs typeface="Gotham Rounded Book"/>
              </a:defRPr>
            </a:lvl4pPr>
            <a:lvl5pPr>
              <a:defRPr lang="en-US" sz="1200" b="0" i="0" kern="1200" baseline="0" dirty="0" smtClean="0">
                <a:solidFill>
                  <a:schemeClr val="bg1">
                    <a:lumMod val="50000"/>
                  </a:schemeClr>
                </a:solidFill>
                <a:latin typeface="Gotham Book"/>
                <a:ea typeface="+mn-ea"/>
                <a:cs typeface="Gotham Rounded Book"/>
              </a:defRPr>
            </a:lvl5pPr>
          </a:lstStyle>
          <a:p>
            <a:pPr lvl="0"/>
            <a:r>
              <a:rPr lang="en-US" dirty="0"/>
              <a:t>Body Copy: Gotham Book 20 pt. </a:t>
            </a:r>
          </a:p>
          <a:p>
            <a:pPr lvl="1"/>
            <a:r>
              <a:rPr lang="en-US" dirty="0"/>
              <a:t>Sub Bullet. </a:t>
            </a:r>
          </a:p>
          <a:p>
            <a:pPr lvl="2"/>
            <a:r>
              <a:rPr lang="en-US" dirty="0"/>
              <a:t>Sub-Sub Bullet</a:t>
            </a:r>
          </a:p>
          <a:p>
            <a:pPr lvl="3"/>
            <a:r>
              <a:rPr lang="en-US" dirty="0"/>
              <a:t>Sub Bullet of sub bullet</a:t>
            </a:r>
          </a:p>
          <a:p>
            <a:pPr lvl="4"/>
            <a:r>
              <a:rPr lang="en-US" dirty="0"/>
              <a:t>Tiniest of bullets</a:t>
            </a:r>
          </a:p>
          <a:p>
            <a:pPr lvl="2"/>
            <a:endParaRPr lang="en-US" dirty="0"/>
          </a:p>
        </p:txBody>
      </p:sp>
      <p:sp>
        <p:nvSpPr>
          <p:cNvPr id="7" name="Title 13"/>
          <p:cNvSpPr>
            <a:spLocks noGrp="1"/>
          </p:cNvSpPr>
          <p:nvPr>
            <p:ph type="title" hasCustomPrompt="1"/>
          </p:nvPr>
        </p:nvSpPr>
        <p:spPr>
          <a:xfrm>
            <a:off x="209873" y="114028"/>
            <a:ext cx="10582304" cy="791906"/>
          </a:xfrm>
        </p:spPr>
        <p:txBody>
          <a:bodyPr anchor="t">
            <a:normAutofit/>
          </a:bodyPr>
          <a:lstStyle>
            <a:lvl1pPr algn="l">
              <a:defRPr sz="2600" b="0" i="0">
                <a:solidFill>
                  <a:srgbClr val="2086C6"/>
                </a:solidFill>
                <a:latin typeface="Gotham Light"/>
                <a:cs typeface="Gotham Light"/>
              </a:defRPr>
            </a:lvl1pPr>
          </a:lstStyle>
          <a:p>
            <a:r>
              <a:rPr lang="en-US" dirty="0"/>
              <a:t>Minimal Slide for Graphs</a:t>
            </a:r>
          </a:p>
        </p:txBody>
      </p:sp>
      <p:pic>
        <p:nvPicPr>
          <p:cNvPr id="8" name="Picture 7" descr="logo.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401" y="151347"/>
            <a:ext cx="930329" cy="325616"/>
          </a:xfrm>
          <a:prstGeom prst="rect">
            <a:avLst/>
          </a:prstGeom>
        </p:spPr>
      </p:pic>
      <p:sp>
        <p:nvSpPr>
          <p:cNvPr id="9" name="TextBox 8"/>
          <p:cNvSpPr txBox="1"/>
          <p:nvPr/>
        </p:nvSpPr>
        <p:spPr>
          <a:xfrm>
            <a:off x="5186361" y="6432128"/>
            <a:ext cx="61207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D868C"/>
                </a:solidFill>
                <a:effectLst/>
                <a:uLnTx/>
                <a:uFillTx/>
                <a:latin typeface="Gotham Light"/>
                <a:ea typeface="+mn-ea"/>
                <a:cs typeface="Gotham Light"/>
              </a:rPr>
              <a:t>Confidential</a:t>
            </a:r>
          </a:p>
        </p:txBody>
      </p:sp>
      <p:sp>
        <p:nvSpPr>
          <p:cNvPr id="10"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a:cs typeface="Gotham Book"/>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96AF13-388D-1D43-BE3A-EF05FDFD15ED}" type="slidenum">
              <a:rPr kumimoji="0" lang="en-US" sz="1200" b="0" i="0" u="none" strike="noStrike" kern="1200" cap="none" spc="0" normalizeH="0" baseline="0" noProof="0" smtClean="0">
                <a:ln>
                  <a:noFill/>
                </a:ln>
                <a:solidFill>
                  <a:srgbClr val="424242">
                    <a:tint val="75000"/>
                  </a:srgbClr>
                </a:solidFill>
                <a:effectLst/>
                <a:uLnTx/>
                <a:uFillTx/>
                <a:latin typeface="Gotham Book"/>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24242">
                  <a:tint val="75000"/>
                </a:srgbClr>
              </a:solidFill>
              <a:effectLst/>
              <a:uLnTx/>
              <a:uFillTx/>
              <a:latin typeface="Gotham Book"/>
              <a:ea typeface="+mn-ea"/>
            </a:endParaRPr>
          </a:p>
        </p:txBody>
      </p:sp>
    </p:spTree>
    <p:extLst>
      <p:ext uri="{BB962C8B-B14F-4D97-AF65-F5344CB8AC3E}">
        <p14:creationId xmlns:p14="http://schemas.microsoft.com/office/powerpoint/2010/main" val="4189446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hree Column For Topics">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3"/>
            <a:ext cx="12192000" cy="6858000"/>
          </a:xfrm>
          <a:prstGeom prst="rect">
            <a:avLst/>
          </a:prstGeom>
        </p:spPr>
      </p:pic>
      <p:sp>
        <p:nvSpPr>
          <p:cNvPr id="7"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a:cs typeface="Gotham Book"/>
              </a:defRPr>
            </a:lvl1pPr>
          </a:lstStyle>
          <a:p>
            <a:fld id="{59466445-7A10-1440-8CFC-3DE92EFF3C14}" type="slidenum">
              <a:rPr lang="en-US" smtClean="0">
                <a:solidFill>
                  <a:srgbClr val="424242">
                    <a:tint val="75000"/>
                  </a:srgbClr>
                </a:solidFill>
              </a:rPr>
              <a:pPr/>
              <a:t>‹#›</a:t>
            </a:fld>
            <a:endParaRPr lang="en-US">
              <a:solidFill>
                <a:srgbClr val="424242">
                  <a:tint val="75000"/>
                </a:srgbClr>
              </a:solidFill>
            </a:endParaRPr>
          </a:p>
        </p:txBody>
      </p:sp>
      <p:sp>
        <p:nvSpPr>
          <p:cNvPr id="8" name="Title 13"/>
          <p:cNvSpPr>
            <a:spLocks noGrp="1"/>
          </p:cNvSpPr>
          <p:nvPr>
            <p:ph type="title"/>
          </p:nvPr>
        </p:nvSpPr>
        <p:spPr>
          <a:xfrm>
            <a:off x="960909" y="213869"/>
            <a:ext cx="10270180" cy="562878"/>
          </a:xfrm>
        </p:spPr>
        <p:txBody>
          <a:bodyPr anchor="t">
            <a:noAutofit/>
          </a:bodyPr>
          <a:lstStyle>
            <a:lvl1pPr algn="l">
              <a:defRPr sz="3400" b="0" i="0">
                <a:solidFill>
                  <a:srgbClr val="2086C6"/>
                </a:solidFill>
                <a:latin typeface="Gotham Light"/>
                <a:cs typeface="Gotham Light"/>
              </a:defRPr>
            </a:lvl1pPr>
          </a:lstStyle>
          <a:p>
            <a:r>
              <a:rPr lang="en-US"/>
              <a:t>Click to edit Master title style</a:t>
            </a:r>
          </a:p>
        </p:txBody>
      </p:sp>
      <p:sp>
        <p:nvSpPr>
          <p:cNvPr id="20" name="Text Placeholder 17"/>
          <p:cNvSpPr>
            <a:spLocks noGrp="1"/>
          </p:cNvSpPr>
          <p:nvPr>
            <p:ph type="body" sz="quarter" idx="14" hasCustomPrompt="1"/>
          </p:nvPr>
        </p:nvSpPr>
        <p:spPr>
          <a:xfrm>
            <a:off x="960908" y="2150209"/>
            <a:ext cx="3046648" cy="3225800"/>
          </a:xfrm>
        </p:spPr>
        <p:txBody>
          <a:bodyPr>
            <a:normAutofit/>
          </a:bodyPr>
          <a:lstStyle>
            <a:lvl1pPr marL="285750" indent="-285750">
              <a:lnSpc>
                <a:spcPct val="130000"/>
              </a:lnSpc>
              <a:buClr>
                <a:srgbClr val="7D868C"/>
              </a:buClr>
              <a:buFont typeface=".AppleSystemUIFont" charset="-120"/>
              <a:buChar char="&gt;"/>
              <a:defRPr sz="1500" b="0" i="0" baseline="0">
                <a:solidFill>
                  <a:schemeClr val="bg1">
                    <a:lumMod val="50000"/>
                  </a:schemeClr>
                </a:solidFill>
                <a:latin typeface="Gotham Book"/>
                <a:cs typeface="Gotham Rounded Book"/>
              </a:defRPr>
            </a:lvl1pPr>
            <a:lvl2pPr marL="742950" indent="-285750">
              <a:buFont typeface="Arial" charset="0"/>
              <a:buChar char="•"/>
              <a:defRPr lang="en-US" sz="1400" b="0" i="0" kern="1200" baseline="0" dirty="0">
                <a:solidFill>
                  <a:schemeClr val="bg1">
                    <a:lumMod val="50000"/>
                  </a:schemeClr>
                </a:solidFill>
                <a:latin typeface="Gotham Book"/>
                <a:ea typeface="+mn-ea"/>
                <a:cs typeface="Gotham Rounded Book"/>
              </a:defRPr>
            </a:lvl2pPr>
            <a:lvl3pPr marL="1143000" indent="-228600">
              <a:buFont typeface="Arial" charset="0"/>
              <a:buChar char="•"/>
              <a:defRPr lang="en-US" sz="1400" b="0" i="0" kern="1200" baseline="0" dirty="0">
                <a:solidFill>
                  <a:schemeClr val="bg1">
                    <a:lumMod val="50000"/>
                  </a:schemeClr>
                </a:solidFill>
                <a:latin typeface="Gotham Book"/>
                <a:ea typeface="+mn-ea"/>
                <a:cs typeface="Gotham Rounded Book"/>
              </a:defRPr>
            </a:lvl3pPr>
            <a:lvl4pPr>
              <a:defRPr lang="en-US" sz="1400" b="0" i="0" kern="1200" baseline="0" dirty="0" smtClean="0">
                <a:solidFill>
                  <a:schemeClr val="bg1">
                    <a:lumMod val="50000"/>
                  </a:schemeClr>
                </a:solidFill>
                <a:latin typeface="Gotham Book"/>
                <a:ea typeface="+mn-ea"/>
                <a:cs typeface="Gotham Rounded Book"/>
              </a:defRPr>
            </a:lvl4pPr>
            <a:lvl5pPr>
              <a:defRPr lang="en-US" sz="1200" b="0" i="0" kern="1200" baseline="0" dirty="0" smtClean="0">
                <a:solidFill>
                  <a:schemeClr val="bg1">
                    <a:lumMod val="50000"/>
                  </a:schemeClr>
                </a:solidFill>
                <a:latin typeface="Gotham Book"/>
                <a:ea typeface="+mn-ea"/>
                <a:cs typeface="Gotham Rounded Book"/>
              </a:defRPr>
            </a:lvl5pPr>
          </a:lstStyle>
          <a:p>
            <a:pPr lvl="0"/>
            <a:r>
              <a:rPr lang="en-US"/>
              <a:t>Sub Bullet. </a:t>
            </a:r>
          </a:p>
          <a:p>
            <a:pPr lvl="1"/>
            <a:r>
              <a:rPr lang="en-US"/>
              <a:t>Sub-Sub Bullet</a:t>
            </a:r>
          </a:p>
        </p:txBody>
      </p:sp>
      <p:sp>
        <p:nvSpPr>
          <p:cNvPr id="21" name="Text Placeholder 17"/>
          <p:cNvSpPr>
            <a:spLocks noGrp="1"/>
          </p:cNvSpPr>
          <p:nvPr>
            <p:ph type="body" sz="quarter" idx="15" hasCustomPrompt="1"/>
          </p:nvPr>
        </p:nvSpPr>
        <p:spPr>
          <a:xfrm>
            <a:off x="4584641" y="2150209"/>
            <a:ext cx="3046648" cy="3225800"/>
          </a:xfrm>
        </p:spPr>
        <p:txBody>
          <a:bodyPr>
            <a:normAutofit/>
          </a:bodyPr>
          <a:lstStyle>
            <a:lvl1pPr marL="285750" indent="-285750">
              <a:lnSpc>
                <a:spcPct val="130000"/>
              </a:lnSpc>
              <a:buClr>
                <a:srgbClr val="7D868C"/>
              </a:buClr>
              <a:buFont typeface=".AppleSystemUIFont" charset="-120"/>
              <a:buChar char="&gt;"/>
              <a:defRPr sz="1500" b="0" i="0" baseline="0">
                <a:solidFill>
                  <a:schemeClr val="bg1">
                    <a:lumMod val="50000"/>
                  </a:schemeClr>
                </a:solidFill>
                <a:latin typeface="Gotham Book"/>
                <a:cs typeface="Gotham Rounded Book"/>
              </a:defRPr>
            </a:lvl1pPr>
            <a:lvl2pPr marL="742950" indent="-285750">
              <a:buFont typeface="Arial" charset="0"/>
              <a:buChar char="•"/>
              <a:defRPr lang="en-US" sz="1400" b="0" i="0" kern="1200" baseline="0" dirty="0">
                <a:solidFill>
                  <a:schemeClr val="bg1">
                    <a:lumMod val="50000"/>
                  </a:schemeClr>
                </a:solidFill>
                <a:latin typeface="Gotham Book"/>
                <a:ea typeface="+mn-ea"/>
                <a:cs typeface="Gotham Rounded Book"/>
              </a:defRPr>
            </a:lvl2pPr>
            <a:lvl3pPr marL="1143000" indent="-228600">
              <a:buFont typeface="Arial" charset="0"/>
              <a:buChar char="•"/>
              <a:defRPr lang="en-US" sz="1400" b="0" i="0" kern="1200" baseline="0" dirty="0">
                <a:solidFill>
                  <a:schemeClr val="bg1">
                    <a:lumMod val="50000"/>
                  </a:schemeClr>
                </a:solidFill>
                <a:latin typeface="Gotham Book"/>
                <a:ea typeface="+mn-ea"/>
                <a:cs typeface="Gotham Rounded Book"/>
              </a:defRPr>
            </a:lvl3pPr>
            <a:lvl4pPr>
              <a:defRPr lang="en-US" sz="1400" b="0" i="0" kern="1200" baseline="0" dirty="0" smtClean="0">
                <a:solidFill>
                  <a:schemeClr val="bg1">
                    <a:lumMod val="50000"/>
                  </a:schemeClr>
                </a:solidFill>
                <a:latin typeface="Gotham Book"/>
                <a:ea typeface="+mn-ea"/>
                <a:cs typeface="Gotham Rounded Book"/>
              </a:defRPr>
            </a:lvl4pPr>
            <a:lvl5pPr>
              <a:defRPr lang="en-US" sz="1200" b="0" i="0" kern="1200" baseline="0" dirty="0" smtClean="0">
                <a:solidFill>
                  <a:schemeClr val="bg1">
                    <a:lumMod val="50000"/>
                  </a:schemeClr>
                </a:solidFill>
                <a:latin typeface="Gotham Book"/>
                <a:ea typeface="+mn-ea"/>
                <a:cs typeface="Gotham Rounded Book"/>
              </a:defRPr>
            </a:lvl5pPr>
          </a:lstStyle>
          <a:p>
            <a:pPr lvl="0"/>
            <a:r>
              <a:rPr lang="en-US"/>
              <a:t>Sub Bullet. </a:t>
            </a:r>
          </a:p>
          <a:p>
            <a:pPr lvl="1"/>
            <a:r>
              <a:rPr lang="en-US"/>
              <a:t>Sub-Sub Bullet</a:t>
            </a:r>
          </a:p>
        </p:txBody>
      </p:sp>
      <p:sp>
        <p:nvSpPr>
          <p:cNvPr id="22" name="Text Placeholder 17"/>
          <p:cNvSpPr>
            <a:spLocks noGrp="1"/>
          </p:cNvSpPr>
          <p:nvPr>
            <p:ph type="body" sz="quarter" idx="16" hasCustomPrompt="1"/>
          </p:nvPr>
        </p:nvSpPr>
        <p:spPr>
          <a:xfrm>
            <a:off x="8208375" y="2150209"/>
            <a:ext cx="3046648" cy="3225800"/>
          </a:xfrm>
        </p:spPr>
        <p:txBody>
          <a:bodyPr>
            <a:normAutofit/>
          </a:bodyPr>
          <a:lstStyle>
            <a:lvl1pPr marL="285750" indent="-285750">
              <a:lnSpc>
                <a:spcPct val="130000"/>
              </a:lnSpc>
              <a:buClr>
                <a:srgbClr val="7D868C"/>
              </a:buClr>
              <a:buFont typeface=".AppleSystemUIFont" charset="-120"/>
              <a:buChar char="&gt;"/>
              <a:defRPr sz="1500" b="0" i="0" baseline="0">
                <a:solidFill>
                  <a:schemeClr val="bg1">
                    <a:lumMod val="50000"/>
                  </a:schemeClr>
                </a:solidFill>
                <a:latin typeface="Gotham Book"/>
                <a:cs typeface="Gotham Rounded Book"/>
              </a:defRPr>
            </a:lvl1pPr>
            <a:lvl2pPr marL="742950" indent="-285750">
              <a:buFont typeface="Arial" charset="0"/>
              <a:buChar char="•"/>
              <a:defRPr lang="en-US" sz="1400" b="0" i="0" kern="1200" baseline="0" dirty="0">
                <a:solidFill>
                  <a:schemeClr val="bg1">
                    <a:lumMod val="50000"/>
                  </a:schemeClr>
                </a:solidFill>
                <a:latin typeface="Gotham Book"/>
                <a:ea typeface="+mn-ea"/>
                <a:cs typeface="Gotham Rounded Book"/>
              </a:defRPr>
            </a:lvl2pPr>
            <a:lvl3pPr marL="1143000" indent="-228600">
              <a:buFont typeface="Arial" charset="0"/>
              <a:buChar char="•"/>
              <a:defRPr lang="en-US" sz="1400" b="0" i="0" kern="1200" baseline="0" dirty="0">
                <a:solidFill>
                  <a:schemeClr val="bg1">
                    <a:lumMod val="50000"/>
                  </a:schemeClr>
                </a:solidFill>
                <a:latin typeface="Gotham Book"/>
                <a:ea typeface="+mn-ea"/>
                <a:cs typeface="Gotham Rounded Book"/>
              </a:defRPr>
            </a:lvl3pPr>
            <a:lvl4pPr>
              <a:defRPr lang="en-US" sz="1400" b="0" i="0" kern="1200" baseline="0" dirty="0" smtClean="0">
                <a:solidFill>
                  <a:schemeClr val="bg1">
                    <a:lumMod val="50000"/>
                  </a:schemeClr>
                </a:solidFill>
                <a:latin typeface="Gotham Book"/>
                <a:ea typeface="+mn-ea"/>
                <a:cs typeface="Gotham Rounded Book"/>
              </a:defRPr>
            </a:lvl4pPr>
            <a:lvl5pPr>
              <a:defRPr lang="en-US" sz="1200" b="0" i="0" kern="1200" baseline="0" dirty="0" smtClean="0">
                <a:solidFill>
                  <a:schemeClr val="bg1">
                    <a:lumMod val="50000"/>
                  </a:schemeClr>
                </a:solidFill>
                <a:latin typeface="Gotham Book"/>
                <a:ea typeface="+mn-ea"/>
                <a:cs typeface="Gotham Rounded Book"/>
              </a:defRPr>
            </a:lvl5pPr>
          </a:lstStyle>
          <a:p>
            <a:pPr lvl="0"/>
            <a:r>
              <a:rPr lang="en-US"/>
              <a:t>Sub Bullet. </a:t>
            </a:r>
          </a:p>
          <a:p>
            <a:pPr lvl="1"/>
            <a:r>
              <a:rPr lang="en-US"/>
              <a:t>Sub-Sub Bullet</a:t>
            </a:r>
          </a:p>
        </p:txBody>
      </p:sp>
      <p:sp>
        <p:nvSpPr>
          <p:cNvPr id="14" name="Text Placeholder 17"/>
          <p:cNvSpPr>
            <a:spLocks noGrp="1"/>
          </p:cNvSpPr>
          <p:nvPr>
            <p:ph type="body" sz="quarter" idx="21" hasCustomPrompt="1"/>
          </p:nvPr>
        </p:nvSpPr>
        <p:spPr>
          <a:xfrm>
            <a:off x="960909" y="1574933"/>
            <a:ext cx="3070583" cy="479227"/>
          </a:xfrm>
        </p:spPr>
        <p:txBody>
          <a:bodyPr>
            <a:normAutofit/>
          </a:bodyPr>
          <a:lstStyle>
            <a:lvl1pPr marL="0" indent="0">
              <a:lnSpc>
                <a:spcPct val="130000"/>
              </a:lnSpc>
              <a:buNone/>
              <a:defRPr sz="1600" b="0" i="0" baseline="0">
                <a:solidFill>
                  <a:srgbClr val="EF5E1F"/>
                </a:solidFill>
                <a:latin typeface="Gotham Book"/>
                <a:cs typeface="Gotham Book"/>
              </a:defRPr>
            </a:lvl1pPr>
          </a:lstStyle>
          <a:p>
            <a:pPr lvl="0"/>
            <a:r>
              <a:rPr lang="en-US"/>
              <a:t>Subhead</a:t>
            </a:r>
          </a:p>
        </p:txBody>
      </p:sp>
      <p:sp>
        <p:nvSpPr>
          <p:cNvPr id="15" name="Text Placeholder 17"/>
          <p:cNvSpPr>
            <a:spLocks noGrp="1"/>
          </p:cNvSpPr>
          <p:nvPr>
            <p:ph type="body" sz="quarter" idx="22" hasCustomPrompt="1"/>
          </p:nvPr>
        </p:nvSpPr>
        <p:spPr>
          <a:xfrm>
            <a:off x="4560706" y="1574932"/>
            <a:ext cx="3070583" cy="479227"/>
          </a:xfrm>
        </p:spPr>
        <p:txBody>
          <a:bodyPr>
            <a:normAutofit/>
          </a:bodyPr>
          <a:lstStyle>
            <a:lvl1pPr marL="0" indent="0">
              <a:lnSpc>
                <a:spcPct val="130000"/>
              </a:lnSpc>
              <a:buNone/>
              <a:defRPr sz="1600" b="0" i="0" baseline="0">
                <a:solidFill>
                  <a:srgbClr val="EF5E1F"/>
                </a:solidFill>
                <a:latin typeface="Gotham Book"/>
                <a:cs typeface="Gotham Book"/>
              </a:defRPr>
            </a:lvl1pPr>
          </a:lstStyle>
          <a:p>
            <a:pPr lvl="0"/>
            <a:r>
              <a:rPr lang="en-US"/>
              <a:t>Subhead</a:t>
            </a:r>
          </a:p>
        </p:txBody>
      </p:sp>
      <p:sp>
        <p:nvSpPr>
          <p:cNvPr id="16" name="Text Placeholder 17"/>
          <p:cNvSpPr>
            <a:spLocks noGrp="1"/>
          </p:cNvSpPr>
          <p:nvPr>
            <p:ph type="body" sz="quarter" idx="23" hasCustomPrompt="1"/>
          </p:nvPr>
        </p:nvSpPr>
        <p:spPr>
          <a:xfrm>
            <a:off x="8184441" y="1574930"/>
            <a:ext cx="3070583" cy="479227"/>
          </a:xfrm>
        </p:spPr>
        <p:txBody>
          <a:bodyPr>
            <a:normAutofit/>
          </a:bodyPr>
          <a:lstStyle>
            <a:lvl1pPr marL="0" indent="0">
              <a:lnSpc>
                <a:spcPct val="130000"/>
              </a:lnSpc>
              <a:buNone/>
              <a:defRPr sz="1600" b="0" i="0" baseline="0">
                <a:solidFill>
                  <a:srgbClr val="EF5E1F"/>
                </a:solidFill>
                <a:latin typeface="Gotham Book"/>
                <a:cs typeface="Gotham Book"/>
              </a:defRPr>
            </a:lvl1pPr>
          </a:lstStyle>
          <a:p>
            <a:pPr lvl="0"/>
            <a:r>
              <a:rPr lang="en-US"/>
              <a:t>Subhead</a:t>
            </a:r>
          </a:p>
        </p:txBody>
      </p:sp>
    </p:spTree>
    <p:extLst>
      <p:ext uri="{BB962C8B-B14F-4D97-AF65-F5344CB8AC3E}">
        <p14:creationId xmlns:p14="http://schemas.microsoft.com/office/powerpoint/2010/main" val="18787488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1163336"/>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095DF5B3-362A-4FFC-8021-7119A7443C18}"/>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3643759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89F3-3A91-1B43-8FA3-69FBB2CB7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CC933-3EA1-6A48-87D9-C7390BD9B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C66D0-3C21-1547-A2CF-D9BBA7A12FFA}"/>
              </a:ext>
            </a:extLst>
          </p:cNvPr>
          <p:cNvSpPr>
            <a:spLocks noGrp="1"/>
          </p:cNvSpPr>
          <p:nvPr>
            <p:ph type="dt" sz="half" idx="10"/>
          </p:nvPr>
        </p:nvSpPr>
        <p:spPr/>
        <p:txBody>
          <a:bodyPr/>
          <a:lstStyle/>
          <a:p>
            <a:fld id="{D135DD98-3D64-EE44-9129-317D122370C7}" type="datetimeFigureOut">
              <a:rPr lang="en-US" smtClean="0"/>
              <a:t>6/30/2022</a:t>
            </a:fld>
            <a:endParaRPr lang="en-US"/>
          </a:p>
        </p:txBody>
      </p:sp>
      <p:sp>
        <p:nvSpPr>
          <p:cNvPr id="5" name="Footer Placeholder 4">
            <a:extLst>
              <a:ext uri="{FF2B5EF4-FFF2-40B4-BE49-F238E27FC236}">
                <a16:creationId xmlns:a16="http://schemas.microsoft.com/office/drawing/2014/main" id="{271116A2-2C8A-6D4B-88DA-1703E145D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F9E42-8642-6147-8651-23BEAEEC248B}"/>
              </a:ext>
            </a:extLst>
          </p:cNvPr>
          <p:cNvSpPr>
            <a:spLocks noGrp="1"/>
          </p:cNvSpPr>
          <p:nvPr>
            <p:ph type="sldNum" sz="quarter" idx="12"/>
          </p:nvPr>
        </p:nvSpPr>
        <p:spPr/>
        <p:txBody>
          <a:bodyPr/>
          <a:lstStyle/>
          <a:p>
            <a:fld id="{3422D224-8E73-A845-8025-B5E035E6DC52}" type="slidenum">
              <a:rPr lang="en-US" smtClean="0"/>
              <a:t>‹#›</a:t>
            </a:fld>
            <a:endParaRPr lang="en-US"/>
          </a:p>
        </p:txBody>
      </p:sp>
    </p:spTree>
    <p:extLst>
      <p:ext uri="{BB962C8B-B14F-4D97-AF65-F5344CB8AC3E}">
        <p14:creationId xmlns:p14="http://schemas.microsoft.com/office/powerpoint/2010/main" val="17634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1163336"/>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095DF5B3-362A-4FFC-8021-7119A7443C18}"/>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367165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1163336"/>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095DF5B3-362A-4FFC-8021-7119A7443C18}"/>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
        <p:nvSpPr>
          <p:cNvPr id="11" name="Picture Placeholder 10">
            <a:extLst>
              <a:ext uri="{FF2B5EF4-FFF2-40B4-BE49-F238E27FC236}">
                <a16:creationId xmlns:a16="http://schemas.microsoft.com/office/drawing/2014/main" id="{C9FE2061-5139-4AF5-B4CA-5DBB0CA7D3F4}"/>
              </a:ext>
            </a:extLst>
          </p:cNvPr>
          <p:cNvSpPr>
            <a:spLocks noGrp="1"/>
          </p:cNvSpPr>
          <p:nvPr>
            <p:ph type="pic" sz="quarter" idx="13"/>
          </p:nvPr>
        </p:nvSpPr>
        <p:spPr>
          <a:xfrm>
            <a:off x="6290734" y="0"/>
            <a:ext cx="5901266" cy="6867676"/>
          </a:xfrm>
          <a:custGeom>
            <a:avLst/>
            <a:gdLst>
              <a:gd name="connsiteX0" fmla="*/ 0 w 4038600"/>
              <a:gd name="connsiteY0" fmla="*/ 6858000 h 6858000"/>
              <a:gd name="connsiteX1" fmla="*/ 1009650 w 4038600"/>
              <a:gd name="connsiteY1" fmla="*/ 0 h 6858000"/>
              <a:gd name="connsiteX2" fmla="*/ 4038600 w 4038600"/>
              <a:gd name="connsiteY2" fmla="*/ 0 h 6858000"/>
              <a:gd name="connsiteX3" fmla="*/ 3028950 w 4038600"/>
              <a:gd name="connsiteY3" fmla="*/ 6858000 h 6858000"/>
              <a:gd name="connsiteX4" fmla="*/ 0 w 4038600"/>
              <a:gd name="connsiteY4" fmla="*/ 6858000 h 6858000"/>
              <a:gd name="connsiteX0" fmla="*/ 0 w 4038600"/>
              <a:gd name="connsiteY0" fmla="*/ 6858000 h 6867676"/>
              <a:gd name="connsiteX1" fmla="*/ 1009650 w 4038600"/>
              <a:gd name="connsiteY1" fmla="*/ 0 h 6867676"/>
              <a:gd name="connsiteX2" fmla="*/ 4038600 w 4038600"/>
              <a:gd name="connsiteY2" fmla="*/ 0 h 6867676"/>
              <a:gd name="connsiteX3" fmla="*/ 4035274 w 4038600"/>
              <a:gd name="connsiteY3" fmla="*/ 6867676 h 6867676"/>
              <a:gd name="connsiteX4" fmla="*/ 0 w 4038600"/>
              <a:gd name="connsiteY4" fmla="*/ 6858000 h 6867676"/>
              <a:gd name="connsiteX0" fmla="*/ 0 w 5901266"/>
              <a:gd name="connsiteY0" fmla="*/ 6858000 h 6867676"/>
              <a:gd name="connsiteX1" fmla="*/ 2872316 w 5901266"/>
              <a:gd name="connsiteY1" fmla="*/ 0 h 6867676"/>
              <a:gd name="connsiteX2" fmla="*/ 5901266 w 5901266"/>
              <a:gd name="connsiteY2" fmla="*/ 0 h 6867676"/>
              <a:gd name="connsiteX3" fmla="*/ 5897940 w 5901266"/>
              <a:gd name="connsiteY3" fmla="*/ 6867676 h 6867676"/>
              <a:gd name="connsiteX4" fmla="*/ 0 w 5901266"/>
              <a:gd name="connsiteY4" fmla="*/ 6858000 h 686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266" h="6867676">
                <a:moveTo>
                  <a:pt x="0" y="6858000"/>
                </a:moveTo>
                <a:lnTo>
                  <a:pt x="2872316" y="0"/>
                </a:lnTo>
                <a:lnTo>
                  <a:pt x="5901266" y="0"/>
                </a:lnTo>
                <a:cubicBezTo>
                  <a:pt x="5900157" y="2289225"/>
                  <a:pt x="5899049" y="4578451"/>
                  <a:pt x="5897940" y="6867676"/>
                </a:cubicBezTo>
                <a:lnTo>
                  <a:pt x="0" y="6858000"/>
                </a:lnTo>
                <a:close/>
              </a:path>
            </a:pathLst>
          </a:custGeom>
        </p:spPr>
        <p:txBody>
          <a:bodyPr/>
          <a:lstStyle/>
          <a:p>
            <a:endParaRPr lang="en-US"/>
          </a:p>
        </p:txBody>
      </p:sp>
    </p:spTree>
    <p:extLst>
      <p:ext uri="{BB962C8B-B14F-4D97-AF65-F5344CB8AC3E}">
        <p14:creationId xmlns:p14="http://schemas.microsoft.com/office/powerpoint/2010/main" val="283751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556381"/>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sp>
        <p:nvSpPr>
          <p:cNvPr id="8" name="Text Placeholder 7">
            <a:extLst>
              <a:ext uri="{FF2B5EF4-FFF2-40B4-BE49-F238E27FC236}">
                <a16:creationId xmlns:a16="http://schemas.microsoft.com/office/drawing/2014/main" id="{F20BA9F6-7769-4076-B07D-1D463BD104A2}"/>
              </a:ext>
            </a:extLst>
          </p:cNvPr>
          <p:cNvSpPr>
            <a:spLocks noGrp="1"/>
          </p:cNvSpPr>
          <p:nvPr>
            <p:ph type="body" sz="quarter" idx="13"/>
          </p:nvPr>
        </p:nvSpPr>
        <p:spPr>
          <a:xfrm>
            <a:off x="838200" y="1084263"/>
            <a:ext cx="10515600" cy="493712"/>
          </a:xfrm>
        </p:spPr>
        <p:txBody>
          <a:bodyPr>
            <a:normAutofit/>
          </a:bodyPr>
          <a:lstStyle>
            <a:lvl1pPr marL="0" indent="0" algn="ctr">
              <a:buNone/>
              <a:defRPr sz="2000">
                <a:solidFill>
                  <a:schemeClr val="accent2">
                    <a:lumMod val="50000"/>
                  </a:schemeClr>
                </a:solidFill>
              </a:defRPr>
            </a:lvl1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84EEA97C-4380-4573-B50A-C4BAB29911A3}"/>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226445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loyee Spotligh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556381"/>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sp>
        <p:nvSpPr>
          <p:cNvPr id="8" name="Text Placeholder 7">
            <a:extLst>
              <a:ext uri="{FF2B5EF4-FFF2-40B4-BE49-F238E27FC236}">
                <a16:creationId xmlns:a16="http://schemas.microsoft.com/office/drawing/2014/main" id="{F20BA9F6-7769-4076-B07D-1D463BD104A2}"/>
              </a:ext>
            </a:extLst>
          </p:cNvPr>
          <p:cNvSpPr>
            <a:spLocks noGrp="1"/>
          </p:cNvSpPr>
          <p:nvPr>
            <p:ph type="body" sz="quarter" idx="13"/>
          </p:nvPr>
        </p:nvSpPr>
        <p:spPr>
          <a:xfrm>
            <a:off x="838200" y="1084263"/>
            <a:ext cx="10515600" cy="493712"/>
          </a:xfrm>
        </p:spPr>
        <p:txBody>
          <a:bodyPr>
            <a:normAutofit/>
          </a:bodyPr>
          <a:lstStyle>
            <a:lvl1pPr marL="0" indent="0" algn="ctr">
              <a:buNone/>
              <a:defRPr sz="2000">
                <a:solidFill>
                  <a:schemeClr val="accent2">
                    <a:lumMod val="50000"/>
                  </a:schemeClr>
                </a:solidFill>
              </a:defRPr>
            </a:lvl1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84EEA97C-4380-4573-B50A-C4BAB29911A3}"/>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
        <p:nvSpPr>
          <p:cNvPr id="10" name="Picture Placeholder 9">
            <a:extLst>
              <a:ext uri="{FF2B5EF4-FFF2-40B4-BE49-F238E27FC236}">
                <a16:creationId xmlns:a16="http://schemas.microsoft.com/office/drawing/2014/main" id="{2ADF36B5-B4B4-47C9-AF67-2D9ED9A9CF64}"/>
              </a:ext>
            </a:extLst>
          </p:cNvPr>
          <p:cNvSpPr>
            <a:spLocks noGrp="1"/>
          </p:cNvSpPr>
          <p:nvPr>
            <p:ph type="pic" sz="quarter" idx="14"/>
          </p:nvPr>
        </p:nvSpPr>
        <p:spPr>
          <a:xfrm>
            <a:off x="1181666" y="2128916"/>
            <a:ext cx="1257754" cy="1257754"/>
          </a:xfrm>
          <a:prstGeom prst="ellipse">
            <a:avLst/>
          </a:prstGeom>
        </p:spPr>
        <p:txBody>
          <a:bodyPr>
            <a:normAutofit/>
          </a:bodyPr>
          <a:lstStyle>
            <a:lvl1pPr>
              <a:defRPr sz="1050"/>
            </a:lvl1pPr>
          </a:lstStyle>
          <a:p>
            <a:endParaRPr lang="en-US"/>
          </a:p>
        </p:txBody>
      </p:sp>
      <p:sp>
        <p:nvSpPr>
          <p:cNvPr id="12" name="Text Placeholder 11">
            <a:extLst>
              <a:ext uri="{FF2B5EF4-FFF2-40B4-BE49-F238E27FC236}">
                <a16:creationId xmlns:a16="http://schemas.microsoft.com/office/drawing/2014/main" id="{765EBBFD-AE1B-447B-BE81-81DE11FC21C1}"/>
              </a:ext>
            </a:extLst>
          </p:cNvPr>
          <p:cNvSpPr>
            <a:spLocks noGrp="1"/>
          </p:cNvSpPr>
          <p:nvPr>
            <p:ph type="body" sz="quarter" idx="15" hasCustomPrompt="1"/>
          </p:nvPr>
        </p:nvSpPr>
        <p:spPr>
          <a:xfrm>
            <a:off x="8382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13" name="Text Placeholder 11">
            <a:extLst>
              <a:ext uri="{FF2B5EF4-FFF2-40B4-BE49-F238E27FC236}">
                <a16:creationId xmlns:a16="http://schemas.microsoft.com/office/drawing/2014/main" id="{05113EB9-A860-449D-BCDC-E1D4E847FF0A}"/>
              </a:ext>
            </a:extLst>
          </p:cNvPr>
          <p:cNvSpPr>
            <a:spLocks noGrp="1"/>
          </p:cNvSpPr>
          <p:nvPr>
            <p:ph type="body" sz="quarter" idx="16" hasCustomPrompt="1"/>
          </p:nvPr>
        </p:nvSpPr>
        <p:spPr>
          <a:xfrm>
            <a:off x="838200" y="3894516"/>
            <a:ext cx="1944687" cy="285220"/>
          </a:xfrm>
        </p:spPr>
        <p:txBody>
          <a:bodyPr anchor="ctr">
            <a:normAutofit/>
          </a:bodyPr>
          <a:lstStyle>
            <a:lvl1pPr marL="0" indent="0" algn="ctr">
              <a:buNone/>
              <a:defRPr sz="1200" b="0"/>
            </a:lvl1pPr>
          </a:lstStyle>
          <a:p>
            <a:pPr lvl="0"/>
            <a:r>
              <a:rPr lang="en-US"/>
              <a:t>Job Title</a:t>
            </a:r>
          </a:p>
        </p:txBody>
      </p:sp>
      <p:sp>
        <p:nvSpPr>
          <p:cNvPr id="14" name="Text Placeholder 11">
            <a:extLst>
              <a:ext uri="{FF2B5EF4-FFF2-40B4-BE49-F238E27FC236}">
                <a16:creationId xmlns:a16="http://schemas.microsoft.com/office/drawing/2014/main" id="{65CCDEF1-1565-41F9-82AC-0A35D0D9A929}"/>
              </a:ext>
            </a:extLst>
          </p:cNvPr>
          <p:cNvSpPr>
            <a:spLocks noGrp="1"/>
          </p:cNvSpPr>
          <p:nvPr>
            <p:ph type="body" sz="quarter" idx="17" hasCustomPrompt="1"/>
          </p:nvPr>
        </p:nvSpPr>
        <p:spPr>
          <a:xfrm>
            <a:off x="8382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15" name="Picture Placeholder 9">
            <a:extLst>
              <a:ext uri="{FF2B5EF4-FFF2-40B4-BE49-F238E27FC236}">
                <a16:creationId xmlns:a16="http://schemas.microsoft.com/office/drawing/2014/main" id="{1713446A-905A-48AA-BB47-973248E9180C}"/>
              </a:ext>
            </a:extLst>
          </p:cNvPr>
          <p:cNvSpPr>
            <a:spLocks noGrp="1"/>
          </p:cNvSpPr>
          <p:nvPr>
            <p:ph type="pic" sz="quarter" idx="18"/>
          </p:nvPr>
        </p:nvSpPr>
        <p:spPr>
          <a:xfrm>
            <a:off x="3924866" y="2128916"/>
            <a:ext cx="1257754" cy="1257754"/>
          </a:xfrm>
          <a:prstGeom prst="ellipse">
            <a:avLst/>
          </a:prstGeom>
        </p:spPr>
        <p:txBody>
          <a:bodyPr>
            <a:normAutofit/>
          </a:bodyPr>
          <a:lstStyle>
            <a:lvl1pPr>
              <a:defRPr sz="1050"/>
            </a:lvl1pPr>
          </a:lstStyle>
          <a:p>
            <a:endParaRPr lang="en-US"/>
          </a:p>
        </p:txBody>
      </p:sp>
      <p:sp>
        <p:nvSpPr>
          <p:cNvPr id="16" name="Text Placeholder 11">
            <a:extLst>
              <a:ext uri="{FF2B5EF4-FFF2-40B4-BE49-F238E27FC236}">
                <a16:creationId xmlns:a16="http://schemas.microsoft.com/office/drawing/2014/main" id="{976CD62D-A994-4738-95E3-E1D40CE8008F}"/>
              </a:ext>
            </a:extLst>
          </p:cNvPr>
          <p:cNvSpPr>
            <a:spLocks noGrp="1"/>
          </p:cNvSpPr>
          <p:nvPr>
            <p:ph type="body" sz="quarter" idx="19" hasCustomPrompt="1"/>
          </p:nvPr>
        </p:nvSpPr>
        <p:spPr>
          <a:xfrm>
            <a:off x="35814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17" name="Text Placeholder 11">
            <a:extLst>
              <a:ext uri="{FF2B5EF4-FFF2-40B4-BE49-F238E27FC236}">
                <a16:creationId xmlns:a16="http://schemas.microsoft.com/office/drawing/2014/main" id="{41AEBBD5-45E5-4987-9BEF-D5F58852FDFF}"/>
              </a:ext>
            </a:extLst>
          </p:cNvPr>
          <p:cNvSpPr>
            <a:spLocks noGrp="1"/>
          </p:cNvSpPr>
          <p:nvPr>
            <p:ph type="body" sz="quarter" idx="20" hasCustomPrompt="1"/>
          </p:nvPr>
        </p:nvSpPr>
        <p:spPr>
          <a:xfrm>
            <a:off x="3581400" y="3894516"/>
            <a:ext cx="1944687" cy="285220"/>
          </a:xfrm>
        </p:spPr>
        <p:txBody>
          <a:bodyPr anchor="ctr">
            <a:normAutofit/>
          </a:bodyPr>
          <a:lstStyle>
            <a:lvl1pPr marL="0" indent="0" algn="ctr">
              <a:buNone/>
              <a:defRPr sz="1200" b="0"/>
            </a:lvl1pPr>
          </a:lstStyle>
          <a:p>
            <a:pPr lvl="0"/>
            <a:r>
              <a:rPr lang="en-US"/>
              <a:t>Job Title</a:t>
            </a:r>
          </a:p>
        </p:txBody>
      </p:sp>
      <p:sp>
        <p:nvSpPr>
          <p:cNvPr id="18" name="Text Placeholder 11">
            <a:extLst>
              <a:ext uri="{FF2B5EF4-FFF2-40B4-BE49-F238E27FC236}">
                <a16:creationId xmlns:a16="http://schemas.microsoft.com/office/drawing/2014/main" id="{BF0D93C2-C474-4DE7-8F08-49FB3CE6094B}"/>
              </a:ext>
            </a:extLst>
          </p:cNvPr>
          <p:cNvSpPr>
            <a:spLocks noGrp="1"/>
          </p:cNvSpPr>
          <p:nvPr>
            <p:ph type="body" sz="quarter" idx="21" hasCustomPrompt="1"/>
          </p:nvPr>
        </p:nvSpPr>
        <p:spPr>
          <a:xfrm>
            <a:off x="35814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19" name="Picture Placeholder 9">
            <a:extLst>
              <a:ext uri="{FF2B5EF4-FFF2-40B4-BE49-F238E27FC236}">
                <a16:creationId xmlns:a16="http://schemas.microsoft.com/office/drawing/2014/main" id="{D1D925D1-073F-4A20-87FF-3BA4CB64B23C}"/>
              </a:ext>
            </a:extLst>
          </p:cNvPr>
          <p:cNvSpPr>
            <a:spLocks noGrp="1"/>
          </p:cNvSpPr>
          <p:nvPr>
            <p:ph type="pic" sz="quarter" idx="22"/>
          </p:nvPr>
        </p:nvSpPr>
        <p:spPr>
          <a:xfrm>
            <a:off x="6668066" y="2128916"/>
            <a:ext cx="1257754" cy="1257754"/>
          </a:xfrm>
          <a:prstGeom prst="ellipse">
            <a:avLst/>
          </a:prstGeom>
        </p:spPr>
        <p:txBody>
          <a:bodyPr>
            <a:normAutofit/>
          </a:bodyPr>
          <a:lstStyle>
            <a:lvl1pPr>
              <a:defRPr sz="1050"/>
            </a:lvl1pPr>
          </a:lstStyle>
          <a:p>
            <a:endParaRPr lang="en-US"/>
          </a:p>
        </p:txBody>
      </p:sp>
      <p:sp>
        <p:nvSpPr>
          <p:cNvPr id="20" name="Text Placeholder 11">
            <a:extLst>
              <a:ext uri="{FF2B5EF4-FFF2-40B4-BE49-F238E27FC236}">
                <a16:creationId xmlns:a16="http://schemas.microsoft.com/office/drawing/2014/main" id="{1A7741A1-DFB7-4B1B-BC47-E64D6AA56158}"/>
              </a:ext>
            </a:extLst>
          </p:cNvPr>
          <p:cNvSpPr>
            <a:spLocks noGrp="1"/>
          </p:cNvSpPr>
          <p:nvPr>
            <p:ph type="body" sz="quarter" idx="23" hasCustomPrompt="1"/>
          </p:nvPr>
        </p:nvSpPr>
        <p:spPr>
          <a:xfrm>
            <a:off x="63246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21" name="Text Placeholder 11">
            <a:extLst>
              <a:ext uri="{FF2B5EF4-FFF2-40B4-BE49-F238E27FC236}">
                <a16:creationId xmlns:a16="http://schemas.microsoft.com/office/drawing/2014/main" id="{91FE0E0D-F4B4-4C61-9256-E47B0461B93E}"/>
              </a:ext>
            </a:extLst>
          </p:cNvPr>
          <p:cNvSpPr>
            <a:spLocks noGrp="1"/>
          </p:cNvSpPr>
          <p:nvPr>
            <p:ph type="body" sz="quarter" idx="24" hasCustomPrompt="1"/>
          </p:nvPr>
        </p:nvSpPr>
        <p:spPr>
          <a:xfrm>
            <a:off x="6324600" y="3894516"/>
            <a:ext cx="1944687" cy="285220"/>
          </a:xfrm>
        </p:spPr>
        <p:txBody>
          <a:bodyPr anchor="ctr">
            <a:normAutofit/>
          </a:bodyPr>
          <a:lstStyle>
            <a:lvl1pPr marL="0" indent="0" algn="ctr">
              <a:buNone/>
              <a:defRPr sz="1200" b="0"/>
            </a:lvl1pPr>
          </a:lstStyle>
          <a:p>
            <a:pPr lvl="0"/>
            <a:r>
              <a:rPr lang="en-US"/>
              <a:t>Job Title</a:t>
            </a:r>
          </a:p>
        </p:txBody>
      </p:sp>
      <p:sp>
        <p:nvSpPr>
          <p:cNvPr id="22" name="Text Placeholder 11">
            <a:extLst>
              <a:ext uri="{FF2B5EF4-FFF2-40B4-BE49-F238E27FC236}">
                <a16:creationId xmlns:a16="http://schemas.microsoft.com/office/drawing/2014/main" id="{E1783BF4-DD3B-4D07-A36C-C1B407A7ED38}"/>
              </a:ext>
            </a:extLst>
          </p:cNvPr>
          <p:cNvSpPr>
            <a:spLocks noGrp="1"/>
          </p:cNvSpPr>
          <p:nvPr>
            <p:ph type="body" sz="quarter" idx="25" hasCustomPrompt="1"/>
          </p:nvPr>
        </p:nvSpPr>
        <p:spPr>
          <a:xfrm>
            <a:off x="63246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23" name="Picture Placeholder 9">
            <a:extLst>
              <a:ext uri="{FF2B5EF4-FFF2-40B4-BE49-F238E27FC236}">
                <a16:creationId xmlns:a16="http://schemas.microsoft.com/office/drawing/2014/main" id="{47DC762F-7DCF-4BF8-B7F5-9BDE1BFEBEE5}"/>
              </a:ext>
            </a:extLst>
          </p:cNvPr>
          <p:cNvSpPr>
            <a:spLocks noGrp="1"/>
          </p:cNvSpPr>
          <p:nvPr>
            <p:ph type="pic" sz="quarter" idx="26"/>
          </p:nvPr>
        </p:nvSpPr>
        <p:spPr>
          <a:xfrm>
            <a:off x="9411266" y="2128916"/>
            <a:ext cx="1257754" cy="1257754"/>
          </a:xfrm>
          <a:prstGeom prst="ellipse">
            <a:avLst/>
          </a:prstGeom>
        </p:spPr>
        <p:txBody>
          <a:bodyPr>
            <a:normAutofit/>
          </a:bodyPr>
          <a:lstStyle>
            <a:lvl1pPr>
              <a:defRPr sz="1050"/>
            </a:lvl1pPr>
          </a:lstStyle>
          <a:p>
            <a:endParaRPr lang="en-US"/>
          </a:p>
        </p:txBody>
      </p:sp>
      <p:sp>
        <p:nvSpPr>
          <p:cNvPr id="24" name="Text Placeholder 11">
            <a:extLst>
              <a:ext uri="{FF2B5EF4-FFF2-40B4-BE49-F238E27FC236}">
                <a16:creationId xmlns:a16="http://schemas.microsoft.com/office/drawing/2014/main" id="{501A12E3-620B-42A8-B8A2-C1E5EB6CBDA3}"/>
              </a:ext>
            </a:extLst>
          </p:cNvPr>
          <p:cNvSpPr>
            <a:spLocks noGrp="1"/>
          </p:cNvSpPr>
          <p:nvPr>
            <p:ph type="body" sz="quarter" idx="27" hasCustomPrompt="1"/>
          </p:nvPr>
        </p:nvSpPr>
        <p:spPr>
          <a:xfrm>
            <a:off x="90678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25" name="Text Placeholder 11">
            <a:extLst>
              <a:ext uri="{FF2B5EF4-FFF2-40B4-BE49-F238E27FC236}">
                <a16:creationId xmlns:a16="http://schemas.microsoft.com/office/drawing/2014/main" id="{C93CBF55-1D65-445A-A12C-7742AD890F3F}"/>
              </a:ext>
            </a:extLst>
          </p:cNvPr>
          <p:cNvSpPr>
            <a:spLocks noGrp="1"/>
          </p:cNvSpPr>
          <p:nvPr>
            <p:ph type="body" sz="quarter" idx="28" hasCustomPrompt="1"/>
          </p:nvPr>
        </p:nvSpPr>
        <p:spPr>
          <a:xfrm>
            <a:off x="9067800" y="3894516"/>
            <a:ext cx="1944687" cy="285220"/>
          </a:xfrm>
        </p:spPr>
        <p:txBody>
          <a:bodyPr anchor="ctr">
            <a:normAutofit/>
          </a:bodyPr>
          <a:lstStyle>
            <a:lvl1pPr marL="0" indent="0" algn="ctr">
              <a:buNone/>
              <a:defRPr sz="1200" b="0"/>
            </a:lvl1pPr>
          </a:lstStyle>
          <a:p>
            <a:pPr lvl="0"/>
            <a:r>
              <a:rPr lang="en-US"/>
              <a:t>Job Title</a:t>
            </a:r>
          </a:p>
        </p:txBody>
      </p:sp>
      <p:sp>
        <p:nvSpPr>
          <p:cNvPr id="26" name="Text Placeholder 11">
            <a:extLst>
              <a:ext uri="{FF2B5EF4-FFF2-40B4-BE49-F238E27FC236}">
                <a16:creationId xmlns:a16="http://schemas.microsoft.com/office/drawing/2014/main" id="{E2068576-B935-4B54-A464-05DAD91FA9D9}"/>
              </a:ext>
            </a:extLst>
          </p:cNvPr>
          <p:cNvSpPr>
            <a:spLocks noGrp="1"/>
          </p:cNvSpPr>
          <p:nvPr>
            <p:ph type="body" sz="quarter" idx="29" hasCustomPrompt="1"/>
          </p:nvPr>
        </p:nvSpPr>
        <p:spPr>
          <a:xfrm>
            <a:off x="90678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Tree>
    <p:extLst>
      <p:ext uri="{BB962C8B-B14F-4D97-AF65-F5344CB8AC3E}">
        <p14:creationId xmlns:p14="http://schemas.microsoft.com/office/powerpoint/2010/main" val="227243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0538-1063-4E32-B8F1-5F6177CA55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4CBEE-2871-4B7E-A0F4-DBEA7BB10C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6E5149-D9C3-491A-A376-BEB66DCA271D}"/>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90F740B3-1CEE-4E85-BB52-738C0552E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81CB6-5174-40F7-A98D-3E930986A518}"/>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66642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80A6-10BE-4A65-938B-6A40A29C3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0FC0C-B2E8-47C8-A7D0-A22658FE16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DC4CA5-74D0-4299-8787-90B5A945AB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2725C-DA8E-43D2-99C9-7DA0F4B8E512}"/>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6" name="Footer Placeholder 5">
            <a:extLst>
              <a:ext uri="{FF2B5EF4-FFF2-40B4-BE49-F238E27FC236}">
                <a16:creationId xmlns:a16="http://schemas.microsoft.com/office/drawing/2014/main" id="{A7C460B0-B58E-4289-B3D8-A8CDBF015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E7321-7395-44FA-9119-283AABEAFF0C}"/>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80828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0F90-75D0-4475-8F1A-3B1FDA339C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83EE26-CAEF-450F-B2F4-CA7B25DC8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CBA87E-BF5F-42E6-BD27-D111E3E664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1D3F4A-966F-45DC-9B5F-B9AAA5B805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53962-4283-44D9-A379-BE451F5AD6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4E421-084B-4AE1-9D98-83900D0A20EA}"/>
              </a:ext>
            </a:extLst>
          </p:cNvPr>
          <p:cNvSpPr>
            <a:spLocks noGrp="1"/>
          </p:cNvSpPr>
          <p:nvPr>
            <p:ph type="dt" sz="half" idx="10"/>
          </p:nvPr>
        </p:nvSpPr>
        <p:spPr/>
        <p:txBody>
          <a:bodyPr/>
          <a:lstStyle/>
          <a:p>
            <a:fld id="{BEFC8528-4CFB-410D-81D7-088F37524EC9}" type="datetimeFigureOut">
              <a:rPr lang="en-US" smtClean="0"/>
              <a:t>6/30/2022</a:t>
            </a:fld>
            <a:endParaRPr lang="en-US"/>
          </a:p>
        </p:txBody>
      </p:sp>
      <p:sp>
        <p:nvSpPr>
          <p:cNvPr id="8" name="Footer Placeholder 7">
            <a:extLst>
              <a:ext uri="{FF2B5EF4-FFF2-40B4-BE49-F238E27FC236}">
                <a16:creationId xmlns:a16="http://schemas.microsoft.com/office/drawing/2014/main" id="{95E82B03-5CCA-489B-9B70-7C9C64FD04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7A3088-57E2-4710-A101-9154B0FED97D}"/>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62077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71D5B-2B06-4E10-8617-4C51DC281E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7CD33-F064-4637-91CF-702BD19839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261ED-B387-43A8-980F-DA8E2430C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C8528-4CFB-410D-81D7-088F37524EC9}" type="datetimeFigureOut">
              <a:rPr lang="en-US" smtClean="0"/>
              <a:t>6/30/2022</a:t>
            </a:fld>
            <a:endParaRPr lang="en-US"/>
          </a:p>
        </p:txBody>
      </p:sp>
      <p:sp>
        <p:nvSpPr>
          <p:cNvPr id="5" name="Footer Placeholder 4">
            <a:extLst>
              <a:ext uri="{FF2B5EF4-FFF2-40B4-BE49-F238E27FC236}">
                <a16:creationId xmlns:a16="http://schemas.microsoft.com/office/drawing/2014/main" id="{FA1B738D-6357-4257-A129-D78C58629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701209-B20E-46BF-A691-4B10BC40F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74768-9BA1-4E1F-B581-E8176D5563B5}" type="slidenum">
              <a:rPr lang="en-US" smtClean="0"/>
              <a:t>‹#›</a:t>
            </a:fld>
            <a:endParaRPr lang="en-US"/>
          </a:p>
        </p:txBody>
      </p:sp>
    </p:spTree>
    <p:extLst>
      <p:ext uri="{BB962C8B-B14F-4D97-AF65-F5344CB8AC3E}">
        <p14:creationId xmlns:p14="http://schemas.microsoft.com/office/powerpoint/2010/main" val="1802894698"/>
      </p:ext>
    </p:extLst>
  </p:cSld>
  <p:clrMap bg1="lt1" tx1="dk1" bg2="lt2" tx2="dk2" accent1="accent1" accent2="accent2" accent3="accent3" accent4="accent4" accent5="accent5" accent6="accent6" hlink="hlink" folHlink="folHlink"/>
  <p:sldLayoutIdLst>
    <p:sldLayoutId id="2147483649" r:id="rId1"/>
    <p:sldLayoutId id="2147483811" r:id="rId2"/>
    <p:sldLayoutId id="2147483663" r:id="rId3"/>
    <p:sldLayoutId id="2147483662" r:id="rId4"/>
    <p:sldLayoutId id="2147483660" r:id="rId5"/>
    <p:sldLayoutId id="2147483661"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t>‹#›</a:t>
            </a:fld>
            <a:endParaRPr lang="en-US"/>
          </a:p>
        </p:txBody>
      </p:sp>
    </p:spTree>
    <p:extLst>
      <p:ext uri="{BB962C8B-B14F-4D97-AF65-F5344CB8AC3E}">
        <p14:creationId xmlns:p14="http://schemas.microsoft.com/office/powerpoint/2010/main" val="4065394480"/>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4242">
                  <a:tint val="75000"/>
                </a:srgbClr>
              </a:solidFill>
              <a:effectLst/>
              <a:uLnTx/>
              <a:uFillTx/>
              <a:latin typeface="Gotham Light"/>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4242">
                  <a:tint val="75000"/>
                </a:srgbClr>
              </a:solidFill>
              <a:effectLst/>
              <a:uLnTx/>
              <a:uFillTx/>
              <a:latin typeface="Gotham Light"/>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08A041-DBAC-41F9-9A8B-92853C234F60}" type="slidenum">
              <a:rPr kumimoji="0" lang="en-US" sz="1200" b="0" i="0" u="none" strike="noStrike" kern="1200" cap="none" spc="0" normalizeH="0" baseline="0" noProof="0" smtClean="0">
                <a:ln>
                  <a:noFill/>
                </a:ln>
                <a:solidFill>
                  <a:srgbClr val="424242">
                    <a:tint val="75000"/>
                  </a:srgbClr>
                </a:solidFill>
                <a:effectLst/>
                <a:uLnTx/>
                <a:uFillTx/>
                <a:latin typeface="Gotham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24242">
                  <a:tint val="75000"/>
                </a:srgbClr>
              </a:solidFill>
              <a:effectLst/>
              <a:uLnTx/>
              <a:uFillTx/>
              <a:latin typeface="Gotham Light"/>
              <a:ea typeface="+mn-ea"/>
              <a:cs typeface="+mn-cs"/>
            </a:endParaRPr>
          </a:p>
        </p:txBody>
      </p:sp>
    </p:spTree>
    <p:extLst>
      <p:ext uri="{BB962C8B-B14F-4D97-AF65-F5344CB8AC3E}">
        <p14:creationId xmlns:p14="http://schemas.microsoft.com/office/powerpoint/2010/main" val="151242344"/>
      </p:ext>
    </p:extLst>
  </p:cSld>
  <p:clrMap bg1="lt1" tx1="dk1" bg2="lt2" tx2="dk2" accent1="accent1" accent2="accent2" accent3="accent3" accent4="accent4" accent5="accent5" accent6="accent6" hlink="hlink" folHlink="folHlink"/>
  <p:sldLayoutIdLst>
    <p:sldLayoutId id="2147483808" r:id="rId1"/>
    <p:sldLayoutId id="2147483770" r:id="rId2"/>
    <p:sldLayoutId id="2147483809" r:id="rId3"/>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B54B4-31F6-C04D-8B90-503A7032A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1FF35-A6EA-DB4D-A3EF-EF2A824DD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78B2C-358B-9741-8776-B8D67A1173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5DD98-3D64-EE44-9129-317D122370C7}" type="datetimeFigureOut">
              <a:rPr lang="en-US" smtClean="0"/>
              <a:t>6/30/2022</a:t>
            </a:fld>
            <a:endParaRPr lang="en-US"/>
          </a:p>
        </p:txBody>
      </p:sp>
      <p:sp>
        <p:nvSpPr>
          <p:cNvPr id="5" name="Footer Placeholder 4">
            <a:extLst>
              <a:ext uri="{FF2B5EF4-FFF2-40B4-BE49-F238E27FC236}">
                <a16:creationId xmlns:a16="http://schemas.microsoft.com/office/drawing/2014/main" id="{D7495506-A11B-B84F-AD4A-1C5945532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2F467-3DC7-4B4E-8295-E2FAEC093B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2D224-8E73-A845-8025-B5E035E6DC52}" type="slidenum">
              <a:rPr lang="en-US" smtClean="0"/>
              <a:t>‹#›</a:t>
            </a:fld>
            <a:endParaRPr lang="en-US"/>
          </a:p>
        </p:txBody>
      </p:sp>
    </p:spTree>
    <p:extLst>
      <p:ext uri="{BB962C8B-B14F-4D97-AF65-F5344CB8AC3E}">
        <p14:creationId xmlns:p14="http://schemas.microsoft.com/office/powerpoint/2010/main" val="3887430077"/>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hyperlink" Target="mailto:ashley.guy@nhanow.com" TargetMode="External"/><Relationship Id="rId2" Type="http://schemas.openxmlformats.org/officeDocument/2006/relationships/hyperlink" Target="mailto:jennifer.dehn@nhanow.com" TargetMode="External"/><Relationship Id="rId1" Type="http://schemas.openxmlformats.org/officeDocument/2006/relationships/slideLayout" Target="../slideLayouts/slideLayout17.xml"/><Relationship Id="rId5" Type="http://schemas.openxmlformats.org/officeDocument/2006/relationships/hyperlink" Target="mailto:beth.pintner@nhanow.com" TargetMode="External"/><Relationship Id="rId4" Type="http://schemas.openxmlformats.org/officeDocument/2006/relationships/hyperlink" Target="mailto:Nigora.mcgill@nhanow.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16.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1.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0.emf"/><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35.png"/><Relationship Id="rId5" Type="http://schemas.openxmlformats.org/officeDocument/2006/relationships/diagramQuickStyle" Target="../diagrams/quickStyle1.xml"/><Relationship Id="rId10" Type="http://schemas.openxmlformats.org/officeDocument/2006/relationships/image" Target="../media/image34.png"/><Relationship Id="rId4" Type="http://schemas.openxmlformats.org/officeDocument/2006/relationships/diagramLayout" Target="../diagrams/layout1.xml"/><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indoor, holding, person, sitting&#10;&#10;Description automatically generated">
            <a:extLst>
              <a:ext uri="{FF2B5EF4-FFF2-40B4-BE49-F238E27FC236}">
                <a16:creationId xmlns:a16="http://schemas.microsoft.com/office/drawing/2014/main" id="{00F1E46B-E290-D345-ACFA-B4DCD43F5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0630"/>
          </a:xfrm>
          <a:prstGeom prst="rect">
            <a:avLst/>
          </a:prstGeom>
        </p:spPr>
      </p:pic>
      <p:sp>
        <p:nvSpPr>
          <p:cNvPr id="12" name="TextBox 11">
            <a:extLst>
              <a:ext uri="{FF2B5EF4-FFF2-40B4-BE49-F238E27FC236}">
                <a16:creationId xmlns:a16="http://schemas.microsoft.com/office/drawing/2014/main" id="{EF8732F7-8014-604B-BE68-D73EB4E54361}"/>
              </a:ext>
            </a:extLst>
          </p:cNvPr>
          <p:cNvSpPr txBox="1"/>
          <p:nvPr/>
        </p:nvSpPr>
        <p:spPr>
          <a:xfrm>
            <a:off x="1329250" y="1878873"/>
            <a:ext cx="10558190" cy="2669962"/>
          </a:xfrm>
          <a:prstGeom prst="rect">
            <a:avLst/>
          </a:prstGeom>
          <a:noFill/>
        </p:spPr>
        <p:txBody>
          <a:bodyPr wrap="square" rtlCol="0">
            <a:spAutoFit/>
          </a:bodyPr>
          <a:lstStyle/>
          <a:p>
            <a:pPr>
              <a:lnSpc>
                <a:spcPts val="6700"/>
              </a:lnSpc>
            </a:pPr>
            <a:r>
              <a:rPr lang="en-US" sz="6000" b="1" spc="300">
                <a:solidFill>
                  <a:schemeClr val="bg1"/>
                </a:solidFill>
                <a:latin typeface="+mj-lt"/>
                <a:cs typeface="Poppins ExtraBold" panose="00000900000000000000" pitchFamily="2" charset="0"/>
              </a:rPr>
              <a:t>SINCE 1989 NHA </a:t>
            </a:r>
            <a:br>
              <a:rPr lang="en-US" sz="6000" b="1" spc="300">
                <a:solidFill>
                  <a:schemeClr val="bg1"/>
                </a:solidFill>
                <a:latin typeface="+mj-lt"/>
                <a:cs typeface="Poppins ExtraBold" panose="00000900000000000000" pitchFamily="2" charset="0"/>
              </a:rPr>
            </a:br>
            <a:r>
              <a:rPr lang="en-US" sz="6000" b="1" spc="300">
                <a:solidFill>
                  <a:schemeClr val="bg1"/>
                </a:solidFill>
                <a:latin typeface="+mj-lt"/>
                <a:cs typeface="Poppins ExtraBold" panose="00000900000000000000" pitchFamily="2" charset="0"/>
              </a:rPr>
              <a:t>HAS AWARDED OVER</a:t>
            </a:r>
            <a:br>
              <a:rPr lang="en-US" sz="6000" b="1" spc="300">
                <a:solidFill>
                  <a:srgbClr val="C9EDFF"/>
                </a:solidFill>
                <a:latin typeface="+mj-lt"/>
                <a:cs typeface="Poppins ExtraBold" panose="00000900000000000000" pitchFamily="2" charset="0"/>
              </a:rPr>
            </a:br>
            <a:r>
              <a:rPr lang="en-US" sz="6000" b="1" spc="300">
                <a:solidFill>
                  <a:srgbClr val="C9EDFF"/>
                </a:solidFill>
                <a:latin typeface="+mj-lt"/>
                <a:cs typeface="Poppins ExtraBold" panose="00000900000000000000" pitchFamily="2" charset="0"/>
              </a:rPr>
              <a:t>1M CERTIFICATIONS  </a:t>
            </a:r>
          </a:p>
        </p:txBody>
      </p:sp>
      <p:sp>
        <p:nvSpPr>
          <p:cNvPr id="13" name="TextBox 12">
            <a:extLst>
              <a:ext uri="{FF2B5EF4-FFF2-40B4-BE49-F238E27FC236}">
                <a16:creationId xmlns:a16="http://schemas.microsoft.com/office/drawing/2014/main" id="{AE97A175-4C85-BB4B-9316-80849C98B4E1}"/>
              </a:ext>
            </a:extLst>
          </p:cNvPr>
          <p:cNvSpPr txBox="1"/>
          <p:nvPr/>
        </p:nvSpPr>
        <p:spPr>
          <a:xfrm>
            <a:off x="1367887" y="4510198"/>
            <a:ext cx="9090211" cy="523220"/>
          </a:xfrm>
          <a:prstGeom prst="rect">
            <a:avLst/>
          </a:prstGeom>
          <a:noFill/>
        </p:spPr>
        <p:txBody>
          <a:bodyPr wrap="square" rtlCol="0" anchor="t">
            <a:spAutoFit/>
          </a:bodyPr>
          <a:lstStyle/>
          <a:p>
            <a:r>
              <a:rPr lang="en-US" sz="2800">
                <a:solidFill>
                  <a:schemeClr val="bg1"/>
                </a:solidFill>
                <a:cs typeface="Poppins" panose="00000500000000000000" pitchFamily="2" charset="0"/>
              </a:rPr>
              <a:t>Helping people access a better future in healthcare</a:t>
            </a:r>
            <a:endParaRPr lang="en-US" sz="2800" b="1">
              <a:solidFill>
                <a:schemeClr val="bg1"/>
              </a:solidFill>
              <a:cs typeface="Poppins" panose="00000500000000000000" pitchFamily="2" charset="0"/>
            </a:endParaRPr>
          </a:p>
        </p:txBody>
      </p:sp>
      <p:sp>
        <p:nvSpPr>
          <p:cNvPr id="2" name="Rectangle 1">
            <a:extLst>
              <a:ext uri="{FF2B5EF4-FFF2-40B4-BE49-F238E27FC236}">
                <a16:creationId xmlns:a16="http://schemas.microsoft.com/office/drawing/2014/main" id="{0FF21433-5DB0-3F40-A927-F4FA1BC119ED}"/>
              </a:ext>
            </a:extLst>
          </p:cNvPr>
          <p:cNvSpPr/>
          <p:nvPr/>
        </p:nvSpPr>
        <p:spPr>
          <a:xfrm>
            <a:off x="-2247489" y="0"/>
            <a:ext cx="818147" cy="8181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7434"/>
              </a:solidFill>
            </a:endParaRPr>
          </a:p>
        </p:txBody>
      </p:sp>
      <p:sp>
        <p:nvSpPr>
          <p:cNvPr id="6" name="Rectangle 5">
            <a:extLst>
              <a:ext uri="{FF2B5EF4-FFF2-40B4-BE49-F238E27FC236}">
                <a16:creationId xmlns:a16="http://schemas.microsoft.com/office/drawing/2014/main" id="{F2D5F9B5-C883-5447-B92C-648C797C7803}"/>
              </a:ext>
            </a:extLst>
          </p:cNvPr>
          <p:cNvSpPr/>
          <p:nvPr/>
        </p:nvSpPr>
        <p:spPr>
          <a:xfrm>
            <a:off x="-2247489" y="946484"/>
            <a:ext cx="818147" cy="818147"/>
          </a:xfrm>
          <a:prstGeom prst="rect">
            <a:avLst/>
          </a:prstGeom>
          <a:solidFill>
            <a:srgbClr val="318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18AC8"/>
              </a:solidFill>
            </a:endParaRPr>
          </a:p>
        </p:txBody>
      </p:sp>
      <p:sp>
        <p:nvSpPr>
          <p:cNvPr id="7" name="Rectangle 6">
            <a:extLst>
              <a:ext uri="{FF2B5EF4-FFF2-40B4-BE49-F238E27FC236}">
                <a16:creationId xmlns:a16="http://schemas.microsoft.com/office/drawing/2014/main" id="{5E565A5E-8704-3241-845A-B009C49020B0}"/>
              </a:ext>
            </a:extLst>
          </p:cNvPr>
          <p:cNvSpPr/>
          <p:nvPr/>
        </p:nvSpPr>
        <p:spPr>
          <a:xfrm>
            <a:off x="-2247489" y="1909010"/>
            <a:ext cx="818147" cy="818147"/>
          </a:xfrm>
          <a:prstGeom prst="rect">
            <a:avLst/>
          </a:prstGeom>
          <a:solidFill>
            <a:srgbClr val="A8C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6EB"/>
              </a:solidFill>
            </a:endParaRPr>
          </a:p>
        </p:txBody>
      </p:sp>
      <p:sp>
        <p:nvSpPr>
          <p:cNvPr id="8" name="Rectangle 7">
            <a:extLst>
              <a:ext uri="{FF2B5EF4-FFF2-40B4-BE49-F238E27FC236}">
                <a16:creationId xmlns:a16="http://schemas.microsoft.com/office/drawing/2014/main" id="{92B3801B-9024-E845-8BB4-414F3076C79C}"/>
              </a:ext>
            </a:extLst>
          </p:cNvPr>
          <p:cNvSpPr/>
          <p:nvPr/>
        </p:nvSpPr>
        <p:spPr>
          <a:xfrm>
            <a:off x="-2247489" y="2839452"/>
            <a:ext cx="818147" cy="818147"/>
          </a:xfrm>
          <a:prstGeom prst="rect">
            <a:avLst/>
          </a:prstGeom>
          <a:solidFill>
            <a:srgbClr val="4FC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F9867F-C35D-DE4E-8D91-43BDD0BF8973}"/>
              </a:ext>
            </a:extLst>
          </p:cNvPr>
          <p:cNvSpPr/>
          <p:nvPr/>
        </p:nvSpPr>
        <p:spPr>
          <a:xfrm>
            <a:off x="-2247489" y="3801978"/>
            <a:ext cx="818147" cy="818147"/>
          </a:xfrm>
          <a:prstGeom prst="rect">
            <a:avLst/>
          </a:prstGeom>
          <a:solidFill>
            <a:srgbClr val="9F5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9BD0E9-B4DE-C546-8646-4622B596349F}"/>
              </a:ext>
            </a:extLst>
          </p:cNvPr>
          <p:cNvSpPr txBox="1"/>
          <p:nvPr/>
        </p:nvSpPr>
        <p:spPr>
          <a:xfrm>
            <a:off x="-1299411" y="0"/>
            <a:ext cx="1155032" cy="738664"/>
          </a:xfrm>
          <a:prstGeom prst="rect">
            <a:avLst/>
          </a:prstGeom>
          <a:noFill/>
        </p:spPr>
        <p:txBody>
          <a:bodyPr wrap="square" rtlCol="0">
            <a:spAutoFit/>
          </a:bodyPr>
          <a:lstStyle/>
          <a:p>
            <a:r>
              <a:rPr lang="en-US" sz="1400"/>
              <a:t>R  244</a:t>
            </a:r>
          </a:p>
          <a:p>
            <a:r>
              <a:rPr lang="en-US" sz="1400"/>
              <a:t>G  116</a:t>
            </a:r>
          </a:p>
          <a:p>
            <a:r>
              <a:rPr lang="en-US" sz="1400"/>
              <a:t>B  52</a:t>
            </a:r>
          </a:p>
        </p:txBody>
      </p:sp>
      <p:sp>
        <p:nvSpPr>
          <p:cNvPr id="11" name="TextBox 10">
            <a:extLst>
              <a:ext uri="{FF2B5EF4-FFF2-40B4-BE49-F238E27FC236}">
                <a16:creationId xmlns:a16="http://schemas.microsoft.com/office/drawing/2014/main" id="{8FBB6B91-0A63-964B-AFF2-96D23F986491}"/>
              </a:ext>
            </a:extLst>
          </p:cNvPr>
          <p:cNvSpPr txBox="1"/>
          <p:nvPr/>
        </p:nvSpPr>
        <p:spPr>
          <a:xfrm>
            <a:off x="-1299411" y="962526"/>
            <a:ext cx="1155032" cy="738664"/>
          </a:xfrm>
          <a:prstGeom prst="rect">
            <a:avLst/>
          </a:prstGeom>
          <a:noFill/>
        </p:spPr>
        <p:txBody>
          <a:bodyPr wrap="square" rtlCol="0">
            <a:spAutoFit/>
          </a:bodyPr>
          <a:lstStyle/>
          <a:p>
            <a:r>
              <a:rPr lang="en-US" sz="1400"/>
              <a:t>R  32</a:t>
            </a:r>
          </a:p>
          <a:p>
            <a:r>
              <a:rPr lang="en-US" sz="1400"/>
              <a:t>G  134</a:t>
            </a:r>
          </a:p>
          <a:p>
            <a:r>
              <a:rPr lang="en-US" sz="1400"/>
              <a:t>B  198</a:t>
            </a:r>
          </a:p>
        </p:txBody>
      </p:sp>
      <p:sp>
        <p:nvSpPr>
          <p:cNvPr id="14" name="TextBox 13">
            <a:extLst>
              <a:ext uri="{FF2B5EF4-FFF2-40B4-BE49-F238E27FC236}">
                <a16:creationId xmlns:a16="http://schemas.microsoft.com/office/drawing/2014/main" id="{0F92E9A6-D03A-4540-8659-1229DBA16DCB}"/>
              </a:ext>
            </a:extLst>
          </p:cNvPr>
          <p:cNvSpPr txBox="1"/>
          <p:nvPr/>
        </p:nvSpPr>
        <p:spPr>
          <a:xfrm>
            <a:off x="-1299411" y="1925052"/>
            <a:ext cx="1155032" cy="738664"/>
          </a:xfrm>
          <a:prstGeom prst="rect">
            <a:avLst/>
          </a:prstGeom>
          <a:noFill/>
        </p:spPr>
        <p:txBody>
          <a:bodyPr wrap="square" rtlCol="0">
            <a:spAutoFit/>
          </a:bodyPr>
          <a:lstStyle/>
          <a:p>
            <a:r>
              <a:rPr lang="en-US" sz="1400"/>
              <a:t>R  176</a:t>
            </a:r>
          </a:p>
          <a:p>
            <a:r>
              <a:rPr lang="en-US" sz="1400"/>
              <a:t>G  214</a:t>
            </a:r>
          </a:p>
          <a:p>
            <a:r>
              <a:rPr lang="en-US" sz="1400"/>
              <a:t>B  235</a:t>
            </a:r>
          </a:p>
        </p:txBody>
      </p:sp>
      <p:sp>
        <p:nvSpPr>
          <p:cNvPr id="15" name="TextBox 14">
            <a:extLst>
              <a:ext uri="{FF2B5EF4-FFF2-40B4-BE49-F238E27FC236}">
                <a16:creationId xmlns:a16="http://schemas.microsoft.com/office/drawing/2014/main" id="{D6288D68-3491-C04A-829B-F4A87DEB13B6}"/>
              </a:ext>
            </a:extLst>
          </p:cNvPr>
          <p:cNvSpPr txBox="1"/>
          <p:nvPr/>
        </p:nvSpPr>
        <p:spPr>
          <a:xfrm>
            <a:off x="-1299411" y="2887579"/>
            <a:ext cx="1155032" cy="738664"/>
          </a:xfrm>
          <a:prstGeom prst="rect">
            <a:avLst/>
          </a:prstGeom>
          <a:noFill/>
        </p:spPr>
        <p:txBody>
          <a:bodyPr wrap="square" rtlCol="0">
            <a:spAutoFit/>
          </a:bodyPr>
          <a:lstStyle/>
          <a:p>
            <a:r>
              <a:rPr lang="en-US" sz="1400"/>
              <a:t>R  53</a:t>
            </a:r>
          </a:p>
          <a:p>
            <a:r>
              <a:rPr lang="en-US" sz="1400"/>
              <a:t>G  189</a:t>
            </a:r>
          </a:p>
          <a:p>
            <a:r>
              <a:rPr lang="en-US" sz="1400"/>
              <a:t>B  178</a:t>
            </a:r>
          </a:p>
        </p:txBody>
      </p:sp>
      <p:sp>
        <p:nvSpPr>
          <p:cNvPr id="16" name="TextBox 15">
            <a:extLst>
              <a:ext uri="{FF2B5EF4-FFF2-40B4-BE49-F238E27FC236}">
                <a16:creationId xmlns:a16="http://schemas.microsoft.com/office/drawing/2014/main" id="{A0D9C594-2AA5-DA43-A50A-E3D128367406}"/>
              </a:ext>
            </a:extLst>
          </p:cNvPr>
          <p:cNvSpPr txBox="1"/>
          <p:nvPr/>
        </p:nvSpPr>
        <p:spPr>
          <a:xfrm>
            <a:off x="-1299411" y="3866147"/>
            <a:ext cx="1155032" cy="738664"/>
          </a:xfrm>
          <a:prstGeom prst="rect">
            <a:avLst/>
          </a:prstGeom>
          <a:noFill/>
        </p:spPr>
        <p:txBody>
          <a:bodyPr wrap="square" rtlCol="0">
            <a:spAutoFit/>
          </a:bodyPr>
          <a:lstStyle/>
          <a:p>
            <a:r>
              <a:rPr lang="en-US" sz="1400"/>
              <a:t>R  159</a:t>
            </a:r>
          </a:p>
          <a:p>
            <a:r>
              <a:rPr lang="en-US" sz="1400"/>
              <a:t>G  80</a:t>
            </a:r>
          </a:p>
          <a:p>
            <a:r>
              <a:rPr lang="en-US" sz="1400"/>
              <a:t>B  159</a:t>
            </a:r>
          </a:p>
        </p:txBody>
      </p:sp>
      <p:pic>
        <p:nvPicPr>
          <p:cNvPr id="19" name="Picture 18" descr="A close up of a logo&#10;&#10;Description automatically generated">
            <a:extLst>
              <a:ext uri="{FF2B5EF4-FFF2-40B4-BE49-F238E27FC236}">
                <a16:creationId xmlns:a16="http://schemas.microsoft.com/office/drawing/2014/main" id="{26D72FA2-1CED-F740-97B3-A5D551ADA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299" y="4237759"/>
            <a:ext cx="3221820" cy="3221820"/>
          </a:xfrm>
          <a:prstGeom prst="rect">
            <a:avLst/>
          </a:prstGeom>
        </p:spPr>
      </p:pic>
    </p:spTree>
    <p:extLst>
      <p:ext uri="{BB962C8B-B14F-4D97-AF65-F5344CB8AC3E}">
        <p14:creationId xmlns:p14="http://schemas.microsoft.com/office/powerpoint/2010/main" val="12022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5F24F42-0701-4514-A5AD-058EBE18ABF5}" type="slidenum">
              <a:rPr lang="en-US" smtClean="0"/>
              <a:t>10</a:t>
            </a:fld>
            <a:endParaRPr lang="en-US"/>
          </a:p>
        </p:txBody>
      </p:sp>
      <p:sp>
        <p:nvSpPr>
          <p:cNvPr id="5" name="Title 4">
            <a:extLst>
              <a:ext uri="{FF2B5EF4-FFF2-40B4-BE49-F238E27FC236}">
                <a16:creationId xmlns:a16="http://schemas.microsoft.com/office/drawing/2014/main" id="{FCB4B242-2DCE-4A31-BF2E-B3430EC36355}"/>
              </a:ext>
            </a:extLst>
          </p:cNvPr>
          <p:cNvSpPr>
            <a:spLocks noGrp="1"/>
          </p:cNvSpPr>
          <p:nvPr>
            <p:ph type="title"/>
          </p:nvPr>
        </p:nvSpPr>
        <p:spPr/>
        <p:txBody>
          <a:bodyPr/>
          <a:lstStyle/>
          <a:p>
            <a:r>
              <a:rPr lang="en-US" dirty="0">
                <a:solidFill>
                  <a:srgbClr val="FF6600"/>
                </a:solidFill>
              </a:rPr>
              <a:t>Provisional Certification</a:t>
            </a:r>
          </a:p>
        </p:txBody>
      </p:sp>
      <p:sp>
        <p:nvSpPr>
          <p:cNvPr id="9" name="Text Placeholder 1"/>
          <p:cNvSpPr>
            <a:spLocks noGrp="1"/>
          </p:cNvSpPr>
          <p:nvPr>
            <p:ph type="body" sz="quarter" idx="14"/>
          </p:nvPr>
        </p:nvSpPr>
        <p:spPr>
          <a:xfrm>
            <a:off x="2430947" y="1243828"/>
            <a:ext cx="7051720" cy="3225800"/>
          </a:xfrm>
          <a:solidFill>
            <a:schemeClr val="bg1"/>
          </a:solidFill>
          <a:ln>
            <a:noFill/>
          </a:ln>
        </p:spPr>
        <p:txBody>
          <a:bodyPr>
            <a:noAutofit/>
          </a:bodyPr>
          <a:lstStyle/>
          <a:p>
            <a:pPr marL="0" indent="0" algn="ctr">
              <a:buNone/>
            </a:pPr>
            <a:r>
              <a:rPr lang="en-US" sz="1800" dirty="0">
                <a:latin typeface="Gotham Light" pitchFamily="50" charset="0"/>
              </a:rPr>
              <a:t>A candidate who is scheduled to graduate from an accredited high school or GED program (or other equivalency test recognized by the candidate’s state or residency) may take the certification exam and receive a </a:t>
            </a:r>
            <a:r>
              <a:rPr lang="en-US" sz="1800" dirty="0">
                <a:solidFill>
                  <a:schemeClr val="accent2"/>
                </a:solidFill>
                <a:latin typeface="Gotham Light" pitchFamily="50" charset="0"/>
              </a:rPr>
              <a:t>Provisional Certification up to twelve (12) months before graduation </a:t>
            </a:r>
            <a:r>
              <a:rPr lang="en-US" sz="1800" dirty="0">
                <a:latin typeface="Gotham Light" pitchFamily="50" charset="0"/>
              </a:rPr>
              <a:t>as long as all certification eligibility requirements are met. </a:t>
            </a:r>
          </a:p>
          <a:p>
            <a:pPr marL="0" indent="0" algn="ctr">
              <a:buNone/>
            </a:pPr>
            <a:endParaRPr lang="en-US" sz="1800" dirty="0">
              <a:latin typeface="Gotham Light" pitchFamily="50" charset="0"/>
            </a:endParaRPr>
          </a:p>
          <a:p>
            <a:pPr marL="0" indent="0" algn="ctr">
              <a:buNone/>
            </a:pPr>
            <a:r>
              <a:rPr lang="en-US" sz="1800" dirty="0">
                <a:solidFill>
                  <a:srgbClr val="0B5DBC"/>
                </a:solidFill>
                <a:latin typeface="Gotham Light" pitchFamily="50" charset="0"/>
              </a:rPr>
              <a:t>Is a placeholder and is intended to allow candidates to take certification exams as near to the time they complete their training even though they have not yet met the eligibility requirement of holding a high school diploma or its equivalency needed to receive a standard (full) certification. </a:t>
            </a:r>
          </a:p>
          <a:p>
            <a:pPr marL="0" indent="0" algn="ctr">
              <a:buNone/>
            </a:pPr>
            <a:r>
              <a:rPr lang="en-US" sz="1200" dirty="0">
                <a:latin typeface="Gotham Light" pitchFamily="50" charset="0"/>
              </a:rPr>
              <a:t>(Provisional Certifications are not available to candidates sitting for the ExCPT Pharmacy Technician Certification.)</a:t>
            </a:r>
          </a:p>
        </p:txBody>
      </p:sp>
      <p:sp>
        <p:nvSpPr>
          <p:cNvPr id="6" name="TextBox 5"/>
          <p:cNvSpPr txBox="1"/>
          <p:nvPr/>
        </p:nvSpPr>
        <p:spPr>
          <a:xfrm>
            <a:off x="1524001" y="6428496"/>
            <a:ext cx="5172501" cy="369332"/>
          </a:xfrm>
          <a:prstGeom prst="rect">
            <a:avLst/>
          </a:prstGeom>
          <a:noFill/>
        </p:spPr>
        <p:txBody>
          <a:bodyPr wrap="square" rtlCol="0">
            <a:spAutoFit/>
          </a:bodyPr>
          <a:lstStyle/>
          <a:p>
            <a:r>
              <a:rPr lang="en-US" sz="1800" b="1" dirty="0">
                <a:solidFill>
                  <a:schemeClr val="tx1">
                    <a:lumMod val="50000"/>
                    <a:lumOff val="50000"/>
                  </a:schemeClr>
                </a:solidFill>
              </a:rPr>
              <a:t>Source: </a:t>
            </a:r>
            <a:r>
              <a:rPr lang="en-US" sz="1800" dirty="0">
                <a:solidFill>
                  <a:schemeClr val="tx1">
                    <a:lumMod val="50000"/>
                    <a:lumOff val="50000"/>
                  </a:schemeClr>
                </a:solidFill>
              </a:rPr>
              <a:t>NHA Candidate Handbook</a:t>
            </a:r>
          </a:p>
        </p:txBody>
      </p:sp>
    </p:spTree>
    <p:extLst>
      <p:ext uri="{BB962C8B-B14F-4D97-AF65-F5344CB8AC3E}">
        <p14:creationId xmlns:p14="http://schemas.microsoft.com/office/powerpoint/2010/main" val="1089026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E23DBF-BF7A-2E43-B193-1996E832CED9}"/>
              </a:ext>
            </a:extLst>
          </p:cNvPr>
          <p:cNvPicPr>
            <a:picLocks noChangeAspect="1"/>
          </p:cNvPicPr>
          <p:nvPr/>
        </p:nvPicPr>
        <p:blipFill>
          <a:blip r:embed="rId3"/>
          <a:stretch>
            <a:fillRect/>
          </a:stretch>
        </p:blipFill>
        <p:spPr>
          <a:xfrm>
            <a:off x="3610536" y="1359718"/>
            <a:ext cx="4970929" cy="4970929"/>
          </a:xfrm>
          <a:prstGeom prst="rect">
            <a:avLst/>
          </a:prstGeom>
        </p:spPr>
      </p:pic>
      <p:sp>
        <p:nvSpPr>
          <p:cNvPr id="2" name="Title 1">
            <a:extLst>
              <a:ext uri="{FF2B5EF4-FFF2-40B4-BE49-F238E27FC236}">
                <a16:creationId xmlns:a16="http://schemas.microsoft.com/office/drawing/2014/main" id="{50DFD672-27AD-460B-BA91-BDA153905F6E}"/>
              </a:ext>
            </a:extLst>
          </p:cNvPr>
          <p:cNvSpPr>
            <a:spLocks noGrp="1"/>
          </p:cNvSpPr>
          <p:nvPr>
            <p:ph type="title"/>
          </p:nvPr>
        </p:nvSpPr>
        <p:spPr/>
        <p:txBody>
          <a:bodyPr/>
          <a:lstStyle/>
          <a:p>
            <a:r>
              <a:rPr lang="en-US" b="1">
                <a:solidFill>
                  <a:schemeClr val="tx1">
                    <a:lumMod val="65000"/>
                    <a:lumOff val="35000"/>
                  </a:schemeClr>
                </a:solidFill>
              </a:rPr>
              <a:t>Partner Centered Support</a:t>
            </a:r>
          </a:p>
        </p:txBody>
      </p:sp>
      <p:sp>
        <p:nvSpPr>
          <p:cNvPr id="82" name="TextBox 81">
            <a:extLst>
              <a:ext uri="{FF2B5EF4-FFF2-40B4-BE49-F238E27FC236}">
                <a16:creationId xmlns:a16="http://schemas.microsoft.com/office/drawing/2014/main" id="{31D1DB66-E910-0148-BE40-495E65B03755}"/>
              </a:ext>
            </a:extLst>
          </p:cNvPr>
          <p:cNvSpPr txBox="1"/>
          <p:nvPr/>
        </p:nvSpPr>
        <p:spPr>
          <a:xfrm rot="3696627">
            <a:off x="3769720" y="4282927"/>
            <a:ext cx="2059974" cy="605294"/>
          </a:xfrm>
          <a:prstGeom prst="rect">
            <a:avLst/>
          </a:prstGeom>
          <a:noFill/>
        </p:spPr>
        <p:txBody>
          <a:bodyPr wrap="square" rtlCol="0">
            <a:spAutoFit/>
          </a:bodyPr>
          <a:lstStyle/>
          <a:p>
            <a:pPr algn="ctr">
              <a:lnSpc>
                <a:spcPts val="1960"/>
              </a:lnSpc>
            </a:pPr>
            <a:r>
              <a:rPr lang="en-US">
                <a:solidFill>
                  <a:schemeClr val="bg1"/>
                </a:solidFill>
              </a:rPr>
              <a:t>Client Care Specialists</a:t>
            </a:r>
          </a:p>
        </p:txBody>
      </p:sp>
      <p:sp>
        <p:nvSpPr>
          <p:cNvPr id="83" name="TextBox 82">
            <a:extLst>
              <a:ext uri="{FF2B5EF4-FFF2-40B4-BE49-F238E27FC236}">
                <a16:creationId xmlns:a16="http://schemas.microsoft.com/office/drawing/2014/main" id="{39BC11AF-F65E-6844-B1FD-39A94086C459}"/>
              </a:ext>
            </a:extLst>
          </p:cNvPr>
          <p:cNvSpPr txBox="1"/>
          <p:nvPr/>
        </p:nvSpPr>
        <p:spPr>
          <a:xfrm rot="17687950">
            <a:off x="6068880" y="4152184"/>
            <a:ext cx="2601202" cy="605294"/>
          </a:xfrm>
          <a:prstGeom prst="rect">
            <a:avLst/>
          </a:prstGeom>
          <a:noFill/>
        </p:spPr>
        <p:txBody>
          <a:bodyPr wrap="square" rtlCol="0">
            <a:spAutoFit/>
          </a:bodyPr>
          <a:lstStyle/>
          <a:p>
            <a:pPr algn="ctr">
              <a:lnSpc>
                <a:spcPts val="1960"/>
              </a:lnSpc>
            </a:pPr>
            <a:r>
              <a:rPr lang="en-US">
                <a:solidFill>
                  <a:schemeClr val="bg1"/>
                </a:solidFill>
              </a:rPr>
              <a:t>Customer </a:t>
            </a:r>
            <a:br>
              <a:rPr lang="en-US">
                <a:solidFill>
                  <a:schemeClr val="bg1"/>
                </a:solidFill>
              </a:rPr>
            </a:br>
            <a:r>
              <a:rPr lang="en-US">
                <a:solidFill>
                  <a:schemeClr val="bg1"/>
                </a:solidFill>
              </a:rPr>
              <a:t>Experience Team</a:t>
            </a:r>
          </a:p>
        </p:txBody>
      </p:sp>
      <p:sp>
        <p:nvSpPr>
          <p:cNvPr id="84" name="TextBox 83">
            <a:extLst>
              <a:ext uri="{FF2B5EF4-FFF2-40B4-BE49-F238E27FC236}">
                <a16:creationId xmlns:a16="http://schemas.microsoft.com/office/drawing/2014/main" id="{E9AACF23-37D2-2E4E-95A4-EBF3065AD02C}"/>
              </a:ext>
            </a:extLst>
          </p:cNvPr>
          <p:cNvSpPr txBox="1"/>
          <p:nvPr/>
        </p:nvSpPr>
        <p:spPr>
          <a:xfrm>
            <a:off x="4758244" y="2089875"/>
            <a:ext cx="2601202" cy="605294"/>
          </a:xfrm>
          <a:prstGeom prst="rect">
            <a:avLst/>
          </a:prstGeom>
          <a:noFill/>
        </p:spPr>
        <p:txBody>
          <a:bodyPr wrap="square" rtlCol="0">
            <a:spAutoFit/>
          </a:bodyPr>
          <a:lstStyle/>
          <a:p>
            <a:pPr algn="ctr">
              <a:lnSpc>
                <a:spcPts val="1960"/>
              </a:lnSpc>
            </a:pPr>
            <a:r>
              <a:rPr lang="en-US">
                <a:solidFill>
                  <a:schemeClr val="bg1"/>
                </a:solidFill>
              </a:rPr>
              <a:t>Certification </a:t>
            </a:r>
            <a:br>
              <a:rPr lang="en-US">
                <a:solidFill>
                  <a:schemeClr val="bg1"/>
                </a:solidFill>
              </a:rPr>
            </a:br>
            <a:r>
              <a:rPr lang="en-US">
                <a:solidFill>
                  <a:schemeClr val="bg1"/>
                </a:solidFill>
              </a:rPr>
              <a:t>Specialists</a:t>
            </a:r>
          </a:p>
        </p:txBody>
      </p:sp>
      <p:sp>
        <p:nvSpPr>
          <p:cNvPr id="7" name="Oval 6">
            <a:extLst>
              <a:ext uri="{FF2B5EF4-FFF2-40B4-BE49-F238E27FC236}">
                <a16:creationId xmlns:a16="http://schemas.microsoft.com/office/drawing/2014/main" id="{B489741D-51C1-3746-8D03-D2F4F77CD36E}"/>
              </a:ext>
            </a:extLst>
          </p:cNvPr>
          <p:cNvSpPr/>
          <p:nvPr/>
        </p:nvSpPr>
        <p:spPr>
          <a:xfrm>
            <a:off x="6028758" y="1941341"/>
            <a:ext cx="147484" cy="14748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00D8AEF-71CA-E44F-8BC8-14E0F75B9A26}"/>
              </a:ext>
            </a:extLst>
          </p:cNvPr>
          <p:cNvSpPr txBox="1"/>
          <p:nvPr/>
        </p:nvSpPr>
        <p:spPr>
          <a:xfrm>
            <a:off x="529889" y="3779559"/>
            <a:ext cx="2900452" cy="738664"/>
          </a:xfrm>
          <a:prstGeom prst="rect">
            <a:avLst/>
          </a:prstGeom>
          <a:noFill/>
        </p:spPr>
        <p:txBody>
          <a:bodyPr wrap="square" rtlCol="0">
            <a:spAutoFit/>
          </a:bodyPr>
          <a:lstStyle/>
          <a:p>
            <a:r>
              <a:rPr lang="en-US" sz="1400">
                <a:solidFill>
                  <a:schemeClr val="tx1">
                    <a:lumMod val="65000"/>
                    <a:lumOff val="35000"/>
                  </a:schemeClr>
                </a:solidFill>
              </a:rPr>
              <a:t>Your world-class service organization ready to offer support and guidance when you need it </a:t>
            </a:r>
          </a:p>
        </p:txBody>
      </p:sp>
      <p:cxnSp>
        <p:nvCxnSpPr>
          <p:cNvPr id="13" name="Straight Connector 12">
            <a:extLst>
              <a:ext uri="{FF2B5EF4-FFF2-40B4-BE49-F238E27FC236}">
                <a16:creationId xmlns:a16="http://schemas.microsoft.com/office/drawing/2014/main" id="{57A9DF77-02B1-7744-AF38-EAFAAE7EE914}"/>
              </a:ext>
            </a:extLst>
          </p:cNvPr>
          <p:cNvCxnSpPr>
            <a:cxnSpLocks/>
          </p:cNvCxnSpPr>
          <p:nvPr/>
        </p:nvCxnSpPr>
        <p:spPr>
          <a:xfrm>
            <a:off x="7524984" y="3514882"/>
            <a:ext cx="381724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D7D9BDE-63F5-F649-88A5-AF852615680E}"/>
              </a:ext>
            </a:extLst>
          </p:cNvPr>
          <p:cNvSpPr/>
          <p:nvPr/>
        </p:nvSpPr>
        <p:spPr>
          <a:xfrm>
            <a:off x="7456310" y="3443012"/>
            <a:ext cx="147484" cy="14748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E402BB1-8A74-7146-AF7B-68AD7B45AD7D}"/>
              </a:ext>
            </a:extLst>
          </p:cNvPr>
          <p:cNvSpPr txBox="1"/>
          <p:nvPr/>
        </p:nvSpPr>
        <p:spPr>
          <a:xfrm>
            <a:off x="8844156" y="3602070"/>
            <a:ext cx="2601202" cy="1169551"/>
          </a:xfrm>
          <a:prstGeom prst="rect">
            <a:avLst/>
          </a:prstGeom>
          <a:noFill/>
        </p:spPr>
        <p:txBody>
          <a:bodyPr wrap="square" rtlCol="0">
            <a:spAutoFit/>
          </a:bodyPr>
          <a:lstStyle/>
          <a:p>
            <a:r>
              <a:rPr lang="en-US" sz="1400">
                <a:solidFill>
                  <a:schemeClr val="tx1">
                    <a:lumMod val="75000"/>
                    <a:lumOff val="25000"/>
                  </a:schemeClr>
                </a:solidFill>
              </a:rPr>
              <a:t>Your implementation and training partners will ensure you are getting the most out of NHA products and resources</a:t>
            </a:r>
          </a:p>
          <a:p>
            <a:endParaRPr lang="en-US" sz="1400">
              <a:solidFill>
                <a:schemeClr val="tx1">
                  <a:lumMod val="75000"/>
                  <a:lumOff val="25000"/>
                </a:schemeClr>
              </a:solidFill>
            </a:endParaRPr>
          </a:p>
        </p:txBody>
      </p:sp>
      <p:sp>
        <p:nvSpPr>
          <p:cNvPr id="17" name="Oval 16">
            <a:extLst>
              <a:ext uri="{FF2B5EF4-FFF2-40B4-BE49-F238E27FC236}">
                <a16:creationId xmlns:a16="http://schemas.microsoft.com/office/drawing/2014/main" id="{461DE54E-612E-BA4E-AC05-B63369024C82}"/>
              </a:ext>
            </a:extLst>
          </p:cNvPr>
          <p:cNvSpPr/>
          <p:nvPr/>
        </p:nvSpPr>
        <p:spPr>
          <a:xfrm>
            <a:off x="4642266" y="3612965"/>
            <a:ext cx="147484" cy="14748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4903E91-FD96-BA42-9EF8-EAFFAACA040E}"/>
              </a:ext>
            </a:extLst>
          </p:cNvPr>
          <p:cNvSpPr txBox="1"/>
          <p:nvPr/>
        </p:nvSpPr>
        <p:spPr>
          <a:xfrm>
            <a:off x="8601432" y="2093007"/>
            <a:ext cx="2843926" cy="892552"/>
          </a:xfrm>
          <a:prstGeom prst="rect">
            <a:avLst/>
          </a:prstGeom>
          <a:noFill/>
        </p:spPr>
        <p:txBody>
          <a:bodyPr wrap="square" rtlCol="0">
            <a:spAutoFit/>
          </a:bodyPr>
          <a:lstStyle/>
          <a:p>
            <a:r>
              <a:rPr lang="en-US" sz="1400">
                <a:solidFill>
                  <a:schemeClr val="tx1">
                    <a:lumMod val="75000"/>
                    <a:lumOff val="25000"/>
                  </a:schemeClr>
                </a:solidFill>
              </a:rPr>
              <a:t>Your personal consultant, helping you solve business challenges for your frontline teams</a:t>
            </a:r>
          </a:p>
          <a:p>
            <a:endParaRPr lang="en-US" sz="1000">
              <a:solidFill>
                <a:schemeClr val="tx1">
                  <a:lumMod val="75000"/>
                  <a:lumOff val="25000"/>
                </a:schemeClr>
              </a:solidFill>
            </a:endParaRPr>
          </a:p>
        </p:txBody>
      </p:sp>
      <p:cxnSp>
        <p:nvCxnSpPr>
          <p:cNvPr id="22" name="Straight Connector 21">
            <a:extLst>
              <a:ext uri="{FF2B5EF4-FFF2-40B4-BE49-F238E27FC236}">
                <a16:creationId xmlns:a16="http://schemas.microsoft.com/office/drawing/2014/main" id="{78CE1687-8F14-6147-88BB-138A64BBE477}"/>
              </a:ext>
            </a:extLst>
          </p:cNvPr>
          <p:cNvCxnSpPr>
            <a:cxnSpLocks/>
          </p:cNvCxnSpPr>
          <p:nvPr/>
        </p:nvCxnSpPr>
        <p:spPr>
          <a:xfrm>
            <a:off x="6129309" y="2009530"/>
            <a:ext cx="522449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 person standing posing for the camera&#10;&#10;Description automatically generated">
            <a:extLst>
              <a:ext uri="{FF2B5EF4-FFF2-40B4-BE49-F238E27FC236}">
                <a16:creationId xmlns:a16="http://schemas.microsoft.com/office/drawing/2014/main" id="{C5FA853A-730E-AC43-8150-938103FB6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213" y="2783845"/>
            <a:ext cx="877725" cy="1865942"/>
          </a:xfrm>
          <a:prstGeom prst="rect">
            <a:avLst/>
          </a:prstGeom>
        </p:spPr>
      </p:pic>
      <p:pic>
        <p:nvPicPr>
          <p:cNvPr id="24" name="Picture 23" descr="A picture containing man, holding, standing, woman&#10;&#10;Description automatically generated">
            <a:extLst>
              <a:ext uri="{FF2B5EF4-FFF2-40B4-BE49-F238E27FC236}">
                <a16:creationId xmlns:a16="http://schemas.microsoft.com/office/drawing/2014/main" id="{9D9ACCBF-BD4B-FC48-8855-D98D57D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79" y="2745969"/>
            <a:ext cx="776801" cy="1871571"/>
          </a:xfrm>
          <a:prstGeom prst="rect">
            <a:avLst/>
          </a:prstGeom>
        </p:spPr>
      </p:pic>
      <p:pic>
        <p:nvPicPr>
          <p:cNvPr id="25" name="Picture 24">
            <a:extLst>
              <a:ext uri="{FF2B5EF4-FFF2-40B4-BE49-F238E27FC236}">
                <a16:creationId xmlns:a16="http://schemas.microsoft.com/office/drawing/2014/main" id="{EA6BB16F-E088-EA41-9449-08F4F0F9C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069" y="2997134"/>
            <a:ext cx="844742" cy="1795822"/>
          </a:xfrm>
          <a:prstGeom prst="rect">
            <a:avLst/>
          </a:prstGeom>
        </p:spPr>
      </p:pic>
      <p:cxnSp>
        <p:nvCxnSpPr>
          <p:cNvPr id="30" name="Straight Connector 29">
            <a:extLst>
              <a:ext uri="{FF2B5EF4-FFF2-40B4-BE49-F238E27FC236}">
                <a16:creationId xmlns:a16="http://schemas.microsoft.com/office/drawing/2014/main" id="{C91F4D4E-7CB5-6940-AD0F-1075877494A7}"/>
              </a:ext>
            </a:extLst>
          </p:cNvPr>
          <p:cNvCxnSpPr>
            <a:cxnSpLocks/>
          </p:cNvCxnSpPr>
          <p:nvPr/>
        </p:nvCxnSpPr>
        <p:spPr>
          <a:xfrm>
            <a:off x="596385" y="3684648"/>
            <a:ext cx="411962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0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screenshot&#10;&#10;Description automatically generated">
            <a:extLst>
              <a:ext uri="{FF2B5EF4-FFF2-40B4-BE49-F238E27FC236}">
                <a16:creationId xmlns:a16="http://schemas.microsoft.com/office/drawing/2014/main" id="{6AC2B11A-6D39-8C4C-8D1E-84B3C5C96D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782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pie chart&#10;&#10;Description automatically generated">
            <a:extLst>
              <a:ext uri="{FF2B5EF4-FFF2-40B4-BE49-F238E27FC236}">
                <a16:creationId xmlns:a16="http://schemas.microsoft.com/office/drawing/2014/main" id="{881775B0-C7DE-AA4D-A94A-2B09E29B04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6927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Your Texas NHA team</a:t>
            </a:r>
          </a:p>
        </p:txBody>
      </p:sp>
      <p:sp>
        <p:nvSpPr>
          <p:cNvPr id="4" name="Text Placeholder 3"/>
          <p:cNvSpPr>
            <a:spLocks noGrp="1"/>
          </p:cNvSpPr>
          <p:nvPr>
            <p:ph type="body" sz="quarter" idx="14"/>
          </p:nvPr>
        </p:nvSpPr>
        <p:spPr>
          <a:xfrm>
            <a:off x="1361872" y="1570183"/>
            <a:ext cx="8983399" cy="3970865"/>
          </a:xfrm>
        </p:spPr>
        <p:txBody>
          <a:bodyPr>
            <a:normAutofit/>
          </a:bodyPr>
          <a:lstStyle/>
          <a:p>
            <a:pPr marL="0" indent="0" algn="ctr">
              <a:buNone/>
            </a:pPr>
            <a:endParaRPr lang="en-US" sz="2000" dirty="0"/>
          </a:p>
          <a:p>
            <a:pPr marL="0" indent="0" algn="ctr">
              <a:buNone/>
            </a:pPr>
            <a:r>
              <a:rPr lang="en-US" sz="2400" dirty="0">
                <a:solidFill>
                  <a:schemeClr val="accent3">
                    <a:lumMod val="50000"/>
                  </a:schemeClr>
                </a:solidFill>
              </a:rPr>
              <a:t>Regional Partnerships Manger: </a:t>
            </a:r>
          </a:p>
          <a:p>
            <a:pPr marL="0" indent="0" algn="ctr">
              <a:buNone/>
            </a:pPr>
            <a:r>
              <a:rPr lang="en-US" sz="2000" dirty="0"/>
              <a:t>Jen Dehn: </a:t>
            </a:r>
            <a:r>
              <a:rPr lang="en-US" sz="2000" dirty="0">
                <a:solidFill>
                  <a:schemeClr val="accent2">
                    <a:lumMod val="75000"/>
                  </a:schemeClr>
                </a:solidFill>
                <a:hlinkClick r:id="rId2">
                  <a:extLst>
                    <a:ext uri="{A12FA001-AC4F-418D-AE19-62706E023703}">
                      <ahyp:hlinkClr xmlns:ahyp="http://schemas.microsoft.com/office/drawing/2018/hyperlinkcolor" val="tx"/>
                    </a:ext>
                  </a:extLst>
                </a:hlinkClick>
              </a:rPr>
              <a:t>jennifer.dehn@nhanow.com</a:t>
            </a:r>
            <a:r>
              <a:rPr lang="en-US" sz="2000" dirty="0">
                <a:solidFill>
                  <a:schemeClr val="accent2">
                    <a:lumMod val="75000"/>
                  </a:schemeClr>
                </a:solidFill>
              </a:rPr>
              <a:t> </a:t>
            </a:r>
          </a:p>
          <a:p>
            <a:pPr marL="0" indent="0" algn="ctr">
              <a:buNone/>
            </a:pPr>
            <a:r>
              <a:rPr lang="en-US" sz="2400" dirty="0">
                <a:solidFill>
                  <a:schemeClr val="accent3">
                    <a:lumMod val="50000"/>
                  </a:schemeClr>
                </a:solidFill>
              </a:rPr>
              <a:t>Client executives: </a:t>
            </a:r>
          </a:p>
          <a:p>
            <a:pPr marL="0" indent="0" algn="ctr">
              <a:buNone/>
            </a:pPr>
            <a:r>
              <a:rPr lang="en-US" sz="2000" dirty="0"/>
              <a:t>Ashley Guy: </a:t>
            </a:r>
            <a:r>
              <a:rPr lang="en-US" sz="2000" dirty="0">
                <a:solidFill>
                  <a:schemeClr val="accent2">
                    <a:lumMod val="75000"/>
                  </a:schemeClr>
                </a:solidFill>
                <a:hlinkClick r:id="rId3">
                  <a:extLst>
                    <a:ext uri="{A12FA001-AC4F-418D-AE19-62706E023703}">
                      <ahyp:hlinkClr xmlns:ahyp="http://schemas.microsoft.com/office/drawing/2018/hyperlinkcolor" val="tx"/>
                    </a:ext>
                  </a:extLst>
                </a:hlinkClick>
              </a:rPr>
              <a:t>ashley.guy@nhanow.com</a:t>
            </a:r>
            <a:endParaRPr lang="en-US" sz="2000" dirty="0">
              <a:solidFill>
                <a:schemeClr val="accent2">
                  <a:lumMod val="75000"/>
                </a:schemeClr>
              </a:solidFill>
            </a:endParaRPr>
          </a:p>
          <a:p>
            <a:pPr marL="0" indent="0" algn="ctr">
              <a:buNone/>
            </a:pPr>
            <a:r>
              <a:rPr lang="en-US" sz="2000" dirty="0"/>
              <a:t>Nigora McGill</a:t>
            </a:r>
            <a:r>
              <a:rPr lang="en-US" sz="2000" dirty="0">
                <a:solidFill>
                  <a:schemeClr val="accent2">
                    <a:lumMod val="75000"/>
                  </a:schemeClr>
                </a:solidFill>
              </a:rPr>
              <a:t>: </a:t>
            </a:r>
            <a:r>
              <a:rPr lang="en-US" sz="2000" dirty="0">
                <a:solidFill>
                  <a:schemeClr val="accent2">
                    <a:lumMod val="75000"/>
                  </a:schemeClr>
                </a:solidFill>
                <a:hlinkClick r:id="rId4">
                  <a:extLst>
                    <a:ext uri="{A12FA001-AC4F-418D-AE19-62706E023703}">
                      <ahyp:hlinkClr xmlns:ahyp="http://schemas.microsoft.com/office/drawing/2018/hyperlinkcolor" val="tx"/>
                    </a:ext>
                  </a:extLst>
                </a:hlinkClick>
              </a:rPr>
              <a:t>Nigora.mcgill@nhanow.com</a:t>
            </a:r>
            <a:endParaRPr lang="en-US" sz="2000" dirty="0">
              <a:solidFill>
                <a:schemeClr val="accent2">
                  <a:lumMod val="75000"/>
                </a:schemeClr>
              </a:solidFill>
            </a:endParaRPr>
          </a:p>
          <a:p>
            <a:pPr marL="0" indent="0" algn="ctr">
              <a:buNone/>
            </a:pPr>
            <a:r>
              <a:rPr lang="en-US" sz="2000" dirty="0"/>
              <a:t>Beth </a:t>
            </a:r>
            <a:r>
              <a:rPr lang="en-US" sz="2000" dirty="0" err="1"/>
              <a:t>Pintner</a:t>
            </a:r>
            <a:r>
              <a:rPr lang="en-US" sz="2000" dirty="0"/>
              <a:t>: </a:t>
            </a:r>
            <a:r>
              <a:rPr lang="en-US" sz="2000" dirty="0">
                <a:solidFill>
                  <a:schemeClr val="accent2">
                    <a:lumMod val="75000"/>
                  </a:schemeClr>
                </a:solidFill>
                <a:hlinkClick r:id="rId5">
                  <a:extLst>
                    <a:ext uri="{A12FA001-AC4F-418D-AE19-62706E023703}">
                      <ahyp:hlinkClr xmlns:ahyp="http://schemas.microsoft.com/office/drawing/2018/hyperlinkcolor" val="tx"/>
                    </a:ext>
                  </a:extLst>
                </a:hlinkClick>
              </a:rPr>
              <a:t>beth.pintner@nhanow.com</a:t>
            </a:r>
            <a:endParaRPr lang="en-US" sz="2000" dirty="0">
              <a:solidFill>
                <a:schemeClr val="accent2">
                  <a:lumMod val="75000"/>
                </a:schemeClr>
              </a:solidFill>
            </a:endParaRPr>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BB20094D-D853-4F2E-98F6-7118F7C24B5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A041-DBAC-41F9-9A8B-92853C234F60}" type="slidenum">
              <a:rPr kumimoji="0" lang="en-US" sz="1200" b="0" i="0" u="none" strike="noStrike" kern="1200" cap="none" spc="0" normalizeH="0" baseline="0" noProof="0" smtClean="0">
                <a:ln>
                  <a:noFill/>
                </a:ln>
                <a:solidFill>
                  <a:srgbClr val="424242">
                    <a:tint val="75000"/>
                  </a:srgbClr>
                </a:solidFill>
                <a:effectLst/>
                <a:uLnTx/>
                <a:uFillTx/>
                <a:latin typeface="Gotham Book"/>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24242">
                  <a:tint val="75000"/>
                </a:srgbClr>
              </a:solidFill>
              <a:effectLst/>
              <a:uLnTx/>
              <a:uFillTx/>
              <a:latin typeface="Gotham Book"/>
              <a:ea typeface="+mn-ea"/>
            </a:endParaRPr>
          </a:p>
        </p:txBody>
      </p:sp>
    </p:spTree>
    <p:extLst>
      <p:ext uri="{BB962C8B-B14F-4D97-AF65-F5344CB8AC3E}">
        <p14:creationId xmlns:p14="http://schemas.microsoft.com/office/powerpoint/2010/main" val="8472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in a room&#10;&#10;Description automatically generated">
            <a:extLst>
              <a:ext uri="{FF2B5EF4-FFF2-40B4-BE49-F238E27FC236}">
                <a16:creationId xmlns:a16="http://schemas.microsoft.com/office/drawing/2014/main" id="{39B9E466-CD67-1A42-B19B-DD03F9F82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DE7DA9F1-2E12-634F-BC0E-6D419DAFA79B}"/>
              </a:ext>
            </a:extLst>
          </p:cNvPr>
          <p:cNvGrpSpPr/>
          <p:nvPr/>
        </p:nvGrpSpPr>
        <p:grpSpPr>
          <a:xfrm>
            <a:off x="1516828" y="3192098"/>
            <a:ext cx="8190810" cy="1707369"/>
            <a:chOff x="803209" y="2983895"/>
            <a:chExt cx="8190810" cy="1707369"/>
          </a:xfrm>
        </p:grpSpPr>
        <p:sp>
          <p:nvSpPr>
            <p:cNvPr id="18" name="TextBox 17">
              <a:extLst>
                <a:ext uri="{FF2B5EF4-FFF2-40B4-BE49-F238E27FC236}">
                  <a16:creationId xmlns:a16="http://schemas.microsoft.com/office/drawing/2014/main" id="{A24CC989-5984-8042-872B-82D7DF663121}"/>
                </a:ext>
              </a:extLst>
            </p:cNvPr>
            <p:cNvSpPr txBox="1"/>
            <p:nvPr/>
          </p:nvSpPr>
          <p:spPr>
            <a:xfrm>
              <a:off x="803209" y="2983895"/>
              <a:ext cx="8190810" cy="930448"/>
            </a:xfrm>
            <a:prstGeom prst="rect">
              <a:avLst/>
            </a:prstGeom>
            <a:noFill/>
          </p:spPr>
          <p:txBody>
            <a:bodyPr wrap="square" rtlCol="0">
              <a:spAutoFit/>
            </a:bodyPr>
            <a:lstStyle/>
            <a:p>
              <a:pPr algn="r">
                <a:lnSpc>
                  <a:spcPts val="5800"/>
                </a:lnSpc>
              </a:pPr>
              <a:r>
                <a:rPr lang="en-US" sz="9600" b="1" spc="300">
                  <a:solidFill>
                    <a:schemeClr val="bg1"/>
                  </a:solidFill>
                  <a:latin typeface="+mj-lt"/>
                  <a:cs typeface="Poppins ExtraBold" panose="00000900000000000000" pitchFamily="2" charset="0"/>
                </a:rPr>
                <a:t>TOGETHER</a:t>
              </a:r>
            </a:p>
          </p:txBody>
        </p:sp>
        <p:sp>
          <p:nvSpPr>
            <p:cNvPr id="19" name="TextBox 18">
              <a:extLst>
                <a:ext uri="{FF2B5EF4-FFF2-40B4-BE49-F238E27FC236}">
                  <a16:creationId xmlns:a16="http://schemas.microsoft.com/office/drawing/2014/main" id="{D1B70D50-9131-474A-8EB0-5696D7504C23}"/>
                </a:ext>
              </a:extLst>
            </p:cNvPr>
            <p:cNvSpPr txBox="1"/>
            <p:nvPr/>
          </p:nvSpPr>
          <p:spPr>
            <a:xfrm>
              <a:off x="1804609" y="3737157"/>
              <a:ext cx="5350933" cy="954107"/>
            </a:xfrm>
            <a:prstGeom prst="rect">
              <a:avLst/>
            </a:prstGeom>
            <a:noFill/>
          </p:spPr>
          <p:txBody>
            <a:bodyPr wrap="square" rtlCol="0">
              <a:spAutoFit/>
            </a:bodyPr>
            <a:lstStyle/>
            <a:p>
              <a:r>
                <a:rPr lang="en-US" sz="2800">
                  <a:solidFill>
                    <a:schemeClr val="bg1"/>
                  </a:solidFill>
                  <a:cs typeface="Poppins" panose="00000500000000000000" pitchFamily="2" charset="0"/>
                </a:rPr>
                <a:t>we can empower people </a:t>
              </a:r>
              <a:br>
                <a:rPr lang="en-US" sz="2800">
                  <a:solidFill>
                    <a:schemeClr val="bg1"/>
                  </a:solidFill>
                  <a:cs typeface="Poppins" panose="00000500000000000000" pitchFamily="2" charset="0"/>
                </a:rPr>
              </a:br>
              <a:r>
                <a:rPr lang="en-US" sz="2800">
                  <a:solidFill>
                    <a:schemeClr val="bg1"/>
                  </a:solidFill>
                  <a:cs typeface="Poppins" panose="00000500000000000000" pitchFamily="2" charset="0"/>
                </a:rPr>
                <a:t>to access </a:t>
              </a:r>
              <a:r>
                <a:rPr lang="en-US" sz="2800" b="1">
                  <a:solidFill>
                    <a:srgbClr val="C9EDFF"/>
                  </a:solidFill>
                  <a:cs typeface="Poppins" panose="00000500000000000000" pitchFamily="2" charset="0"/>
                </a:rPr>
                <a:t>a better future</a:t>
              </a:r>
            </a:p>
          </p:txBody>
        </p:sp>
      </p:grpSp>
    </p:spTree>
    <p:extLst>
      <p:ext uri="{BB962C8B-B14F-4D97-AF65-F5344CB8AC3E}">
        <p14:creationId xmlns:p14="http://schemas.microsoft.com/office/powerpoint/2010/main" val="345175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mirror posing for the camera&#10;&#10;Description automatically generated">
            <a:extLst>
              <a:ext uri="{FF2B5EF4-FFF2-40B4-BE49-F238E27FC236}">
                <a16:creationId xmlns:a16="http://schemas.microsoft.com/office/drawing/2014/main" id="{D794CC41-3AE9-2449-BDA9-A3156B4B0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F2EFD6D-8883-6E45-B0F1-E3140E7A1FBE}"/>
              </a:ext>
            </a:extLst>
          </p:cNvPr>
          <p:cNvSpPr txBox="1"/>
          <p:nvPr/>
        </p:nvSpPr>
        <p:spPr>
          <a:xfrm>
            <a:off x="2484362" y="3492222"/>
            <a:ext cx="7223276" cy="808170"/>
          </a:xfrm>
          <a:prstGeom prst="rect">
            <a:avLst/>
          </a:prstGeom>
          <a:noFill/>
        </p:spPr>
        <p:txBody>
          <a:bodyPr wrap="square" rtlCol="0">
            <a:spAutoFit/>
          </a:bodyPr>
          <a:lstStyle/>
          <a:p>
            <a:pPr algn="ctr">
              <a:lnSpc>
                <a:spcPts val="5800"/>
              </a:lnSpc>
            </a:pPr>
            <a:r>
              <a:rPr lang="en-US" sz="4400" b="1" spc="300">
                <a:solidFill>
                  <a:schemeClr val="bg1"/>
                </a:solidFill>
                <a:latin typeface="+mj-lt"/>
                <a:cs typeface="Poppins ExtraBold" panose="00000900000000000000" pitchFamily="2" charset="0"/>
              </a:rPr>
              <a:t>APPENDIX</a:t>
            </a:r>
          </a:p>
        </p:txBody>
      </p:sp>
    </p:spTree>
    <p:extLst>
      <p:ext uri="{BB962C8B-B14F-4D97-AF65-F5344CB8AC3E}">
        <p14:creationId xmlns:p14="http://schemas.microsoft.com/office/powerpoint/2010/main" val="28840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67CC2A-97B0-4BA2-9BE9-5CF32805DFFF}"/>
              </a:ext>
            </a:extLst>
          </p:cNvPr>
          <p:cNvSpPr>
            <a:spLocks noGrp="1"/>
          </p:cNvSpPr>
          <p:nvPr>
            <p:ph type="title"/>
          </p:nvPr>
        </p:nvSpPr>
        <p:spPr/>
        <p:txBody>
          <a:bodyPr/>
          <a:lstStyle/>
          <a:p>
            <a:r>
              <a:rPr lang="en-US"/>
              <a:t>Your NHA Support Resources</a:t>
            </a:r>
          </a:p>
        </p:txBody>
      </p:sp>
      <p:sp>
        <p:nvSpPr>
          <p:cNvPr id="5" name="Text Placeholder 4">
            <a:extLst>
              <a:ext uri="{FF2B5EF4-FFF2-40B4-BE49-F238E27FC236}">
                <a16:creationId xmlns:a16="http://schemas.microsoft.com/office/drawing/2014/main" id="{289E74DA-B462-4899-B879-F841C625628C}"/>
              </a:ext>
            </a:extLst>
          </p:cNvPr>
          <p:cNvSpPr>
            <a:spLocks noGrp="1"/>
          </p:cNvSpPr>
          <p:nvPr>
            <p:ph type="body" sz="quarter" idx="14"/>
          </p:nvPr>
        </p:nvSpPr>
        <p:spPr>
          <a:xfrm>
            <a:off x="4591636" y="3035175"/>
            <a:ext cx="3046648" cy="3225800"/>
          </a:xfrm>
        </p:spPr>
        <p:txBody>
          <a:bodyPr>
            <a:normAutofit lnSpcReduction="10000"/>
          </a:bodyPr>
          <a:lstStyle/>
          <a:p>
            <a:pPr marL="0" indent="0">
              <a:lnSpc>
                <a:spcPct val="100000"/>
              </a:lnSpc>
              <a:buNone/>
            </a:pPr>
            <a:r>
              <a:rPr lang="en-US" b="1"/>
              <a:t>Candidate support</a:t>
            </a:r>
          </a:p>
          <a:p>
            <a:pPr>
              <a:lnSpc>
                <a:spcPct val="100000"/>
              </a:lnSpc>
              <a:buFont typeface="Wingdings" panose="05000000000000000000" pitchFamily="2" charset="2"/>
              <a:buChar char="Ø"/>
            </a:pPr>
            <a:r>
              <a:rPr lang="en-US"/>
              <a:t>Registration</a:t>
            </a:r>
          </a:p>
          <a:p>
            <a:pPr>
              <a:lnSpc>
                <a:spcPct val="100000"/>
              </a:lnSpc>
              <a:buFont typeface="Wingdings" panose="05000000000000000000" pitchFamily="2" charset="2"/>
              <a:buChar char="Ø"/>
            </a:pPr>
            <a:r>
              <a:rPr lang="en-US"/>
              <a:t>Technology</a:t>
            </a:r>
          </a:p>
          <a:p>
            <a:pPr>
              <a:lnSpc>
                <a:spcPct val="100000"/>
              </a:lnSpc>
              <a:buFont typeface="Wingdings" panose="05000000000000000000" pitchFamily="2" charset="2"/>
              <a:buChar char="Ø"/>
            </a:pPr>
            <a:r>
              <a:rPr lang="en-US"/>
              <a:t>Live Remote Proctor Support</a:t>
            </a:r>
          </a:p>
          <a:p>
            <a:pPr>
              <a:lnSpc>
                <a:spcPct val="100000"/>
              </a:lnSpc>
              <a:buFont typeface="Wingdings" panose="05000000000000000000" pitchFamily="2" charset="2"/>
              <a:buChar char="Ø"/>
            </a:pPr>
            <a:r>
              <a:rPr lang="en-US"/>
              <a:t>Continuing Education</a:t>
            </a:r>
          </a:p>
          <a:p>
            <a:pPr>
              <a:lnSpc>
                <a:spcPct val="100000"/>
              </a:lnSpc>
              <a:buFont typeface="Wingdings" panose="05000000000000000000" pitchFamily="2" charset="2"/>
              <a:buChar char="Ø"/>
            </a:pPr>
            <a:r>
              <a:rPr lang="en-US"/>
              <a:t>Recertification</a:t>
            </a:r>
          </a:p>
          <a:p>
            <a:pPr marL="0" indent="0" algn="ctr">
              <a:lnSpc>
                <a:spcPct val="100000"/>
              </a:lnSpc>
              <a:buNone/>
            </a:pPr>
            <a:endParaRPr lang="en-US"/>
          </a:p>
          <a:p>
            <a:pPr marL="0" indent="0">
              <a:lnSpc>
                <a:spcPct val="100000"/>
              </a:lnSpc>
              <a:buNone/>
            </a:pPr>
            <a:r>
              <a:rPr lang="en-US" b="1"/>
              <a:t>Partner Support</a:t>
            </a:r>
          </a:p>
          <a:p>
            <a:pPr>
              <a:lnSpc>
                <a:spcPct val="100000"/>
              </a:lnSpc>
              <a:buFont typeface="Wingdings" panose="05000000000000000000" pitchFamily="2" charset="2"/>
              <a:buChar char="Ø"/>
            </a:pPr>
            <a:r>
              <a:rPr lang="en-US"/>
              <a:t>Proctors</a:t>
            </a:r>
          </a:p>
          <a:p>
            <a:pPr>
              <a:lnSpc>
                <a:spcPct val="100000"/>
              </a:lnSpc>
              <a:buFont typeface="Wingdings" panose="05000000000000000000" pitchFamily="2" charset="2"/>
              <a:buChar char="Ø"/>
            </a:pPr>
            <a:r>
              <a:rPr lang="en-US"/>
              <a:t>Exam date help</a:t>
            </a:r>
          </a:p>
          <a:p>
            <a:pPr>
              <a:lnSpc>
                <a:spcPct val="100000"/>
              </a:lnSpc>
              <a:buFont typeface="Wingdings" panose="05000000000000000000" pitchFamily="2" charset="2"/>
              <a:buChar char="Ø"/>
            </a:pPr>
            <a:r>
              <a:rPr lang="en-US"/>
              <a:t>Invoice payments</a:t>
            </a:r>
          </a:p>
          <a:p>
            <a:pPr>
              <a:lnSpc>
                <a:spcPct val="100000"/>
              </a:lnSpc>
              <a:buFont typeface="Wingdings" panose="05000000000000000000" pitchFamily="2" charset="2"/>
              <a:buChar char="Ø"/>
            </a:pPr>
            <a:r>
              <a:rPr lang="en-US"/>
              <a:t>Third Party Testing Support</a:t>
            </a:r>
          </a:p>
          <a:p>
            <a:pPr marL="0" indent="0" algn="ctr">
              <a:lnSpc>
                <a:spcPct val="100000"/>
              </a:lnSpc>
              <a:buNone/>
            </a:pPr>
            <a:endParaRPr lang="en-US" b="1"/>
          </a:p>
          <a:p>
            <a:pPr marL="0" indent="0" algn="ctr">
              <a:buNone/>
            </a:pPr>
            <a:endParaRPr lang="en-US"/>
          </a:p>
          <a:p>
            <a:pPr marL="0" indent="0" algn="ctr">
              <a:buNone/>
            </a:pPr>
            <a:endParaRPr lang="en-US"/>
          </a:p>
        </p:txBody>
      </p:sp>
      <p:sp>
        <p:nvSpPr>
          <p:cNvPr id="6" name="Text Placeholder 5">
            <a:extLst>
              <a:ext uri="{FF2B5EF4-FFF2-40B4-BE49-F238E27FC236}">
                <a16:creationId xmlns:a16="http://schemas.microsoft.com/office/drawing/2014/main" id="{16F14166-6F23-4E45-BF49-311F619F85B2}"/>
              </a:ext>
            </a:extLst>
          </p:cNvPr>
          <p:cNvSpPr>
            <a:spLocks noGrp="1"/>
          </p:cNvSpPr>
          <p:nvPr>
            <p:ph type="body" sz="quarter" idx="15"/>
          </p:nvPr>
        </p:nvSpPr>
        <p:spPr>
          <a:xfrm>
            <a:off x="869916" y="2959850"/>
            <a:ext cx="3346703" cy="3225800"/>
          </a:xfrm>
        </p:spPr>
        <p:txBody>
          <a:bodyPr/>
          <a:lstStyle/>
          <a:p>
            <a:pPr marL="0" indent="0" algn="ctr">
              <a:buNone/>
            </a:pPr>
            <a:endParaRPr lang="en-US" b="1"/>
          </a:p>
          <a:p>
            <a:pPr>
              <a:buFont typeface="Wingdings" panose="05000000000000000000" pitchFamily="2" charset="2"/>
              <a:buChar char="Ø"/>
            </a:pPr>
            <a:r>
              <a:rPr lang="en-US" sz="1200"/>
              <a:t>Find easy to use reference documents and videos in your NHA Account by clicking on “How To Docs</a:t>
            </a:r>
          </a:p>
        </p:txBody>
      </p:sp>
      <p:sp>
        <p:nvSpPr>
          <p:cNvPr id="7" name="Text Placeholder 6">
            <a:extLst>
              <a:ext uri="{FF2B5EF4-FFF2-40B4-BE49-F238E27FC236}">
                <a16:creationId xmlns:a16="http://schemas.microsoft.com/office/drawing/2014/main" id="{160FB58D-B32F-4C5A-90D9-55E9BBA21EED}"/>
              </a:ext>
            </a:extLst>
          </p:cNvPr>
          <p:cNvSpPr>
            <a:spLocks noGrp="1"/>
          </p:cNvSpPr>
          <p:nvPr>
            <p:ph type="body" sz="quarter" idx="16"/>
          </p:nvPr>
        </p:nvSpPr>
        <p:spPr>
          <a:xfrm>
            <a:off x="8184441" y="3108997"/>
            <a:ext cx="3046648" cy="3225800"/>
          </a:xfrm>
        </p:spPr>
        <p:txBody>
          <a:bodyPr>
            <a:normAutofit/>
          </a:bodyPr>
          <a:lstStyle/>
          <a:p>
            <a:pPr>
              <a:buFont typeface="Wingdings" panose="05000000000000000000" pitchFamily="2" charset="2"/>
              <a:buChar char="Ø"/>
            </a:pPr>
            <a:r>
              <a:rPr lang="en-US" sz="1200"/>
              <a:t>New Partner Guidance</a:t>
            </a:r>
          </a:p>
          <a:p>
            <a:pPr>
              <a:buFont typeface="Wingdings" panose="05000000000000000000" pitchFamily="2" charset="2"/>
              <a:buChar char="Ø"/>
            </a:pPr>
            <a:r>
              <a:rPr lang="en-US" sz="1200"/>
              <a:t>Program Alignment with NHA Resources</a:t>
            </a:r>
          </a:p>
          <a:p>
            <a:pPr>
              <a:buFont typeface="Wingdings" panose="05000000000000000000" pitchFamily="2" charset="2"/>
              <a:buChar char="Ø"/>
            </a:pPr>
            <a:r>
              <a:rPr lang="en-US" sz="1200"/>
              <a:t>Account Planning</a:t>
            </a:r>
          </a:p>
          <a:p>
            <a:pPr>
              <a:buFont typeface="Wingdings" panose="05000000000000000000" pitchFamily="2" charset="2"/>
              <a:buChar char="Ø"/>
            </a:pPr>
            <a:r>
              <a:rPr lang="en-US" sz="1200"/>
              <a:t>Introduction of New Tools and Resources</a:t>
            </a:r>
          </a:p>
          <a:p>
            <a:pPr>
              <a:buFont typeface="Wingdings" panose="05000000000000000000" pitchFamily="2" charset="2"/>
              <a:buChar char="Ø"/>
            </a:pPr>
            <a:r>
              <a:rPr lang="en-US" sz="1200"/>
              <a:t>Industry Collaboration</a:t>
            </a:r>
          </a:p>
          <a:p>
            <a:pPr>
              <a:buFont typeface="Wingdings" panose="05000000000000000000" pitchFamily="2" charset="2"/>
              <a:buChar char="Ø"/>
            </a:pPr>
            <a:r>
              <a:rPr lang="en-US" sz="1200"/>
              <a:t>Initiate Training Offered Through NHA Client Experience Team</a:t>
            </a:r>
          </a:p>
        </p:txBody>
      </p:sp>
      <p:sp>
        <p:nvSpPr>
          <p:cNvPr id="8" name="Text Placeholder 7">
            <a:extLst>
              <a:ext uri="{FF2B5EF4-FFF2-40B4-BE49-F238E27FC236}">
                <a16:creationId xmlns:a16="http://schemas.microsoft.com/office/drawing/2014/main" id="{25E647C9-5210-4FF4-AB7C-E2BF735F966D}"/>
              </a:ext>
            </a:extLst>
          </p:cNvPr>
          <p:cNvSpPr>
            <a:spLocks noGrp="1"/>
          </p:cNvSpPr>
          <p:nvPr>
            <p:ph type="body" sz="quarter" idx="21"/>
          </p:nvPr>
        </p:nvSpPr>
        <p:spPr>
          <a:xfrm>
            <a:off x="4467926" y="2355075"/>
            <a:ext cx="3170358" cy="753921"/>
          </a:xfrm>
        </p:spPr>
        <p:txBody>
          <a:bodyPr>
            <a:normAutofit fontScale="55000" lnSpcReduction="20000"/>
          </a:bodyPr>
          <a:lstStyle/>
          <a:p>
            <a:pPr algn="ctr">
              <a:lnSpc>
                <a:spcPct val="120000"/>
              </a:lnSpc>
            </a:pPr>
            <a:r>
              <a:rPr lang="en-US" sz="3500" dirty="0"/>
              <a:t>CLIENT CARE</a:t>
            </a:r>
          </a:p>
          <a:p>
            <a:pPr algn="ctr">
              <a:lnSpc>
                <a:spcPct val="120000"/>
              </a:lnSpc>
            </a:pPr>
            <a:r>
              <a:rPr lang="en-US" sz="3000" dirty="0"/>
              <a:t>nhanow.com “Contact Us”</a:t>
            </a:r>
          </a:p>
        </p:txBody>
      </p:sp>
      <p:sp>
        <p:nvSpPr>
          <p:cNvPr id="9" name="Text Placeholder 8">
            <a:extLst>
              <a:ext uri="{FF2B5EF4-FFF2-40B4-BE49-F238E27FC236}">
                <a16:creationId xmlns:a16="http://schemas.microsoft.com/office/drawing/2014/main" id="{1BDF93ED-F76E-46AF-BE15-E5045C7282E8}"/>
              </a:ext>
            </a:extLst>
          </p:cNvPr>
          <p:cNvSpPr>
            <a:spLocks noGrp="1"/>
          </p:cNvSpPr>
          <p:nvPr>
            <p:ph type="body" sz="quarter" idx="22"/>
          </p:nvPr>
        </p:nvSpPr>
        <p:spPr>
          <a:xfrm>
            <a:off x="861494" y="2355075"/>
            <a:ext cx="3268170" cy="948377"/>
          </a:xfrm>
        </p:spPr>
        <p:txBody>
          <a:bodyPr>
            <a:normAutofit/>
          </a:bodyPr>
          <a:lstStyle/>
          <a:p>
            <a:pPr algn="ctr"/>
            <a:r>
              <a:rPr lang="en-US" sz="1800"/>
              <a:t>SELF GUIDED RESOURCES</a:t>
            </a:r>
          </a:p>
          <a:p>
            <a:pPr algn="ctr"/>
            <a:r>
              <a:rPr lang="en-US"/>
              <a:t>“How to Documents”</a:t>
            </a:r>
          </a:p>
        </p:txBody>
      </p:sp>
      <p:sp>
        <p:nvSpPr>
          <p:cNvPr id="10" name="Text Placeholder 9">
            <a:extLst>
              <a:ext uri="{FF2B5EF4-FFF2-40B4-BE49-F238E27FC236}">
                <a16:creationId xmlns:a16="http://schemas.microsoft.com/office/drawing/2014/main" id="{3490686C-F55A-4596-B942-5CB7BB1803EA}"/>
              </a:ext>
            </a:extLst>
          </p:cNvPr>
          <p:cNvSpPr>
            <a:spLocks noGrp="1"/>
          </p:cNvSpPr>
          <p:nvPr>
            <p:ph type="body" sz="quarter" idx="23"/>
          </p:nvPr>
        </p:nvSpPr>
        <p:spPr>
          <a:xfrm>
            <a:off x="8572416" y="2549531"/>
            <a:ext cx="3310873" cy="753921"/>
          </a:xfrm>
        </p:spPr>
        <p:txBody>
          <a:bodyPr>
            <a:normAutofit/>
          </a:bodyPr>
          <a:lstStyle/>
          <a:p>
            <a:r>
              <a:rPr lang="en-US" sz="1900" dirty="0"/>
              <a:t>CLIENT EXECUTIVE </a:t>
            </a:r>
          </a:p>
        </p:txBody>
      </p:sp>
      <p:pic>
        <p:nvPicPr>
          <p:cNvPr id="12" name="Graphic 11" descr="Call center">
            <a:extLst>
              <a:ext uri="{FF2B5EF4-FFF2-40B4-BE49-F238E27FC236}">
                <a16:creationId xmlns:a16="http://schemas.microsoft.com/office/drawing/2014/main" id="{7269E5EF-A1A9-4D12-A314-EDD6FD3EF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7760" y="1432406"/>
            <a:ext cx="914400" cy="914400"/>
          </a:xfrm>
          <a:prstGeom prst="rect">
            <a:avLst/>
          </a:prstGeom>
        </p:spPr>
      </p:pic>
      <p:pic>
        <p:nvPicPr>
          <p:cNvPr id="14" name="Graphic 13" descr="Teacher">
            <a:extLst>
              <a:ext uri="{FF2B5EF4-FFF2-40B4-BE49-F238E27FC236}">
                <a16:creationId xmlns:a16="http://schemas.microsoft.com/office/drawing/2014/main" id="{0AC37B40-4754-4D7F-B34C-6B0EA8DF3A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2314" y="1285708"/>
            <a:ext cx="1215004" cy="1215004"/>
          </a:xfrm>
          <a:prstGeom prst="rect">
            <a:avLst/>
          </a:prstGeom>
        </p:spPr>
      </p:pic>
      <p:pic>
        <p:nvPicPr>
          <p:cNvPr id="16" name="Graphic 15" descr="Boardroom">
            <a:extLst>
              <a:ext uri="{FF2B5EF4-FFF2-40B4-BE49-F238E27FC236}">
                <a16:creationId xmlns:a16="http://schemas.microsoft.com/office/drawing/2014/main" id="{62636261-E1D7-4291-9A64-58348A51FD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39237" y="1109111"/>
            <a:ext cx="1560990" cy="1560990"/>
          </a:xfrm>
          <a:prstGeom prst="rect">
            <a:avLst/>
          </a:prstGeom>
        </p:spPr>
      </p:pic>
      <p:pic>
        <p:nvPicPr>
          <p:cNvPr id="3" name="Picture 2">
            <a:extLst>
              <a:ext uri="{FF2B5EF4-FFF2-40B4-BE49-F238E27FC236}">
                <a16:creationId xmlns:a16="http://schemas.microsoft.com/office/drawing/2014/main" id="{3DD4964E-E11D-4B77-84B5-19CE6B0F0743}"/>
              </a:ext>
            </a:extLst>
          </p:cNvPr>
          <p:cNvPicPr>
            <a:picLocks noChangeAspect="1"/>
          </p:cNvPicPr>
          <p:nvPr/>
        </p:nvPicPr>
        <p:blipFill>
          <a:blip r:embed="rId9"/>
          <a:stretch>
            <a:fillRect/>
          </a:stretch>
        </p:blipFill>
        <p:spPr>
          <a:xfrm>
            <a:off x="1007975" y="4411179"/>
            <a:ext cx="3070583" cy="1062367"/>
          </a:xfrm>
          <a:prstGeom prst="rect">
            <a:avLst/>
          </a:prstGeom>
          <a:ln>
            <a:solidFill>
              <a:schemeClr val="accent2">
                <a:lumMod val="75000"/>
              </a:schemeClr>
            </a:solidFill>
          </a:ln>
        </p:spPr>
      </p:pic>
      <p:sp>
        <p:nvSpPr>
          <p:cNvPr id="2" name="Rectangle 1">
            <a:extLst>
              <a:ext uri="{FF2B5EF4-FFF2-40B4-BE49-F238E27FC236}">
                <a16:creationId xmlns:a16="http://schemas.microsoft.com/office/drawing/2014/main" id="{059F2E62-CC51-4EE3-B58C-69870A4DBA83}"/>
              </a:ext>
            </a:extLst>
          </p:cNvPr>
          <p:cNvSpPr/>
          <p:nvPr/>
        </p:nvSpPr>
        <p:spPr>
          <a:xfrm>
            <a:off x="0" y="0"/>
            <a:ext cx="869916" cy="124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90A7AE-0F30-4696-AA68-49D0D095FC74}"/>
              </a:ext>
            </a:extLst>
          </p:cNvPr>
          <p:cNvSpPr/>
          <p:nvPr/>
        </p:nvSpPr>
        <p:spPr>
          <a:xfrm>
            <a:off x="758266" y="1285708"/>
            <a:ext cx="3528402" cy="5049088"/>
          </a:xfrm>
          <a:prstGeom prst="rect">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A32C48-4CA9-4B0C-8430-8294540752E1}"/>
              </a:ext>
            </a:extLst>
          </p:cNvPr>
          <p:cNvSpPr/>
          <p:nvPr/>
        </p:nvSpPr>
        <p:spPr>
          <a:xfrm>
            <a:off x="4324538" y="1285708"/>
            <a:ext cx="3528402" cy="5049088"/>
          </a:xfrm>
          <a:prstGeom prst="rect">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E68D959-B429-4CD4-B0A9-1A809ECFF28F}"/>
              </a:ext>
            </a:extLst>
          </p:cNvPr>
          <p:cNvSpPr/>
          <p:nvPr/>
        </p:nvSpPr>
        <p:spPr>
          <a:xfrm>
            <a:off x="7890810" y="1285708"/>
            <a:ext cx="3528402" cy="5049088"/>
          </a:xfrm>
          <a:prstGeom prst="rect">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40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xit" presetSubtype="0" fill="hold" grpId="1"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al user interface, application&#10;&#10;Description automatically generated">
            <a:extLst>
              <a:ext uri="{FF2B5EF4-FFF2-40B4-BE49-F238E27FC236}">
                <a16:creationId xmlns:a16="http://schemas.microsoft.com/office/drawing/2014/main" id="{6A305F49-7AE1-D64E-B207-0E03B406E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087"/>
            <a:ext cx="12192000" cy="6845370"/>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DA64F136-C120-7F47-815B-A124F10AB97F}"/>
              </a:ext>
            </a:extLst>
          </p:cNvPr>
          <p:cNvPicPr>
            <a:picLocks noChangeAspect="1"/>
          </p:cNvPicPr>
          <p:nvPr/>
        </p:nvPicPr>
        <p:blipFill rotWithShape="1">
          <a:blip r:embed="rId4"/>
          <a:srcRect l="66265" b="52971"/>
          <a:stretch/>
        </p:blipFill>
        <p:spPr>
          <a:xfrm>
            <a:off x="11185669" y="6298311"/>
            <a:ext cx="760187" cy="448544"/>
          </a:xfrm>
          <a:prstGeom prst="rect">
            <a:avLst/>
          </a:prstGeom>
        </p:spPr>
      </p:pic>
      <p:sp>
        <p:nvSpPr>
          <p:cNvPr id="33" name="Title 3">
            <a:extLst>
              <a:ext uri="{FF2B5EF4-FFF2-40B4-BE49-F238E27FC236}">
                <a16:creationId xmlns:a16="http://schemas.microsoft.com/office/drawing/2014/main" id="{DFEC2574-E497-6B4E-9BFE-8D624E8E3B56}"/>
              </a:ext>
            </a:extLst>
          </p:cNvPr>
          <p:cNvSpPr>
            <a:spLocks noGrp="1"/>
          </p:cNvSpPr>
          <p:nvPr>
            <p:ph type="title"/>
          </p:nvPr>
        </p:nvSpPr>
        <p:spPr>
          <a:xfrm>
            <a:off x="838200" y="527352"/>
            <a:ext cx="10515600" cy="556381"/>
          </a:xfrm>
        </p:spPr>
        <p:txBody>
          <a:bodyPr>
            <a:noAutofit/>
          </a:bodyPr>
          <a:lstStyle/>
          <a:p>
            <a:r>
              <a:rPr lang="en-US" b="1">
                <a:solidFill>
                  <a:schemeClr val="tx1">
                    <a:lumMod val="65000"/>
                    <a:lumOff val="35000"/>
                  </a:schemeClr>
                </a:solidFill>
              </a:rPr>
              <a:t>Since 1989 NHA Has Awarded Over 1M Certifications</a:t>
            </a:r>
          </a:p>
        </p:txBody>
      </p:sp>
    </p:spTree>
    <p:extLst>
      <p:ext uri="{BB962C8B-B14F-4D97-AF65-F5344CB8AC3E}">
        <p14:creationId xmlns:p14="http://schemas.microsoft.com/office/powerpoint/2010/main" val="153434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descr="A large white building&#10;&#10;Description automatically generated">
            <a:extLst>
              <a:ext uri="{FF2B5EF4-FFF2-40B4-BE49-F238E27FC236}">
                <a16:creationId xmlns:a16="http://schemas.microsoft.com/office/drawing/2014/main" id="{29885D18-EA2D-4909-8839-5747A7B5976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469" r="4469"/>
          <a:stretch>
            <a:fillRect/>
          </a:stretch>
        </p:blipFill>
        <p:spPr/>
      </p:pic>
      <p:cxnSp>
        <p:nvCxnSpPr>
          <p:cNvPr id="54" name="Straight Connector 53">
            <a:extLst>
              <a:ext uri="{FF2B5EF4-FFF2-40B4-BE49-F238E27FC236}">
                <a16:creationId xmlns:a16="http://schemas.microsoft.com/office/drawing/2014/main" id="{6FB76866-684F-40B0-A6E9-7E442FB4D10D}"/>
              </a:ext>
            </a:extLst>
          </p:cNvPr>
          <p:cNvCxnSpPr>
            <a:cxnSpLocks/>
          </p:cNvCxnSpPr>
          <p:nvPr/>
        </p:nvCxnSpPr>
        <p:spPr>
          <a:xfrm>
            <a:off x="991143" y="1290339"/>
            <a:ext cx="4493142"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1024731-CF70-9549-B86D-32C811198E3B}"/>
              </a:ext>
            </a:extLst>
          </p:cNvPr>
          <p:cNvGrpSpPr/>
          <p:nvPr/>
        </p:nvGrpSpPr>
        <p:grpSpPr>
          <a:xfrm>
            <a:off x="838200" y="1360265"/>
            <a:ext cx="4745915" cy="4970383"/>
            <a:chOff x="734513" y="1472811"/>
            <a:chExt cx="5361487" cy="5615070"/>
          </a:xfrm>
        </p:grpSpPr>
        <p:pic>
          <p:nvPicPr>
            <p:cNvPr id="24" name="Picture 23" descr="A picture containing fish&#10;&#10;Description automatically generated">
              <a:extLst>
                <a:ext uri="{FF2B5EF4-FFF2-40B4-BE49-F238E27FC236}">
                  <a16:creationId xmlns:a16="http://schemas.microsoft.com/office/drawing/2014/main" id="{20078B33-8AC3-714A-B355-9D1EC9985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461" y="4768392"/>
              <a:ext cx="835406" cy="282231"/>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55BD077D-AB62-6640-AB3B-39DF3ACE7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0913" y="4668175"/>
              <a:ext cx="1237366" cy="418028"/>
            </a:xfrm>
            <a:prstGeom prst="rect">
              <a:avLst/>
            </a:prstGeom>
          </p:spPr>
        </p:pic>
        <p:pic>
          <p:nvPicPr>
            <p:cNvPr id="28" name="Picture 27" descr="A close up of a logo&#10;&#10;Description automatically generated">
              <a:extLst>
                <a:ext uri="{FF2B5EF4-FFF2-40B4-BE49-F238E27FC236}">
                  <a16:creationId xmlns:a16="http://schemas.microsoft.com/office/drawing/2014/main" id="{386A732F-A680-B941-A3D8-1E7BAEA5F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513" y="1718793"/>
              <a:ext cx="1587302" cy="634921"/>
            </a:xfrm>
            <a:prstGeom prst="rect">
              <a:avLst/>
            </a:prstGeom>
          </p:spPr>
        </p:pic>
        <p:pic>
          <p:nvPicPr>
            <p:cNvPr id="30" name="Picture 29">
              <a:extLst>
                <a:ext uri="{FF2B5EF4-FFF2-40B4-BE49-F238E27FC236}">
                  <a16:creationId xmlns:a16="http://schemas.microsoft.com/office/drawing/2014/main" id="{1F82D7D9-3433-6D46-B2AC-0E30F6C09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4" y="5554995"/>
              <a:ext cx="1450652" cy="244035"/>
            </a:xfrm>
            <a:prstGeom prst="rect">
              <a:avLst/>
            </a:prstGeom>
          </p:spPr>
        </p:pic>
        <p:pic>
          <p:nvPicPr>
            <p:cNvPr id="31" name="Picture 30" descr="A close up of a sign&#10;&#10;Description automatically generated">
              <a:extLst>
                <a:ext uri="{FF2B5EF4-FFF2-40B4-BE49-F238E27FC236}">
                  <a16:creationId xmlns:a16="http://schemas.microsoft.com/office/drawing/2014/main" id="{BE13F19D-B40F-8842-A678-EFF319B471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2877" y="6478281"/>
              <a:ext cx="1428750" cy="609600"/>
            </a:xfrm>
            <a:prstGeom prst="rect">
              <a:avLst/>
            </a:prstGeom>
          </p:spPr>
        </p:pic>
        <p:pic>
          <p:nvPicPr>
            <p:cNvPr id="32" name="Picture 31">
              <a:extLst>
                <a:ext uri="{FF2B5EF4-FFF2-40B4-BE49-F238E27FC236}">
                  <a16:creationId xmlns:a16="http://schemas.microsoft.com/office/drawing/2014/main" id="{070013A0-0423-F74D-9D74-96B9367C2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2664" y="2025212"/>
              <a:ext cx="1476375" cy="304800"/>
            </a:xfrm>
            <a:prstGeom prst="rect">
              <a:avLst/>
            </a:prstGeom>
          </p:spPr>
        </p:pic>
        <p:pic>
          <p:nvPicPr>
            <p:cNvPr id="34" name="Picture 33" descr="A picture containing drawing, meter&#10;&#10;Description automatically generated">
              <a:extLst>
                <a:ext uri="{FF2B5EF4-FFF2-40B4-BE49-F238E27FC236}">
                  <a16:creationId xmlns:a16="http://schemas.microsoft.com/office/drawing/2014/main" id="{368B708D-5A21-D34D-9B82-60E7E4D84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922" y="2858069"/>
              <a:ext cx="1145396" cy="418028"/>
            </a:xfrm>
            <a:prstGeom prst="rect">
              <a:avLst/>
            </a:prstGeom>
          </p:spPr>
        </p:pic>
        <p:pic>
          <p:nvPicPr>
            <p:cNvPr id="36" name="Picture 35">
              <a:extLst>
                <a:ext uri="{FF2B5EF4-FFF2-40B4-BE49-F238E27FC236}">
                  <a16:creationId xmlns:a16="http://schemas.microsoft.com/office/drawing/2014/main" id="{D06B3541-49C3-3F4D-9116-1E928849E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5417" y="5466113"/>
              <a:ext cx="1650583" cy="300106"/>
            </a:xfrm>
            <a:prstGeom prst="rect">
              <a:avLst/>
            </a:prstGeom>
          </p:spPr>
        </p:pic>
        <p:pic>
          <p:nvPicPr>
            <p:cNvPr id="38" name="Picture 37" descr="A picture containing knife, bird&#10;&#10;Description automatically generated">
              <a:extLst>
                <a:ext uri="{FF2B5EF4-FFF2-40B4-BE49-F238E27FC236}">
                  <a16:creationId xmlns:a16="http://schemas.microsoft.com/office/drawing/2014/main" id="{E556C5C2-1F1E-9A44-A9E3-E90D015D9D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294" y="3780469"/>
              <a:ext cx="1450652" cy="483551"/>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7EBAE75B-0B97-914B-92B2-A1C0BB7764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9722" y="4610311"/>
              <a:ext cx="1333500" cy="476250"/>
            </a:xfrm>
            <a:prstGeom prst="rect">
              <a:avLst/>
            </a:prstGeom>
          </p:spPr>
        </p:pic>
        <p:pic>
          <p:nvPicPr>
            <p:cNvPr id="42" name="Picture 41">
              <a:extLst>
                <a:ext uri="{FF2B5EF4-FFF2-40B4-BE49-F238E27FC236}">
                  <a16:creationId xmlns:a16="http://schemas.microsoft.com/office/drawing/2014/main" id="{608BDBDF-91AB-6D4E-A4AF-31D3A3858F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28251" y="2849640"/>
              <a:ext cx="1501482" cy="426457"/>
            </a:xfrm>
            <a:prstGeom prst="rect">
              <a:avLst/>
            </a:prstGeom>
          </p:spPr>
        </p:pic>
        <p:pic>
          <p:nvPicPr>
            <p:cNvPr id="43" name="Picture 42" descr="A picture containing bird&#10;&#10;Description automatically generated">
              <a:extLst>
                <a:ext uri="{FF2B5EF4-FFF2-40B4-BE49-F238E27FC236}">
                  <a16:creationId xmlns:a16="http://schemas.microsoft.com/office/drawing/2014/main" id="{E3D5D56F-4567-9E40-B578-2B4CF06F90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4101" y="3703284"/>
              <a:ext cx="1186303" cy="423680"/>
            </a:xfrm>
            <a:prstGeom prst="rect">
              <a:avLst/>
            </a:prstGeom>
          </p:spPr>
        </p:pic>
        <p:pic>
          <p:nvPicPr>
            <p:cNvPr id="44" name="Picture 43">
              <a:extLst>
                <a:ext uri="{FF2B5EF4-FFF2-40B4-BE49-F238E27FC236}">
                  <a16:creationId xmlns:a16="http://schemas.microsoft.com/office/drawing/2014/main" id="{0C3BE416-A825-2B40-90BD-24130B1138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3001" y="3876482"/>
              <a:ext cx="1392134" cy="236959"/>
            </a:xfrm>
            <a:prstGeom prst="rect">
              <a:avLst/>
            </a:prstGeom>
          </p:spPr>
        </p:pic>
        <p:pic>
          <p:nvPicPr>
            <p:cNvPr id="45" name="Picture 44" descr="A close up of a logo&#10;&#10;Description automatically generated">
              <a:extLst>
                <a:ext uri="{FF2B5EF4-FFF2-40B4-BE49-F238E27FC236}">
                  <a16:creationId xmlns:a16="http://schemas.microsoft.com/office/drawing/2014/main" id="{11E29169-F53D-4F4C-AFD9-E7A33CE8078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93392" y="2916014"/>
              <a:ext cx="1231352" cy="364305"/>
            </a:xfrm>
            <a:prstGeom prst="rect">
              <a:avLst/>
            </a:prstGeom>
          </p:spPr>
        </p:pic>
        <p:pic>
          <p:nvPicPr>
            <p:cNvPr id="46" name="Picture 45" descr="A picture containing shirt, food&#10;&#10;Description automatically generated">
              <a:extLst>
                <a:ext uri="{FF2B5EF4-FFF2-40B4-BE49-F238E27FC236}">
                  <a16:creationId xmlns:a16="http://schemas.microsoft.com/office/drawing/2014/main" id="{660E51A4-8376-5241-B826-C6A8655F32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20405" y="1472811"/>
              <a:ext cx="1392134" cy="1392134"/>
            </a:xfrm>
            <a:prstGeom prst="rect">
              <a:avLst/>
            </a:prstGeom>
          </p:spPr>
        </p:pic>
        <p:pic>
          <p:nvPicPr>
            <p:cNvPr id="47" name="Picture 46" descr="A picture containing light, outdoor, traffic, sitting&#10;&#10;Description automatically generated">
              <a:extLst>
                <a:ext uri="{FF2B5EF4-FFF2-40B4-BE49-F238E27FC236}">
                  <a16:creationId xmlns:a16="http://schemas.microsoft.com/office/drawing/2014/main" id="{BF955727-0129-3644-B30F-491541B716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70094" y="5418091"/>
              <a:ext cx="1140310" cy="512729"/>
            </a:xfrm>
            <a:prstGeom prst="rect">
              <a:avLst/>
            </a:prstGeom>
          </p:spPr>
        </p:pic>
      </p:grpSp>
      <p:pic>
        <p:nvPicPr>
          <p:cNvPr id="48" name="Picture 47" descr="A picture containing object, clock&#10;&#10;Description automatically generated">
            <a:extLst>
              <a:ext uri="{FF2B5EF4-FFF2-40B4-BE49-F238E27FC236}">
                <a16:creationId xmlns:a16="http://schemas.microsoft.com/office/drawing/2014/main" id="{70959B79-1805-0049-A303-AECD9253EC4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88198" y="327859"/>
            <a:ext cx="1511084" cy="738623"/>
          </a:xfrm>
          <a:prstGeom prst="rect">
            <a:avLst/>
          </a:prstGeom>
        </p:spPr>
      </p:pic>
    </p:spTree>
    <p:extLst>
      <p:ext uri="{BB962C8B-B14F-4D97-AF65-F5344CB8AC3E}">
        <p14:creationId xmlns:p14="http://schemas.microsoft.com/office/powerpoint/2010/main" val="10459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looking at the camera&#10;&#10;Description automatically generated">
            <a:extLst>
              <a:ext uri="{FF2B5EF4-FFF2-40B4-BE49-F238E27FC236}">
                <a16:creationId xmlns:a16="http://schemas.microsoft.com/office/drawing/2014/main" id="{E57B824E-D68F-EA47-8D9F-AD817686E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15"/>
            <a:ext cx="12192000" cy="6858000"/>
          </a:xfrm>
          <a:prstGeom prst="rect">
            <a:avLst/>
          </a:prstGeom>
        </p:spPr>
      </p:pic>
      <p:sp>
        <p:nvSpPr>
          <p:cNvPr id="2" name="Title 1">
            <a:extLst>
              <a:ext uri="{FF2B5EF4-FFF2-40B4-BE49-F238E27FC236}">
                <a16:creationId xmlns:a16="http://schemas.microsoft.com/office/drawing/2014/main" id="{44F9A363-6787-40F8-B34F-6E12083EEFC5}"/>
              </a:ext>
            </a:extLst>
          </p:cNvPr>
          <p:cNvSpPr>
            <a:spLocks noGrp="1"/>
          </p:cNvSpPr>
          <p:nvPr>
            <p:ph type="title"/>
          </p:nvPr>
        </p:nvSpPr>
        <p:spPr/>
        <p:txBody>
          <a:bodyPr>
            <a:normAutofit/>
          </a:bodyPr>
          <a:lstStyle/>
          <a:p>
            <a:pPr algn="ctr"/>
            <a:r>
              <a:rPr lang="en-US" sz="3200" b="1">
                <a:solidFill>
                  <a:schemeClr val="tx1">
                    <a:lumMod val="65000"/>
                    <a:lumOff val="35000"/>
                  </a:schemeClr>
                </a:solidFill>
                <a:cs typeface="Poppins ExtraBold" panose="00000900000000000000" pitchFamily="2" charset="0"/>
              </a:rPr>
              <a:t>Partnering to Solve Healthcare Challenges</a:t>
            </a:r>
          </a:p>
        </p:txBody>
      </p:sp>
      <p:sp>
        <p:nvSpPr>
          <p:cNvPr id="8" name="TextBox 7">
            <a:extLst>
              <a:ext uri="{FF2B5EF4-FFF2-40B4-BE49-F238E27FC236}">
                <a16:creationId xmlns:a16="http://schemas.microsoft.com/office/drawing/2014/main" id="{A313AF8C-E1FA-466E-BC4E-F9CED60DAFEF}"/>
              </a:ext>
            </a:extLst>
          </p:cNvPr>
          <p:cNvSpPr txBox="1"/>
          <p:nvPr/>
        </p:nvSpPr>
        <p:spPr>
          <a:xfrm>
            <a:off x="148528" y="4472392"/>
            <a:ext cx="3253369" cy="615553"/>
          </a:xfrm>
          <a:prstGeom prst="rect">
            <a:avLst/>
          </a:prstGeom>
          <a:noFill/>
        </p:spPr>
        <p:txBody>
          <a:bodyPr wrap="square" rtlCol="0" anchor="t">
            <a:spAutoFit/>
          </a:bodyPr>
          <a:lstStyle/>
          <a:p>
            <a:pPr algn="ctr"/>
            <a:r>
              <a:rPr lang="en-US" sz="1700">
                <a:solidFill>
                  <a:schemeClr val="tx1">
                    <a:lumMod val="75000"/>
                    <a:lumOff val="25000"/>
                  </a:schemeClr>
                </a:solidFill>
              </a:rPr>
              <a:t>Demand for frontline healthcare roles continues to increase</a:t>
            </a:r>
            <a:endParaRPr lang="en-US" sz="1700" b="1">
              <a:solidFill>
                <a:schemeClr val="tx1">
                  <a:lumMod val="75000"/>
                  <a:lumOff val="25000"/>
                </a:schemeClr>
              </a:solidFill>
            </a:endParaRPr>
          </a:p>
        </p:txBody>
      </p:sp>
      <p:sp>
        <p:nvSpPr>
          <p:cNvPr id="15" name="TextBox 14">
            <a:extLst>
              <a:ext uri="{FF2B5EF4-FFF2-40B4-BE49-F238E27FC236}">
                <a16:creationId xmlns:a16="http://schemas.microsoft.com/office/drawing/2014/main" id="{F6A05DCE-0A1C-4878-AB94-66E5D1F04E10}"/>
              </a:ext>
            </a:extLst>
          </p:cNvPr>
          <p:cNvSpPr txBox="1"/>
          <p:nvPr/>
        </p:nvSpPr>
        <p:spPr>
          <a:xfrm>
            <a:off x="7886415" y="4468867"/>
            <a:ext cx="4105369" cy="615553"/>
          </a:xfrm>
          <a:prstGeom prst="rect">
            <a:avLst/>
          </a:prstGeom>
          <a:noFill/>
        </p:spPr>
        <p:txBody>
          <a:bodyPr wrap="square" rtlCol="0" anchor="t">
            <a:spAutoFit/>
          </a:bodyPr>
          <a:lstStyle/>
          <a:p>
            <a:pPr algn="ctr"/>
            <a:r>
              <a:rPr lang="en-US" sz="1700">
                <a:solidFill>
                  <a:schemeClr val="tx1">
                    <a:lumMod val="75000"/>
                    <a:lumOff val="25000"/>
                  </a:schemeClr>
                </a:solidFill>
              </a:rPr>
              <a:t>The patient population is growing, faced with more complex, chronic needs</a:t>
            </a:r>
            <a:endParaRPr lang="en-US" sz="1400">
              <a:solidFill>
                <a:schemeClr val="tx1">
                  <a:lumMod val="75000"/>
                  <a:lumOff val="25000"/>
                </a:schemeClr>
              </a:solidFill>
              <a:cs typeface="Arial"/>
            </a:endParaRPr>
          </a:p>
        </p:txBody>
      </p:sp>
      <p:sp>
        <p:nvSpPr>
          <p:cNvPr id="26" name="TextBox 25">
            <a:extLst>
              <a:ext uri="{FF2B5EF4-FFF2-40B4-BE49-F238E27FC236}">
                <a16:creationId xmlns:a16="http://schemas.microsoft.com/office/drawing/2014/main" id="{ACD10543-E8DF-4C81-899C-10FD5931DF78}"/>
              </a:ext>
            </a:extLst>
          </p:cNvPr>
          <p:cNvSpPr txBox="1"/>
          <p:nvPr/>
        </p:nvSpPr>
        <p:spPr>
          <a:xfrm>
            <a:off x="3858717" y="4468867"/>
            <a:ext cx="3696038" cy="615553"/>
          </a:xfrm>
          <a:prstGeom prst="rect">
            <a:avLst/>
          </a:prstGeom>
          <a:noFill/>
        </p:spPr>
        <p:txBody>
          <a:bodyPr wrap="square" rtlCol="0" anchor="t">
            <a:spAutoFit/>
          </a:bodyPr>
          <a:lstStyle/>
          <a:p>
            <a:pPr algn="ctr"/>
            <a:r>
              <a:rPr lang="en-US" sz="1700">
                <a:solidFill>
                  <a:schemeClr val="tx1">
                    <a:lumMod val="75000"/>
                    <a:lumOff val="25000"/>
                  </a:schemeClr>
                </a:solidFill>
              </a:rPr>
              <a:t>Healthcare workers are doing more to help patients &amp; improve outcomes</a:t>
            </a:r>
            <a:endParaRPr lang="en-US" sz="2000">
              <a:solidFill>
                <a:schemeClr val="tx1">
                  <a:lumMod val="75000"/>
                  <a:lumOff val="25000"/>
                </a:schemeClr>
              </a:solidFill>
            </a:endParaRPr>
          </a:p>
        </p:txBody>
      </p:sp>
      <p:sp>
        <p:nvSpPr>
          <p:cNvPr id="3" name="TextBox 2">
            <a:extLst>
              <a:ext uri="{FF2B5EF4-FFF2-40B4-BE49-F238E27FC236}">
                <a16:creationId xmlns:a16="http://schemas.microsoft.com/office/drawing/2014/main" id="{9FECD402-8EAC-4F9C-B63E-0D1D08876517}"/>
              </a:ext>
            </a:extLst>
          </p:cNvPr>
          <p:cNvSpPr txBox="1"/>
          <p:nvPr/>
        </p:nvSpPr>
        <p:spPr>
          <a:xfrm>
            <a:off x="344216" y="6611601"/>
            <a:ext cx="2786340" cy="184666"/>
          </a:xfrm>
          <a:prstGeom prst="rect">
            <a:avLst/>
          </a:prstGeom>
          <a:noFill/>
        </p:spPr>
        <p:txBody>
          <a:bodyPr wrap="none" rtlCol="0" anchor="t">
            <a:spAutoFit/>
          </a:bodyPr>
          <a:lstStyle/>
          <a:p>
            <a:r>
              <a:rPr lang="en-US" sz="600">
                <a:solidFill>
                  <a:srgbClr val="595959"/>
                </a:solidFill>
              </a:rPr>
              <a:t>*Source: Bureau of Labor Statistics (2019). Occupational Outlook Handbook</a:t>
            </a:r>
            <a:endParaRPr lang="en-US" sz="600">
              <a:solidFill>
                <a:srgbClr val="595959"/>
              </a:solidFill>
              <a:cs typeface="Arial"/>
            </a:endParaRPr>
          </a:p>
        </p:txBody>
      </p:sp>
      <p:sp>
        <p:nvSpPr>
          <p:cNvPr id="9" name="TextBox 8">
            <a:extLst>
              <a:ext uri="{FF2B5EF4-FFF2-40B4-BE49-F238E27FC236}">
                <a16:creationId xmlns:a16="http://schemas.microsoft.com/office/drawing/2014/main" id="{70E8303B-BC20-4173-8500-655751DE6540}"/>
              </a:ext>
            </a:extLst>
          </p:cNvPr>
          <p:cNvSpPr txBox="1"/>
          <p:nvPr/>
        </p:nvSpPr>
        <p:spPr>
          <a:xfrm>
            <a:off x="4823324" y="6619179"/>
            <a:ext cx="1763624" cy="184666"/>
          </a:xfrm>
          <a:prstGeom prst="rect">
            <a:avLst/>
          </a:prstGeom>
          <a:noFill/>
        </p:spPr>
        <p:txBody>
          <a:bodyPr wrap="none" rtlCol="0" anchor="t">
            <a:spAutoFit/>
          </a:bodyPr>
          <a:lstStyle/>
          <a:p>
            <a:r>
              <a:rPr lang="en-US" sz="600">
                <a:solidFill>
                  <a:srgbClr val="595959"/>
                </a:solidFill>
              </a:rPr>
              <a:t>*Source: NHA 2020 Industry Outlook research</a:t>
            </a:r>
            <a:endParaRPr lang="en-US" sz="600">
              <a:solidFill>
                <a:srgbClr val="595959"/>
              </a:solidFill>
              <a:cs typeface="Arial"/>
            </a:endParaRPr>
          </a:p>
        </p:txBody>
      </p:sp>
      <p:sp>
        <p:nvSpPr>
          <p:cNvPr id="5" name="TextBox 4">
            <a:extLst>
              <a:ext uri="{FF2B5EF4-FFF2-40B4-BE49-F238E27FC236}">
                <a16:creationId xmlns:a16="http://schemas.microsoft.com/office/drawing/2014/main" id="{57E43AE0-4F66-476E-A352-8722CAC2BA96}"/>
              </a:ext>
            </a:extLst>
          </p:cNvPr>
          <p:cNvSpPr txBox="1"/>
          <p:nvPr/>
        </p:nvSpPr>
        <p:spPr>
          <a:xfrm>
            <a:off x="400528" y="5180400"/>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18AC8"/>
                </a:solidFill>
                <a:latin typeface="Arial Black"/>
              </a:rPr>
              <a:t>13%</a:t>
            </a:r>
            <a:r>
              <a:rPr lang="en-US" sz="1400" b="1">
                <a:solidFill>
                  <a:srgbClr val="318AC8"/>
                </a:solidFill>
                <a:ea typeface="+mn-lt"/>
                <a:cs typeface="+mn-lt"/>
              </a:rPr>
              <a:t> </a:t>
            </a:r>
            <a:r>
              <a:rPr lang="en-US" sz="1400">
                <a:solidFill>
                  <a:srgbClr val="318AC8"/>
                </a:solidFill>
                <a:ea typeface="+mn-lt"/>
                <a:cs typeface="+mn-lt"/>
              </a:rPr>
              <a:t>average projected growth rate, 2018 – 2028 across seven allied health professions*</a:t>
            </a:r>
            <a:endParaRPr lang="en-US" sz="1400">
              <a:solidFill>
                <a:srgbClr val="318AC8"/>
              </a:solidFill>
              <a:cs typeface="Arial"/>
            </a:endParaRPr>
          </a:p>
        </p:txBody>
      </p:sp>
      <p:sp>
        <p:nvSpPr>
          <p:cNvPr id="6" name="TextBox 5">
            <a:extLst>
              <a:ext uri="{FF2B5EF4-FFF2-40B4-BE49-F238E27FC236}">
                <a16:creationId xmlns:a16="http://schemas.microsoft.com/office/drawing/2014/main" id="{F1ABA250-6395-414A-9C85-36B08B322383}"/>
              </a:ext>
            </a:extLst>
          </p:cNvPr>
          <p:cNvSpPr txBox="1"/>
          <p:nvPr/>
        </p:nvSpPr>
        <p:spPr>
          <a:xfrm>
            <a:off x="4131669" y="5179275"/>
            <a:ext cx="322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18AC8"/>
                </a:solidFill>
                <a:latin typeface="Arial Black"/>
                <a:ea typeface="+mn-lt"/>
                <a:cs typeface="+mn-lt"/>
              </a:rPr>
              <a:t>34%</a:t>
            </a:r>
            <a:r>
              <a:rPr lang="en-US" sz="1400" b="1">
                <a:solidFill>
                  <a:srgbClr val="318AC8"/>
                </a:solidFill>
                <a:ea typeface="+mn-lt"/>
                <a:cs typeface="+mn-lt"/>
              </a:rPr>
              <a:t> </a:t>
            </a:r>
            <a:r>
              <a:rPr lang="en-US" sz="1400">
                <a:solidFill>
                  <a:srgbClr val="318AC8"/>
                </a:solidFill>
                <a:ea typeface="+mn-lt"/>
                <a:cs typeface="+mn-lt"/>
              </a:rPr>
              <a:t>percent of employers </a:t>
            </a:r>
            <a:br>
              <a:rPr lang="en-US" sz="1400">
                <a:solidFill>
                  <a:srgbClr val="318AC8"/>
                </a:solidFill>
                <a:ea typeface="+mn-lt"/>
                <a:cs typeface="+mn-lt"/>
              </a:rPr>
            </a:br>
            <a:r>
              <a:rPr lang="en-US" sz="1400">
                <a:solidFill>
                  <a:srgbClr val="318AC8"/>
                </a:solidFill>
                <a:ea typeface="+mn-lt"/>
                <a:cs typeface="+mn-lt"/>
              </a:rPr>
              <a:t>reported their allied health </a:t>
            </a:r>
            <a:br>
              <a:rPr lang="en-US" sz="1400">
                <a:solidFill>
                  <a:srgbClr val="318AC8"/>
                </a:solidFill>
                <a:ea typeface="+mn-lt"/>
                <a:cs typeface="+mn-lt"/>
              </a:rPr>
            </a:br>
            <a:r>
              <a:rPr lang="en-US" sz="1400">
                <a:solidFill>
                  <a:srgbClr val="318AC8"/>
                </a:solidFill>
                <a:ea typeface="+mn-lt"/>
                <a:cs typeface="+mn-lt"/>
              </a:rPr>
              <a:t>employees have more responsibility this year vs. last year*</a:t>
            </a:r>
          </a:p>
          <a:p>
            <a:pPr algn="l"/>
            <a:endParaRPr lang="en-US" sz="1400">
              <a:solidFill>
                <a:srgbClr val="318AC8"/>
              </a:solidFill>
              <a:cs typeface="Arial"/>
            </a:endParaRPr>
          </a:p>
        </p:txBody>
      </p:sp>
      <p:sp>
        <p:nvSpPr>
          <p:cNvPr id="11" name="TextBox 10">
            <a:extLst>
              <a:ext uri="{FF2B5EF4-FFF2-40B4-BE49-F238E27FC236}">
                <a16:creationId xmlns:a16="http://schemas.microsoft.com/office/drawing/2014/main" id="{5EAD5018-5A2C-4AD5-BD9C-E6C4CBCF72EB}"/>
              </a:ext>
            </a:extLst>
          </p:cNvPr>
          <p:cNvSpPr txBox="1"/>
          <p:nvPr/>
        </p:nvSpPr>
        <p:spPr>
          <a:xfrm>
            <a:off x="8450415" y="5179275"/>
            <a:ext cx="298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18AC8"/>
                </a:solidFill>
                <a:latin typeface="Arial Black"/>
                <a:ea typeface="+mn-lt"/>
                <a:cs typeface="+mn-lt"/>
              </a:rPr>
              <a:t>80%</a:t>
            </a:r>
            <a:r>
              <a:rPr lang="en-US" sz="1400" b="1">
                <a:solidFill>
                  <a:srgbClr val="318AC8"/>
                </a:solidFill>
                <a:ea typeface="+mn-lt"/>
                <a:cs typeface="+mn-lt"/>
              </a:rPr>
              <a:t> </a:t>
            </a:r>
            <a:r>
              <a:rPr lang="en-US" sz="1400">
                <a:solidFill>
                  <a:srgbClr val="318AC8"/>
                </a:solidFill>
                <a:ea typeface="+mn-lt"/>
                <a:cs typeface="+mn-lt"/>
              </a:rPr>
              <a:t>of Americans age 65 and older have at least one chronic disease requiring ongoing care and management</a:t>
            </a:r>
          </a:p>
          <a:p>
            <a:pPr algn="ctr"/>
            <a:endParaRPr lang="en-US" sz="1400">
              <a:solidFill>
                <a:srgbClr val="318AC8"/>
              </a:solidFill>
              <a:cs typeface="Arial"/>
            </a:endParaRPr>
          </a:p>
        </p:txBody>
      </p:sp>
      <p:sp>
        <p:nvSpPr>
          <p:cNvPr id="12" name="TextBox 11">
            <a:extLst>
              <a:ext uri="{FF2B5EF4-FFF2-40B4-BE49-F238E27FC236}">
                <a16:creationId xmlns:a16="http://schemas.microsoft.com/office/drawing/2014/main" id="{F2AA1C22-66AE-124B-88BC-4E25C59A5A3E}"/>
              </a:ext>
            </a:extLst>
          </p:cNvPr>
          <p:cNvSpPr txBox="1"/>
          <p:nvPr/>
        </p:nvSpPr>
        <p:spPr>
          <a:xfrm>
            <a:off x="9252853" y="6619179"/>
            <a:ext cx="1372492" cy="184666"/>
          </a:xfrm>
          <a:prstGeom prst="rect">
            <a:avLst/>
          </a:prstGeom>
          <a:noFill/>
        </p:spPr>
        <p:txBody>
          <a:bodyPr wrap="none" rtlCol="0" anchor="t">
            <a:spAutoFit/>
          </a:bodyPr>
          <a:lstStyle/>
          <a:p>
            <a:r>
              <a:rPr lang="en-US" sz="600">
                <a:solidFill>
                  <a:srgbClr val="595959"/>
                </a:solidFill>
              </a:rPr>
              <a:t>*Source: National Council of Aging</a:t>
            </a:r>
            <a:endParaRPr lang="en-US" sz="600">
              <a:solidFill>
                <a:srgbClr val="595959"/>
              </a:solidFill>
              <a:cs typeface="Arial"/>
            </a:endParaRPr>
          </a:p>
        </p:txBody>
      </p:sp>
    </p:spTree>
    <p:extLst>
      <p:ext uri="{BB962C8B-B14F-4D97-AF65-F5344CB8AC3E}">
        <p14:creationId xmlns:p14="http://schemas.microsoft.com/office/powerpoint/2010/main" val="22378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97C06C7-DA18-40A1-B87D-DEB0D75A89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1" imgH="381" progId="TCLayout.ActiveDocument.1">
                  <p:embed/>
                </p:oleObj>
              </mc:Choice>
              <mc:Fallback>
                <p:oleObj name="think-cell Slide" r:id="rId5" imgW="381" imgH="381" progId="TCLayout.ActiveDocument.1">
                  <p:embed/>
                  <p:pic>
                    <p:nvPicPr>
                      <p:cNvPr id="3" name="Object 2" hidden="1">
                        <a:extLst>
                          <a:ext uri="{FF2B5EF4-FFF2-40B4-BE49-F238E27FC236}">
                            <a16:creationId xmlns:a16="http://schemas.microsoft.com/office/drawing/2014/main" id="{597C06C7-DA18-40A1-B87D-DEB0D75A891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1BD796E-F0D8-4BCF-946A-8B84C92AE82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b="1">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3E250CFC-58B2-B648-A889-7F877EC24AE7}"/>
              </a:ext>
            </a:extLst>
          </p:cNvPr>
          <p:cNvPicPr>
            <a:picLocks noChangeAspect="1"/>
          </p:cNvPicPr>
          <p:nvPr/>
        </p:nvPicPr>
        <p:blipFill>
          <a:blip r:embed="rId7"/>
          <a:stretch>
            <a:fillRect/>
          </a:stretch>
        </p:blipFill>
        <p:spPr>
          <a:xfrm>
            <a:off x="0" y="-16240"/>
            <a:ext cx="12192000" cy="6858000"/>
          </a:xfrm>
          <a:prstGeom prst="rect">
            <a:avLst/>
          </a:prstGeom>
        </p:spPr>
      </p:pic>
      <p:sp>
        <p:nvSpPr>
          <p:cNvPr id="9" name="Rectangle 8">
            <a:extLst>
              <a:ext uri="{FF2B5EF4-FFF2-40B4-BE49-F238E27FC236}">
                <a16:creationId xmlns:a16="http://schemas.microsoft.com/office/drawing/2014/main" id="{BBD3EBEE-8FF7-CE4B-9600-6BEC4309420A}"/>
              </a:ext>
            </a:extLst>
          </p:cNvPr>
          <p:cNvSpPr/>
          <p:nvPr/>
        </p:nvSpPr>
        <p:spPr>
          <a:xfrm>
            <a:off x="0" y="-76201"/>
            <a:ext cx="12192000" cy="1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a:extLst>
              <a:ext uri="{FF2B5EF4-FFF2-40B4-BE49-F238E27FC236}">
                <a16:creationId xmlns:a16="http://schemas.microsoft.com/office/drawing/2014/main" id="{DF855D65-13AB-1448-87E7-7358074DD517}"/>
              </a:ext>
            </a:extLst>
          </p:cNvPr>
          <p:cNvSpPr>
            <a:spLocks noGrp="1"/>
          </p:cNvSpPr>
          <p:nvPr>
            <p:ph type="title"/>
          </p:nvPr>
        </p:nvSpPr>
        <p:spPr>
          <a:xfrm>
            <a:off x="838200" y="73700"/>
            <a:ext cx="10515600" cy="1163336"/>
          </a:xfrm>
        </p:spPr>
        <p:txBody>
          <a:bodyPr>
            <a:normAutofit/>
          </a:bodyPr>
          <a:lstStyle/>
          <a:p>
            <a:pPr algn="ctr"/>
            <a:r>
              <a:rPr lang="en-US" sz="3200" b="1">
                <a:solidFill>
                  <a:schemeClr val="tx1">
                    <a:lumMod val="65000"/>
                    <a:lumOff val="35000"/>
                  </a:schemeClr>
                </a:solidFill>
              </a:rPr>
              <a:t>We Change Lives Through Clinical Healthcare, Fitness &amp; Wellness and Professional Education</a:t>
            </a:r>
          </a:p>
        </p:txBody>
      </p:sp>
    </p:spTree>
    <p:extLst>
      <p:ext uri="{BB962C8B-B14F-4D97-AF65-F5344CB8AC3E}">
        <p14:creationId xmlns:p14="http://schemas.microsoft.com/office/powerpoint/2010/main" val="162023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E93DF7-E9B7-4A95-94BB-E8DB1B583477}"/>
              </a:ext>
            </a:extLst>
          </p:cNvPr>
          <p:cNvSpPr>
            <a:spLocks noGrp="1"/>
          </p:cNvSpPr>
          <p:nvPr>
            <p:ph type="title"/>
          </p:nvPr>
        </p:nvSpPr>
        <p:spPr/>
        <p:txBody>
          <a:bodyPr/>
          <a:lstStyle/>
          <a:p>
            <a:r>
              <a:rPr lang="en-US" b="1">
                <a:solidFill>
                  <a:schemeClr val="tx1">
                    <a:lumMod val="65000"/>
                    <a:lumOff val="35000"/>
                  </a:schemeClr>
                </a:solidFill>
              </a:rPr>
              <a:t>Voice of Our Clients</a:t>
            </a:r>
          </a:p>
        </p:txBody>
      </p:sp>
      <p:grpSp>
        <p:nvGrpSpPr>
          <p:cNvPr id="21" name="Group 20">
            <a:extLst>
              <a:ext uri="{FF2B5EF4-FFF2-40B4-BE49-F238E27FC236}">
                <a16:creationId xmlns:a16="http://schemas.microsoft.com/office/drawing/2014/main" id="{5B04CA27-BBE8-4738-BAF0-4FD1733E8146}"/>
              </a:ext>
            </a:extLst>
          </p:cNvPr>
          <p:cNvGrpSpPr/>
          <p:nvPr/>
        </p:nvGrpSpPr>
        <p:grpSpPr>
          <a:xfrm>
            <a:off x="2162743" y="1651000"/>
            <a:ext cx="7819623" cy="4466106"/>
            <a:chOff x="659667" y="1651000"/>
            <a:chExt cx="7819623" cy="4466106"/>
          </a:xfrm>
        </p:grpSpPr>
        <p:sp>
          <p:nvSpPr>
            <p:cNvPr id="7" name="Oval Callout 7">
              <a:extLst>
                <a:ext uri="{FF2B5EF4-FFF2-40B4-BE49-F238E27FC236}">
                  <a16:creationId xmlns:a16="http://schemas.microsoft.com/office/drawing/2014/main" id="{16365A62-708B-4D9F-8B13-6EEF8DD18EEC}"/>
                </a:ext>
              </a:extLst>
            </p:cNvPr>
            <p:cNvSpPr/>
            <p:nvPr/>
          </p:nvSpPr>
          <p:spPr>
            <a:xfrm>
              <a:off x="1096374" y="1651000"/>
              <a:ext cx="1168713" cy="965871"/>
            </a:xfrm>
            <a:prstGeom prst="wedgeEllipseCallout">
              <a:avLst>
                <a:gd name="adj1" fmla="val -37261"/>
                <a:gd name="adj2" fmla="val 72297"/>
              </a:avLst>
            </a:prstGeom>
            <a:solidFill>
              <a:srgbClr val="318AC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8A50CD-5BC7-42A9-81E9-CE18AD7E18C4}"/>
                </a:ext>
              </a:extLst>
            </p:cNvPr>
            <p:cNvSpPr/>
            <p:nvPr/>
          </p:nvSpPr>
          <p:spPr>
            <a:xfrm>
              <a:off x="659667" y="2870452"/>
              <a:ext cx="2362258" cy="2900794"/>
            </a:xfrm>
            <a:prstGeom prst="rect">
              <a:avLst/>
            </a:prstGeom>
          </p:spPr>
          <p:txBody>
            <a:bodyPr wrap="square" lIns="91440" tIns="45720" rIns="91440" bIns="45720" anchor="t">
              <a:spAutoFit/>
            </a:bodyPr>
            <a:lstStyle/>
            <a:p>
              <a:pPr>
                <a:spcAft>
                  <a:spcPts val="300"/>
                </a:spcAft>
              </a:pPr>
              <a:r>
                <a:rPr lang="en-US" sz="1400" b="1">
                  <a:solidFill>
                    <a:srgbClr val="318AC8"/>
                  </a:solidFill>
                  <a:cs typeface="Arial"/>
                </a:rPr>
                <a:t>Marlene Lee</a:t>
              </a:r>
            </a:p>
            <a:p>
              <a:pPr>
                <a:spcAft>
                  <a:spcPts val="600"/>
                </a:spcAft>
              </a:pPr>
              <a:r>
                <a:rPr lang="en-US" sz="1050" i="1">
                  <a:solidFill>
                    <a:srgbClr val="318AC8"/>
                  </a:solidFill>
                  <a:cs typeface="Arial"/>
                </a:rPr>
                <a:t>Manager, Employment Services, Mercy Hospital &amp; Medical Center</a:t>
              </a:r>
            </a:p>
            <a:p>
              <a:pPr>
                <a:spcAft>
                  <a:spcPts val="600"/>
                </a:spcAft>
              </a:pPr>
              <a:r>
                <a:rPr lang="en-US" sz="1200">
                  <a:solidFill>
                    <a:srgbClr val="000000"/>
                  </a:solidFill>
                  <a:cs typeface="Arial"/>
                </a:rPr>
                <a:t>“</a:t>
              </a:r>
              <a:r>
                <a:rPr lang="en-US" sz="1200">
                  <a:ea typeface="+mn-lt"/>
                  <a:cs typeface="+mn-lt"/>
                </a:rPr>
                <a:t>We can see that NHA certification makes our medical assistants better caregivers. They are more comfortable </a:t>
              </a:r>
              <a:br>
                <a:rPr lang="en-US" sz="1200">
                  <a:ea typeface="+mn-lt"/>
                  <a:cs typeface="+mn-lt"/>
                </a:rPr>
              </a:br>
              <a:r>
                <a:rPr lang="en-US" sz="1200">
                  <a:ea typeface="+mn-lt"/>
                  <a:cs typeface="+mn-lt"/>
                </a:rPr>
                <a:t>and confident around patients, doctors, and nurses, and they gain a greater understanding </a:t>
              </a:r>
              <a:br>
                <a:rPr lang="en-US" sz="1200">
                  <a:ea typeface="+mn-lt"/>
                  <a:cs typeface="+mn-lt"/>
                </a:rPr>
              </a:br>
              <a:r>
                <a:rPr lang="en-US" sz="1200">
                  <a:ea typeface="+mn-lt"/>
                  <a:cs typeface="+mn-lt"/>
                </a:rPr>
                <a:t>of what it takes to deliver quality care in a hospital setting.”</a:t>
              </a:r>
              <a:endParaRPr lang="en-US"/>
            </a:p>
            <a:p>
              <a:pPr>
                <a:spcAft>
                  <a:spcPts val="600"/>
                </a:spcAft>
              </a:pPr>
              <a:endParaRPr lang="en-US" sz="1200">
                <a:solidFill>
                  <a:schemeClr val="tx2"/>
                </a:solidFill>
                <a:latin typeface="Arial" panose="020B0604020202020204" pitchFamily="34" charset="0"/>
                <a:cs typeface="Arial" panose="020B0604020202020204" pitchFamily="34" charset="0"/>
              </a:endParaRPr>
            </a:p>
            <a:p>
              <a:pPr algn="r">
                <a:spcAft>
                  <a:spcPts val="600"/>
                </a:spcAft>
              </a:pPr>
              <a:endParaRPr lang="en-US" sz="1000" b="1" i="1">
                <a:solidFill>
                  <a:schemeClr val="tx2"/>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71809A1-AA52-4ADF-9ACA-7E206A9B7A19}"/>
                </a:ext>
              </a:extLst>
            </p:cNvPr>
            <p:cNvSpPr/>
            <p:nvPr/>
          </p:nvSpPr>
          <p:spPr>
            <a:xfrm>
              <a:off x="2278970" y="5101443"/>
              <a:ext cx="442708" cy="1015663"/>
            </a:xfrm>
            <a:prstGeom prst="rect">
              <a:avLst/>
            </a:prstGeom>
          </p:spPr>
          <p:txBody>
            <a:bodyPr wrap="square">
              <a:spAutoFit/>
            </a:bodyPr>
            <a:lstStyle/>
            <a:p>
              <a:pPr>
                <a:spcAft>
                  <a:spcPts val="300"/>
                </a:spcAft>
              </a:pPr>
              <a:r>
                <a:rPr lang="en-US" sz="6000" b="1">
                  <a:solidFill>
                    <a:srgbClr val="318AC8"/>
                  </a:solidFill>
                  <a:latin typeface="Times New Roman" panose="02020603050405020304" pitchFamily="18" charset="0"/>
                  <a:cs typeface="Times New Roman" panose="02020603050405020304" pitchFamily="18" charset="0"/>
                </a:rPr>
                <a:t>”</a:t>
              </a:r>
              <a:r>
                <a:rPr lang="en-US" sz="6000" b="1" i="1">
                  <a:solidFill>
                    <a:srgbClr val="318AC8"/>
                  </a:solidFill>
                  <a:latin typeface="Times New Roman" panose="02020603050405020304" pitchFamily="18" charset="0"/>
                  <a:cs typeface="Times New Roman" panose="02020603050405020304" pitchFamily="18" charset="0"/>
                </a:rPr>
                <a:t> </a:t>
              </a:r>
            </a:p>
          </p:txBody>
        </p:sp>
        <p:cxnSp>
          <p:nvCxnSpPr>
            <p:cNvPr id="10" name="Straight Connector 9">
              <a:extLst>
                <a:ext uri="{FF2B5EF4-FFF2-40B4-BE49-F238E27FC236}">
                  <a16:creationId xmlns:a16="http://schemas.microsoft.com/office/drawing/2014/main" id="{8CAF622B-C3E8-4050-9C6E-F257CEA15CF1}"/>
                </a:ext>
              </a:extLst>
            </p:cNvPr>
            <p:cNvCxnSpPr/>
            <p:nvPr/>
          </p:nvCxnSpPr>
          <p:spPr>
            <a:xfrm>
              <a:off x="3073389" y="2870452"/>
              <a:ext cx="0" cy="271351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Oval Callout 20">
              <a:extLst>
                <a:ext uri="{FF2B5EF4-FFF2-40B4-BE49-F238E27FC236}">
                  <a16:creationId xmlns:a16="http://schemas.microsoft.com/office/drawing/2014/main" id="{4E024210-00A7-46D6-951B-A9F284F96E4D}"/>
                </a:ext>
              </a:extLst>
            </p:cNvPr>
            <p:cNvSpPr/>
            <p:nvPr/>
          </p:nvSpPr>
          <p:spPr>
            <a:xfrm>
              <a:off x="3756376" y="1651000"/>
              <a:ext cx="1168713" cy="965871"/>
            </a:xfrm>
            <a:prstGeom prst="wedgeEllipseCallout">
              <a:avLst>
                <a:gd name="adj1" fmla="val -37261"/>
                <a:gd name="adj2" fmla="val 72297"/>
              </a:avLst>
            </a:prstGeom>
            <a:solidFill>
              <a:srgbClr val="F3753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B43198-60B0-4C79-BAC0-D39C8671F238}"/>
                </a:ext>
              </a:extLst>
            </p:cNvPr>
            <p:cNvSpPr/>
            <p:nvPr/>
          </p:nvSpPr>
          <p:spPr>
            <a:xfrm>
              <a:off x="3232814" y="2870452"/>
              <a:ext cx="2594674" cy="2877711"/>
            </a:xfrm>
            <a:prstGeom prst="rect">
              <a:avLst/>
            </a:prstGeom>
          </p:spPr>
          <p:txBody>
            <a:bodyPr wrap="square" lIns="91440" tIns="45720" rIns="91440" bIns="45720" anchor="t">
              <a:spAutoFit/>
            </a:bodyPr>
            <a:lstStyle/>
            <a:p>
              <a:pPr>
                <a:spcAft>
                  <a:spcPts val="300"/>
                </a:spcAft>
              </a:pPr>
              <a:r>
                <a:rPr lang="en-US" sz="1400" b="1">
                  <a:solidFill>
                    <a:srgbClr val="F37538"/>
                  </a:solidFill>
                  <a:cs typeface="Arial"/>
                </a:rPr>
                <a:t>Tracy Huneke</a:t>
              </a:r>
              <a:endParaRPr lang="en-US"/>
            </a:p>
            <a:p>
              <a:pPr>
                <a:spcAft>
                  <a:spcPts val="600"/>
                </a:spcAft>
              </a:pPr>
              <a:r>
                <a:rPr lang="en-US" sz="1050" i="1">
                  <a:solidFill>
                    <a:srgbClr val="F37538"/>
                  </a:solidFill>
                  <a:cs typeface="Arial"/>
                </a:rPr>
                <a:t>CP, NPA, CHI, phlebotomy and patient care technician educator at Griffin Hospital School of Allied Health Careers</a:t>
              </a:r>
              <a:endParaRPr lang="en-US" sz="1050" i="1">
                <a:solidFill>
                  <a:srgbClr val="F37538"/>
                </a:solidFill>
                <a:cs typeface="Arial" panose="020B0604020202020204" pitchFamily="34" charset="0"/>
              </a:endParaRPr>
            </a:p>
            <a:p>
              <a:pPr>
                <a:spcAft>
                  <a:spcPts val="600"/>
                </a:spcAft>
              </a:pPr>
              <a:r>
                <a:rPr lang="en-US" sz="1200">
                  <a:latin typeface="Arial"/>
                  <a:cs typeface="Arial"/>
                </a:rPr>
                <a:t>“</a:t>
              </a:r>
              <a:r>
                <a:rPr lang="en-US" sz="1200">
                  <a:ea typeface="+mn-lt"/>
                  <a:cs typeface="+mn-lt"/>
                </a:rPr>
                <a:t>After we improved training and implemented NHA certifications, patient satisfaction with blood draws increased dramatically. </a:t>
              </a:r>
              <a:br>
                <a:rPr lang="en-US" sz="1200">
                  <a:ea typeface="+mn-lt"/>
                  <a:cs typeface="+mn-lt"/>
                </a:rPr>
              </a:br>
              <a:r>
                <a:rPr lang="en-US" sz="1200">
                  <a:ea typeface="+mn-lt"/>
                  <a:cs typeface="+mn-lt"/>
                </a:rPr>
                <a:t>We saw big improvements in </a:t>
              </a:r>
              <a:br>
                <a:rPr lang="en-US" sz="1200">
                  <a:ea typeface="+mn-lt"/>
                  <a:cs typeface="+mn-lt"/>
                </a:rPr>
              </a:br>
              <a:r>
                <a:rPr lang="en-US" sz="1200">
                  <a:ea typeface="+mn-lt"/>
                  <a:cs typeface="+mn-lt"/>
                </a:rPr>
                <a:t>skills and confidence levels. Patients were happier and so </a:t>
              </a:r>
              <a:br>
                <a:rPr lang="en-US" sz="1200">
                  <a:ea typeface="+mn-lt"/>
                  <a:cs typeface="+mn-lt"/>
                </a:rPr>
              </a:br>
              <a:r>
                <a:rPr lang="en-US" sz="1200">
                  <a:ea typeface="+mn-lt"/>
                  <a:cs typeface="+mn-lt"/>
                </a:rPr>
                <a:t>were our employees.”</a:t>
              </a:r>
              <a:endParaRPr lang="en-US" sz="1200">
                <a:latin typeface="Arial" panose="020B0604020202020204" pitchFamily="34" charset="0"/>
                <a:cs typeface="Arial" panose="020B0604020202020204" pitchFamily="34" charset="0"/>
              </a:endParaRPr>
            </a:p>
            <a:p>
              <a:pPr>
                <a:spcAft>
                  <a:spcPts val="600"/>
                </a:spcAft>
              </a:pPr>
              <a:endParaRPr lang="en-US" sz="1200">
                <a:solidFill>
                  <a:schemeClr val="tx2"/>
                </a:solidFill>
                <a:latin typeface="Arial" panose="020B0604020202020204" pitchFamily="34" charset="0"/>
                <a:cs typeface="Arial" panose="020B0604020202020204" pitchFamily="34" charset="0"/>
              </a:endParaRPr>
            </a:p>
            <a:p>
              <a:pPr algn="r">
                <a:spcAft>
                  <a:spcPts val="600"/>
                </a:spcAft>
              </a:pPr>
              <a:endParaRPr lang="en-US" sz="1000" b="1" i="1">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C57C6A7-D458-418F-87F2-1A41D7E0FD3E}"/>
                </a:ext>
              </a:extLst>
            </p:cNvPr>
            <p:cNvSpPr/>
            <p:nvPr/>
          </p:nvSpPr>
          <p:spPr>
            <a:xfrm>
              <a:off x="4939615" y="5101443"/>
              <a:ext cx="442708" cy="1015663"/>
            </a:xfrm>
            <a:prstGeom prst="rect">
              <a:avLst/>
            </a:prstGeom>
          </p:spPr>
          <p:txBody>
            <a:bodyPr wrap="square">
              <a:spAutoFit/>
            </a:bodyPr>
            <a:lstStyle/>
            <a:p>
              <a:pPr>
                <a:spcAft>
                  <a:spcPts val="300"/>
                </a:spcAft>
              </a:pPr>
              <a:r>
                <a:rPr lang="en-US" sz="6000" b="1">
                  <a:solidFill>
                    <a:srgbClr val="F37538"/>
                  </a:solidFill>
                  <a:latin typeface="Times New Roman" panose="02020603050405020304" pitchFamily="18" charset="0"/>
                  <a:cs typeface="Times New Roman" panose="02020603050405020304" pitchFamily="18" charset="0"/>
                </a:rPr>
                <a:t>”</a:t>
              </a:r>
              <a:r>
                <a:rPr lang="en-US" sz="6000" b="1" i="1">
                  <a:solidFill>
                    <a:srgbClr val="F37538"/>
                  </a:solidFill>
                  <a:latin typeface="Times New Roman" panose="02020603050405020304" pitchFamily="18" charset="0"/>
                  <a:cs typeface="Times New Roman" panose="02020603050405020304" pitchFamily="18" charset="0"/>
                </a:rPr>
                <a:t> </a:t>
              </a:r>
            </a:p>
          </p:txBody>
        </p:sp>
        <p:cxnSp>
          <p:nvCxnSpPr>
            <p:cNvPr id="14" name="Straight Connector 13">
              <a:extLst>
                <a:ext uri="{FF2B5EF4-FFF2-40B4-BE49-F238E27FC236}">
                  <a16:creationId xmlns:a16="http://schemas.microsoft.com/office/drawing/2014/main" id="{7CBAE27A-497A-466B-AE79-85327D4F9A6A}"/>
                </a:ext>
              </a:extLst>
            </p:cNvPr>
            <p:cNvCxnSpPr/>
            <p:nvPr/>
          </p:nvCxnSpPr>
          <p:spPr>
            <a:xfrm>
              <a:off x="5965016" y="2870452"/>
              <a:ext cx="0" cy="271351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Oval Callout 24">
              <a:extLst>
                <a:ext uri="{FF2B5EF4-FFF2-40B4-BE49-F238E27FC236}">
                  <a16:creationId xmlns:a16="http://schemas.microsoft.com/office/drawing/2014/main" id="{CB879EA7-2CE7-4B06-8E93-21299F56C9A8}"/>
                </a:ext>
              </a:extLst>
            </p:cNvPr>
            <p:cNvSpPr/>
            <p:nvPr/>
          </p:nvSpPr>
          <p:spPr>
            <a:xfrm>
              <a:off x="6532929" y="1651000"/>
              <a:ext cx="1168713" cy="965871"/>
            </a:xfrm>
            <a:prstGeom prst="wedgeEllipseCallout">
              <a:avLst>
                <a:gd name="adj1" fmla="val -37261"/>
                <a:gd name="adj2" fmla="val 72297"/>
              </a:avLst>
            </a:prstGeom>
            <a:solidFill>
              <a:srgbClr val="4FC3A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FF22E59-6A60-4478-8986-49182BBA515A}"/>
                </a:ext>
              </a:extLst>
            </p:cNvPr>
            <p:cNvSpPr/>
            <p:nvPr/>
          </p:nvSpPr>
          <p:spPr>
            <a:xfrm>
              <a:off x="7929524" y="5101443"/>
              <a:ext cx="442708" cy="1015663"/>
            </a:xfrm>
            <a:prstGeom prst="rect">
              <a:avLst/>
            </a:prstGeom>
          </p:spPr>
          <p:txBody>
            <a:bodyPr wrap="square">
              <a:spAutoFit/>
            </a:bodyPr>
            <a:lstStyle/>
            <a:p>
              <a:pPr>
                <a:spcAft>
                  <a:spcPts val="300"/>
                </a:spcAft>
              </a:pPr>
              <a:r>
                <a:rPr lang="en-US" sz="6000" b="1">
                  <a:solidFill>
                    <a:srgbClr val="4FC3AE"/>
                  </a:solidFill>
                  <a:latin typeface="Times New Roman" panose="02020603050405020304" pitchFamily="18" charset="0"/>
                  <a:cs typeface="Times New Roman" panose="02020603050405020304" pitchFamily="18" charset="0"/>
                </a:rPr>
                <a:t>”</a:t>
              </a:r>
              <a:r>
                <a:rPr lang="en-US" sz="6000" b="1" i="1">
                  <a:solidFill>
                    <a:srgbClr val="4FC3AE"/>
                  </a:solidFill>
                  <a:latin typeface="Times New Roman" panose="02020603050405020304" pitchFamily="18" charset="0"/>
                  <a:cs typeface="Times New Roman" panose="02020603050405020304" pitchFamily="18" charset="0"/>
                </a:rPr>
                <a:t> </a:t>
              </a:r>
            </a:p>
          </p:txBody>
        </p:sp>
        <p:sp>
          <p:nvSpPr>
            <p:cNvPr id="17" name="Content Placeholder 2">
              <a:extLst>
                <a:ext uri="{FF2B5EF4-FFF2-40B4-BE49-F238E27FC236}">
                  <a16:creationId xmlns:a16="http://schemas.microsoft.com/office/drawing/2014/main" id="{ED822690-59A3-4A8D-AFA7-954415641BC6}"/>
                </a:ext>
              </a:extLst>
            </p:cNvPr>
            <p:cNvSpPr txBox="1">
              <a:spLocks/>
            </p:cNvSpPr>
            <p:nvPr/>
          </p:nvSpPr>
          <p:spPr>
            <a:xfrm>
              <a:off x="1155700" y="2017301"/>
              <a:ext cx="1073680" cy="25006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50" b="1">
                  <a:solidFill>
                    <a:schemeClr val="bg1"/>
                  </a:solidFill>
                  <a:cs typeface="Arial"/>
                </a:rPr>
                <a:t>Employer</a:t>
              </a:r>
              <a:endParaRPr lang="en-US" sz="1250" b="1">
                <a:solidFill>
                  <a:schemeClr val="bg1"/>
                </a:solidFill>
                <a:cs typeface="Arial" panose="020B0604020202020204" pitchFamily="34" charset="0"/>
              </a:endParaRPr>
            </a:p>
            <a:p>
              <a:pPr marL="0" indent="0" algn="ctr">
                <a:buFont typeface="Arial"/>
                <a:buNone/>
              </a:pPr>
              <a:endParaRPr lang="en-US" sz="1250" b="1">
                <a:solidFill>
                  <a:schemeClr val="bg1"/>
                </a:solidFill>
                <a:cs typeface="Arial" panose="020B0604020202020204" pitchFamily="34" charset="0"/>
              </a:endParaRPr>
            </a:p>
          </p:txBody>
        </p:sp>
        <p:sp>
          <p:nvSpPr>
            <p:cNvPr id="18" name="Content Placeholder 2">
              <a:extLst>
                <a:ext uri="{FF2B5EF4-FFF2-40B4-BE49-F238E27FC236}">
                  <a16:creationId xmlns:a16="http://schemas.microsoft.com/office/drawing/2014/main" id="{33551FAB-83D4-4249-B9CC-5EFEB84C3AE6}"/>
                </a:ext>
              </a:extLst>
            </p:cNvPr>
            <p:cNvSpPr txBox="1">
              <a:spLocks/>
            </p:cNvSpPr>
            <p:nvPr/>
          </p:nvSpPr>
          <p:spPr>
            <a:xfrm>
              <a:off x="3729582" y="2017301"/>
              <a:ext cx="1237251" cy="25006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50" b="1">
                  <a:solidFill>
                    <a:schemeClr val="bg1"/>
                  </a:solidFill>
                  <a:cs typeface="Arial"/>
                </a:rPr>
                <a:t>Educator</a:t>
              </a:r>
              <a:endParaRPr lang="en-US" sz="1250" b="1">
                <a:solidFill>
                  <a:schemeClr val="bg1"/>
                </a:solidFill>
                <a:cs typeface="Arial" panose="020B0604020202020204" pitchFamily="34" charset="0"/>
              </a:endParaRPr>
            </a:p>
            <a:p>
              <a:pPr marL="0" indent="0" algn="ctr">
                <a:buFont typeface="Arial"/>
                <a:buNone/>
              </a:pPr>
              <a:endParaRPr lang="en-US" sz="1250" b="1">
                <a:solidFill>
                  <a:schemeClr val="bg1"/>
                </a:solidFill>
                <a:cs typeface="Arial" panose="020B0604020202020204" pitchFamily="34" charset="0"/>
              </a:endParaRPr>
            </a:p>
          </p:txBody>
        </p:sp>
        <p:sp>
          <p:nvSpPr>
            <p:cNvPr id="19" name="Content Placeholder 2">
              <a:extLst>
                <a:ext uri="{FF2B5EF4-FFF2-40B4-BE49-F238E27FC236}">
                  <a16:creationId xmlns:a16="http://schemas.microsoft.com/office/drawing/2014/main" id="{87080B58-1B21-4E0C-BA28-EADB3C099A11}"/>
                </a:ext>
              </a:extLst>
            </p:cNvPr>
            <p:cNvSpPr txBox="1">
              <a:spLocks/>
            </p:cNvSpPr>
            <p:nvPr/>
          </p:nvSpPr>
          <p:spPr>
            <a:xfrm>
              <a:off x="6507063" y="1928812"/>
              <a:ext cx="1237251" cy="25006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50" b="1">
                  <a:solidFill>
                    <a:schemeClr val="bg1"/>
                  </a:solidFill>
                  <a:cs typeface="Arial" panose="020B0604020202020204" pitchFamily="34" charset="0"/>
                </a:rPr>
                <a:t>Certification Holder</a:t>
              </a:r>
            </a:p>
            <a:p>
              <a:pPr marL="0" indent="0" algn="ctr">
                <a:buFont typeface="Arial"/>
                <a:buNone/>
              </a:pPr>
              <a:endParaRPr lang="en-US" sz="1250" b="1">
                <a:solidFill>
                  <a:schemeClr val="bg1"/>
                </a:solidFill>
                <a:cs typeface="Arial" panose="020B0604020202020204" pitchFamily="34" charset="0"/>
              </a:endParaRPr>
            </a:p>
          </p:txBody>
        </p:sp>
        <p:sp>
          <p:nvSpPr>
            <p:cNvPr id="20" name="Rectangle 19">
              <a:extLst>
                <a:ext uri="{FF2B5EF4-FFF2-40B4-BE49-F238E27FC236}">
                  <a16:creationId xmlns:a16="http://schemas.microsoft.com/office/drawing/2014/main" id="{644921E3-5273-4946-AC31-A472B060F7A7}"/>
                </a:ext>
              </a:extLst>
            </p:cNvPr>
            <p:cNvSpPr/>
            <p:nvPr/>
          </p:nvSpPr>
          <p:spPr>
            <a:xfrm>
              <a:off x="6152201" y="2872073"/>
              <a:ext cx="2327089" cy="2662267"/>
            </a:xfrm>
            <a:prstGeom prst="rect">
              <a:avLst/>
            </a:prstGeom>
          </p:spPr>
          <p:txBody>
            <a:bodyPr wrap="square" lIns="91440" tIns="45720" rIns="91440" bIns="45720" anchor="t">
              <a:spAutoFit/>
            </a:bodyPr>
            <a:lstStyle/>
            <a:p>
              <a:pPr>
                <a:spcAft>
                  <a:spcPts val="300"/>
                </a:spcAft>
              </a:pPr>
              <a:r>
                <a:rPr lang="en-US" sz="1400" b="1">
                  <a:solidFill>
                    <a:srgbClr val="4FC3AE"/>
                  </a:solidFill>
                  <a:cs typeface="Arial"/>
                </a:rPr>
                <a:t>Sonya Davis</a:t>
              </a:r>
              <a:endParaRPr lang="en-US" sz="1400" b="1">
                <a:solidFill>
                  <a:srgbClr val="4FC3AE"/>
                </a:solidFill>
                <a:cs typeface="Arial" panose="020B0604020202020204" pitchFamily="34" charset="0"/>
              </a:endParaRPr>
            </a:p>
            <a:p>
              <a:pPr>
                <a:spcAft>
                  <a:spcPts val="600"/>
                </a:spcAft>
              </a:pPr>
              <a:r>
                <a:rPr lang="en-US" sz="1050" i="1">
                  <a:solidFill>
                    <a:srgbClr val="4FC3AE"/>
                  </a:solidFill>
                  <a:cs typeface="Arial"/>
                </a:rPr>
                <a:t>CPCT</a:t>
              </a:r>
              <a:endParaRPr lang="en-US" sz="1050" i="1">
                <a:solidFill>
                  <a:srgbClr val="4FC3AE"/>
                </a:solidFill>
                <a:cs typeface="Arial" panose="020B0604020202020204" pitchFamily="34" charset="0"/>
              </a:endParaRPr>
            </a:p>
            <a:p>
              <a:pPr>
                <a:spcAft>
                  <a:spcPts val="600"/>
                </a:spcAft>
              </a:pPr>
              <a:r>
                <a:rPr lang="en-US" sz="1200">
                  <a:solidFill>
                    <a:schemeClr val="tx2"/>
                  </a:solidFill>
                  <a:cs typeface="Arial"/>
                </a:rPr>
                <a:t>“</a:t>
              </a:r>
              <a:r>
                <a:rPr lang="en-US" sz="1200">
                  <a:ea typeface="+mn-lt"/>
                  <a:cs typeface="+mn-lt"/>
                </a:rPr>
                <a:t>I love caring for people from </a:t>
              </a:r>
              <a:br>
                <a:rPr lang="en-US" sz="1200">
                  <a:ea typeface="+mn-lt"/>
                  <a:cs typeface="+mn-lt"/>
                </a:rPr>
              </a:br>
              <a:r>
                <a:rPr lang="en-US" sz="1200">
                  <a:ea typeface="+mn-lt"/>
                  <a:cs typeface="+mn-lt"/>
                </a:rPr>
                <a:t>all walks of life. In my career </a:t>
              </a:r>
              <a:br>
                <a:rPr lang="en-US" sz="1200">
                  <a:ea typeface="+mn-lt"/>
                  <a:cs typeface="+mn-lt"/>
                </a:rPr>
              </a:br>
              <a:r>
                <a:rPr lang="en-US" sz="1200">
                  <a:ea typeface="+mn-lt"/>
                  <a:cs typeface="+mn-lt"/>
                </a:rPr>
                <a:t>I have worked for the jail system as a CPT/A and I am now working at a hospital as </a:t>
              </a:r>
              <a:br>
                <a:rPr lang="en-US" sz="1200">
                  <a:ea typeface="+mn-lt"/>
                  <a:cs typeface="+mn-lt"/>
                </a:rPr>
              </a:br>
              <a:r>
                <a:rPr lang="en-US" sz="1200">
                  <a:ea typeface="+mn-lt"/>
                  <a:cs typeface="+mn-lt"/>
                </a:rPr>
                <a:t>a CPCT/A. This has inspired </a:t>
              </a:r>
              <a:br>
                <a:rPr lang="en-US" sz="1200">
                  <a:ea typeface="+mn-lt"/>
                  <a:cs typeface="+mn-lt"/>
                </a:rPr>
              </a:br>
              <a:r>
                <a:rPr lang="en-US" sz="1200">
                  <a:ea typeface="+mn-lt"/>
                  <a:cs typeface="+mn-lt"/>
                </a:rPr>
                <a:t>me to continue my career in nursing and I am currently in school to obtain my RN degree. Very excited for my future."</a:t>
              </a:r>
            </a:p>
            <a:p>
              <a:pPr algn="r">
                <a:spcAft>
                  <a:spcPts val="600"/>
                </a:spcAft>
              </a:pPr>
              <a:endParaRPr lang="en-US" sz="1000" b="1" i="1">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6889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621730-258C-134F-9046-04E0E7EF0DD2}"/>
              </a:ext>
            </a:extLst>
          </p:cNvPr>
          <p:cNvPicPr>
            <a:picLocks noChangeAspect="1"/>
          </p:cNvPicPr>
          <p:nvPr/>
        </p:nvPicPr>
        <p:blipFill>
          <a:blip r:embed="rId3"/>
          <a:stretch>
            <a:fillRect/>
          </a:stretch>
        </p:blipFill>
        <p:spPr>
          <a:xfrm>
            <a:off x="1224230" y="2816097"/>
            <a:ext cx="9704668" cy="2142147"/>
          </a:xfrm>
          <a:prstGeom prst="rect">
            <a:avLst/>
          </a:prstGeom>
        </p:spPr>
      </p:pic>
      <p:sp>
        <p:nvSpPr>
          <p:cNvPr id="2" name="Title 1">
            <a:extLst>
              <a:ext uri="{FF2B5EF4-FFF2-40B4-BE49-F238E27FC236}">
                <a16:creationId xmlns:a16="http://schemas.microsoft.com/office/drawing/2014/main" id="{B766262D-F7DB-4678-AC98-F7FF342C1EE8}"/>
              </a:ext>
            </a:extLst>
          </p:cNvPr>
          <p:cNvSpPr>
            <a:spLocks noGrp="1"/>
          </p:cNvSpPr>
          <p:nvPr>
            <p:ph type="title"/>
          </p:nvPr>
        </p:nvSpPr>
        <p:spPr>
          <a:xfrm>
            <a:off x="533400" y="527352"/>
            <a:ext cx="11049000" cy="1163336"/>
          </a:xfrm>
        </p:spPr>
        <p:txBody>
          <a:bodyPr/>
          <a:lstStyle/>
          <a:p>
            <a:r>
              <a:rPr lang="en-US" b="1">
                <a:solidFill>
                  <a:schemeClr val="tx1">
                    <a:lumMod val="65000"/>
                    <a:lumOff val="35000"/>
                  </a:schemeClr>
                </a:solidFill>
              </a:rPr>
              <a:t>Ensuring Success Before, During &amp; After Credentialing</a:t>
            </a:r>
          </a:p>
        </p:txBody>
      </p:sp>
      <p:sp>
        <p:nvSpPr>
          <p:cNvPr id="4" name="Rectangle 3">
            <a:extLst>
              <a:ext uri="{FF2B5EF4-FFF2-40B4-BE49-F238E27FC236}">
                <a16:creationId xmlns:a16="http://schemas.microsoft.com/office/drawing/2014/main" id="{BC65DC89-4E4F-7445-B3BC-C8530C8DFB10}"/>
              </a:ext>
            </a:extLst>
          </p:cNvPr>
          <p:cNvSpPr/>
          <p:nvPr/>
        </p:nvSpPr>
        <p:spPr>
          <a:xfrm>
            <a:off x="3310249" y="4740469"/>
            <a:ext cx="1783277" cy="667094"/>
          </a:xfrm>
          <a:prstGeom prst="rect">
            <a:avLst/>
          </a:prstGeom>
          <a:solidFill>
            <a:srgbClr val="F3753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Certification </a:t>
            </a:r>
            <a:br>
              <a:rPr lang="en-US" sz="1200">
                <a:solidFill>
                  <a:schemeClr val="bg1"/>
                </a:solidFill>
                <a:ea typeface="Gotham Book" charset="0"/>
                <a:cs typeface="Arial" panose="020B0604020202020204" pitchFamily="34" charset="0"/>
              </a:rPr>
            </a:br>
            <a:r>
              <a:rPr lang="en-US" sz="1200">
                <a:cs typeface="Arial" panose="020B0604020202020204" pitchFamily="34" charset="0"/>
              </a:rPr>
              <a:t>Preparation Tools</a:t>
            </a:r>
            <a:endParaRPr lang="en-US" sz="1200">
              <a:solidFill>
                <a:schemeClr val="bg1"/>
              </a:solidFill>
              <a:ea typeface="Gotham Book" charset="0"/>
              <a:cs typeface="Arial" panose="020B0604020202020204" pitchFamily="34" charset="0"/>
            </a:endParaRPr>
          </a:p>
        </p:txBody>
      </p:sp>
      <p:sp>
        <p:nvSpPr>
          <p:cNvPr id="6" name="Rectangle 5">
            <a:extLst>
              <a:ext uri="{FF2B5EF4-FFF2-40B4-BE49-F238E27FC236}">
                <a16:creationId xmlns:a16="http://schemas.microsoft.com/office/drawing/2014/main" id="{F3F990AC-5FE7-8643-9F54-71F966B1E3C7}"/>
              </a:ext>
            </a:extLst>
          </p:cNvPr>
          <p:cNvSpPr/>
          <p:nvPr/>
        </p:nvSpPr>
        <p:spPr>
          <a:xfrm>
            <a:off x="7102064" y="4740469"/>
            <a:ext cx="1783277" cy="667094"/>
          </a:xfrm>
          <a:prstGeom prst="rect">
            <a:avLst/>
          </a:prstGeom>
          <a:solidFill>
            <a:srgbClr val="A8CFE4"/>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a:rPr>
              <a:t>Continuing Education </a:t>
            </a:r>
            <a:br>
              <a:rPr lang="en-US" sz="1200">
                <a:ea typeface="Gotham Book" charset="0"/>
                <a:cs typeface="Arial" panose="020B0604020202020204" pitchFamily="34" charset="0"/>
              </a:rPr>
            </a:br>
            <a:r>
              <a:rPr lang="en-US" sz="1200">
                <a:solidFill>
                  <a:schemeClr val="bg1"/>
                </a:solidFill>
                <a:ea typeface="Gotham Book" charset="0"/>
                <a:cs typeface="Arial"/>
              </a:rPr>
              <a:t>&amp; Recertification</a:t>
            </a:r>
            <a:endParaRPr lang="en-US" sz="1200">
              <a:solidFill>
                <a:schemeClr val="bg1"/>
              </a:solidFill>
              <a:ea typeface="Gotham Book" charset="0"/>
              <a:cs typeface="Arial" panose="020B0604020202020204" pitchFamily="34" charset="0"/>
            </a:endParaRPr>
          </a:p>
        </p:txBody>
      </p:sp>
      <p:sp>
        <p:nvSpPr>
          <p:cNvPr id="7" name="Rectangle 6">
            <a:extLst>
              <a:ext uri="{FF2B5EF4-FFF2-40B4-BE49-F238E27FC236}">
                <a16:creationId xmlns:a16="http://schemas.microsoft.com/office/drawing/2014/main" id="{C8900D03-E3FC-DB42-9EC1-34FA6C26076A}"/>
              </a:ext>
            </a:extLst>
          </p:cNvPr>
          <p:cNvSpPr/>
          <p:nvPr/>
        </p:nvSpPr>
        <p:spPr>
          <a:xfrm>
            <a:off x="5212791" y="1506878"/>
            <a:ext cx="1783277" cy="667094"/>
          </a:xfrm>
          <a:prstGeom prst="rect">
            <a:avLst/>
          </a:prstGeom>
          <a:solidFill>
            <a:srgbClr val="4FC3AE"/>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Certification Exam</a:t>
            </a:r>
          </a:p>
        </p:txBody>
      </p:sp>
      <p:sp>
        <p:nvSpPr>
          <p:cNvPr id="8" name="Rectangle 7">
            <a:extLst>
              <a:ext uri="{FF2B5EF4-FFF2-40B4-BE49-F238E27FC236}">
                <a16:creationId xmlns:a16="http://schemas.microsoft.com/office/drawing/2014/main" id="{477ED89C-2C92-2D44-9BE5-4B2AC93300D0}"/>
              </a:ext>
            </a:extLst>
          </p:cNvPr>
          <p:cNvSpPr/>
          <p:nvPr/>
        </p:nvSpPr>
        <p:spPr>
          <a:xfrm>
            <a:off x="1431494" y="1506878"/>
            <a:ext cx="1783277"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Learning &amp; </a:t>
            </a:r>
          </a:p>
          <a:p>
            <a:pPr algn="ctr" fontAlgn="base">
              <a:spcBef>
                <a:spcPct val="0"/>
              </a:spcBef>
              <a:spcAft>
                <a:spcPct val="0"/>
              </a:spcAft>
            </a:pPr>
            <a:r>
              <a:rPr lang="en-US" sz="1200">
                <a:solidFill>
                  <a:schemeClr val="bg1"/>
                </a:solidFill>
                <a:ea typeface="Gotham Book" charset="0"/>
                <a:cs typeface="Arial" panose="020B0604020202020204" pitchFamily="34" charset="0"/>
              </a:rPr>
              <a:t>Assessment</a:t>
            </a:r>
          </a:p>
        </p:txBody>
      </p:sp>
      <p:sp>
        <p:nvSpPr>
          <p:cNvPr id="9" name="Rectangle 8">
            <a:extLst>
              <a:ext uri="{FF2B5EF4-FFF2-40B4-BE49-F238E27FC236}">
                <a16:creationId xmlns:a16="http://schemas.microsoft.com/office/drawing/2014/main" id="{290B4EB7-590F-0E4B-9BF6-38E9C6CA261B}"/>
              </a:ext>
            </a:extLst>
          </p:cNvPr>
          <p:cNvSpPr/>
          <p:nvPr/>
        </p:nvSpPr>
        <p:spPr>
          <a:xfrm>
            <a:off x="8972892" y="1506878"/>
            <a:ext cx="1783277"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Professional Development</a:t>
            </a:r>
          </a:p>
        </p:txBody>
      </p:sp>
      <p:sp>
        <p:nvSpPr>
          <p:cNvPr id="13" name="TextBox 12">
            <a:extLst>
              <a:ext uri="{FF2B5EF4-FFF2-40B4-BE49-F238E27FC236}">
                <a16:creationId xmlns:a16="http://schemas.microsoft.com/office/drawing/2014/main" id="{E92A24F6-09D6-A446-AE41-FF27FDE046C0}"/>
              </a:ext>
            </a:extLst>
          </p:cNvPr>
          <p:cNvSpPr txBox="1"/>
          <p:nvPr/>
        </p:nvSpPr>
        <p:spPr>
          <a:xfrm>
            <a:off x="3243193" y="5536074"/>
            <a:ext cx="2659767" cy="1015663"/>
          </a:xfrm>
          <a:prstGeom prst="rect">
            <a:avLst/>
          </a:prstGeom>
          <a:noFill/>
        </p:spPr>
        <p:txBody>
          <a:bodyPr wrap="square" rtlCol="0">
            <a:spAutoFit/>
          </a:bodyPr>
          <a:lstStyle/>
          <a:p>
            <a:pPr marL="120650" indent="-120650" fontAlgn="base">
              <a:buFont typeface="Arial" panose="020B0604020202020204" pitchFamily="34" charset="0"/>
              <a:buChar char="•"/>
            </a:pPr>
            <a:r>
              <a:rPr lang="en-US" sz="1200"/>
              <a:t>Engaging online study and practice assessment tools​</a:t>
            </a:r>
          </a:p>
          <a:p>
            <a:pPr marL="120650" indent="-120650" fontAlgn="base">
              <a:buFont typeface="Arial" panose="020B0604020202020204" pitchFamily="34" charset="0"/>
              <a:buChar char="•"/>
            </a:pPr>
            <a:r>
              <a:rPr lang="en-US" sz="1200"/>
              <a:t>Focused remediation and </a:t>
            </a:r>
            <a:br>
              <a:rPr lang="en-US" sz="1200"/>
            </a:br>
            <a:r>
              <a:rPr lang="en-US" sz="1200"/>
              <a:t>robust reporting for administrators &amp; students​</a:t>
            </a:r>
          </a:p>
        </p:txBody>
      </p:sp>
      <p:sp>
        <p:nvSpPr>
          <p:cNvPr id="14" name="TextBox 13">
            <a:extLst>
              <a:ext uri="{FF2B5EF4-FFF2-40B4-BE49-F238E27FC236}">
                <a16:creationId xmlns:a16="http://schemas.microsoft.com/office/drawing/2014/main" id="{CBA61B16-11A0-6840-94AA-1411EADF574C}"/>
              </a:ext>
            </a:extLst>
          </p:cNvPr>
          <p:cNvSpPr txBox="1"/>
          <p:nvPr/>
        </p:nvSpPr>
        <p:spPr>
          <a:xfrm>
            <a:off x="5147943" y="2251823"/>
            <a:ext cx="2423061" cy="830997"/>
          </a:xfrm>
          <a:prstGeom prst="rect">
            <a:avLst/>
          </a:prstGeom>
          <a:noFill/>
        </p:spPr>
        <p:txBody>
          <a:bodyPr wrap="square" rtlCol="0" anchor="t">
            <a:spAutoFit/>
          </a:bodyPr>
          <a:lstStyle/>
          <a:p>
            <a:pPr marL="120650" indent="-120650" fontAlgn="base">
              <a:buFont typeface="Arial" panose="020B0604020202020204" pitchFamily="34" charset="0"/>
              <a:buChar char="•"/>
            </a:pPr>
            <a:r>
              <a:rPr lang="en-US" sz="1200"/>
              <a:t>Eight nationally accredited, industry-leading certifications ​</a:t>
            </a:r>
          </a:p>
          <a:p>
            <a:pPr marL="120650" indent="-120650" fontAlgn="base">
              <a:buFont typeface="Arial" panose="020B0604020202020204" pitchFamily="34" charset="0"/>
              <a:buChar char="•"/>
            </a:pPr>
            <a:r>
              <a:rPr lang="en-US" sz="1200"/>
              <a:t>An accessible platform ​</a:t>
            </a:r>
            <a:br>
              <a:rPr lang="en-US" sz="1200"/>
            </a:br>
            <a:r>
              <a:rPr lang="en-US" sz="1200"/>
              <a:t>for real-time results​</a:t>
            </a:r>
          </a:p>
        </p:txBody>
      </p:sp>
      <p:sp>
        <p:nvSpPr>
          <p:cNvPr id="15" name="TextBox 14">
            <a:extLst>
              <a:ext uri="{FF2B5EF4-FFF2-40B4-BE49-F238E27FC236}">
                <a16:creationId xmlns:a16="http://schemas.microsoft.com/office/drawing/2014/main" id="{72731AB1-0F8E-C044-A124-03367C6671FE}"/>
              </a:ext>
            </a:extLst>
          </p:cNvPr>
          <p:cNvSpPr txBox="1"/>
          <p:nvPr/>
        </p:nvSpPr>
        <p:spPr>
          <a:xfrm>
            <a:off x="8903804" y="2251823"/>
            <a:ext cx="3044356" cy="646331"/>
          </a:xfrm>
          <a:prstGeom prst="rect">
            <a:avLst/>
          </a:prstGeom>
          <a:noFill/>
        </p:spPr>
        <p:txBody>
          <a:bodyPr wrap="square" rtlCol="0">
            <a:spAutoFit/>
          </a:bodyPr>
          <a:lstStyle/>
          <a:p>
            <a:pPr marL="120650" indent="-120650" fontAlgn="base">
              <a:buFont typeface="Arial" panose="020B0604020202020204" pitchFamily="34" charset="0"/>
              <a:buChar char="•"/>
            </a:pPr>
            <a:r>
              <a:rPr lang="en-US" sz="1200"/>
              <a:t>Resources beyond certification ​</a:t>
            </a:r>
          </a:p>
          <a:p>
            <a:pPr marL="120650" indent="-120650" fontAlgn="base">
              <a:buFont typeface="Arial" panose="020B0604020202020204" pitchFamily="34" charset="0"/>
              <a:buChar char="•"/>
            </a:pPr>
            <a:r>
              <a:rPr lang="en-US" sz="1200"/>
              <a:t>Inspiring new skill development </a:t>
            </a:r>
            <a:br>
              <a:rPr lang="en-US" sz="1200"/>
            </a:br>
            <a:r>
              <a:rPr lang="en-US" sz="1200"/>
              <a:t>&amp; fueling career growth​</a:t>
            </a:r>
          </a:p>
        </p:txBody>
      </p:sp>
      <p:sp>
        <p:nvSpPr>
          <p:cNvPr id="16" name="TextBox 15">
            <a:extLst>
              <a:ext uri="{FF2B5EF4-FFF2-40B4-BE49-F238E27FC236}">
                <a16:creationId xmlns:a16="http://schemas.microsoft.com/office/drawing/2014/main" id="{59BB8524-6E09-C641-8748-40E93992CB14}"/>
              </a:ext>
            </a:extLst>
          </p:cNvPr>
          <p:cNvSpPr txBox="1"/>
          <p:nvPr/>
        </p:nvSpPr>
        <p:spPr>
          <a:xfrm>
            <a:off x="1356310" y="2251823"/>
            <a:ext cx="2198919" cy="830997"/>
          </a:xfrm>
          <a:prstGeom prst="rect">
            <a:avLst/>
          </a:prstGeom>
          <a:noFill/>
        </p:spPr>
        <p:txBody>
          <a:bodyPr wrap="square" rtlCol="0" anchor="t">
            <a:spAutoFit/>
          </a:bodyPr>
          <a:lstStyle/>
          <a:p>
            <a:pPr marL="120650" indent="-120650" fontAlgn="base">
              <a:buFont typeface="Arial" panose="020B0604020202020204" pitchFamily="34" charset="0"/>
              <a:buChar char="•"/>
            </a:pPr>
            <a:r>
              <a:rPr lang="en-US" sz="1200">
                <a:solidFill>
                  <a:schemeClr val="tx1">
                    <a:lumMod val="75000"/>
                    <a:lumOff val="25000"/>
                  </a:schemeClr>
                </a:solidFill>
              </a:rPr>
              <a:t>Flexible, interactive &amp; assessment-rich solutions​</a:t>
            </a:r>
          </a:p>
          <a:p>
            <a:pPr marL="120650" indent="-120650" fontAlgn="base">
              <a:buFont typeface="Arial" panose="020B0604020202020204" pitchFamily="34" charset="0"/>
              <a:buChar char="•"/>
            </a:pPr>
            <a:r>
              <a:rPr lang="en-US" sz="1200">
                <a:solidFill>
                  <a:schemeClr val="tx1">
                    <a:lumMod val="75000"/>
                    <a:lumOff val="25000"/>
                  </a:schemeClr>
                </a:solidFill>
              </a:rPr>
              <a:t>Facilitator tools &amp; performance reporting</a:t>
            </a:r>
          </a:p>
        </p:txBody>
      </p:sp>
      <p:sp>
        <p:nvSpPr>
          <p:cNvPr id="17" name="TextBox 16">
            <a:extLst>
              <a:ext uri="{FF2B5EF4-FFF2-40B4-BE49-F238E27FC236}">
                <a16:creationId xmlns:a16="http://schemas.microsoft.com/office/drawing/2014/main" id="{D180FE28-280C-1445-BA2E-7A3D5FD72061}"/>
              </a:ext>
            </a:extLst>
          </p:cNvPr>
          <p:cNvSpPr txBox="1"/>
          <p:nvPr/>
        </p:nvSpPr>
        <p:spPr>
          <a:xfrm>
            <a:off x="7026880" y="5536074"/>
            <a:ext cx="2940080" cy="830997"/>
          </a:xfrm>
          <a:prstGeom prst="rect">
            <a:avLst/>
          </a:prstGeom>
          <a:noFill/>
        </p:spPr>
        <p:txBody>
          <a:bodyPr wrap="square" rtlCol="0">
            <a:spAutoFit/>
          </a:bodyPr>
          <a:lstStyle/>
          <a:p>
            <a:pPr marL="120650" indent="-120650" fontAlgn="base">
              <a:buFont typeface="Arial" panose="020B0604020202020204" pitchFamily="34" charset="0"/>
              <a:buChar char="•"/>
            </a:pPr>
            <a:r>
              <a:rPr lang="en-US" sz="1200"/>
              <a:t>CE that allows certification holders to stay relevant in their jobs &amp; industry​</a:t>
            </a:r>
          </a:p>
          <a:p>
            <a:pPr marL="120650" indent="-120650" fontAlgn="base">
              <a:buFont typeface="Arial" panose="020B0604020202020204" pitchFamily="34" charset="0"/>
              <a:buChar char="•"/>
            </a:pPr>
            <a:r>
              <a:rPr lang="en-US" sz="1200"/>
              <a:t>Expanding skills &amp; keeping </a:t>
            </a:r>
            <a:br>
              <a:rPr lang="en-US" sz="1200"/>
            </a:br>
            <a:r>
              <a:rPr lang="en-US" sz="1200"/>
              <a:t>credentials current​</a:t>
            </a:r>
          </a:p>
        </p:txBody>
      </p:sp>
      <p:pic>
        <p:nvPicPr>
          <p:cNvPr id="36" name="Picture 35">
            <a:extLst>
              <a:ext uri="{FF2B5EF4-FFF2-40B4-BE49-F238E27FC236}">
                <a16:creationId xmlns:a16="http://schemas.microsoft.com/office/drawing/2014/main" id="{7F661035-4BFF-6D41-821F-52B128114A20}"/>
              </a:ext>
            </a:extLst>
          </p:cNvPr>
          <p:cNvPicPr>
            <a:picLocks noChangeAspect="1"/>
          </p:cNvPicPr>
          <p:nvPr/>
        </p:nvPicPr>
        <p:blipFill>
          <a:blip r:embed="rId4"/>
          <a:stretch>
            <a:fillRect/>
          </a:stretch>
        </p:blipFill>
        <p:spPr>
          <a:xfrm>
            <a:off x="1995675" y="3554936"/>
            <a:ext cx="641521" cy="669720"/>
          </a:xfrm>
          <a:prstGeom prst="rect">
            <a:avLst/>
          </a:prstGeom>
        </p:spPr>
      </p:pic>
      <p:pic>
        <p:nvPicPr>
          <p:cNvPr id="38" name="Picture 37">
            <a:extLst>
              <a:ext uri="{FF2B5EF4-FFF2-40B4-BE49-F238E27FC236}">
                <a16:creationId xmlns:a16="http://schemas.microsoft.com/office/drawing/2014/main" id="{526B75A9-8EF0-904F-90F3-F29CA1C9FF2B}"/>
              </a:ext>
            </a:extLst>
          </p:cNvPr>
          <p:cNvPicPr>
            <a:picLocks noChangeAspect="1"/>
          </p:cNvPicPr>
          <p:nvPr/>
        </p:nvPicPr>
        <p:blipFill>
          <a:blip r:embed="rId5"/>
          <a:stretch>
            <a:fillRect/>
          </a:stretch>
        </p:blipFill>
        <p:spPr>
          <a:xfrm>
            <a:off x="7611644" y="3521683"/>
            <a:ext cx="736226" cy="736226"/>
          </a:xfrm>
          <a:prstGeom prst="rect">
            <a:avLst/>
          </a:prstGeom>
        </p:spPr>
      </p:pic>
      <p:pic>
        <p:nvPicPr>
          <p:cNvPr id="41" name="Picture 40">
            <a:extLst>
              <a:ext uri="{FF2B5EF4-FFF2-40B4-BE49-F238E27FC236}">
                <a16:creationId xmlns:a16="http://schemas.microsoft.com/office/drawing/2014/main" id="{2F429C80-8A18-1C40-943E-E774281CD3A0}"/>
              </a:ext>
            </a:extLst>
          </p:cNvPr>
          <p:cNvPicPr>
            <a:picLocks noChangeAspect="1"/>
          </p:cNvPicPr>
          <p:nvPr/>
        </p:nvPicPr>
        <p:blipFill>
          <a:blip r:embed="rId6"/>
          <a:stretch>
            <a:fillRect/>
          </a:stretch>
        </p:blipFill>
        <p:spPr>
          <a:xfrm>
            <a:off x="3824632" y="3589890"/>
            <a:ext cx="745564" cy="646663"/>
          </a:xfrm>
          <a:prstGeom prst="rect">
            <a:avLst/>
          </a:prstGeom>
        </p:spPr>
      </p:pic>
      <p:pic>
        <p:nvPicPr>
          <p:cNvPr id="10" name="Picture 9">
            <a:extLst>
              <a:ext uri="{FF2B5EF4-FFF2-40B4-BE49-F238E27FC236}">
                <a16:creationId xmlns:a16="http://schemas.microsoft.com/office/drawing/2014/main" id="{2D5B7470-DC57-9D4A-9539-27B53ACE923F}"/>
              </a:ext>
            </a:extLst>
          </p:cNvPr>
          <p:cNvPicPr>
            <a:picLocks noChangeAspect="1"/>
          </p:cNvPicPr>
          <p:nvPr/>
        </p:nvPicPr>
        <p:blipFill>
          <a:blip r:embed="rId7"/>
          <a:stretch>
            <a:fillRect/>
          </a:stretch>
        </p:blipFill>
        <p:spPr>
          <a:xfrm>
            <a:off x="5714279" y="3522365"/>
            <a:ext cx="736226" cy="736226"/>
          </a:xfrm>
          <a:prstGeom prst="rect">
            <a:avLst/>
          </a:prstGeom>
        </p:spPr>
      </p:pic>
      <p:pic>
        <p:nvPicPr>
          <p:cNvPr id="3" name="Picture 2">
            <a:extLst>
              <a:ext uri="{FF2B5EF4-FFF2-40B4-BE49-F238E27FC236}">
                <a16:creationId xmlns:a16="http://schemas.microsoft.com/office/drawing/2014/main" id="{CE406DA5-A0C1-954A-BE86-338A273AD2D4}"/>
              </a:ext>
            </a:extLst>
          </p:cNvPr>
          <p:cNvPicPr>
            <a:picLocks noChangeAspect="1"/>
          </p:cNvPicPr>
          <p:nvPr/>
        </p:nvPicPr>
        <p:blipFill>
          <a:blip r:embed="rId8"/>
          <a:stretch>
            <a:fillRect/>
          </a:stretch>
        </p:blipFill>
        <p:spPr>
          <a:xfrm>
            <a:off x="9437948" y="3734816"/>
            <a:ext cx="853496" cy="437506"/>
          </a:xfrm>
          <a:prstGeom prst="rect">
            <a:avLst/>
          </a:prstGeom>
        </p:spPr>
      </p:pic>
    </p:spTree>
    <p:extLst>
      <p:ext uri="{BB962C8B-B14F-4D97-AF65-F5344CB8AC3E}">
        <p14:creationId xmlns:p14="http://schemas.microsoft.com/office/powerpoint/2010/main" val="356417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9E8F55-7316-4025-A57F-476024A91D55}"/>
              </a:ext>
            </a:extLst>
          </p:cNvPr>
          <p:cNvSpPr>
            <a:spLocks noGrp="1"/>
          </p:cNvSpPr>
          <p:nvPr>
            <p:ph type="sldNum" sz="quarter" idx="4"/>
          </p:nvPr>
        </p:nvSpPr>
        <p:spPr/>
        <p:txBody>
          <a:bodyPr/>
          <a:lstStyle/>
          <a:p>
            <a:fld id="{59466445-7A10-1440-8CFC-3DE92EFF3C14}" type="slidenum">
              <a:rPr lang="en-US" smtClean="0"/>
              <a:pPr/>
              <a:t>4</a:t>
            </a:fld>
            <a:endParaRPr lang="en-US" dirty="0"/>
          </a:p>
        </p:txBody>
      </p:sp>
      <p:graphicFrame>
        <p:nvGraphicFramePr>
          <p:cNvPr id="16" name="Chart 15">
            <a:extLst>
              <a:ext uri="{FF2B5EF4-FFF2-40B4-BE49-F238E27FC236}">
                <a16:creationId xmlns:a16="http://schemas.microsoft.com/office/drawing/2014/main" id="{B07ACCAF-3346-4D19-AD6B-AA3E71B7858A}"/>
              </a:ext>
            </a:extLst>
          </p:cNvPr>
          <p:cNvGraphicFramePr/>
          <p:nvPr/>
        </p:nvGraphicFramePr>
        <p:xfrm>
          <a:off x="5452692" y="2843254"/>
          <a:ext cx="5249164" cy="3499443"/>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AA3921A8-7F84-FDB6-9C57-4ED1FA53F88E}"/>
              </a:ext>
            </a:extLst>
          </p:cNvPr>
          <p:cNvPicPr>
            <a:picLocks noChangeAspect="1"/>
          </p:cNvPicPr>
          <p:nvPr/>
        </p:nvPicPr>
        <p:blipFill>
          <a:blip r:embed="rId3">
            <a:duotone>
              <a:prstClr val="black"/>
              <a:schemeClr val="accent4">
                <a:tint val="45000"/>
                <a:satMod val="400000"/>
              </a:schemeClr>
            </a:duotone>
          </a:blip>
          <a:stretch>
            <a:fillRect/>
          </a:stretch>
        </p:blipFill>
        <p:spPr>
          <a:xfrm>
            <a:off x="-316829" y="5417"/>
            <a:ext cx="12583260" cy="6858000"/>
          </a:xfrm>
          <a:prstGeom prst="rect">
            <a:avLst/>
          </a:prstGeom>
        </p:spPr>
      </p:pic>
      <p:sp>
        <p:nvSpPr>
          <p:cNvPr id="5" name="Rectangle 4">
            <a:extLst>
              <a:ext uri="{FF2B5EF4-FFF2-40B4-BE49-F238E27FC236}">
                <a16:creationId xmlns:a16="http://schemas.microsoft.com/office/drawing/2014/main" id="{D3D0846B-1A73-8699-1A0F-C0161D0C6F5D}"/>
              </a:ext>
            </a:extLst>
          </p:cNvPr>
          <p:cNvSpPr/>
          <p:nvPr/>
        </p:nvSpPr>
        <p:spPr>
          <a:xfrm>
            <a:off x="6264235" y="542921"/>
            <a:ext cx="5386460" cy="5343237"/>
          </a:xfrm>
          <a:prstGeom prst="rect">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3A826CE-F32C-408A-8F82-EF98D3B0EB4C}"/>
              </a:ext>
            </a:extLst>
          </p:cNvPr>
          <p:cNvSpPr txBox="1"/>
          <p:nvPr/>
        </p:nvSpPr>
        <p:spPr>
          <a:xfrm>
            <a:off x="6009274" y="781151"/>
            <a:ext cx="5926564" cy="2062103"/>
          </a:xfrm>
          <a:prstGeom prst="rect">
            <a:avLst/>
          </a:prstGeom>
          <a:noFill/>
          <a:ln w="38100">
            <a:solidFill>
              <a:schemeClr val="accent1">
                <a:lumMod val="50000"/>
              </a:schemeClr>
            </a:solidFill>
          </a:ln>
        </p:spPr>
        <p:txBody>
          <a:bodyPr wrap="square" rtlCol="0">
            <a:spAutoFit/>
          </a:bodyPr>
          <a:lstStyle>
            <a:defPPr>
              <a:defRPr lang="en-US"/>
            </a:defPPr>
            <a:lvl1pPr algn="ctr">
              <a:defRPr>
                <a:solidFill>
                  <a:schemeClr val="bg1">
                    <a:lumMod val="50000"/>
                  </a:schemeClr>
                </a:solidFill>
              </a:defRPr>
            </a:lvl1pPr>
          </a:lstStyle>
          <a:p>
            <a:r>
              <a:rPr lang="en-US" sz="3200" b="1" dirty="0">
                <a:solidFill>
                  <a:schemeClr val="bg1"/>
                </a:solidFill>
              </a:rPr>
              <a:t>In the </a:t>
            </a:r>
            <a:r>
              <a:rPr lang="en-US" sz="3200" b="1" dirty="0">
                <a:solidFill>
                  <a:schemeClr val="accent2"/>
                </a:solidFill>
              </a:rPr>
              <a:t>2021-2022</a:t>
            </a:r>
            <a:r>
              <a:rPr lang="en-US" sz="3200" b="1" dirty="0">
                <a:solidFill>
                  <a:schemeClr val="bg1"/>
                </a:solidFill>
              </a:rPr>
              <a:t> school year, more than </a:t>
            </a:r>
            <a:r>
              <a:rPr lang="en-US" sz="3200" b="1" dirty="0">
                <a:solidFill>
                  <a:schemeClr val="accent2"/>
                </a:solidFill>
              </a:rPr>
              <a:t>10,000</a:t>
            </a:r>
            <a:r>
              <a:rPr lang="en-US" sz="3200" b="1" dirty="0">
                <a:solidFill>
                  <a:schemeClr val="bg1"/>
                </a:solidFill>
              </a:rPr>
              <a:t> NHA certifications were earned </a:t>
            </a:r>
          </a:p>
          <a:p>
            <a:r>
              <a:rPr lang="en-US" sz="3200" b="1" dirty="0">
                <a:solidFill>
                  <a:schemeClr val="bg1"/>
                </a:solidFill>
              </a:rPr>
              <a:t>by CTE students in Texas</a:t>
            </a:r>
          </a:p>
        </p:txBody>
      </p:sp>
      <p:sp>
        <p:nvSpPr>
          <p:cNvPr id="8" name="TextBox 7">
            <a:extLst>
              <a:ext uri="{FF2B5EF4-FFF2-40B4-BE49-F238E27FC236}">
                <a16:creationId xmlns:a16="http://schemas.microsoft.com/office/drawing/2014/main" id="{1CA8F7F2-6927-49FD-890E-560179960671}"/>
              </a:ext>
            </a:extLst>
          </p:cNvPr>
          <p:cNvSpPr txBox="1"/>
          <p:nvPr/>
        </p:nvSpPr>
        <p:spPr>
          <a:xfrm>
            <a:off x="6009274" y="3421890"/>
            <a:ext cx="5926564" cy="2062103"/>
          </a:xfrm>
          <a:prstGeom prst="rect">
            <a:avLst/>
          </a:prstGeom>
          <a:noFill/>
          <a:ln w="38100">
            <a:solidFill>
              <a:schemeClr val="accent1">
                <a:lumMod val="50000"/>
              </a:schemeClr>
            </a:solidFill>
          </a:ln>
        </p:spPr>
        <p:txBody>
          <a:bodyPr wrap="square" rtlCol="0">
            <a:spAutoFit/>
          </a:bodyPr>
          <a:lstStyle/>
          <a:p>
            <a:pPr algn="ctr"/>
            <a:r>
              <a:rPr lang="en-US" sz="3200" b="1" dirty="0">
                <a:solidFill>
                  <a:schemeClr val="bg1"/>
                </a:solidFill>
              </a:rPr>
              <a:t>Since 2013, over </a:t>
            </a:r>
            <a:r>
              <a:rPr lang="en-US" sz="3200" b="1" dirty="0">
                <a:solidFill>
                  <a:schemeClr val="accent2"/>
                </a:solidFill>
              </a:rPr>
              <a:t>32,000</a:t>
            </a:r>
            <a:r>
              <a:rPr lang="en-US" sz="3200" b="1" dirty="0">
                <a:solidFill>
                  <a:schemeClr val="bg1"/>
                </a:solidFill>
              </a:rPr>
              <a:t> Texas </a:t>
            </a:r>
          </a:p>
          <a:p>
            <a:pPr algn="ctr"/>
            <a:r>
              <a:rPr lang="en-US" sz="3200" b="1" dirty="0">
                <a:solidFill>
                  <a:schemeClr val="bg1"/>
                </a:solidFill>
              </a:rPr>
              <a:t>CTE students have earned </a:t>
            </a:r>
          </a:p>
          <a:p>
            <a:pPr algn="ctr"/>
            <a:r>
              <a:rPr lang="en-US" sz="3200" b="1" dirty="0">
                <a:solidFill>
                  <a:schemeClr val="bg1"/>
                </a:solidFill>
              </a:rPr>
              <a:t>NHA industry </a:t>
            </a:r>
          </a:p>
          <a:p>
            <a:pPr algn="ctr"/>
            <a:r>
              <a:rPr lang="en-US" sz="3200" b="1" dirty="0">
                <a:solidFill>
                  <a:schemeClr val="bg1"/>
                </a:solidFill>
              </a:rPr>
              <a:t>recognized credentials. </a:t>
            </a:r>
          </a:p>
        </p:txBody>
      </p:sp>
    </p:spTree>
    <p:extLst>
      <p:ext uri="{BB962C8B-B14F-4D97-AF65-F5344CB8AC3E}">
        <p14:creationId xmlns:p14="http://schemas.microsoft.com/office/powerpoint/2010/main" val="198929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24C7717-98DD-4350-94C8-10358C1628AE}"/>
              </a:ext>
            </a:extLst>
          </p:cNvPr>
          <p:cNvSpPr/>
          <p:nvPr/>
        </p:nvSpPr>
        <p:spPr>
          <a:xfrm>
            <a:off x="0" y="2609887"/>
            <a:ext cx="12192000" cy="1984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5959"/>
              </a:solidFill>
            </a:endParaRPr>
          </a:p>
        </p:txBody>
      </p:sp>
      <p:sp>
        <p:nvSpPr>
          <p:cNvPr id="2" name="Title 1">
            <a:extLst>
              <a:ext uri="{FF2B5EF4-FFF2-40B4-BE49-F238E27FC236}">
                <a16:creationId xmlns:a16="http://schemas.microsoft.com/office/drawing/2014/main" id="{7376BC90-7313-4D77-B2C8-AD9A95CC4D94}"/>
              </a:ext>
            </a:extLst>
          </p:cNvPr>
          <p:cNvSpPr>
            <a:spLocks noGrp="1"/>
          </p:cNvSpPr>
          <p:nvPr>
            <p:ph type="title"/>
          </p:nvPr>
        </p:nvSpPr>
        <p:spPr/>
        <p:txBody>
          <a:bodyPr>
            <a:normAutofit/>
          </a:bodyPr>
          <a:lstStyle/>
          <a:p>
            <a:r>
              <a:rPr lang="en-US" b="1">
                <a:solidFill>
                  <a:schemeClr val="tx1">
                    <a:lumMod val="65000"/>
                    <a:lumOff val="35000"/>
                  </a:schemeClr>
                </a:solidFill>
              </a:rPr>
              <a:t>Solutions For Every Step of the Way</a:t>
            </a:r>
          </a:p>
        </p:txBody>
      </p:sp>
      <p:sp>
        <p:nvSpPr>
          <p:cNvPr id="6" name="TextBox 5">
            <a:extLst>
              <a:ext uri="{FF2B5EF4-FFF2-40B4-BE49-F238E27FC236}">
                <a16:creationId xmlns:a16="http://schemas.microsoft.com/office/drawing/2014/main" id="{360535C7-75D4-41FB-88B9-DDA7714808ED}"/>
              </a:ext>
            </a:extLst>
          </p:cNvPr>
          <p:cNvSpPr txBox="1"/>
          <p:nvPr/>
        </p:nvSpPr>
        <p:spPr>
          <a:xfrm>
            <a:off x="2007955" y="3798360"/>
            <a:ext cx="807407" cy="415498"/>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Medical</a:t>
            </a:r>
            <a:br>
              <a:rPr lang="en-US" sz="1050">
                <a:solidFill>
                  <a:schemeClr val="tx1">
                    <a:lumMod val="75000"/>
                    <a:lumOff val="25000"/>
                  </a:schemeClr>
                </a:solidFill>
                <a:ea typeface="Gotham Book" charset="0"/>
                <a:cs typeface="Arial" panose="020B0604020202020204" pitchFamily="34" charset="0"/>
              </a:rPr>
            </a:br>
            <a:r>
              <a:rPr lang="en-US" sz="1050">
                <a:solidFill>
                  <a:schemeClr val="tx1">
                    <a:lumMod val="75000"/>
                    <a:lumOff val="25000"/>
                  </a:schemeClr>
                </a:solidFill>
                <a:ea typeface="Gotham Book" charset="0"/>
                <a:cs typeface="Arial" panose="020B0604020202020204" pitchFamily="34" charset="0"/>
              </a:rPr>
              <a:t>Assistant</a:t>
            </a:r>
          </a:p>
        </p:txBody>
      </p:sp>
      <p:sp>
        <p:nvSpPr>
          <p:cNvPr id="8" name="TextBox 7">
            <a:extLst>
              <a:ext uri="{FF2B5EF4-FFF2-40B4-BE49-F238E27FC236}">
                <a16:creationId xmlns:a16="http://schemas.microsoft.com/office/drawing/2014/main" id="{76241B10-23FB-44AA-860B-79E18C3BDECB}"/>
              </a:ext>
            </a:extLst>
          </p:cNvPr>
          <p:cNvSpPr txBox="1"/>
          <p:nvPr/>
        </p:nvSpPr>
        <p:spPr>
          <a:xfrm>
            <a:off x="8076731" y="3850951"/>
            <a:ext cx="753756" cy="430887"/>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Billing &amp; Coding</a:t>
            </a:r>
          </a:p>
        </p:txBody>
      </p:sp>
      <p:sp>
        <p:nvSpPr>
          <p:cNvPr id="10" name="TextBox 9">
            <a:extLst>
              <a:ext uri="{FF2B5EF4-FFF2-40B4-BE49-F238E27FC236}">
                <a16:creationId xmlns:a16="http://schemas.microsoft.com/office/drawing/2014/main" id="{2ED5F0B1-3BF4-4346-9EC6-7C5381C9B929}"/>
              </a:ext>
            </a:extLst>
          </p:cNvPr>
          <p:cNvSpPr txBox="1"/>
          <p:nvPr/>
        </p:nvSpPr>
        <p:spPr>
          <a:xfrm>
            <a:off x="3203648" y="3802579"/>
            <a:ext cx="998925" cy="415498"/>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Phlebotomy</a:t>
            </a:r>
            <a:br>
              <a:rPr lang="en-US" sz="1050">
                <a:solidFill>
                  <a:schemeClr val="tx1">
                    <a:lumMod val="75000"/>
                    <a:lumOff val="25000"/>
                  </a:schemeClr>
                </a:solidFill>
                <a:ea typeface="Gotham Book" charset="0"/>
                <a:cs typeface="Arial" panose="020B0604020202020204" pitchFamily="34" charset="0"/>
              </a:rPr>
            </a:br>
            <a:r>
              <a:rPr lang="en-US" sz="1050">
                <a:solidFill>
                  <a:schemeClr val="tx1">
                    <a:lumMod val="75000"/>
                    <a:lumOff val="25000"/>
                  </a:schemeClr>
                </a:solidFill>
                <a:ea typeface="Gotham Book" charset="0"/>
                <a:cs typeface="Arial" panose="020B0604020202020204" pitchFamily="34" charset="0"/>
              </a:rPr>
              <a:t>Technician</a:t>
            </a:r>
          </a:p>
        </p:txBody>
      </p:sp>
      <p:sp>
        <p:nvSpPr>
          <p:cNvPr id="12" name="TextBox 11">
            <a:extLst>
              <a:ext uri="{FF2B5EF4-FFF2-40B4-BE49-F238E27FC236}">
                <a16:creationId xmlns:a16="http://schemas.microsoft.com/office/drawing/2014/main" id="{05E35936-090A-4258-A7C3-BC9331ED4887}"/>
              </a:ext>
            </a:extLst>
          </p:cNvPr>
          <p:cNvSpPr txBox="1"/>
          <p:nvPr/>
        </p:nvSpPr>
        <p:spPr>
          <a:xfrm>
            <a:off x="4523973" y="3818846"/>
            <a:ext cx="959431" cy="430887"/>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Pharmacy Technician</a:t>
            </a:r>
          </a:p>
        </p:txBody>
      </p:sp>
      <p:sp>
        <p:nvSpPr>
          <p:cNvPr id="13" name="Rectangle 12">
            <a:extLst>
              <a:ext uri="{FF2B5EF4-FFF2-40B4-BE49-F238E27FC236}">
                <a16:creationId xmlns:a16="http://schemas.microsoft.com/office/drawing/2014/main" id="{7039C255-646F-43A4-9EA3-95FF90430169}"/>
              </a:ext>
            </a:extLst>
          </p:cNvPr>
          <p:cNvSpPr/>
          <p:nvPr/>
        </p:nvSpPr>
        <p:spPr>
          <a:xfrm>
            <a:off x="3508085" y="1800597"/>
            <a:ext cx="1663105" cy="667094"/>
          </a:xfrm>
          <a:prstGeom prst="rect">
            <a:avLst/>
          </a:prstGeom>
          <a:solidFill>
            <a:srgbClr val="F3753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Certification </a:t>
            </a:r>
            <a:br>
              <a:rPr lang="en-US" sz="1200">
                <a:solidFill>
                  <a:schemeClr val="bg1"/>
                </a:solidFill>
                <a:ea typeface="Gotham Book" charset="0"/>
                <a:cs typeface="Arial" panose="020B0604020202020204" pitchFamily="34" charset="0"/>
              </a:rPr>
            </a:br>
            <a:r>
              <a:rPr lang="en-US" sz="1200">
                <a:cs typeface="Arial" panose="020B0604020202020204" pitchFamily="34" charset="0"/>
              </a:rPr>
              <a:t>Preparation Tools</a:t>
            </a:r>
            <a:endParaRPr lang="en-US" sz="1200">
              <a:solidFill>
                <a:schemeClr val="bg1"/>
              </a:solidFill>
              <a:ea typeface="Gotham Book" charset="0"/>
              <a:cs typeface="Arial" panose="020B0604020202020204" pitchFamily="34" charset="0"/>
            </a:endParaRPr>
          </a:p>
        </p:txBody>
      </p:sp>
      <p:sp>
        <p:nvSpPr>
          <p:cNvPr id="14" name="Rectangle 13">
            <a:extLst>
              <a:ext uri="{FF2B5EF4-FFF2-40B4-BE49-F238E27FC236}">
                <a16:creationId xmlns:a16="http://schemas.microsoft.com/office/drawing/2014/main" id="{C87E06A6-9C56-485E-97E2-A1BA974050DB}"/>
              </a:ext>
            </a:extLst>
          </p:cNvPr>
          <p:cNvSpPr/>
          <p:nvPr/>
        </p:nvSpPr>
        <p:spPr>
          <a:xfrm>
            <a:off x="7018393" y="1800597"/>
            <a:ext cx="1663105" cy="667094"/>
          </a:xfrm>
          <a:prstGeom prst="rect">
            <a:avLst/>
          </a:prstGeom>
          <a:solidFill>
            <a:srgbClr val="A8C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a:rPr>
              <a:t>Continuing Education </a:t>
            </a:r>
            <a:br>
              <a:rPr lang="en-US" sz="1200">
                <a:ea typeface="Gotham Book" charset="0"/>
                <a:cs typeface="Arial" panose="020B0604020202020204" pitchFamily="34" charset="0"/>
              </a:rPr>
            </a:br>
            <a:r>
              <a:rPr lang="en-US" sz="1200">
                <a:solidFill>
                  <a:schemeClr val="bg1"/>
                </a:solidFill>
                <a:ea typeface="Gotham Book" charset="0"/>
                <a:cs typeface="Arial"/>
              </a:rPr>
              <a:t>&amp; Recertification</a:t>
            </a:r>
            <a:endParaRPr lang="en-US" sz="1200">
              <a:solidFill>
                <a:schemeClr val="bg1"/>
              </a:solidFill>
              <a:ea typeface="Gotham Book" charset="0"/>
              <a:cs typeface="Arial" panose="020B0604020202020204" pitchFamily="34" charset="0"/>
            </a:endParaRPr>
          </a:p>
        </p:txBody>
      </p:sp>
      <p:sp>
        <p:nvSpPr>
          <p:cNvPr id="15" name="Rectangle 14">
            <a:extLst>
              <a:ext uri="{FF2B5EF4-FFF2-40B4-BE49-F238E27FC236}">
                <a16:creationId xmlns:a16="http://schemas.microsoft.com/office/drawing/2014/main" id="{0EA94E72-3AB2-4A0C-A81D-25C26F83E9E8}"/>
              </a:ext>
            </a:extLst>
          </p:cNvPr>
          <p:cNvSpPr/>
          <p:nvPr/>
        </p:nvSpPr>
        <p:spPr>
          <a:xfrm>
            <a:off x="5264448" y="1800597"/>
            <a:ext cx="1663105" cy="667094"/>
          </a:xfrm>
          <a:prstGeom prst="rect">
            <a:avLst/>
          </a:prstGeom>
          <a:solidFill>
            <a:srgbClr val="4FC3AE"/>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Certification Exam</a:t>
            </a:r>
          </a:p>
        </p:txBody>
      </p:sp>
      <p:sp>
        <p:nvSpPr>
          <p:cNvPr id="16" name="TextBox 15">
            <a:extLst>
              <a:ext uri="{FF2B5EF4-FFF2-40B4-BE49-F238E27FC236}">
                <a16:creationId xmlns:a16="http://schemas.microsoft.com/office/drawing/2014/main" id="{3011A9FD-20FB-4FAC-A834-162E9EB186BD}"/>
              </a:ext>
            </a:extLst>
          </p:cNvPr>
          <p:cNvSpPr txBox="1"/>
          <p:nvPr/>
        </p:nvSpPr>
        <p:spPr>
          <a:xfrm>
            <a:off x="4107346" y="2933765"/>
            <a:ext cx="3977308" cy="292388"/>
          </a:xfrm>
          <a:prstGeom prst="rect">
            <a:avLst/>
          </a:prstGeom>
          <a:noFill/>
        </p:spPr>
        <p:txBody>
          <a:bodyPr wrap="square" rtlCol="0">
            <a:spAutoFit/>
          </a:bodyPr>
          <a:lstStyle/>
          <a:p>
            <a:pPr algn="ctr" fontAlgn="base">
              <a:spcBef>
                <a:spcPct val="0"/>
              </a:spcBef>
              <a:spcAft>
                <a:spcPct val="0"/>
              </a:spcAft>
            </a:pPr>
            <a:r>
              <a:rPr lang="en-US" sz="1300" b="1">
                <a:solidFill>
                  <a:schemeClr val="tx1">
                    <a:lumMod val="65000"/>
                    <a:lumOff val="35000"/>
                  </a:schemeClr>
                </a:solidFill>
                <a:ea typeface="Gotham Book" charset="0"/>
                <a:cs typeface="Gotham Book" charset="0"/>
              </a:rPr>
              <a:t>CERTIFICATIONS &amp; PROFESSIONS WE SERVE</a:t>
            </a:r>
          </a:p>
        </p:txBody>
      </p:sp>
      <p:sp>
        <p:nvSpPr>
          <p:cNvPr id="19" name="TextBox 18">
            <a:extLst>
              <a:ext uri="{FF2B5EF4-FFF2-40B4-BE49-F238E27FC236}">
                <a16:creationId xmlns:a16="http://schemas.microsoft.com/office/drawing/2014/main" id="{5E5D8C9F-2F9F-4566-8586-895EA3AE9DB2}"/>
              </a:ext>
            </a:extLst>
          </p:cNvPr>
          <p:cNvSpPr txBox="1"/>
          <p:nvPr/>
        </p:nvSpPr>
        <p:spPr>
          <a:xfrm>
            <a:off x="9120691" y="3791071"/>
            <a:ext cx="1046031" cy="415498"/>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EKG</a:t>
            </a:r>
            <a:br>
              <a:rPr lang="en-US" sz="1050">
                <a:solidFill>
                  <a:schemeClr val="tx1">
                    <a:lumMod val="75000"/>
                    <a:lumOff val="25000"/>
                  </a:schemeClr>
                </a:solidFill>
                <a:ea typeface="Gotham Book" charset="0"/>
                <a:cs typeface="Arial" panose="020B0604020202020204" pitchFamily="34" charset="0"/>
              </a:rPr>
            </a:br>
            <a:r>
              <a:rPr lang="en-US" sz="1050">
                <a:solidFill>
                  <a:schemeClr val="tx1">
                    <a:lumMod val="75000"/>
                    <a:lumOff val="25000"/>
                  </a:schemeClr>
                </a:solidFill>
                <a:ea typeface="Gotham Book" charset="0"/>
                <a:cs typeface="Arial" panose="020B0604020202020204" pitchFamily="34" charset="0"/>
              </a:rPr>
              <a:t>Technician</a:t>
            </a:r>
          </a:p>
        </p:txBody>
      </p:sp>
      <p:sp>
        <p:nvSpPr>
          <p:cNvPr id="21" name="TextBox 20">
            <a:extLst>
              <a:ext uri="{FF2B5EF4-FFF2-40B4-BE49-F238E27FC236}">
                <a16:creationId xmlns:a16="http://schemas.microsoft.com/office/drawing/2014/main" id="{7A2393F3-553C-4B62-B2E1-AA8FD8F26D52}"/>
              </a:ext>
            </a:extLst>
          </p:cNvPr>
          <p:cNvSpPr txBox="1"/>
          <p:nvPr/>
        </p:nvSpPr>
        <p:spPr>
          <a:xfrm>
            <a:off x="5683427" y="3812024"/>
            <a:ext cx="825146" cy="577081"/>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Medical Admin.</a:t>
            </a:r>
            <a:br>
              <a:rPr lang="en-US" sz="1050">
                <a:solidFill>
                  <a:schemeClr val="tx1">
                    <a:lumMod val="75000"/>
                    <a:lumOff val="25000"/>
                  </a:schemeClr>
                </a:solidFill>
                <a:ea typeface="Gotham Book" charset="0"/>
                <a:cs typeface="Arial" panose="020B0604020202020204" pitchFamily="34" charset="0"/>
              </a:rPr>
            </a:br>
            <a:r>
              <a:rPr lang="en-US" sz="1050">
                <a:solidFill>
                  <a:schemeClr val="tx1">
                    <a:lumMod val="75000"/>
                    <a:lumOff val="25000"/>
                  </a:schemeClr>
                </a:solidFill>
                <a:ea typeface="Gotham Book" charset="0"/>
                <a:cs typeface="Arial" panose="020B0604020202020204" pitchFamily="34" charset="0"/>
              </a:rPr>
              <a:t>Assistant</a:t>
            </a:r>
          </a:p>
        </p:txBody>
      </p:sp>
      <p:sp>
        <p:nvSpPr>
          <p:cNvPr id="22" name="TextBox 21">
            <a:extLst>
              <a:ext uri="{FF2B5EF4-FFF2-40B4-BE49-F238E27FC236}">
                <a16:creationId xmlns:a16="http://schemas.microsoft.com/office/drawing/2014/main" id="{5232A7E4-7A54-49B5-95F1-D7DC883AA776}"/>
              </a:ext>
            </a:extLst>
          </p:cNvPr>
          <p:cNvSpPr txBox="1"/>
          <p:nvPr/>
        </p:nvSpPr>
        <p:spPr>
          <a:xfrm>
            <a:off x="10494040" y="3821080"/>
            <a:ext cx="867684" cy="577081"/>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Electronic Health Records</a:t>
            </a:r>
          </a:p>
        </p:txBody>
      </p:sp>
      <p:sp>
        <p:nvSpPr>
          <p:cNvPr id="24" name="TextBox 23">
            <a:extLst>
              <a:ext uri="{FF2B5EF4-FFF2-40B4-BE49-F238E27FC236}">
                <a16:creationId xmlns:a16="http://schemas.microsoft.com/office/drawing/2014/main" id="{7FD31FD0-C50D-42E9-9BB5-4FE89091B5A9}"/>
              </a:ext>
            </a:extLst>
          </p:cNvPr>
          <p:cNvSpPr txBox="1"/>
          <p:nvPr/>
        </p:nvSpPr>
        <p:spPr>
          <a:xfrm>
            <a:off x="6744925" y="3826489"/>
            <a:ext cx="970734" cy="415498"/>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Patient Care Technician</a:t>
            </a:r>
          </a:p>
        </p:txBody>
      </p:sp>
      <p:sp>
        <p:nvSpPr>
          <p:cNvPr id="27" name="Rectangle 26">
            <a:extLst>
              <a:ext uri="{FF2B5EF4-FFF2-40B4-BE49-F238E27FC236}">
                <a16:creationId xmlns:a16="http://schemas.microsoft.com/office/drawing/2014/main" id="{7CFDB0AA-BEA4-4E49-B752-D653806AEAD2}"/>
              </a:ext>
            </a:extLst>
          </p:cNvPr>
          <p:cNvSpPr/>
          <p:nvPr/>
        </p:nvSpPr>
        <p:spPr>
          <a:xfrm>
            <a:off x="1749304" y="1800597"/>
            <a:ext cx="1663105"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Learning &amp; </a:t>
            </a:r>
            <a:br>
              <a:rPr lang="en-US" sz="1200">
                <a:solidFill>
                  <a:schemeClr val="bg1"/>
                </a:solidFill>
                <a:ea typeface="Gotham Book" charset="0"/>
                <a:cs typeface="Arial" panose="020B0604020202020204" pitchFamily="34" charset="0"/>
              </a:rPr>
            </a:br>
            <a:r>
              <a:rPr lang="en-US" sz="1200">
                <a:solidFill>
                  <a:schemeClr val="bg1"/>
                </a:solidFill>
                <a:ea typeface="Gotham Book" charset="0"/>
                <a:cs typeface="Arial" panose="020B0604020202020204" pitchFamily="34" charset="0"/>
              </a:rPr>
              <a:t>Assessment</a:t>
            </a:r>
          </a:p>
        </p:txBody>
      </p:sp>
      <p:sp>
        <p:nvSpPr>
          <p:cNvPr id="28" name="Rectangle 27">
            <a:extLst>
              <a:ext uri="{FF2B5EF4-FFF2-40B4-BE49-F238E27FC236}">
                <a16:creationId xmlns:a16="http://schemas.microsoft.com/office/drawing/2014/main" id="{9B9826CE-4BD6-41B7-B2DE-890E3C186202}"/>
              </a:ext>
            </a:extLst>
          </p:cNvPr>
          <p:cNvSpPr/>
          <p:nvPr/>
        </p:nvSpPr>
        <p:spPr>
          <a:xfrm>
            <a:off x="8777174" y="1800597"/>
            <a:ext cx="1663105"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algn="ctr" fontAlgn="base">
              <a:spcBef>
                <a:spcPct val="0"/>
              </a:spcBef>
              <a:spcAft>
                <a:spcPct val="0"/>
              </a:spcAft>
            </a:pPr>
            <a:r>
              <a:rPr lang="en-US" sz="1200">
                <a:solidFill>
                  <a:schemeClr val="bg1"/>
                </a:solidFill>
                <a:ea typeface="Gotham Book" charset="0"/>
                <a:cs typeface="Arial" panose="020B0604020202020204" pitchFamily="34" charset="0"/>
              </a:rPr>
              <a:t>Professional Development</a:t>
            </a:r>
          </a:p>
        </p:txBody>
      </p:sp>
      <p:sp>
        <p:nvSpPr>
          <p:cNvPr id="29" name="TextBox 28">
            <a:extLst>
              <a:ext uri="{FF2B5EF4-FFF2-40B4-BE49-F238E27FC236}">
                <a16:creationId xmlns:a16="http://schemas.microsoft.com/office/drawing/2014/main" id="{3C05C07F-020F-41B5-8C77-BE6A20955CB1}"/>
              </a:ext>
            </a:extLst>
          </p:cNvPr>
          <p:cNvSpPr txBox="1"/>
          <p:nvPr/>
        </p:nvSpPr>
        <p:spPr>
          <a:xfrm>
            <a:off x="4177388" y="4918996"/>
            <a:ext cx="3901321" cy="292388"/>
          </a:xfrm>
          <a:prstGeom prst="rect">
            <a:avLst/>
          </a:prstGeom>
          <a:noFill/>
        </p:spPr>
        <p:txBody>
          <a:bodyPr wrap="square" lIns="91440" tIns="45720" rIns="91440" bIns="45720" rtlCol="0" anchor="t">
            <a:spAutoFit/>
          </a:bodyPr>
          <a:lstStyle/>
          <a:p>
            <a:pPr algn="ctr">
              <a:spcBef>
                <a:spcPct val="0"/>
              </a:spcBef>
              <a:spcAft>
                <a:spcPct val="0"/>
              </a:spcAft>
            </a:pPr>
            <a:r>
              <a:rPr lang="en-US" sz="1300" b="1">
                <a:solidFill>
                  <a:srgbClr val="318AC8"/>
                </a:solidFill>
              </a:rPr>
              <a:t>TRAINING SOLUTIONS</a:t>
            </a:r>
            <a:endParaRPr lang="en-US"/>
          </a:p>
        </p:txBody>
      </p:sp>
      <p:sp>
        <p:nvSpPr>
          <p:cNvPr id="30" name="TextBox 29">
            <a:extLst>
              <a:ext uri="{FF2B5EF4-FFF2-40B4-BE49-F238E27FC236}">
                <a16:creationId xmlns:a16="http://schemas.microsoft.com/office/drawing/2014/main" id="{D017CA16-0B68-4D6A-B3C3-0732CECBEA19}"/>
              </a:ext>
            </a:extLst>
          </p:cNvPr>
          <p:cNvSpPr txBox="1"/>
          <p:nvPr/>
        </p:nvSpPr>
        <p:spPr>
          <a:xfrm>
            <a:off x="5383307" y="5929195"/>
            <a:ext cx="1614094" cy="415498"/>
          </a:xfrm>
          <a:prstGeom prst="rect">
            <a:avLst/>
          </a:prstGeom>
          <a:noFill/>
        </p:spPr>
        <p:txBody>
          <a:bodyPr wrap="square" lIns="91440" tIns="45720" rIns="91440" bIns="45720" rtlCol="0" anchor="t">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a:rPr>
              <a:t>TEAM Based </a:t>
            </a:r>
            <a:br>
              <a:rPr lang="en-US" sz="1050">
                <a:solidFill>
                  <a:schemeClr val="tx1">
                    <a:lumMod val="75000"/>
                    <a:lumOff val="25000"/>
                  </a:schemeClr>
                </a:solidFill>
                <a:ea typeface="Gotham Book" charset="0"/>
                <a:cs typeface="Arial"/>
              </a:rPr>
            </a:br>
            <a:r>
              <a:rPr lang="en-US" sz="1050" err="1">
                <a:solidFill>
                  <a:schemeClr val="tx1">
                    <a:lumMod val="75000"/>
                    <a:lumOff val="25000"/>
                  </a:schemeClr>
                </a:solidFill>
                <a:ea typeface="Gotham Book" charset="0"/>
                <a:cs typeface="Arial"/>
              </a:rPr>
              <a:t>Care</a:t>
            </a:r>
            <a:r>
              <a:rPr lang="en-US" sz="1050" baseline="30000" err="1">
                <a:solidFill>
                  <a:schemeClr val="tx1">
                    <a:lumMod val="75000"/>
                    <a:lumOff val="25000"/>
                  </a:schemeClr>
                </a:solidFill>
                <a:ea typeface="Gotham Book" charset="0"/>
                <a:cs typeface="Arial"/>
              </a:rPr>
              <a:t>TM</a:t>
            </a:r>
          </a:p>
        </p:txBody>
      </p:sp>
      <p:sp>
        <p:nvSpPr>
          <p:cNvPr id="31" name="TextBox 30">
            <a:extLst>
              <a:ext uri="{FF2B5EF4-FFF2-40B4-BE49-F238E27FC236}">
                <a16:creationId xmlns:a16="http://schemas.microsoft.com/office/drawing/2014/main" id="{D84DF902-0FDE-44F0-8FCB-48DEDA2D33B1}"/>
              </a:ext>
            </a:extLst>
          </p:cNvPr>
          <p:cNvSpPr txBox="1"/>
          <p:nvPr/>
        </p:nvSpPr>
        <p:spPr>
          <a:xfrm>
            <a:off x="6882799" y="5919299"/>
            <a:ext cx="1637173" cy="430887"/>
          </a:xfrm>
          <a:prstGeom prst="rect">
            <a:avLst/>
          </a:prstGeom>
          <a:noFill/>
        </p:spPr>
        <p:txBody>
          <a:bodyPr wrap="square" rtlCol="0" anchor="t">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a:rPr>
              <a:t>Principles of </a:t>
            </a:r>
            <a:br>
              <a:rPr lang="en-US" sz="1050">
                <a:solidFill>
                  <a:schemeClr val="tx1">
                    <a:lumMod val="75000"/>
                    <a:lumOff val="25000"/>
                  </a:schemeClr>
                </a:solidFill>
                <a:ea typeface="Gotham Book" charset="0"/>
                <a:cs typeface="Arial"/>
              </a:rPr>
            </a:br>
            <a:r>
              <a:rPr lang="en-US" sz="1050">
                <a:solidFill>
                  <a:schemeClr val="tx1">
                    <a:lumMod val="75000"/>
                    <a:lumOff val="25000"/>
                  </a:schemeClr>
                </a:solidFill>
                <a:ea typeface="Gotham Book" charset="0"/>
                <a:cs typeface="Arial"/>
              </a:rPr>
              <a:t>Health </a:t>
            </a:r>
            <a:r>
              <a:rPr lang="en-US" sz="1050" err="1">
                <a:solidFill>
                  <a:schemeClr val="tx1">
                    <a:lumMod val="75000"/>
                    <a:lumOff val="25000"/>
                  </a:schemeClr>
                </a:solidFill>
                <a:ea typeface="Gotham Book" charset="0"/>
                <a:cs typeface="Arial"/>
              </a:rPr>
              <a:t>Coaching</a:t>
            </a:r>
            <a:r>
              <a:rPr lang="en-US" sz="1050" baseline="30000" err="1">
                <a:solidFill>
                  <a:schemeClr val="tx1">
                    <a:lumMod val="75000"/>
                    <a:lumOff val="25000"/>
                  </a:schemeClr>
                </a:solidFill>
                <a:ea typeface="Gotham Book" charset="0"/>
                <a:cs typeface="Arial"/>
              </a:rPr>
              <a:t>TM</a:t>
            </a:r>
            <a:endParaRPr lang="en-US" sz="1050" baseline="30000">
              <a:solidFill>
                <a:schemeClr val="tx1">
                  <a:lumMod val="75000"/>
                  <a:lumOff val="25000"/>
                </a:schemeClr>
              </a:solidFill>
              <a:ea typeface="Gotham Book" charset="0"/>
              <a:cs typeface="Arial"/>
            </a:endParaRPr>
          </a:p>
        </p:txBody>
      </p:sp>
      <p:sp>
        <p:nvSpPr>
          <p:cNvPr id="32" name="TextBox 31">
            <a:extLst>
              <a:ext uri="{FF2B5EF4-FFF2-40B4-BE49-F238E27FC236}">
                <a16:creationId xmlns:a16="http://schemas.microsoft.com/office/drawing/2014/main" id="{2DE30B9B-E967-42BE-831C-7CFB0B27F287}"/>
              </a:ext>
            </a:extLst>
          </p:cNvPr>
          <p:cNvSpPr txBox="1"/>
          <p:nvPr/>
        </p:nvSpPr>
        <p:spPr>
          <a:xfrm>
            <a:off x="653921" y="5939091"/>
            <a:ext cx="1701209" cy="543739"/>
          </a:xfrm>
          <a:prstGeom prst="rect">
            <a:avLst/>
          </a:prstGeom>
          <a:noFill/>
        </p:spPr>
        <p:txBody>
          <a:bodyPr wrap="square" rtlCol="0">
            <a:spAutoFit/>
          </a:bodyPr>
          <a:lstStyle/>
          <a:p>
            <a:pPr algn="ctr" fontAlgn="base">
              <a:spcBef>
                <a:spcPct val="0"/>
              </a:spcBef>
              <a:spcAft>
                <a:spcPct val="0"/>
              </a:spcAft>
            </a:pPr>
            <a:r>
              <a:rPr lang="en-US" sz="1050" err="1">
                <a:solidFill>
                  <a:schemeClr val="tx1">
                    <a:lumMod val="75000"/>
                    <a:lumOff val="25000"/>
                  </a:schemeClr>
                </a:solidFill>
                <a:ea typeface="Gotham Book" charset="0"/>
                <a:cs typeface="Arial" panose="020B0604020202020204" pitchFamily="34" charset="0"/>
              </a:rPr>
              <a:t>PharmaSeer</a:t>
            </a:r>
            <a:r>
              <a:rPr lang="en-US" sz="1050" baseline="30000" err="1">
                <a:solidFill>
                  <a:schemeClr val="tx1">
                    <a:lumMod val="75000"/>
                    <a:lumOff val="25000"/>
                  </a:schemeClr>
                </a:solidFill>
                <a:ea typeface="Gotham Book" charset="0"/>
                <a:cs typeface="Arial" panose="020B0604020202020204" pitchFamily="34" charset="0"/>
              </a:rPr>
              <a:t>TM</a:t>
            </a:r>
            <a:r>
              <a:rPr lang="en-US" sz="1050" baseline="30000">
                <a:solidFill>
                  <a:schemeClr val="tx1">
                    <a:lumMod val="75000"/>
                    <a:lumOff val="25000"/>
                  </a:schemeClr>
                </a:solidFill>
                <a:ea typeface="Gotham Book" charset="0"/>
                <a:cs typeface="Arial" panose="020B0604020202020204" pitchFamily="34" charset="0"/>
              </a:rPr>
              <a:t>  </a:t>
            </a:r>
            <a:r>
              <a:rPr lang="en-US" sz="1050" err="1">
                <a:solidFill>
                  <a:schemeClr val="tx1">
                    <a:lumMod val="75000"/>
                    <a:lumOff val="25000"/>
                  </a:schemeClr>
                </a:solidFill>
                <a:ea typeface="Gotham Book" charset="0"/>
                <a:cs typeface="Arial" panose="020B0604020202020204" pitchFamily="34" charset="0"/>
              </a:rPr>
              <a:t>PharmaSeer</a:t>
            </a:r>
            <a:r>
              <a:rPr lang="en-US" sz="1050">
                <a:solidFill>
                  <a:schemeClr val="tx1">
                    <a:lumMod val="75000"/>
                    <a:lumOff val="25000"/>
                  </a:schemeClr>
                </a:solidFill>
                <a:ea typeface="Gotham Book" charset="0"/>
                <a:cs typeface="Arial" panose="020B0604020202020204" pitchFamily="34" charset="0"/>
              </a:rPr>
              <a:t> </a:t>
            </a:r>
            <a:r>
              <a:rPr lang="en-US" sz="1050" err="1">
                <a:solidFill>
                  <a:schemeClr val="tx1">
                    <a:lumMod val="75000"/>
                    <a:lumOff val="25000"/>
                  </a:schemeClr>
                </a:solidFill>
                <a:ea typeface="Gotham Book" charset="0"/>
                <a:cs typeface="Arial" panose="020B0604020202020204" pitchFamily="34" charset="0"/>
              </a:rPr>
              <a:t>Math</a:t>
            </a:r>
            <a:r>
              <a:rPr lang="en-US" sz="1050" baseline="30000" err="1">
                <a:solidFill>
                  <a:schemeClr val="tx1">
                    <a:lumMod val="75000"/>
                    <a:lumOff val="25000"/>
                  </a:schemeClr>
                </a:solidFill>
                <a:ea typeface="Gotham Book" charset="0"/>
                <a:cs typeface="Arial" panose="020B0604020202020204" pitchFamily="34" charset="0"/>
              </a:rPr>
              <a:t>TM</a:t>
            </a:r>
            <a:endParaRPr lang="en-US" sz="1050" baseline="30000">
              <a:solidFill>
                <a:schemeClr val="tx1">
                  <a:lumMod val="75000"/>
                  <a:lumOff val="25000"/>
                </a:schemeClr>
              </a:solidFill>
              <a:ea typeface="Gotham Book" charset="0"/>
              <a:cs typeface="Arial" panose="020B0604020202020204" pitchFamily="34" charset="0"/>
            </a:endParaRPr>
          </a:p>
          <a:p>
            <a:pPr algn="ctr" fontAlgn="base">
              <a:spcBef>
                <a:spcPct val="0"/>
              </a:spcBef>
              <a:spcAft>
                <a:spcPct val="0"/>
              </a:spcAft>
            </a:pPr>
            <a:endParaRPr lang="en-US" sz="1050" baseline="30000">
              <a:solidFill>
                <a:schemeClr val="tx1">
                  <a:lumMod val="75000"/>
                  <a:lumOff val="25000"/>
                </a:schemeClr>
              </a:solidFill>
              <a:ea typeface="Gotham Book" charset="0"/>
              <a:cs typeface="Arial" panose="020B0604020202020204" pitchFamily="34" charset="0"/>
            </a:endParaRPr>
          </a:p>
        </p:txBody>
      </p:sp>
      <p:sp>
        <p:nvSpPr>
          <p:cNvPr id="33" name="TextBox 32">
            <a:extLst>
              <a:ext uri="{FF2B5EF4-FFF2-40B4-BE49-F238E27FC236}">
                <a16:creationId xmlns:a16="http://schemas.microsoft.com/office/drawing/2014/main" id="{3E2FF40B-1C66-4365-81C2-6C6432A3F4DC}"/>
              </a:ext>
            </a:extLst>
          </p:cNvPr>
          <p:cNvSpPr txBox="1"/>
          <p:nvPr/>
        </p:nvSpPr>
        <p:spPr>
          <a:xfrm>
            <a:off x="2430505" y="5929195"/>
            <a:ext cx="1408116" cy="261610"/>
          </a:xfrm>
          <a:prstGeom prst="rect">
            <a:avLst/>
          </a:prstGeom>
          <a:noFill/>
        </p:spPr>
        <p:txBody>
          <a:bodyPr wrap="square" rtlCol="0">
            <a:spAutoFit/>
          </a:bodyPr>
          <a:lstStyle/>
          <a:p>
            <a:pPr algn="ctr" fontAlgn="base">
              <a:spcBef>
                <a:spcPct val="0"/>
              </a:spcBef>
              <a:spcAft>
                <a:spcPct val="0"/>
              </a:spcAft>
            </a:pPr>
            <a:r>
              <a:rPr lang="en-US" sz="1050" err="1">
                <a:solidFill>
                  <a:schemeClr val="tx1">
                    <a:lumMod val="75000"/>
                    <a:lumOff val="25000"/>
                  </a:schemeClr>
                </a:solidFill>
                <a:ea typeface="Gotham Book" charset="0"/>
                <a:cs typeface="Arial" panose="020B0604020202020204" pitchFamily="34" charset="0"/>
              </a:rPr>
              <a:t>PersonAbility</a:t>
            </a:r>
            <a:r>
              <a:rPr lang="en-US" sz="1050" baseline="30000" err="1">
                <a:solidFill>
                  <a:schemeClr val="tx1">
                    <a:lumMod val="75000"/>
                    <a:lumOff val="25000"/>
                  </a:schemeClr>
                </a:solidFill>
                <a:ea typeface="Gotham Book" charset="0"/>
                <a:cs typeface="Arial" panose="020B0604020202020204" pitchFamily="34" charset="0"/>
              </a:rPr>
              <a:t>TM</a:t>
            </a:r>
            <a:endParaRPr lang="en-US" sz="1050" baseline="30000">
              <a:solidFill>
                <a:schemeClr val="tx1">
                  <a:lumMod val="75000"/>
                  <a:lumOff val="25000"/>
                </a:schemeClr>
              </a:solidFill>
              <a:ea typeface="Gotham Book" charset="0"/>
              <a:cs typeface="Arial" panose="020B0604020202020204" pitchFamily="34" charset="0"/>
            </a:endParaRPr>
          </a:p>
        </p:txBody>
      </p:sp>
      <p:pic>
        <p:nvPicPr>
          <p:cNvPr id="26" name="Picture 25" descr="A picture containing drawing&#10;&#10;Description automatically generated">
            <a:extLst>
              <a:ext uri="{FF2B5EF4-FFF2-40B4-BE49-F238E27FC236}">
                <a16:creationId xmlns:a16="http://schemas.microsoft.com/office/drawing/2014/main" id="{0264E5D5-9845-C440-9E2E-C40B0E9D0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952" y="5405673"/>
            <a:ext cx="483298" cy="483298"/>
          </a:xfrm>
          <a:prstGeom prst="rect">
            <a:avLst/>
          </a:prstGeom>
        </p:spPr>
      </p:pic>
      <p:pic>
        <p:nvPicPr>
          <p:cNvPr id="39" name="Picture 38">
            <a:extLst>
              <a:ext uri="{FF2B5EF4-FFF2-40B4-BE49-F238E27FC236}">
                <a16:creationId xmlns:a16="http://schemas.microsoft.com/office/drawing/2014/main" id="{8CF01E97-85C4-0043-8FE9-73D33A58EC9F}"/>
              </a:ext>
            </a:extLst>
          </p:cNvPr>
          <p:cNvPicPr>
            <a:picLocks noChangeAspect="1"/>
          </p:cNvPicPr>
          <p:nvPr/>
        </p:nvPicPr>
        <p:blipFill>
          <a:blip r:embed="rId4"/>
          <a:stretch>
            <a:fillRect/>
          </a:stretch>
        </p:blipFill>
        <p:spPr>
          <a:xfrm>
            <a:off x="2933870" y="5501673"/>
            <a:ext cx="388886" cy="328547"/>
          </a:xfrm>
          <a:prstGeom prst="rect">
            <a:avLst/>
          </a:prstGeom>
        </p:spPr>
      </p:pic>
      <p:pic>
        <p:nvPicPr>
          <p:cNvPr id="41" name="Picture 40">
            <a:extLst>
              <a:ext uri="{FF2B5EF4-FFF2-40B4-BE49-F238E27FC236}">
                <a16:creationId xmlns:a16="http://schemas.microsoft.com/office/drawing/2014/main" id="{C14A8334-E0B4-4C4D-9BF5-7CFAE0545752}"/>
              </a:ext>
            </a:extLst>
          </p:cNvPr>
          <p:cNvPicPr>
            <a:picLocks noChangeAspect="1"/>
          </p:cNvPicPr>
          <p:nvPr/>
        </p:nvPicPr>
        <p:blipFill>
          <a:blip r:embed="rId5"/>
          <a:stretch>
            <a:fillRect/>
          </a:stretch>
        </p:blipFill>
        <p:spPr>
          <a:xfrm>
            <a:off x="7497492" y="5443777"/>
            <a:ext cx="377534" cy="377534"/>
          </a:xfrm>
          <a:prstGeom prst="rect">
            <a:avLst/>
          </a:prstGeom>
        </p:spPr>
      </p:pic>
      <p:pic>
        <p:nvPicPr>
          <p:cNvPr id="42" name="Picture 41">
            <a:extLst>
              <a:ext uri="{FF2B5EF4-FFF2-40B4-BE49-F238E27FC236}">
                <a16:creationId xmlns:a16="http://schemas.microsoft.com/office/drawing/2014/main" id="{8E9AD603-A478-8148-B092-53288B4CA92D}"/>
              </a:ext>
            </a:extLst>
          </p:cNvPr>
          <p:cNvPicPr>
            <a:picLocks noChangeAspect="1"/>
          </p:cNvPicPr>
          <p:nvPr/>
        </p:nvPicPr>
        <p:blipFill>
          <a:blip r:embed="rId6"/>
          <a:stretch>
            <a:fillRect/>
          </a:stretch>
        </p:blipFill>
        <p:spPr>
          <a:xfrm>
            <a:off x="1324147" y="5511569"/>
            <a:ext cx="340886" cy="333341"/>
          </a:xfrm>
          <a:prstGeom prst="rect">
            <a:avLst/>
          </a:prstGeom>
        </p:spPr>
      </p:pic>
      <p:pic>
        <p:nvPicPr>
          <p:cNvPr id="51" name="Picture 50" descr="A picture containing clock&#10;&#10;Description automatically generated">
            <a:extLst>
              <a:ext uri="{FF2B5EF4-FFF2-40B4-BE49-F238E27FC236}">
                <a16:creationId xmlns:a16="http://schemas.microsoft.com/office/drawing/2014/main" id="{CCC40395-417A-6447-B9F7-6F079783D740}"/>
              </a:ext>
            </a:extLst>
          </p:cNvPr>
          <p:cNvPicPr>
            <a:picLocks noChangeAspect="1"/>
          </p:cNvPicPr>
          <p:nvPr/>
        </p:nvPicPr>
        <p:blipFill>
          <a:blip r:embed="rId7"/>
          <a:stretch>
            <a:fillRect/>
          </a:stretch>
        </p:blipFill>
        <p:spPr>
          <a:xfrm>
            <a:off x="705535" y="3298237"/>
            <a:ext cx="951220" cy="827148"/>
          </a:xfrm>
          <a:prstGeom prst="rect">
            <a:avLst/>
          </a:prstGeom>
        </p:spPr>
      </p:pic>
      <p:pic>
        <p:nvPicPr>
          <p:cNvPr id="3" name="Picture 2">
            <a:extLst>
              <a:ext uri="{FF2B5EF4-FFF2-40B4-BE49-F238E27FC236}">
                <a16:creationId xmlns:a16="http://schemas.microsoft.com/office/drawing/2014/main" id="{27C92E64-0D38-4942-AD94-B3E2BD0AB4E6}"/>
              </a:ext>
            </a:extLst>
          </p:cNvPr>
          <p:cNvPicPr>
            <a:picLocks noChangeAspect="1"/>
          </p:cNvPicPr>
          <p:nvPr/>
        </p:nvPicPr>
        <p:blipFill>
          <a:blip r:embed="rId8"/>
          <a:stretch>
            <a:fillRect/>
          </a:stretch>
        </p:blipFill>
        <p:spPr>
          <a:xfrm>
            <a:off x="2272546" y="3397588"/>
            <a:ext cx="274399" cy="365865"/>
          </a:xfrm>
          <a:prstGeom prst="rect">
            <a:avLst/>
          </a:prstGeom>
        </p:spPr>
      </p:pic>
      <p:pic>
        <p:nvPicPr>
          <p:cNvPr id="5" name="Picture 4">
            <a:extLst>
              <a:ext uri="{FF2B5EF4-FFF2-40B4-BE49-F238E27FC236}">
                <a16:creationId xmlns:a16="http://schemas.microsoft.com/office/drawing/2014/main" id="{3F866F6E-7A02-064C-8048-32D90B18F379}"/>
              </a:ext>
            </a:extLst>
          </p:cNvPr>
          <p:cNvPicPr>
            <a:picLocks noChangeAspect="1"/>
          </p:cNvPicPr>
          <p:nvPr/>
        </p:nvPicPr>
        <p:blipFill>
          <a:blip r:embed="rId9"/>
          <a:stretch>
            <a:fillRect/>
          </a:stretch>
        </p:blipFill>
        <p:spPr>
          <a:xfrm>
            <a:off x="3547281" y="3427658"/>
            <a:ext cx="355600" cy="355600"/>
          </a:xfrm>
          <a:prstGeom prst="rect">
            <a:avLst/>
          </a:prstGeom>
        </p:spPr>
      </p:pic>
      <p:pic>
        <p:nvPicPr>
          <p:cNvPr id="25" name="Picture 24">
            <a:extLst>
              <a:ext uri="{FF2B5EF4-FFF2-40B4-BE49-F238E27FC236}">
                <a16:creationId xmlns:a16="http://schemas.microsoft.com/office/drawing/2014/main" id="{F7949F57-5638-574C-A259-375BA0C6CA75}"/>
              </a:ext>
            </a:extLst>
          </p:cNvPr>
          <p:cNvPicPr>
            <a:picLocks noChangeAspect="1"/>
          </p:cNvPicPr>
          <p:nvPr/>
        </p:nvPicPr>
        <p:blipFill>
          <a:blip r:embed="rId10"/>
          <a:stretch>
            <a:fillRect/>
          </a:stretch>
        </p:blipFill>
        <p:spPr>
          <a:xfrm>
            <a:off x="5982498" y="3466598"/>
            <a:ext cx="241300" cy="317500"/>
          </a:xfrm>
          <a:prstGeom prst="rect">
            <a:avLst/>
          </a:prstGeom>
        </p:spPr>
      </p:pic>
      <p:pic>
        <p:nvPicPr>
          <p:cNvPr id="34" name="Picture 33">
            <a:extLst>
              <a:ext uri="{FF2B5EF4-FFF2-40B4-BE49-F238E27FC236}">
                <a16:creationId xmlns:a16="http://schemas.microsoft.com/office/drawing/2014/main" id="{162425B0-BB70-1346-BA44-859AE96B71E4}"/>
              </a:ext>
            </a:extLst>
          </p:cNvPr>
          <p:cNvPicPr>
            <a:picLocks noChangeAspect="1"/>
          </p:cNvPicPr>
          <p:nvPr/>
        </p:nvPicPr>
        <p:blipFill>
          <a:blip r:embed="rId11"/>
          <a:stretch>
            <a:fillRect/>
          </a:stretch>
        </p:blipFill>
        <p:spPr>
          <a:xfrm>
            <a:off x="9472256" y="3496754"/>
            <a:ext cx="342900" cy="215900"/>
          </a:xfrm>
          <a:prstGeom prst="rect">
            <a:avLst/>
          </a:prstGeom>
        </p:spPr>
      </p:pic>
      <p:pic>
        <p:nvPicPr>
          <p:cNvPr id="35" name="Picture 34">
            <a:extLst>
              <a:ext uri="{FF2B5EF4-FFF2-40B4-BE49-F238E27FC236}">
                <a16:creationId xmlns:a16="http://schemas.microsoft.com/office/drawing/2014/main" id="{F99590E5-CC6B-7B41-B07D-1836B096426A}"/>
              </a:ext>
            </a:extLst>
          </p:cNvPr>
          <p:cNvPicPr>
            <a:picLocks noChangeAspect="1"/>
          </p:cNvPicPr>
          <p:nvPr/>
        </p:nvPicPr>
        <p:blipFill>
          <a:blip r:embed="rId12"/>
          <a:stretch>
            <a:fillRect/>
          </a:stretch>
        </p:blipFill>
        <p:spPr>
          <a:xfrm>
            <a:off x="10819962" y="3443888"/>
            <a:ext cx="241300" cy="342900"/>
          </a:xfrm>
          <a:prstGeom prst="rect">
            <a:avLst/>
          </a:prstGeom>
        </p:spPr>
      </p:pic>
      <p:pic>
        <p:nvPicPr>
          <p:cNvPr id="36" name="Picture 35">
            <a:extLst>
              <a:ext uri="{FF2B5EF4-FFF2-40B4-BE49-F238E27FC236}">
                <a16:creationId xmlns:a16="http://schemas.microsoft.com/office/drawing/2014/main" id="{0172AE3A-CBFA-A34A-B4AC-20992F426463}"/>
              </a:ext>
            </a:extLst>
          </p:cNvPr>
          <p:cNvPicPr>
            <a:picLocks noChangeAspect="1"/>
          </p:cNvPicPr>
          <p:nvPr/>
        </p:nvPicPr>
        <p:blipFill>
          <a:blip r:embed="rId13"/>
          <a:stretch>
            <a:fillRect/>
          </a:stretch>
        </p:blipFill>
        <p:spPr>
          <a:xfrm>
            <a:off x="4833296" y="3475450"/>
            <a:ext cx="330200" cy="317500"/>
          </a:xfrm>
          <a:prstGeom prst="rect">
            <a:avLst/>
          </a:prstGeom>
        </p:spPr>
      </p:pic>
      <p:pic>
        <p:nvPicPr>
          <p:cNvPr id="38" name="Picture 37">
            <a:extLst>
              <a:ext uri="{FF2B5EF4-FFF2-40B4-BE49-F238E27FC236}">
                <a16:creationId xmlns:a16="http://schemas.microsoft.com/office/drawing/2014/main" id="{30D1F7BC-D8A2-BF44-8E70-DCE0CACAFADF}"/>
              </a:ext>
            </a:extLst>
          </p:cNvPr>
          <p:cNvPicPr>
            <a:picLocks noChangeAspect="1"/>
          </p:cNvPicPr>
          <p:nvPr/>
        </p:nvPicPr>
        <p:blipFill>
          <a:blip r:embed="rId14"/>
          <a:stretch>
            <a:fillRect/>
          </a:stretch>
        </p:blipFill>
        <p:spPr>
          <a:xfrm>
            <a:off x="8288765" y="3474872"/>
            <a:ext cx="342900" cy="342900"/>
          </a:xfrm>
          <a:prstGeom prst="rect">
            <a:avLst/>
          </a:prstGeom>
        </p:spPr>
      </p:pic>
      <p:pic>
        <p:nvPicPr>
          <p:cNvPr id="45" name="Picture 44">
            <a:extLst>
              <a:ext uri="{FF2B5EF4-FFF2-40B4-BE49-F238E27FC236}">
                <a16:creationId xmlns:a16="http://schemas.microsoft.com/office/drawing/2014/main" id="{6BCE6DC8-A970-624F-ABBA-002849A20997}"/>
              </a:ext>
            </a:extLst>
          </p:cNvPr>
          <p:cNvPicPr>
            <a:picLocks noChangeAspect="1"/>
          </p:cNvPicPr>
          <p:nvPr/>
        </p:nvPicPr>
        <p:blipFill>
          <a:blip r:embed="rId15"/>
          <a:stretch>
            <a:fillRect/>
          </a:stretch>
        </p:blipFill>
        <p:spPr>
          <a:xfrm>
            <a:off x="7059438" y="3483458"/>
            <a:ext cx="317500" cy="317500"/>
          </a:xfrm>
          <a:prstGeom prst="rect">
            <a:avLst/>
          </a:prstGeom>
        </p:spPr>
      </p:pic>
      <p:sp>
        <p:nvSpPr>
          <p:cNvPr id="43" name="TextBox 42">
            <a:extLst>
              <a:ext uri="{FF2B5EF4-FFF2-40B4-BE49-F238E27FC236}">
                <a16:creationId xmlns:a16="http://schemas.microsoft.com/office/drawing/2014/main" id="{5FDB2D35-50AE-4247-ADA7-EAD0F5CB3DC6}"/>
              </a:ext>
            </a:extLst>
          </p:cNvPr>
          <p:cNvSpPr txBox="1"/>
          <p:nvPr/>
        </p:nvSpPr>
        <p:spPr>
          <a:xfrm>
            <a:off x="4022361" y="5919299"/>
            <a:ext cx="1408116" cy="261610"/>
          </a:xfrm>
          <a:prstGeom prst="rect">
            <a:avLst/>
          </a:prstGeom>
          <a:noFill/>
        </p:spPr>
        <p:txBody>
          <a:bodyPr wrap="square" rtlCol="0">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panose="020B0604020202020204" pitchFamily="34" charset="0"/>
              </a:rPr>
              <a:t>NHA P360 </a:t>
            </a:r>
            <a:r>
              <a:rPr lang="en-US" sz="1050" err="1">
                <a:solidFill>
                  <a:schemeClr val="tx1">
                    <a:lumMod val="75000"/>
                    <a:lumOff val="25000"/>
                  </a:schemeClr>
                </a:solidFill>
                <a:ea typeface="Gotham Book" charset="0"/>
                <a:cs typeface="Arial" panose="020B0604020202020204" pitchFamily="34" charset="0"/>
              </a:rPr>
              <a:t>Vitals</a:t>
            </a:r>
            <a:r>
              <a:rPr lang="en-US" sz="1050" baseline="30000" err="1">
                <a:solidFill>
                  <a:schemeClr val="tx1">
                    <a:lumMod val="75000"/>
                    <a:lumOff val="25000"/>
                  </a:schemeClr>
                </a:solidFill>
                <a:ea typeface="Gotham Book" charset="0"/>
                <a:cs typeface="Arial" panose="020B0604020202020204" pitchFamily="34" charset="0"/>
              </a:rPr>
              <a:t>TM</a:t>
            </a:r>
            <a:endParaRPr lang="en-US" sz="1050" baseline="30000">
              <a:solidFill>
                <a:schemeClr val="tx1">
                  <a:lumMod val="75000"/>
                  <a:lumOff val="25000"/>
                </a:schemeClr>
              </a:solidFill>
              <a:ea typeface="Gotham Book" charset="0"/>
              <a:cs typeface="Arial" panose="020B0604020202020204" pitchFamily="34" charset="0"/>
            </a:endParaRPr>
          </a:p>
        </p:txBody>
      </p:sp>
      <p:pic>
        <p:nvPicPr>
          <p:cNvPr id="4" name="Picture 6" descr="A picture containing object, light&#10;&#10;Description automatically generated">
            <a:extLst>
              <a:ext uri="{FF2B5EF4-FFF2-40B4-BE49-F238E27FC236}">
                <a16:creationId xmlns:a16="http://schemas.microsoft.com/office/drawing/2014/main" id="{649CCBCB-C154-4944-84DA-438859A65FDE}"/>
              </a:ext>
            </a:extLst>
          </p:cNvPr>
          <p:cNvPicPr>
            <a:picLocks noChangeAspect="1"/>
          </p:cNvPicPr>
          <p:nvPr/>
        </p:nvPicPr>
        <p:blipFill>
          <a:blip r:embed="rId16"/>
          <a:stretch>
            <a:fillRect/>
          </a:stretch>
        </p:blipFill>
        <p:spPr>
          <a:xfrm>
            <a:off x="4520502" y="5444831"/>
            <a:ext cx="405300" cy="417300"/>
          </a:xfrm>
          <a:prstGeom prst="rect">
            <a:avLst/>
          </a:prstGeom>
        </p:spPr>
      </p:pic>
      <p:sp>
        <p:nvSpPr>
          <p:cNvPr id="44" name="TextBox 43">
            <a:extLst>
              <a:ext uri="{FF2B5EF4-FFF2-40B4-BE49-F238E27FC236}">
                <a16:creationId xmlns:a16="http://schemas.microsoft.com/office/drawing/2014/main" id="{DE2D23F4-A250-4AD7-B6EC-651A320ECE34}"/>
              </a:ext>
            </a:extLst>
          </p:cNvPr>
          <p:cNvSpPr txBox="1"/>
          <p:nvPr/>
        </p:nvSpPr>
        <p:spPr>
          <a:xfrm>
            <a:off x="9697055" y="5919299"/>
            <a:ext cx="1637173" cy="415498"/>
          </a:xfrm>
          <a:prstGeom prst="rect">
            <a:avLst/>
          </a:prstGeom>
          <a:noFill/>
        </p:spPr>
        <p:txBody>
          <a:bodyPr wrap="square" lIns="91440" tIns="45720" rIns="91440" bIns="45720" rtlCol="0" anchor="t">
            <a:spAutoFit/>
          </a:bodyPr>
          <a:lstStyle/>
          <a:p>
            <a:pPr algn="ctr" fontAlgn="base">
              <a:spcBef>
                <a:spcPct val="0"/>
              </a:spcBef>
              <a:spcAft>
                <a:spcPct val="0"/>
              </a:spcAft>
            </a:pPr>
            <a:r>
              <a:rPr lang="en-US" sz="1050">
                <a:solidFill>
                  <a:schemeClr val="tx1">
                    <a:lumMod val="75000"/>
                    <a:lumOff val="25000"/>
                  </a:schemeClr>
                </a:solidFill>
                <a:ea typeface="Gotham Book" charset="0"/>
                <a:cs typeface="Arial"/>
              </a:rPr>
              <a:t>Anatomy &amp; </a:t>
            </a:r>
            <a:br>
              <a:rPr lang="en-US" sz="1050">
                <a:ea typeface="Gotham Book" charset="0"/>
                <a:cs typeface="Arial"/>
              </a:rPr>
            </a:br>
            <a:r>
              <a:rPr lang="en-US" sz="1050">
                <a:solidFill>
                  <a:schemeClr val="tx1">
                    <a:lumMod val="75000"/>
                    <a:lumOff val="25000"/>
                  </a:schemeClr>
                </a:solidFill>
                <a:ea typeface="Gotham Book" charset="0"/>
                <a:cs typeface="Arial"/>
              </a:rPr>
              <a:t>Physiology</a:t>
            </a:r>
          </a:p>
        </p:txBody>
      </p:sp>
      <p:sp>
        <p:nvSpPr>
          <p:cNvPr id="46" name="TextBox 45">
            <a:extLst>
              <a:ext uri="{FF2B5EF4-FFF2-40B4-BE49-F238E27FC236}">
                <a16:creationId xmlns:a16="http://schemas.microsoft.com/office/drawing/2014/main" id="{30C9F66F-E078-4AE1-872E-C8524C9BEABE}"/>
              </a:ext>
            </a:extLst>
          </p:cNvPr>
          <p:cNvSpPr txBox="1"/>
          <p:nvPr/>
        </p:nvSpPr>
        <p:spPr>
          <a:xfrm>
            <a:off x="8359200" y="5929195"/>
            <a:ext cx="1637173" cy="415498"/>
          </a:xfrm>
          <a:prstGeom prst="rect">
            <a:avLst/>
          </a:prstGeom>
          <a:noFill/>
        </p:spPr>
        <p:txBody>
          <a:bodyPr wrap="square" lIns="91440" tIns="45720" rIns="91440" bIns="45720" rtlCol="0" anchor="t">
            <a:spAutoFit/>
          </a:bodyPr>
          <a:lstStyle/>
          <a:p>
            <a:pPr algn="ctr">
              <a:spcBef>
                <a:spcPct val="0"/>
              </a:spcBef>
              <a:spcAft>
                <a:spcPct val="0"/>
              </a:spcAft>
            </a:pPr>
            <a:r>
              <a:rPr lang="en-US" sz="1050">
                <a:solidFill>
                  <a:schemeClr val="tx1">
                    <a:lumMod val="75000"/>
                    <a:lumOff val="25000"/>
                  </a:schemeClr>
                </a:solidFill>
                <a:cs typeface="Arial"/>
              </a:rPr>
              <a:t>Medical </a:t>
            </a:r>
            <a:endParaRPr lang="en-US">
              <a:solidFill>
                <a:schemeClr val="tx1">
                  <a:lumMod val="75000"/>
                  <a:lumOff val="25000"/>
                </a:schemeClr>
              </a:solidFill>
              <a:cs typeface="Arial"/>
            </a:endParaRPr>
          </a:p>
          <a:p>
            <a:pPr algn="ctr">
              <a:spcBef>
                <a:spcPct val="0"/>
              </a:spcBef>
              <a:spcAft>
                <a:spcPct val="0"/>
              </a:spcAft>
            </a:pPr>
            <a:r>
              <a:rPr lang="en-US" sz="1050">
                <a:solidFill>
                  <a:schemeClr val="tx1">
                    <a:lumMod val="75000"/>
                    <a:lumOff val="25000"/>
                  </a:schemeClr>
                </a:solidFill>
                <a:cs typeface="Arial"/>
              </a:rPr>
              <a:t>Terminology</a:t>
            </a:r>
            <a:endParaRPr lang="en-US">
              <a:solidFill>
                <a:schemeClr val="tx1">
                  <a:lumMod val="75000"/>
                  <a:lumOff val="25000"/>
                </a:schemeClr>
              </a:solidFill>
              <a:cs typeface="Arial"/>
            </a:endParaRPr>
          </a:p>
        </p:txBody>
      </p:sp>
      <p:pic>
        <p:nvPicPr>
          <p:cNvPr id="11" name="Picture 16" descr="Icon&#10;&#10;Description automatically generated">
            <a:extLst>
              <a:ext uri="{FF2B5EF4-FFF2-40B4-BE49-F238E27FC236}">
                <a16:creationId xmlns:a16="http://schemas.microsoft.com/office/drawing/2014/main" id="{5C9138B6-4BF8-4720-AFFE-12891AD8C177}"/>
              </a:ext>
            </a:extLst>
          </p:cNvPr>
          <p:cNvPicPr>
            <a:picLocks noChangeAspect="1"/>
          </p:cNvPicPr>
          <p:nvPr/>
        </p:nvPicPr>
        <p:blipFill>
          <a:blip r:embed="rId17"/>
          <a:stretch>
            <a:fillRect/>
          </a:stretch>
        </p:blipFill>
        <p:spPr>
          <a:xfrm>
            <a:off x="8957124" y="5409042"/>
            <a:ext cx="439177" cy="484680"/>
          </a:xfrm>
          <a:prstGeom prst="rect">
            <a:avLst/>
          </a:prstGeom>
        </p:spPr>
      </p:pic>
      <p:pic>
        <p:nvPicPr>
          <p:cNvPr id="17" name="Picture 17" descr="Icon&#10;&#10;Description automatically generated">
            <a:extLst>
              <a:ext uri="{FF2B5EF4-FFF2-40B4-BE49-F238E27FC236}">
                <a16:creationId xmlns:a16="http://schemas.microsoft.com/office/drawing/2014/main" id="{B9E15198-DF54-4B10-A86E-F0AED719788D}"/>
              </a:ext>
            </a:extLst>
          </p:cNvPr>
          <p:cNvPicPr>
            <a:picLocks noChangeAspect="1"/>
          </p:cNvPicPr>
          <p:nvPr/>
        </p:nvPicPr>
        <p:blipFill>
          <a:blip r:embed="rId18"/>
          <a:stretch>
            <a:fillRect/>
          </a:stretch>
        </p:blipFill>
        <p:spPr>
          <a:xfrm>
            <a:off x="10232028" y="5406215"/>
            <a:ext cx="530290" cy="524264"/>
          </a:xfrm>
          <a:prstGeom prst="rect">
            <a:avLst/>
          </a:prstGeom>
        </p:spPr>
      </p:pic>
    </p:spTree>
    <p:extLst>
      <p:ext uri="{BB962C8B-B14F-4D97-AF65-F5344CB8AC3E}">
        <p14:creationId xmlns:p14="http://schemas.microsoft.com/office/powerpoint/2010/main" val="28993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90486-E9B4-467C-786B-6421FE8E3EBD}"/>
              </a:ext>
            </a:extLst>
          </p:cNvPr>
          <p:cNvSpPr/>
          <p:nvPr/>
        </p:nvSpPr>
        <p:spPr>
          <a:xfrm>
            <a:off x="386692" y="427164"/>
            <a:ext cx="11293813" cy="583915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87F495-040A-4359-9078-A9D60012197F}"/>
              </a:ext>
            </a:extLst>
          </p:cNvPr>
          <p:cNvPicPr>
            <a:picLocks noChangeAspect="1"/>
          </p:cNvPicPr>
          <p:nvPr/>
        </p:nvPicPr>
        <p:blipFill rotWithShape="1">
          <a:blip r:embed="rId2"/>
          <a:srcRect t="6006" r="25320" b="17100"/>
          <a:stretch/>
        </p:blipFill>
        <p:spPr>
          <a:xfrm>
            <a:off x="1839468" y="650240"/>
            <a:ext cx="5205252" cy="4872298"/>
          </a:xfrm>
          <a:prstGeom prst="rect">
            <a:avLst/>
          </a:prstGeom>
        </p:spPr>
      </p:pic>
      <p:sp>
        <p:nvSpPr>
          <p:cNvPr id="4" name="Slide Number Placeholder 3">
            <a:extLst>
              <a:ext uri="{FF2B5EF4-FFF2-40B4-BE49-F238E27FC236}">
                <a16:creationId xmlns:a16="http://schemas.microsoft.com/office/drawing/2014/main" id="{60E92C6D-5EFD-4927-A812-CDE6891BB1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6AF13-388D-1D43-BE3A-EF05FDFD15ED}" type="slidenum">
              <a:rPr kumimoji="0" lang="en-US" sz="1200" b="0" i="0" u="none" strike="noStrike" kern="1200" cap="none" spc="0" normalizeH="0" baseline="0" noProof="0" smtClean="0">
                <a:ln>
                  <a:noFill/>
                </a:ln>
                <a:solidFill>
                  <a:srgbClr val="424242">
                    <a:tint val="75000"/>
                  </a:srgbClr>
                </a:solidFill>
                <a:effectLst/>
                <a:uLnTx/>
                <a:uFillTx/>
                <a:latin typeface="Gotham Book"/>
                <a:ea typeface="+mn-ea"/>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424242">
                  <a:tint val="75000"/>
                </a:srgbClr>
              </a:solidFill>
              <a:effectLst/>
              <a:uLnTx/>
              <a:uFillTx/>
              <a:latin typeface="Gotham Book"/>
              <a:ea typeface="+mn-ea"/>
            </a:endParaRPr>
          </a:p>
        </p:txBody>
      </p:sp>
      <p:graphicFrame>
        <p:nvGraphicFramePr>
          <p:cNvPr id="14" name="Diagram 13">
            <a:extLst>
              <a:ext uri="{FF2B5EF4-FFF2-40B4-BE49-F238E27FC236}">
                <a16:creationId xmlns:a16="http://schemas.microsoft.com/office/drawing/2014/main" id="{192D3EBF-8BC1-4EBA-8852-020AF6E64A20}"/>
              </a:ext>
            </a:extLst>
          </p:cNvPr>
          <p:cNvGraphicFramePr/>
          <p:nvPr/>
        </p:nvGraphicFramePr>
        <p:xfrm>
          <a:off x="5945526" y="650240"/>
          <a:ext cx="4407006" cy="5252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1FFCB885-C6C7-405D-AF6B-51EEBEAE92E3}"/>
              </a:ext>
            </a:extLst>
          </p:cNvPr>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6364120" y="2160844"/>
            <a:ext cx="1292560" cy="10014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902374D-F03D-4C39-8029-D6D6CC95C38E}"/>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6033599" y="1078519"/>
            <a:ext cx="1071365" cy="8300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AAAB844-8B54-4E83-972F-5B198932DEDE}"/>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6474020" y="3439996"/>
            <a:ext cx="1072760" cy="8311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C2FC976-C0D9-47E8-BBD6-FBA78215D156}"/>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5883939" y="4610619"/>
            <a:ext cx="1309723" cy="101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1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onitor, screen, phone&#10;&#10;Description automatically generated">
            <a:extLst>
              <a:ext uri="{FF2B5EF4-FFF2-40B4-BE49-F238E27FC236}">
                <a16:creationId xmlns:a16="http://schemas.microsoft.com/office/drawing/2014/main" id="{119046D0-F197-8749-898E-9319D4198C6B}"/>
              </a:ext>
            </a:extLst>
          </p:cNvPr>
          <p:cNvPicPr>
            <a:picLocks noChangeAspect="1"/>
          </p:cNvPicPr>
          <p:nvPr/>
        </p:nvPicPr>
        <p:blipFill rotWithShape="1">
          <a:blip r:embed="rId5">
            <a:extLst>
              <a:ext uri="{28A0092B-C50C-407E-A947-70E740481C1C}">
                <a14:useLocalDpi xmlns:a14="http://schemas.microsoft.com/office/drawing/2010/main" val="0"/>
              </a:ext>
            </a:extLst>
          </a:blip>
          <a:srcRect l="47331" t="23096" r="6875" b="11787"/>
          <a:stretch/>
        </p:blipFill>
        <p:spPr>
          <a:xfrm>
            <a:off x="5335468" y="1470655"/>
            <a:ext cx="5235088" cy="4167278"/>
          </a:xfrm>
          <a:prstGeom prst="rect">
            <a:avLst/>
          </a:prstGeom>
        </p:spPr>
      </p:pic>
      <p:sp>
        <p:nvSpPr>
          <p:cNvPr id="5" name="Title 4">
            <a:extLst>
              <a:ext uri="{FF2B5EF4-FFF2-40B4-BE49-F238E27FC236}">
                <a16:creationId xmlns:a16="http://schemas.microsoft.com/office/drawing/2014/main" id="{FBB448CD-6CD4-494C-B624-1D0C2B745EA7}"/>
              </a:ext>
            </a:extLst>
          </p:cNvPr>
          <p:cNvSpPr>
            <a:spLocks noGrp="1"/>
          </p:cNvSpPr>
          <p:nvPr>
            <p:ph type="title"/>
          </p:nvPr>
        </p:nvSpPr>
        <p:spPr>
          <a:xfrm>
            <a:off x="838200" y="429378"/>
            <a:ext cx="10515600" cy="1163336"/>
          </a:xfrm>
        </p:spPr>
        <p:txBody>
          <a:bodyPr>
            <a:normAutofit/>
          </a:bodyPr>
          <a:lstStyle/>
          <a:p>
            <a:r>
              <a:rPr lang="en-US" b="1">
                <a:solidFill>
                  <a:schemeClr val="tx1">
                    <a:lumMod val="65000"/>
                    <a:lumOff val="35000"/>
                  </a:schemeClr>
                </a:solidFill>
              </a:rPr>
              <a:t>Accessible Online, Engaging &amp; </a:t>
            </a:r>
            <a:br>
              <a:rPr lang="en-US" b="1">
                <a:solidFill>
                  <a:schemeClr val="tx1">
                    <a:lumMod val="65000"/>
                    <a:lumOff val="35000"/>
                  </a:schemeClr>
                </a:solidFill>
              </a:rPr>
            </a:br>
            <a:r>
              <a:rPr lang="en-US" b="1">
                <a:solidFill>
                  <a:schemeClr val="tx1">
                    <a:lumMod val="65000"/>
                    <a:lumOff val="35000"/>
                  </a:schemeClr>
                </a:solidFill>
              </a:rPr>
              <a:t>Interactive Tools for Distance Learning</a:t>
            </a:r>
          </a:p>
        </p:txBody>
      </p:sp>
      <p:pic>
        <p:nvPicPr>
          <p:cNvPr id="12" name="Picture 11">
            <a:extLst>
              <a:ext uri="{FF2B5EF4-FFF2-40B4-BE49-F238E27FC236}">
                <a16:creationId xmlns:a16="http://schemas.microsoft.com/office/drawing/2014/main" id="{BE669E16-04DF-4F47-BC81-E297915A730C}"/>
              </a:ext>
            </a:extLst>
          </p:cNvPr>
          <p:cNvPicPr>
            <a:picLocks noChangeAspect="1"/>
          </p:cNvPicPr>
          <p:nvPr/>
        </p:nvPicPr>
        <p:blipFill rotWithShape="1">
          <a:blip r:embed="rId6">
            <a:extLst>
              <a:ext uri="{28A0092B-C50C-407E-A947-70E740481C1C}">
                <a14:useLocalDpi xmlns:a14="http://schemas.microsoft.com/office/drawing/2010/main" val="0"/>
              </a:ext>
            </a:extLst>
          </a:blip>
          <a:srcRect r="27898"/>
          <a:stretch/>
        </p:blipFill>
        <p:spPr>
          <a:xfrm>
            <a:off x="478234" y="757363"/>
            <a:ext cx="7114001" cy="5523356"/>
          </a:xfrm>
          <a:prstGeom prst="rect">
            <a:avLst/>
          </a:prstGeom>
        </p:spPr>
      </p:pic>
      <p:pic>
        <p:nvPicPr>
          <p:cNvPr id="3" name="Convert sample Screen Recording 2020-07-17 at 10.33.06 AM (2)" descr="Convert sample Screen Recording 2020-07-17 at 10.33.06 AM (2)">
            <a:hlinkClick r:id="" action="ppaction://media"/>
            <a:extLst>
              <a:ext uri="{FF2B5EF4-FFF2-40B4-BE49-F238E27FC236}">
                <a16:creationId xmlns:a16="http://schemas.microsoft.com/office/drawing/2014/main" id="{14D3E394-A2BB-164B-B4C0-C00DA1D6E05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60772" y="1836674"/>
            <a:ext cx="4970159" cy="3106349"/>
          </a:xfrm>
          <a:prstGeom prst="rect">
            <a:avLst/>
          </a:prstGeom>
        </p:spPr>
      </p:pic>
      <p:pic>
        <p:nvPicPr>
          <p:cNvPr id="10" name="Picture 9" descr="A close up of a cell phone&#10;&#10;Description automatically generated">
            <a:extLst>
              <a:ext uri="{FF2B5EF4-FFF2-40B4-BE49-F238E27FC236}">
                <a16:creationId xmlns:a16="http://schemas.microsoft.com/office/drawing/2014/main" id="{F9BEDAC8-2711-D340-B89B-FC8AAF5CB654}"/>
              </a:ext>
            </a:extLst>
          </p:cNvPr>
          <p:cNvPicPr>
            <a:picLocks noChangeAspect="1"/>
          </p:cNvPicPr>
          <p:nvPr/>
        </p:nvPicPr>
        <p:blipFill rotWithShape="1">
          <a:blip r:embed="rId8">
            <a:extLst>
              <a:ext uri="{28A0092B-C50C-407E-A947-70E740481C1C}">
                <a14:useLocalDpi xmlns:a14="http://schemas.microsoft.com/office/drawing/2010/main" val="0"/>
              </a:ext>
            </a:extLst>
          </a:blip>
          <a:srcRect l="52871" t="33805" r="25509" b="14675"/>
          <a:stretch/>
        </p:blipFill>
        <p:spPr>
          <a:xfrm>
            <a:off x="6000108" y="3030826"/>
            <a:ext cx="1985123" cy="2648243"/>
          </a:xfrm>
          <a:prstGeom prst="rect">
            <a:avLst/>
          </a:prstGeom>
        </p:spPr>
      </p:pic>
      <p:sp>
        <p:nvSpPr>
          <p:cNvPr id="6" name="TextBox 5">
            <a:extLst>
              <a:ext uri="{FF2B5EF4-FFF2-40B4-BE49-F238E27FC236}">
                <a16:creationId xmlns:a16="http://schemas.microsoft.com/office/drawing/2014/main" id="{D1B2E180-9112-F94B-8FFB-73BE10776CE8}"/>
              </a:ext>
            </a:extLst>
          </p:cNvPr>
          <p:cNvSpPr txBox="1"/>
          <p:nvPr/>
        </p:nvSpPr>
        <p:spPr>
          <a:xfrm>
            <a:off x="1042737" y="5781216"/>
            <a:ext cx="9651739" cy="658129"/>
          </a:xfrm>
          <a:prstGeom prst="rect">
            <a:avLst/>
          </a:prstGeom>
          <a:noFill/>
        </p:spPr>
        <p:txBody>
          <a:bodyPr wrap="square" rtlCol="0">
            <a:spAutoFit/>
          </a:bodyPr>
          <a:lstStyle/>
          <a:p>
            <a:pPr algn="ctr">
              <a:lnSpc>
                <a:spcPts val="2340"/>
              </a:lnSpc>
            </a:pPr>
            <a:r>
              <a:rPr lang="en-US" sz="1700" b="1">
                <a:solidFill>
                  <a:schemeClr val="tx1">
                    <a:lumMod val="75000"/>
                    <a:lumOff val="25000"/>
                  </a:schemeClr>
                </a:solidFill>
              </a:rPr>
              <a:t>Secure live remote proctoring </a:t>
            </a:r>
            <a:r>
              <a:rPr lang="en-US" sz="1700" b="1">
                <a:solidFill>
                  <a:srgbClr val="318AC8"/>
                </a:solidFill>
              </a:rPr>
              <a:t>| </a:t>
            </a:r>
            <a:r>
              <a:rPr lang="en-US" sz="1700" b="1">
                <a:solidFill>
                  <a:schemeClr val="tx1">
                    <a:lumMod val="75000"/>
                    <a:lumOff val="25000"/>
                  </a:schemeClr>
                </a:solidFill>
              </a:rPr>
              <a:t>Safe, self-paced practice</a:t>
            </a:r>
            <a:r>
              <a:rPr lang="en-US" sz="1700" b="1">
                <a:solidFill>
                  <a:srgbClr val="318AC8"/>
                </a:solidFill>
              </a:rPr>
              <a:t> |  </a:t>
            </a:r>
            <a:r>
              <a:rPr lang="en-US" sz="1700" b="1">
                <a:solidFill>
                  <a:schemeClr val="tx1">
                    <a:lumMod val="75000"/>
                    <a:lumOff val="25000"/>
                  </a:schemeClr>
                </a:solidFill>
              </a:rPr>
              <a:t>Applied learning assessments </a:t>
            </a:r>
          </a:p>
          <a:p>
            <a:pPr algn="ctr">
              <a:lnSpc>
                <a:spcPts val="2340"/>
              </a:lnSpc>
            </a:pPr>
            <a:r>
              <a:rPr lang="en-US" sz="1700" b="1">
                <a:solidFill>
                  <a:schemeClr val="tx1">
                    <a:lumMod val="75000"/>
                    <a:lumOff val="25000"/>
                  </a:schemeClr>
                </a:solidFill>
              </a:rPr>
              <a:t>Study guide and practice tests</a:t>
            </a:r>
            <a:r>
              <a:rPr lang="en-US" sz="1700" b="1">
                <a:solidFill>
                  <a:srgbClr val="318AC8"/>
                </a:solidFill>
              </a:rPr>
              <a:t> | </a:t>
            </a:r>
            <a:r>
              <a:rPr lang="en-US" sz="1700" b="1">
                <a:solidFill>
                  <a:schemeClr val="tx1">
                    <a:lumMod val="75000"/>
                    <a:lumOff val="25000"/>
                  </a:schemeClr>
                </a:solidFill>
              </a:rPr>
              <a:t>Interactive gaming, flashcards and simulation </a:t>
            </a:r>
          </a:p>
        </p:txBody>
      </p:sp>
    </p:spTree>
    <p:extLst>
      <p:ext uri="{BB962C8B-B14F-4D97-AF65-F5344CB8AC3E}">
        <p14:creationId xmlns:p14="http://schemas.microsoft.com/office/powerpoint/2010/main" val="33694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3A6F6DA9-E2E0-9048-8B63-57B79917A9EF}"/>
              </a:ext>
            </a:extLst>
          </p:cNvPr>
          <p:cNvPicPr>
            <a:picLocks noChangeAspect="1"/>
          </p:cNvPicPr>
          <p:nvPr/>
        </p:nvPicPr>
        <p:blipFill rotWithShape="1">
          <a:blip r:embed="rId3">
            <a:extLst>
              <a:ext uri="{28A0092B-C50C-407E-A947-70E740481C1C}">
                <a14:useLocalDpi xmlns:a14="http://schemas.microsoft.com/office/drawing/2010/main" val="0"/>
              </a:ext>
            </a:extLst>
          </a:blip>
          <a:srcRect t="5875" b="9896"/>
          <a:stretch/>
        </p:blipFill>
        <p:spPr>
          <a:xfrm>
            <a:off x="7298898" y="3799793"/>
            <a:ext cx="3736719" cy="2530855"/>
          </a:xfrm>
          <a:prstGeom prst="rect">
            <a:avLst/>
          </a:prstGeom>
          <a:ln w="5080">
            <a:solidFill>
              <a:schemeClr val="bg1">
                <a:lumMod val="85000"/>
              </a:schemeClr>
            </a:solidFill>
          </a:ln>
          <a:effectLst>
            <a:outerShdw blurRad="165100" dist="50800" dir="2700000" algn="tl" rotWithShape="0">
              <a:prstClr val="black">
                <a:alpha val="15000"/>
              </a:prstClr>
            </a:outerShdw>
          </a:effectLst>
        </p:spPr>
      </p:pic>
      <p:pic>
        <p:nvPicPr>
          <p:cNvPr id="4" name="Picture 3" descr="A screenshot of a cell phone&#10;&#10;Description automatically generated">
            <a:extLst>
              <a:ext uri="{FF2B5EF4-FFF2-40B4-BE49-F238E27FC236}">
                <a16:creationId xmlns:a16="http://schemas.microsoft.com/office/drawing/2014/main" id="{83415903-CE52-C945-9456-492FF5C3E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029" y="1970975"/>
            <a:ext cx="4553812" cy="3170218"/>
          </a:xfrm>
          <a:prstGeom prst="rect">
            <a:avLst/>
          </a:prstGeom>
        </p:spPr>
      </p:pic>
      <p:sp>
        <p:nvSpPr>
          <p:cNvPr id="5" name="Title 4">
            <a:extLst>
              <a:ext uri="{FF2B5EF4-FFF2-40B4-BE49-F238E27FC236}">
                <a16:creationId xmlns:a16="http://schemas.microsoft.com/office/drawing/2014/main" id="{FBB448CD-6CD4-494C-B624-1D0C2B745EA7}"/>
              </a:ext>
            </a:extLst>
          </p:cNvPr>
          <p:cNvSpPr>
            <a:spLocks noGrp="1"/>
          </p:cNvSpPr>
          <p:nvPr>
            <p:ph type="title"/>
          </p:nvPr>
        </p:nvSpPr>
        <p:spPr/>
        <p:txBody>
          <a:bodyPr/>
          <a:lstStyle/>
          <a:p>
            <a:r>
              <a:rPr lang="en-US" b="1">
                <a:solidFill>
                  <a:schemeClr val="tx1">
                    <a:lumMod val="65000"/>
                    <a:lumOff val="35000"/>
                  </a:schemeClr>
                </a:solidFill>
              </a:rPr>
              <a:t>Powered by Reporting and Actionable Data</a:t>
            </a:r>
          </a:p>
        </p:txBody>
      </p:sp>
      <p:pic>
        <p:nvPicPr>
          <p:cNvPr id="9" name="Picture 8" descr="A screen shot of a computer&#10;&#10;Description automatically generated">
            <a:extLst>
              <a:ext uri="{FF2B5EF4-FFF2-40B4-BE49-F238E27FC236}">
                <a16:creationId xmlns:a16="http://schemas.microsoft.com/office/drawing/2014/main" id="{57F6661D-AAB4-4BB1-A958-E564119F543A}"/>
              </a:ext>
            </a:extLst>
          </p:cNvPr>
          <p:cNvPicPr>
            <a:picLocks noChangeAspect="1"/>
          </p:cNvPicPr>
          <p:nvPr/>
        </p:nvPicPr>
        <p:blipFill>
          <a:blip r:embed="rId5"/>
          <a:stretch>
            <a:fillRect/>
          </a:stretch>
        </p:blipFill>
        <p:spPr>
          <a:xfrm>
            <a:off x="838200" y="1923460"/>
            <a:ext cx="5877076" cy="3677843"/>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19991268-C3B5-4D4E-9A91-69D682C17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8899" y="1634868"/>
            <a:ext cx="3751394" cy="1963346"/>
          </a:xfrm>
          <a:prstGeom prst="rect">
            <a:avLst/>
          </a:prstGeom>
          <a:ln w="5080">
            <a:solidFill>
              <a:schemeClr val="bg1">
                <a:lumMod val="85000"/>
              </a:schemeClr>
            </a:solidFill>
          </a:ln>
          <a:effectLst>
            <a:outerShdw blurRad="177800" dist="50800" dir="2700000" algn="ctr" rotWithShape="0">
              <a:srgbClr val="000000">
                <a:alpha val="15000"/>
              </a:srgbClr>
            </a:outerShdw>
          </a:effectLst>
        </p:spPr>
      </p:pic>
      <p:sp>
        <p:nvSpPr>
          <p:cNvPr id="2" name="Rectangle 1">
            <a:extLst>
              <a:ext uri="{FF2B5EF4-FFF2-40B4-BE49-F238E27FC236}">
                <a16:creationId xmlns:a16="http://schemas.microsoft.com/office/drawing/2014/main" id="{BB937C52-4A49-8749-8638-B9018F521559}"/>
              </a:ext>
            </a:extLst>
          </p:cNvPr>
          <p:cNvSpPr/>
          <p:nvPr/>
        </p:nvSpPr>
        <p:spPr>
          <a:xfrm>
            <a:off x="3471333" y="5367867"/>
            <a:ext cx="558800" cy="118533"/>
          </a:xfrm>
          <a:prstGeom prst="rect">
            <a:avLst/>
          </a:prstGeom>
          <a:solidFill>
            <a:srgbClr val="1C1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54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a:bodyPr>
          <a:lstStyle/>
          <a:p>
            <a:pPr marL="0" indent="0">
              <a:buNone/>
            </a:pPr>
            <a:endParaRPr lang="en-US" dirty="0"/>
          </a:p>
          <a:p>
            <a:pPr marL="0" indent="0">
              <a:buNone/>
            </a:pPr>
            <a:endParaRPr lang="en-US" dirty="0"/>
          </a:p>
          <a:p>
            <a:pPr marL="0" indent="0">
              <a:buNone/>
            </a:pPr>
            <a:endParaRPr lang="en-US" sz="2400" dirty="0"/>
          </a:p>
          <a:p>
            <a:pPr marL="0" indent="0">
              <a:buNone/>
            </a:pPr>
            <a:endParaRPr lang="en-US" dirty="0"/>
          </a:p>
          <a:p>
            <a:pPr marL="0" indent="0">
              <a:buNone/>
            </a:pPr>
            <a:endParaRPr lang="en-US" dirty="0"/>
          </a:p>
        </p:txBody>
      </p:sp>
      <p:sp>
        <p:nvSpPr>
          <p:cNvPr id="3" name="Title 2"/>
          <p:cNvSpPr>
            <a:spLocks noGrp="1"/>
          </p:cNvSpPr>
          <p:nvPr>
            <p:ph type="title"/>
          </p:nvPr>
        </p:nvSpPr>
        <p:spPr>
          <a:xfrm>
            <a:off x="1117502" y="601132"/>
            <a:ext cx="8164960" cy="791906"/>
          </a:xfrm>
        </p:spPr>
        <p:txBody>
          <a:bodyPr>
            <a:normAutofit/>
          </a:bodyPr>
          <a:lstStyle/>
          <a:p>
            <a:r>
              <a:rPr lang="en-US" dirty="0">
                <a:solidFill>
                  <a:schemeClr val="accent2"/>
                </a:solidFill>
              </a:rPr>
              <a:t>Implementation Planning</a:t>
            </a:r>
          </a:p>
        </p:txBody>
      </p:sp>
      <p:sp>
        <p:nvSpPr>
          <p:cNvPr id="4" name="Slide Number Placeholder 3"/>
          <p:cNvSpPr>
            <a:spLocks noGrp="1"/>
          </p:cNvSpPr>
          <p:nvPr>
            <p:ph type="sldNum" sz="quarter" idx="4"/>
          </p:nvPr>
        </p:nvSpPr>
        <p:spPr/>
        <p:txBody>
          <a:bodyPr/>
          <a:lstStyle/>
          <a:p>
            <a:fld id="{59466445-7A10-1440-8CFC-3DE92EFF3C14}" type="slidenum">
              <a:rPr lang="en-US" smtClean="0"/>
              <a:pPr/>
              <a:t>9</a:t>
            </a:fld>
            <a:endParaRPr lang="en-US" dirty="0"/>
          </a:p>
        </p:txBody>
      </p:sp>
      <p:sp>
        <p:nvSpPr>
          <p:cNvPr id="6" name="TextBox 5"/>
          <p:cNvSpPr txBox="1"/>
          <p:nvPr/>
        </p:nvSpPr>
        <p:spPr>
          <a:xfrm>
            <a:off x="1568736" y="1134577"/>
            <a:ext cx="4440289" cy="4893647"/>
          </a:xfrm>
          <a:prstGeom prst="rect">
            <a:avLst/>
          </a:prstGeom>
          <a:noFill/>
        </p:spPr>
        <p:txBody>
          <a:bodyPr wrap="square" rtlCol="0">
            <a:spAutoFit/>
          </a:bodyPr>
          <a:lstStyle/>
          <a:p>
            <a:pPr marL="342900" indent="-342900">
              <a:buFont typeface="+mj-lt"/>
              <a:buAutoNum type="arabicPeriod"/>
            </a:pPr>
            <a:endParaRPr lang="en-US" sz="2400" dirty="0">
              <a:solidFill>
                <a:srgbClr val="7D868C"/>
              </a:solidFill>
              <a:latin typeface="Gotham Book" charset="0"/>
              <a:ea typeface="Gotham Book" charset="0"/>
              <a:cs typeface="Gotham Book" charset="0"/>
            </a:endParaRPr>
          </a:p>
          <a:p>
            <a:pPr marL="342900" indent="-342900">
              <a:buFont typeface="+mj-lt"/>
              <a:buAutoNum type="arabicPeriod"/>
            </a:pPr>
            <a:r>
              <a:rPr lang="en-US" sz="2400" dirty="0">
                <a:solidFill>
                  <a:srgbClr val="7D868C"/>
                </a:solidFill>
                <a:latin typeface="Gotham Book" charset="0"/>
                <a:ea typeface="Gotham Book" charset="0"/>
                <a:cs typeface="Gotham Book" charset="0"/>
              </a:rPr>
              <a:t>Plan timeline for test dates</a:t>
            </a:r>
          </a:p>
          <a:p>
            <a:pPr marL="342900" indent="-342900">
              <a:buFont typeface="+mj-lt"/>
              <a:buAutoNum type="arabicPeriod"/>
            </a:pPr>
            <a:endParaRPr lang="en-US" sz="2400" dirty="0">
              <a:solidFill>
                <a:srgbClr val="7D868C"/>
              </a:solidFill>
              <a:latin typeface="Gotham Book" charset="0"/>
              <a:ea typeface="Gotham Book" charset="0"/>
              <a:cs typeface="Gotham Book" charset="0"/>
            </a:endParaRPr>
          </a:p>
          <a:p>
            <a:pPr marL="342900" indent="-342900">
              <a:buFont typeface="+mj-lt"/>
              <a:buAutoNum type="arabicPeriod"/>
            </a:pPr>
            <a:r>
              <a:rPr lang="en-US" sz="2400" dirty="0">
                <a:solidFill>
                  <a:srgbClr val="7D868C"/>
                </a:solidFill>
                <a:latin typeface="Gotham Book" charset="0"/>
                <a:ea typeface="Gotham Book" charset="0"/>
                <a:cs typeface="Gotham Book" charset="0"/>
              </a:rPr>
              <a:t>Crosswalk to test plan</a:t>
            </a:r>
          </a:p>
          <a:p>
            <a:pPr marL="342900" indent="-342900">
              <a:buFont typeface="+mj-lt"/>
              <a:buAutoNum type="arabicPeriod"/>
            </a:pPr>
            <a:endParaRPr lang="en-US" sz="2400" dirty="0">
              <a:solidFill>
                <a:srgbClr val="7D868C"/>
              </a:solidFill>
              <a:latin typeface="Gotham Book" charset="0"/>
              <a:ea typeface="Gotham Book" charset="0"/>
              <a:cs typeface="Gotham Book" charset="0"/>
            </a:endParaRPr>
          </a:p>
          <a:p>
            <a:pPr marL="342900" indent="-342900">
              <a:buFont typeface="+mj-lt"/>
              <a:buAutoNum type="arabicPeriod"/>
            </a:pPr>
            <a:r>
              <a:rPr lang="en-US" sz="2400" dirty="0">
                <a:solidFill>
                  <a:srgbClr val="7D868C"/>
                </a:solidFill>
                <a:latin typeface="Gotham Book" charset="0"/>
                <a:ea typeface="Gotham Book" charset="0"/>
                <a:cs typeface="Gotham Book" charset="0"/>
              </a:rPr>
              <a:t>Identify and align resources</a:t>
            </a:r>
          </a:p>
          <a:p>
            <a:pPr marL="342900" indent="-342900">
              <a:buFont typeface="+mj-lt"/>
              <a:buAutoNum type="arabicPeriod"/>
            </a:pPr>
            <a:endParaRPr lang="en-US" sz="2400" dirty="0">
              <a:solidFill>
                <a:srgbClr val="7D868C"/>
              </a:solidFill>
              <a:latin typeface="Gotham Book" charset="0"/>
              <a:ea typeface="Gotham Book" charset="0"/>
              <a:cs typeface="Gotham Book" charset="0"/>
            </a:endParaRPr>
          </a:p>
          <a:p>
            <a:pPr marL="342900" indent="-342900">
              <a:buFont typeface="+mj-lt"/>
              <a:buAutoNum type="arabicPeriod"/>
            </a:pPr>
            <a:r>
              <a:rPr lang="en-US" sz="2400" dirty="0">
                <a:solidFill>
                  <a:srgbClr val="7D868C"/>
                </a:solidFill>
                <a:latin typeface="Gotham Book" charset="0"/>
                <a:ea typeface="Gotham Book" charset="0"/>
                <a:cs typeface="Gotham Book" charset="0"/>
              </a:rPr>
              <a:t>Exam Preparation + Remediation</a:t>
            </a:r>
          </a:p>
          <a:p>
            <a:pPr marL="342900" indent="-342900">
              <a:buFont typeface="+mj-lt"/>
              <a:buAutoNum type="arabicPeriod"/>
            </a:pPr>
            <a:endParaRPr lang="en-US" sz="2400" dirty="0">
              <a:solidFill>
                <a:srgbClr val="7D868C"/>
              </a:solidFill>
              <a:latin typeface="Gotham Book" charset="0"/>
              <a:ea typeface="Gotham Book" charset="0"/>
              <a:cs typeface="Gotham Book" charset="0"/>
            </a:endParaRPr>
          </a:p>
          <a:p>
            <a:pPr marL="342900" indent="-342900">
              <a:buFont typeface="+mj-lt"/>
              <a:buAutoNum type="arabicPeriod"/>
            </a:pPr>
            <a:r>
              <a:rPr lang="en-US" sz="2400" dirty="0">
                <a:solidFill>
                  <a:srgbClr val="7D868C"/>
                </a:solidFill>
                <a:latin typeface="Gotham Book" charset="0"/>
                <a:ea typeface="Gotham Book" charset="0"/>
                <a:cs typeface="Gotham Book" charset="0"/>
              </a:rPr>
              <a:t>Certify</a:t>
            </a:r>
          </a:p>
          <a:p>
            <a:pPr marL="342900" indent="-342900">
              <a:buFont typeface="+mj-lt"/>
              <a:buAutoNum type="arabicPeriod"/>
            </a:pPr>
            <a:endParaRPr lang="en-US" sz="2400" dirty="0">
              <a:solidFill>
                <a:srgbClr val="7D868C"/>
              </a:solidFill>
              <a:latin typeface="Gotham Book" charset="0"/>
              <a:ea typeface="Gotham Book" charset="0"/>
              <a:cs typeface="Gotham Book" charset="0"/>
            </a:endParaRPr>
          </a:p>
          <a:p>
            <a:pPr marL="342900" indent="-342900">
              <a:buFont typeface="+mj-lt"/>
              <a:buAutoNum type="arabicPeriod"/>
            </a:pPr>
            <a:endParaRPr lang="en-US" sz="2400" dirty="0">
              <a:solidFill>
                <a:srgbClr val="7D868C"/>
              </a:solidFill>
              <a:latin typeface="Gotham Book" charset="0"/>
              <a:ea typeface="Gotham Book" charset="0"/>
              <a:cs typeface="Gotham Book"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0259" y="186712"/>
            <a:ext cx="3457788" cy="6236949"/>
          </a:xfrm>
          <a:prstGeom prst="rect">
            <a:avLst/>
          </a:prstGeom>
        </p:spPr>
      </p:pic>
      <p:pic>
        <p:nvPicPr>
          <p:cNvPr id="8" name="Picture 7"/>
          <p:cNvPicPr>
            <a:picLocks noChangeAspect="1"/>
          </p:cNvPicPr>
          <p:nvPr/>
        </p:nvPicPr>
        <p:blipFill>
          <a:blip r:embed="rId4"/>
          <a:stretch>
            <a:fillRect/>
          </a:stretch>
        </p:blipFill>
        <p:spPr>
          <a:xfrm>
            <a:off x="9022732" y="1"/>
            <a:ext cx="1647825" cy="1019175"/>
          </a:xfrm>
          <a:prstGeom prst="rect">
            <a:avLst/>
          </a:prstGeom>
        </p:spPr>
      </p:pic>
    </p:spTree>
    <p:extLst>
      <p:ext uri="{BB962C8B-B14F-4D97-AF65-F5344CB8AC3E}">
        <p14:creationId xmlns:p14="http://schemas.microsoft.com/office/powerpoint/2010/main" val="2992047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LreA13BcBIOmh7Yk5wPHg"/>
</p:tagLst>
</file>

<file path=ppt/theme/theme1.xml><?xml version="1.0" encoding="utf-8"?>
<a:theme xmlns:a="http://schemas.openxmlformats.org/drawingml/2006/main" name="Office Theme">
  <a:themeElements>
    <a:clrScheme name="NHA">
      <a:dk1>
        <a:sysClr val="windowText" lastClr="000000"/>
      </a:dk1>
      <a:lt1>
        <a:sysClr val="window" lastClr="FFFFFF"/>
      </a:lt1>
      <a:dk2>
        <a:srgbClr val="44546A"/>
      </a:dk2>
      <a:lt2>
        <a:srgbClr val="E7E6E6"/>
      </a:lt2>
      <a:accent1>
        <a:srgbClr val="F47434"/>
      </a:accent1>
      <a:accent2>
        <a:srgbClr val="B0D6EB"/>
      </a:accent2>
      <a:accent3>
        <a:srgbClr val="7E8083"/>
      </a:accent3>
      <a:accent4>
        <a:srgbClr val="FBE24F"/>
      </a:accent4>
      <a:accent5>
        <a:srgbClr val="9F509F"/>
      </a:accent5>
      <a:accent6>
        <a:srgbClr val="F26660"/>
      </a:accent6>
      <a:hlink>
        <a:srgbClr val="0563C1"/>
      </a:hlink>
      <a:folHlink>
        <a:srgbClr val="954F72"/>
      </a:folHlink>
    </a:clrScheme>
    <a:fontScheme name="NH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HA 1">
      <a:dk1>
        <a:sysClr val="windowText" lastClr="000000"/>
      </a:dk1>
      <a:lt1>
        <a:sysClr val="window" lastClr="FFFFFF"/>
      </a:lt1>
      <a:dk2>
        <a:srgbClr val="244061"/>
      </a:dk2>
      <a:lt2>
        <a:srgbClr val="EEECE1"/>
      </a:lt2>
      <a:accent1>
        <a:srgbClr val="B0D6EB"/>
      </a:accent1>
      <a:accent2>
        <a:srgbClr val="F47434"/>
      </a:accent2>
      <a:accent3>
        <a:srgbClr val="F26660"/>
      </a:accent3>
      <a:accent4>
        <a:srgbClr val="2086C6"/>
      </a:accent4>
      <a:accent5>
        <a:srgbClr val="FBE24F"/>
      </a:accent5>
      <a:accent6>
        <a:srgbClr val="35BDB2"/>
      </a:accent6>
      <a:hlink>
        <a:srgbClr val="2086C6"/>
      </a:hlink>
      <a:folHlink>
        <a:srgbClr val="9F509F"/>
      </a:folHlink>
    </a:clrScheme>
    <a:fontScheme name="NHA 1">
      <a:majorFont>
        <a:latin typeface="Gotham Light"/>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Game Changer">
  <a:themeElements>
    <a:clrScheme name="NHA Standard">
      <a:dk1>
        <a:srgbClr val="424242"/>
      </a:dk1>
      <a:lt1>
        <a:sysClr val="window" lastClr="FFFFFF"/>
      </a:lt1>
      <a:dk2>
        <a:srgbClr val="35BDC6"/>
      </a:dk2>
      <a:lt2>
        <a:srgbClr val="BFBFBF"/>
      </a:lt2>
      <a:accent1>
        <a:srgbClr val="2086C6"/>
      </a:accent1>
      <a:accent2>
        <a:srgbClr val="F47434"/>
      </a:accent2>
      <a:accent3>
        <a:srgbClr val="B0D6EB"/>
      </a:accent3>
      <a:accent4>
        <a:srgbClr val="35BDC6"/>
      </a:accent4>
      <a:accent5>
        <a:srgbClr val="9F509F"/>
      </a:accent5>
      <a:accent6>
        <a:srgbClr val="D6DF67"/>
      </a:accent6>
      <a:hlink>
        <a:srgbClr val="F26660"/>
      </a:hlink>
      <a:folHlink>
        <a:srgbClr val="D6DF67"/>
      </a:folHlink>
    </a:clrScheme>
    <a:fontScheme name="NHA">
      <a:majorFont>
        <a:latin typeface="Gotham Book"/>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me Changer" id="{5A98C6F3-94FE-42E0-888A-FE0169E079C6}" vid="{6041D69F-C7F4-453C-AA79-CA16A3C597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FE97F5496D71478C71C9BF59D572A5" ma:contentTypeVersion="16" ma:contentTypeDescription="Create a new document." ma:contentTypeScope="" ma:versionID="d9879418893c3b0f40b87b66073442db">
  <xsd:schema xmlns:xsd="http://www.w3.org/2001/XMLSchema" xmlns:xs="http://www.w3.org/2001/XMLSchema" xmlns:p="http://schemas.microsoft.com/office/2006/metadata/properties" xmlns:ns2="722d8c8e-77b6-4091-887c-fb7b7122112e" xmlns:ns3="02923b98-5d38-4530-ab20-02611e95e8bc" targetNamespace="http://schemas.microsoft.com/office/2006/metadata/properties" ma:root="true" ma:fieldsID="c7f8e6fdd87562bbb2ee41d17c966ced" ns2:_="" ns3:_="">
    <xsd:import namespace="722d8c8e-77b6-4091-887c-fb7b7122112e"/>
    <xsd:import namespace="02923b98-5d38-4530-ab20-02611e95e8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2d8c8e-77b6-4091-887c-fb7b71221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afafd8-9f7e-41ef-9757-3264a724b32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2923b98-5d38-4530-ab20-02611e95e8b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47ade0-6ed5-4613-8388-24e36f6a83f0}" ma:internalName="TaxCatchAll" ma:showField="CatchAllData" ma:web="02923b98-5d38-4530-ab20-02611e95e8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2923b98-5d38-4530-ab20-02611e95e8bc" xsi:nil="true"/>
    <lcf76f155ced4ddcb4097134ff3c332f xmlns="722d8c8e-77b6-4091-887c-fb7b712211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B0CEED-0CBC-44CB-9A6E-7B81477ECD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2d8c8e-77b6-4091-887c-fb7b7122112e"/>
    <ds:schemaRef ds:uri="02923b98-5d38-4530-ab20-02611e95e8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72B951-2D6E-4058-AD54-6BCE8B5A6077}">
  <ds:schemaRefs>
    <ds:schemaRef ds:uri="http://schemas.microsoft.com/sharepoint/v3/contenttype/forms"/>
  </ds:schemaRefs>
</ds:datastoreItem>
</file>

<file path=customXml/itemProps3.xml><?xml version="1.0" encoding="utf-8"?>
<ds:datastoreItem xmlns:ds="http://schemas.openxmlformats.org/officeDocument/2006/customXml" ds:itemID="{BE882DDA-1141-49BF-8BDC-8E5287D05B5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22d8c8e-77b6-4091-887c-fb7b7122112e"/>
    <ds:schemaRef ds:uri="02923b98-5d38-4530-ab20-02611e95e8b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TotalTime>
  <Words>2256</Words>
  <Application>Microsoft Office PowerPoint</Application>
  <PresentationFormat>Widescreen</PresentationFormat>
  <Paragraphs>236</Paragraphs>
  <Slides>21</Slides>
  <Notes>18</Notes>
  <HiddenSlides>0</HiddenSlides>
  <MMClips>1</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35" baseType="lpstr">
      <vt:lpstr>Arial Black</vt:lpstr>
      <vt:lpstr>Gotham Light</vt:lpstr>
      <vt:lpstr>Gotham Book</vt:lpstr>
      <vt:lpstr>Times New Roman</vt:lpstr>
      <vt:lpstr>Arial</vt:lpstr>
      <vt:lpstr>Calibri</vt:lpstr>
      <vt:lpstr>Calibri Light</vt:lpstr>
      <vt:lpstr>.AppleSystemUIFont</vt:lpstr>
      <vt:lpstr>Wingdings</vt:lpstr>
      <vt:lpstr>Office Theme</vt:lpstr>
      <vt:lpstr>1_Office Theme</vt:lpstr>
      <vt:lpstr>1_Game Changer</vt:lpstr>
      <vt:lpstr>Office Theme</vt:lpstr>
      <vt:lpstr>think-cell Slide</vt:lpstr>
      <vt:lpstr>PowerPoint Presentation</vt:lpstr>
      <vt:lpstr>Partnering to Solve Healthcare Challenges</vt:lpstr>
      <vt:lpstr>Ensuring Success Before, During &amp; After Credentialing</vt:lpstr>
      <vt:lpstr>PowerPoint Presentation</vt:lpstr>
      <vt:lpstr>Solutions For Every Step of the Way</vt:lpstr>
      <vt:lpstr>PowerPoint Presentation</vt:lpstr>
      <vt:lpstr>Accessible Online, Engaging &amp;  Interactive Tools for Distance Learning</vt:lpstr>
      <vt:lpstr>Powered by Reporting and Actionable Data</vt:lpstr>
      <vt:lpstr>Implementation Planning</vt:lpstr>
      <vt:lpstr>Provisional Certification</vt:lpstr>
      <vt:lpstr>Partner Centered Support</vt:lpstr>
      <vt:lpstr>PowerPoint Presentation</vt:lpstr>
      <vt:lpstr>PowerPoint Presentation</vt:lpstr>
      <vt:lpstr>Your Texas NHA team</vt:lpstr>
      <vt:lpstr>PowerPoint Presentation</vt:lpstr>
      <vt:lpstr>PowerPoint Presentation</vt:lpstr>
      <vt:lpstr>Your NHA Support Resources</vt:lpstr>
      <vt:lpstr>Since 1989 NHA Has Awarded Over 1M Certifications</vt:lpstr>
      <vt:lpstr>PowerPoint Presentation</vt:lpstr>
      <vt:lpstr>We Change Lives Through Clinical Healthcare, Fitness &amp; Wellness and Professional Education</vt:lpstr>
      <vt:lpstr>Voice of Our Clients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Healthcareer Association</dc:title>
  <dc:creator>rkwhicker@gmail.com</dc:creator>
  <cp:lastModifiedBy>Jennifer Dehn</cp:lastModifiedBy>
  <cp:revision>2</cp:revision>
  <dcterms:created xsi:type="dcterms:W3CDTF">2020-02-27T14:20:04Z</dcterms:created>
  <dcterms:modified xsi:type="dcterms:W3CDTF">2022-07-01T04:56:45Z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0x0101006CFE97F5496D71478C71C9BF59D572A5</vt:lpwstr>
  </property>
  <property fmtid="{D5CDD505-2E9C-101B-9397-08002B2CF9AE}" pid="3" name="MediaServiceImageTags">
    <vt:lpwstr/>
  </property>
</Properties>
</file>