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Merriweather" panose="020B0604020202020204" charset="0"/>
      <p:regular r:id="rId20"/>
      <p:bold r:id="rId21"/>
      <p:italic r:id="rId22"/>
      <p:boldItalic r:id="rId23"/>
    </p:embeddedFont>
    <p:embeddedFont>
      <p:font typeface="Verdana" panose="020B060403050404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7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a370dd39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3a370dd39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a370dd39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3a370dd395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3a370dd395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3a370dd395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a370dd395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3a370dd395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a370dd39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a370dd395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a370dd395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a370dd395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3a370dd39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3a370dd39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a370dd395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3a370dd395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a370dd39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a370dd39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a370dd39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a370dd39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a370dd39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a370dd39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a370dd39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3a370dd39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a370dd39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a370dd39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a370dd395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a370dd395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a370dd39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3a370dd395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370dd39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a370dd395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hyperlink" Target="https://www.dailymail.co.uk/video/sciencetech/video-1382297/Lose-stove-s-cook-egg-two-mobile-phone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ccancer.bc.ca/nutrition-site/Documents/Health%20professional%20resources/FAQ_Alkaline_Diet.pdf" TargetMode="External"/><Relationship Id="rId4" Type="http://schemas.openxmlformats.org/officeDocument/2006/relationships/hyperlink" Target="https://www.mdanderson.org/cancerwise/alkaline-diet--what-cancer-patients-should-know.h00-159223356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ubmed.ncbi.nlm.nih.gov/30056416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cbi.nlm.nih.gov/pmc/articles/PMC5685519/" TargetMode="External"/><Relationship Id="rId4" Type="http://schemas.openxmlformats.org/officeDocument/2006/relationships/hyperlink" Target="https://highlanderjuan.com/wp-content/uploads/2019/10/Joel-Wallach-Dead-Doctors-Dont-Lie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adaboutscience.com.au/shop/science-extra/post/grow-bacteria-on-homemade-agar-plat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chem.ncbi.nlm.nih.gov/compound/Tea-tree-oil" TargetMode="External"/><Relationship Id="rId4" Type="http://schemas.openxmlformats.org/officeDocument/2006/relationships/hyperlink" Target="https://www.pcc.edu/library/wp-content/uploads/2019/06/antimicrobial-effect-tea-tree-oil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61933" y="352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50">
                <a:solidFill>
                  <a:srgbClr val="374349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Patho Party! </a:t>
            </a:r>
            <a:endParaRPr sz="3450">
              <a:solidFill>
                <a:srgbClr val="374349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50">
                <a:solidFill>
                  <a:srgbClr val="374349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Ramping up Old Material for a Kinesthetic Learner</a:t>
            </a:r>
            <a:r>
              <a:rPr lang="en" sz="1050">
                <a:solidFill>
                  <a:srgbClr val="374349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!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-863675" y="3175675"/>
            <a:ext cx="8520600" cy="16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89" b="1">
                <a:solidFill>
                  <a:srgbClr val="0000FF"/>
                </a:solidFill>
              </a:rPr>
              <a:t>Sandi Cravens-Bristow</a:t>
            </a:r>
            <a:endParaRPr sz="4989" b="1">
              <a:solidFill>
                <a:srgbClr val="0000F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89" b="1">
                <a:solidFill>
                  <a:srgbClr val="0000FF"/>
                </a:solidFill>
              </a:rPr>
              <a:t>Sbristow@Palestineschools.org</a:t>
            </a:r>
            <a:endParaRPr sz="4989" b="1">
              <a:solidFill>
                <a:srgbClr val="0000F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89" b="1">
                <a:solidFill>
                  <a:srgbClr val="0000FF"/>
                </a:solidFill>
              </a:rPr>
              <a:t>903-731-8005</a:t>
            </a:r>
            <a:endParaRPr sz="4989" b="1">
              <a:solidFill>
                <a:srgbClr val="0000F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F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So! Onto the Topics in Some of My Units!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Cancer Unit: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Cellular Degeneration Through Radiation</a:t>
            </a:r>
            <a:endParaRPr/>
          </a:p>
        </p:txBody>
      </p:sp>
      <p:sp>
        <p:nvSpPr>
          <p:cNvPr id="107" name="Google Shape;107;p23"/>
          <p:cNvSpPr txBox="1">
            <a:spLocks noGrp="1"/>
          </p:cNvSpPr>
          <p:nvPr>
            <p:ph type="ctrTitle"/>
          </p:nvPr>
        </p:nvSpPr>
        <p:spPr>
          <a:xfrm>
            <a:off x="413858" y="27425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80"/>
              <a:t>Supplies:  Cardboard (for egg stands), Raw Eggs, Graph Paper, Lab Report H.O.</a:t>
            </a:r>
            <a:endParaRPr sz="288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80"/>
              <a:t>Prep: Review Lab Reports &amp; Rules of the x/y axis griding, </a:t>
            </a:r>
            <a:r>
              <a:rPr lang="en" sz="2880" u="sng">
                <a:solidFill>
                  <a:schemeClr val="hlink"/>
                </a:solidFill>
                <a:hlinkClick r:id="rId5" action="ppaction://hlinksldjump"/>
              </a:rPr>
              <a:t>MD Anderson Report</a:t>
            </a:r>
            <a:r>
              <a:rPr lang="en" sz="2880"/>
              <a:t> on increase on thigh and brain cancer R/T cell phones </a:t>
            </a:r>
            <a:endParaRPr sz="288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ctrTitle"/>
          </p:nvPr>
        </p:nvSpPr>
        <p:spPr>
          <a:xfrm>
            <a:off x="251425" y="1437750"/>
            <a:ext cx="8520600" cy="100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Cellular Morphology: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Foundation of Blood PH to Prevent/Stop Cancer Growth</a:t>
            </a:r>
            <a:endParaRPr/>
          </a:p>
        </p:txBody>
      </p:sp>
      <p:sp>
        <p:nvSpPr>
          <p:cNvPr id="113" name="Google Shape;113;p24"/>
          <p:cNvSpPr txBox="1"/>
          <p:nvPr/>
        </p:nvSpPr>
        <p:spPr>
          <a:xfrm>
            <a:off x="558625" y="2340675"/>
            <a:ext cx="7906200" cy="44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Supplies: OTC PH paper with 0-14, becareful! Lab Report, paper plates, gloves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Prep: Review Acid/Base, Blood PH, </a:t>
            </a:r>
            <a:r>
              <a:rPr lang="en" sz="2800" u="sng">
                <a:solidFill>
                  <a:schemeClr val="hlink"/>
                </a:solidFill>
                <a:hlinkClick r:id="rId4"/>
              </a:rPr>
              <a:t>docum</a:t>
            </a:r>
            <a:r>
              <a:rPr lang="en" sz="2800"/>
              <a:t>e</a:t>
            </a:r>
            <a:r>
              <a:rPr lang="en" sz="2800" u="sng">
                <a:solidFill>
                  <a:schemeClr val="hlink"/>
                </a:solidFill>
                <a:hlinkClick r:id="rId5"/>
              </a:rPr>
              <a:t>ntation</a:t>
            </a:r>
            <a:r>
              <a:rPr lang="en" sz="2800"/>
              <a:t>, Self Report of foods, before a coke, after a coke </a:t>
            </a:r>
            <a:r>
              <a:rPr lang="en" sz="2800">
                <a:solidFill>
                  <a:srgbClr val="FF0000"/>
                </a:solidFill>
              </a:rPr>
              <a:t>Advance</a:t>
            </a:r>
            <a:r>
              <a:rPr lang="en" sz="2800"/>
              <a:t>: </a:t>
            </a:r>
            <a:r>
              <a:rPr lang="en" sz="2800">
                <a:solidFill>
                  <a:srgbClr val="CC0000"/>
                </a:solidFill>
              </a:rPr>
              <a:t>schools of thought</a:t>
            </a:r>
            <a:endParaRPr sz="2800"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>
            <a:spLocks noGrp="1"/>
          </p:cNvSpPr>
          <p:nvPr>
            <p:ph type="ctrTitle"/>
          </p:nvPr>
        </p:nvSpPr>
        <p:spPr>
          <a:xfrm>
            <a:off x="191150" y="1337175"/>
            <a:ext cx="8520600" cy="100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Endocrine System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Blood Glucose Explained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Hour Lab</a:t>
            </a:r>
            <a:endParaRPr/>
          </a:p>
        </p:txBody>
      </p:sp>
      <p:sp>
        <p:nvSpPr>
          <p:cNvPr id="119" name="Google Shape;119;p25"/>
          <p:cNvSpPr txBox="1"/>
          <p:nvPr/>
        </p:nvSpPr>
        <p:spPr>
          <a:xfrm>
            <a:off x="498350" y="2009150"/>
            <a:ext cx="7906200" cy="48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Supplies: W/sh, set-up clear cups, red food coloring, sugar, paper plates, titration instrument,pretest, post test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Prep: set up stations ahead of time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Advanced: </a:t>
            </a:r>
            <a:r>
              <a:rPr lang="en" sz="2300" b="1">
                <a:solidFill>
                  <a:schemeClr val="accent2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Hyperglycemia associated blood viscosity can be a nexus stimuli</a:t>
            </a:r>
            <a:endParaRPr sz="2300" b="1">
              <a:solidFill>
                <a:schemeClr val="accent2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>
            <a:spLocks noGrp="1"/>
          </p:cNvSpPr>
          <p:nvPr>
            <p:ph type="ctrTitle"/>
          </p:nvPr>
        </p:nvSpPr>
        <p:spPr>
          <a:xfrm>
            <a:off x="311700" y="171950"/>
            <a:ext cx="8520600" cy="14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Kidney and Gallbladder Stones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They Develop</a:t>
            </a:r>
            <a:endParaRPr/>
          </a:p>
        </p:txBody>
      </p:sp>
      <p:sp>
        <p:nvSpPr>
          <p:cNvPr id="125" name="Google Shape;125;p26"/>
          <p:cNvSpPr txBox="1"/>
          <p:nvPr/>
        </p:nvSpPr>
        <p:spPr>
          <a:xfrm>
            <a:off x="402100" y="1456650"/>
            <a:ext cx="7906200" cy="44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Supplies: Rock Candy Recipe but don’t call it that!See HO, </a:t>
            </a:r>
            <a:r>
              <a:rPr lang="en" sz="2800">
                <a:solidFill>
                  <a:schemeClr val="dk1"/>
                </a:solidFill>
              </a:rPr>
              <a:t>mason jars, candy making isle sticks, bags, twisties, table coverings, string, food coloring and flavoring</a:t>
            </a:r>
            <a:endParaRPr sz="2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ADV: compare what “grows better”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Prep: HOs, </a:t>
            </a:r>
            <a:r>
              <a:rPr lang="en" sz="2800" u="sng">
                <a:solidFill>
                  <a:schemeClr val="hlink"/>
                </a:solidFill>
                <a:hlinkClick r:id="rId4"/>
              </a:rPr>
              <a:t>Dead Drs</a:t>
            </a:r>
            <a:r>
              <a:rPr lang="en" sz="2800"/>
              <a:t>, </a:t>
            </a:r>
            <a:r>
              <a:rPr lang="en" sz="2800" u="sng">
                <a:solidFill>
                  <a:schemeClr val="hlink"/>
                </a:solidFill>
                <a:hlinkClick r:id="rId5"/>
              </a:rPr>
              <a:t>Drs</a:t>
            </a:r>
            <a:r>
              <a:rPr lang="en" sz="2800"/>
              <a:t>,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ctrTitle"/>
          </p:nvPr>
        </p:nvSpPr>
        <p:spPr>
          <a:xfrm>
            <a:off x="377808" y="41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Cellular Membrane Destruction </a:t>
            </a:r>
            <a:endParaRPr/>
          </a:p>
        </p:txBody>
      </p:sp>
      <p:sp>
        <p:nvSpPr>
          <p:cNvPr id="131" name="Google Shape;131;p27"/>
          <p:cNvSpPr txBox="1"/>
          <p:nvPr/>
        </p:nvSpPr>
        <p:spPr>
          <a:xfrm>
            <a:off x="377800" y="1989075"/>
            <a:ext cx="7906200" cy="4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Supplies: </a:t>
            </a:r>
            <a:r>
              <a:rPr lang="en" sz="2800" u="sng">
                <a:solidFill>
                  <a:schemeClr val="hlink"/>
                </a:solidFill>
                <a:hlinkClick r:id="rId4"/>
              </a:rPr>
              <a:t>homemade agar</a:t>
            </a:r>
            <a:r>
              <a:rPr lang="en" sz="2800"/>
              <a:t> , see that list, lemon essential oils, misting device-FREE melaleuka get it going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Prep: make agar, half agars after inoculated in one room and other half in another area-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ctrTitle"/>
          </p:nvPr>
        </p:nvSpPr>
        <p:spPr>
          <a:xfrm>
            <a:off x="311700" y="241100"/>
            <a:ext cx="8520600" cy="112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Same with Tea Tree Oil</a:t>
            </a:r>
            <a:endParaRPr/>
          </a:p>
        </p:txBody>
      </p:sp>
      <p:sp>
        <p:nvSpPr>
          <p:cNvPr id="137" name="Google Shape;137;p28"/>
          <p:cNvSpPr txBox="1"/>
          <p:nvPr/>
        </p:nvSpPr>
        <p:spPr>
          <a:xfrm>
            <a:off x="618900" y="1370600"/>
            <a:ext cx="7906200" cy="44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Supplies: same as previous slide BUT use tea tree oil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Prep: </a:t>
            </a:r>
            <a:r>
              <a:rPr lang="en" sz="2800" u="sng">
                <a:solidFill>
                  <a:schemeClr val="hlink"/>
                </a:solidFill>
                <a:hlinkClick r:id="rId5"/>
              </a:rPr>
              <a:t>advance</a:t>
            </a:r>
            <a:r>
              <a:rPr lang="en" sz="2800"/>
              <a:t>  same as previous slide BUT place tea tree oil on the agar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Advance: Double Blide Study, Who Has It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9"/>
          <p:cNvSpPr txBox="1">
            <a:spLocks noGrp="1"/>
          </p:cNvSpPr>
          <p:nvPr>
            <p:ph type="ctrTitle"/>
          </p:nvPr>
        </p:nvSpPr>
        <p:spPr>
          <a:xfrm>
            <a:off x="502575" y="2240250"/>
            <a:ext cx="8520600" cy="112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Comments 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231333" y="18295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312" b="1"/>
              <a:t>A Little About My Background</a:t>
            </a:r>
            <a:endParaRPr sz="3312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 sz="3312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312"/>
              <a:t>I started teaching in 1989 before Health Science was an idea in TEA’s mind. </a:t>
            </a:r>
            <a:endParaRPr sz="33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 sz="33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4680"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231325" y="3838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562575" y="1989075"/>
            <a:ext cx="8388300" cy="285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 b="1"/>
              <a:t>Education Journeys Highlighted:</a:t>
            </a:r>
            <a:endParaRPr sz="268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68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/>
              <a:t>Early Childhood Certification San Jacinto College 1985</a:t>
            </a:r>
            <a:endParaRPr sz="2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/>
              <a:t>Montessori Certification 1986</a:t>
            </a:r>
            <a:endParaRPr sz="2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/>
              <a:t>Misc others……..</a:t>
            </a:r>
            <a:endParaRPr sz="2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/>
              <a:t>Bachelors of Life &amp; Earth Science UofH Clear Lake 1989</a:t>
            </a:r>
            <a:endParaRPr sz="2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680"/>
              <a:t>Bachelors of Nursing TWU 1999</a:t>
            </a:r>
            <a:endParaRPr sz="2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68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ctrTitle"/>
          </p:nvPr>
        </p:nvSpPr>
        <p:spPr>
          <a:xfrm>
            <a:off x="221283" y="27939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12" b="1"/>
              <a:t>Employment Journeys Highlighted That Apply to This Session:</a:t>
            </a:r>
            <a:endParaRPr sz="2812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8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12"/>
              <a:t>Santa Fe Tx  Math, Art , Science Integrated</a:t>
            </a:r>
            <a:endParaRPr sz="28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812"/>
              <a:t>National Wildlife Estes Park  Colorado</a:t>
            </a:r>
            <a:endParaRPr sz="28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812"/>
              <a:t>HISD Deady Middle School ESL Physics/Chemistry</a:t>
            </a:r>
            <a:endParaRPr sz="28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812"/>
              <a:t>PMS @ PISD  Life Science</a:t>
            </a:r>
            <a:endParaRPr sz="28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12"/>
              <a:t>FBISD Career Technology Center Vet,Pharm,CNA</a:t>
            </a:r>
            <a:endParaRPr sz="28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812"/>
              <a:t>PHS PISD Patho,MA,Phleb,CNA, Pharm,RDA</a:t>
            </a:r>
            <a:endParaRPr sz="2812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508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This Session About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ctrTitle"/>
          </p:nvPr>
        </p:nvSpPr>
        <p:spPr>
          <a:xfrm>
            <a:off x="392083" y="18295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380"/>
              <a:t>This session addresses short &amp; easy kitchen labs with </a:t>
            </a:r>
            <a:r>
              <a:rPr lang="en" sz="3380" b="1"/>
              <a:t>everyday materials</a:t>
            </a:r>
            <a:r>
              <a:rPr lang="en" sz="3380"/>
              <a:t> to integrate into your </a:t>
            </a:r>
            <a:r>
              <a:rPr lang="en" sz="3380" b="1"/>
              <a:t>current curriculum</a:t>
            </a:r>
            <a:r>
              <a:rPr lang="en" sz="3380"/>
              <a:t> to add more meaning for those kinesthetic learners. Lesson plans &amp; labs supply lists will be provided to work with.</a:t>
            </a:r>
            <a:endParaRPr sz="33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380"/>
              <a:t>Why I did this Session</a:t>
            </a:r>
            <a:endParaRPr sz="338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ctrTitle"/>
          </p:nvPr>
        </p:nvSpPr>
        <p:spPr>
          <a:xfrm>
            <a:off x="311708" y="14377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Keep It Simple!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Math Grid Experience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School District Walmart Card is My Friend!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ctrTitle"/>
          </p:nvPr>
        </p:nvSpPr>
        <p:spPr>
          <a:xfrm>
            <a:off x="181108" y="21711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“There is Nothing New Under The Sun”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Teachers:Please Steal with GRACE!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4088"/>
              <a:t>Cheryl WLF Story</a:t>
            </a:r>
            <a:endParaRPr sz="4088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On-screen Show (16:9)</PresentationFormat>
  <Paragraphs>76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Verdana</vt:lpstr>
      <vt:lpstr>Merriweather</vt:lpstr>
      <vt:lpstr>Simple Light</vt:lpstr>
      <vt:lpstr>Patho Party!  Ramping up Old Material for a Kinesthetic Learner!</vt:lpstr>
      <vt:lpstr>A Little About My Background  I started teaching in 1989 before Health Science was an idea in TEA’s mind.   </vt:lpstr>
      <vt:lpstr>Education Journeys Highlighted:  Early Childhood Certification San Jacinto College 1985 Montessori Certification 1986 Misc others…….. Bachelors of Life &amp; Earth Science UofH Clear Lake 1989 Bachelors of Nursing TWU 1999 </vt:lpstr>
      <vt:lpstr>Employment Journeys Highlighted That Apply to This Session:  Santa Fe Tx  Math, Art , Science Integrated National Wildlife Estes Park  Colorado HISD Deady Middle School ESL Physics/Chemistry PMS @ PISD  Life Science FBISD Career Technology Center Vet,Pharm,CNA PHS PISD Patho,MA,Phleb,CNA, Pharm,RDA </vt:lpstr>
      <vt:lpstr>What is This Session About</vt:lpstr>
      <vt:lpstr>This session addresses short &amp; easy kitchen labs with everyday materials to integrate into your current curriculum to add more meaning for those kinesthetic learners. Lesson plans &amp; labs supply lists will be provided to work with. Why I did this Session</vt:lpstr>
      <vt:lpstr>I Keep It Simple! My Math Grid Experience </vt:lpstr>
      <vt:lpstr> The School District Walmart Card is My Friend! </vt:lpstr>
      <vt:lpstr>“There is Nothing New Under The Sun” Teachers:Please Steal with GRACE!  Cheryl WLF Story</vt:lpstr>
      <vt:lpstr>So! Onto the Topics in Some of My Units! </vt:lpstr>
      <vt:lpstr>Cancer Unit: Cellular Degeneration Through Radiation</vt:lpstr>
      <vt:lpstr>Cellular Morphology: Foundation of Blood PH to Prevent/Stop Cancer Growth</vt:lpstr>
      <vt:lpstr>Endocrine System Blood Glucose Explained 2 Hour Lab</vt:lpstr>
      <vt:lpstr>Kidney and Gallbladder Stones How They Develop</vt:lpstr>
      <vt:lpstr>Cellular Membrane Destruction </vt:lpstr>
      <vt:lpstr>Same with Tea Tree Oil</vt:lpstr>
      <vt:lpstr>Comments ?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 Party!  Ramping up Old Material for a Kinesthetic Learner!</dc:title>
  <dc:creator>Sandra Bristow</dc:creator>
  <cp:lastModifiedBy>Sandra Bristow</cp:lastModifiedBy>
  <cp:revision>1</cp:revision>
  <dcterms:modified xsi:type="dcterms:W3CDTF">2022-07-04T18:00:50Z</dcterms:modified>
</cp:coreProperties>
</file>