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144000"/>
  <p:notesSz cx="6858000" cy="9296400"/>
  <p:embeddedFontLst>
    <p:embeddedFont>
      <p:font typeface="Proxima Nova"/>
      <p:regular r:id="rId26"/>
      <p:bold r:id="rId27"/>
      <p:italic r:id="rId28"/>
      <p:boldItalic r:id="rId29"/>
    </p:embeddedFont>
    <p:embeddedFont>
      <p:font typeface="Alfa Slab One"/>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1" roundtripDataSignature="AMtx7mjXYgUKhFdr0nXxFhDYH2SHxppy5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regular.fntdata"/><Relationship Id="rId25" Type="http://schemas.openxmlformats.org/officeDocument/2006/relationships/slide" Target="slides/slide20.xml"/><Relationship Id="rId28" Type="http://schemas.openxmlformats.org/officeDocument/2006/relationships/font" Target="fonts/ProximaNova-italic.fntdata"/><Relationship Id="rId27" Type="http://schemas.openxmlformats.org/officeDocument/2006/relationships/font" Target="fonts/ProximaNova-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ximaNova-bold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AlfaSlabOne-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482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6482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15790"/>
            <a:ext cx="5486400" cy="418338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2971800" cy="46482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1:notes"/>
          <p:cNvSpPr txBox="1"/>
          <p:nvPr>
            <p:ph idx="1" type="body"/>
          </p:nvPr>
        </p:nvSpPr>
        <p:spPr>
          <a:xfrm>
            <a:off x="685800" y="4415790"/>
            <a:ext cx="5486400" cy="418338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80" name="Google Shape;80;p1: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8: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18:notes"/>
          <p:cNvSpPr txBox="1"/>
          <p:nvPr>
            <p:ph idx="1" type="body"/>
          </p:nvPr>
        </p:nvSpPr>
        <p:spPr>
          <a:xfrm>
            <a:off x="685800" y="4415790"/>
            <a:ext cx="5486400" cy="418338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43" name="Google Shape;143;p18: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1: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31:notes"/>
          <p:cNvSpPr txBox="1"/>
          <p:nvPr>
            <p:ph idx="1" type="body"/>
          </p:nvPr>
        </p:nvSpPr>
        <p:spPr>
          <a:xfrm>
            <a:off x="685800" y="4415790"/>
            <a:ext cx="5486400" cy="418338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50" name="Google Shape;150;p31: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32: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32:notes"/>
          <p:cNvSpPr txBox="1"/>
          <p:nvPr>
            <p:ph idx="1" type="body"/>
          </p:nvPr>
        </p:nvSpPr>
        <p:spPr>
          <a:xfrm>
            <a:off x="685800" y="4415790"/>
            <a:ext cx="5486400" cy="418338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57" name="Google Shape;157;p32: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33: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33:notes"/>
          <p:cNvSpPr txBox="1"/>
          <p:nvPr>
            <p:ph idx="1" type="body"/>
          </p:nvPr>
        </p:nvSpPr>
        <p:spPr>
          <a:xfrm>
            <a:off x="685800" y="4415790"/>
            <a:ext cx="5486400" cy="418338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66" name="Google Shape;166;p33: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34: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34:notes"/>
          <p:cNvSpPr txBox="1"/>
          <p:nvPr>
            <p:ph idx="1" type="body"/>
          </p:nvPr>
        </p:nvSpPr>
        <p:spPr>
          <a:xfrm>
            <a:off x="685800" y="4415790"/>
            <a:ext cx="5486400" cy="418338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73" name="Google Shape;173;p34: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35: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35:notes"/>
          <p:cNvSpPr txBox="1"/>
          <p:nvPr>
            <p:ph idx="1" type="body"/>
          </p:nvPr>
        </p:nvSpPr>
        <p:spPr>
          <a:xfrm>
            <a:off x="685800" y="4415790"/>
            <a:ext cx="5486400" cy="418338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80" name="Google Shape;180;p35: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37: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37:notes"/>
          <p:cNvSpPr txBox="1"/>
          <p:nvPr>
            <p:ph idx="1" type="body"/>
          </p:nvPr>
        </p:nvSpPr>
        <p:spPr>
          <a:xfrm>
            <a:off x="685800" y="4415790"/>
            <a:ext cx="5486400" cy="418338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88" name="Google Shape;188;p37: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44: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44:notes"/>
          <p:cNvSpPr txBox="1"/>
          <p:nvPr>
            <p:ph idx="1" type="body"/>
          </p:nvPr>
        </p:nvSpPr>
        <p:spPr>
          <a:xfrm>
            <a:off x="685800" y="4415790"/>
            <a:ext cx="5486400" cy="418338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95" name="Google Shape;195;p44: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52: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52:notes"/>
          <p:cNvSpPr txBox="1"/>
          <p:nvPr>
            <p:ph idx="1" type="body"/>
          </p:nvPr>
        </p:nvSpPr>
        <p:spPr>
          <a:xfrm>
            <a:off x="685800" y="4415790"/>
            <a:ext cx="5486400" cy="418338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02" name="Google Shape;202;p52: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77: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77:notes"/>
          <p:cNvSpPr txBox="1"/>
          <p:nvPr>
            <p:ph idx="1" type="body"/>
          </p:nvPr>
        </p:nvSpPr>
        <p:spPr>
          <a:xfrm>
            <a:off x="685800" y="4415790"/>
            <a:ext cx="5486400" cy="418338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09" name="Google Shape;209;p77: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6: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6:notes"/>
          <p:cNvSpPr txBox="1"/>
          <p:nvPr>
            <p:ph idx="1" type="body"/>
          </p:nvPr>
        </p:nvSpPr>
        <p:spPr>
          <a:xfrm>
            <a:off x="685800" y="4415790"/>
            <a:ext cx="5486400" cy="418338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87" name="Google Shape;87;p6: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3d484d39bf_1_3: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g13d484d39bf_1_3:notes"/>
          <p:cNvSpPr txBox="1"/>
          <p:nvPr>
            <p:ph idx="1" type="body"/>
          </p:nvPr>
        </p:nvSpPr>
        <p:spPr>
          <a:xfrm>
            <a:off x="685800" y="4415790"/>
            <a:ext cx="5486400" cy="418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g13d484d39bf_1_3:notes"/>
          <p:cNvSpPr txBox="1"/>
          <p:nvPr>
            <p:ph idx="12" type="sldNum"/>
          </p:nvPr>
        </p:nvSpPr>
        <p:spPr>
          <a:xfrm>
            <a:off x="3884613" y="8829967"/>
            <a:ext cx="2971800" cy="464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3d165269e1_0_4: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g13d165269e1_0_4:notes"/>
          <p:cNvSpPr txBox="1"/>
          <p:nvPr>
            <p:ph idx="1" type="body"/>
          </p:nvPr>
        </p:nvSpPr>
        <p:spPr>
          <a:xfrm>
            <a:off x="685800" y="4415790"/>
            <a:ext cx="5486400" cy="418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g13d165269e1_0_4:notes"/>
          <p:cNvSpPr txBox="1"/>
          <p:nvPr>
            <p:ph idx="12" type="sldNum"/>
          </p:nvPr>
        </p:nvSpPr>
        <p:spPr>
          <a:xfrm>
            <a:off x="3884613" y="8829967"/>
            <a:ext cx="2971800" cy="464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3d165269e1_0_17: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g13d165269e1_0_17:notes"/>
          <p:cNvSpPr txBox="1"/>
          <p:nvPr>
            <p:ph idx="1" type="body"/>
          </p:nvPr>
        </p:nvSpPr>
        <p:spPr>
          <a:xfrm>
            <a:off x="685800" y="4415790"/>
            <a:ext cx="5486400" cy="418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g13d165269e1_0_17:notes"/>
          <p:cNvSpPr txBox="1"/>
          <p:nvPr>
            <p:ph idx="12" type="sldNum"/>
          </p:nvPr>
        </p:nvSpPr>
        <p:spPr>
          <a:xfrm>
            <a:off x="3884613" y="8829967"/>
            <a:ext cx="2971800" cy="464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3d165269e1_0_11: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g13d165269e1_0_11:notes"/>
          <p:cNvSpPr txBox="1"/>
          <p:nvPr>
            <p:ph idx="1" type="body"/>
          </p:nvPr>
        </p:nvSpPr>
        <p:spPr>
          <a:xfrm>
            <a:off x="685800" y="4415790"/>
            <a:ext cx="5486400" cy="418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g13d165269e1_0_11:notes"/>
          <p:cNvSpPr txBox="1"/>
          <p:nvPr>
            <p:ph idx="12" type="sldNum"/>
          </p:nvPr>
        </p:nvSpPr>
        <p:spPr>
          <a:xfrm>
            <a:off x="3884613" y="8829967"/>
            <a:ext cx="2971800" cy="464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2: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12:notes"/>
          <p:cNvSpPr txBox="1"/>
          <p:nvPr>
            <p:ph idx="1" type="body"/>
          </p:nvPr>
        </p:nvSpPr>
        <p:spPr>
          <a:xfrm>
            <a:off x="685800" y="4415790"/>
            <a:ext cx="5486400" cy="418338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15" name="Google Shape;115;p12: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3: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13:notes"/>
          <p:cNvSpPr txBox="1"/>
          <p:nvPr>
            <p:ph idx="1" type="body"/>
          </p:nvPr>
        </p:nvSpPr>
        <p:spPr>
          <a:xfrm>
            <a:off x="685800" y="4415790"/>
            <a:ext cx="5486400" cy="418338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22" name="Google Shape;122;p13: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6: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16:notes"/>
          <p:cNvSpPr txBox="1"/>
          <p:nvPr>
            <p:ph idx="1" type="body"/>
          </p:nvPr>
        </p:nvSpPr>
        <p:spPr>
          <a:xfrm>
            <a:off x="685800" y="4415790"/>
            <a:ext cx="5486400" cy="418338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29" name="Google Shape;129;p16: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7: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17:notes"/>
          <p:cNvSpPr txBox="1"/>
          <p:nvPr>
            <p:ph idx="1" type="body"/>
          </p:nvPr>
        </p:nvSpPr>
        <p:spPr>
          <a:xfrm>
            <a:off x="685800" y="4415790"/>
            <a:ext cx="5486400" cy="418338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36" name="Google Shape;136;p17: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cxnSp>
        <p:nvCxnSpPr>
          <p:cNvPr id="14" name="Google Shape;14;g13a14530cfb_0_4"/>
          <p:cNvCxnSpPr/>
          <p:nvPr/>
        </p:nvCxnSpPr>
        <p:spPr>
          <a:xfrm>
            <a:off x="4278300" y="3668217"/>
            <a:ext cx="587400" cy="0"/>
          </a:xfrm>
          <a:prstGeom prst="straightConnector1">
            <a:avLst/>
          </a:prstGeom>
          <a:noFill/>
          <a:ln cap="flat" cmpd="sng" w="76200">
            <a:solidFill>
              <a:schemeClr val="dk1"/>
            </a:solidFill>
            <a:prstDash val="solid"/>
            <a:round/>
            <a:headEnd len="sm" w="sm" type="none"/>
            <a:tailEnd len="sm" w="sm" type="none"/>
          </a:ln>
        </p:spPr>
      </p:cxnSp>
      <p:sp>
        <p:nvSpPr>
          <p:cNvPr id="15" name="Google Shape;15;g13a14530cfb_0_4"/>
          <p:cNvSpPr txBox="1"/>
          <p:nvPr>
            <p:ph type="ctrTitle"/>
          </p:nvPr>
        </p:nvSpPr>
        <p:spPr>
          <a:xfrm>
            <a:off x="311700" y="794633"/>
            <a:ext cx="8520600" cy="2610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6" name="Google Shape;16;g13a14530cfb_0_4"/>
          <p:cNvSpPr txBox="1"/>
          <p:nvPr>
            <p:ph idx="1" type="subTitle"/>
          </p:nvPr>
        </p:nvSpPr>
        <p:spPr>
          <a:xfrm>
            <a:off x="311700" y="4221097"/>
            <a:ext cx="8520600" cy="9780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7" name="Google Shape;17;g13a14530cfb_0_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g13a14530cfb_0_38"/>
          <p:cNvSpPr txBox="1"/>
          <p:nvPr>
            <p:ph idx="1" type="body"/>
          </p:nvPr>
        </p:nvSpPr>
        <p:spPr>
          <a:xfrm>
            <a:off x="319500" y="5644967"/>
            <a:ext cx="5998800" cy="7983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55" name="Google Shape;55;g13a14530cfb_0_3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g13a14530cfb_0_41"/>
          <p:cNvSpPr txBox="1"/>
          <p:nvPr>
            <p:ph hasCustomPrompt="1" type="title"/>
          </p:nvPr>
        </p:nvSpPr>
        <p:spPr>
          <a:xfrm>
            <a:off x="311700" y="1557233"/>
            <a:ext cx="8520600" cy="264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8" name="Google Shape;58;g13a14530cfb_0_41"/>
          <p:cNvSpPr txBox="1"/>
          <p:nvPr>
            <p:ph idx="1" type="body"/>
          </p:nvPr>
        </p:nvSpPr>
        <p:spPr>
          <a:xfrm>
            <a:off x="311700" y="4299000"/>
            <a:ext cx="8520600" cy="14289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9" name="Google Shape;59;g13a14530cfb_0_4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g13a14530cfb_0_4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g13a14530cfb_0_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g13a14530cfb_0_53"/>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SzPts val="2400"/>
              <a:buFont typeface="Arial"/>
              <a:buNone/>
              <a:defRPr b="1" sz="2400"/>
            </a:lvl1pPr>
            <a:lvl2pPr indent="-228600" lvl="1" marL="914400" algn="l">
              <a:lnSpc>
                <a:spcPct val="100000"/>
              </a:lnSpc>
              <a:spcBef>
                <a:spcPts val="400"/>
              </a:spcBef>
              <a:spcAft>
                <a:spcPts val="0"/>
              </a:spcAft>
              <a:buSzPts val="2000"/>
              <a:buFont typeface="Arial"/>
              <a:buNone/>
              <a:defRPr b="1" sz="2000"/>
            </a:lvl2pPr>
            <a:lvl3pPr indent="-228600" lvl="2" marL="1371600" algn="l">
              <a:lnSpc>
                <a:spcPct val="100000"/>
              </a:lnSpc>
              <a:spcBef>
                <a:spcPts val="360"/>
              </a:spcBef>
              <a:spcAft>
                <a:spcPts val="0"/>
              </a:spcAft>
              <a:buSzPts val="1800"/>
              <a:buFont typeface="Arial"/>
              <a:buNone/>
              <a:defRPr b="1" sz="1800"/>
            </a:lvl3pPr>
            <a:lvl4pPr indent="-228600" lvl="3" marL="1828800" algn="l">
              <a:lnSpc>
                <a:spcPct val="100000"/>
              </a:lnSpc>
              <a:spcBef>
                <a:spcPts val="320"/>
              </a:spcBef>
              <a:spcAft>
                <a:spcPts val="0"/>
              </a:spcAft>
              <a:buSzPts val="1600"/>
              <a:buFont typeface="Arial"/>
              <a:buNone/>
              <a:defRPr b="1" sz="1600"/>
            </a:lvl4pPr>
            <a:lvl5pPr indent="-228600" lvl="4" marL="2286000" algn="l">
              <a:lnSpc>
                <a:spcPct val="100000"/>
              </a:lnSpc>
              <a:spcBef>
                <a:spcPts val="320"/>
              </a:spcBef>
              <a:spcAft>
                <a:spcPts val="0"/>
              </a:spcAft>
              <a:buSzPts val="1600"/>
              <a:buFont typeface="Arial"/>
              <a:buNone/>
              <a:defRPr b="1" sz="1600"/>
            </a:lvl5pPr>
            <a:lvl6pPr indent="-228600" lvl="5" marL="2743200" algn="l">
              <a:lnSpc>
                <a:spcPct val="100000"/>
              </a:lnSpc>
              <a:spcBef>
                <a:spcPts val="320"/>
              </a:spcBef>
              <a:spcAft>
                <a:spcPts val="0"/>
              </a:spcAft>
              <a:buSzPts val="1600"/>
              <a:buFont typeface="Arial"/>
              <a:buNone/>
              <a:defRPr b="1" sz="1600"/>
            </a:lvl6pPr>
            <a:lvl7pPr indent="-228600" lvl="6" marL="3200400" algn="l">
              <a:lnSpc>
                <a:spcPct val="100000"/>
              </a:lnSpc>
              <a:spcBef>
                <a:spcPts val="320"/>
              </a:spcBef>
              <a:spcAft>
                <a:spcPts val="0"/>
              </a:spcAft>
              <a:buSzPts val="1600"/>
              <a:buFont typeface="Arial"/>
              <a:buNone/>
              <a:defRPr b="1" sz="1600"/>
            </a:lvl7pPr>
            <a:lvl8pPr indent="-228600" lvl="7" marL="3657600" algn="l">
              <a:lnSpc>
                <a:spcPct val="100000"/>
              </a:lnSpc>
              <a:spcBef>
                <a:spcPts val="320"/>
              </a:spcBef>
              <a:spcAft>
                <a:spcPts val="0"/>
              </a:spcAft>
              <a:buSzPts val="1600"/>
              <a:buFont typeface="Arial"/>
              <a:buNone/>
              <a:defRPr b="1" sz="1600"/>
            </a:lvl8pPr>
            <a:lvl9pPr indent="-228600" lvl="8" marL="4114800" algn="l">
              <a:lnSpc>
                <a:spcPct val="100000"/>
              </a:lnSpc>
              <a:spcBef>
                <a:spcPts val="320"/>
              </a:spcBef>
              <a:spcAft>
                <a:spcPts val="0"/>
              </a:spcAft>
              <a:buSzPts val="1600"/>
              <a:buFont typeface="Arial"/>
              <a:buNone/>
              <a:defRPr b="1" sz="1600"/>
            </a:lvl9pPr>
          </a:lstStyle>
          <a:p/>
        </p:txBody>
      </p:sp>
      <p:sp>
        <p:nvSpPr>
          <p:cNvPr id="65" name="Google Shape;65;g13a14530cfb_0_53"/>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SzPts val="2400"/>
              <a:buFont typeface="Arial"/>
              <a:buChar char="•"/>
              <a:defRPr sz="2400"/>
            </a:lvl1pPr>
            <a:lvl2pPr indent="-355600" lvl="1" marL="914400" algn="l">
              <a:lnSpc>
                <a:spcPct val="100000"/>
              </a:lnSpc>
              <a:spcBef>
                <a:spcPts val="400"/>
              </a:spcBef>
              <a:spcAft>
                <a:spcPts val="0"/>
              </a:spcAft>
              <a:buSzPts val="2000"/>
              <a:buFont typeface="Arial"/>
              <a:buChar char="–"/>
              <a:defRPr sz="2000"/>
            </a:lvl2pPr>
            <a:lvl3pPr indent="-342900" lvl="2" marL="1371600" algn="l">
              <a:lnSpc>
                <a:spcPct val="100000"/>
              </a:lnSpc>
              <a:spcBef>
                <a:spcPts val="360"/>
              </a:spcBef>
              <a:spcAft>
                <a:spcPts val="0"/>
              </a:spcAft>
              <a:buSzPts val="1800"/>
              <a:buFont typeface="Arial"/>
              <a:buChar char="•"/>
              <a:defRPr sz="1800"/>
            </a:lvl3pPr>
            <a:lvl4pPr indent="-330200" lvl="3" marL="1828800" algn="l">
              <a:lnSpc>
                <a:spcPct val="100000"/>
              </a:lnSpc>
              <a:spcBef>
                <a:spcPts val="320"/>
              </a:spcBef>
              <a:spcAft>
                <a:spcPts val="0"/>
              </a:spcAft>
              <a:buSzPts val="1600"/>
              <a:buFont typeface="Arial"/>
              <a:buChar char="–"/>
              <a:defRPr sz="1600"/>
            </a:lvl4pPr>
            <a:lvl5pPr indent="-330200" lvl="4" marL="2286000" algn="l">
              <a:lnSpc>
                <a:spcPct val="100000"/>
              </a:lnSpc>
              <a:spcBef>
                <a:spcPts val="320"/>
              </a:spcBef>
              <a:spcAft>
                <a:spcPts val="0"/>
              </a:spcAft>
              <a:buSzPts val="1600"/>
              <a:buFont typeface="Arial"/>
              <a:buChar char="»"/>
              <a:defRPr sz="1600"/>
            </a:lvl5pPr>
            <a:lvl6pPr indent="-330200" lvl="5" marL="2743200" algn="l">
              <a:lnSpc>
                <a:spcPct val="100000"/>
              </a:lnSpc>
              <a:spcBef>
                <a:spcPts val="320"/>
              </a:spcBef>
              <a:spcAft>
                <a:spcPts val="0"/>
              </a:spcAft>
              <a:buSzPts val="1600"/>
              <a:buFont typeface="Arial"/>
              <a:buChar char="»"/>
              <a:defRPr sz="1600"/>
            </a:lvl6pPr>
            <a:lvl7pPr indent="-330200" lvl="6" marL="3200400" algn="l">
              <a:lnSpc>
                <a:spcPct val="100000"/>
              </a:lnSpc>
              <a:spcBef>
                <a:spcPts val="320"/>
              </a:spcBef>
              <a:spcAft>
                <a:spcPts val="0"/>
              </a:spcAft>
              <a:buSzPts val="1600"/>
              <a:buFont typeface="Arial"/>
              <a:buChar char="»"/>
              <a:defRPr sz="1600"/>
            </a:lvl7pPr>
            <a:lvl8pPr indent="-330200" lvl="7" marL="3657600" algn="l">
              <a:lnSpc>
                <a:spcPct val="100000"/>
              </a:lnSpc>
              <a:spcBef>
                <a:spcPts val="320"/>
              </a:spcBef>
              <a:spcAft>
                <a:spcPts val="0"/>
              </a:spcAft>
              <a:buSzPts val="1600"/>
              <a:buFont typeface="Arial"/>
              <a:buChar char="»"/>
              <a:defRPr sz="1600"/>
            </a:lvl8pPr>
            <a:lvl9pPr indent="-330200" lvl="8" marL="4114800" algn="l">
              <a:lnSpc>
                <a:spcPct val="100000"/>
              </a:lnSpc>
              <a:spcBef>
                <a:spcPts val="320"/>
              </a:spcBef>
              <a:spcAft>
                <a:spcPts val="0"/>
              </a:spcAft>
              <a:buSzPts val="1600"/>
              <a:buFont typeface="Arial"/>
              <a:buChar char="»"/>
              <a:defRPr sz="1600"/>
            </a:lvl9pPr>
          </a:lstStyle>
          <a:p/>
        </p:txBody>
      </p:sp>
      <p:sp>
        <p:nvSpPr>
          <p:cNvPr id="66" name="Google Shape;66;g13a14530cfb_0_53"/>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SzPts val="2400"/>
              <a:buFont typeface="Arial"/>
              <a:buNone/>
              <a:defRPr b="1" sz="2400"/>
            </a:lvl1pPr>
            <a:lvl2pPr indent="-228600" lvl="1" marL="914400" algn="l">
              <a:lnSpc>
                <a:spcPct val="100000"/>
              </a:lnSpc>
              <a:spcBef>
                <a:spcPts val="400"/>
              </a:spcBef>
              <a:spcAft>
                <a:spcPts val="0"/>
              </a:spcAft>
              <a:buSzPts val="2000"/>
              <a:buFont typeface="Arial"/>
              <a:buNone/>
              <a:defRPr b="1" sz="2000"/>
            </a:lvl2pPr>
            <a:lvl3pPr indent="-228600" lvl="2" marL="1371600" algn="l">
              <a:lnSpc>
                <a:spcPct val="100000"/>
              </a:lnSpc>
              <a:spcBef>
                <a:spcPts val="360"/>
              </a:spcBef>
              <a:spcAft>
                <a:spcPts val="0"/>
              </a:spcAft>
              <a:buSzPts val="1800"/>
              <a:buFont typeface="Arial"/>
              <a:buNone/>
              <a:defRPr b="1" sz="1800"/>
            </a:lvl3pPr>
            <a:lvl4pPr indent="-228600" lvl="3" marL="1828800" algn="l">
              <a:lnSpc>
                <a:spcPct val="100000"/>
              </a:lnSpc>
              <a:spcBef>
                <a:spcPts val="320"/>
              </a:spcBef>
              <a:spcAft>
                <a:spcPts val="0"/>
              </a:spcAft>
              <a:buSzPts val="1600"/>
              <a:buFont typeface="Arial"/>
              <a:buNone/>
              <a:defRPr b="1" sz="1600"/>
            </a:lvl4pPr>
            <a:lvl5pPr indent="-228600" lvl="4" marL="2286000" algn="l">
              <a:lnSpc>
                <a:spcPct val="100000"/>
              </a:lnSpc>
              <a:spcBef>
                <a:spcPts val="320"/>
              </a:spcBef>
              <a:spcAft>
                <a:spcPts val="0"/>
              </a:spcAft>
              <a:buSzPts val="1600"/>
              <a:buFont typeface="Arial"/>
              <a:buNone/>
              <a:defRPr b="1" sz="1600"/>
            </a:lvl5pPr>
            <a:lvl6pPr indent="-228600" lvl="5" marL="2743200" algn="l">
              <a:lnSpc>
                <a:spcPct val="100000"/>
              </a:lnSpc>
              <a:spcBef>
                <a:spcPts val="320"/>
              </a:spcBef>
              <a:spcAft>
                <a:spcPts val="0"/>
              </a:spcAft>
              <a:buSzPts val="1600"/>
              <a:buFont typeface="Arial"/>
              <a:buNone/>
              <a:defRPr b="1" sz="1600"/>
            </a:lvl6pPr>
            <a:lvl7pPr indent="-228600" lvl="6" marL="3200400" algn="l">
              <a:lnSpc>
                <a:spcPct val="100000"/>
              </a:lnSpc>
              <a:spcBef>
                <a:spcPts val="320"/>
              </a:spcBef>
              <a:spcAft>
                <a:spcPts val="0"/>
              </a:spcAft>
              <a:buSzPts val="1600"/>
              <a:buFont typeface="Arial"/>
              <a:buNone/>
              <a:defRPr b="1" sz="1600"/>
            </a:lvl7pPr>
            <a:lvl8pPr indent="-228600" lvl="7" marL="3657600" algn="l">
              <a:lnSpc>
                <a:spcPct val="100000"/>
              </a:lnSpc>
              <a:spcBef>
                <a:spcPts val="320"/>
              </a:spcBef>
              <a:spcAft>
                <a:spcPts val="0"/>
              </a:spcAft>
              <a:buSzPts val="1600"/>
              <a:buFont typeface="Arial"/>
              <a:buNone/>
              <a:defRPr b="1" sz="1600"/>
            </a:lvl8pPr>
            <a:lvl9pPr indent="-228600" lvl="8" marL="4114800" algn="l">
              <a:lnSpc>
                <a:spcPct val="100000"/>
              </a:lnSpc>
              <a:spcBef>
                <a:spcPts val="320"/>
              </a:spcBef>
              <a:spcAft>
                <a:spcPts val="0"/>
              </a:spcAft>
              <a:buSzPts val="1600"/>
              <a:buFont typeface="Arial"/>
              <a:buNone/>
              <a:defRPr b="1" sz="1600"/>
            </a:lvl9pPr>
          </a:lstStyle>
          <a:p/>
        </p:txBody>
      </p:sp>
      <p:sp>
        <p:nvSpPr>
          <p:cNvPr id="67" name="Google Shape;67;g13a14530cfb_0_53"/>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SzPts val="2400"/>
              <a:buFont typeface="Arial"/>
              <a:buChar char="•"/>
              <a:defRPr sz="2400"/>
            </a:lvl1pPr>
            <a:lvl2pPr indent="-355600" lvl="1" marL="914400" algn="l">
              <a:lnSpc>
                <a:spcPct val="100000"/>
              </a:lnSpc>
              <a:spcBef>
                <a:spcPts val="400"/>
              </a:spcBef>
              <a:spcAft>
                <a:spcPts val="0"/>
              </a:spcAft>
              <a:buSzPts val="2000"/>
              <a:buFont typeface="Arial"/>
              <a:buChar char="–"/>
              <a:defRPr sz="2000"/>
            </a:lvl2pPr>
            <a:lvl3pPr indent="-342900" lvl="2" marL="1371600" algn="l">
              <a:lnSpc>
                <a:spcPct val="100000"/>
              </a:lnSpc>
              <a:spcBef>
                <a:spcPts val="360"/>
              </a:spcBef>
              <a:spcAft>
                <a:spcPts val="0"/>
              </a:spcAft>
              <a:buSzPts val="1800"/>
              <a:buFont typeface="Arial"/>
              <a:buChar char="•"/>
              <a:defRPr sz="1800"/>
            </a:lvl3pPr>
            <a:lvl4pPr indent="-330200" lvl="3" marL="1828800" algn="l">
              <a:lnSpc>
                <a:spcPct val="100000"/>
              </a:lnSpc>
              <a:spcBef>
                <a:spcPts val="320"/>
              </a:spcBef>
              <a:spcAft>
                <a:spcPts val="0"/>
              </a:spcAft>
              <a:buSzPts val="1600"/>
              <a:buFont typeface="Arial"/>
              <a:buChar char="–"/>
              <a:defRPr sz="1600"/>
            </a:lvl4pPr>
            <a:lvl5pPr indent="-330200" lvl="4" marL="2286000" algn="l">
              <a:lnSpc>
                <a:spcPct val="100000"/>
              </a:lnSpc>
              <a:spcBef>
                <a:spcPts val="320"/>
              </a:spcBef>
              <a:spcAft>
                <a:spcPts val="0"/>
              </a:spcAft>
              <a:buSzPts val="1600"/>
              <a:buFont typeface="Arial"/>
              <a:buChar char="»"/>
              <a:defRPr sz="1600"/>
            </a:lvl5pPr>
            <a:lvl6pPr indent="-330200" lvl="5" marL="2743200" algn="l">
              <a:lnSpc>
                <a:spcPct val="100000"/>
              </a:lnSpc>
              <a:spcBef>
                <a:spcPts val="320"/>
              </a:spcBef>
              <a:spcAft>
                <a:spcPts val="0"/>
              </a:spcAft>
              <a:buSzPts val="1600"/>
              <a:buFont typeface="Arial"/>
              <a:buChar char="»"/>
              <a:defRPr sz="1600"/>
            </a:lvl6pPr>
            <a:lvl7pPr indent="-330200" lvl="6" marL="3200400" algn="l">
              <a:lnSpc>
                <a:spcPct val="100000"/>
              </a:lnSpc>
              <a:spcBef>
                <a:spcPts val="320"/>
              </a:spcBef>
              <a:spcAft>
                <a:spcPts val="0"/>
              </a:spcAft>
              <a:buSzPts val="1600"/>
              <a:buFont typeface="Arial"/>
              <a:buChar char="»"/>
              <a:defRPr sz="1600"/>
            </a:lvl7pPr>
            <a:lvl8pPr indent="-330200" lvl="7" marL="3657600" algn="l">
              <a:lnSpc>
                <a:spcPct val="100000"/>
              </a:lnSpc>
              <a:spcBef>
                <a:spcPts val="320"/>
              </a:spcBef>
              <a:spcAft>
                <a:spcPts val="0"/>
              </a:spcAft>
              <a:buSzPts val="1600"/>
              <a:buFont typeface="Arial"/>
              <a:buChar char="»"/>
              <a:defRPr sz="1600"/>
            </a:lvl8pPr>
            <a:lvl9pPr indent="-330200" lvl="8" marL="4114800" algn="l">
              <a:lnSpc>
                <a:spcPct val="100000"/>
              </a:lnSpc>
              <a:spcBef>
                <a:spcPts val="320"/>
              </a:spcBef>
              <a:spcAft>
                <a:spcPts val="0"/>
              </a:spcAft>
              <a:buSzPts val="1600"/>
              <a:buFont typeface="Arial"/>
              <a:buChar char="»"/>
              <a:defRPr sz="1600"/>
            </a:lvl9pPr>
          </a:lstStyle>
          <a:p/>
        </p:txBody>
      </p:sp>
      <p:sp>
        <p:nvSpPr>
          <p:cNvPr id="68" name="Google Shape;68;g13a14530cfb_0_53"/>
          <p:cNvSpPr txBox="1"/>
          <p:nvPr>
            <p:ph idx="10" type="dt"/>
          </p:nvPr>
        </p:nvSpPr>
        <p:spPr>
          <a:xfrm>
            <a:off x="152400" y="6477000"/>
            <a:ext cx="2403600" cy="228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9" name="Google Shape;69;g13a14530cfb_0_53"/>
          <p:cNvSpPr txBox="1"/>
          <p:nvPr>
            <p:ph idx="11" type="ftr"/>
          </p:nvPr>
        </p:nvSpPr>
        <p:spPr>
          <a:xfrm>
            <a:off x="2687638" y="6477000"/>
            <a:ext cx="2895600" cy="2286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0" name="Google Shape;70;g13a14530cfb_0_53"/>
          <p:cNvSpPr txBox="1"/>
          <p:nvPr>
            <p:ph idx="12" type="sldNum"/>
          </p:nvPr>
        </p:nvSpPr>
        <p:spPr>
          <a:xfrm>
            <a:off x="5715000" y="6477000"/>
            <a:ext cx="2171700" cy="2286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71" name="Shape 71"/>
        <p:cNvGrpSpPr/>
        <p:nvPr/>
      </p:nvGrpSpPr>
      <p:grpSpPr>
        <a:xfrm>
          <a:off x="0" y="0"/>
          <a:ext cx="0" cy="0"/>
          <a:chOff x="0" y="0"/>
          <a:chExt cx="0" cy="0"/>
        </a:xfrm>
      </p:grpSpPr>
      <p:sp>
        <p:nvSpPr>
          <p:cNvPr id="72" name="Google Shape;72;g13a14530cfb_0_62"/>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g13a14530cfb_0_62"/>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SzPts val="2000"/>
              <a:buFont typeface="Arial"/>
              <a:buNone/>
              <a:defRPr sz="2000"/>
            </a:lvl1pPr>
            <a:lvl2pPr indent="-228600" lvl="1" marL="914400" algn="l">
              <a:lnSpc>
                <a:spcPct val="100000"/>
              </a:lnSpc>
              <a:spcBef>
                <a:spcPts val="360"/>
              </a:spcBef>
              <a:spcAft>
                <a:spcPts val="0"/>
              </a:spcAft>
              <a:buSzPts val="1800"/>
              <a:buFont typeface="Arial"/>
              <a:buNone/>
              <a:defRPr sz="1800"/>
            </a:lvl2pPr>
            <a:lvl3pPr indent="-228600" lvl="2" marL="1371600" algn="l">
              <a:lnSpc>
                <a:spcPct val="100000"/>
              </a:lnSpc>
              <a:spcBef>
                <a:spcPts val="320"/>
              </a:spcBef>
              <a:spcAft>
                <a:spcPts val="0"/>
              </a:spcAft>
              <a:buSzPts val="1600"/>
              <a:buFont typeface="Arial"/>
              <a:buNone/>
              <a:defRPr sz="1600"/>
            </a:lvl3pPr>
            <a:lvl4pPr indent="-228600" lvl="3" marL="1828800" algn="l">
              <a:lnSpc>
                <a:spcPct val="100000"/>
              </a:lnSpc>
              <a:spcBef>
                <a:spcPts val="280"/>
              </a:spcBef>
              <a:spcAft>
                <a:spcPts val="0"/>
              </a:spcAft>
              <a:buSzPts val="1400"/>
              <a:buFont typeface="Arial"/>
              <a:buNone/>
              <a:defRPr sz="1400"/>
            </a:lvl4pPr>
            <a:lvl5pPr indent="-228600" lvl="4" marL="2286000" algn="l">
              <a:lnSpc>
                <a:spcPct val="100000"/>
              </a:lnSpc>
              <a:spcBef>
                <a:spcPts val="280"/>
              </a:spcBef>
              <a:spcAft>
                <a:spcPts val="0"/>
              </a:spcAft>
              <a:buSzPts val="1400"/>
              <a:buFont typeface="Arial"/>
              <a:buNone/>
              <a:defRPr sz="1400"/>
            </a:lvl5pPr>
            <a:lvl6pPr indent="-228600" lvl="5" marL="2743200" algn="l">
              <a:lnSpc>
                <a:spcPct val="100000"/>
              </a:lnSpc>
              <a:spcBef>
                <a:spcPts val="280"/>
              </a:spcBef>
              <a:spcAft>
                <a:spcPts val="0"/>
              </a:spcAft>
              <a:buSzPts val="1400"/>
              <a:buFont typeface="Arial"/>
              <a:buNone/>
              <a:defRPr sz="1400"/>
            </a:lvl6pPr>
            <a:lvl7pPr indent="-228600" lvl="6" marL="3200400" algn="l">
              <a:lnSpc>
                <a:spcPct val="100000"/>
              </a:lnSpc>
              <a:spcBef>
                <a:spcPts val="280"/>
              </a:spcBef>
              <a:spcAft>
                <a:spcPts val="0"/>
              </a:spcAft>
              <a:buSzPts val="1400"/>
              <a:buFont typeface="Arial"/>
              <a:buNone/>
              <a:defRPr sz="1400"/>
            </a:lvl7pPr>
            <a:lvl8pPr indent="-228600" lvl="7" marL="3657600" algn="l">
              <a:lnSpc>
                <a:spcPct val="100000"/>
              </a:lnSpc>
              <a:spcBef>
                <a:spcPts val="280"/>
              </a:spcBef>
              <a:spcAft>
                <a:spcPts val="0"/>
              </a:spcAft>
              <a:buSzPts val="1400"/>
              <a:buFont typeface="Arial"/>
              <a:buNone/>
              <a:defRPr sz="1400"/>
            </a:lvl8pPr>
            <a:lvl9pPr indent="-228600" lvl="8" marL="4114800" algn="l">
              <a:lnSpc>
                <a:spcPct val="100000"/>
              </a:lnSpc>
              <a:spcBef>
                <a:spcPts val="280"/>
              </a:spcBef>
              <a:spcAft>
                <a:spcPts val="0"/>
              </a:spcAft>
              <a:buSzPts val="1400"/>
              <a:buFont typeface="Arial"/>
              <a:buNone/>
              <a:defRPr sz="1400"/>
            </a:lvl9pPr>
          </a:lstStyle>
          <a:p/>
        </p:txBody>
      </p:sp>
      <p:sp>
        <p:nvSpPr>
          <p:cNvPr id="74" name="Google Shape;74;g13a14530cfb_0_62"/>
          <p:cNvSpPr txBox="1"/>
          <p:nvPr>
            <p:ph idx="10" type="dt"/>
          </p:nvPr>
        </p:nvSpPr>
        <p:spPr>
          <a:xfrm>
            <a:off x="152400" y="6477000"/>
            <a:ext cx="2403600" cy="228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5" name="Google Shape;75;g13a14530cfb_0_62"/>
          <p:cNvSpPr txBox="1"/>
          <p:nvPr>
            <p:ph idx="11" type="ftr"/>
          </p:nvPr>
        </p:nvSpPr>
        <p:spPr>
          <a:xfrm>
            <a:off x="2687638" y="6477000"/>
            <a:ext cx="2895600" cy="2286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6" name="Google Shape;76;g13a14530cfb_0_62"/>
          <p:cNvSpPr txBox="1"/>
          <p:nvPr>
            <p:ph idx="12" type="sldNum"/>
          </p:nvPr>
        </p:nvSpPr>
        <p:spPr>
          <a:xfrm>
            <a:off x="5715000" y="6477000"/>
            <a:ext cx="2171700" cy="2286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g13a14530cfb_0_47"/>
          <p:cNvSpPr txBox="1"/>
          <p:nvPr>
            <p:ph type="title"/>
          </p:nvPr>
        </p:nvSpPr>
        <p:spPr>
          <a:xfrm>
            <a:off x="152400" y="152400"/>
            <a:ext cx="7467600" cy="838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g13a14530cfb_0_47"/>
          <p:cNvSpPr txBox="1"/>
          <p:nvPr>
            <p:ph idx="1" type="body"/>
          </p:nvPr>
        </p:nvSpPr>
        <p:spPr>
          <a:xfrm>
            <a:off x="152400" y="1447800"/>
            <a:ext cx="7696200" cy="4724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21" name="Google Shape;21;g13a14530cfb_0_47"/>
          <p:cNvSpPr txBox="1"/>
          <p:nvPr>
            <p:ph idx="10" type="dt"/>
          </p:nvPr>
        </p:nvSpPr>
        <p:spPr>
          <a:xfrm>
            <a:off x="152400" y="6477000"/>
            <a:ext cx="2403600" cy="228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13a14530cfb_0_47"/>
          <p:cNvSpPr txBox="1"/>
          <p:nvPr>
            <p:ph idx="11" type="ftr"/>
          </p:nvPr>
        </p:nvSpPr>
        <p:spPr>
          <a:xfrm>
            <a:off x="2687638" y="6477000"/>
            <a:ext cx="2895600" cy="2286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13a14530cfb_0_47"/>
          <p:cNvSpPr txBox="1"/>
          <p:nvPr>
            <p:ph idx="12" type="sldNum"/>
          </p:nvPr>
        </p:nvSpPr>
        <p:spPr>
          <a:xfrm>
            <a:off x="5715000" y="6477000"/>
            <a:ext cx="2171700" cy="2286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4" name="Shape 24"/>
        <p:cNvGrpSpPr/>
        <p:nvPr/>
      </p:nvGrpSpPr>
      <p:grpSpPr>
        <a:xfrm>
          <a:off x="0" y="0"/>
          <a:ext cx="0" cy="0"/>
          <a:chOff x="0" y="0"/>
          <a:chExt cx="0" cy="0"/>
        </a:xfrm>
      </p:grpSpPr>
      <p:sp>
        <p:nvSpPr>
          <p:cNvPr id="25" name="Google Shape;25;g13a14530cfb_0_9"/>
          <p:cNvSpPr txBox="1"/>
          <p:nvPr>
            <p:ph type="title"/>
          </p:nvPr>
        </p:nvSpPr>
        <p:spPr>
          <a:xfrm>
            <a:off x="311700" y="3307400"/>
            <a:ext cx="8114400" cy="32613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26" name="Google Shape;26;g13a14530cfb_0_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g13a14530cfb_0_12"/>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9" name="Google Shape;29;g13a14530cfb_0_12"/>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0" name="Google Shape;30;g13a14530cfb_0_1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g13a14530cfb_0_16"/>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3" name="Google Shape;33;g13a14530cfb_0_16"/>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4" name="Google Shape;34;g13a14530cfb_0_16"/>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g13a14530cfb_0_1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g13a14530cfb_0_2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8" name="Google Shape;38;g13a14530cfb_0_2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sp>
        <p:nvSpPr>
          <p:cNvPr id="40" name="Google Shape;40;g13a14530cfb_0_24"/>
          <p:cNvSpPr txBox="1"/>
          <p:nvPr>
            <p:ph type="title"/>
          </p:nvPr>
        </p:nvSpPr>
        <p:spPr>
          <a:xfrm>
            <a:off x="311700" y="842400"/>
            <a:ext cx="2808000" cy="1007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1" name="Google Shape;41;g13a14530cfb_0_24"/>
          <p:cNvSpPr txBox="1"/>
          <p:nvPr>
            <p:ph idx="1" type="body"/>
          </p:nvPr>
        </p:nvSpPr>
        <p:spPr>
          <a:xfrm>
            <a:off x="311700" y="1987833"/>
            <a:ext cx="2808000" cy="41040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2" name="Google Shape;42;g13a14530cfb_0_2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3" name="Shape 43"/>
        <p:cNvGrpSpPr/>
        <p:nvPr/>
      </p:nvGrpSpPr>
      <p:grpSpPr>
        <a:xfrm>
          <a:off x="0" y="0"/>
          <a:ext cx="0" cy="0"/>
          <a:chOff x="0" y="0"/>
          <a:chExt cx="0" cy="0"/>
        </a:xfrm>
      </p:grpSpPr>
      <p:sp>
        <p:nvSpPr>
          <p:cNvPr id="44" name="Google Shape;44;g13a14530cfb_0_28"/>
          <p:cNvSpPr txBox="1"/>
          <p:nvPr>
            <p:ph type="title"/>
          </p:nvPr>
        </p:nvSpPr>
        <p:spPr>
          <a:xfrm>
            <a:off x="490250" y="701800"/>
            <a:ext cx="5683800" cy="54543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45" name="Google Shape;45;g13a14530cfb_0_2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g13a14530cfb_0_31"/>
          <p:cNvSpPr/>
          <p:nvPr/>
        </p:nvSpPr>
        <p:spPr>
          <a:xfrm>
            <a:off x="4572000" y="133"/>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8" name="Google Shape;48;g13a14530cfb_0_31"/>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g13a14530cfb_0_31"/>
          <p:cNvSpPr txBox="1"/>
          <p:nvPr>
            <p:ph type="title"/>
          </p:nvPr>
        </p:nvSpPr>
        <p:spPr>
          <a:xfrm>
            <a:off x="265500" y="1834132"/>
            <a:ext cx="4045200" cy="2069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50" name="Google Shape;50;g13a14530cfb_0_31"/>
          <p:cNvSpPr txBox="1"/>
          <p:nvPr>
            <p:ph idx="1" type="subTitle"/>
          </p:nvPr>
        </p:nvSpPr>
        <p:spPr>
          <a:xfrm>
            <a:off x="265500" y="3974834"/>
            <a:ext cx="4045200" cy="17940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1" name="Google Shape;51;g13a14530cfb_0_31"/>
          <p:cNvSpPr txBox="1"/>
          <p:nvPr>
            <p:ph idx="2" type="body"/>
          </p:nvPr>
        </p:nvSpPr>
        <p:spPr>
          <a:xfrm>
            <a:off x="4939500" y="965600"/>
            <a:ext cx="3837000" cy="49269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52" name="Google Shape;52;g13a14530cfb_0_3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9" name="Shape 9"/>
        <p:cNvGrpSpPr/>
        <p:nvPr/>
      </p:nvGrpSpPr>
      <p:grpSpPr>
        <a:xfrm>
          <a:off x="0" y="0"/>
          <a:ext cx="0" cy="0"/>
          <a:chOff x="0" y="0"/>
          <a:chExt cx="0" cy="0"/>
        </a:xfrm>
      </p:grpSpPr>
      <p:sp>
        <p:nvSpPr>
          <p:cNvPr id="10" name="Google Shape;10;g13a14530cfb_0_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11" name="Google Shape;11;g13a14530cfb_0_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12" name="Google Shape;12;g13a14530cfb_0_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pocketnurse.com/" TargetMode="External"/><Relationship Id="rId4" Type="http://schemas.openxmlformats.org/officeDocument/2006/relationships/hyperlink" Target="https://www.enasco.com/healthcare/" TargetMode="External"/><Relationship Id="rId5" Type="http://schemas.openxmlformats.org/officeDocument/2006/relationships/hyperlink" Target="https://www.mooremedical.com/" TargetMode="External"/><Relationship Id="rId6"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nhanow.com/get-certified" TargetMode="External"/><Relationship Id="rId4" Type="http://schemas.openxmlformats.org/officeDocument/2006/relationships/hyperlink" Target="https://www.ncctinc.com/certifications/ec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
          <p:cNvSpPr txBox="1"/>
          <p:nvPr>
            <p:ph type="ctrTitle"/>
          </p:nvPr>
        </p:nvSpPr>
        <p:spPr>
          <a:xfrm>
            <a:off x="1019825" y="872025"/>
            <a:ext cx="6976200" cy="3852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Been there, Done that, taught the EKG Certification</a:t>
            </a:r>
            <a:br>
              <a:rPr lang="en-US"/>
            </a:br>
            <a:r>
              <a:rPr lang="en-US"/>
              <a:t> 	</a:t>
            </a:r>
            <a:br>
              <a:rPr lang="en-US"/>
            </a:br>
            <a:endParaRPr/>
          </a:p>
        </p:txBody>
      </p:sp>
      <p:sp>
        <p:nvSpPr>
          <p:cNvPr id="83" name="Google Shape;83;p1"/>
          <p:cNvSpPr txBox="1"/>
          <p:nvPr>
            <p:ph idx="1" type="subTitle"/>
          </p:nvPr>
        </p:nvSpPr>
        <p:spPr>
          <a:xfrm>
            <a:off x="228600" y="5867400"/>
            <a:ext cx="8001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000"/>
              <a:buFont typeface="Arial"/>
              <a:buNone/>
            </a:pPr>
            <a:r>
              <a:rPr lang="en-US" sz="2000"/>
              <a:t>Cherie R. Watts MSN, RN </a:t>
            </a:r>
            <a:endParaRPr sz="2000"/>
          </a:p>
          <a:p>
            <a:pPr indent="0" lvl="0" marL="0" rtl="0" algn="l">
              <a:lnSpc>
                <a:spcPct val="100000"/>
              </a:lnSpc>
              <a:spcBef>
                <a:spcPts val="0"/>
              </a:spcBef>
              <a:spcAft>
                <a:spcPts val="0"/>
              </a:spcAft>
              <a:buSzPts val="2000"/>
              <a:buFont typeface="Arial"/>
              <a:buNone/>
            </a:pPr>
            <a:r>
              <a:rPr lang="en-US" sz="2000"/>
              <a:t>Former Program Director/Insructor</a:t>
            </a:r>
            <a:endParaRPr sz="2000"/>
          </a:p>
          <a:p>
            <a:pPr indent="0" lvl="0" marL="0" rtl="0" algn="l">
              <a:lnSpc>
                <a:spcPct val="100000"/>
              </a:lnSpc>
              <a:spcBef>
                <a:spcPts val="400"/>
              </a:spcBef>
              <a:spcAft>
                <a:spcPts val="0"/>
              </a:spcAft>
              <a:buSzPts val="2000"/>
              <a:buFont typeface="Arial"/>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8"/>
          <p:cNvSpPr txBox="1"/>
          <p:nvPr>
            <p:ph type="title"/>
          </p:nvPr>
        </p:nvSpPr>
        <p:spPr>
          <a:xfrm>
            <a:off x="152400" y="152400"/>
            <a:ext cx="74676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US">
                <a:latin typeface="Algerian"/>
                <a:ea typeface="Algerian"/>
                <a:cs typeface="Algerian"/>
                <a:sym typeface="Algerian"/>
              </a:rPr>
              <a:t>certification</a:t>
            </a:r>
            <a:endParaRPr/>
          </a:p>
        </p:txBody>
      </p:sp>
      <p:sp>
        <p:nvSpPr>
          <p:cNvPr id="146" name="Google Shape;146;p18"/>
          <p:cNvSpPr txBox="1"/>
          <p:nvPr>
            <p:ph idx="1" type="body"/>
          </p:nvPr>
        </p:nvSpPr>
        <p:spPr>
          <a:xfrm>
            <a:off x="152400" y="1447800"/>
            <a:ext cx="7696200" cy="4724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400"/>
              <a:buFont typeface="Arial"/>
              <a:buChar char="•"/>
            </a:pPr>
            <a:r>
              <a:rPr lang="en-US" sz="2400"/>
              <a:t>Exam is 75-125 questions depending on the test provider</a:t>
            </a:r>
            <a:endParaRPr sz="2400"/>
          </a:p>
          <a:p>
            <a:pPr indent="-342900" lvl="0" marL="342900" rtl="0" algn="l">
              <a:lnSpc>
                <a:spcPct val="100000"/>
              </a:lnSpc>
              <a:spcBef>
                <a:spcPts val="0"/>
              </a:spcBef>
              <a:spcAft>
                <a:spcPts val="0"/>
              </a:spcAft>
              <a:buSzPts val="2400"/>
              <a:buChar char="•"/>
            </a:pPr>
            <a:r>
              <a:rPr lang="en-US" sz="2400"/>
              <a:t>Each vendor has their own review or practice exams </a:t>
            </a:r>
            <a:r>
              <a:rPr lang="en-US" sz="2400"/>
              <a:t>available</a:t>
            </a:r>
            <a:r>
              <a:rPr lang="en-US" sz="2400"/>
              <a:t> for a fee.</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1"/>
          <p:cNvSpPr txBox="1"/>
          <p:nvPr>
            <p:ph type="title"/>
          </p:nvPr>
        </p:nvSpPr>
        <p:spPr>
          <a:xfrm>
            <a:off x="152400" y="152400"/>
            <a:ext cx="74676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Classroom Conduct Management</a:t>
            </a:r>
            <a:endParaRPr/>
          </a:p>
        </p:txBody>
      </p:sp>
      <p:sp>
        <p:nvSpPr>
          <p:cNvPr id="153" name="Google Shape;153;p31"/>
          <p:cNvSpPr txBox="1"/>
          <p:nvPr>
            <p:ph idx="1" type="body"/>
          </p:nvPr>
        </p:nvSpPr>
        <p:spPr>
          <a:xfrm>
            <a:off x="152400" y="1447800"/>
            <a:ext cx="7696200" cy="4724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400"/>
              <a:buFont typeface="Arial"/>
              <a:buChar char="•"/>
            </a:pPr>
            <a:r>
              <a:rPr lang="en-US" sz="2400"/>
              <a:t>Cell phone pockets with charger station</a:t>
            </a:r>
            <a:endParaRPr/>
          </a:p>
          <a:p>
            <a:pPr indent="-342900" lvl="0" marL="342900" rtl="0" algn="l">
              <a:lnSpc>
                <a:spcPct val="100000"/>
              </a:lnSpc>
              <a:spcBef>
                <a:spcPts val="480"/>
              </a:spcBef>
              <a:spcAft>
                <a:spcPts val="0"/>
              </a:spcAft>
              <a:buSzPts val="2400"/>
              <a:buFont typeface="Arial"/>
              <a:buChar char="•"/>
            </a:pPr>
            <a:r>
              <a:rPr lang="en-US" sz="2400"/>
              <a:t>Keep pocket close to teacher desk</a:t>
            </a:r>
            <a:endParaRPr sz="2400"/>
          </a:p>
          <a:p>
            <a:pPr indent="-342900" lvl="0" marL="342900" rtl="0" algn="l">
              <a:lnSpc>
                <a:spcPct val="100000"/>
              </a:lnSpc>
              <a:spcBef>
                <a:spcPts val="480"/>
              </a:spcBef>
              <a:spcAft>
                <a:spcPts val="0"/>
              </a:spcAft>
              <a:buSzPts val="2400"/>
              <a:buChar char="•"/>
            </a:pPr>
            <a:r>
              <a:rPr lang="en-US" sz="2400"/>
              <a:t>Lab days and </a:t>
            </a:r>
            <a:r>
              <a:rPr lang="en-US" sz="2400"/>
              <a:t>clinical</a:t>
            </a:r>
            <a:r>
              <a:rPr lang="en-US" sz="2400"/>
              <a:t> days are professional dress days.</a:t>
            </a:r>
            <a:endParaRPr sz="2400"/>
          </a:p>
          <a:p>
            <a:pPr indent="-342900" lvl="0" marL="342900" rtl="0" algn="l">
              <a:lnSpc>
                <a:spcPct val="100000"/>
              </a:lnSpc>
              <a:spcBef>
                <a:spcPts val="480"/>
              </a:spcBef>
              <a:spcAft>
                <a:spcPts val="0"/>
              </a:spcAft>
              <a:buSzPts val="2400"/>
              <a:buChar char="•"/>
            </a:pPr>
            <a:r>
              <a:rPr lang="en-US" sz="2400"/>
              <a:t>Professional and customer service </a:t>
            </a:r>
            <a:r>
              <a:rPr lang="en-US" sz="2400"/>
              <a:t>attitude</a:t>
            </a:r>
            <a:r>
              <a:rPr lang="en-US" sz="2400"/>
              <a:t> </a:t>
            </a:r>
            <a:endParaRPr sz="2400"/>
          </a:p>
          <a:p>
            <a:pPr indent="-190500" lvl="0" marL="342900" rtl="0" algn="l">
              <a:lnSpc>
                <a:spcPct val="100000"/>
              </a:lnSpc>
              <a:spcBef>
                <a:spcPts val="480"/>
              </a:spcBef>
              <a:spcAft>
                <a:spcPts val="0"/>
              </a:spcAft>
              <a:buSzPts val="2400"/>
              <a:buFont typeface="Arial"/>
              <a:buNone/>
            </a:pPr>
            <a:r>
              <a:t/>
            </a:r>
            <a:endParaRPr sz="2400"/>
          </a:p>
          <a:p>
            <a:pPr indent="-139700" lvl="0" marL="342900" rtl="0" algn="l">
              <a:lnSpc>
                <a:spcPct val="100000"/>
              </a:lnSpc>
              <a:spcBef>
                <a:spcPts val="640"/>
              </a:spcBef>
              <a:spcAft>
                <a:spcPts val="0"/>
              </a:spcAft>
              <a:buSzPts val="3200"/>
              <a:buFont typeface="Arial"/>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2"/>
          <p:cNvSpPr txBox="1"/>
          <p:nvPr>
            <p:ph type="title"/>
          </p:nvPr>
        </p:nvSpPr>
        <p:spPr>
          <a:xfrm>
            <a:off x="152400" y="152400"/>
            <a:ext cx="74676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Clinical Skills Lab</a:t>
            </a:r>
            <a:endParaRPr/>
          </a:p>
        </p:txBody>
      </p:sp>
      <p:sp>
        <p:nvSpPr>
          <p:cNvPr id="160" name="Google Shape;160;p32"/>
          <p:cNvSpPr txBox="1"/>
          <p:nvPr>
            <p:ph idx="1" type="body"/>
          </p:nvPr>
        </p:nvSpPr>
        <p:spPr>
          <a:xfrm>
            <a:off x="152400" y="990600"/>
            <a:ext cx="5410200" cy="5181600"/>
          </a:xfrm>
          <a:prstGeom prst="rect">
            <a:avLst/>
          </a:prstGeom>
          <a:noFill/>
          <a:ln>
            <a:noFill/>
          </a:ln>
        </p:spPr>
        <p:txBody>
          <a:bodyPr anchorCtr="0" anchor="t" bIns="45700" lIns="91425" spcFirstLastPara="1" rIns="91425" wrap="square" tIns="45700">
            <a:noAutofit/>
          </a:bodyPr>
          <a:lstStyle/>
          <a:p>
            <a:pPr indent="-355600" lvl="0" marL="342900" rtl="0" algn="l">
              <a:lnSpc>
                <a:spcPct val="100000"/>
              </a:lnSpc>
              <a:spcBef>
                <a:spcPts val="0"/>
              </a:spcBef>
              <a:spcAft>
                <a:spcPts val="0"/>
              </a:spcAft>
              <a:buSzPts val="2200"/>
              <a:buFont typeface="Arial"/>
              <a:buChar char="•"/>
            </a:pPr>
            <a:r>
              <a:rPr lang="en-US" sz="1350">
                <a:solidFill>
                  <a:srgbClr val="000000"/>
                </a:solidFill>
                <a:latin typeface="Arial"/>
                <a:ea typeface="Arial"/>
                <a:cs typeface="Arial"/>
                <a:sym typeface="Arial"/>
              </a:rPr>
              <a:t>Clinical skills labs are interwoven between lectures, coinciding with the related lecture topic. Students will collaborate in small groups to practice applying and aligning electrodes to anatomical dummies. Then, instructors will lead live EKG demonstrations, applying and analyzing the 12 Lead EKG's of student and/or instructor volunteers. Students will have the opportunity to interpret and discuss findings in class, and eventually complete an entire EKG procedure on their own for their practical exams.</a:t>
            </a:r>
            <a:endParaRPr sz="2000"/>
          </a:p>
          <a:p>
            <a:pPr indent="-342900" lvl="0" marL="342900" rtl="0" algn="l">
              <a:lnSpc>
                <a:spcPct val="100000"/>
              </a:lnSpc>
              <a:spcBef>
                <a:spcPts val="400"/>
              </a:spcBef>
              <a:spcAft>
                <a:spcPts val="0"/>
              </a:spcAft>
              <a:buSzPts val="2000"/>
              <a:buFont typeface="Arial"/>
              <a:buChar char="•"/>
            </a:pPr>
            <a:r>
              <a:rPr lang="en-US" sz="2000"/>
              <a:t>Clinical Lab is a controlled environment. Mistakes can be made and corrected.  </a:t>
            </a:r>
            <a:endParaRPr/>
          </a:p>
          <a:p>
            <a:pPr indent="-342900" lvl="0" marL="342900" rtl="0" algn="l">
              <a:lnSpc>
                <a:spcPct val="100000"/>
              </a:lnSpc>
              <a:spcBef>
                <a:spcPts val="400"/>
              </a:spcBef>
              <a:spcAft>
                <a:spcPts val="0"/>
              </a:spcAft>
              <a:buSzPts val="2000"/>
              <a:buFont typeface="Arial"/>
              <a:buChar char="•"/>
            </a:pPr>
            <a:r>
              <a:rPr lang="en-US" sz="2000"/>
              <a:t>Students must learn to accept constructive criticism, it is an important part of learning in this lab setting. “Hot Seat”</a:t>
            </a:r>
            <a:endParaRPr/>
          </a:p>
          <a:p>
            <a:pPr indent="-342900" lvl="0" marL="342900" rtl="0" algn="l">
              <a:lnSpc>
                <a:spcPct val="100000"/>
              </a:lnSpc>
              <a:spcBef>
                <a:spcPts val="400"/>
              </a:spcBef>
              <a:spcAft>
                <a:spcPts val="0"/>
              </a:spcAft>
              <a:buSzPts val="2000"/>
              <a:buFont typeface="Arial"/>
              <a:buChar char="•"/>
            </a:pPr>
            <a:r>
              <a:rPr lang="en-US" sz="2000"/>
              <a:t>Students practice clinical skills on each other or on manikins.</a:t>
            </a:r>
            <a:endParaRPr/>
          </a:p>
          <a:p>
            <a:pPr indent="-342900" lvl="0" marL="342900" rtl="0" algn="l">
              <a:lnSpc>
                <a:spcPct val="100000"/>
              </a:lnSpc>
              <a:spcBef>
                <a:spcPts val="400"/>
              </a:spcBef>
              <a:spcAft>
                <a:spcPts val="0"/>
              </a:spcAft>
              <a:buSzPts val="2000"/>
              <a:buFont typeface="Arial"/>
              <a:buChar char="•"/>
            </a:pPr>
            <a:r>
              <a:rPr lang="en-US" sz="2000"/>
              <a:t>Students must practice skills until proficient and must be checked as such by instructor. </a:t>
            </a:r>
            <a:endParaRPr/>
          </a:p>
        </p:txBody>
      </p:sp>
      <p:pic>
        <p:nvPicPr>
          <p:cNvPr id="161" name="Google Shape;161;p32"/>
          <p:cNvPicPr preferRelativeResize="0"/>
          <p:nvPr/>
        </p:nvPicPr>
        <p:blipFill>
          <a:blip r:embed="rId3">
            <a:alphaModFix/>
          </a:blip>
          <a:stretch>
            <a:fillRect/>
          </a:stretch>
        </p:blipFill>
        <p:spPr>
          <a:xfrm>
            <a:off x="5715000" y="1143000"/>
            <a:ext cx="3276600" cy="2457450"/>
          </a:xfrm>
          <a:prstGeom prst="rect">
            <a:avLst/>
          </a:prstGeom>
          <a:noFill/>
          <a:ln cap="flat" cmpd="sng" w="19050">
            <a:solidFill>
              <a:schemeClr val="dk2"/>
            </a:solidFill>
            <a:prstDash val="solid"/>
            <a:round/>
            <a:headEnd len="sm" w="sm" type="none"/>
            <a:tailEnd len="sm" w="sm" type="none"/>
          </a:ln>
        </p:spPr>
      </p:pic>
      <p:pic>
        <p:nvPicPr>
          <p:cNvPr id="162" name="Google Shape;162;p32"/>
          <p:cNvPicPr preferRelativeResize="0"/>
          <p:nvPr/>
        </p:nvPicPr>
        <p:blipFill>
          <a:blip r:embed="rId4">
            <a:alphaModFix/>
          </a:blip>
          <a:stretch>
            <a:fillRect/>
          </a:stretch>
        </p:blipFill>
        <p:spPr>
          <a:xfrm>
            <a:off x="5715000" y="3752850"/>
            <a:ext cx="2698849" cy="295274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3"/>
          <p:cNvSpPr txBox="1"/>
          <p:nvPr>
            <p:ph type="title"/>
          </p:nvPr>
        </p:nvSpPr>
        <p:spPr>
          <a:xfrm>
            <a:off x="152400" y="152400"/>
            <a:ext cx="74676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 Performance Record </a:t>
            </a:r>
            <a:endParaRPr/>
          </a:p>
        </p:txBody>
      </p:sp>
      <p:sp>
        <p:nvSpPr>
          <p:cNvPr id="169" name="Google Shape;169;p33"/>
          <p:cNvSpPr txBox="1"/>
          <p:nvPr>
            <p:ph idx="1" type="body"/>
          </p:nvPr>
        </p:nvSpPr>
        <p:spPr>
          <a:xfrm>
            <a:off x="152400" y="1447800"/>
            <a:ext cx="7696200" cy="4724400"/>
          </a:xfrm>
          <a:prstGeom prst="rect">
            <a:avLst/>
          </a:prstGeom>
          <a:noFill/>
          <a:ln>
            <a:noFill/>
          </a:ln>
        </p:spPr>
        <p:txBody>
          <a:bodyPr anchorCtr="0" anchor="t" bIns="45700" lIns="91425" spcFirstLastPara="1" rIns="91425" wrap="square" tIns="45700">
            <a:noAutofit/>
          </a:bodyPr>
          <a:lstStyle/>
          <a:p>
            <a:pPr indent="-374650" lvl="0" marL="342900" rtl="0" algn="l">
              <a:lnSpc>
                <a:spcPct val="100000"/>
              </a:lnSpc>
              <a:spcBef>
                <a:spcPts val="640"/>
              </a:spcBef>
              <a:spcAft>
                <a:spcPts val="0"/>
              </a:spcAft>
              <a:buSzPts val="3700"/>
              <a:buFont typeface="Arial"/>
              <a:buChar char="•"/>
            </a:pPr>
            <a:r>
              <a:rPr lang="en-US" sz="2300"/>
              <a:t>Record </a:t>
            </a:r>
            <a:r>
              <a:rPr lang="en-US" sz="2300"/>
              <a:t>include</a:t>
            </a:r>
            <a:r>
              <a:rPr lang="en-US" sz="2300"/>
              <a:t> EKG </a:t>
            </a:r>
            <a:r>
              <a:rPr lang="en-US" sz="2300"/>
              <a:t>reading, interpretation, and signed waiver of volunteer.</a:t>
            </a:r>
            <a:endParaRPr sz="2300"/>
          </a:p>
          <a:p>
            <a:pPr indent="-285750" lvl="0" marL="342900" rtl="0" algn="l">
              <a:lnSpc>
                <a:spcPct val="100000"/>
              </a:lnSpc>
              <a:spcBef>
                <a:spcPts val="640"/>
              </a:spcBef>
              <a:spcAft>
                <a:spcPts val="0"/>
              </a:spcAft>
              <a:buSzPts val="2300"/>
              <a:buChar char="•"/>
            </a:pPr>
            <a:r>
              <a:rPr lang="en-US" sz="2300"/>
              <a:t>Signature needed by instructor</a:t>
            </a:r>
            <a:endParaRPr sz="2300"/>
          </a:p>
          <a:p>
            <a:pPr indent="-285750" lvl="0" marL="342900" rtl="0" algn="l">
              <a:lnSpc>
                <a:spcPct val="100000"/>
              </a:lnSpc>
              <a:spcBef>
                <a:spcPts val="640"/>
              </a:spcBef>
              <a:spcAft>
                <a:spcPts val="0"/>
              </a:spcAft>
              <a:buSzPts val="2300"/>
              <a:buChar char="•"/>
            </a:pPr>
            <a:r>
              <a:rPr lang="en-US" sz="2300"/>
              <a:t>Student needs perform 10 ECG successfully in order to advance to the certification test.</a:t>
            </a:r>
            <a:endParaRPr sz="2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4"/>
          <p:cNvSpPr txBox="1"/>
          <p:nvPr>
            <p:ph type="title"/>
          </p:nvPr>
        </p:nvSpPr>
        <p:spPr>
          <a:xfrm>
            <a:off x="152400" y="152400"/>
            <a:ext cx="74676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3200"/>
              <a:t>Clinical Lab and Real World Variables</a:t>
            </a:r>
            <a:endParaRPr/>
          </a:p>
        </p:txBody>
      </p:sp>
      <p:sp>
        <p:nvSpPr>
          <p:cNvPr id="176" name="Google Shape;176;p34"/>
          <p:cNvSpPr txBox="1"/>
          <p:nvPr>
            <p:ph idx="1" type="body"/>
          </p:nvPr>
        </p:nvSpPr>
        <p:spPr>
          <a:xfrm>
            <a:off x="152400" y="1447800"/>
            <a:ext cx="7696200" cy="5105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400"/>
              <a:buFont typeface="Arial"/>
              <a:buChar char="•"/>
            </a:pPr>
            <a:r>
              <a:rPr lang="en-US" sz="2400"/>
              <a:t>The clinical lab is a controlled real world setting. In the real world there are variables which can alter application of skills such as pain, cognitive or sensory impairment, illness or disease processes. These variables are not present in the clinical lab unless purposefully set up. Unplanned variables occur at unpredictable times in the real world and students and instructors need to be prepared to handle these situations.</a:t>
            </a:r>
            <a:endParaRPr/>
          </a:p>
          <a:p>
            <a:pPr indent="-342900" lvl="0" marL="342900" rtl="0" algn="l">
              <a:lnSpc>
                <a:spcPct val="100000"/>
              </a:lnSpc>
              <a:spcBef>
                <a:spcPts val="480"/>
              </a:spcBef>
              <a:spcAft>
                <a:spcPts val="0"/>
              </a:spcAft>
              <a:buSzPts val="2400"/>
              <a:buFont typeface="Arial"/>
              <a:buChar char="•"/>
            </a:pPr>
            <a:r>
              <a:rPr lang="en-US" sz="2400"/>
              <a:t>The clinical lab teaches students the right way to respond to these variables, but nurses need to learn how to “</a:t>
            </a:r>
            <a:r>
              <a:rPr b="1" lang="en-US" sz="2400" u="sng"/>
              <a:t>think on their feet” </a:t>
            </a:r>
            <a:r>
              <a:rPr lang="en-US" sz="2400"/>
              <a:t>and be ready to adapt to the real world by implementing critical thinking skills.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5"/>
          <p:cNvSpPr txBox="1"/>
          <p:nvPr>
            <p:ph type="title"/>
          </p:nvPr>
        </p:nvSpPr>
        <p:spPr>
          <a:xfrm>
            <a:off x="152400" y="152400"/>
            <a:ext cx="74676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Clinical Skills Lab – Set up</a:t>
            </a:r>
            <a:endParaRPr/>
          </a:p>
        </p:txBody>
      </p:sp>
      <p:sp>
        <p:nvSpPr>
          <p:cNvPr id="183" name="Google Shape;183;p35"/>
          <p:cNvSpPr txBox="1"/>
          <p:nvPr>
            <p:ph idx="1" type="body"/>
          </p:nvPr>
        </p:nvSpPr>
        <p:spPr>
          <a:xfrm>
            <a:off x="152400" y="1295400"/>
            <a:ext cx="7010400" cy="4724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000"/>
              <a:buFont typeface="Arial"/>
              <a:buChar char="•"/>
            </a:pPr>
            <a:r>
              <a:rPr lang="en-US" sz="2000"/>
              <a:t>This lab should always be a </a:t>
            </a:r>
            <a:r>
              <a:rPr b="1" lang="en-US" sz="2000" u="sng"/>
              <a:t>PHONE FREE ZONE </a:t>
            </a:r>
            <a:endParaRPr/>
          </a:p>
          <a:p>
            <a:pPr indent="-342900" lvl="0" marL="342900" rtl="0" algn="l">
              <a:lnSpc>
                <a:spcPct val="100000"/>
              </a:lnSpc>
              <a:spcBef>
                <a:spcPts val="400"/>
              </a:spcBef>
              <a:spcAft>
                <a:spcPts val="0"/>
              </a:spcAft>
              <a:buSzPts val="2000"/>
              <a:buFont typeface="Arial"/>
              <a:buChar char="•"/>
            </a:pPr>
            <a:r>
              <a:rPr b="1" lang="en-US" sz="2000" u="sng"/>
              <a:t>No video taping allowed, unless instructor lead.</a:t>
            </a:r>
            <a:endParaRPr sz="2000"/>
          </a:p>
          <a:p>
            <a:pPr indent="-342900" lvl="0" marL="342900" rtl="0" algn="l">
              <a:lnSpc>
                <a:spcPct val="100000"/>
              </a:lnSpc>
              <a:spcBef>
                <a:spcPts val="400"/>
              </a:spcBef>
              <a:spcAft>
                <a:spcPts val="0"/>
              </a:spcAft>
              <a:buSzPts val="2000"/>
              <a:buFont typeface="Arial"/>
              <a:buChar char="•"/>
            </a:pPr>
            <a:r>
              <a:rPr lang="en-US" sz="2000"/>
              <a:t>Prepares students for real world skills, set it up to resemble the Real World (clinical) </a:t>
            </a:r>
            <a:endParaRPr/>
          </a:p>
          <a:p>
            <a:pPr indent="-342900" lvl="0" marL="342900" rtl="0" algn="l">
              <a:lnSpc>
                <a:spcPct val="100000"/>
              </a:lnSpc>
              <a:spcBef>
                <a:spcPts val="400"/>
              </a:spcBef>
              <a:spcAft>
                <a:spcPts val="0"/>
              </a:spcAft>
              <a:buSzPts val="2000"/>
              <a:buFont typeface="Arial"/>
              <a:buChar char="•"/>
            </a:pPr>
            <a:r>
              <a:rPr lang="en-US" sz="2000"/>
              <a:t>Students should only perform skills in the Real World that they have demonstrated proficiency in the clinical lab – been checked off. </a:t>
            </a:r>
            <a:endParaRPr/>
          </a:p>
          <a:p>
            <a:pPr indent="-342900" lvl="0" marL="342900" rtl="0" algn="l">
              <a:lnSpc>
                <a:spcPct val="100000"/>
              </a:lnSpc>
              <a:spcBef>
                <a:spcPts val="400"/>
              </a:spcBef>
              <a:spcAft>
                <a:spcPts val="0"/>
              </a:spcAft>
              <a:buSzPts val="2000"/>
              <a:buFont typeface="Arial"/>
              <a:buChar char="•"/>
            </a:pPr>
            <a:r>
              <a:rPr lang="en-US" sz="2000"/>
              <a:t>Consider a “Skills Blitz” prior to clinical rotation.</a:t>
            </a:r>
            <a:endParaRPr/>
          </a:p>
          <a:p>
            <a:pPr indent="-342900" lvl="0" marL="342900" rtl="0" algn="l">
              <a:lnSpc>
                <a:spcPct val="100000"/>
              </a:lnSpc>
              <a:spcBef>
                <a:spcPts val="400"/>
              </a:spcBef>
              <a:spcAft>
                <a:spcPts val="0"/>
              </a:spcAft>
              <a:buSzPts val="2000"/>
              <a:buFont typeface="Arial"/>
              <a:buChar char="•"/>
            </a:pPr>
            <a:r>
              <a:rPr lang="en-US" sz="2000"/>
              <a:t>Supplies and set up  should be based on number of students in class. </a:t>
            </a:r>
            <a:endParaRPr/>
          </a:p>
          <a:p>
            <a:pPr indent="-342900" lvl="0" marL="342900" rtl="0" algn="l">
              <a:lnSpc>
                <a:spcPct val="100000"/>
              </a:lnSpc>
              <a:spcBef>
                <a:spcPts val="400"/>
              </a:spcBef>
              <a:spcAft>
                <a:spcPts val="0"/>
              </a:spcAft>
              <a:buSzPts val="2000"/>
              <a:buFont typeface="Arial"/>
              <a:buChar char="•"/>
            </a:pPr>
            <a:r>
              <a:rPr lang="en-US" sz="2000" u="sng">
                <a:solidFill>
                  <a:schemeClr val="hlink"/>
                </a:solidFill>
                <a:hlinkClick r:id="rId3"/>
              </a:rPr>
              <a:t>https://www.pocketnurse.com/</a:t>
            </a:r>
            <a:endParaRPr sz="2000"/>
          </a:p>
          <a:p>
            <a:pPr indent="-342900" lvl="0" marL="342900" rtl="0" algn="l">
              <a:lnSpc>
                <a:spcPct val="100000"/>
              </a:lnSpc>
              <a:spcBef>
                <a:spcPts val="400"/>
              </a:spcBef>
              <a:spcAft>
                <a:spcPts val="0"/>
              </a:spcAft>
              <a:buSzPts val="2000"/>
              <a:buFont typeface="Arial"/>
              <a:buChar char="•"/>
            </a:pPr>
            <a:r>
              <a:rPr lang="en-US" sz="2000" u="sng">
                <a:solidFill>
                  <a:schemeClr val="hlink"/>
                </a:solidFill>
                <a:hlinkClick r:id="rId4"/>
              </a:rPr>
              <a:t>https://www.enasco.com/healthcare/</a:t>
            </a:r>
            <a:endParaRPr sz="2000"/>
          </a:p>
          <a:p>
            <a:pPr indent="-342900" lvl="0" marL="342900" rtl="0" algn="l">
              <a:lnSpc>
                <a:spcPct val="100000"/>
              </a:lnSpc>
              <a:spcBef>
                <a:spcPts val="400"/>
              </a:spcBef>
              <a:spcAft>
                <a:spcPts val="0"/>
              </a:spcAft>
              <a:buSzPts val="2000"/>
              <a:buFont typeface="Arial"/>
              <a:buChar char="•"/>
            </a:pPr>
            <a:r>
              <a:rPr lang="en-US" sz="2000" u="sng">
                <a:solidFill>
                  <a:schemeClr val="hlink"/>
                </a:solidFill>
                <a:hlinkClick r:id="rId5"/>
              </a:rPr>
              <a:t>https://www.mooremedical.com/</a:t>
            </a:r>
            <a:endParaRPr sz="2000"/>
          </a:p>
          <a:p>
            <a:pPr indent="-342900" lvl="0" marL="342900" rtl="0" algn="l">
              <a:lnSpc>
                <a:spcPct val="100000"/>
              </a:lnSpc>
              <a:spcBef>
                <a:spcPts val="400"/>
              </a:spcBef>
              <a:spcAft>
                <a:spcPts val="0"/>
              </a:spcAft>
              <a:buSzPts val="2000"/>
              <a:buFont typeface="Arial"/>
              <a:buChar char="•"/>
            </a:pPr>
            <a:r>
              <a:rPr lang="en-US" sz="2000"/>
              <a:t>Local medical supplies</a:t>
            </a:r>
            <a:endParaRPr/>
          </a:p>
          <a:p>
            <a:pPr indent="-215900" lvl="0" marL="342900" rtl="0" algn="l">
              <a:lnSpc>
                <a:spcPct val="100000"/>
              </a:lnSpc>
              <a:spcBef>
                <a:spcPts val="400"/>
              </a:spcBef>
              <a:spcAft>
                <a:spcPts val="0"/>
              </a:spcAft>
              <a:buSzPts val="2000"/>
              <a:buFont typeface="Arial"/>
              <a:buNone/>
            </a:pPr>
            <a:r>
              <a:t/>
            </a:r>
            <a:endParaRPr sz="2000"/>
          </a:p>
        </p:txBody>
      </p:sp>
      <p:pic>
        <p:nvPicPr>
          <p:cNvPr descr="Image result for phone free zone" id="184" name="Google Shape;184;p35"/>
          <p:cNvPicPr preferRelativeResize="0"/>
          <p:nvPr/>
        </p:nvPicPr>
        <p:blipFill rotWithShape="1">
          <a:blip r:embed="rId6">
            <a:alphaModFix/>
          </a:blip>
          <a:srcRect b="0" l="0" r="0" t="0"/>
          <a:stretch/>
        </p:blipFill>
        <p:spPr>
          <a:xfrm>
            <a:off x="4953000" y="4648200"/>
            <a:ext cx="3141617" cy="1524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7"/>
          <p:cNvSpPr txBox="1"/>
          <p:nvPr>
            <p:ph type="title"/>
          </p:nvPr>
        </p:nvSpPr>
        <p:spPr>
          <a:xfrm>
            <a:off x="152400" y="152400"/>
            <a:ext cx="74676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Real World – Clinical Rotation</a:t>
            </a:r>
            <a:endParaRPr/>
          </a:p>
        </p:txBody>
      </p:sp>
      <p:sp>
        <p:nvSpPr>
          <p:cNvPr id="191" name="Google Shape;191;p37"/>
          <p:cNvSpPr txBox="1"/>
          <p:nvPr>
            <p:ph idx="1" type="body"/>
          </p:nvPr>
        </p:nvSpPr>
        <p:spPr>
          <a:xfrm>
            <a:off x="152400" y="1295400"/>
            <a:ext cx="7696200" cy="4724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400"/>
              </a:spcBef>
              <a:spcAft>
                <a:spcPts val="0"/>
              </a:spcAft>
              <a:buSzPts val="2000"/>
              <a:buFont typeface="Arial"/>
              <a:buChar char="•"/>
            </a:pPr>
            <a:r>
              <a:rPr lang="en-US" sz="2000"/>
              <a:t>Observation is an important part of the Real World. Students learn how to respond by observing skills in action. Professionalism and attire is very important and must be emphasized at all times. Should be a big part of pre – clinical discussions. </a:t>
            </a:r>
            <a:endParaRPr/>
          </a:p>
          <a:p>
            <a:pPr indent="-342900" lvl="0" marL="342900" rtl="0" algn="l">
              <a:lnSpc>
                <a:spcPct val="100000"/>
              </a:lnSpc>
              <a:spcBef>
                <a:spcPts val="400"/>
              </a:spcBef>
              <a:spcAft>
                <a:spcPts val="0"/>
              </a:spcAft>
              <a:buSzPts val="2000"/>
              <a:buFont typeface="Arial"/>
              <a:buChar char="•"/>
            </a:pPr>
            <a:r>
              <a:rPr b="1" lang="en-US" sz="2000" u="sng"/>
              <a:t>Real World has variables </a:t>
            </a:r>
            <a:r>
              <a:rPr lang="en-US" sz="2000"/>
              <a:t>– not a controlled environment. </a:t>
            </a:r>
            <a:endParaRPr/>
          </a:p>
          <a:p>
            <a:pPr indent="0" lvl="0" marL="0" rtl="0" algn="l">
              <a:lnSpc>
                <a:spcPct val="100000"/>
              </a:lnSpc>
              <a:spcBef>
                <a:spcPts val="400"/>
              </a:spcBef>
              <a:spcAft>
                <a:spcPts val="0"/>
              </a:spcAft>
              <a:buSzPts val="2000"/>
              <a:buFont typeface="Arial"/>
              <a:buNone/>
            </a:pPr>
            <a:r>
              <a:rPr lang="en-US" sz="2000"/>
              <a:t>     Ex: Resident has dementia, family present, patient </a:t>
            </a:r>
            <a:r>
              <a:rPr lang="en-US" sz="2000"/>
              <a:t>experiencing</a:t>
            </a:r>
            <a:r>
              <a:rPr lang="en-US" sz="2000"/>
              <a:t> chest pain; anatomy differences</a:t>
            </a:r>
            <a:r>
              <a:rPr lang="en-US"/>
              <a:t> </a:t>
            </a:r>
            <a:r>
              <a:rPr lang="en-US" sz="2000"/>
              <a:t>etc….</a:t>
            </a:r>
            <a:endParaRPr/>
          </a:p>
          <a:p>
            <a:pPr indent="-342900" lvl="0" marL="342900" rtl="0" algn="l">
              <a:lnSpc>
                <a:spcPct val="100000"/>
              </a:lnSpc>
              <a:spcBef>
                <a:spcPts val="400"/>
              </a:spcBef>
              <a:spcAft>
                <a:spcPts val="0"/>
              </a:spcAft>
              <a:buSzPts val="2000"/>
              <a:buFont typeface="Arial"/>
              <a:buChar char="•"/>
            </a:pPr>
            <a:r>
              <a:rPr lang="en-US" sz="2000"/>
              <a:t>The application of </a:t>
            </a:r>
            <a:r>
              <a:rPr b="1" lang="en-US" sz="2000" u="sng"/>
              <a:t>critical thinking skills </a:t>
            </a:r>
            <a:r>
              <a:rPr lang="en-US" sz="2000"/>
              <a:t>plays a major role in real world setting.</a:t>
            </a:r>
            <a:endParaRPr sz="2000"/>
          </a:p>
          <a:p>
            <a:pPr indent="-342900" lvl="0" marL="342900" rtl="0" algn="l">
              <a:lnSpc>
                <a:spcPct val="100000"/>
              </a:lnSpc>
              <a:spcBef>
                <a:spcPts val="400"/>
              </a:spcBef>
              <a:spcAft>
                <a:spcPts val="0"/>
              </a:spcAft>
              <a:buSzPts val="2000"/>
              <a:buChar char="•"/>
            </a:pPr>
            <a:r>
              <a:rPr lang="en-US" sz="2000"/>
              <a:t>Review and question the readings. Allow them to provide you insight on their </a:t>
            </a:r>
            <a:r>
              <a:rPr lang="en-US" sz="2000"/>
              <a:t>interpretation</a:t>
            </a:r>
            <a:r>
              <a:rPr lang="en-US" sz="2000"/>
              <a:t> of the reading.</a:t>
            </a:r>
            <a:endParaRPr sz="2000"/>
          </a:p>
          <a:p>
            <a:pPr indent="-342900" lvl="0" marL="342900" rtl="0" algn="l">
              <a:lnSpc>
                <a:spcPct val="100000"/>
              </a:lnSpc>
              <a:spcBef>
                <a:spcPts val="400"/>
              </a:spcBef>
              <a:spcAft>
                <a:spcPts val="0"/>
              </a:spcAft>
              <a:buSzPts val="2000"/>
              <a:buChar char="•"/>
            </a:pPr>
            <a:r>
              <a:rPr lang="en-US" sz="2000"/>
              <a:t>Sign off on the ECG performance sheet.</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44"/>
          <p:cNvSpPr txBox="1"/>
          <p:nvPr>
            <p:ph type="title"/>
          </p:nvPr>
        </p:nvSpPr>
        <p:spPr>
          <a:xfrm>
            <a:off x="152400" y="152400"/>
            <a:ext cx="7543800" cy="1295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2800"/>
              <a:t>In Facility Testing </a:t>
            </a:r>
            <a:br>
              <a:rPr lang="en-US"/>
            </a:br>
            <a:endParaRPr/>
          </a:p>
        </p:txBody>
      </p:sp>
      <p:sp>
        <p:nvSpPr>
          <p:cNvPr id="198" name="Google Shape;198;p44"/>
          <p:cNvSpPr txBox="1"/>
          <p:nvPr>
            <p:ph idx="1" type="body"/>
          </p:nvPr>
        </p:nvSpPr>
        <p:spPr>
          <a:xfrm>
            <a:off x="152400" y="1447800"/>
            <a:ext cx="7696200" cy="472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Font typeface="Arial"/>
              <a:buNone/>
            </a:pPr>
            <a:r>
              <a:rPr lang="en-US" sz="2400"/>
              <a:t>VALUE</a:t>
            </a:r>
            <a:endParaRPr/>
          </a:p>
          <a:p>
            <a:pPr indent="-514350" lvl="0" marL="514350" rtl="0" algn="l">
              <a:lnSpc>
                <a:spcPct val="100000"/>
              </a:lnSpc>
              <a:spcBef>
                <a:spcPts val="480"/>
              </a:spcBef>
              <a:spcAft>
                <a:spcPts val="0"/>
              </a:spcAft>
              <a:buSzPts val="2400"/>
              <a:buFont typeface="Arial"/>
              <a:buAutoNum type="arabicPeriod"/>
            </a:pPr>
            <a:r>
              <a:rPr lang="en-US" sz="2400"/>
              <a:t>Director schedules the exam before the end of the school year directly with the examiner. All students tested before the end of school year.</a:t>
            </a:r>
            <a:endParaRPr/>
          </a:p>
          <a:p>
            <a:pPr indent="-514350" lvl="0" marL="514350" rtl="0" algn="l">
              <a:lnSpc>
                <a:spcPct val="100000"/>
              </a:lnSpc>
              <a:spcBef>
                <a:spcPts val="480"/>
              </a:spcBef>
              <a:spcAft>
                <a:spcPts val="0"/>
              </a:spcAft>
              <a:buSzPts val="2400"/>
              <a:buFont typeface="Arial"/>
              <a:buAutoNum type="arabicPeriod"/>
            </a:pPr>
            <a:r>
              <a:rPr lang="en-US" sz="2400"/>
              <a:t>Students will test with their peer group and it will be less stressful for everyone.</a:t>
            </a:r>
            <a:endParaRPr/>
          </a:p>
          <a:p>
            <a:pPr indent="-514350" lvl="0" marL="514350" rtl="0" algn="l">
              <a:lnSpc>
                <a:spcPct val="100000"/>
              </a:lnSpc>
              <a:spcBef>
                <a:spcPts val="480"/>
              </a:spcBef>
              <a:spcAft>
                <a:spcPts val="0"/>
              </a:spcAft>
              <a:buSzPts val="2400"/>
              <a:buFont typeface="Arial"/>
              <a:buAutoNum type="arabicPeriod"/>
            </a:pPr>
            <a:r>
              <a:rPr lang="en-US" sz="2400"/>
              <a:t>Districts do not have to transport students to other testing site. (which may be quite a distance away)</a:t>
            </a:r>
            <a:endParaRPr/>
          </a:p>
          <a:p>
            <a:pPr indent="-514350" lvl="0" marL="514350" rtl="0" algn="l">
              <a:lnSpc>
                <a:spcPct val="100000"/>
              </a:lnSpc>
              <a:spcBef>
                <a:spcPts val="480"/>
              </a:spcBef>
              <a:spcAft>
                <a:spcPts val="0"/>
              </a:spcAft>
              <a:buSzPts val="2400"/>
              <a:buFont typeface="Arial"/>
              <a:buAutoNum type="arabicPeriod"/>
            </a:pPr>
            <a:r>
              <a:rPr lang="en-US" sz="2400"/>
              <a:t>Retesting is easier – may be able to scheduled as in – facility if 5 or more students. Districts can combine schools.</a:t>
            </a:r>
            <a:endParaRPr sz="2400"/>
          </a:p>
          <a:p>
            <a:pPr indent="-514350" lvl="0" marL="514350" rtl="0" algn="l">
              <a:lnSpc>
                <a:spcPct val="100000"/>
              </a:lnSpc>
              <a:spcBef>
                <a:spcPts val="480"/>
              </a:spcBef>
              <a:spcAft>
                <a:spcPts val="0"/>
              </a:spcAft>
              <a:buSzPts val="2400"/>
              <a:buAutoNum type="arabicPeriod"/>
            </a:pPr>
            <a:r>
              <a:rPr lang="en-US" sz="2400"/>
              <a:t>Get results faster. (most likely the same day)</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52"/>
          <p:cNvSpPr txBox="1"/>
          <p:nvPr>
            <p:ph type="title"/>
          </p:nvPr>
        </p:nvSpPr>
        <p:spPr>
          <a:xfrm>
            <a:off x="152400" y="152400"/>
            <a:ext cx="74676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Student Created Video’s</a:t>
            </a:r>
            <a:endParaRPr/>
          </a:p>
        </p:txBody>
      </p:sp>
      <p:sp>
        <p:nvSpPr>
          <p:cNvPr id="205" name="Google Shape;205;p52"/>
          <p:cNvSpPr txBox="1"/>
          <p:nvPr>
            <p:ph idx="1" type="body"/>
          </p:nvPr>
        </p:nvSpPr>
        <p:spPr>
          <a:xfrm>
            <a:off x="152400" y="1447800"/>
            <a:ext cx="7696200" cy="4724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800"/>
              <a:buFont typeface="Arial"/>
              <a:buChar char="•"/>
            </a:pPr>
            <a:r>
              <a:rPr lang="en-US" sz="2800"/>
              <a:t>“Student Created Video’s”</a:t>
            </a:r>
            <a:endParaRPr/>
          </a:p>
          <a:p>
            <a:pPr indent="0" lvl="1" marL="400050" rtl="0" algn="l">
              <a:lnSpc>
                <a:spcPct val="100000"/>
              </a:lnSpc>
              <a:spcBef>
                <a:spcPts val="560"/>
              </a:spcBef>
              <a:spcAft>
                <a:spcPts val="0"/>
              </a:spcAft>
              <a:buSzPts val="2800"/>
              <a:buFont typeface="Bookman Old Style"/>
              <a:buNone/>
            </a:pPr>
            <a:r>
              <a:rPr i="1" lang="en-US">
                <a:solidFill>
                  <a:srgbClr val="FF0000"/>
                </a:solidFill>
                <a:latin typeface="Bookman Old Style"/>
                <a:ea typeface="Bookman Old Style"/>
                <a:cs typeface="Bookman Old Style"/>
                <a:sym typeface="Bookman Old Style"/>
              </a:rPr>
              <a:t>Use caution with student created videos in your lab. Monitor and Preview</a:t>
            </a:r>
            <a:r>
              <a:rPr lang="en-US"/>
              <a:t>. </a:t>
            </a:r>
            <a:endParaRPr/>
          </a:p>
          <a:p>
            <a:pPr indent="-342900" lvl="0" marL="342900" rtl="0" algn="l">
              <a:lnSpc>
                <a:spcPct val="100000"/>
              </a:lnSpc>
              <a:spcBef>
                <a:spcPts val="560"/>
              </a:spcBef>
              <a:spcAft>
                <a:spcPts val="0"/>
              </a:spcAft>
              <a:buSzPts val="2800"/>
              <a:buFont typeface="Arial"/>
              <a:buChar char="•"/>
            </a:pPr>
            <a:r>
              <a:rPr lang="en-US" sz="2800"/>
              <a:t>Be prepared for any video created in your lab to be uploaded to “you tube”.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77"/>
          <p:cNvSpPr txBox="1"/>
          <p:nvPr>
            <p:ph type="title"/>
          </p:nvPr>
        </p:nvSpPr>
        <p:spPr>
          <a:xfrm>
            <a:off x="152400" y="152400"/>
            <a:ext cx="74676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End Of Course</a:t>
            </a:r>
            <a:endParaRPr/>
          </a:p>
        </p:txBody>
      </p:sp>
      <p:sp>
        <p:nvSpPr>
          <p:cNvPr id="212" name="Google Shape;212;p77"/>
          <p:cNvSpPr txBox="1"/>
          <p:nvPr>
            <p:ph idx="1" type="body"/>
          </p:nvPr>
        </p:nvSpPr>
        <p:spPr>
          <a:xfrm>
            <a:off x="152400" y="1447800"/>
            <a:ext cx="7696200" cy="4724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3200"/>
              <a:buFont typeface="Arial"/>
              <a:buChar char="•"/>
            </a:pPr>
            <a:r>
              <a:rPr lang="en-US"/>
              <a:t>Schedule Test</a:t>
            </a:r>
            <a:endParaRPr/>
          </a:p>
          <a:p>
            <a:pPr indent="-342900" lvl="0" marL="342900" rtl="0" algn="l">
              <a:lnSpc>
                <a:spcPct val="100000"/>
              </a:lnSpc>
              <a:spcBef>
                <a:spcPts val="640"/>
              </a:spcBef>
              <a:spcAft>
                <a:spcPts val="0"/>
              </a:spcAft>
              <a:buSzPts val="3200"/>
              <a:buFont typeface="Arial"/>
              <a:buChar char="•"/>
            </a:pPr>
            <a:r>
              <a:rPr lang="en-US"/>
              <a:t>Make Certificate of Completion</a:t>
            </a:r>
            <a:endParaRPr/>
          </a:p>
          <a:p>
            <a:pPr indent="-342900" lvl="0" marL="342900" rtl="0" algn="l">
              <a:lnSpc>
                <a:spcPct val="100000"/>
              </a:lnSpc>
              <a:spcBef>
                <a:spcPts val="640"/>
              </a:spcBef>
              <a:spcAft>
                <a:spcPts val="0"/>
              </a:spcAft>
              <a:buSzPts val="3200"/>
              <a:buFont typeface="Arial"/>
              <a:buChar char="•"/>
            </a:pPr>
            <a:r>
              <a:rPr lang="en-US"/>
              <a:t>Send out invitations to Pinning Ceremony (invite administration and nursing home staff and residents)</a:t>
            </a:r>
            <a:endParaRPr/>
          </a:p>
          <a:p>
            <a:pPr indent="-342900" lvl="0" marL="342900" rtl="0" algn="l">
              <a:lnSpc>
                <a:spcPct val="100000"/>
              </a:lnSpc>
              <a:spcBef>
                <a:spcPts val="640"/>
              </a:spcBef>
              <a:spcAft>
                <a:spcPts val="0"/>
              </a:spcAft>
              <a:buSzPts val="3200"/>
              <a:buFont typeface="Arial"/>
              <a:buChar char="•"/>
            </a:pPr>
            <a:r>
              <a:rPr lang="en-US"/>
              <a:t>Field trips – nursing schools, hospitals, potential jobs, speakers (Human Resources)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6"/>
          <p:cNvSpPr txBox="1"/>
          <p:nvPr>
            <p:ph type="title"/>
          </p:nvPr>
        </p:nvSpPr>
        <p:spPr>
          <a:xfrm>
            <a:off x="152400" y="152400"/>
            <a:ext cx="74676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EKG Tech Program Training  </a:t>
            </a:r>
            <a:endParaRPr/>
          </a:p>
        </p:txBody>
      </p:sp>
      <p:sp>
        <p:nvSpPr>
          <p:cNvPr id="90" name="Google Shape;90;p6"/>
          <p:cNvSpPr txBox="1"/>
          <p:nvPr>
            <p:ph idx="1" type="body"/>
          </p:nvPr>
        </p:nvSpPr>
        <p:spPr>
          <a:xfrm>
            <a:off x="152400" y="1100025"/>
            <a:ext cx="7696200" cy="507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80"/>
              </a:spcBef>
              <a:spcAft>
                <a:spcPts val="0"/>
              </a:spcAft>
              <a:buSzPts val="2400"/>
              <a:buFont typeface="Arial"/>
              <a:buNone/>
            </a:pPr>
            <a:r>
              <a:rPr lang="en-US" sz="2400"/>
              <a:t>Requirements to test</a:t>
            </a:r>
            <a:endParaRPr sz="2400"/>
          </a:p>
          <a:p>
            <a:pPr indent="-190500" lvl="0" marL="342900" rtl="0" algn="l">
              <a:lnSpc>
                <a:spcPct val="100000"/>
              </a:lnSpc>
              <a:spcBef>
                <a:spcPts val="480"/>
              </a:spcBef>
              <a:spcAft>
                <a:spcPts val="0"/>
              </a:spcAft>
              <a:buSzPts val="2400"/>
              <a:buFont typeface="Arial"/>
              <a:buNone/>
            </a:pPr>
            <a:r>
              <a:rPr lang="en-US" sz="2400"/>
              <a:t>		NHA: </a:t>
            </a:r>
            <a:endParaRPr sz="2400"/>
          </a:p>
          <a:p>
            <a:pPr indent="-327025" lvl="0" marL="457200" rtl="0" algn="l">
              <a:lnSpc>
                <a:spcPct val="100000"/>
              </a:lnSpc>
              <a:spcBef>
                <a:spcPts val="480"/>
              </a:spcBef>
              <a:spcAft>
                <a:spcPts val="0"/>
              </a:spcAft>
              <a:buClr>
                <a:srgbClr val="555555"/>
              </a:buClr>
              <a:buSzPts val="1550"/>
              <a:buFont typeface="Arial"/>
              <a:buChar char="●"/>
            </a:pPr>
            <a:r>
              <a:rPr lang="en-US" sz="1550">
                <a:solidFill>
                  <a:srgbClr val="555555"/>
                </a:solidFill>
                <a:highlight>
                  <a:srgbClr val="FAFAFA"/>
                </a:highlight>
                <a:latin typeface="Arial"/>
                <a:ea typeface="Arial"/>
                <a:cs typeface="Arial"/>
                <a:sym typeface="Arial"/>
              </a:rPr>
              <a:t>You must be a United States high school student, graduate or hold equivalent credentials (e.g., GED).</a:t>
            </a:r>
            <a:endParaRPr sz="1550">
              <a:solidFill>
                <a:srgbClr val="555555"/>
              </a:solidFill>
              <a:highlight>
                <a:srgbClr val="FAFAFA"/>
              </a:highlight>
              <a:latin typeface="Arial"/>
              <a:ea typeface="Arial"/>
              <a:cs typeface="Arial"/>
              <a:sym typeface="Arial"/>
            </a:endParaRPr>
          </a:p>
          <a:p>
            <a:pPr indent="-327025" lvl="0" marL="457200" rtl="0" algn="l">
              <a:lnSpc>
                <a:spcPct val="115000"/>
              </a:lnSpc>
              <a:spcBef>
                <a:spcPts val="0"/>
              </a:spcBef>
              <a:spcAft>
                <a:spcPts val="0"/>
              </a:spcAft>
              <a:buClr>
                <a:srgbClr val="555555"/>
              </a:buClr>
              <a:buSzPts val="1550"/>
              <a:buFont typeface="Arial"/>
              <a:buChar char="●"/>
            </a:pPr>
            <a:r>
              <a:rPr lang="en-US" sz="1550">
                <a:solidFill>
                  <a:srgbClr val="555555"/>
                </a:solidFill>
                <a:highlight>
                  <a:srgbClr val="FAFAFA"/>
                </a:highlight>
                <a:latin typeface="Arial"/>
                <a:ea typeface="Arial"/>
                <a:cs typeface="Arial"/>
                <a:sym typeface="Arial"/>
              </a:rPr>
              <a:t> You must submit a copy of your ECG Technician diploma, certificate of completion, or official (signed) transcript with graduation date to obtain full accreditation.</a:t>
            </a:r>
            <a:endParaRPr sz="1550">
              <a:solidFill>
                <a:srgbClr val="555555"/>
              </a:solidFill>
              <a:highlight>
                <a:srgbClr val="FAFAFA"/>
              </a:highlight>
              <a:latin typeface="Arial"/>
              <a:ea typeface="Arial"/>
              <a:cs typeface="Arial"/>
              <a:sym typeface="Arial"/>
            </a:endParaRPr>
          </a:p>
          <a:p>
            <a:pPr indent="-327025" lvl="0" marL="457200" rtl="0" algn="l">
              <a:lnSpc>
                <a:spcPct val="115000"/>
              </a:lnSpc>
              <a:spcBef>
                <a:spcPts val="0"/>
              </a:spcBef>
              <a:spcAft>
                <a:spcPts val="0"/>
              </a:spcAft>
              <a:buClr>
                <a:srgbClr val="555555"/>
              </a:buClr>
              <a:buSzPts val="1550"/>
              <a:buFont typeface="Arial"/>
              <a:buChar char="●"/>
            </a:pPr>
            <a:r>
              <a:rPr lang="en-US" sz="1550">
                <a:solidFill>
                  <a:srgbClr val="555555"/>
                </a:solidFill>
                <a:highlight>
                  <a:srgbClr val="FAFAFA"/>
                </a:highlight>
                <a:latin typeface="Arial"/>
                <a:ea typeface="Arial"/>
                <a:cs typeface="Arial"/>
                <a:sym typeface="Arial"/>
              </a:rPr>
              <a:t> All required documents must be submitted within two years after successful program completion in order for your certification to be released.</a:t>
            </a:r>
            <a:endParaRPr sz="1550">
              <a:solidFill>
                <a:srgbClr val="555555"/>
              </a:solidFill>
              <a:highlight>
                <a:srgbClr val="FAFAFA"/>
              </a:highlight>
              <a:latin typeface="Arial"/>
              <a:ea typeface="Arial"/>
              <a:cs typeface="Arial"/>
              <a:sym typeface="Arial"/>
            </a:endParaRPr>
          </a:p>
          <a:p>
            <a:pPr indent="0" lvl="0" marL="0" rtl="0" algn="l">
              <a:lnSpc>
                <a:spcPct val="115000"/>
              </a:lnSpc>
              <a:spcBef>
                <a:spcPts val="1500"/>
              </a:spcBef>
              <a:spcAft>
                <a:spcPts val="0"/>
              </a:spcAft>
              <a:buNone/>
            </a:pPr>
            <a:r>
              <a:rPr lang="en-US" sz="1550" u="sng">
                <a:solidFill>
                  <a:schemeClr val="hlink"/>
                </a:solidFill>
                <a:highlight>
                  <a:srgbClr val="FAFAFA"/>
                </a:highlight>
                <a:latin typeface="Arial"/>
                <a:ea typeface="Arial"/>
                <a:cs typeface="Arial"/>
                <a:sym typeface="Arial"/>
                <a:hlinkClick r:id="rId3"/>
              </a:rPr>
              <a:t>https://www.nhanow.com/get-certified</a:t>
            </a:r>
            <a:endParaRPr sz="1550">
              <a:solidFill>
                <a:srgbClr val="555555"/>
              </a:solidFill>
              <a:highlight>
                <a:srgbClr val="FAFAFA"/>
              </a:highlight>
              <a:latin typeface="Arial"/>
              <a:ea typeface="Arial"/>
              <a:cs typeface="Arial"/>
              <a:sym typeface="Arial"/>
            </a:endParaRPr>
          </a:p>
          <a:p>
            <a:pPr indent="0" lvl="0" marL="0" rtl="0" algn="l">
              <a:lnSpc>
                <a:spcPct val="115000"/>
              </a:lnSpc>
              <a:spcBef>
                <a:spcPts val="1500"/>
              </a:spcBef>
              <a:spcAft>
                <a:spcPts val="0"/>
              </a:spcAft>
              <a:buNone/>
            </a:pPr>
            <a:r>
              <a:rPr lang="en-US" sz="1350">
                <a:solidFill>
                  <a:srgbClr val="555555"/>
                </a:solidFill>
                <a:highlight>
                  <a:srgbClr val="FAFAFA"/>
                </a:highlight>
                <a:latin typeface="Arial"/>
                <a:ea typeface="Arial"/>
                <a:cs typeface="Arial"/>
                <a:sym typeface="Arial"/>
              </a:rPr>
              <a:t>	</a:t>
            </a:r>
            <a:r>
              <a:rPr lang="en-US" sz="2450">
                <a:solidFill>
                  <a:srgbClr val="555555"/>
                </a:solidFill>
                <a:highlight>
                  <a:srgbClr val="FAFAFA"/>
                </a:highlight>
                <a:latin typeface="Arial"/>
                <a:ea typeface="Arial"/>
                <a:cs typeface="Arial"/>
                <a:sym typeface="Arial"/>
              </a:rPr>
              <a:t>NCCT</a:t>
            </a:r>
            <a:endParaRPr sz="2450">
              <a:solidFill>
                <a:srgbClr val="555555"/>
              </a:solidFill>
              <a:highlight>
                <a:srgbClr val="FAFAFA"/>
              </a:highlight>
              <a:latin typeface="Arial"/>
              <a:ea typeface="Arial"/>
              <a:cs typeface="Arial"/>
              <a:sym typeface="Arial"/>
            </a:endParaRPr>
          </a:p>
          <a:p>
            <a:pPr indent="-314325" lvl="0" marL="457200" rtl="0" algn="l">
              <a:lnSpc>
                <a:spcPct val="115000"/>
              </a:lnSpc>
              <a:spcBef>
                <a:spcPts val="1500"/>
              </a:spcBef>
              <a:spcAft>
                <a:spcPts val="0"/>
              </a:spcAft>
              <a:buClr>
                <a:srgbClr val="555555"/>
              </a:buClr>
              <a:buSzPts val="1350"/>
              <a:buFont typeface="Arial"/>
              <a:buChar char="●"/>
            </a:pPr>
            <a:r>
              <a:rPr lang="en-US" sz="1350">
                <a:solidFill>
                  <a:srgbClr val="555555"/>
                </a:solidFill>
                <a:highlight>
                  <a:srgbClr val="FAFAFA"/>
                </a:highlight>
                <a:latin typeface="Arial"/>
                <a:ea typeface="Arial"/>
                <a:cs typeface="Arial"/>
                <a:sym typeface="Arial"/>
              </a:rPr>
              <a:t>You must be a United States high school student, graduate or hold equivalent credentials (e.g., GED).</a:t>
            </a:r>
            <a:endParaRPr sz="1350">
              <a:solidFill>
                <a:srgbClr val="555555"/>
              </a:solidFill>
              <a:highlight>
                <a:srgbClr val="FAFAFA"/>
              </a:highlight>
              <a:latin typeface="Arial"/>
              <a:ea typeface="Arial"/>
              <a:cs typeface="Arial"/>
              <a:sym typeface="Arial"/>
            </a:endParaRPr>
          </a:p>
          <a:p>
            <a:pPr indent="-314325" lvl="0" marL="457200" rtl="0" algn="l">
              <a:lnSpc>
                <a:spcPct val="115000"/>
              </a:lnSpc>
              <a:spcBef>
                <a:spcPts val="0"/>
              </a:spcBef>
              <a:spcAft>
                <a:spcPts val="0"/>
              </a:spcAft>
              <a:buClr>
                <a:srgbClr val="555555"/>
              </a:buClr>
              <a:buSzPts val="1350"/>
              <a:buFont typeface="Arial"/>
              <a:buChar char="●"/>
            </a:pPr>
            <a:r>
              <a:rPr lang="en-US" sz="1350">
                <a:solidFill>
                  <a:srgbClr val="555555"/>
                </a:solidFill>
                <a:highlight>
                  <a:srgbClr val="FAFAFA"/>
                </a:highlight>
                <a:latin typeface="Arial"/>
                <a:ea typeface="Arial"/>
                <a:cs typeface="Arial"/>
                <a:sym typeface="Arial"/>
              </a:rPr>
              <a:t> You must submit a copy of your ECG Technician diploma, certificate of completion, or official (signed) transcript with graduation date to obtain full accreditation.</a:t>
            </a:r>
            <a:endParaRPr sz="1350">
              <a:solidFill>
                <a:srgbClr val="555555"/>
              </a:solidFill>
              <a:highlight>
                <a:srgbClr val="FAFAFA"/>
              </a:highlight>
              <a:latin typeface="Arial"/>
              <a:ea typeface="Arial"/>
              <a:cs typeface="Arial"/>
              <a:sym typeface="Arial"/>
            </a:endParaRPr>
          </a:p>
          <a:p>
            <a:pPr indent="-314325" lvl="0" marL="457200" rtl="0" algn="l">
              <a:lnSpc>
                <a:spcPct val="115000"/>
              </a:lnSpc>
              <a:spcBef>
                <a:spcPts val="0"/>
              </a:spcBef>
              <a:spcAft>
                <a:spcPts val="0"/>
              </a:spcAft>
              <a:buClr>
                <a:srgbClr val="555555"/>
              </a:buClr>
              <a:buSzPts val="1350"/>
              <a:buFont typeface="Arial"/>
              <a:buChar char="●"/>
            </a:pPr>
            <a:r>
              <a:rPr lang="en-US" sz="1350">
                <a:solidFill>
                  <a:srgbClr val="555555"/>
                </a:solidFill>
                <a:highlight>
                  <a:srgbClr val="FAFAFA"/>
                </a:highlight>
                <a:latin typeface="Arial"/>
                <a:ea typeface="Arial"/>
                <a:cs typeface="Arial"/>
                <a:sym typeface="Arial"/>
              </a:rPr>
              <a:t> All required documents must be submitted within two years after successful program completion in order for your certification to be released. </a:t>
            </a:r>
            <a:r>
              <a:rPr lang="en-US" sz="1350" u="sng">
                <a:solidFill>
                  <a:schemeClr val="hlink"/>
                </a:solidFill>
                <a:highlight>
                  <a:srgbClr val="FAFAFA"/>
                </a:highlight>
                <a:latin typeface="Arial"/>
                <a:ea typeface="Arial"/>
                <a:cs typeface="Arial"/>
                <a:sym typeface="Arial"/>
                <a:hlinkClick r:id="rId4"/>
              </a:rPr>
              <a:t>https://www.ncctinc.com/certifications/ecg</a:t>
            </a:r>
            <a:endParaRPr sz="1350">
              <a:solidFill>
                <a:srgbClr val="555555"/>
              </a:solidFill>
              <a:highlight>
                <a:srgbClr val="FAFAFA"/>
              </a:highlight>
              <a:latin typeface="Arial"/>
              <a:ea typeface="Arial"/>
              <a:cs typeface="Arial"/>
              <a:sym typeface="Arial"/>
            </a:endParaRPr>
          </a:p>
          <a:p>
            <a:pPr indent="0" lvl="0" marL="0" rtl="0" algn="l">
              <a:lnSpc>
                <a:spcPct val="115000"/>
              </a:lnSpc>
              <a:spcBef>
                <a:spcPts val="1500"/>
              </a:spcBef>
              <a:spcAft>
                <a:spcPts val="0"/>
              </a:spcAft>
              <a:buNone/>
            </a:pPr>
            <a:r>
              <a:t/>
            </a:r>
            <a:endParaRPr sz="2450">
              <a:solidFill>
                <a:srgbClr val="555555"/>
              </a:solidFill>
              <a:highlight>
                <a:srgbClr val="FAFAFA"/>
              </a:highlight>
              <a:latin typeface="Arial"/>
              <a:ea typeface="Arial"/>
              <a:cs typeface="Arial"/>
              <a:sym typeface="Arial"/>
            </a:endParaRPr>
          </a:p>
          <a:p>
            <a:pPr indent="-190500" lvl="0" marL="342900" rtl="0" algn="l">
              <a:lnSpc>
                <a:spcPct val="100000"/>
              </a:lnSpc>
              <a:spcBef>
                <a:spcPts val="1500"/>
              </a:spcBef>
              <a:spcAft>
                <a:spcPts val="0"/>
              </a:spcAft>
              <a:buSzPts val="2400"/>
              <a:buFont typeface="Arial"/>
              <a:buNone/>
            </a:pPr>
            <a:r>
              <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13d484d39bf_1_3"/>
          <p:cNvSpPr txBox="1"/>
          <p:nvPr>
            <p:ph type="title"/>
          </p:nvPr>
        </p:nvSpPr>
        <p:spPr>
          <a:xfrm>
            <a:off x="152400" y="152400"/>
            <a:ext cx="74676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g13d484d39bf_1_3"/>
          <p:cNvSpPr txBox="1"/>
          <p:nvPr>
            <p:ph idx="1" type="body"/>
          </p:nvPr>
        </p:nvSpPr>
        <p:spPr>
          <a:xfrm>
            <a:off x="152400" y="1447800"/>
            <a:ext cx="7696200" cy="472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pic>
        <p:nvPicPr>
          <p:cNvPr id="220" name="Google Shape;220;g13d484d39bf_1_3"/>
          <p:cNvPicPr preferRelativeResize="0"/>
          <p:nvPr/>
        </p:nvPicPr>
        <p:blipFill>
          <a:blip r:embed="rId3">
            <a:alphaModFix/>
          </a:blip>
          <a:stretch>
            <a:fillRect/>
          </a:stretch>
        </p:blipFill>
        <p:spPr>
          <a:xfrm>
            <a:off x="2676525" y="1533525"/>
            <a:ext cx="3790950" cy="3790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13d165269e1_0_4"/>
          <p:cNvSpPr txBox="1"/>
          <p:nvPr>
            <p:ph type="title"/>
          </p:nvPr>
        </p:nvSpPr>
        <p:spPr>
          <a:xfrm>
            <a:off x="152400" y="152400"/>
            <a:ext cx="74676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EKG Tech Program Training  </a:t>
            </a:r>
            <a:endParaRPr/>
          </a:p>
        </p:txBody>
      </p:sp>
      <p:sp>
        <p:nvSpPr>
          <p:cNvPr id="97" name="Google Shape;97;g13d165269e1_0_4"/>
          <p:cNvSpPr txBox="1"/>
          <p:nvPr>
            <p:ph idx="1" type="body"/>
          </p:nvPr>
        </p:nvSpPr>
        <p:spPr>
          <a:xfrm>
            <a:off x="152400" y="1100025"/>
            <a:ext cx="8733900" cy="5072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400"/>
              <a:t>Documentation</a:t>
            </a:r>
            <a:r>
              <a:rPr lang="en-US" sz="2400"/>
              <a:t> of skills competency is not required to test. </a:t>
            </a:r>
            <a:endParaRPr sz="2400"/>
          </a:p>
          <a:p>
            <a:pPr indent="0" lvl="0" marL="0" rtl="0" algn="l">
              <a:lnSpc>
                <a:spcPct val="115000"/>
              </a:lnSpc>
              <a:spcBef>
                <a:spcPts val="1500"/>
              </a:spcBef>
              <a:spcAft>
                <a:spcPts val="0"/>
              </a:spcAft>
              <a:buNone/>
            </a:pPr>
            <a:r>
              <a:rPr lang="en-US" sz="2400"/>
              <a:t>Skills lab and clinical required for a </a:t>
            </a:r>
            <a:r>
              <a:rPr lang="en-US" sz="2400"/>
              <a:t>clinical or practicum course.</a:t>
            </a:r>
            <a:endParaRPr sz="2400"/>
          </a:p>
          <a:p>
            <a:pPr indent="0" lvl="0" marL="0" rtl="0" algn="l">
              <a:lnSpc>
                <a:spcPct val="115000"/>
              </a:lnSpc>
              <a:spcBef>
                <a:spcPts val="1500"/>
              </a:spcBef>
              <a:spcAft>
                <a:spcPts val="0"/>
              </a:spcAft>
              <a:buNone/>
            </a:pPr>
            <a:r>
              <a:rPr lang="en-US" sz="2400"/>
              <a:t>Skills lab included the following concepts:</a:t>
            </a:r>
            <a:endParaRPr sz="2400"/>
          </a:p>
          <a:p>
            <a:pPr indent="-361950" lvl="0" marL="457200" rtl="0" algn="l">
              <a:lnSpc>
                <a:spcPct val="115000"/>
              </a:lnSpc>
              <a:spcBef>
                <a:spcPts val="1500"/>
              </a:spcBef>
              <a:spcAft>
                <a:spcPts val="0"/>
              </a:spcAft>
              <a:buSzPts val="2100"/>
              <a:buChar char="-"/>
            </a:pPr>
            <a:r>
              <a:rPr lang="en-US" sz="2100"/>
              <a:t>Infection control                        Medical equipment operation</a:t>
            </a:r>
            <a:endParaRPr sz="2100"/>
          </a:p>
          <a:p>
            <a:pPr indent="-361950" lvl="0" marL="457200" rtl="0" algn="l">
              <a:lnSpc>
                <a:spcPct val="115000"/>
              </a:lnSpc>
              <a:spcBef>
                <a:spcPts val="0"/>
              </a:spcBef>
              <a:spcAft>
                <a:spcPts val="0"/>
              </a:spcAft>
              <a:buSzPts val="2100"/>
              <a:buChar char="-"/>
            </a:pPr>
            <a:r>
              <a:rPr lang="en-US" sz="2100"/>
              <a:t>Occupational safety                  Obtaining a medical history</a:t>
            </a:r>
            <a:endParaRPr sz="2100"/>
          </a:p>
          <a:p>
            <a:pPr indent="-361950" lvl="0" marL="457200" rtl="0" algn="l">
              <a:lnSpc>
                <a:spcPct val="115000"/>
              </a:lnSpc>
              <a:spcBef>
                <a:spcPts val="0"/>
              </a:spcBef>
              <a:spcAft>
                <a:spcPts val="0"/>
              </a:spcAft>
              <a:buSzPts val="2100"/>
              <a:buChar char="-"/>
            </a:pPr>
            <a:r>
              <a:rPr lang="en-US" sz="2100"/>
              <a:t>Patient comfort and safety       Med proc justifications/explanations</a:t>
            </a:r>
            <a:endParaRPr sz="2100"/>
          </a:p>
          <a:p>
            <a:pPr indent="-361950" lvl="0" marL="457200" rtl="0" algn="l">
              <a:lnSpc>
                <a:spcPct val="115000"/>
              </a:lnSpc>
              <a:spcBef>
                <a:spcPts val="0"/>
              </a:spcBef>
              <a:spcAft>
                <a:spcPts val="0"/>
              </a:spcAft>
              <a:buSzPts val="2100"/>
              <a:buChar char="-"/>
            </a:pPr>
            <a:r>
              <a:rPr lang="en-US" sz="2100"/>
              <a:t> Medical equipment maintenance </a:t>
            </a:r>
            <a:endParaRPr sz="2100"/>
          </a:p>
          <a:p>
            <a:pPr indent="-361950" lvl="0" marL="457200" rtl="0" algn="l">
              <a:lnSpc>
                <a:spcPct val="115000"/>
              </a:lnSpc>
              <a:spcBef>
                <a:spcPts val="0"/>
              </a:spcBef>
              <a:spcAft>
                <a:spcPts val="0"/>
              </a:spcAft>
              <a:buSzPts val="2100"/>
              <a:buChar char="-"/>
            </a:pPr>
            <a:r>
              <a:rPr lang="en-US" sz="2100"/>
              <a:t>Human Anatomy &amp; Physiology   Testing options</a:t>
            </a:r>
            <a:endParaRPr sz="2100"/>
          </a:p>
          <a:p>
            <a:pPr indent="-361950" lvl="0" marL="457200" rtl="0" algn="l">
              <a:lnSpc>
                <a:spcPct val="115000"/>
              </a:lnSpc>
              <a:spcBef>
                <a:spcPts val="0"/>
              </a:spcBef>
              <a:spcAft>
                <a:spcPts val="0"/>
              </a:spcAft>
              <a:buSzPts val="2100"/>
              <a:buChar char="-"/>
            </a:pPr>
            <a:r>
              <a:rPr lang="en-US" sz="2100"/>
              <a:t>Rhythm recognition 			 Drug properties and interactions</a:t>
            </a:r>
            <a:endParaRPr sz="2100"/>
          </a:p>
          <a:p>
            <a:pPr indent="-361950" lvl="0" marL="457200" rtl="0" algn="l">
              <a:lnSpc>
                <a:spcPct val="115000"/>
              </a:lnSpc>
              <a:spcBef>
                <a:spcPts val="0"/>
              </a:spcBef>
              <a:spcAft>
                <a:spcPts val="0"/>
              </a:spcAft>
              <a:buSzPts val="2100"/>
              <a:buChar char="-"/>
            </a:pPr>
            <a:r>
              <a:rPr lang="en-US" sz="2100"/>
              <a:t>Calculating heart rate                  Patient education </a:t>
            </a:r>
            <a:endParaRPr sz="2100"/>
          </a:p>
          <a:p>
            <a:pPr indent="-361950" lvl="0" marL="457200" rtl="0" algn="l">
              <a:lnSpc>
                <a:spcPct val="115000"/>
              </a:lnSpc>
              <a:spcBef>
                <a:spcPts val="0"/>
              </a:spcBef>
              <a:spcAft>
                <a:spcPts val="0"/>
              </a:spcAft>
              <a:buSzPts val="2100"/>
              <a:buChar char="-"/>
            </a:pPr>
            <a:r>
              <a:rPr lang="en-US" sz="2100"/>
              <a:t>EMR/EHR software                       HIPAA </a:t>
            </a:r>
            <a:endParaRPr sz="2100"/>
          </a:p>
          <a:p>
            <a:pPr indent="-361950" lvl="0" marL="457200" rtl="0" algn="l">
              <a:lnSpc>
                <a:spcPct val="115000"/>
              </a:lnSpc>
              <a:spcBef>
                <a:spcPts val="0"/>
              </a:spcBef>
              <a:spcAft>
                <a:spcPts val="0"/>
              </a:spcAft>
              <a:buSzPts val="2100"/>
              <a:buChar char="-"/>
            </a:pPr>
            <a:r>
              <a:rPr lang="en-US" sz="2100"/>
              <a:t>Documentation</a:t>
            </a:r>
            <a:endParaRPr sz="2100"/>
          </a:p>
          <a:p>
            <a:pPr indent="0" lvl="0" marL="0" rtl="0" algn="l">
              <a:lnSpc>
                <a:spcPct val="115000"/>
              </a:lnSpc>
              <a:spcBef>
                <a:spcPts val="1500"/>
              </a:spcBef>
              <a:spcAft>
                <a:spcPts val="0"/>
              </a:spcAft>
              <a:buNone/>
            </a:pPr>
            <a:r>
              <a:t/>
            </a:r>
            <a:endParaRPr sz="2400"/>
          </a:p>
          <a:p>
            <a:pPr indent="0" lvl="0" marL="0" rtl="0" algn="l">
              <a:lnSpc>
                <a:spcPct val="115000"/>
              </a:lnSpc>
              <a:spcBef>
                <a:spcPts val="1500"/>
              </a:spcBef>
              <a:spcAft>
                <a:spcPts val="0"/>
              </a:spcAft>
              <a:buNone/>
            </a:pPr>
            <a:r>
              <a:t/>
            </a:r>
            <a:endParaRPr sz="2400"/>
          </a:p>
          <a:p>
            <a:pPr indent="0" lvl="0" marL="0" rtl="0" algn="l">
              <a:lnSpc>
                <a:spcPct val="115000"/>
              </a:lnSpc>
              <a:spcBef>
                <a:spcPts val="1500"/>
              </a:spcBef>
              <a:spcAft>
                <a:spcPts val="0"/>
              </a:spcAft>
              <a:buNone/>
            </a:pPr>
            <a:r>
              <a:t/>
            </a:r>
            <a:endParaRPr sz="2400"/>
          </a:p>
          <a:p>
            <a:pPr indent="-190500" lvl="0" marL="342900" rtl="0" algn="l">
              <a:lnSpc>
                <a:spcPct val="100000"/>
              </a:lnSpc>
              <a:spcBef>
                <a:spcPts val="1500"/>
              </a:spcBef>
              <a:spcAft>
                <a:spcPts val="0"/>
              </a:spcAft>
              <a:buSzPts val="2400"/>
              <a:buFont typeface="Arial"/>
              <a:buNone/>
            </a:pPr>
            <a:r>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13d165269e1_0_17"/>
          <p:cNvSpPr txBox="1"/>
          <p:nvPr>
            <p:ph type="title"/>
          </p:nvPr>
        </p:nvSpPr>
        <p:spPr>
          <a:xfrm>
            <a:off x="152400" y="152400"/>
            <a:ext cx="74676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EKG Tech Program Training  </a:t>
            </a:r>
            <a:endParaRPr/>
          </a:p>
        </p:txBody>
      </p:sp>
      <p:sp>
        <p:nvSpPr>
          <p:cNvPr id="104" name="Google Shape;104;g13d165269e1_0_17"/>
          <p:cNvSpPr txBox="1"/>
          <p:nvPr>
            <p:ph idx="1" type="body"/>
          </p:nvPr>
        </p:nvSpPr>
        <p:spPr>
          <a:xfrm>
            <a:off x="152400" y="1100025"/>
            <a:ext cx="8733900" cy="5072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400"/>
              <a:t>Skills lab included the following:</a:t>
            </a:r>
            <a:endParaRPr sz="2400"/>
          </a:p>
          <a:p>
            <a:pPr indent="-361950" lvl="0" marL="457200" rtl="0" algn="l">
              <a:lnSpc>
                <a:spcPct val="115000"/>
              </a:lnSpc>
              <a:spcBef>
                <a:spcPts val="1500"/>
              </a:spcBef>
              <a:spcAft>
                <a:spcPts val="0"/>
              </a:spcAft>
              <a:buSzPts val="2100"/>
              <a:buChar char="-"/>
            </a:pPr>
            <a:r>
              <a:rPr lang="en-US" sz="2100"/>
              <a:t>arts and crafts projects for A/P review of heart</a:t>
            </a:r>
            <a:endParaRPr sz="2100"/>
          </a:p>
          <a:p>
            <a:pPr indent="-361950" lvl="0" marL="457200" rtl="0" algn="l">
              <a:lnSpc>
                <a:spcPct val="115000"/>
              </a:lnSpc>
              <a:spcBef>
                <a:spcPts val="0"/>
              </a:spcBef>
              <a:spcAft>
                <a:spcPts val="0"/>
              </a:spcAft>
              <a:buSzPts val="2100"/>
              <a:buChar char="-"/>
            </a:pPr>
            <a:r>
              <a:rPr lang="en-US" sz="2100"/>
              <a:t>arts and crafts projects for major EKG rhythm</a:t>
            </a:r>
            <a:endParaRPr sz="2100"/>
          </a:p>
          <a:p>
            <a:pPr indent="-361950" lvl="0" marL="457200" rtl="0" algn="l">
              <a:lnSpc>
                <a:spcPct val="115000"/>
              </a:lnSpc>
              <a:spcBef>
                <a:spcPts val="0"/>
              </a:spcBef>
              <a:spcAft>
                <a:spcPts val="0"/>
              </a:spcAft>
              <a:buSzPts val="2100"/>
              <a:buChar char="-"/>
            </a:pPr>
            <a:r>
              <a:rPr lang="en-US" sz="2100"/>
              <a:t>Practice Code for CPR review</a:t>
            </a:r>
            <a:endParaRPr sz="2100"/>
          </a:p>
          <a:p>
            <a:pPr indent="-361950" lvl="0" marL="457200" rtl="0" algn="l">
              <a:lnSpc>
                <a:spcPct val="115000"/>
              </a:lnSpc>
              <a:spcBef>
                <a:spcPts val="0"/>
              </a:spcBef>
              <a:spcAft>
                <a:spcPts val="0"/>
              </a:spcAft>
              <a:buSzPts val="2100"/>
              <a:buChar char="-"/>
            </a:pPr>
            <a:r>
              <a:rPr lang="en-US" sz="2100"/>
              <a:t>Virtual Reality electrode placement</a:t>
            </a:r>
            <a:endParaRPr sz="2100"/>
          </a:p>
          <a:p>
            <a:pPr indent="-361950" lvl="0" marL="457200" rtl="0" algn="l">
              <a:lnSpc>
                <a:spcPct val="115000"/>
              </a:lnSpc>
              <a:spcBef>
                <a:spcPts val="0"/>
              </a:spcBef>
              <a:spcAft>
                <a:spcPts val="0"/>
              </a:spcAft>
              <a:buSzPts val="2100"/>
              <a:buChar char="-"/>
            </a:pPr>
            <a:r>
              <a:rPr lang="en-US" sz="2100"/>
              <a:t>EKG placement on mannequin </a:t>
            </a:r>
            <a:endParaRPr sz="2100"/>
          </a:p>
          <a:p>
            <a:pPr indent="-361950" lvl="0" marL="457200" rtl="0" algn="l">
              <a:lnSpc>
                <a:spcPct val="115000"/>
              </a:lnSpc>
              <a:spcBef>
                <a:spcPts val="0"/>
              </a:spcBef>
              <a:spcAft>
                <a:spcPts val="0"/>
              </a:spcAft>
              <a:buSzPts val="2100"/>
              <a:buChar char="-"/>
            </a:pPr>
            <a:r>
              <a:rPr lang="en-US" sz="2100"/>
              <a:t>Videos of EKG lead placement on family or friend with paper dots or sticky notes</a:t>
            </a:r>
            <a:endParaRPr sz="2100"/>
          </a:p>
          <a:p>
            <a:pPr indent="-361950" lvl="0" marL="457200" rtl="0" algn="l">
              <a:lnSpc>
                <a:spcPct val="115000"/>
              </a:lnSpc>
              <a:spcBef>
                <a:spcPts val="0"/>
              </a:spcBef>
              <a:spcAft>
                <a:spcPts val="0"/>
              </a:spcAft>
              <a:buSzPts val="2100"/>
              <a:buChar char="-"/>
            </a:pPr>
            <a:r>
              <a:rPr lang="en-US" sz="2100"/>
              <a:t>Infection control - gowning, hand hygiene, environmental cleanliness</a:t>
            </a:r>
            <a:endParaRPr sz="2100"/>
          </a:p>
          <a:p>
            <a:pPr indent="-361950" lvl="0" marL="457200" rtl="0" algn="l">
              <a:lnSpc>
                <a:spcPct val="115000"/>
              </a:lnSpc>
              <a:spcBef>
                <a:spcPts val="0"/>
              </a:spcBef>
              <a:spcAft>
                <a:spcPts val="0"/>
              </a:spcAft>
              <a:buSzPts val="2100"/>
              <a:buChar char="-"/>
            </a:pPr>
            <a:r>
              <a:rPr lang="en-US" sz="2100"/>
              <a:t>History taking</a:t>
            </a:r>
            <a:endParaRPr sz="2100"/>
          </a:p>
          <a:p>
            <a:pPr indent="-361950" lvl="0" marL="457200" rtl="0" algn="l">
              <a:lnSpc>
                <a:spcPct val="115000"/>
              </a:lnSpc>
              <a:spcBef>
                <a:spcPts val="0"/>
              </a:spcBef>
              <a:spcAft>
                <a:spcPts val="0"/>
              </a:spcAft>
              <a:buSzPts val="2100"/>
              <a:buChar char="-"/>
            </a:pPr>
            <a:r>
              <a:rPr lang="en-US" sz="2100"/>
              <a:t>Identifying parts of the EKG machine</a:t>
            </a:r>
            <a:endParaRPr sz="2100"/>
          </a:p>
          <a:p>
            <a:pPr indent="-361950" lvl="0" marL="457200" rtl="0" algn="l">
              <a:lnSpc>
                <a:spcPct val="115000"/>
              </a:lnSpc>
              <a:spcBef>
                <a:spcPts val="0"/>
              </a:spcBef>
              <a:spcAft>
                <a:spcPts val="0"/>
              </a:spcAft>
              <a:buSzPts val="2100"/>
              <a:buChar char="-"/>
            </a:pPr>
            <a:r>
              <a:rPr lang="en-US" sz="2100"/>
              <a:t>Practice lead placement on each other</a:t>
            </a:r>
            <a:endParaRPr sz="2100"/>
          </a:p>
          <a:p>
            <a:pPr indent="0" lvl="0" marL="0" rtl="0" algn="l">
              <a:lnSpc>
                <a:spcPct val="115000"/>
              </a:lnSpc>
              <a:spcBef>
                <a:spcPts val="1500"/>
              </a:spcBef>
              <a:spcAft>
                <a:spcPts val="0"/>
              </a:spcAft>
              <a:buNone/>
            </a:pPr>
            <a:r>
              <a:t/>
            </a:r>
            <a:endParaRPr sz="2400"/>
          </a:p>
          <a:p>
            <a:pPr indent="0" lvl="0" marL="0" rtl="0" algn="l">
              <a:lnSpc>
                <a:spcPct val="115000"/>
              </a:lnSpc>
              <a:spcBef>
                <a:spcPts val="1500"/>
              </a:spcBef>
              <a:spcAft>
                <a:spcPts val="0"/>
              </a:spcAft>
              <a:buNone/>
            </a:pPr>
            <a:r>
              <a:t/>
            </a:r>
            <a:endParaRPr sz="2400"/>
          </a:p>
          <a:p>
            <a:pPr indent="0" lvl="0" marL="0" rtl="0" algn="l">
              <a:lnSpc>
                <a:spcPct val="115000"/>
              </a:lnSpc>
              <a:spcBef>
                <a:spcPts val="1500"/>
              </a:spcBef>
              <a:spcAft>
                <a:spcPts val="0"/>
              </a:spcAft>
              <a:buNone/>
            </a:pPr>
            <a:r>
              <a:t/>
            </a:r>
            <a:endParaRPr sz="2400"/>
          </a:p>
          <a:p>
            <a:pPr indent="-190500" lvl="0" marL="342900" rtl="0" algn="l">
              <a:lnSpc>
                <a:spcPct val="100000"/>
              </a:lnSpc>
              <a:spcBef>
                <a:spcPts val="1500"/>
              </a:spcBef>
              <a:spcAft>
                <a:spcPts val="0"/>
              </a:spcAft>
              <a:buSzPts val="2400"/>
              <a:buFont typeface="Arial"/>
              <a:buNone/>
            </a:pPr>
            <a:r>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13d165269e1_0_11"/>
          <p:cNvSpPr txBox="1"/>
          <p:nvPr>
            <p:ph type="title"/>
          </p:nvPr>
        </p:nvSpPr>
        <p:spPr>
          <a:xfrm>
            <a:off x="152400" y="152400"/>
            <a:ext cx="74676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EKG Tech Program Training  </a:t>
            </a:r>
            <a:endParaRPr/>
          </a:p>
        </p:txBody>
      </p:sp>
      <p:sp>
        <p:nvSpPr>
          <p:cNvPr id="111" name="Google Shape;111;g13d165269e1_0_11"/>
          <p:cNvSpPr txBox="1"/>
          <p:nvPr>
            <p:ph idx="1" type="body"/>
          </p:nvPr>
        </p:nvSpPr>
        <p:spPr>
          <a:xfrm>
            <a:off x="152400" y="1100025"/>
            <a:ext cx="8733900" cy="5072100"/>
          </a:xfrm>
          <a:prstGeom prst="rect">
            <a:avLst/>
          </a:prstGeom>
          <a:noFill/>
          <a:ln>
            <a:noFill/>
          </a:ln>
        </p:spPr>
        <p:txBody>
          <a:bodyPr anchorCtr="0" anchor="t" bIns="45700" lIns="91425" spcFirstLastPara="1" rIns="91425" wrap="square" tIns="45700">
            <a:noAutofit/>
          </a:bodyPr>
          <a:lstStyle/>
          <a:p>
            <a:pPr indent="-361950" lvl="0" marL="457200" rtl="0" algn="l">
              <a:lnSpc>
                <a:spcPct val="115000"/>
              </a:lnSpc>
              <a:spcBef>
                <a:spcPts val="0"/>
              </a:spcBef>
              <a:spcAft>
                <a:spcPts val="0"/>
              </a:spcAft>
              <a:buSzPts val="2100"/>
              <a:buChar char="-"/>
            </a:pPr>
            <a:r>
              <a:rPr lang="en-US" sz="2400"/>
              <a:t>Campus Based </a:t>
            </a:r>
            <a:r>
              <a:rPr lang="en-US" sz="2400"/>
              <a:t>clinical</a:t>
            </a:r>
            <a:r>
              <a:rPr lang="en-US" sz="2400"/>
              <a:t> 6 week clinical</a:t>
            </a:r>
            <a:endParaRPr sz="2400"/>
          </a:p>
          <a:p>
            <a:pPr indent="-381000" lvl="0" marL="457200" rtl="0" algn="l">
              <a:lnSpc>
                <a:spcPct val="115000"/>
              </a:lnSpc>
              <a:spcBef>
                <a:spcPts val="0"/>
              </a:spcBef>
              <a:spcAft>
                <a:spcPts val="0"/>
              </a:spcAft>
              <a:buSzPts val="2400"/>
              <a:buChar char="-"/>
            </a:pPr>
            <a:r>
              <a:rPr lang="en-US" sz="2400"/>
              <a:t>10 EKGs per student.  Only 1 classmate can be among the 10.</a:t>
            </a:r>
            <a:endParaRPr sz="2400"/>
          </a:p>
          <a:p>
            <a:pPr indent="-381000" lvl="0" marL="457200" rtl="0" algn="l">
              <a:lnSpc>
                <a:spcPct val="115000"/>
              </a:lnSpc>
              <a:spcBef>
                <a:spcPts val="0"/>
              </a:spcBef>
              <a:spcAft>
                <a:spcPts val="0"/>
              </a:spcAft>
              <a:buSzPts val="2400"/>
              <a:buChar char="-"/>
            </a:pPr>
            <a:r>
              <a:rPr lang="en-US" sz="2400"/>
              <a:t>A clinical waiver of responsibility and information about the clinical is given to each student. </a:t>
            </a:r>
            <a:endParaRPr sz="2400"/>
          </a:p>
          <a:p>
            <a:pPr indent="-381000" lvl="0" marL="457200" rtl="0" algn="l">
              <a:lnSpc>
                <a:spcPct val="115000"/>
              </a:lnSpc>
              <a:spcBef>
                <a:spcPts val="0"/>
              </a:spcBef>
              <a:spcAft>
                <a:spcPts val="0"/>
              </a:spcAft>
              <a:buSzPts val="2400"/>
              <a:buChar char="-"/>
            </a:pPr>
            <a:r>
              <a:rPr lang="en-US" sz="2400"/>
              <a:t>Volunteer consent and disclaimer.</a:t>
            </a:r>
            <a:endParaRPr sz="2400"/>
          </a:p>
          <a:p>
            <a:pPr indent="-381000" lvl="0" marL="457200" rtl="0" algn="l">
              <a:lnSpc>
                <a:spcPct val="115000"/>
              </a:lnSpc>
              <a:spcBef>
                <a:spcPts val="0"/>
              </a:spcBef>
              <a:spcAft>
                <a:spcPts val="0"/>
              </a:spcAft>
              <a:buSzPts val="2400"/>
              <a:buChar char="-"/>
            </a:pPr>
            <a:r>
              <a:rPr lang="en-US" sz="2400"/>
              <a:t>Students set up the clinic schedule, set appointments for their family and friends, classmates and teachers</a:t>
            </a:r>
            <a:endParaRPr sz="2400"/>
          </a:p>
          <a:p>
            <a:pPr indent="-381000" lvl="0" marL="457200" rtl="0" algn="l">
              <a:lnSpc>
                <a:spcPct val="115000"/>
              </a:lnSpc>
              <a:spcBef>
                <a:spcPts val="0"/>
              </a:spcBef>
              <a:spcAft>
                <a:spcPts val="0"/>
              </a:spcAft>
              <a:buSzPts val="2400"/>
              <a:buChar char="-"/>
            </a:pPr>
            <a:r>
              <a:rPr lang="en-US" sz="2400"/>
              <a:t>Students clean the beds and lead cables and monitor after each patient.</a:t>
            </a:r>
            <a:endParaRPr sz="2400"/>
          </a:p>
          <a:p>
            <a:pPr indent="-381000" lvl="0" marL="457200" rtl="0" algn="l">
              <a:lnSpc>
                <a:spcPct val="115000"/>
              </a:lnSpc>
              <a:spcBef>
                <a:spcPts val="0"/>
              </a:spcBef>
              <a:spcAft>
                <a:spcPts val="0"/>
              </a:spcAft>
              <a:buSzPts val="2400"/>
              <a:buChar char="-"/>
            </a:pPr>
            <a:r>
              <a:rPr lang="en-US" sz="2400"/>
              <a:t>EKG is interpreted by student and teacher </a:t>
            </a:r>
            <a:endParaRPr sz="2400"/>
          </a:p>
          <a:p>
            <a:pPr indent="-381000" lvl="0" marL="457200" rtl="0" algn="l">
              <a:lnSpc>
                <a:spcPct val="115000"/>
              </a:lnSpc>
              <a:spcBef>
                <a:spcPts val="0"/>
              </a:spcBef>
              <a:spcAft>
                <a:spcPts val="0"/>
              </a:spcAft>
              <a:buSzPts val="2400"/>
              <a:buChar char="-"/>
            </a:pPr>
            <a:r>
              <a:rPr lang="en-US" sz="2400"/>
              <a:t>Teacher signs off on EKG sheet and staples to </a:t>
            </a:r>
            <a:r>
              <a:rPr lang="en-US" sz="2400"/>
              <a:t>clinical</a:t>
            </a:r>
            <a:r>
              <a:rPr lang="en-US" sz="2400"/>
              <a:t> skill sheet.</a:t>
            </a:r>
            <a:endParaRPr sz="2400"/>
          </a:p>
          <a:p>
            <a:pPr indent="-381000" lvl="0" marL="457200" rtl="0" algn="l">
              <a:lnSpc>
                <a:spcPct val="115000"/>
              </a:lnSpc>
              <a:spcBef>
                <a:spcPts val="0"/>
              </a:spcBef>
              <a:spcAft>
                <a:spcPts val="0"/>
              </a:spcAft>
              <a:buSzPts val="2400"/>
              <a:buChar char="-"/>
            </a:pPr>
            <a:r>
              <a:rPr lang="en-US" sz="2400"/>
              <a:t>Student take inventory</a:t>
            </a:r>
            <a:endParaRPr sz="2400"/>
          </a:p>
          <a:p>
            <a:pPr indent="0" lvl="0" marL="0" rtl="0" algn="l">
              <a:lnSpc>
                <a:spcPct val="115000"/>
              </a:lnSpc>
              <a:spcBef>
                <a:spcPts val="1500"/>
              </a:spcBef>
              <a:spcAft>
                <a:spcPts val="0"/>
              </a:spcAft>
              <a:buNone/>
            </a:pPr>
            <a:r>
              <a:t/>
            </a:r>
            <a:endParaRPr sz="2400"/>
          </a:p>
          <a:p>
            <a:pPr indent="0" lvl="0" marL="0" rtl="0" algn="l">
              <a:lnSpc>
                <a:spcPct val="115000"/>
              </a:lnSpc>
              <a:spcBef>
                <a:spcPts val="1500"/>
              </a:spcBef>
              <a:spcAft>
                <a:spcPts val="0"/>
              </a:spcAft>
              <a:buNone/>
            </a:pPr>
            <a:r>
              <a:t/>
            </a:r>
            <a:endParaRPr sz="2400"/>
          </a:p>
          <a:p>
            <a:pPr indent="0" lvl="0" marL="0" rtl="0" algn="l">
              <a:lnSpc>
                <a:spcPct val="115000"/>
              </a:lnSpc>
              <a:spcBef>
                <a:spcPts val="1500"/>
              </a:spcBef>
              <a:spcAft>
                <a:spcPts val="0"/>
              </a:spcAft>
              <a:buNone/>
            </a:pPr>
            <a:r>
              <a:t/>
            </a:r>
            <a:endParaRPr sz="2400"/>
          </a:p>
          <a:p>
            <a:pPr indent="0" lvl="0" marL="0" rtl="0" algn="l">
              <a:lnSpc>
                <a:spcPct val="115000"/>
              </a:lnSpc>
              <a:spcBef>
                <a:spcPts val="1500"/>
              </a:spcBef>
              <a:spcAft>
                <a:spcPts val="0"/>
              </a:spcAft>
              <a:buNone/>
            </a:pPr>
            <a:r>
              <a:t/>
            </a:r>
            <a:endParaRPr sz="2400"/>
          </a:p>
          <a:p>
            <a:pPr indent="-190500" lvl="0" marL="342900" rtl="0" algn="l">
              <a:lnSpc>
                <a:spcPct val="100000"/>
              </a:lnSpc>
              <a:spcBef>
                <a:spcPts val="1500"/>
              </a:spcBef>
              <a:spcAft>
                <a:spcPts val="0"/>
              </a:spcAft>
              <a:buSzPts val="2400"/>
              <a:buFont typeface="Arial"/>
              <a:buNone/>
            </a:pPr>
            <a:r>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2"/>
          <p:cNvSpPr txBox="1"/>
          <p:nvPr>
            <p:ph type="title"/>
          </p:nvPr>
        </p:nvSpPr>
        <p:spPr>
          <a:xfrm>
            <a:off x="152400" y="152400"/>
            <a:ext cx="74676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US">
                <a:latin typeface="Algerian"/>
                <a:ea typeface="Algerian"/>
                <a:cs typeface="Algerian"/>
                <a:sym typeface="Algerian"/>
              </a:rPr>
              <a:t>CONSIDERATIONS</a:t>
            </a:r>
            <a:endParaRPr/>
          </a:p>
        </p:txBody>
      </p:sp>
      <p:sp>
        <p:nvSpPr>
          <p:cNvPr id="118" name="Google Shape;118;p12"/>
          <p:cNvSpPr txBox="1"/>
          <p:nvPr>
            <p:ph idx="1" type="body"/>
          </p:nvPr>
        </p:nvSpPr>
        <p:spPr>
          <a:xfrm>
            <a:off x="381000" y="1447800"/>
            <a:ext cx="8153400" cy="472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a:p>
            <a:pPr indent="-342900" lvl="0" marL="342900" rtl="0" algn="l">
              <a:lnSpc>
                <a:spcPct val="100000"/>
              </a:lnSpc>
              <a:spcBef>
                <a:spcPts val="480"/>
              </a:spcBef>
              <a:spcAft>
                <a:spcPts val="0"/>
              </a:spcAft>
              <a:buSzPts val="2400"/>
              <a:buFont typeface="Arial"/>
              <a:buChar char="•"/>
            </a:pPr>
            <a:r>
              <a:rPr lang="en-US" sz="2400"/>
              <a:t>District calendar – clinical dates, testing dates </a:t>
            </a:r>
            <a:endParaRPr/>
          </a:p>
          <a:p>
            <a:pPr indent="-342900" lvl="0" marL="342900" rtl="0" algn="l">
              <a:lnSpc>
                <a:spcPct val="100000"/>
              </a:lnSpc>
              <a:spcBef>
                <a:spcPts val="480"/>
              </a:spcBef>
              <a:spcAft>
                <a:spcPts val="0"/>
              </a:spcAft>
              <a:buSzPts val="2400"/>
              <a:buFont typeface="Arial"/>
              <a:buChar char="•"/>
            </a:pPr>
            <a:r>
              <a:rPr lang="en-US" sz="2400"/>
              <a:t>Absence policy, program rules – such as dismissal</a:t>
            </a:r>
            <a:endParaRPr/>
          </a:p>
          <a:p>
            <a:pPr indent="-342900" lvl="0" marL="342900" rtl="0" algn="l">
              <a:lnSpc>
                <a:spcPct val="100000"/>
              </a:lnSpc>
              <a:spcBef>
                <a:spcPts val="480"/>
              </a:spcBef>
              <a:spcAft>
                <a:spcPts val="0"/>
              </a:spcAft>
              <a:buSzPts val="2400"/>
              <a:buFont typeface="Arial"/>
              <a:buChar char="•"/>
            </a:pPr>
            <a:r>
              <a:rPr lang="en-US" sz="2400"/>
              <a:t>All students must have a valid picture ID before they can sit for the certification exam. </a:t>
            </a:r>
            <a:endParaRPr/>
          </a:p>
          <a:p>
            <a:pPr indent="-342900" lvl="0" marL="342900" rtl="0" algn="l">
              <a:lnSpc>
                <a:spcPct val="100000"/>
              </a:lnSpc>
              <a:spcBef>
                <a:spcPts val="480"/>
              </a:spcBef>
              <a:spcAft>
                <a:spcPts val="0"/>
              </a:spcAft>
              <a:buSzPts val="2400"/>
              <a:buFont typeface="Arial"/>
              <a:buChar char="•"/>
            </a:pPr>
            <a:r>
              <a:rPr lang="en-US" sz="2400"/>
              <a:t>Fee’s – scrubs, patch, certification test, books, computer modules, optional learning resources</a:t>
            </a:r>
            <a:endParaRPr/>
          </a:p>
          <a:p>
            <a:pPr indent="-342900" lvl="0" marL="342900" rtl="0" algn="l">
              <a:lnSpc>
                <a:spcPct val="100000"/>
              </a:lnSpc>
              <a:spcBef>
                <a:spcPts val="480"/>
              </a:spcBef>
              <a:spcAft>
                <a:spcPts val="0"/>
              </a:spcAft>
              <a:buSzPts val="2400"/>
              <a:buFont typeface="Arial"/>
              <a:buChar char="•"/>
            </a:pPr>
            <a:r>
              <a:rPr lang="en-US" sz="2400"/>
              <a:t>Student Folders</a:t>
            </a:r>
            <a:endParaRPr/>
          </a:p>
          <a:p>
            <a:pPr indent="-342900" lvl="0" marL="342900" rtl="0" algn="l">
              <a:lnSpc>
                <a:spcPct val="100000"/>
              </a:lnSpc>
              <a:spcBef>
                <a:spcPts val="480"/>
              </a:spcBef>
              <a:spcAft>
                <a:spcPts val="0"/>
              </a:spcAft>
              <a:buSzPts val="2400"/>
              <a:buFont typeface="Arial"/>
              <a:buChar char="•"/>
            </a:pPr>
            <a:r>
              <a:rPr lang="en-US" sz="2400"/>
              <a:t>Training supplies, clinical and lab set - up, consumables</a:t>
            </a:r>
            <a:endParaRPr/>
          </a:p>
          <a:p>
            <a:pPr indent="-342900" lvl="0" marL="342900" rtl="0" algn="l">
              <a:lnSpc>
                <a:spcPct val="100000"/>
              </a:lnSpc>
              <a:spcBef>
                <a:spcPts val="480"/>
              </a:spcBef>
              <a:spcAft>
                <a:spcPts val="0"/>
              </a:spcAft>
              <a:buSzPts val="2400"/>
              <a:buFont typeface="Arial"/>
              <a:buChar char="•"/>
            </a:pPr>
            <a:r>
              <a:rPr lang="en-US" sz="2400"/>
              <a:t>Recruitment, Pinning Ceremony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3"/>
          <p:cNvSpPr txBox="1"/>
          <p:nvPr>
            <p:ph type="title"/>
          </p:nvPr>
        </p:nvSpPr>
        <p:spPr>
          <a:xfrm>
            <a:off x="152400" y="152400"/>
            <a:ext cx="74676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Algerian"/>
                <a:ea typeface="Algerian"/>
                <a:cs typeface="Algerian"/>
                <a:sym typeface="Algerian"/>
              </a:rPr>
              <a:t>TRAINING SITE </a:t>
            </a:r>
            <a:r>
              <a:rPr lang="en-US" sz="2800">
                <a:latin typeface="Algerian"/>
                <a:ea typeface="Algerian"/>
                <a:cs typeface="Algerian"/>
                <a:sym typeface="Algerian"/>
              </a:rPr>
              <a:t>(clinical</a:t>
            </a:r>
            <a:r>
              <a:rPr lang="en-US">
                <a:latin typeface="Algerian"/>
                <a:ea typeface="Algerian"/>
                <a:cs typeface="Algerian"/>
                <a:sym typeface="Algerian"/>
              </a:rPr>
              <a:t> </a:t>
            </a:r>
            <a:r>
              <a:rPr lang="en-US" sz="2800">
                <a:latin typeface="Algerian"/>
                <a:ea typeface="Algerian"/>
                <a:cs typeface="Algerian"/>
                <a:sym typeface="Algerian"/>
              </a:rPr>
              <a:t>rotations)</a:t>
            </a:r>
            <a:endParaRPr/>
          </a:p>
        </p:txBody>
      </p:sp>
      <p:sp>
        <p:nvSpPr>
          <p:cNvPr id="125" name="Google Shape;125;p13"/>
          <p:cNvSpPr txBox="1"/>
          <p:nvPr>
            <p:ph idx="1" type="body"/>
          </p:nvPr>
        </p:nvSpPr>
        <p:spPr>
          <a:xfrm>
            <a:off x="152400" y="1295400"/>
            <a:ext cx="7772400" cy="5029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480"/>
              </a:spcBef>
              <a:spcAft>
                <a:spcPts val="0"/>
              </a:spcAft>
              <a:buSzPts val="2400"/>
              <a:buFont typeface="Arial"/>
              <a:buChar char="•"/>
            </a:pPr>
            <a:r>
              <a:rPr lang="en-US" sz="2400">
                <a:latin typeface="Arial"/>
                <a:ea typeface="Arial"/>
                <a:cs typeface="Arial"/>
                <a:sym typeface="Arial"/>
              </a:rPr>
              <a:t>2 beds </a:t>
            </a:r>
            <a:endParaRPr sz="2400">
              <a:latin typeface="Arial"/>
              <a:ea typeface="Arial"/>
              <a:cs typeface="Arial"/>
              <a:sym typeface="Arial"/>
            </a:endParaRPr>
          </a:p>
          <a:p>
            <a:pPr indent="-342900" lvl="0" marL="342900" rtl="0" algn="l">
              <a:lnSpc>
                <a:spcPct val="100000"/>
              </a:lnSpc>
              <a:spcBef>
                <a:spcPts val="480"/>
              </a:spcBef>
              <a:spcAft>
                <a:spcPts val="0"/>
              </a:spcAft>
              <a:buSzPts val="2400"/>
              <a:buFont typeface="Arial"/>
              <a:buChar char="•"/>
            </a:pPr>
            <a:r>
              <a:rPr lang="en-US" sz="2400">
                <a:latin typeface="Arial"/>
                <a:ea typeface="Arial"/>
                <a:cs typeface="Arial"/>
                <a:sym typeface="Arial"/>
              </a:rPr>
              <a:t>2 EKG machines</a:t>
            </a:r>
            <a:endParaRPr sz="2400">
              <a:latin typeface="Arial"/>
              <a:ea typeface="Arial"/>
              <a:cs typeface="Arial"/>
              <a:sym typeface="Arial"/>
            </a:endParaRPr>
          </a:p>
          <a:p>
            <a:pPr indent="-342900" lvl="0" marL="342900" rtl="0" algn="l">
              <a:lnSpc>
                <a:spcPct val="100000"/>
              </a:lnSpc>
              <a:spcBef>
                <a:spcPts val="480"/>
              </a:spcBef>
              <a:spcAft>
                <a:spcPts val="0"/>
              </a:spcAft>
              <a:buSzPts val="2400"/>
              <a:buFont typeface="Arial"/>
              <a:buChar char="•"/>
            </a:pPr>
            <a:r>
              <a:rPr lang="en-US" sz="2400">
                <a:latin typeface="Arial"/>
                <a:ea typeface="Arial"/>
                <a:cs typeface="Arial"/>
                <a:sym typeface="Arial"/>
              </a:rPr>
              <a:t>EKG supplies</a:t>
            </a:r>
            <a:endParaRPr sz="2400">
              <a:latin typeface="Arial"/>
              <a:ea typeface="Arial"/>
              <a:cs typeface="Arial"/>
              <a:sym typeface="Arial"/>
            </a:endParaRPr>
          </a:p>
          <a:p>
            <a:pPr indent="-342900" lvl="0" marL="342900" rtl="0" algn="l">
              <a:lnSpc>
                <a:spcPct val="100000"/>
              </a:lnSpc>
              <a:spcBef>
                <a:spcPts val="480"/>
              </a:spcBef>
              <a:spcAft>
                <a:spcPts val="0"/>
              </a:spcAft>
              <a:buSzPts val="2400"/>
              <a:buFont typeface="Arial"/>
              <a:buChar char="•"/>
            </a:pPr>
            <a:r>
              <a:rPr lang="en-US" sz="2400">
                <a:latin typeface="Arial"/>
                <a:ea typeface="Arial"/>
                <a:cs typeface="Arial"/>
                <a:sym typeface="Arial"/>
              </a:rPr>
              <a:t>Gowns</a:t>
            </a:r>
            <a:endParaRPr sz="2400">
              <a:latin typeface="Arial"/>
              <a:ea typeface="Arial"/>
              <a:cs typeface="Arial"/>
              <a:sym typeface="Arial"/>
            </a:endParaRPr>
          </a:p>
          <a:p>
            <a:pPr indent="-342900" lvl="0" marL="342900" rtl="0" algn="l">
              <a:lnSpc>
                <a:spcPct val="100000"/>
              </a:lnSpc>
              <a:spcBef>
                <a:spcPts val="480"/>
              </a:spcBef>
              <a:spcAft>
                <a:spcPts val="0"/>
              </a:spcAft>
              <a:buSzPts val="2400"/>
              <a:buFont typeface="Arial"/>
              <a:buChar char="•"/>
            </a:pPr>
            <a:r>
              <a:rPr lang="en-US" sz="2400">
                <a:latin typeface="Arial"/>
                <a:ea typeface="Arial"/>
                <a:cs typeface="Arial"/>
                <a:sym typeface="Arial"/>
              </a:rPr>
              <a:t>Volunteers</a:t>
            </a:r>
            <a:endParaRPr sz="2400">
              <a:latin typeface="Arial"/>
              <a:ea typeface="Arial"/>
              <a:cs typeface="Arial"/>
              <a:sym typeface="Arial"/>
            </a:endParaRPr>
          </a:p>
          <a:p>
            <a:pPr indent="-342900" lvl="0" marL="342900" rtl="0" algn="l">
              <a:lnSpc>
                <a:spcPct val="100000"/>
              </a:lnSpc>
              <a:spcBef>
                <a:spcPts val="480"/>
              </a:spcBef>
              <a:spcAft>
                <a:spcPts val="0"/>
              </a:spcAft>
              <a:buSzPts val="2400"/>
              <a:buFont typeface="Arial"/>
              <a:buChar char="•"/>
            </a:pPr>
            <a:r>
              <a:rPr lang="en-US" sz="2400">
                <a:latin typeface="Arial"/>
                <a:ea typeface="Arial"/>
                <a:cs typeface="Arial"/>
                <a:sym typeface="Arial"/>
              </a:rPr>
              <a:t>Alot time for full clinic: set up, schedule review, assignment of duties, break down, clean up</a:t>
            </a:r>
            <a:endParaRPr sz="24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6"/>
          <p:cNvSpPr txBox="1"/>
          <p:nvPr>
            <p:ph type="title"/>
          </p:nvPr>
        </p:nvSpPr>
        <p:spPr>
          <a:xfrm>
            <a:off x="152400" y="152400"/>
            <a:ext cx="74676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Algerian"/>
                <a:ea typeface="Algerian"/>
                <a:cs typeface="Algerian"/>
                <a:sym typeface="Algerian"/>
              </a:rPr>
              <a:t>Offer the Program to match your district needs</a:t>
            </a:r>
            <a:endParaRPr/>
          </a:p>
        </p:txBody>
      </p:sp>
      <p:sp>
        <p:nvSpPr>
          <p:cNvPr id="132" name="Google Shape;132;p16"/>
          <p:cNvSpPr txBox="1"/>
          <p:nvPr>
            <p:ph idx="1" type="body"/>
          </p:nvPr>
        </p:nvSpPr>
        <p:spPr>
          <a:xfrm>
            <a:off x="152400" y="1447800"/>
            <a:ext cx="7696200" cy="4724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000"/>
              <a:buFont typeface="Arial"/>
              <a:buChar char="•"/>
            </a:pPr>
            <a:r>
              <a:rPr lang="en-US" sz="2000"/>
              <a:t>What grade level: Who will take the class? Juniors, seniors or combination. Program is flexible as long as rules are followed.</a:t>
            </a:r>
            <a:endParaRPr/>
          </a:p>
          <a:p>
            <a:pPr indent="-342900" lvl="0" marL="342900" rtl="0" algn="l">
              <a:lnSpc>
                <a:spcPct val="100000"/>
              </a:lnSpc>
              <a:spcBef>
                <a:spcPts val="400"/>
              </a:spcBef>
              <a:spcAft>
                <a:spcPts val="0"/>
              </a:spcAft>
              <a:buSzPts val="2000"/>
              <a:buFont typeface="Arial"/>
              <a:buChar char="•"/>
            </a:pPr>
            <a:r>
              <a:rPr lang="en-US" sz="2000"/>
              <a:t>Consider creating a student application or interest survey.</a:t>
            </a:r>
            <a:endParaRPr/>
          </a:p>
          <a:p>
            <a:pPr indent="-342900" lvl="0" marL="342900" rtl="0" algn="l">
              <a:lnSpc>
                <a:spcPct val="100000"/>
              </a:lnSpc>
              <a:spcBef>
                <a:spcPts val="400"/>
              </a:spcBef>
              <a:spcAft>
                <a:spcPts val="0"/>
              </a:spcAft>
              <a:buSzPts val="2000"/>
              <a:buFont typeface="Arial"/>
              <a:buChar char="•"/>
            </a:pPr>
            <a:r>
              <a:rPr lang="en-US" sz="2000"/>
              <a:t>Consider discipline record and absence records.</a:t>
            </a:r>
            <a:endParaRPr/>
          </a:p>
          <a:p>
            <a:pPr indent="-342900" lvl="0" marL="342900" rtl="0" algn="l">
              <a:lnSpc>
                <a:spcPct val="100000"/>
              </a:lnSpc>
              <a:spcBef>
                <a:spcPts val="400"/>
              </a:spcBef>
              <a:spcAft>
                <a:spcPts val="0"/>
              </a:spcAft>
              <a:buSzPts val="2000"/>
              <a:buFont typeface="Arial"/>
              <a:buChar char="•"/>
            </a:pPr>
            <a:r>
              <a:rPr lang="en-US" sz="2000"/>
              <a:t>Consider mandatory parent / student </a:t>
            </a:r>
            <a:r>
              <a:rPr b="1" i="1" lang="en-US" sz="2000"/>
              <a:t>Information Session</a:t>
            </a:r>
            <a:r>
              <a:rPr lang="en-US" sz="2000"/>
              <a:t>. </a:t>
            </a:r>
            <a:endParaRPr/>
          </a:p>
          <a:p>
            <a:pPr indent="-342900" lvl="0" marL="342900" rtl="0" algn="l">
              <a:lnSpc>
                <a:spcPct val="100000"/>
              </a:lnSpc>
              <a:spcBef>
                <a:spcPts val="400"/>
              </a:spcBef>
              <a:spcAft>
                <a:spcPts val="0"/>
              </a:spcAft>
              <a:buSzPts val="2000"/>
              <a:buFont typeface="Arial"/>
              <a:buChar char="•"/>
            </a:pPr>
            <a:r>
              <a:rPr lang="en-US" sz="2000"/>
              <a:t>Prerequisites – up to your district.  Consider At Risk, Special Education Students, and students with disabilities. </a:t>
            </a:r>
            <a:endParaRPr/>
          </a:p>
          <a:p>
            <a:pPr indent="-342900" lvl="0" marL="342900" rtl="0" algn="l">
              <a:lnSpc>
                <a:spcPct val="100000"/>
              </a:lnSpc>
              <a:spcBef>
                <a:spcPts val="400"/>
              </a:spcBef>
              <a:spcAft>
                <a:spcPts val="0"/>
              </a:spcAft>
              <a:buSzPts val="2000"/>
              <a:buFont typeface="Arial"/>
              <a:buChar char="•"/>
            </a:pPr>
            <a:r>
              <a:rPr lang="en-US" sz="2000"/>
              <a:t>Class size – clinical/lab equipment and supplies influences class size. Classroom can hold more, but clinical lab should be the same as clinical, but no state requirements for lab.</a:t>
            </a:r>
            <a:endParaRPr/>
          </a:p>
          <a:p>
            <a:pPr indent="-342900" lvl="0" marL="342900" rtl="0" algn="l">
              <a:lnSpc>
                <a:spcPct val="100000"/>
              </a:lnSpc>
              <a:spcBef>
                <a:spcPts val="400"/>
              </a:spcBef>
              <a:spcAft>
                <a:spcPts val="0"/>
              </a:spcAft>
              <a:buSzPts val="2000"/>
              <a:buFont typeface="Arial"/>
              <a:buChar char="•"/>
            </a:pPr>
            <a:r>
              <a:rPr lang="en-US" sz="2000"/>
              <a:t>Student schedules - consider double or triple blocking classes.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7"/>
          <p:cNvSpPr txBox="1"/>
          <p:nvPr>
            <p:ph type="title"/>
          </p:nvPr>
        </p:nvSpPr>
        <p:spPr>
          <a:xfrm>
            <a:off x="152400" y="152400"/>
            <a:ext cx="74676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US">
                <a:latin typeface="Algerian"/>
                <a:ea typeface="Algerian"/>
                <a:cs typeface="Algerian"/>
                <a:sym typeface="Algerian"/>
              </a:rPr>
              <a:t>certification</a:t>
            </a:r>
            <a:endParaRPr/>
          </a:p>
        </p:txBody>
      </p:sp>
      <p:sp>
        <p:nvSpPr>
          <p:cNvPr id="139" name="Google Shape;139;p17"/>
          <p:cNvSpPr txBox="1"/>
          <p:nvPr>
            <p:ph idx="1" type="body"/>
          </p:nvPr>
        </p:nvSpPr>
        <p:spPr>
          <a:xfrm>
            <a:off x="457200" y="1447800"/>
            <a:ext cx="7696200" cy="4800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400"/>
              <a:buFont typeface="Arial"/>
              <a:buChar char="•"/>
            </a:pPr>
            <a:r>
              <a:rPr lang="en-US" sz="2400"/>
              <a:t>Certification Process: Successful completion of EKG course</a:t>
            </a:r>
            <a:endParaRPr/>
          </a:p>
          <a:p>
            <a:pPr indent="-342900" lvl="0" marL="342900" rtl="0" algn="l">
              <a:lnSpc>
                <a:spcPct val="100000"/>
              </a:lnSpc>
              <a:spcBef>
                <a:spcPts val="480"/>
              </a:spcBef>
              <a:spcAft>
                <a:spcPts val="0"/>
              </a:spcAft>
              <a:buSzPts val="2400"/>
              <a:buFont typeface="Arial"/>
              <a:buChar char="•"/>
            </a:pPr>
            <a:r>
              <a:rPr lang="en-US" sz="2400"/>
              <a:t>Certification exam can be paid by vouchers, or credit card. </a:t>
            </a:r>
            <a:endParaRPr/>
          </a:p>
          <a:p>
            <a:pPr indent="-342900" lvl="0" marL="342900" rtl="0" algn="l">
              <a:lnSpc>
                <a:spcPct val="100000"/>
              </a:lnSpc>
              <a:spcBef>
                <a:spcPts val="480"/>
              </a:spcBef>
              <a:spcAft>
                <a:spcPts val="0"/>
              </a:spcAft>
              <a:buSzPts val="2400"/>
              <a:buFont typeface="Arial"/>
              <a:buChar char="•"/>
            </a:pPr>
            <a:r>
              <a:rPr lang="en-US" sz="2400"/>
              <a:t>Plan a district Pinning Ceremony; schedule it and order Pins and supplies early in year.</a:t>
            </a:r>
            <a:endParaRPr/>
          </a:p>
          <a:p>
            <a:pPr indent="0" lvl="0" marL="0" rtl="0" algn="l">
              <a:lnSpc>
                <a:spcPct val="100000"/>
              </a:lnSpc>
              <a:spcBef>
                <a:spcPts val="480"/>
              </a:spcBef>
              <a:spcAft>
                <a:spcPts val="0"/>
              </a:spcAft>
              <a:buSzPts val="2400"/>
              <a:buFont typeface="Arial"/>
              <a:buNone/>
            </a:pPr>
            <a:r>
              <a:t/>
            </a:r>
            <a:endParaRPr sz="2400"/>
          </a:p>
          <a:p>
            <a:pPr indent="-139700" lvl="0" marL="342900" rtl="0" algn="l">
              <a:lnSpc>
                <a:spcPct val="100000"/>
              </a:lnSpc>
              <a:spcBef>
                <a:spcPts val="640"/>
              </a:spcBef>
              <a:spcAft>
                <a:spcPts val="0"/>
              </a:spcAft>
              <a:buSzPts val="3200"/>
              <a:buFont typeface="Arial"/>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2014-07-12T23:12:34Z</dcterms:created>
  <dc:creator>Wanda</dc:creator>
</cp:coreProperties>
</file>