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9144000"/>
  <p:notesSz cx="6858000" cy="9296400"/>
  <p:embeddedFontLst>
    <p:embeddedFont>
      <p:font typeface="Proxima Nova"/>
      <p:regular r:id="rId52"/>
      <p:bold r:id="rId53"/>
      <p:italic r:id="rId54"/>
      <p:boldItalic r:id="rId55"/>
    </p:embeddedFont>
    <p:embeddedFont>
      <p:font typeface="Indie Flower"/>
      <p:regular r:id="rId56"/>
    </p:embeddedFont>
    <p:embeddedFont>
      <p:font typeface="Alfa Slab One"/>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8" roundtripDataSignature="AMtx7mjURbczwXl3ye9yaBS6cPgAqyLC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ProximaNova-bold.fntdata"/><Relationship Id="rId52" Type="http://schemas.openxmlformats.org/officeDocument/2006/relationships/font" Target="fonts/ProximaNova-regular.fntdata"/><Relationship Id="rId11" Type="http://schemas.openxmlformats.org/officeDocument/2006/relationships/slide" Target="slides/slide6.xml"/><Relationship Id="rId55" Type="http://schemas.openxmlformats.org/officeDocument/2006/relationships/font" Target="fonts/ProximaNova-boldItalic.fntdata"/><Relationship Id="rId10" Type="http://schemas.openxmlformats.org/officeDocument/2006/relationships/slide" Target="slides/slide5.xml"/><Relationship Id="rId54" Type="http://schemas.openxmlformats.org/officeDocument/2006/relationships/font" Target="fonts/ProximaNova-italic.fntdata"/><Relationship Id="rId13" Type="http://schemas.openxmlformats.org/officeDocument/2006/relationships/slide" Target="slides/slide8.xml"/><Relationship Id="rId57" Type="http://schemas.openxmlformats.org/officeDocument/2006/relationships/font" Target="fonts/AlfaSlabOne-regular.fntdata"/><Relationship Id="rId12" Type="http://schemas.openxmlformats.org/officeDocument/2006/relationships/slide" Target="slides/slide7.xml"/><Relationship Id="rId56" Type="http://schemas.openxmlformats.org/officeDocument/2006/relationships/font" Target="fonts/IndieFlower-regular.fntdata"/><Relationship Id="rId15" Type="http://schemas.openxmlformats.org/officeDocument/2006/relationships/slide" Target="slides/slide10.xml"/><Relationship Id="rId14" Type="http://schemas.openxmlformats.org/officeDocument/2006/relationships/slide" Target="slides/slide9.xml"/><Relationship Id="rId58"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482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482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71800" cy="46482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80" name="Google Shape;80;p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14: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58" name="Google Shape;158;p14: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5: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65" name="Google Shape;165;p15: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6: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6: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72" name="Google Shape;172;p16: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79" name="Google Shape;179;p1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8: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8: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86" name="Google Shape;186;p18: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0: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20: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93" name="Google Shape;193;p20: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2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00" name="Google Shape;200;p2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2: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22: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08" name="Google Shape;208;p22: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3: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23: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15" name="Google Shape;215;p23: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4: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24: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24" name="Google Shape;224;p24: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3d4bd0b78e_0_0:notes"/>
          <p:cNvSpPr/>
          <p:nvPr>
            <p:ph idx="2" type="sldImg"/>
          </p:nvPr>
        </p:nvSpPr>
        <p:spPr>
          <a:xfrm>
            <a:off x="1143300" y="697230"/>
            <a:ext cx="4572000" cy="3486300"/>
          </a:xfrm>
          <a:custGeom>
            <a:rect b="b" l="l" r="r" t="t"/>
            <a:pathLst>
              <a:path extrusionOk="0" h="120000" w="120000">
                <a:moveTo>
                  <a:pt x="0" y="0"/>
                </a:moveTo>
                <a:lnTo>
                  <a:pt x="120000" y="0"/>
                </a:lnTo>
                <a:lnTo>
                  <a:pt x="120000" y="120000"/>
                </a:lnTo>
                <a:lnTo>
                  <a:pt x="0" y="120000"/>
                </a:lnTo>
                <a:close/>
              </a:path>
            </a:pathLst>
          </a:custGeom>
        </p:spPr>
      </p:sp>
      <p:sp>
        <p:nvSpPr>
          <p:cNvPr id="86" name="Google Shape;86;g13d4bd0b78e_0_0:notes"/>
          <p:cNvSpPr txBox="1"/>
          <p:nvPr>
            <p:ph idx="1" type="body"/>
          </p:nvPr>
        </p:nvSpPr>
        <p:spPr>
          <a:xfrm>
            <a:off x="685800" y="4415790"/>
            <a:ext cx="5486400" cy="4183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5: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5: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31" name="Google Shape;231;p25: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2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38" name="Google Shape;238;p2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8: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8: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45" name="Google Shape;245;p28: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9: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9: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52" name="Google Shape;252;p29: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0: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30: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71" name="Google Shape;271;p30: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3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81" name="Google Shape;281;p3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32: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88" name="Google Shape;288;p32: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3: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33: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97" name="Google Shape;297;p33: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4: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34: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04" name="Google Shape;304;p34: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5: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35: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11" name="Google Shape;311;p35: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6: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6: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09" name="Google Shape;109;p6: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6: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36: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19" name="Google Shape;319;p36: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3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26" name="Google Shape;326;p3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38: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33" name="Google Shape;333;p38: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9: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39: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40" name="Google Shape;340;p39: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0: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40: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47" name="Google Shape;347;p40: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4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54" name="Google Shape;354;p4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2: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42: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61" name="Google Shape;361;p42: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3: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43: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68" name="Google Shape;368;p43: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44: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44: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75" name="Google Shape;375;p44: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5: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45: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82" name="Google Shape;382;p45: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16" name="Google Shape;116;p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6: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46: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89" name="Google Shape;389;p46: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4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96" name="Google Shape;396;p4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0: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50: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03" name="Google Shape;403;p50: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5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5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10" name="Google Shape;410;p5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52: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52: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22" name="Google Shape;422;p52: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77: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77: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429" name="Google Shape;429;p77: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3d5a86a567_0_0:notes"/>
          <p:cNvSpPr/>
          <p:nvPr>
            <p:ph idx="2" type="sldImg"/>
          </p:nvPr>
        </p:nvSpPr>
        <p:spPr>
          <a:xfrm>
            <a:off x="11049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13d5a86a567_0_0:notes"/>
          <p:cNvSpPr txBox="1"/>
          <p:nvPr>
            <p:ph idx="1" type="body"/>
          </p:nvPr>
        </p:nvSpPr>
        <p:spPr>
          <a:xfrm>
            <a:off x="685800" y="4415790"/>
            <a:ext cx="54864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g13d5a86a567_0_0:notes"/>
          <p:cNvSpPr txBox="1"/>
          <p:nvPr>
            <p:ph idx="12" type="sldNum"/>
          </p:nvPr>
        </p:nvSpPr>
        <p:spPr>
          <a:xfrm>
            <a:off x="3884613" y="8829967"/>
            <a:ext cx="2971800" cy="464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23" name="Google Shape;123;p8: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9: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30" name="Google Shape;130;p9: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1: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11: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37" name="Google Shape;137;p11: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12: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44" name="Google Shape;144;p12: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p:nvPr>
            <p:ph idx="2" type="sldImg"/>
          </p:nvPr>
        </p:nvSpPr>
        <p:spPr>
          <a:xfrm>
            <a:off x="11049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3:notes"/>
          <p:cNvSpPr txBox="1"/>
          <p:nvPr>
            <p:ph idx="1" type="body"/>
          </p:nvPr>
        </p:nvSpPr>
        <p:spPr>
          <a:xfrm>
            <a:off x="685800" y="4415790"/>
            <a:ext cx="5486400" cy="41833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51" name="Google Shape;151;p13:notes"/>
          <p:cNvSpPr txBox="1"/>
          <p:nvPr>
            <p:ph idx="12" type="sldNum"/>
          </p:nvPr>
        </p:nvSpPr>
        <p:spPr>
          <a:xfrm>
            <a:off x="3884613" y="8829967"/>
            <a:ext cx="2971800" cy="46482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cxnSp>
        <p:nvCxnSpPr>
          <p:cNvPr id="14" name="Google Shape;14;g13a14530cfb_0_4"/>
          <p:cNvCxnSpPr/>
          <p:nvPr/>
        </p:nvCxnSpPr>
        <p:spPr>
          <a:xfrm>
            <a:off x="4278300" y="3668217"/>
            <a:ext cx="587400" cy="0"/>
          </a:xfrm>
          <a:prstGeom prst="straightConnector1">
            <a:avLst/>
          </a:prstGeom>
          <a:noFill/>
          <a:ln cap="flat" cmpd="sng" w="76200">
            <a:solidFill>
              <a:schemeClr val="dk1"/>
            </a:solidFill>
            <a:prstDash val="solid"/>
            <a:round/>
            <a:headEnd len="sm" w="sm" type="none"/>
            <a:tailEnd len="sm" w="sm" type="none"/>
          </a:ln>
        </p:spPr>
      </p:cxnSp>
      <p:sp>
        <p:nvSpPr>
          <p:cNvPr id="15" name="Google Shape;15;g13a14530cfb_0_4"/>
          <p:cNvSpPr txBox="1"/>
          <p:nvPr>
            <p:ph type="ctrTitle"/>
          </p:nvPr>
        </p:nvSpPr>
        <p:spPr>
          <a:xfrm>
            <a:off x="311700" y="794633"/>
            <a:ext cx="8520600" cy="26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6" name="Google Shape;16;g13a14530cfb_0_4"/>
          <p:cNvSpPr txBox="1"/>
          <p:nvPr>
            <p:ph idx="1" type="subTitle"/>
          </p:nvPr>
        </p:nvSpPr>
        <p:spPr>
          <a:xfrm>
            <a:off x="311700" y="4221097"/>
            <a:ext cx="8520600" cy="978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7" name="Google Shape;17;g13a14530cfb_0_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g13a14530cfb_0_38"/>
          <p:cNvSpPr txBox="1"/>
          <p:nvPr>
            <p:ph idx="1" type="body"/>
          </p:nvPr>
        </p:nvSpPr>
        <p:spPr>
          <a:xfrm>
            <a:off x="319500" y="5644967"/>
            <a:ext cx="5998800" cy="7983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55" name="Google Shape;55;g13a14530cfb_0_3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g13a14530cfb_0_41"/>
          <p:cNvSpPr txBox="1"/>
          <p:nvPr>
            <p:ph hasCustomPrompt="1" type="title"/>
          </p:nvPr>
        </p:nvSpPr>
        <p:spPr>
          <a:xfrm>
            <a:off x="311700" y="1557233"/>
            <a:ext cx="8520600" cy="26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8" name="Google Shape;58;g13a14530cfb_0_41"/>
          <p:cNvSpPr txBox="1"/>
          <p:nvPr>
            <p:ph idx="1" type="body"/>
          </p:nvPr>
        </p:nvSpPr>
        <p:spPr>
          <a:xfrm>
            <a:off x="311700" y="4299000"/>
            <a:ext cx="8520600" cy="14289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g13a14530cfb_0_4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g13a14530cfb_0_4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g13a14530cfb_0_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13a14530cfb_0_5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Font typeface="Arial"/>
              <a:buNone/>
              <a:defRPr b="1" sz="2400"/>
            </a:lvl1pPr>
            <a:lvl2pPr indent="-228600" lvl="1" marL="914400" algn="l">
              <a:lnSpc>
                <a:spcPct val="100000"/>
              </a:lnSpc>
              <a:spcBef>
                <a:spcPts val="400"/>
              </a:spcBef>
              <a:spcAft>
                <a:spcPts val="0"/>
              </a:spcAft>
              <a:buSzPts val="2000"/>
              <a:buFont typeface="Arial"/>
              <a:buNone/>
              <a:defRPr b="1" sz="2000"/>
            </a:lvl2pPr>
            <a:lvl3pPr indent="-228600" lvl="2" marL="1371600" algn="l">
              <a:lnSpc>
                <a:spcPct val="100000"/>
              </a:lnSpc>
              <a:spcBef>
                <a:spcPts val="360"/>
              </a:spcBef>
              <a:spcAft>
                <a:spcPts val="0"/>
              </a:spcAft>
              <a:buSzPts val="1800"/>
              <a:buFont typeface="Arial"/>
              <a:buNone/>
              <a:defRPr b="1" sz="1800"/>
            </a:lvl3pPr>
            <a:lvl4pPr indent="-228600" lvl="3" marL="1828800" algn="l">
              <a:lnSpc>
                <a:spcPct val="100000"/>
              </a:lnSpc>
              <a:spcBef>
                <a:spcPts val="320"/>
              </a:spcBef>
              <a:spcAft>
                <a:spcPts val="0"/>
              </a:spcAft>
              <a:buSzPts val="1600"/>
              <a:buFont typeface="Arial"/>
              <a:buNone/>
              <a:defRPr b="1" sz="1600"/>
            </a:lvl4pPr>
            <a:lvl5pPr indent="-228600" lvl="4" marL="2286000" algn="l">
              <a:lnSpc>
                <a:spcPct val="100000"/>
              </a:lnSpc>
              <a:spcBef>
                <a:spcPts val="320"/>
              </a:spcBef>
              <a:spcAft>
                <a:spcPts val="0"/>
              </a:spcAft>
              <a:buSzPts val="1600"/>
              <a:buFont typeface="Arial"/>
              <a:buNone/>
              <a:defRPr b="1" sz="1600"/>
            </a:lvl5pPr>
            <a:lvl6pPr indent="-228600" lvl="5" marL="2743200" algn="l">
              <a:lnSpc>
                <a:spcPct val="100000"/>
              </a:lnSpc>
              <a:spcBef>
                <a:spcPts val="320"/>
              </a:spcBef>
              <a:spcAft>
                <a:spcPts val="0"/>
              </a:spcAft>
              <a:buSzPts val="1600"/>
              <a:buFont typeface="Arial"/>
              <a:buNone/>
              <a:defRPr b="1" sz="1600"/>
            </a:lvl6pPr>
            <a:lvl7pPr indent="-228600" lvl="6" marL="3200400" algn="l">
              <a:lnSpc>
                <a:spcPct val="100000"/>
              </a:lnSpc>
              <a:spcBef>
                <a:spcPts val="320"/>
              </a:spcBef>
              <a:spcAft>
                <a:spcPts val="0"/>
              </a:spcAft>
              <a:buSzPts val="1600"/>
              <a:buFont typeface="Arial"/>
              <a:buNone/>
              <a:defRPr b="1" sz="1600"/>
            </a:lvl7pPr>
            <a:lvl8pPr indent="-228600" lvl="7" marL="3657600" algn="l">
              <a:lnSpc>
                <a:spcPct val="100000"/>
              </a:lnSpc>
              <a:spcBef>
                <a:spcPts val="320"/>
              </a:spcBef>
              <a:spcAft>
                <a:spcPts val="0"/>
              </a:spcAft>
              <a:buSzPts val="1600"/>
              <a:buFont typeface="Arial"/>
              <a:buNone/>
              <a:defRPr b="1" sz="1600"/>
            </a:lvl8pPr>
            <a:lvl9pPr indent="-228600" lvl="8" marL="4114800" algn="l">
              <a:lnSpc>
                <a:spcPct val="100000"/>
              </a:lnSpc>
              <a:spcBef>
                <a:spcPts val="320"/>
              </a:spcBef>
              <a:spcAft>
                <a:spcPts val="0"/>
              </a:spcAft>
              <a:buSzPts val="1600"/>
              <a:buFont typeface="Arial"/>
              <a:buNone/>
              <a:defRPr b="1" sz="1600"/>
            </a:lvl9pPr>
          </a:lstStyle>
          <a:p/>
        </p:txBody>
      </p:sp>
      <p:sp>
        <p:nvSpPr>
          <p:cNvPr id="65" name="Google Shape;65;g13a14530cfb_0_5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Font typeface="Arial"/>
              <a:buChar char="•"/>
              <a:defRPr sz="2400"/>
            </a:lvl1pPr>
            <a:lvl2pPr indent="-355600" lvl="1" marL="914400" algn="l">
              <a:lnSpc>
                <a:spcPct val="100000"/>
              </a:lnSpc>
              <a:spcBef>
                <a:spcPts val="400"/>
              </a:spcBef>
              <a:spcAft>
                <a:spcPts val="0"/>
              </a:spcAft>
              <a:buSzPts val="2000"/>
              <a:buFont typeface="Arial"/>
              <a:buChar char="–"/>
              <a:defRPr sz="2000"/>
            </a:lvl2pPr>
            <a:lvl3pPr indent="-342900" lvl="2" marL="1371600" algn="l">
              <a:lnSpc>
                <a:spcPct val="100000"/>
              </a:lnSpc>
              <a:spcBef>
                <a:spcPts val="360"/>
              </a:spcBef>
              <a:spcAft>
                <a:spcPts val="0"/>
              </a:spcAft>
              <a:buSzPts val="1800"/>
              <a:buFont typeface="Arial"/>
              <a:buChar char="•"/>
              <a:defRPr sz="1800"/>
            </a:lvl3pPr>
            <a:lvl4pPr indent="-330200" lvl="3" marL="1828800" algn="l">
              <a:lnSpc>
                <a:spcPct val="100000"/>
              </a:lnSpc>
              <a:spcBef>
                <a:spcPts val="320"/>
              </a:spcBef>
              <a:spcAft>
                <a:spcPts val="0"/>
              </a:spcAft>
              <a:buSzPts val="1600"/>
              <a:buFont typeface="Arial"/>
              <a:buChar char="–"/>
              <a:defRPr sz="1600"/>
            </a:lvl4pPr>
            <a:lvl5pPr indent="-330200" lvl="4" marL="2286000" algn="l">
              <a:lnSpc>
                <a:spcPct val="100000"/>
              </a:lnSpc>
              <a:spcBef>
                <a:spcPts val="320"/>
              </a:spcBef>
              <a:spcAft>
                <a:spcPts val="0"/>
              </a:spcAft>
              <a:buSzPts val="1600"/>
              <a:buFont typeface="Arial"/>
              <a:buChar char="»"/>
              <a:defRPr sz="1600"/>
            </a:lvl5pPr>
            <a:lvl6pPr indent="-330200" lvl="5" marL="2743200" algn="l">
              <a:lnSpc>
                <a:spcPct val="100000"/>
              </a:lnSpc>
              <a:spcBef>
                <a:spcPts val="320"/>
              </a:spcBef>
              <a:spcAft>
                <a:spcPts val="0"/>
              </a:spcAft>
              <a:buSzPts val="1600"/>
              <a:buFont typeface="Arial"/>
              <a:buChar char="»"/>
              <a:defRPr sz="1600"/>
            </a:lvl6pPr>
            <a:lvl7pPr indent="-330200" lvl="6" marL="3200400" algn="l">
              <a:lnSpc>
                <a:spcPct val="100000"/>
              </a:lnSpc>
              <a:spcBef>
                <a:spcPts val="320"/>
              </a:spcBef>
              <a:spcAft>
                <a:spcPts val="0"/>
              </a:spcAft>
              <a:buSzPts val="1600"/>
              <a:buFont typeface="Arial"/>
              <a:buChar char="»"/>
              <a:defRPr sz="1600"/>
            </a:lvl7pPr>
            <a:lvl8pPr indent="-330200" lvl="7" marL="3657600" algn="l">
              <a:lnSpc>
                <a:spcPct val="100000"/>
              </a:lnSpc>
              <a:spcBef>
                <a:spcPts val="320"/>
              </a:spcBef>
              <a:spcAft>
                <a:spcPts val="0"/>
              </a:spcAft>
              <a:buSzPts val="1600"/>
              <a:buFont typeface="Arial"/>
              <a:buChar char="»"/>
              <a:defRPr sz="1600"/>
            </a:lvl8pPr>
            <a:lvl9pPr indent="-330200" lvl="8" marL="4114800" algn="l">
              <a:lnSpc>
                <a:spcPct val="100000"/>
              </a:lnSpc>
              <a:spcBef>
                <a:spcPts val="320"/>
              </a:spcBef>
              <a:spcAft>
                <a:spcPts val="0"/>
              </a:spcAft>
              <a:buSzPts val="1600"/>
              <a:buFont typeface="Arial"/>
              <a:buChar char="»"/>
              <a:defRPr sz="1600"/>
            </a:lvl9pPr>
          </a:lstStyle>
          <a:p/>
        </p:txBody>
      </p:sp>
      <p:sp>
        <p:nvSpPr>
          <p:cNvPr id="66" name="Google Shape;66;g13a14530cfb_0_5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Font typeface="Arial"/>
              <a:buNone/>
              <a:defRPr b="1" sz="2400"/>
            </a:lvl1pPr>
            <a:lvl2pPr indent="-228600" lvl="1" marL="914400" algn="l">
              <a:lnSpc>
                <a:spcPct val="100000"/>
              </a:lnSpc>
              <a:spcBef>
                <a:spcPts val="400"/>
              </a:spcBef>
              <a:spcAft>
                <a:spcPts val="0"/>
              </a:spcAft>
              <a:buSzPts val="2000"/>
              <a:buFont typeface="Arial"/>
              <a:buNone/>
              <a:defRPr b="1" sz="2000"/>
            </a:lvl2pPr>
            <a:lvl3pPr indent="-228600" lvl="2" marL="1371600" algn="l">
              <a:lnSpc>
                <a:spcPct val="100000"/>
              </a:lnSpc>
              <a:spcBef>
                <a:spcPts val="360"/>
              </a:spcBef>
              <a:spcAft>
                <a:spcPts val="0"/>
              </a:spcAft>
              <a:buSzPts val="1800"/>
              <a:buFont typeface="Arial"/>
              <a:buNone/>
              <a:defRPr b="1" sz="1800"/>
            </a:lvl3pPr>
            <a:lvl4pPr indent="-228600" lvl="3" marL="1828800" algn="l">
              <a:lnSpc>
                <a:spcPct val="100000"/>
              </a:lnSpc>
              <a:spcBef>
                <a:spcPts val="320"/>
              </a:spcBef>
              <a:spcAft>
                <a:spcPts val="0"/>
              </a:spcAft>
              <a:buSzPts val="1600"/>
              <a:buFont typeface="Arial"/>
              <a:buNone/>
              <a:defRPr b="1" sz="1600"/>
            </a:lvl4pPr>
            <a:lvl5pPr indent="-228600" lvl="4" marL="2286000" algn="l">
              <a:lnSpc>
                <a:spcPct val="100000"/>
              </a:lnSpc>
              <a:spcBef>
                <a:spcPts val="320"/>
              </a:spcBef>
              <a:spcAft>
                <a:spcPts val="0"/>
              </a:spcAft>
              <a:buSzPts val="1600"/>
              <a:buFont typeface="Arial"/>
              <a:buNone/>
              <a:defRPr b="1" sz="1600"/>
            </a:lvl5pPr>
            <a:lvl6pPr indent="-228600" lvl="5" marL="2743200" algn="l">
              <a:lnSpc>
                <a:spcPct val="100000"/>
              </a:lnSpc>
              <a:spcBef>
                <a:spcPts val="320"/>
              </a:spcBef>
              <a:spcAft>
                <a:spcPts val="0"/>
              </a:spcAft>
              <a:buSzPts val="1600"/>
              <a:buFont typeface="Arial"/>
              <a:buNone/>
              <a:defRPr b="1" sz="1600"/>
            </a:lvl6pPr>
            <a:lvl7pPr indent="-228600" lvl="6" marL="3200400" algn="l">
              <a:lnSpc>
                <a:spcPct val="100000"/>
              </a:lnSpc>
              <a:spcBef>
                <a:spcPts val="320"/>
              </a:spcBef>
              <a:spcAft>
                <a:spcPts val="0"/>
              </a:spcAft>
              <a:buSzPts val="1600"/>
              <a:buFont typeface="Arial"/>
              <a:buNone/>
              <a:defRPr b="1" sz="1600"/>
            </a:lvl7pPr>
            <a:lvl8pPr indent="-228600" lvl="7" marL="3657600" algn="l">
              <a:lnSpc>
                <a:spcPct val="100000"/>
              </a:lnSpc>
              <a:spcBef>
                <a:spcPts val="320"/>
              </a:spcBef>
              <a:spcAft>
                <a:spcPts val="0"/>
              </a:spcAft>
              <a:buSzPts val="1600"/>
              <a:buFont typeface="Arial"/>
              <a:buNone/>
              <a:defRPr b="1" sz="1600"/>
            </a:lvl8pPr>
            <a:lvl9pPr indent="-228600" lvl="8" marL="4114800" algn="l">
              <a:lnSpc>
                <a:spcPct val="100000"/>
              </a:lnSpc>
              <a:spcBef>
                <a:spcPts val="320"/>
              </a:spcBef>
              <a:spcAft>
                <a:spcPts val="0"/>
              </a:spcAft>
              <a:buSzPts val="1600"/>
              <a:buFont typeface="Arial"/>
              <a:buNone/>
              <a:defRPr b="1" sz="1600"/>
            </a:lvl9pPr>
          </a:lstStyle>
          <a:p/>
        </p:txBody>
      </p:sp>
      <p:sp>
        <p:nvSpPr>
          <p:cNvPr id="67" name="Google Shape;67;g13a14530cfb_0_5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Font typeface="Arial"/>
              <a:buChar char="•"/>
              <a:defRPr sz="2400"/>
            </a:lvl1pPr>
            <a:lvl2pPr indent="-355600" lvl="1" marL="914400" algn="l">
              <a:lnSpc>
                <a:spcPct val="100000"/>
              </a:lnSpc>
              <a:spcBef>
                <a:spcPts val="400"/>
              </a:spcBef>
              <a:spcAft>
                <a:spcPts val="0"/>
              </a:spcAft>
              <a:buSzPts val="2000"/>
              <a:buFont typeface="Arial"/>
              <a:buChar char="–"/>
              <a:defRPr sz="2000"/>
            </a:lvl2pPr>
            <a:lvl3pPr indent="-342900" lvl="2" marL="1371600" algn="l">
              <a:lnSpc>
                <a:spcPct val="100000"/>
              </a:lnSpc>
              <a:spcBef>
                <a:spcPts val="360"/>
              </a:spcBef>
              <a:spcAft>
                <a:spcPts val="0"/>
              </a:spcAft>
              <a:buSzPts val="1800"/>
              <a:buFont typeface="Arial"/>
              <a:buChar char="•"/>
              <a:defRPr sz="1800"/>
            </a:lvl3pPr>
            <a:lvl4pPr indent="-330200" lvl="3" marL="1828800" algn="l">
              <a:lnSpc>
                <a:spcPct val="100000"/>
              </a:lnSpc>
              <a:spcBef>
                <a:spcPts val="320"/>
              </a:spcBef>
              <a:spcAft>
                <a:spcPts val="0"/>
              </a:spcAft>
              <a:buSzPts val="1600"/>
              <a:buFont typeface="Arial"/>
              <a:buChar char="–"/>
              <a:defRPr sz="1600"/>
            </a:lvl4pPr>
            <a:lvl5pPr indent="-330200" lvl="4" marL="2286000" algn="l">
              <a:lnSpc>
                <a:spcPct val="100000"/>
              </a:lnSpc>
              <a:spcBef>
                <a:spcPts val="320"/>
              </a:spcBef>
              <a:spcAft>
                <a:spcPts val="0"/>
              </a:spcAft>
              <a:buSzPts val="1600"/>
              <a:buFont typeface="Arial"/>
              <a:buChar char="»"/>
              <a:defRPr sz="1600"/>
            </a:lvl5pPr>
            <a:lvl6pPr indent="-330200" lvl="5" marL="2743200" algn="l">
              <a:lnSpc>
                <a:spcPct val="100000"/>
              </a:lnSpc>
              <a:spcBef>
                <a:spcPts val="320"/>
              </a:spcBef>
              <a:spcAft>
                <a:spcPts val="0"/>
              </a:spcAft>
              <a:buSzPts val="1600"/>
              <a:buFont typeface="Arial"/>
              <a:buChar char="»"/>
              <a:defRPr sz="1600"/>
            </a:lvl6pPr>
            <a:lvl7pPr indent="-330200" lvl="6" marL="3200400" algn="l">
              <a:lnSpc>
                <a:spcPct val="100000"/>
              </a:lnSpc>
              <a:spcBef>
                <a:spcPts val="320"/>
              </a:spcBef>
              <a:spcAft>
                <a:spcPts val="0"/>
              </a:spcAft>
              <a:buSzPts val="1600"/>
              <a:buFont typeface="Arial"/>
              <a:buChar char="»"/>
              <a:defRPr sz="1600"/>
            </a:lvl7pPr>
            <a:lvl8pPr indent="-330200" lvl="7" marL="3657600" algn="l">
              <a:lnSpc>
                <a:spcPct val="100000"/>
              </a:lnSpc>
              <a:spcBef>
                <a:spcPts val="320"/>
              </a:spcBef>
              <a:spcAft>
                <a:spcPts val="0"/>
              </a:spcAft>
              <a:buSzPts val="1600"/>
              <a:buFont typeface="Arial"/>
              <a:buChar char="»"/>
              <a:defRPr sz="1600"/>
            </a:lvl8pPr>
            <a:lvl9pPr indent="-330200" lvl="8" marL="4114800" algn="l">
              <a:lnSpc>
                <a:spcPct val="100000"/>
              </a:lnSpc>
              <a:spcBef>
                <a:spcPts val="320"/>
              </a:spcBef>
              <a:spcAft>
                <a:spcPts val="0"/>
              </a:spcAft>
              <a:buSzPts val="1600"/>
              <a:buFont typeface="Arial"/>
              <a:buChar char="»"/>
              <a:defRPr sz="1600"/>
            </a:lvl9pPr>
          </a:lstStyle>
          <a:p/>
        </p:txBody>
      </p:sp>
      <p:sp>
        <p:nvSpPr>
          <p:cNvPr id="68" name="Google Shape;68;g13a14530cfb_0_53"/>
          <p:cNvSpPr txBox="1"/>
          <p:nvPr>
            <p:ph idx="10" type="dt"/>
          </p:nvPr>
        </p:nvSpPr>
        <p:spPr>
          <a:xfrm>
            <a:off x="152400" y="6477000"/>
            <a:ext cx="2403600" cy="22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g13a14530cfb_0_53"/>
          <p:cNvSpPr txBox="1"/>
          <p:nvPr>
            <p:ph idx="11" type="ftr"/>
          </p:nvPr>
        </p:nvSpPr>
        <p:spPr>
          <a:xfrm>
            <a:off x="2687638" y="6477000"/>
            <a:ext cx="2895600" cy="228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g13a14530cfb_0_53"/>
          <p:cNvSpPr txBox="1"/>
          <p:nvPr>
            <p:ph idx="12" type="sldNum"/>
          </p:nvPr>
        </p:nvSpPr>
        <p:spPr>
          <a:xfrm>
            <a:off x="5715000" y="6477000"/>
            <a:ext cx="2171700" cy="2286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71" name="Shape 71"/>
        <p:cNvGrpSpPr/>
        <p:nvPr/>
      </p:nvGrpSpPr>
      <p:grpSpPr>
        <a:xfrm>
          <a:off x="0" y="0"/>
          <a:ext cx="0" cy="0"/>
          <a:chOff x="0" y="0"/>
          <a:chExt cx="0" cy="0"/>
        </a:xfrm>
      </p:grpSpPr>
      <p:sp>
        <p:nvSpPr>
          <p:cNvPr id="72" name="Google Shape;72;g13a14530cfb_0_6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13a14530cfb_0_6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Font typeface="Arial"/>
              <a:buNone/>
              <a:defRPr sz="2000"/>
            </a:lvl1pPr>
            <a:lvl2pPr indent="-228600" lvl="1" marL="914400" algn="l">
              <a:lnSpc>
                <a:spcPct val="100000"/>
              </a:lnSpc>
              <a:spcBef>
                <a:spcPts val="360"/>
              </a:spcBef>
              <a:spcAft>
                <a:spcPts val="0"/>
              </a:spcAft>
              <a:buSzPts val="1800"/>
              <a:buFont typeface="Arial"/>
              <a:buNone/>
              <a:defRPr sz="1800"/>
            </a:lvl2pPr>
            <a:lvl3pPr indent="-228600" lvl="2" marL="1371600" algn="l">
              <a:lnSpc>
                <a:spcPct val="100000"/>
              </a:lnSpc>
              <a:spcBef>
                <a:spcPts val="320"/>
              </a:spcBef>
              <a:spcAft>
                <a:spcPts val="0"/>
              </a:spcAft>
              <a:buSzPts val="1600"/>
              <a:buFont typeface="Arial"/>
              <a:buNone/>
              <a:defRPr sz="1600"/>
            </a:lvl3pPr>
            <a:lvl4pPr indent="-228600" lvl="3" marL="1828800" algn="l">
              <a:lnSpc>
                <a:spcPct val="100000"/>
              </a:lnSpc>
              <a:spcBef>
                <a:spcPts val="280"/>
              </a:spcBef>
              <a:spcAft>
                <a:spcPts val="0"/>
              </a:spcAft>
              <a:buSzPts val="1400"/>
              <a:buFont typeface="Arial"/>
              <a:buNone/>
              <a:defRPr sz="1400"/>
            </a:lvl4pPr>
            <a:lvl5pPr indent="-228600" lvl="4" marL="2286000" algn="l">
              <a:lnSpc>
                <a:spcPct val="100000"/>
              </a:lnSpc>
              <a:spcBef>
                <a:spcPts val="280"/>
              </a:spcBef>
              <a:spcAft>
                <a:spcPts val="0"/>
              </a:spcAft>
              <a:buSzPts val="1400"/>
              <a:buFont typeface="Arial"/>
              <a:buNone/>
              <a:defRPr sz="1400"/>
            </a:lvl5pPr>
            <a:lvl6pPr indent="-228600" lvl="5" marL="2743200" algn="l">
              <a:lnSpc>
                <a:spcPct val="100000"/>
              </a:lnSpc>
              <a:spcBef>
                <a:spcPts val="280"/>
              </a:spcBef>
              <a:spcAft>
                <a:spcPts val="0"/>
              </a:spcAft>
              <a:buSzPts val="1400"/>
              <a:buFont typeface="Arial"/>
              <a:buNone/>
              <a:defRPr sz="1400"/>
            </a:lvl6pPr>
            <a:lvl7pPr indent="-228600" lvl="6" marL="3200400" algn="l">
              <a:lnSpc>
                <a:spcPct val="100000"/>
              </a:lnSpc>
              <a:spcBef>
                <a:spcPts val="280"/>
              </a:spcBef>
              <a:spcAft>
                <a:spcPts val="0"/>
              </a:spcAft>
              <a:buSzPts val="1400"/>
              <a:buFont typeface="Arial"/>
              <a:buNone/>
              <a:defRPr sz="1400"/>
            </a:lvl7pPr>
            <a:lvl8pPr indent="-228600" lvl="7" marL="3657600" algn="l">
              <a:lnSpc>
                <a:spcPct val="100000"/>
              </a:lnSpc>
              <a:spcBef>
                <a:spcPts val="280"/>
              </a:spcBef>
              <a:spcAft>
                <a:spcPts val="0"/>
              </a:spcAft>
              <a:buSzPts val="1400"/>
              <a:buFont typeface="Arial"/>
              <a:buNone/>
              <a:defRPr sz="1400"/>
            </a:lvl8pPr>
            <a:lvl9pPr indent="-228600" lvl="8" marL="4114800" algn="l">
              <a:lnSpc>
                <a:spcPct val="100000"/>
              </a:lnSpc>
              <a:spcBef>
                <a:spcPts val="280"/>
              </a:spcBef>
              <a:spcAft>
                <a:spcPts val="0"/>
              </a:spcAft>
              <a:buSzPts val="1400"/>
              <a:buFont typeface="Arial"/>
              <a:buNone/>
              <a:defRPr sz="1400"/>
            </a:lvl9pPr>
          </a:lstStyle>
          <a:p/>
        </p:txBody>
      </p:sp>
      <p:sp>
        <p:nvSpPr>
          <p:cNvPr id="74" name="Google Shape;74;g13a14530cfb_0_62"/>
          <p:cNvSpPr txBox="1"/>
          <p:nvPr>
            <p:ph idx="10" type="dt"/>
          </p:nvPr>
        </p:nvSpPr>
        <p:spPr>
          <a:xfrm>
            <a:off x="152400" y="6477000"/>
            <a:ext cx="2403600" cy="22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 name="Google Shape;75;g13a14530cfb_0_62"/>
          <p:cNvSpPr txBox="1"/>
          <p:nvPr>
            <p:ph idx="11" type="ftr"/>
          </p:nvPr>
        </p:nvSpPr>
        <p:spPr>
          <a:xfrm>
            <a:off x="2687638" y="6477000"/>
            <a:ext cx="2895600" cy="228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g13a14530cfb_0_62"/>
          <p:cNvSpPr txBox="1"/>
          <p:nvPr>
            <p:ph idx="12" type="sldNum"/>
          </p:nvPr>
        </p:nvSpPr>
        <p:spPr>
          <a:xfrm>
            <a:off x="5715000" y="6477000"/>
            <a:ext cx="2171700" cy="2286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g13a14530cfb_0_4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3a14530cfb_0_47"/>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21" name="Google Shape;21;g13a14530cfb_0_47"/>
          <p:cNvSpPr txBox="1"/>
          <p:nvPr>
            <p:ph idx="10" type="dt"/>
          </p:nvPr>
        </p:nvSpPr>
        <p:spPr>
          <a:xfrm>
            <a:off x="152400" y="6477000"/>
            <a:ext cx="2403600" cy="22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g13a14530cfb_0_47"/>
          <p:cNvSpPr txBox="1"/>
          <p:nvPr>
            <p:ph idx="11" type="ftr"/>
          </p:nvPr>
        </p:nvSpPr>
        <p:spPr>
          <a:xfrm>
            <a:off x="2687638" y="6477000"/>
            <a:ext cx="2895600" cy="228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13a14530cfb_0_47"/>
          <p:cNvSpPr txBox="1"/>
          <p:nvPr>
            <p:ph idx="12" type="sldNum"/>
          </p:nvPr>
        </p:nvSpPr>
        <p:spPr>
          <a:xfrm>
            <a:off x="5715000" y="6477000"/>
            <a:ext cx="2171700" cy="2286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4" name="Shape 24"/>
        <p:cNvGrpSpPr/>
        <p:nvPr/>
      </p:nvGrpSpPr>
      <p:grpSpPr>
        <a:xfrm>
          <a:off x="0" y="0"/>
          <a:ext cx="0" cy="0"/>
          <a:chOff x="0" y="0"/>
          <a:chExt cx="0" cy="0"/>
        </a:xfrm>
      </p:grpSpPr>
      <p:sp>
        <p:nvSpPr>
          <p:cNvPr id="25" name="Google Shape;25;g13a14530cfb_0_9"/>
          <p:cNvSpPr txBox="1"/>
          <p:nvPr>
            <p:ph type="title"/>
          </p:nvPr>
        </p:nvSpPr>
        <p:spPr>
          <a:xfrm>
            <a:off x="311700" y="3307400"/>
            <a:ext cx="8114400" cy="326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26" name="Google Shape;26;g13a14530cfb_0_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13a14530cfb_0_1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9" name="Google Shape;29;g13a14530cfb_0_1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0" name="Google Shape;30;g13a14530cfb_0_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g13a14530cfb_0_1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3" name="Google Shape;33;g13a14530cfb_0_16"/>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g13a14530cfb_0_16"/>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g13a14530cfb_0_1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g13a14530cfb_0_2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8" name="Google Shape;38;g13a14530cfb_0_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g13a14530cfb_0_24"/>
          <p:cNvSpPr txBox="1"/>
          <p:nvPr>
            <p:ph type="title"/>
          </p:nvPr>
        </p:nvSpPr>
        <p:spPr>
          <a:xfrm>
            <a:off x="311700" y="8424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g13a14530cfb_0_24"/>
          <p:cNvSpPr txBox="1"/>
          <p:nvPr>
            <p:ph idx="1" type="body"/>
          </p:nvPr>
        </p:nvSpPr>
        <p:spPr>
          <a:xfrm>
            <a:off x="311700" y="1987833"/>
            <a:ext cx="2808000" cy="41040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g13a14530cfb_0_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3" name="Shape 43"/>
        <p:cNvGrpSpPr/>
        <p:nvPr/>
      </p:nvGrpSpPr>
      <p:grpSpPr>
        <a:xfrm>
          <a:off x="0" y="0"/>
          <a:ext cx="0" cy="0"/>
          <a:chOff x="0" y="0"/>
          <a:chExt cx="0" cy="0"/>
        </a:xfrm>
      </p:grpSpPr>
      <p:sp>
        <p:nvSpPr>
          <p:cNvPr id="44" name="Google Shape;44;g13a14530cfb_0_28"/>
          <p:cNvSpPr txBox="1"/>
          <p:nvPr>
            <p:ph type="title"/>
          </p:nvPr>
        </p:nvSpPr>
        <p:spPr>
          <a:xfrm>
            <a:off x="490250" y="701800"/>
            <a:ext cx="5683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5" name="Google Shape;45;g13a14530cfb_0_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g13a14530cfb_0_31"/>
          <p:cNvSpPr/>
          <p:nvPr/>
        </p:nvSpPr>
        <p:spPr>
          <a:xfrm>
            <a:off x="4572000" y="133"/>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 name="Google Shape;48;g13a14530cfb_0_31"/>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g13a14530cfb_0_31"/>
          <p:cNvSpPr txBox="1"/>
          <p:nvPr>
            <p:ph type="title"/>
          </p:nvPr>
        </p:nvSpPr>
        <p:spPr>
          <a:xfrm>
            <a:off x="265500" y="1834132"/>
            <a:ext cx="4045200" cy="2069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50" name="Google Shape;50;g13a14530cfb_0_31"/>
          <p:cNvSpPr txBox="1"/>
          <p:nvPr>
            <p:ph idx="1" type="subTitle"/>
          </p:nvPr>
        </p:nvSpPr>
        <p:spPr>
          <a:xfrm>
            <a:off x="265500" y="3974834"/>
            <a:ext cx="4045200" cy="1794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1" name="Google Shape;51;g13a14530cfb_0_31"/>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52" name="Google Shape;52;g13a14530cfb_0_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9" name="Shape 9"/>
        <p:cNvGrpSpPr/>
        <p:nvPr/>
      </p:nvGrpSpPr>
      <p:grpSpPr>
        <a:xfrm>
          <a:off x="0" y="0"/>
          <a:ext cx="0" cy="0"/>
          <a:chOff x="0" y="0"/>
          <a:chExt cx="0" cy="0"/>
        </a:xfrm>
      </p:grpSpPr>
      <p:sp>
        <p:nvSpPr>
          <p:cNvPr id="10" name="Google Shape;10;g13a14530cfb_0_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11" name="Google Shape;11;g13a14530cfb_0_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12" name="Google Shape;12;g13a14530cfb_0_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9.png"/><Relationship Id="rId13" Type="http://schemas.openxmlformats.org/officeDocument/2006/relationships/image" Target="../media/image4.png"/><Relationship Id="rId12"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3.png"/><Relationship Id="rId9" Type="http://schemas.openxmlformats.org/officeDocument/2006/relationships/image" Target="../media/image6.png"/><Relationship Id="rId15" Type="http://schemas.openxmlformats.org/officeDocument/2006/relationships/image" Target="../media/image9.png"/><Relationship Id="rId14" Type="http://schemas.openxmlformats.org/officeDocument/2006/relationships/image" Target="../media/image1.png"/><Relationship Id="rId17" Type="http://schemas.openxmlformats.org/officeDocument/2006/relationships/image" Target="../media/image11.png"/><Relationship Id="rId16"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jpg"/><Relationship Id="rId7" Type="http://schemas.openxmlformats.org/officeDocument/2006/relationships/image" Target="../media/image8.png"/><Relationship Id="rId8"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about:blan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hhs.texas.gov/business/licensing-credentialing-regulation/long-term-care-credentialing/nurse-aide-training-competency-evaluation-program-natcep/natcep-curriculum-forms" TargetMode="External"/><Relationship Id="rId4" Type="http://schemas.openxmlformats.org/officeDocument/2006/relationships/hyperlink" Target="https://hhs.texas.gov/sites/default/files/documents/doing-business-with-hhs/providers/long-term-care/nf/feedingassistant.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jp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pocketnurse.com/" TargetMode="External"/><Relationship Id="rId4" Type="http://schemas.openxmlformats.org/officeDocument/2006/relationships/hyperlink" Target="https://www.enasco.com/healthcare/" TargetMode="External"/><Relationship Id="rId5" Type="http://schemas.openxmlformats.org/officeDocument/2006/relationships/hyperlink" Target="https://www.mooremedical.com/" TargetMode="External"/><Relationship Id="rId6"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hhs.texas.gov/" TargetMode="External"/><Relationship Id="rId4" Type="http://schemas.openxmlformats.org/officeDocument/2006/relationships/hyperlink" Target="https://hhs.texas.gov/sites/default/files/documents/doing-business-with-hhs/licensing-credentialing-regulation/nurse-aide/cna.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phinational.org/policy/nurse-aide-training-requirements-state" TargetMode="External"/><Relationship Id="rId4" Type="http://schemas.openxmlformats.org/officeDocument/2006/relationships/hyperlink" Target="http://www.aarp.org/home-garden/livable-communities/info-2001/the_1987_nursing_home_reform_act.html" TargetMode="External"/><Relationship Id="rId5" Type="http://schemas.openxmlformats.org/officeDocument/2006/relationships/hyperlink" Target="https://phinational.org/policy/nurse-aide-training-requirements-state" TargetMode="External"/><Relationship Id="rId6" Type="http://schemas.openxmlformats.org/officeDocument/2006/relationships/hyperlink" Target="https://phinational.org/policy/nurse-aide-training-requirements-stat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home.pearsonvue.com/For-test-centers/Test-center-types/Nurse-Aides.asp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www.prometric.com/test-takers/search/nurse-aide/nurse-aide-practice-exam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youtu.be/MN8Xb59Q5vw?list=PL82C9BF2851A5AB51" TargetMode="External"/><Relationship Id="rId4" Type="http://schemas.openxmlformats.org/officeDocument/2006/relationships/hyperlink" Target="https://youtu.be/UavDrFB0RBo?list=PLW8QEU8eV1cm4DTpp_UvgroQZnOJObxyw" TargetMode="External"/><Relationship Id="rId5" Type="http://schemas.openxmlformats.org/officeDocument/2006/relationships/hyperlink" Target="https://youtu.be/3KSXBIbatRk" TargetMode="External"/><Relationship Id="rId6"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hhs.texas.gov/" TargetMode="External"/><Relationship Id="rId4" Type="http://schemas.openxmlformats.org/officeDocument/2006/relationships/hyperlink" Target="http://texreg.sos.state.tx.us/public/readtac$ext.ViewTAC?tac_view=4&amp;ti=40&amp;pt=1&amp;ch=94&amp;rl=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hhs.texas.gov/doing-business-hhs/licensing-credentialing-regulation/nurse-aide-training-competency-evaluation-program-natcep" TargetMode="External"/><Relationship Id="rId4" Type="http://schemas.openxmlformats.org/officeDocument/2006/relationships/hyperlink" Target="https://www.hhs.texas.gov/sites/default/files/documents/doing-business-with-hhs/licensing-credentialing-regulation/nurse-aide/cna.pdf" TargetMode="External"/><Relationship Id="rId5" Type="http://schemas.openxmlformats.org/officeDocument/2006/relationships/hyperlink" Target="https://hhs.texas.gov/sites/default/files/documents/laws-regulations/forms/5514-NATCEP/5514-NATCEP.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hhs.texas.gov/business/licensing-credentialing-regulation/long-term-care-credentialing/nurse-aide-training-competency-evaluation-program-natcep"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
          <p:cNvSpPr txBox="1"/>
          <p:nvPr>
            <p:ph type="ctrTitle"/>
          </p:nvPr>
        </p:nvSpPr>
        <p:spPr>
          <a:xfrm>
            <a:off x="1019825" y="872025"/>
            <a:ext cx="6976200" cy="3852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Been there, Done that, taught the C.N.A Certification</a:t>
            </a:r>
            <a:br>
              <a:rPr lang="en-US"/>
            </a:br>
            <a:r>
              <a:rPr lang="en-US"/>
              <a:t> 	</a:t>
            </a:r>
            <a:br>
              <a:rPr lang="en-US"/>
            </a:br>
            <a:endParaRPr/>
          </a:p>
        </p:txBody>
      </p:sp>
      <p:sp>
        <p:nvSpPr>
          <p:cNvPr id="83" name="Google Shape;83;p1"/>
          <p:cNvSpPr txBox="1"/>
          <p:nvPr>
            <p:ph idx="1" type="subTitle"/>
          </p:nvPr>
        </p:nvSpPr>
        <p:spPr>
          <a:xfrm>
            <a:off x="228600" y="5867400"/>
            <a:ext cx="8001000" cy="762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000"/>
              <a:buFont typeface="Arial"/>
              <a:buNone/>
            </a:pPr>
            <a:r>
              <a:rPr lang="en-US" sz="2000"/>
              <a:t>Cherie R. Watts MSN, RN </a:t>
            </a:r>
            <a:endParaRPr sz="2000"/>
          </a:p>
          <a:p>
            <a:pPr indent="0" lvl="0" marL="0" rtl="0" algn="l">
              <a:lnSpc>
                <a:spcPct val="100000"/>
              </a:lnSpc>
              <a:spcBef>
                <a:spcPts val="0"/>
              </a:spcBef>
              <a:spcAft>
                <a:spcPts val="0"/>
              </a:spcAft>
              <a:buSzPts val="2000"/>
              <a:buFont typeface="Arial"/>
              <a:buNone/>
            </a:pPr>
            <a:r>
              <a:rPr lang="en-US" sz="2000"/>
              <a:t>Curriculum Consultant for Cleveland ISD</a:t>
            </a:r>
            <a:endParaRPr sz="2000"/>
          </a:p>
          <a:p>
            <a:pPr indent="0" lvl="0" marL="0" rtl="0" algn="l">
              <a:lnSpc>
                <a:spcPct val="100000"/>
              </a:lnSpc>
              <a:spcBef>
                <a:spcPts val="400"/>
              </a:spcBef>
              <a:spcAft>
                <a:spcPts val="0"/>
              </a:spcAft>
              <a:buSzPts val="20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4"/>
          <p:cNvSpPr txBox="1"/>
          <p:nvPr>
            <p:ph type="title"/>
          </p:nvPr>
        </p:nvSpPr>
        <p:spPr>
          <a:xfrm>
            <a:off x="152400" y="152400"/>
            <a:ext cx="81534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lgerian"/>
                <a:ea typeface="Algerian"/>
                <a:cs typeface="Algerian"/>
                <a:sym typeface="Algerian"/>
              </a:rPr>
              <a:t>TRAINING SITE </a:t>
            </a:r>
            <a:r>
              <a:rPr lang="en-US" sz="2800">
                <a:latin typeface="Algerian"/>
                <a:ea typeface="Algerian"/>
                <a:cs typeface="Algerian"/>
                <a:sym typeface="Algerian"/>
              </a:rPr>
              <a:t>(clinical rotations)</a:t>
            </a:r>
            <a:endParaRPr sz="2800"/>
          </a:p>
        </p:txBody>
      </p:sp>
      <p:sp>
        <p:nvSpPr>
          <p:cNvPr id="161" name="Google Shape;161;p14"/>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latin typeface="Arial"/>
                <a:ea typeface="Arial"/>
                <a:cs typeface="Arial"/>
                <a:sym typeface="Arial"/>
              </a:rPr>
              <a:t>Develop an affiliation agreement for all sites and get the process started. (could possibly take months for signatures) This can be started before the application process. Put at least 3- 4 years on agreement if possible to cover audit and re -approval process.</a:t>
            </a:r>
            <a:endParaRPr/>
          </a:p>
          <a:p>
            <a:pPr indent="-342900" lvl="0" marL="342900" rtl="0" algn="l">
              <a:lnSpc>
                <a:spcPct val="100000"/>
              </a:lnSpc>
              <a:spcBef>
                <a:spcPts val="480"/>
              </a:spcBef>
              <a:spcAft>
                <a:spcPts val="0"/>
              </a:spcAft>
              <a:buSzPts val="2400"/>
              <a:buFont typeface="Arial"/>
              <a:buChar char="•"/>
            </a:pPr>
            <a:r>
              <a:rPr lang="en-US" sz="2400">
                <a:latin typeface="Arial"/>
                <a:ea typeface="Arial"/>
                <a:cs typeface="Arial"/>
                <a:sym typeface="Arial"/>
              </a:rPr>
              <a:t>Add as many clinical sites to your approval application as possible. Check with THHS prior to completing application.</a:t>
            </a:r>
            <a:endParaRPr/>
          </a:p>
          <a:p>
            <a:pPr indent="-342900" lvl="0" marL="342900" rtl="0" algn="l">
              <a:lnSpc>
                <a:spcPct val="100000"/>
              </a:lnSpc>
              <a:spcBef>
                <a:spcPts val="480"/>
              </a:spcBef>
              <a:spcAft>
                <a:spcPts val="0"/>
              </a:spcAft>
              <a:buSzPts val="2400"/>
              <a:buFont typeface="Arial"/>
              <a:buChar char="•"/>
            </a:pPr>
            <a:r>
              <a:rPr lang="en-US" sz="2400">
                <a:latin typeface="Arial"/>
                <a:ea typeface="Arial"/>
                <a:cs typeface="Arial"/>
                <a:sym typeface="Arial"/>
              </a:rPr>
              <a:t>Discuss potential clinical dates, times, parking, meals, transportation with administration. Consider conflicts with other training programs. Ask for a tour of the facility. </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5"/>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lgerian"/>
                <a:ea typeface="Algerian"/>
                <a:cs typeface="Algerian"/>
                <a:sym typeface="Algerian"/>
              </a:rPr>
              <a:t>INITIATE the approval process</a:t>
            </a:r>
            <a:endParaRPr/>
          </a:p>
        </p:txBody>
      </p:sp>
      <p:sp>
        <p:nvSpPr>
          <p:cNvPr id="168" name="Google Shape;168;p15"/>
          <p:cNvSpPr txBox="1"/>
          <p:nvPr>
            <p:ph idx="1" type="body"/>
          </p:nvPr>
        </p:nvSpPr>
        <p:spPr>
          <a:xfrm>
            <a:off x="152400" y="1447800"/>
            <a:ext cx="81534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Complete and mail the application for program to THHS, include resumes for all instructors and director. Add as many instructors as possible. Consider possibility of long term substitute. Make copies and keep a filing system. </a:t>
            </a:r>
            <a:endParaRPr/>
          </a:p>
          <a:p>
            <a:pPr indent="-342900" lvl="0" marL="342900" rtl="0" algn="l">
              <a:lnSpc>
                <a:spcPct val="100000"/>
              </a:lnSpc>
              <a:spcBef>
                <a:spcPts val="480"/>
              </a:spcBef>
              <a:spcAft>
                <a:spcPts val="0"/>
              </a:spcAft>
              <a:buSzPts val="2400"/>
              <a:buFont typeface="Arial"/>
              <a:buChar char="•"/>
            </a:pPr>
            <a:r>
              <a:rPr lang="en-US" sz="2400"/>
              <a:t>Affiliation Agreements. Make them last through next audit. At least three years if possible. Program will be audited every 2 years.</a:t>
            </a:r>
            <a:endParaRPr/>
          </a:p>
          <a:p>
            <a:pPr indent="-342900" lvl="0" marL="342900" rtl="0" algn="l">
              <a:lnSpc>
                <a:spcPct val="100000"/>
              </a:lnSpc>
              <a:spcBef>
                <a:spcPts val="480"/>
              </a:spcBef>
              <a:spcAft>
                <a:spcPts val="0"/>
              </a:spcAft>
              <a:buSzPts val="2400"/>
              <a:buFont typeface="Arial"/>
              <a:buChar char="•"/>
            </a:pPr>
            <a:r>
              <a:rPr lang="en-US" sz="2400"/>
              <a:t>Set up classroom, and clinical laboratory. Order all supplies, books, copy newest curriculum, procedural guidelines, testing skills lab check – off’s.</a:t>
            </a:r>
            <a:endParaRPr sz="1600"/>
          </a:p>
          <a:p>
            <a:pPr indent="-190500" lvl="0" marL="342900" rtl="0" algn="l">
              <a:lnSpc>
                <a:spcPct val="100000"/>
              </a:lnSpc>
              <a:spcBef>
                <a:spcPts val="480"/>
              </a:spcBef>
              <a:spcAft>
                <a:spcPts val="0"/>
              </a:spcAft>
              <a:buSzPts val="2400"/>
              <a:buFont typeface="Arial"/>
              <a:buNone/>
            </a:pPr>
            <a:r>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6"/>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lgerian"/>
                <a:ea typeface="Algerian"/>
                <a:cs typeface="Algerian"/>
                <a:sym typeface="Algerian"/>
              </a:rPr>
              <a:t>Offer the Program to match your district needs</a:t>
            </a:r>
            <a:endParaRPr/>
          </a:p>
        </p:txBody>
      </p:sp>
      <p:sp>
        <p:nvSpPr>
          <p:cNvPr id="175" name="Google Shape;175;p16"/>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What grade level: Who will take the class? Juniors, seniors or combination. Program is flexible as long as rugs are followed.</a:t>
            </a:r>
            <a:endParaRPr/>
          </a:p>
          <a:p>
            <a:pPr indent="-342900" lvl="0" marL="342900" rtl="0" algn="l">
              <a:lnSpc>
                <a:spcPct val="100000"/>
              </a:lnSpc>
              <a:spcBef>
                <a:spcPts val="400"/>
              </a:spcBef>
              <a:spcAft>
                <a:spcPts val="0"/>
              </a:spcAft>
              <a:buSzPts val="2000"/>
              <a:buFont typeface="Arial"/>
              <a:buChar char="•"/>
            </a:pPr>
            <a:r>
              <a:rPr lang="en-US" sz="2000"/>
              <a:t>Consider creating a student application or interest survey.</a:t>
            </a:r>
            <a:endParaRPr/>
          </a:p>
          <a:p>
            <a:pPr indent="-342900" lvl="0" marL="342900" rtl="0" algn="l">
              <a:lnSpc>
                <a:spcPct val="100000"/>
              </a:lnSpc>
              <a:spcBef>
                <a:spcPts val="400"/>
              </a:spcBef>
              <a:spcAft>
                <a:spcPts val="0"/>
              </a:spcAft>
              <a:buSzPts val="2000"/>
              <a:buFont typeface="Arial"/>
              <a:buChar char="•"/>
            </a:pPr>
            <a:r>
              <a:rPr lang="en-US" sz="2000"/>
              <a:t>Consider discipline record and absence records.</a:t>
            </a:r>
            <a:endParaRPr/>
          </a:p>
          <a:p>
            <a:pPr indent="-342900" lvl="0" marL="342900" rtl="0" algn="l">
              <a:lnSpc>
                <a:spcPct val="100000"/>
              </a:lnSpc>
              <a:spcBef>
                <a:spcPts val="400"/>
              </a:spcBef>
              <a:spcAft>
                <a:spcPts val="0"/>
              </a:spcAft>
              <a:buSzPts val="2000"/>
              <a:buFont typeface="Arial"/>
              <a:buChar char="•"/>
            </a:pPr>
            <a:r>
              <a:rPr lang="en-US" sz="2000"/>
              <a:t>Consider mandatory parent / student </a:t>
            </a:r>
            <a:r>
              <a:rPr b="1" i="1" lang="en-US" sz="2000"/>
              <a:t>Information Session</a:t>
            </a:r>
            <a:r>
              <a:rPr lang="en-US" sz="2000"/>
              <a:t>. </a:t>
            </a:r>
            <a:endParaRPr/>
          </a:p>
          <a:p>
            <a:pPr indent="-342900" lvl="0" marL="342900" rtl="0" algn="l">
              <a:lnSpc>
                <a:spcPct val="100000"/>
              </a:lnSpc>
              <a:spcBef>
                <a:spcPts val="400"/>
              </a:spcBef>
              <a:spcAft>
                <a:spcPts val="0"/>
              </a:spcAft>
              <a:buSzPts val="2000"/>
              <a:buFont typeface="Arial"/>
              <a:buChar char="•"/>
            </a:pPr>
            <a:r>
              <a:rPr lang="en-US" sz="2000"/>
              <a:t>Prerequisites – up to your district.  Consider At Risk, Special Education Students, and students with disabilities. </a:t>
            </a:r>
            <a:endParaRPr/>
          </a:p>
          <a:p>
            <a:pPr indent="-342900" lvl="0" marL="342900" rtl="0" algn="l">
              <a:lnSpc>
                <a:spcPct val="100000"/>
              </a:lnSpc>
              <a:spcBef>
                <a:spcPts val="400"/>
              </a:spcBef>
              <a:spcAft>
                <a:spcPts val="0"/>
              </a:spcAft>
              <a:buSzPts val="2000"/>
              <a:buFont typeface="Arial"/>
              <a:buChar char="•"/>
            </a:pPr>
            <a:r>
              <a:rPr lang="en-US" sz="2000"/>
              <a:t>Class size – THHS: clinical 1 instructor / 10 students. Classroom can hold more, but clinical lab should be the same as clinical, but no state requirements for lab.</a:t>
            </a:r>
            <a:endParaRPr/>
          </a:p>
          <a:p>
            <a:pPr indent="-342900" lvl="0" marL="342900" rtl="0" algn="l">
              <a:lnSpc>
                <a:spcPct val="100000"/>
              </a:lnSpc>
              <a:spcBef>
                <a:spcPts val="400"/>
              </a:spcBef>
              <a:spcAft>
                <a:spcPts val="0"/>
              </a:spcAft>
              <a:buSzPts val="2000"/>
              <a:buFont typeface="Arial"/>
              <a:buChar char="•"/>
            </a:pPr>
            <a:r>
              <a:rPr lang="en-US" sz="2000"/>
              <a:t>Student schedules - consider double or triple blocking classes. If transporting to another campus, consider travel time and lunch needs. </a:t>
            </a:r>
            <a:endParaRPr/>
          </a:p>
          <a:p>
            <a:pPr indent="-342900" lvl="0" marL="342900" rtl="0" algn="l">
              <a:lnSpc>
                <a:spcPct val="100000"/>
              </a:lnSpc>
              <a:spcBef>
                <a:spcPts val="400"/>
              </a:spcBef>
              <a:spcAft>
                <a:spcPts val="0"/>
              </a:spcAft>
              <a:buSzPts val="2000"/>
              <a:buFont typeface="Arial"/>
              <a:buChar char="•"/>
            </a:pPr>
            <a:r>
              <a:rPr lang="en-US" sz="2000"/>
              <a:t>Build in clinical rotation – at least a few 8 hour clinical dates, if possible. (minimum of 40 hours – in any combination)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lgerian"/>
                <a:ea typeface="Algerian"/>
                <a:cs typeface="Algerian"/>
                <a:sym typeface="Algerian"/>
              </a:rPr>
              <a:t>certification</a:t>
            </a:r>
            <a:endParaRPr/>
          </a:p>
        </p:txBody>
      </p:sp>
      <p:sp>
        <p:nvSpPr>
          <p:cNvPr id="182" name="Google Shape;182;p17"/>
          <p:cNvSpPr txBox="1"/>
          <p:nvPr>
            <p:ph idx="1" type="body"/>
          </p:nvPr>
        </p:nvSpPr>
        <p:spPr>
          <a:xfrm>
            <a:off x="457200" y="1447800"/>
            <a:ext cx="7696200" cy="4800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Certification Process: Requires course completion of all classroom, laboratory practice and clinical hours. Mandatory sign – in sheets.</a:t>
            </a:r>
            <a:endParaRPr/>
          </a:p>
          <a:p>
            <a:pPr indent="-342900" lvl="0" marL="342900" rtl="0" algn="l">
              <a:lnSpc>
                <a:spcPct val="100000"/>
              </a:lnSpc>
              <a:spcBef>
                <a:spcPts val="480"/>
              </a:spcBef>
              <a:spcAft>
                <a:spcPts val="0"/>
              </a:spcAft>
              <a:buSzPts val="2400"/>
              <a:buFont typeface="Arial"/>
              <a:buChar char="•"/>
            </a:pPr>
            <a:r>
              <a:rPr lang="en-US" sz="2400"/>
              <a:t>Students create a profile on Prometric website. The program  Director approves each student to sit for the certification exam.</a:t>
            </a:r>
            <a:endParaRPr/>
          </a:p>
          <a:p>
            <a:pPr indent="-342900" lvl="0" marL="342900" rtl="0" algn="l">
              <a:lnSpc>
                <a:spcPct val="100000"/>
              </a:lnSpc>
              <a:spcBef>
                <a:spcPts val="480"/>
              </a:spcBef>
              <a:spcAft>
                <a:spcPts val="0"/>
              </a:spcAft>
              <a:buSzPts val="2400"/>
              <a:buFont typeface="Arial"/>
              <a:buChar char="•"/>
            </a:pPr>
            <a:r>
              <a:rPr lang="en-US" sz="2400"/>
              <a:t>Students then schedule the exam through Prometric on line system.</a:t>
            </a:r>
            <a:endParaRPr/>
          </a:p>
          <a:p>
            <a:pPr indent="-342900" lvl="0" marL="342900" rtl="0" algn="l">
              <a:lnSpc>
                <a:spcPct val="100000"/>
              </a:lnSpc>
              <a:spcBef>
                <a:spcPts val="480"/>
              </a:spcBef>
              <a:spcAft>
                <a:spcPts val="0"/>
              </a:spcAft>
              <a:buSzPts val="2400"/>
              <a:buFont typeface="Arial"/>
              <a:buChar char="•"/>
            </a:pPr>
            <a:r>
              <a:rPr lang="en-US" sz="2400"/>
              <a:t>Certification exam can be paid by vouchers, or credit card. (price increase noted)</a:t>
            </a:r>
            <a:endParaRPr/>
          </a:p>
          <a:p>
            <a:pPr indent="-342900" lvl="0" marL="342900" rtl="0" algn="l">
              <a:lnSpc>
                <a:spcPct val="100000"/>
              </a:lnSpc>
              <a:spcBef>
                <a:spcPts val="480"/>
              </a:spcBef>
              <a:spcAft>
                <a:spcPts val="0"/>
              </a:spcAft>
              <a:buSzPts val="2400"/>
              <a:buFont typeface="Arial"/>
              <a:buChar char="•"/>
            </a:pPr>
            <a:r>
              <a:rPr lang="en-US" sz="2400"/>
              <a:t>Plan a district Pinning Ceremony; schedule it and order Pins and supplies early in year.</a:t>
            </a:r>
            <a:endParaRPr/>
          </a:p>
          <a:p>
            <a:pPr indent="0" lvl="0" marL="0" rtl="0" algn="l">
              <a:lnSpc>
                <a:spcPct val="100000"/>
              </a:lnSpc>
              <a:spcBef>
                <a:spcPts val="480"/>
              </a:spcBef>
              <a:spcAft>
                <a:spcPts val="0"/>
              </a:spcAft>
              <a:buSzPts val="2400"/>
              <a:buFont typeface="Arial"/>
              <a:buNone/>
            </a:pPr>
            <a:r>
              <a:t/>
            </a:r>
            <a:endParaRPr sz="24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8"/>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lgerian"/>
                <a:ea typeface="Algerian"/>
                <a:cs typeface="Algerian"/>
                <a:sym typeface="Algerian"/>
              </a:rPr>
              <a:t>certification</a:t>
            </a:r>
            <a:endParaRPr/>
          </a:p>
        </p:txBody>
      </p:sp>
      <p:sp>
        <p:nvSpPr>
          <p:cNvPr id="189" name="Google Shape;189;p18"/>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Exam is 2 parts. Theory and skills. Students must pass both parts for certification and can attempt 3 times. The exam is administered by a state examiner in an approved testing site that has a testing lab for the skills test and a place to take the written exam. The written exam is currently taken on computer. </a:t>
            </a:r>
            <a:endParaRPr/>
          </a:p>
          <a:p>
            <a:pPr indent="-342900" lvl="0" marL="342900" rtl="0" algn="l">
              <a:lnSpc>
                <a:spcPct val="100000"/>
              </a:lnSpc>
              <a:spcBef>
                <a:spcPts val="480"/>
              </a:spcBef>
              <a:spcAft>
                <a:spcPts val="0"/>
              </a:spcAft>
              <a:buSzPts val="2400"/>
              <a:buFont typeface="Arial"/>
              <a:buChar char="•"/>
            </a:pPr>
            <a:r>
              <a:rPr lang="en-US" sz="2400"/>
              <a:t>The theory exam is 70 multiple choice questions. Skills exam  will be discussed in detail later, but students must perform 5-7 random skills within 30-45 minutes.</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Program Audit Preparation</a:t>
            </a:r>
            <a:endParaRPr/>
          </a:p>
        </p:txBody>
      </p:sp>
      <p:sp>
        <p:nvSpPr>
          <p:cNvPr id="196" name="Google Shape;196;p20"/>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42900" lvl="0" marL="342900" rtl="0" algn="l">
              <a:lnSpc>
                <a:spcPct val="100000"/>
              </a:lnSpc>
              <a:spcBef>
                <a:spcPts val="280"/>
              </a:spcBef>
              <a:spcAft>
                <a:spcPts val="0"/>
              </a:spcAft>
              <a:buSzPts val="1400"/>
              <a:buFont typeface="Arial"/>
              <a:buChar char="•"/>
            </a:pPr>
            <a:r>
              <a:rPr b="1" lang="en-US" sz="1400"/>
              <a:t>§94.7  Approval, Reapproval, and Inspection of a Nurse Aide Training and Competency Evaluation Program (NATCEP)</a:t>
            </a:r>
            <a:endParaRPr/>
          </a:p>
          <a:p>
            <a:pPr indent="-342900" lvl="0" marL="342900" rtl="0" algn="l">
              <a:lnSpc>
                <a:spcPct val="100000"/>
              </a:lnSpc>
              <a:spcBef>
                <a:spcPts val="280"/>
              </a:spcBef>
              <a:spcAft>
                <a:spcPts val="0"/>
              </a:spcAft>
              <a:buSzPts val="1400"/>
              <a:buFont typeface="Arial"/>
              <a:buChar char="•"/>
            </a:pPr>
            <a:r>
              <a:rPr lang="en-US" sz="1400"/>
              <a:t>(a) Initial approval of a NATCEP is made on the basis of the application submitted to DHS.</a:t>
            </a:r>
            <a:endParaRPr/>
          </a:p>
          <a:p>
            <a:pPr indent="-342900" lvl="0" marL="342900" rtl="0" algn="l">
              <a:lnSpc>
                <a:spcPct val="100000"/>
              </a:lnSpc>
              <a:spcBef>
                <a:spcPts val="280"/>
              </a:spcBef>
              <a:spcAft>
                <a:spcPts val="0"/>
              </a:spcAft>
              <a:buSzPts val="1400"/>
              <a:buFont typeface="Arial"/>
              <a:buChar char="•"/>
            </a:pPr>
            <a:r>
              <a:rPr lang="en-US" sz="1400"/>
              <a:t>(b) Approval of a NATCEP is granted for a period of two years.</a:t>
            </a:r>
            <a:endParaRPr/>
          </a:p>
          <a:p>
            <a:pPr indent="-342900" lvl="0" marL="342900" rtl="0" algn="l">
              <a:lnSpc>
                <a:spcPct val="100000"/>
              </a:lnSpc>
              <a:spcBef>
                <a:spcPts val="280"/>
              </a:spcBef>
              <a:spcAft>
                <a:spcPts val="0"/>
              </a:spcAft>
              <a:buSzPts val="1400"/>
              <a:buFont typeface="Arial"/>
              <a:buChar char="•"/>
            </a:pPr>
            <a:r>
              <a:rPr lang="en-US" sz="1400"/>
              <a:t>(c) DHS sends a notice of renewal and a renewal application form to a NATCEP at least 60 days before the expiration date of the approval.</a:t>
            </a:r>
            <a:endParaRPr/>
          </a:p>
          <a:p>
            <a:pPr indent="-342900" lvl="0" marL="342900" rtl="0" algn="l">
              <a:lnSpc>
                <a:spcPct val="100000"/>
              </a:lnSpc>
              <a:spcBef>
                <a:spcPts val="280"/>
              </a:spcBef>
              <a:spcAft>
                <a:spcPts val="0"/>
              </a:spcAft>
              <a:buSzPts val="1400"/>
              <a:buFont typeface="Arial"/>
              <a:buChar char="•"/>
            </a:pPr>
            <a:r>
              <a:rPr lang="en-US" sz="1400"/>
              <a:t>(d) A NATCEP must file the renewal application 30 days before the expiration date of the approval. An application filed after the 30 days, or failure to file an application, will result in the expiration of approval.</a:t>
            </a:r>
            <a:endParaRPr/>
          </a:p>
          <a:p>
            <a:pPr indent="-342900" lvl="0" marL="342900" rtl="0" algn="l">
              <a:lnSpc>
                <a:spcPct val="100000"/>
              </a:lnSpc>
              <a:spcBef>
                <a:spcPts val="280"/>
              </a:spcBef>
              <a:spcAft>
                <a:spcPts val="0"/>
              </a:spcAft>
              <a:buSzPts val="1400"/>
              <a:buFont typeface="Arial"/>
              <a:buChar char="•"/>
            </a:pPr>
            <a:r>
              <a:rPr lang="en-US" sz="1400"/>
              <a:t>(e) The results of an on-site visit to determine NATCEP compliance with the Act and this chapter will be used in the decision to renew the approval of a NATCEP.</a:t>
            </a:r>
            <a:endParaRPr/>
          </a:p>
          <a:p>
            <a:pPr indent="-342900" lvl="0" marL="342900" rtl="0" algn="l">
              <a:lnSpc>
                <a:spcPct val="100000"/>
              </a:lnSpc>
              <a:spcBef>
                <a:spcPts val="280"/>
              </a:spcBef>
              <a:spcAft>
                <a:spcPts val="0"/>
              </a:spcAft>
              <a:buSzPts val="1400"/>
              <a:buFont typeface="Arial"/>
              <a:buChar char="•"/>
            </a:pPr>
            <a:r>
              <a:rPr lang="en-US" sz="1400"/>
              <a:t>(f) DHS may conduct an on-site review of a NATCEP at any reasonable time.</a:t>
            </a:r>
            <a:endParaRPr/>
          </a:p>
          <a:p>
            <a:pPr indent="-342900" lvl="0" marL="342900" rtl="0" algn="l">
              <a:lnSpc>
                <a:spcPct val="100000"/>
              </a:lnSpc>
              <a:spcBef>
                <a:spcPts val="280"/>
              </a:spcBef>
              <a:spcAft>
                <a:spcPts val="0"/>
              </a:spcAft>
              <a:buSzPts val="1400"/>
              <a:buFont typeface="Arial"/>
              <a:buChar char="•"/>
            </a:pPr>
            <a:r>
              <a:rPr lang="en-US" sz="1400"/>
              <a:t>(g) DHS will provide written notification to a NATCEP of any deficiencies found as the result of any on-site review.</a:t>
            </a:r>
            <a:endParaRPr/>
          </a:p>
          <a:p>
            <a:pPr indent="-342900" lvl="0" marL="342900" rtl="0" algn="l">
              <a:lnSpc>
                <a:spcPct val="100000"/>
              </a:lnSpc>
              <a:spcBef>
                <a:spcPts val="280"/>
              </a:spcBef>
              <a:spcAft>
                <a:spcPts val="0"/>
              </a:spcAft>
              <a:buSzPts val="1400"/>
              <a:buFont typeface="Arial"/>
              <a:buChar char="•"/>
            </a:pPr>
            <a:r>
              <a:rPr lang="en-US" sz="1400"/>
              <a:t>(1) The NATCEP must submit a written response to DHS, which includes a plan of correction (POC) to correct all deficiencies.</a:t>
            </a:r>
            <a:endParaRPr/>
          </a:p>
          <a:p>
            <a:pPr indent="-342900" lvl="0" marL="342900" rtl="0" algn="l">
              <a:lnSpc>
                <a:spcPct val="100000"/>
              </a:lnSpc>
              <a:spcBef>
                <a:spcPts val="280"/>
              </a:spcBef>
              <a:spcAft>
                <a:spcPts val="0"/>
              </a:spcAft>
              <a:buSzPts val="1400"/>
              <a:buFont typeface="Arial"/>
              <a:buChar char="•"/>
            </a:pPr>
            <a:r>
              <a:rPr lang="en-US" sz="1400"/>
              <a:t>(2) DHS may direct a NATCEP to comply with the requirements of the Act and this chapter.</a:t>
            </a:r>
            <a:endParaRPr/>
          </a:p>
          <a:p>
            <a:pPr indent="-342900" lvl="0" marL="342900" rtl="0" algn="l">
              <a:lnSpc>
                <a:spcPct val="100000"/>
              </a:lnSpc>
              <a:spcBef>
                <a:spcPts val="280"/>
              </a:spcBef>
              <a:spcAft>
                <a:spcPts val="0"/>
              </a:spcAft>
              <a:buSzPts val="1400"/>
              <a:buFont typeface="Arial"/>
              <a:buChar char="•"/>
            </a:pPr>
            <a:r>
              <a:rPr lang="en-US" sz="1400"/>
              <a:t>(3) A NATCEP that does not meet the requirements of the Act and this chapter by failing to provide an adequate POC will be subject to withdrawal of approval.</a:t>
            </a:r>
            <a:endParaRPr/>
          </a:p>
          <a:p>
            <a:pPr indent="-342900" lvl="0" marL="342900" rtl="0" algn="l">
              <a:lnSpc>
                <a:spcPct val="100000"/>
              </a:lnSpc>
              <a:spcBef>
                <a:spcPts val="280"/>
              </a:spcBef>
              <a:spcAft>
                <a:spcPts val="0"/>
              </a:spcAft>
              <a:buSzPts val="1400"/>
              <a:buFont typeface="Arial"/>
              <a:buChar char="•"/>
            </a:pPr>
            <a:r>
              <a:rPr lang="en-US" sz="1400"/>
              <a:t> </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type="title"/>
          </p:nvPr>
        </p:nvSpPr>
        <p:spPr>
          <a:xfrm>
            <a:off x="138404"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PROGRAM AUDIT PREP – Program Records</a:t>
            </a:r>
            <a:endParaRPr/>
          </a:p>
        </p:txBody>
      </p:sp>
      <p:sp>
        <p:nvSpPr>
          <p:cNvPr id="203" name="Google Shape;203;p21"/>
          <p:cNvSpPr txBox="1"/>
          <p:nvPr>
            <p:ph idx="1" type="body"/>
          </p:nvPr>
        </p:nvSpPr>
        <p:spPr>
          <a:xfrm>
            <a:off x="138405" y="1676400"/>
            <a:ext cx="4890796" cy="468883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Font typeface="Arial"/>
              <a:buNone/>
            </a:pPr>
            <a:r>
              <a:rPr lang="en-US"/>
              <a:t>Keep an accessible organized filing system.</a:t>
            </a:r>
            <a:endParaRPr/>
          </a:p>
          <a:p>
            <a:pPr indent="-342900" lvl="0" marL="342900" rtl="0" algn="l">
              <a:lnSpc>
                <a:spcPct val="100000"/>
              </a:lnSpc>
              <a:spcBef>
                <a:spcPts val="640"/>
              </a:spcBef>
              <a:spcAft>
                <a:spcPts val="0"/>
              </a:spcAft>
              <a:buSzPts val="3200"/>
              <a:buFont typeface="Arial"/>
              <a:buChar char="•"/>
            </a:pPr>
            <a:r>
              <a:rPr lang="en-US"/>
              <a:t>Teacher file – can be in school office or teacher office</a:t>
            </a:r>
            <a:endParaRPr/>
          </a:p>
          <a:p>
            <a:pPr indent="-342900" lvl="0" marL="342900" rtl="0" algn="l">
              <a:lnSpc>
                <a:spcPct val="100000"/>
              </a:lnSpc>
              <a:spcBef>
                <a:spcPts val="640"/>
              </a:spcBef>
              <a:spcAft>
                <a:spcPts val="0"/>
              </a:spcAft>
              <a:buSzPts val="3200"/>
              <a:buFont typeface="Arial"/>
              <a:buChar char="•"/>
            </a:pPr>
            <a:r>
              <a:rPr lang="en-US"/>
              <a:t>District file – CTE Director Office</a:t>
            </a:r>
            <a:endParaRPr/>
          </a:p>
          <a:p>
            <a:pPr indent="-139700" lvl="0" marL="342900" rtl="0" algn="l">
              <a:lnSpc>
                <a:spcPct val="100000"/>
              </a:lnSpc>
              <a:spcBef>
                <a:spcPts val="640"/>
              </a:spcBef>
              <a:spcAft>
                <a:spcPts val="0"/>
              </a:spcAft>
              <a:buSzPts val="3200"/>
              <a:buFont typeface="Arial"/>
              <a:buNone/>
            </a:pPr>
            <a:r>
              <a:t/>
            </a:r>
            <a:endParaRPr/>
          </a:p>
          <a:p>
            <a:pPr indent="-139700" lvl="0" marL="342900" rtl="0" algn="l">
              <a:lnSpc>
                <a:spcPct val="100000"/>
              </a:lnSpc>
              <a:spcBef>
                <a:spcPts val="640"/>
              </a:spcBef>
              <a:spcAft>
                <a:spcPts val="0"/>
              </a:spcAft>
              <a:buSzPts val="3200"/>
              <a:buFont typeface="Arial"/>
              <a:buNone/>
            </a:pPr>
            <a:r>
              <a:t/>
            </a:r>
            <a:endParaRPr/>
          </a:p>
        </p:txBody>
      </p:sp>
      <p:pic>
        <p:nvPicPr>
          <p:cNvPr descr="Image result for color coded filing system picture" id="204" name="Google Shape;204;p21"/>
          <p:cNvPicPr preferRelativeResize="0"/>
          <p:nvPr/>
        </p:nvPicPr>
        <p:blipFill rotWithShape="1">
          <a:blip r:embed="rId3">
            <a:alphaModFix/>
          </a:blip>
          <a:srcRect b="0" l="0" r="0" t="0"/>
          <a:stretch/>
        </p:blipFill>
        <p:spPr>
          <a:xfrm>
            <a:off x="5008985" y="1371600"/>
            <a:ext cx="3492553" cy="50698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2"/>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Files – Program Audit</a:t>
            </a:r>
            <a:endParaRPr/>
          </a:p>
        </p:txBody>
      </p:sp>
      <p:sp>
        <p:nvSpPr>
          <p:cNvPr id="211" name="Google Shape;211;p22"/>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3200"/>
              <a:buFont typeface="Arial"/>
              <a:buChar char="•"/>
            </a:pPr>
            <a:r>
              <a:rPr lang="en-US"/>
              <a:t>All Applications – new, old keep them all. Save the entire application including resumes, affiliation agreements</a:t>
            </a:r>
            <a:endParaRPr/>
          </a:p>
          <a:p>
            <a:pPr indent="-342900" lvl="0" marL="342900" rtl="0" algn="l">
              <a:lnSpc>
                <a:spcPct val="100000"/>
              </a:lnSpc>
              <a:spcBef>
                <a:spcPts val="640"/>
              </a:spcBef>
              <a:spcAft>
                <a:spcPts val="0"/>
              </a:spcAft>
              <a:buSzPts val="3200"/>
              <a:buFont typeface="Arial"/>
              <a:buChar char="•"/>
            </a:pPr>
            <a:r>
              <a:rPr lang="en-US"/>
              <a:t>Every two years the program will have to send in a renewal program application that must be notarized. </a:t>
            </a:r>
            <a:endParaRPr/>
          </a:p>
          <a:p>
            <a:pPr indent="-342900" lvl="0" marL="342900" rtl="0" algn="l">
              <a:lnSpc>
                <a:spcPct val="100000"/>
              </a:lnSpc>
              <a:spcBef>
                <a:spcPts val="640"/>
              </a:spcBef>
              <a:spcAft>
                <a:spcPts val="0"/>
              </a:spcAft>
              <a:buSzPts val="3200"/>
              <a:buFont typeface="Arial"/>
              <a:buChar char="•"/>
            </a:pPr>
            <a:r>
              <a:rPr lang="en-US"/>
              <a:t>Keep all correspondence from THHS  and Prometric including approval letters, deficiencies, plan of correction (POC),emails, reports</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3"/>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Files – Program Audit</a:t>
            </a:r>
            <a:endParaRPr/>
          </a:p>
        </p:txBody>
      </p:sp>
      <p:sp>
        <p:nvSpPr>
          <p:cNvPr id="218" name="Google Shape;218;p23"/>
          <p:cNvSpPr txBox="1"/>
          <p:nvPr>
            <p:ph idx="1" type="body"/>
          </p:nvPr>
        </p:nvSpPr>
        <p:spPr>
          <a:xfrm>
            <a:off x="152400" y="1219200"/>
            <a:ext cx="4343400" cy="4953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3200"/>
              <a:buFont typeface="Arial"/>
              <a:buChar char="•"/>
            </a:pPr>
            <a:r>
              <a:rPr lang="en-US"/>
              <a:t>Have everything ready and orderly for the auditor who will conduct the on – site review.  </a:t>
            </a:r>
            <a:endParaRPr/>
          </a:p>
          <a:p>
            <a:pPr indent="-342900" lvl="0" marL="342900" rtl="0" algn="l">
              <a:lnSpc>
                <a:spcPct val="100000"/>
              </a:lnSpc>
              <a:spcBef>
                <a:spcPts val="640"/>
              </a:spcBef>
              <a:spcAft>
                <a:spcPts val="0"/>
              </a:spcAft>
              <a:buSzPts val="3200"/>
              <a:buFont typeface="Arial"/>
              <a:buChar char="•"/>
            </a:pPr>
            <a:r>
              <a:rPr lang="en-US"/>
              <a:t>Can keep in file cabinet then move to portable file or keep in portable file. </a:t>
            </a:r>
            <a:endParaRPr/>
          </a:p>
        </p:txBody>
      </p:sp>
      <p:pic>
        <p:nvPicPr>
          <p:cNvPr descr="Image result for filing box with handle" id="219" name="Google Shape;219;p23"/>
          <p:cNvPicPr preferRelativeResize="0"/>
          <p:nvPr/>
        </p:nvPicPr>
        <p:blipFill rotWithShape="1">
          <a:blip r:embed="rId3">
            <a:alphaModFix/>
          </a:blip>
          <a:srcRect b="0" l="0" r="0" t="0"/>
          <a:stretch/>
        </p:blipFill>
        <p:spPr>
          <a:xfrm>
            <a:off x="4910818" y="3962400"/>
            <a:ext cx="3657600" cy="2782326"/>
          </a:xfrm>
          <a:prstGeom prst="rect">
            <a:avLst/>
          </a:prstGeom>
          <a:noFill/>
          <a:ln>
            <a:noFill/>
          </a:ln>
        </p:spPr>
      </p:pic>
      <p:pic>
        <p:nvPicPr>
          <p:cNvPr descr="Sterilite Legal/Letter File Box" id="220" name="Google Shape;220;p23"/>
          <p:cNvPicPr preferRelativeResize="0"/>
          <p:nvPr/>
        </p:nvPicPr>
        <p:blipFill rotWithShape="1">
          <a:blip r:embed="rId4">
            <a:alphaModFix/>
          </a:blip>
          <a:srcRect b="0" l="0" r="0" t="0"/>
          <a:stretch/>
        </p:blipFill>
        <p:spPr>
          <a:xfrm>
            <a:off x="4910818" y="886019"/>
            <a:ext cx="3067050" cy="3067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Program Audit File</a:t>
            </a:r>
            <a:endParaRPr/>
          </a:p>
        </p:txBody>
      </p:sp>
      <p:sp>
        <p:nvSpPr>
          <p:cNvPr id="227" name="Google Shape;227;p24"/>
          <p:cNvSpPr txBox="1"/>
          <p:nvPr>
            <p:ph idx="1" type="body"/>
          </p:nvPr>
        </p:nvSpPr>
        <p:spPr>
          <a:xfrm>
            <a:off x="174171" y="1371600"/>
            <a:ext cx="7696200" cy="4724400"/>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SzPts val="2000"/>
              <a:buFont typeface="Arial"/>
              <a:buAutoNum type="arabicPeriod"/>
            </a:pPr>
            <a:r>
              <a:rPr lang="en-US" sz="2000"/>
              <a:t>Program Applications – most recent( keep all) </a:t>
            </a:r>
            <a:endParaRPr/>
          </a:p>
          <a:p>
            <a:pPr indent="-514350" lvl="0" marL="514350" rtl="0" algn="l">
              <a:lnSpc>
                <a:spcPct val="100000"/>
              </a:lnSpc>
              <a:spcBef>
                <a:spcPts val="400"/>
              </a:spcBef>
              <a:spcAft>
                <a:spcPts val="0"/>
              </a:spcAft>
              <a:buSzPts val="2000"/>
              <a:buFont typeface="Arial"/>
              <a:buAutoNum type="arabicPeriod"/>
            </a:pPr>
            <a:r>
              <a:rPr lang="en-US" sz="2000"/>
              <a:t>All resumes – Director and all instructors, not supplemental instructors</a:t>
            </a:r>
            <a:endParaRPr/>
          </a:p>
          <a:p>
            <a:pPr indent="-514350" lvl="0" marL="514350" rtl="0" algn="l">
              <a:lnSpc>
                <a:spcPct val="100000"/>
              </a:lnSpc>
              <a:spcBef>
                <a:spcPts val="400"/>
              </a:spcBef>
              <a:spcAft>
                <a:spcPts val="0"/>
              </a:spcAft>
              <a:buSzPts val="2000"/>
              <a:buFont typeface="Arial"/>
              <a:buAutoNum type="arabicPeriod"/>
            </a:pPr>
            <a:r>
              <a:rPr lang="en-US" sz="2000"/>
              <a:t>Affiliation Agreements</a:t>
            </a:r>
            <a:endParaRPr/>
          </a:p>
          <a:p>
            <a:pPr indent="-514350" lvl="0" marL="514350" rtl="0" algn="l">
              <a:lnSpc>
                <a:spcPct val="100000"/>
              </a:lnSpc>
              <a:spcBef>
                <a:spcPts val="400"/>
              </a:spcBef>
              <a:spcAft>
                <a:spcPts val="0"/>
              </a:spcAft>
              <a:buSzPts val="2000"/>
              <a:buFont typeface="Arial"/>
              <a:buAutoNum type="arabicPeriod"/>
            </a:pPr>
            <a:r>
              <a:rPr lang="en-US" sz="2000"/>
              <a:t>Approval letters</a:t>
            </a:r>
            <a:endParaRPr/>
          </a:p>
          <a:p>
            <a:pPr indent="-514350" lvl="0" marL="514350" rtl="0" algn="l">
              <a:lnSpc>
                <a:spcPct val="100000"/>
              </a:lnSpc>
              <a:spcBef>
                <a:spcPts val="400"/>
              </a:spcBef>
              <a:spcAft>
                <a:spcPts val="0"/>
              </a:spcAft>
              <a:buSzPts val="2000"/>
              <a:buFont typeface="Arial"/>
              <a:buAutoNum type="arabicPeriod"/>
            </a:pPr>
            <a:r>
              <a:rPr lang="en-US" sz="2000"/>
              <a:t>Other correspondence from DADS, Pearson Vue, Credentia</a:t>
            </a:r>
            <a:endParaRPr sz="2000"/>
          </a:p>
          <a:p>
            <a:pPr indent="-514350" lvl="0" marL="514350" rtl="0" algn="l">
              <a:lnSpc>
                <a:spcPct val="100000"/>
              </a:lnSpc>
              <a:spcBef>
                <a:spcPts val="400"/>
              </a:spcBef>
              <a:spcAft>
                <a:spcPts val="0"/>
              </a:spcAft>
              <a:buSzPts val="2000"/>
              <a:buFont typeface="Arial"/>
              <a:buAutoNum type="arabicPeriod"/>
            </a:pPr>
            <a:r>
              <a:rPr lang="en-US" sz="2000"/>
              <a:t>Copy of clinical rotation dates.</a:t>
            </a:r>
            <a:endParaRPr/>
          </a:p>
          <a:p>
            <a:pPr indent="-514350" lvl="0" marL="514350" rtl="0" algn="l">
              <a:lnSpc>
                <a:spcPct val="100000"/>
              </a:lnSpc>
              <a:spcBef>
                <a:spcPts val="400"/>
              </a:spcBef>
              <a:spcAft>
                <a:spcPts val="0"/>
              </a:spcAft>
              <a:buSzPts val="2000"/>
              <a:buFont typeface="Arial"/>
              <a:buAutoNum type="arabicPeriod"/>
            </a:pPr>
            <a:r>
              <a:rPr lang="en-US" sz="2000"/>
              <a:t>Sign in sheets (daily is too big – keep in binder)</a:t>
            </a:r>
            <a:endParaRPr/>
          </a:p>
          <a:p>
            <a:pPr indent="-514350" lvl="0" marL="514350" rtl="0" algn="l">
              <a:lnSpc>
                <a:spcPct val="100000"/>
              </a:lnSpc>
              <a:spcBef>
                <a:spcPts val="400"/>
              </a:spcBef>
              <a:spcAft>
                <a:spcPts val="0"/>
              </a:spcAft>
              <a:buSzPts val="2000"/>
              <a:buFont typeface="Arial"/>
              <a:buAutoNum type="arabicPeriod"/>
            </a:pPr>
            <a:r>
              <a:rPr lang="en-US" sz="2000"/>
              <a:t>Picture or example of ID.</a:t>
            </a:r>
            <a:endParaRPr/>
          </a:p>
          <a:p>
            <a:pPr indent="-514350" lvl="0" marL="514350" rtl="0" algn="l">
              <a:lnSpc>
                <a:spcPct val="100000"/>
              </a:lnSpc>
              <a:spcBef>
                <a:spcPts val="400"/>
              </a:spcBef>
              <a:spcAft>
                <a:spcPts val="0"/>
              </a:spcAft>
              <a:buSzPts val="2000"/>
              <a:buFont typeface="Arial"/>
              <a:buAutoNum type="arabicPeriod"/>
            </a:pPr>
            <a:r>
              <a:rPr lang="en-US" sz="2000"/>
              <a:t>Certificate of Completion</a:t>
            </a:r>
            <a:endParaRPr/>
          </a:p>
          <a:p>
            <a:pPr indent="-514350" lvl="0" marL="514350" rtl="0" algn="l">
              <a:lnSpc>
                <a:spcPct val="100000"/>
              </a:lnSpc>
              <a:spcBef>
                <a:spcPts val="400"/>
              </a:spcBef>
              <a:spcAft>
                <a:spcPts val="0"/>
              </a:spcAft>
              <a:buSzPts val="2000"/>
              <a:buFont typeface="Arial"/>
              <a:buAutoNum type="arabicPeriod"/>
            </a:pPr>
            <a:r>
              <a:rPr lang="en-US" sz="2000"/>
              <a:t>All original Performance Records – indicate students received a copy with signature. </a:t>
            </a:r>
            <a:endParaRPr/>
          </a:p>
          <a:p>
            <a:pPr indent="-514350" lvl="0" marL="514350" rtl="0" algn="l">
              <a:lnSpc>
                <a:spcPct val="100000"/>
              </a:lnSpc>
              <a:spcBef>
                <a:spcPts val="400"/>
              </a:spcBef>
              <a:spcAft>
                <a:spcPts val="0"/>
              </a:spcAft>
              <a:buSzPts val="2000"/>
              <a:buFont typeface="Arial"/>
              <a:buAutoNum type="arabicPeriod"/>
            </a:pPr>
            <a:r>
              <a:rPr lang="en-US" sz="2000"/>
              <a:t>Keep record of exam results in a file but auditor doesn’t need that information</a:t>
            </a:r>
            <a:endParaRPr/>
          </a:p>
          <a:p>
            <a:pPr indent="0" lvl="0" marL="0" rtl="0" algn="l">
              <a:lnSpc>
                <a:spcPct val="100000"/>
              </a:lnSpc>
              <a:spcBef>
                <a:spcPts val="640"/>
              </a:spcBef>
              <a:spcAft>
                <a:spcPts val="0"/>
              </a:spcAft>
              <a:buSzPts val="3200"/>
              <a:buFont typeface="Arial"/>
              <a:buNone/>
            </a:pPr>
            <a:r>
              <a:t/>
            </a:r>
            <a:endParaRPr/>
          </a:p>
          <a:p>
            <a:pPr indent="0" lvl="0" marL="0" rtl="0" algn="l">
              <a:lnSpc>
                <a:spcPct val="100000"/>
              </a:lnSpc>
              <a:spcBef>
                <a:spcPts val="640"/>
              </a:spcBef>
              <a:spcAft>
                <a:spcPts val="0"/>
              </a:spcAft>
              <a:buSzPts val="3200"/>
              <a:buFont typeface="Arial"/>
              <a:buNone/>
            </a:pPr>
            <a:r>
              <a:t/>
            </a:r>
            <a:endParaRPr/>
          </a:p>
          <a:p>
            <a:pPr indent="0" lvl="0" marL="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pic>
        <p:nvPicPr>
          <p:cNvPr descr="Bitmoji Image" id="88" name="Google Shape;88;g13d4bd0b78e_0_0"/>
          <p:cNvPicPr preferRelativeResize="0"/>
          <p:nvPr/>
        </p:nvPicPr>
        <p:blipFill rotWithShape="1">
          <a:blip r:embed="rId4">
            <a:alphaModFix/>
          </a:blip>
          <a:srcRect b="-1039" l="25473" r="0" t="18504"/>
          <a:stretch/>
        </p:blipFill>
        <p:spPr>
          <a:xfrm>
            <a:off x="5556075" y="2576833"/>
            <a:ext cx="2378700" cy="4469567"/>
          </a:xfrm>
          <a:prstGeom prst="rect">
            <a:avLst/>
          </a:prstGeom>
          <a:noFill/>
          <a:ln>
            <a:noFill/>
          </a:ln>
        </p:spPr>
      </p:pic>
      <p:sp>
        <p:nvSpPr>
          <p:cNvPr id="89" name="Google Shape;89;g13d4bd0b78e_0_0"/>
          <p:cNvSpPr/>
          <p:nvPr/>
        </p:nvSpPr>
        <p:spPr>
          <a:xfrm>
            <a:off x="5812400" y="1443867"/>
            <a:ext cx="2178000" cy="12516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latin typeface="Indie Flower"/>
                <a:ea typeface="Indie Flower"/>
                <a:cs typeface="Indie Flower"/>
                <a:sym typeface="Indie Flower"/>
              </a:rPr>
              <a:t>Nurse Watts reporting for duty! Now, where are my CNAs?! We have sooo much to do!</a:t>
            </a:r>
            <a:endParaRPr sz="1000">
              <a:latin typeface="Indie Flower"/>
              <a:ea typeface="Indie Flower"/>
              <a:cs typeface="Indie Flower"/>
              <a:sym typeface="Indie Flower"/>
            </a:endParaRPr>
          </a:p>
        </p:txBody>
      </p:sp>
      <p:sp>
        <p:nvSpPr>
          <p:cNvPr id="90" name="Google Shape;90;g13d4bd0b78e_0_0"/>
          <p:cNvSpPr/>
          <p:nvPr/>
        </p:nvSpPr>
        <p:spPr>
          <a:xfrm>
            <a:off x="2415650" y="2011800"/>
            <a:ext cx="1137300" cy="8619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0000FF"/>
                </a:solidFill>
              </a:rPr>
              <a:t>Nurse….I need a bath!</a:t>
            </a:r>
            <a:endParaRPr sz="900">
              <a:solidFill>
                <a:srgbClr val="0000FF"/>
              </a:solidFill>
            </a:endParaRPr>
          </a:p>
        </p:txBody>
      </p:sp>
      <p:pic>
        <p:nvPicPr>
          <p:cNvPr id="91" name="Google Shape;91;g13d4bd0b78e_0_0"/>
          <p:cNvPicPr preferRelativeResize="0"/>
          <p:nvPr/>
        </p:nvPicPr>
        <p:blipFill>
          <a:blip r:embed="rId5">
            <a:alphaModFix/>
          </a:blip>
          <a:stretch>
            <a:fillRect/>
          </a:stretch>
        </p:blipFill>
        <p:spPr>
          <a:xfrm>
            <a:off x="2597826" y="4588735"/>
            <a:ext cx="356701" cy="713402"/>
          </a:xfrm>
          <a:prstGeom prst="rect">
            <a:avLst/>
          </a:prstGeom>
          <a:noFill/>
          <a:ln>
            <a:noFill/>
          </a:ln>
        </p:spPr>
      </p:pic>
      <p:pic>
        <p:nvPicPr>
          <p:cNvPr id="92" name="Google Shape;92;g13d4bd0b78e_0_0"/>
          <p:cNvPicPr preferRelativeResize="0"/>
          <p:nvPr/>
        </p:nvPicPr>
        <p:blipFill rotWithShape="1">
          <a:blip r:embed="rId6">
            <a:alphaModFix/>
          </a:blip>
          <a:srcRect b="41420" l="3509" r="7649" t="8171"/>
          <a:stretch/>
        </p:blipFill>
        <p:spPr>
          <a:xfrm rot="-567882">
            <a:off x="3788190" y="4292369"/>
            <a:ext cx="1099145" cy="552929"/>
          </a:xfrm>
          <a:prstGeom prst="rect">
            <a:avLst/>
          </a:prstGeom>
          <a:noFill/>
          <a:ln>
            <a:noFill/>
          </a:ln>
        </p:spPr>
      </p:pic>
      <p:pic>
        <p:nvPicPr>
          <p:cNvPr id="93" name="Google Shape;93;g13d4bd0b78e_0_0"/>
          <p:cNvPicPr preferRelativeResize="0"/>
          <p:nvPr/>
        </p:nvPicPr>
        <p:blipFill>
          <a:blip r:embed="rId7">
            <a:alphaModFix/>
          </a:blip>
          <a:stretch>
            <a:fillRect/>
          </a:stretch>
        </p:blipFill>
        <p:spPr>
          <a:xfrm rot="-728565">
            <a:off x="3113006" y="4914357"/>
            <a:ext cx="1042238" cy="520718"/>
          </a:xfrm>
          <a:prstGeom prst="rect">
            <a:avLst/>
          </a:prstGeom>
          <a:noFill/>
          <a:ln>
            <a:noFill/>
          </a:ln>
        </p:spPr>
      </p:pic>
      <p:sp>
        <p:nvSpPr>
          <p:cNvPr id="94" name="Google Shape;94;g13d4bd0b78e_0_0"/>
          <p:cNvSpPr/>
          <p:nvPr/>
        </p:nvSpPr>
        <p:spPr>
          <a:xfrm>
            <a:off x="4905675" y="1892833"/>
            <a:ext cx="713400" cy="6840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0000FF"/>
                </a:solidFill>
                <a:latin typeface="Comic Sans MS"/>
                <a:ea typeface="Comic Sans MS"/>
                <a:cs typeface="Comic Sans MS"/>
                <a:sym typeface="Comic Sans MS"/>
              </a:rPr>
              <a:t>Nurse ...I’m hungry!</a:t>
            </a:r>
            <a:endParaRPr sz="800">
              <a:solidFill>
                <a:srgbClr val="0000FF"/>
              </a:solidFill>
              <a:latin typeface="Comic Sans MS"/>
              <a:ea typeface="Comic Sans MS"/>
              <a:cs typeface="Comic Sans MS"/>
              <a:sym typeface="Comic Sans MS"/>
            </a:endParaRPr>
          </a:p>
        </p:txBody>
      </p:sp>
      <p:pic>
        <p:nvPicPr>
          <p:cNvPr id="95" name="Google Shape;95;g13d4bd0b78e_0_0"/>
          <p:cNvPicPr preferRelativeResize="0"/>
          <p:nvPr/>
        </p:nvPicPr>
        <p:blipFill rotWithShape="1">
          <a:blip r:embed="rId8">
            <a:alphaModFix/>
          </a:blip>
          <a:srcRect b="0" l="0" r="0" t="0"/>
          <a:stretch/>
        </p:blipFill>
        <p:spPr>
          <a:xfrm flipH="1" rot="-257520">
            <a:off x="6883192" y="3068764"/>
            <a:ext cx="780115" cy="518821"/>
          </a:xfrm>
          <a:prstGeom prst="rect">
            <a:avLst/>
          </a:prstGeom>
          <a:noFill/>
          <a:ln>
            <a:noFill/>
          </a:ln>
        </p:spPr>
      </p:pic>
      <p:pic>
        <p:nvPicPr>
          <p:cNvPr id="96" name="Google Shape;96;g13d4bd0b78e_0_0"/>
          <p:cNvPicPr preferRelativeResize="0"/>
          <p:nvPr/>
        </p:nvPicPr>
        <p:blipFill>
          <a:blip r:embed="rId9">
            <a:alphaModFix/>
          </a:blip>
          <a:stretch>
            <a:fillRect/>
          </a:stretch>
        </p:blipFill>
        <p:spPr>
          <a:xfrm>
            <a:off x="8310150" y="2960238"/>
            <a:ext cx="917626" cy="1147045"/>
          </a:xfrm>
          <a:prstGeom prst="rect">
            <a:avLst/>
          </a:prstGeom>
          <a:noFill/>
          <a:ln>
            <a:noFill/>
          </a:ln>
        </p:spPr>
      </p:pic>
      <p:pic>
        <p:nvPicPr>
          <p:cNvPr id="97" name="Google Shape;97;g13d4bd0b78e_0_0"/>
          <p:cNvPicPr preferRelativeResize="0"/>
          <p:nvPr/>
        </p:nvPicPr>
        <p:blipFill>
          <a:blip r:embed="rId10">
            <a:alphaModFix/>
          </a:blip>
          <a:stretch>
            <a:fillRect/>
          </a:stretch>
        </p:blipFill>
        <p:spPr>
          <a:xfrm>
            <a:off x="7562925" y="4291433"/>
            <a:ext cx="1322998" cy="2491632"/>
          </a:xfrm>
          <a:prstGeom prst="rect">
            <a:avLst/>
          </a:prstGeom>
          <a:noFill/>
          <a:ln>
            <a:noFill/>
          </a:ln>
        </p:spPr>
      </p:pic>
      <p:sp>
        <p:nvSpPr>
          <p:cNvPr id="98" name="Google Shape;98;g13d4bd0b78e_0_0"/>
          <p:cNvSpPr txBox="1"/>
          <p:nvPr/>
        </p:nvSpPr>
        <p:spPr>
          <a:xfrm>
            <a:off x="1620350" y="-39667"/>
            <a:ext cx="6013200" cy="763200"/>
          </a:xfrm>
          <a:prstGeom prst="rect">
            <a:avLst/>
          </a:prstGeom>
          <a:solidFill>
            <a:srgbClr val="4A86E8"/>
          </a:solidFill>
          <a:ln cap="flat" cmpd="sng" w="2857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mic Sans MS"/>
                <a:ea typeface="Comic Sans MS"/>
                <a:cs typeface="Comic Sans MS"/>
                <a:sym typeface="Comic Sans MS"/>
              </a:rPr>
              <a:t>Welcome to Health Science Theory and Clinical: Certified Nurse Aide</a:t>
            </a:r>
            <a:endParaRPr>
              <a:latin typeface="Comic Sans MS"/>
              <a:ea typeface="Comic Sans MS"/>
              <a:cs typeface="Comic Sans MS"/>
              <a:sym typeface="Comic Sans MS"/>
            </a:endParaRPr>
          </a:p>
          <a:p>
            <a:pPr indent="0" lvl="0" marL="0" rtl="0" algn="l">
              <a:spcBef>
                <a:spcPts val="0"/>
              </a:spcBef>
              <a:spcAft>
                <a:spcPts val="0"/>
              </a:spcAft>
              <a:buNone/>
            </a:pPr>
            <a:r>
              <a:rPr lang="en-US">
                <a:latin typeface="Comic Sans MS"/>
                <a:ea typeface="Comic Sans MS"/>
                <a:cs typeface="Comic Sans MS"/>
                <a:sym typeface="Comic Sans MS"/>
              </a:rPr>
              <a:t>Patient Care Assist Level 1</a:t>
            </a:r>
            <a:endParaRPr>
              <a:latin typeface="Comic Sans MS"/>
              <a:ea typeface="Comic Sans MS"/>
              <a:cs typeface="Comic Sans MS"/>
              <a:sym typeface="Comic Sans MS"/>
            </a:endParaRPr>
          </a:p>
        </p:txBody>
      </p:sp>
      <p:pic>
        <p:nvPicPr>
          <p:cNvPr id="99" name="Google Shape;99;g13d4bd0b78e_0_0"/>
          <p:cNvPicPr preferRelativeResize="0"/>
          <p:nvPr/>
        </p:nvPicPr>
        <p:blipFill>
          <a:blip r:embed="rId11">
            <a:alphaModFix/>
          </a:blip>
          <a:stretch>
            <a:fillRect/>
          </a:stretch>
        </p:blipFill>
        <p:spPr>
          <a:xfrm rot="-1069806">
            <a:off x="438928" y="1083544"/>
            <a:ext cx="1471374" cy="1236520"/>
          </a:xfrm>
          <a:prstGeom prst="rect">
            <a:avLst/>
          </a:prstGeom>
          <a:noFill/>
          <a:ln cap="flat" cmpd="sng" w="28575">
            <a:solidFill>
              <a:srgbClr val="0000FF"/>
            </a:solidFill>
            <a:prstDash val="solid"/>
            <a:round/>
            <a:headEnd len="sm" w="sm" type="none"/>
            <a:tailEnd len="sm" w="sm" type="none"/>
          </a:ln>
        </p:spPr>
      </p:pic>
      <p:pic>
        <p:nvPicPr>
          <p:cNvPr id="100" name="Google Shape;100;g13d4bd0b78e_0_0"/>
          <p:cNvPicPr preferRelativeResize="0"/>
          <p:nvPr/>
        </p:nvPicPr>
        <p:blipFill>
          <a:blip r:embed="rId12">
            <a:alphaModFix/>
          </a:blip>
          <a:stretch>
            <a:fillRect/>
          </a:stretch>
        </p:blipFill>
        <p:spPr>
          <a:xfrm rot="1159027">
            <a:off x="8082384" y="767573"/>
            <a:ext cx="665932" cy="1123824"/>
          </a:xfrm>
          <a:prstGeom prst="rect">
            <a:avLst/>
          </a:prstGeom>
          <a:noFill/>
          <a:ln cap="flat" cmpd="sng" w="28575">
            <a:solidFill>
              <a:srgbClr val="0000FF"/>
            </a:solidFill>
            <a:prstDash val="solid"/>
            <a:round/>
            <a:headEnd len="sm" w="sm" type="none"/>
            <a:tailEnd len="sm" w="sm" type="none"/>
          </a:ln>
        </p:spPr>
      </p:pic>
      <p:pic>
        <p:nvPicPr>
          <p:cNvPr id="101" name="Google Shape;101;g13d4bd0b78e_0_0"/>
          <p:cNvPicPr preferRelativeResize="0"/>
          <p:nvPr/>
        </p:nvPicPr>
        <p:blipFill>
          <a:blip r:embed="rId13">
            <a:alphaModFix/>
          </a:blip>
          <a:stretch>
            <a:fillRect/>
          </a:stretch>
        </p:blipFill>
        <p:spPr>
          <a:xfrm>
            <a:off x="8450125" y="2011800"/>
            <a:ext cx="491450" cy="392726"/>
          </a:xfrm>
          <a:prstGeom prst="rect">
            <a:avLst/>
          </a:prstGeom>
          <a:noFill/>
          <a:ln>
            <a:noFill/>
          </a:ln>
        </p:spPr>
      </p:pic>
      <p:pic>
        <p:nvPicPr>
          <p:cNvPr id="102" name="Google Shape;102;g13d4bd0b78e_0_0"/>
          <p:cNvPicPr preferRelativeResize="0"/>
          <p:nvPr/>
        </p:nvPicPr>
        <p:blipFill>
          <a:blip r:embed="rId14">
            <a:alphaModFix/>
          </a:blip>
          <a:stretch>
            <a:fillRect/>
          </a:stretch>
        </p:blipFill>
        <p:spPr>
          <a:xfrm rot="-666665">
            <a:off x="4040550" y="2143683"/>
            <a:ext cx="491450" cy="639246"/>
          </a:xfrm>
          <a:prstGeom prst="rect">
            <a:avLst/>
          </a:prstGeom>
          <a:noFill/>
          <a:ln cap="flat" cmpd="sng" w="28575">
            <a:solidFill>
              <a:srgbClr val="FFFF00"/>
            </a:solidFill>
            <a:prstDash val="solid"/>
            <a:round/>
            <a:headEnd len="sm" w="sm" type="none"/>
            <a:tailEnd len="sm" w="sm" type="none"/>
          </a:ln>
        </p:spPr>
      </p:pic>
      <p:pic>
        <p:nvPicPr>
          <p:cNvPr id="103" name="Google Shape;103;g13d4bd0b78e_0_0"/>
          <p:cNvPicPr preferRelativeResize="0"/>
          <p:nvPr/>
        </p:nvPicPr>
        <p:blipFill>
          <a:blip r:embed="rId15">
            <a:alphaModFix/>
          </a:blip>
          <a:stretch>
            <a:fillRect/>
          </a:stretch>
        </p:blipFill>
        <p:spPr>
          <a:xfrm rot="-589907">
            <a:off x="170925" y="2928133"/>
            <a:ext cx="787825" cy="787825"/>
          </a:xfrm>
          <a:prstGeom prst="rect">
            <a:avLst/>
          </a:prstGeom>
          <a:noFill/>
          <a:ln cap="flat" cmpd="sng" w="19050">
            <a:solidFill>
              <a:srgbClr val="FFFF00"/>
            </a:solidFill>
            <a:prstDash val="solid"/>
            <a:round/>
            <a:headEnd len="sm" w="sm" type="none"/>
            <a:tailEnd len="sm" w="sm" type="none"/>
          </a:ln>
        </p:spPr>
      </p:pic>
      <p:pic>
        <p:nvPicPr>
          <p:cNvPr id="104" name="Google Shape;104;g13d4bd0b78e_0_0"/>
          <p:cNvPicPr preferRelativeResize="0"/>
          <p:nvPr/>
        </p:nvPicPr>
        <p:blipFill>
          <a:blip r:embed="rId16">
            <a:alphaModFix/>
          </a:blip>
          <a:stretch>
            <a:fillRect/>
          </a:stretch>
        </p:blipFill>
        <p:spPr>
          <a:xfrm rot="-3187923">
            <a:off x="7889875" y="2487758"/>
            <a:ext cx="679802" cy="530382"/>
          </a:xfrm>
          <a:prstGeom prst="rect">
            <a:avLst/>
          </a:prstGeom>
          <a:noFill/>
          <a:ln>
            <a:noFill/>
          </a:ln>
        </p:spPr>
      </p:pic>
      <p:pic>
        <p:nvPicPr>
          <p:cNvPr id="105" name="Google Shape;105;g13d4bd0b78e_0_0"/>
          <p:cNvPicPr preferRelativeResize="0"/>
          <p:nvPr/>
        </p:nvPicPr>
        <p:blipFill>
          <a:blip r:embed="rId17">
            <a:alphaModFix/>
          </a:blip>
          <a:stretch>
            <a:fillRect/>
          </a:stretch>
        </p:blipFill>
        <p:spPr>
          <a:xfrm rot="-24">
            <a:off x="4490225" y="1414419"/>
            <a:ext cx="726100" cy="5747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5"/>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 Folder (File)</a:t>
            </a:r>
            <a:endParaRPr/>
          </a:p>
        </p:txBody>
      </p:sp>
      <p:sp>
        <p:nvSpPr>
          <p:cNvPr id="234" name="Google Shape;234;p25"/>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42900" lvl="0" marL="342900" rtl="0" algn="l">
              <a:lnSpc>
                <a:spcPct val="100000"/>
              </a:lnSpc>
              <a:spcBef>
                <a:spcPts val="400"/>
              </a:spcBef>
              <a:spcAft>
                <a:spcPts val="0"/>
              </a:spcAft>
              <a:buSzPts val="2000"/>
              <a:buFont typeface="Arial"/>
              <a:buChar char="•"/>
            </a:pPr>
            <a:r>
              <a:rPr lang="en-US" sz="2000"/>
              <a:t>Use as a class activity or can be done in summer parent meeting. Depends on management style. </a:t>
            </a:r>
            <a:endParaRPr/>
          </a:p>
          <a:p>
            <a:pPr indent="-342900" lvl="0" marL="342900" rtl="0" algn="l">
              <a:lnSpc>
                <a:spcPct val="100000"/>
              </a:lnSpc>
              <a:spcBef>
                <a:spcPts val="400"/>
              </a:spcBef>
              <a:spcAft>
                <a:spcPts val="0"/>
              </a:spcAft>
              <a:buSzPts val="2000"/>
              <a:buFont typeface="Arial"/>
              <a:buChar char="•"/>
            </a:pPr>
            <a:r>
              <a:rPr lang="en-US" sz="2000"/>
              <a:t>Color code the classes. </a:t>
            </a:r>
            <a:endParaRPr/>
          </a:p>
          <a:p>
            <a:pPr indent="-342900" lvl="0" marL="342900" rtl="0" algn="l">
              <a:lnSpc>
                <a:spcPct val="100000"/>
              </a:lnSpc>
              <a:spcBef>
                <a:spcPts val="400"/>
              </a:spcBef>
              <a:spcAft>
                <a:spcPts val="0"/>
              </a:spcAft>
              <a:buSzPts val="2000"/>
              <a:buFont typeface="Arial"/>
              <a:buChar char="•"/>
            </a:pPr>
            <a:r>
              <a:rPr lang="en-US" sz="2000"/>
              <a:t>Have students bring in a copy of social security card and ID – match the names and tell them they must have both to test. </a:t>
            </a:r>
            <a:endParaRPr/>
          </a:p>
          <a:p>
            <a:pPr indent="-342900" lvl="0" marL="342900" rtl="0" algn="l">
              <a:lnSpc>
                <a:spcPct val="100000"/>
              </a:lnSpc>
              <a:spcBef>
                <a:spcPts val="400"/>
              </a:spcBef>
              <a:spcAft>
                <a:spcPts val="0"/>
              </a:spcAft>
              <a:buSzPts val="2000"/>
              <a:buFont typeface="Arial"/>
              <a:buChar char="•"/>
            </a:pPr>
            <a:r>
              <a:rPr lang="en-US" sz="2000"/>
              <a:t>TIP: Never let the students take the file home – vital info in the files and difficult to recreate if lost. </a:t>
            </a:r>
            <a:endParaRPr/>
          </a:p>
          <a:p>
            <a:pPr indent="-342900" lvl="0" marL="342900" rtl="0" algn="l">
              <a:lnSpc>
                <a:spcPct val="100000"/>
              </a:lnSpc>
              <a:spcBef>
                <a:spcPts val="400"/>
              </a:spcBef>
              <a:spcAft>
                <a:spcPts val="0"/>
              </a:spcAft>
              <a:buSzPts val="2000"/>
              <a:buFont typeface="Arial"/>
              <a:buChar char="•"/>
            </a:pPr>
            <a:r>
              <a:rPr lang="en-US" sz="2000"/>
              <a:t>Keep all audit papers together in file. Auditor will ask to see student files</a:t>
            </a:r>
            <a:endParaRPr/>
          </a:p>
          <a:p>
            <a:pPr indent="-342900" lvl="0" marL="342900" rtl="0" algn="l">
              <a:lnSpc>
                <a:spcPct val="100000"/>
              </a:lnSpc>
              <a:spcBef>
                <a:spcPts val="400"/>
              </a:spcBef>
              <a:spcAft>
                <a:spcPts val="0"/>
              </a:spcAft>
              <a:buSzPts val="2000"/>
              <a:buFont typeface="Arial"/>
              <a:buChar char="•"/>
            </a:pPr>
            <a:r>
              <a:rPr lang="en-US" sz="2000"/>
              <a:t>Pull each file by end of year and staple the papers needed for audit and place in the front. You could pull them and copy them and keep in separate file. Your choice, but have access for auditor.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2017 TEKS</a:t>
            </a:r>
            <a:endParaRPr/>
          </a:p>
        </p:txBody>
      </p:sp>
      <p:sp>
        <p:nvSpPr>
          <p:cNvPr id="241" name="Google Shape;241;p27"/>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800"/>
              <a:buFont typeface="Arial"/>
              <a:buChar char="•"/>
            </a:pPr>
            <a:r>
              <a:rPr lang="en-US" sz="1800" u="sng">
                <a:solidFill>
                  <a:schemeClr val="hlink"/>
                </a:solidFill>
                <a:hlinkClick r:id="rId3"/>
              </a:rPr>
              <a:t>http://tea.texas.gov/Academics/College,_Career,_and_Military_Prep/Career_and_Technical_Education/CTE_Texas_Essential_Knowledge_and_Skills_for_2017-2018/</a:t>
            </a:r>
            <a:endParaRPr sz="1800"/>
          </a:p>
          <a:p>
            <a:pPr indent="-228600" lvl="0" marL="342900" rtl="0" algn="l">
              <a:lnSpc>
                <a:spcPct val="100000"/>
              </a:lnSpc>
              <a:spcBef>
                <a:spcPts val="360"/>
              </a:spcBef>
              <a:spcAft>
                <a:spcPts val="0"/>
              </a:spcAft>
              <a:buSzPts val="1800"/>
              <a:buFont typeface="Arial"/>
              <a:buNone/>
            </a:pPr>
            <a:r>
              <a:t/>
            </a:r>
            <a:endParaRPr sz="18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8"/>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Feeding Assistant</a:t>
            </a:r>
            <a:endParaRPr/>
          </a:p>
        </p:txBody>
      </p:sp>
      <p:sp>
        <p:nvSpPr>
          <p:cNvPr id="248" name="Google Shape;248;p28"/>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3200"/>
              <a:buFont typeface="Arial"/>
              <a:buChar char="•"/>
            </a:pPr>
            <a:r>
              <a:rPr lang="en-US"/>
              <a:t>Could be taught as local certification (not state) in HST, clinical rotation or as supplemental for C.N.A. Program.</a:t>
            </a:r>
            <a:endParaRPr/>
          </a:p>
          <a:p>
            <a:pPr indent="-342900" lvl="0" marL="342900" rtl="0" algn="l">
              <a:lnSpc>
                <a:spcPct val="100000"/>
              </a:lnSpc>
              <a:spcBef>
                <a:spcPts val="480"/>
              </a:spcBef>
              <a:spcAft>
                <a:spcPts val="0"/>
              </a:spcAft>
              <a:buSzPts val="2400"/>
              <a:buFont typeface="Arial"/>
              <a:buChar char="•"/>
            </a:pPr>
            <a:r>
              <a:rPr lang="en-US" sz="2400" u="sng">
                <a:solidFill>
                  <a:schemeClr val="hlink"/>
                </a:solidFill>
                <a:hlinkClick r:id="rId3"/>
              </a:rPr>
              <a:t>https://www.hhs.texas.gov/business/licensing-credentialing-regulation/long-term-care-credentialing/nurse-aide-training-competency-evaluation-program-natcep/natcep-curriculum-forms</a:t>
            </a:r>
            <a:endParaRPr sz="2400" u="sng"/>
          </a:p>
          <a:p>
            <a:pPr indent="-342900" lvl="0" marL="342900" rtl="0" algn="l">
              <a:lnSpc>
                <a:spcPct val="100000"/>
              </a:lnSpc>
              <a:spcBef>
                <a:spcPts val="480"/>
              </a:spcBef>
              <a:spcAft>
                <a:spcPts val="0"/>
              </a:spcAft>
              <a:buSzPts val="2400"/>
              <a:buFont typeface="Arial"/>
              <a:buChar char="•"/>
            </a:pPr>
            <a:r>
              <a:rPr lang="en-US" sz="2400" u="sng">
                <a:solidFill>
                  <a:schemeClr val="hlink"/>
                </a:solidFill>
                <a:hlinkClick r:id="rId4"/>
              </a:rPr>
              <a:t>https://hhs.texas.gov/sites/default/files//documents/doing-business-with-hhs/providers/long-term-care/nf/feedingassistant.pdf</a:t>
            </a:r>
            <a:endParaRPr sz="24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C.N.A Program “Worlds”</a:t>
            </a:r>
            <a:endParaRPr/>
          </a:p>
        </p:txBody>
      </p:sp>
      <p:sp>
        <p:nvSpPr>
          <p:cNvPr id="255" name="Google Shape;255;p29"/>
          <p:cNvSpPr txBox="1"/>
          <p:nvPr>
            <p:ph idx="1" type="body"/>
          </p:nvPr>
        </p:nvSpPr>
        <p:spPr>
          <a:xfrm>
            <a:off x="152400" y="1905000"/>
            <a:ext cx="4267200" cy="4267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Real World: Nursing Home</a:t>
            </a:r>
            <a:endParaRPr/>
          </a:p>
          <a:p>
            <a:pPr indent="-190500" lvl="0" marL="342900" rtl="0" algn="l">
              <a:lnSpc>
                <a:spcPct val="100000"/>
              </a:lnSpc>
              <a:spcBef>
                <a:spcPts val="480"/>
              </a:spcBef>
              <a:spcAft>
                <a:spcPts val="0"/>
              </a:spcAft>
              <a:buSzPts val="2400"/>
              <a:buFont typeface="Arial"/>
              <a:buNone/>
            </a:pPr>
            <a:r>
              <a:t/>
            </a:r>
            <a:endParaRPr sz="2400"/>
          </a:p>
          <a:p>
            <a:pPr indent="-342900" lvl="0" marL="342900" rtl="0" algn="l">
              <a:lnSpc>
                <a:spcPct val="100000"/>
              </a:lnSpc>
              <a:spcBef>
                <a:spcPts val="480"/>
              </a:spcBef>
              <a:spcAft>
                <a:spcPts val="0"/>
              </a:spcAft>
              <a:buSzPts val="2400"/>
              <a:buFont typeface="Arial"/>
              <a:buChar char="•"/>
            </a:pPr>
            <a:r>
              <a:rPr lang="en-US" sz="2400"/>
              <a:t>Clinical Skills Lab</a:t>
            </a:r>
            <a:endParaRPr/>
          </a:p>
          <a:p>
            <a:pPr indent="-190500" lvl="0" marL="342900" rtl="0" algn="l">
              <a:lnSpc>
                <a:spcPct val="100000"/>
              </a:lnSpc>
              <a:spcBef>
                <a:spcPts val="480"/>
              </a:spcBef>
              <a:spcAft>
                <a:spcPts val="0"/>
              </a:spcAft>
              <a:buSzPts val="2400"/>
              <a:buFont typeface="Arial"/>
              <a:buNone/>
            </a:pPr>
            <a:r>
              <a:t/>
            </a:r>
            <a:endParaRPr sz="2400"/>
          </a:p>
          <a:p>
            <a:pPr indent="-342900" lvl="0" marL="342900" rtl="0" algn="l">
              <a:lnSpc>
                <a:spcPct val="100000"/>
              </a:lnSpc>
              <a:spcBef>
                <a:spcPts val="480"/>
              </a:spcBef>
              <a:spcAft>
                <a:spcPts val="0"/>
              </a:spcAft>
              <a:buSzPts val="2400"/>
              <a:buFont typeface="Arial"/>
              <a:buChar char="•"/>
            </a:pPr>
            <a:r>
              <a:rPr lang="en-US" sz="2400"/>
              <a:t>Testing Skills Lab</a:t>
            </a:r>
            <a:endParaRPr/>
          </a:p>
          <a:p>
            <a:pPr indent="-190500" lvl="0" marL="342900" rtl="0" algn="l">
              <a:lnSpc>
                <a:spcPct val="100000"/>
              </a:lnSpc>
              <a:spcBef>
                <a:spcPts val="480"/>
              </a:spcBef>
              <a:spcAft>
                <a:spcPts val="0"/>
              </a:spcAft>
              <a:buSzPts val="2400"/>
              <a:buFont typeface="Arial"/>
              <a:buNone/>
            </a:pPr>
            <a:r>
              <a:t/>
            </a:r>
            <a:endParaRPr sz="2400"/>
          </a:p>
          <a:p>
            <a:pPr indent="-342900" lvl="0" marL="342900" rtl="0" algn="l">
              <a:lnSpc>
                <a:spcPct val="100000"/>
              </a:lnSpc>
              <a:spcBef>
                <a:spcPts val="480"/>
              </a:spcBef>
              <a:spcAft>
                <a:spcPts val="0"/>
              </a:spcAft>
              <a:buSzPts val="2400"/>
              <a:buFont typeface="Arial"/>
              <a:buChar char="•"/>
            </a:pPr>
            <a:r>
              <a:rPr lang="en-US" sz="2400"/>
              <a:t>Classroom: Lecture, discussion, videos, quizzes, exams</a:t>
            </a:r>
            <a:endParaRPr/>
          </a:p>
          <a:p>
            <a:pPr indent="-139700" lvl="0" marL="342900" rtl="0" algn="l">
              <a:lnSpc>
                <a:spcPct val="100000"/>
              </a:lnSpc>
              <a:spcBef>
                <a:spcPts val="640"/>
              </a:spcBef>
              <a:spcAft>
                <a:spcPts val="0"/>
              </a:spcAft>
              <a:buSzPts val="3200"/>
              <a:buFont typeface="Arial"/>
              <a:buNone/>
            </a:pPr>
            <a:r>
              <a:t/>
            </a:r>
            <a:endParaRPr/>
          </a:p>
        </p:txBody>
      </p:sp>
      <p:grpSp>
        <p:nvGrpSpPr>
          <p:cNvPr id="256" name="Google Shape;256;p29"/>
          <p:cNvGrpSpPr/>
          <p:nvPr/>
        </p:nvGrpSpPr>
        <p:grpSpPr>
          <a:xfrm>
            <a:off x="3657603" y="2426978"/>
            <a:ext cx="4571996" cy="3223242"/>
            <a:chOff x="3" y="102878"/>
            <a:chExt cx="4571996" cy="3223242"/>
          </a:xfrm>
        </p:grpSpPr>
        <p:sp>
          <p:nvSpPr>
            <p:cNvPr id="257" name="Google Shape;257;p29"/>
            <p:cNvSpPr/>
            <p:nvPr/>
          </p:nvSpPr>
          <p:spPr>
            <a:xfrm>
              <a:off x="1564481" y="1883083"/>
              <a:ext cx="1443037" cy="1443037"/>
            </a:xfrm>
            <a:prstGeom prst="ellipse">
              <a:avLst/>
            </a:prstGeom>
            <a:solidFill>
              <a:srgbClr val="92D05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9"/>
            <p:cNvSpPr txBox="1"/>
            <p:nvPr/>
          </p:nvSpPr>
          <p:spPr>
            <a:xfrm>
              <a:off x="1775809" y="2094411"/>
              <a:ext cx="1020381" cy="1020381"/>
            </a:xfrm>
            <a:prstGeom prst="rect">
              <a:avLst/>
            </a:prstGeom>
            <a:noFill/>
            <a:ln>
              <a:noFill/>
            </a:ln>
          </p:spPr>
          <p:txBody>
            <a:bodyPr anchorCtr="0" anchor="ctr" bIns="19675" lIns="19675" spcFirstLastPara="1" rIns="19675" wrap="square" tIns="19675">
              <a:noAutofit/>
            </a:bodyPr>
            <a:lstStyle/>
            <a:p>
              <a:pPr indent="0" lvl="0" marL="0" marR="0" rtl="0" algn="ctr">
                <a:lnSpc>
                  <a:spcPct val="90000"/>
                </a:lnSpc>
                <a:spcBef>
                  <a:spcPts val="0"/>
                </a:spcBef>
                <a:spcAft>
                  <a:spcPts val="0"/>
                </a:spcAft>
                <a:buClr>
                  <a:srgbClr val="FFFFFF"/>
                </a:buClr>
                <a:buSzPts val="3100"/>
                <a:buFont typeface="Calibri"/>
                <a:buNone/>
              </a:pPr>
              <a:r>
                <a:rPr b="0" i="0" lang="en-US" sz="3100" u="none" cap="none" strike="noStrike">
                  <a:solidFill>
                    <a:srgbClr val="FFFFFF"/>
                  </a:solidFill>
                  <a:latin typeface="Calibri"/>
                  <a:ea typeface="Calibri"/>
                  <a:cs typeface="Calibri"/>
                  <a:sym typeface="Calibri"/>
                </a:rPr>
                <a:t>Real World</a:t>
              </a:r>
              <a:endParaRPr b="0" i="0" sz="1400" u="none" cap="none" strike="noStrike">
                <a:solidFill>
                  <a:srgbClr val="000000"/>
                </a:solidFill>
                <a:latin typeface="Arial"/>
                <a:ea typeface="Arial"/>
                <a:cs typeface="Arial"/>
                <a:sym typeface="Arial"/>
              </a:endParaRPr>
            </a:p>
          </p:txBody>
        </p:sp>
        <p:sp>
          <p:nvSpPr>
            <p:cNvPr id="259" name="Google Shape;259;p29"/>
            <p:cNvSpPr/>
            <p:nvPr/>
          </p:nvSpPr>
          <p:spPr>
            <a:xfrm rot="-8365740">
              <a:off x="528059" y="1454335"/>
              <a:ext cx="1309373" cy="411265"/>
            </a:xfrm>
            <a:prstGeom prst="leftArrow">
              <a:avLst>
                <a:gd fmla="val 6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9"/>
            <p:cNvSpPr/>
            <p:nvPr/>
          </p:nvSpPr>
          <p:spPr>
            <a:xfrm>
              <a:off x="3" y="685812"/>
              <a:ext cx="1370885" cy="1096708"/>
            </a:xfrm>
            <a:prstGeom prst="flowChartPredefinedProcess">
              <a:avLst/>
            </a:prstGeom>
            <a:solidFill>
              <a:srgbClr val="00206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9"/>
            <p:cNvSpPr txBox="1"/>
            <p:nvPr/>
          </p:nvSpPr>
          <p:spPr>
            <a:xfrm>
              <a:off x="171364" y="685812"/>
              <a:ext cx="1028163" cy="1096708"/>
            </a:xfrm>
            <a:prstGeom prst="rect">
              <a:avLst/>
            </a:prstGeom>
            <a:noFill/>
            <a:ln>
              <a:noFill/>
            </a:ln>
          </p:spPr>
          <p:txBody>
            <a:bodyPr anchorCtr="0" anchor="ctr" bIns="32375" lIns="32375" spcFirstLastPara="1" rIns="32375" wrap="square" tIns="32375">
              <a:noAutofit/>
            </a:bodyPr>
            <a:lstStyle/>
            <a:p>
              <a:pPr indent="0" lvl="0" marL="0" marR="0" rtl="0" algn="ctr">
                <a:lnSpc>
                  <a:spcPct val="90000"/>
                </a:lnSpc>
                <a:spcBef>
                  <a:spcPts val="0"/>
                </a:spcBef>
                <a:spcAft>
                  <a:spcPts val="0"/>
                </a:spcAft>
                <a:buClr>
                  <a:srgbClr val="FFFFFF"/>
                </a:buClr>
                <a:buSzPts val="1700"/>
                <a:buFont typeface="Calibri"/>
                <a:buNone/>
              </a:pPr>
              <a:r>
                <a:rPr b="0" i="0" lang="en-US" sz="1700" u="none" cap="none" strike="noStrike">
                  <a:solidFill>
                    <a:srgbClr val="FFFFFF"/>
                  </a:solidFill>
                  <a:latin typeface="Calibri"/>
                  <a:ea typeface="Calibri"/>
                  <a:cs typeface="Calibri"/>
                  <a:sym typeface="Calibri"/>
                </a:rPr>
                <a:t>Classroom</a:t>
              </a:r>
              <a:endParaRPr b="0" i="0" sz="1400" u="none" cap="none" strike="noStrike">
                <a:solidFill>
                  <a:srgbClr val="000000"/>
                </a:solidFill>
                <a:latin typeface="Arial"/>
                <a:ea typeface="Arial"/>
                <a:cs typeface="Arial"/>
                <a:sym typeface="Arial"/>
              </a:endParaRPr>
            </a:p>
          </p:txBody>
        </p:sp>
        <p:sp>
          <p:nvSpPr>
            <p:cNvPr id="262" name="Google Shape;262;p29"/>
            <p:cNvSpPr/>
            <p:nvPr/>
          </p:nvSpPr>
          <p:spPr>
            <a:xfrm rot="-5400000">
              <a:off x="1703950" y="1027649"/>
              <a:ext cx="1164098" cy="411265"/>
            </a:xfrm>
            <a:prstGeom prst="leftArrow">
              <a:avLst>
                <a:gd fmla="val 6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9"/>
            <p:cNvSpPr/>
            <p:nvPr/>
          </p:nvSpPr>
          <p:spPr>
            <a:xfrm>
              <a:off x="1600557" y="102878"/>
              <a:ext cx="1370885" cy="1096708"/>
            </a:xfrm>
            <a:prstGeom prst="flowChartPredefinedProcess">
              <a:avLst/>
            </a:prstGeom>
            <a:solidFill>
              <a:schemeClr val="accent4"/>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9"/>
            <p:cNvSpPr txBox="1"/>
            <p:nvPr/>
          </p:nvSpPr>
          <p:spPr>
            <a:xfrm>
              <a:off x="1771918" y="102878"/>
              <a:ext cx="1028163" cy="1096708"/>
            </a:xfrm>
            <a:prstGeom prst="rect">
              <a:avLst/>
            </a:prstGeom>
            <a:noFill/>
            <a:ln>
              <a:noFill/>
            </a:ln>
          </p:spPr>
          <p:txBody>
            <a:bodyPr anchorCtr="0" anchor="ctr" bIns="32375" lIns="32375" spcFirstLastPara="1" rIns="32375" wrap="square" tIns="32375">
              <a:noAutofit/>
            </a:bodyPr>
            <a:lstStyle/>
            <a:p>
              <a:pPr indent="0" lvl="0" marL="0" marR="0" rtl="0" algn="ctr">
                <a:lnSpc>
                  <a:spcPct val="90000"/>
                </a:lnSpc>
                <a:spcBef>
                  <a:spcPts val="0"/>
                </a:spcBef>
                <a:spcAft>
                  <a:spcPts val="0"/>
                </a:spcAft>
                <a:buClr>
                  <a:srgbClr val="FFFFFF"/>
                </a:buClr>
                <a:buSzPts val="1700"/>
                <a:buFont typeface="Calibri"/>
                <a:buNone/>
              </a:pPr>
              <a:r>
                <a:rPr b="0" i="0" lang="en-US" sz="1700" u="none" cap="none" strike="noStrike">
                  <a:solidFill>
                    <a:srgbClr val="FFFFFF"/>
                  </a:solidFill>
                  <a:latin typeface="Calibri"/>
                  <a:ea typeface="Calibri"/>
                  <a:cs typeface="Calibri"/>
                  <a:sym typeface="Calibri"/>
                </a:rPr>
                <a:t>Clinical Skills Lab</a:t>
              </a:r>
              <a:endParaRPr b="0" i="0" sz="1400" u="none" cap="none" strike="noStrike">
                <a:solidFill>
                  <a:srgbClr val="000000"/>
                </a:solidFill>
                <a:latin typeface="Arial"/>
                <a:ea typeface="Arial"/>
                <a:cs typeface="Arial"/>
                <a:sym typeface="Arial"/>
              </a:endParaRPr>
            </a:p>
          </p:txBody>
        </p:sp>
        <p:sp>
          <p:nvSpPr>
            <p:cNvPr id="265" name="Google Shape;265;p29"/>
            <p:cNvSpPr/>
            <p:nvPr/>
          </p:nvSpPr>
          <p:spPr>
            <a:xfrm rot="-2526520">
              <a:off x="2704734" y="1407260"/>
              <a:ext cx="1356955" cy="411265"/>
            </a:xfrm>
            <a:prstGeom prst="leftArrow">
              <a:avLst>
                <a:gd fmla="val 6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9"/>
            <p:cNvSpPr/>
            <p:nvPr/>
          </p:nvSpPr>
          <p:spPr>
            <a:xfrm>
              <a:off x="3201114" y="609593"/>
              <a:ext cx="1370885" cy="1096708"/>
            </a:xfrm>
            <a:prstGeom prst="flowChartPredefinedProcess">
              <a:avLst/>
            </a:prstGeom>
            <a:solidFill>
              <a:schemeClr val="accent4"/>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9"/>
            <p:cNvSpPr txBox="1"/>
            <p:nvPr/>
          </p:nvSpPr>
          <p:spPr>
            <a:xfrm>
              <a:off x="3372475" y="609593"/>
              <a:ext cx="1028163" cy="1096708"/>
            </a:xfrm>
            <a:prstGeom prst="rect">
              <a:avLst/>
            </a:prstGeom>
            <a:noFill/>
            <a:ln>
              <a:noFill/>
            </a:ln>
          </p:spPr>
          <p:txBody>
            <a:bodyPr anchorCtr="0" anchor="ctr" bIns="32375" lIns="32375" spcFirstLastPara="1" rIns="32375" wrap="square" tIns="32375">
              <a:noAutofit/>
            </a:bodyPr>
            <a:lstStyle/>
            <a:p>
              <a:pPr indent="0" lvl="0" marL="0" marR="0" rtl="0" algn="ctr">
                <a:lnSpc>
                  <a:spcPct val="90000"/>
                </a:lnSpc>
                <a:spcBef>
                  <a:spcPts val="0"/>
                </a:spcBef>
                <a:spcAft>
                  <a:spcPts val="0"/>
                </a:spcAft>
                <a:buClr>
                  <a:srgbClr val="FFFFFF"/>
                </a:buClr>
                <a:buSzPts val="1700"/>
                <a:buFont typeface="Calibri"/>
                <a:buNone/>
              </a:pPr>
              <a:r>
                <a:rPr b="0" i="0" lang="en-US" sz="1700" u="none" cap="none" strike="noStrike">
                  <a:solidFill>
                    <a:srgbClr val="FFFFFF"/>
                  </a:solidFill>
                  <a:latin typeface="Calibri"/>
                  <a:ea typeface="Calibri"/>
                  <a:cs typeface="Calibri"/>
                  <a:sym typeface="Calibri"/>
                </a:rPr>
                <a:t> Testing Skills Lab</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0"/>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Classroom Structure</a:t>
            </a:r>
            <a:endParaRPr/>
          </a:p>
        </p:txBody>
      </p:sp>
      <p:sp>
        <p:nvSpPr>
          <p:cNvPr id="274" name="Google Shape;274;p30"/>
          <p:cNvSpPr txBox="1"/>
          <p:nvPr>
            <p:ph idx="1" type="body"/>
          </p:nvPr>
        </p:nvSpPr>
        <p:spPr>
          <a:xfrm>
            <a:off x="128721" y="1293495"/>
            <a:ext cx="48768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Structured Environment / Daily, weekly, monthly planning</a:t>
            </a:r>
            <a:endParaRPr/>
          </a:p>
          <a:p>
            <a:pPr indent="-342900" lvl="0" marL="342900" rtl="0" algn="l">
              <a:lnSpc>
                <a:spcPct val="100000"/>
              </a:lnSpc>
              <a:spcBef>
                <a:spcPts val="400"/>
              </a:spcBef>
              <a:spcAft>
                <a:spcPts val="0"/>
              </a:spcAft>
              <a:buSzPts val="2000"/>
              <a:buFont typeface="Arial"/>
              <a:buChar char="•"/>
            </a:pPr>
            <a:r>
              <a:rPr lang="en-US" sz="2000"/>
              <a:t>Lesson Plans - follow THHS Curriculum</a:t>
            </a:r>
            <a:endParaRPr/>
          </a:p>
          <a:p>
            <a:pPr indent="-342900" lvl="0" marL="342900" rtl="0" algn="l">
              <a:lnSpc>
                <a:spcPct val="100000"/>
              </a:lnSpc>
              <a:spcBef>
                <a:spcPts val="400"/>
              </a:spcBef>
              <a:spcAft>
                <a:spcPts val="0"/>
              </a:spcAft>
              <a:buSzPts val="2000"/>
              <a:buFont typeface="Arial"/>
              <a:buChar char="•"/>
            </a:pPr>
            <a:r>
              <a:rPr lang="en-US" sz="2000"/>
              <a:t>Discipline / Tardies/ Absences</a:t>
            </a:r>
            <a:endParaRPr/>
          </a:p>
          <a:p>
            <a:pPr indent="-342900" lvl="0" marL="342900" rtl="0" algn="l">
              <a:lnSpc>
                <a:spcPct val="100000"/>
              </a:lnSpc>
              <a:spcBef>
                <a:spcPts val="400"/>
              </a:spcBef>
              <a:spcAft>
                <a:spcPts val="0"/>
              </a:spcAft>
              <a:buSzPts val="2000"/>
              <a:buFont typeface="Arial"/>
              <a:buChar char="•"/>
            </a:pPr>
            <a:r>
              <a:rPr lang="en-US" sz="2000"/>
              <a:t>Cell Phone / electronic devices and computer access</a:t>
            </a:r>
            <a:endParaRPr/>
          </a:p>
          <a:p>
            <a:pPr indent="-342900" lvl="0" marL="342900" rtl="0" algn="l">
              <a:lnSpc>
                <a:spcPct val="100000"/>
              </a:lnSpc>
              <a:spcBef>
                <a:spcPts val="400"/>
              </a:spcBef>
              <a:spcAft>
                <a:spcPts val="0"/>
              </a:spcAft>
              <a:buSzPts val="2000"/>
              <a:buFont typeface="Arial"/>
              <a:buChar char="•"/>
            </a:pPr>
            <a:r>
              <a:rPr lang="en-US" sz="2000"/>
              <a:t>Lecture / Power point/ Guest Speakers /Worksheets / Assignments</a:t>
            </a:r>
            <a:endParaRPr/>
          </a:p>
          <a:p>
            <a:pPr indent="-342900" lvl="0" marL="342900" rtl="0" algn="l">
              <a:lnSpc>
                <a:spcPct val="100000"/>
              </a:lnSpc>
              <a:spcBef>
                <a:spcPts val="400"/>
              </a:spcBef>
              <a:spcAft>
                <a:spcPts val="0"/>
              </a:spcAft>
              <a:buSzPts val="2000"/>
              <a:buFont typeface="Arial"/>
              <a:buChar char="•"/>
            </a:pPr>
            <a:r>
              <a:rPr lang="en-US" sz="2000"/>
              <a:t>Jumpstarts, bell ringers</a:t>
            </a:r>
            <a:endParaRPr/>
          </a:p>
          <a:p>
            <a:pPr indent="-342900" lvl="0" marL="342900" rtl="0" algn="l">
              <a:lnSpc>
                <a:spcPct val="100000"/>
              </a:lnSpc>
              <a:spcBef>
                <a:spcPts val="400"/>
              </a:spcBef>
              <a:spcAft>
                <a:spcPts val="0"/>
              </a:spcAft>
              <a:buSzPts val="2000"/>
              <a:buFont typeface="Arial"/>
              <a:buChar char="•"/>
            </a:pPr>
            <a:r>
              <a:rPr lang="en-US" sz="2000"/>
              <a:t>Class Chat / colored tongue blades / unbiased and fair</a:t>
            </a:r>
            <a:endParaRPr/>
          </a:p>
          <a:p>
            <a:pPr indent="-342900" lvl="0" marL="342900" rtl="0" algn="l">
              <a:lnSpc>
                <a:spcPct val="100000"/>
              </a:lnSpc>
              <a:spcBef>
                <a:spcPts val="400"/>
              </a:spcBef>
              <a:spcAft>
                <a:spcPts val="0"/>
              </a:spcAft>
              <a:buSzPts val="2000"/>
              <a:buFont typeface="Arial"/>
              <a:buChar char="•"/>
            </a:pPr>
            <a:r>
              <a:rPr lang="en-US" sz="2000"/>
              <a:t>Projects</a:t>
            </a:r>
            <a:endParaRPr/>
          </a:p>
          <a:p>
            <a:pPr indent="-342900" lvl="0" marL="342900" rtl="0" algn="l">
              <a:lnSpc>
                <a:spcPct val="100000"/>
              </a:lnSpc>
              <a:spcBef>
                <a:spcPts val="400"/>
              </a:spcBef>
              <a:spcAft>
                <a:spcPts val="0"/>
              </a:spcAft>
              <a:buSzPts val="2000"/>
              <a:buFont typeface="Arial"/>
              <a:buChar char="•"/>
            </a:pPr>
            <a:r>
              <a:rPr lang="en-US" sz="2000"/>
              <a:t>Quizzes</a:t>
            </a:r>
            <a:endParaRPr/>
          </a:p>
          <a:p>
            <a:pPr indent="-342900" lvl="0" marL="342900" rtl="0" algn="l">
              <a:lnSpc>
                <a:spcPct val="100000"/>
              </a:lnSpc>
              <a:spcBef>
                <a:spcPts val="400"/>
              </a:spcBef>
              <a:spcAft>
                <a:spcPts val="0"/>
              </a:spcAft>
              <a:buSzPts val="2000"/>
              <a:buFont typeface="Arial"/>
              <a:buChar char="•"/>
            </a:pPr>
            <a:r>
              <a:rPr lang="en-US" sz="2000"/>
              <a:t>Exams</a:t>
            </a:r>
            <a:endParaRPr/>
          </a:p>
          <a:p>
            <a:pPr indent="-139700" lvl="0" marL="342900" rtl="0" algn="l">
              <a:lnSpc>
                <a:spcPct val="100000"/>
              </a:lnSpc>
              <a:spcBef>
                <a:spcPts val="640"/>
              </a:spcBef>
              <a:spcAft>
                <a:spcPts val="0"/>
              </a:spcAft>
              <a:buSzPts val="3200"/>
              <a:buFont typeface="Arial"/>
              <a:buNone/>
            </a:pPr>
            <a:r>
              <a:t/>
            </a:r>
            <a:endParaRPr/>
          </a:p>
        </p:txBody>
      </p:sp>
      <p:pic>
        <p:nvPicPr>
          <p:cNvPr descr="Related image" id="275" name="Google Shape;275;p30"/>
          <p:cNvPicPr preferRelativeResize="0"/>
          <p:nvPr/>
        </p:nvPicPr>
        <p:blipFill rotWithShape="1">
          <a:blip r:embed="rId3">
            <a:alphaModFix/>
          </a:blip>
          <a:srcRect b="0" l="0" r="0" t="0"/>
          <a:stretch/>
        </p:blipFill>
        <p:spPr>
          <a:xfrm>
            <a:off x="4991525" y="1158323"/>
            <a:ext cx="3766541" cy="2118277"/>
          </a:xfrm>
          <a:prstGeom prst="rect">
            <a:avLst/>
          </a:prstGeom>
          <a:noFill/>
          <a:ln>
            <a:noFill/>
          </a:ln>
        </p:spPr>
      </p:pic>
      <p:pic>
        <p:nvPicPr>
          <p:cNvPr descr="Image result for nursing program classroom" id="276" name="Google Shape;276;p30"/>
          <p:cNvPicPr preferRelativeResize="0"/>
          <p:nvPr/>
        </p:nvPicPr>
        <p:blipFill rotWithShape="1">
          <a:blip r:embed="rId4">
            <a:alphaModFix/>
          </a:blip>
          <a:srcRect b="0" l="0" r="0" t="0"/>
          <a:stretch/>
        </p:blipFill>
        <p:spPr>
          <a:xfrm>
            <a:off x="4991525" y="4038600"/>
            <a:ext cx="3657599" cy="2436495"/>
          </a:xfrm>
          <a:prstGeom prst="rect">
            <a:avLst/>
          </a:prstGeom>
          <a:noFill/>
          <a:ln>
            <a:noFill/>
          </a:ln>
        </p:spPr>
      </p:pic>
      <p:sp>
        <p:nvSpPr>
          <p:cNvPr id="277" name="Google Shape;277;p30"/>
          <p:cNvSpPr txBox="1"/>
          <p:nvPr/>
        </p:nvSpPr>
        <p:spPr>
          <a:xfrm>
            <a:off x="5638800" y="3498402"/>
            <a:ext cx="21339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College Classroom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1"/>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Classroom Conduct Management</a:t>
            </a:r>
            <a:endParaRPr/>
          </a:p>
        </p:txBody>
      </p:sp>
      <p:sp>
        <p:nvSpPr>
          <p:cNvPr id="284" name="Google Shape;284;p31"/>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Cell phone pockets with charger station</a:t>
            </a:r>
            <a:endParaRPr/>
          </a:p>
          <a:p>
            <a:pPr indent="-342900" lvl="0" marL="342900" rtl="0" algn="l">
              <a:lnSpc>
                <a:spcPct val="100000"/>
              </a:lnSpc>
              <a:spcBef>
                <a:spcPts val="480"/>
              </a:spcBef>
              <a:spcAft>
                <a:spcPts val="0"/>
              </a:spcAft>
              <a:buSzPts val="2400"/>
              <a:buFont typeface="Arial"/>
              <a:buChar char="•"/>
            </a:pPr>
            <a:r>
              <a:rPr lang="en-US" sz="2400"/>
              <a:t>Keep pocket close to teacher desk</a:t>
            </a:r>
            <a:endParaRPr/>
          </a:p>
          <a:p>
            <a:pPr indent="-342900" lvl="0" marL="342900" rtl="0" algn="l">
              <a:lnSpc>
                <a:spcPct val="100000"/>
              </a:lnSpc>
              <a:spcBef>
                <a:spcPts val="480"/>
              </a:spcBef>
              <a:spcAft>
                <a:spcPts val="0"/>
              </a:spcAft>
              <a:buSzPts val="2400"/>
              <a:buFont typeface="Arial"/>
              <a:buChar char="•"/>
            </a:pPr>
            <a:r>
              <a:rPr lang="en-US" sz="2400"/>
              <a:t>Absences should be reconciled for curriculum days</a:t>
            </a:r>
            <a:endParaRPr/>
          </a:p>
          <a:p>
            <a:pPr indent="-342900" lvl="0" marL="342900" rtl="0" algn="l">
              <a:lnSpc>
                <a:spcPct val="100000"/>
              </a:lnSpc>
              <a:spcBef>
                <a:spcPts val="480"/>
              </a:spcBef>
              <a:spcAft>
                <a:spcPts val="0"/>
              </a:spcAft>
              <a:buSzPts val="2400"/>
              <a:buFont typeface="Arial"/>
              <a:buChar char="•"/>
            </a:pPr>
            <a:r>
              <a:rPr lang="en-US" sz="2400"/>
              <a:t>Develop a tutorial make up day policy</a:t>
            </a:r>
            <a:endParaRPr/>
          </a:p>
          <a:p>
            <a:pPr indent="-342900" lvl="0" marL="342900" rtl="0" algn="l">
              <a:lnSpc>
                <a:spcPct val="100000"/>
              </a:lnSpc>
              <a:spcBef>
                <a:spcPts val="480"/>
              </a:spcBef>
              <a:spcAft>
                <a:spcPts val="0"/>
              </a:spcAft>
              <a:buSzPts val="2400"/>
              <a:buFont typeface="Arial"/>
              <a:buChar char="•"/>
            </a:pPr>
            <a:r>
              <a:rPr lang="en-US" sz="2400"/>
              <a:t>Reconcile absences at least every three weeks</a:t>
            </a:r>
            <a:endParaRPr/>
          </a:p>
          <a:p>
            <a:pPr indent="-342900" lvl="0" marL="342900" rtl="0" algn="l">
              <a:lnSpc>
                <a:spcPct val="100000"/>
              </a:lnSpc>
              <a:spcBef>
                <a:spcPts val="480"/>
              </a:spcBef>
              <a:spcAft>
                <a:spcPts val="0"/>
              </a:spcAft>
              <a:buSzPts val="2400"/>
              <a:buFont typeface="Arial"/>
              <a:buChar char="•"/>
            </a:pPr>
            <a:r>
              <a:rPr lang="en-US" sz="2400"/>
              <a:t>Limit clinical until absences made up all skills made up</a:t>
            </a:r>
            <a:endParaRPr/>
          </a:p>
          <a:p>
            <a:pPr indent="-190500" lvl="0" marL="342900" rtl="0" algn="l">
              <a:lnSpc>
                <a:spcPct val="100000"/>
              </a:lnSpc>
              <a:spcBef>
                <a:spcPts val="480"/>
              </a:spcBef>
              <a:spcAft>
                <a:spcPts val="0"/>
              </a:spcAft>
              <a:buSzPts val="2400"/>
              <a:buFont typeface="Arial"/>
              <a:buNone/>
            </a:pPr>
            <a:r>
              <a:t/>
            </a:r>
            <a:endParaRPr sz="24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2"/>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Clinical Skills Lab</a:t>
            </a:r>
            <a:endParaRPr/>
          </a:p>
        </p:txBody>
      </p:sp>
      <p:sp>
        <p:nvSpPr>
          <p:cNvPr id="291" name="Google Shape;291;p32"/>
          <p:cNvSpPr txBox="1"/>
          <p:nvPr>
            <p:ph idx="1" type="body"/>
          </p:nvPr>
        </p:nvSpPr>
        <p:spPr>
          <a:xfrm>
            <a:off x="152399" y="1600200"/>
            <a:ext cx="5410201" cy="4572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Should be set up to closely resemble a real world setting. </a:t>
            </a:r>
            <a:endParaRPr/>
          </a:p>
          <a:p>
            <a:pPr indent="-342900" lvl="0" marL="342900" rtl="0" algn="l">
              <a:lnSpc>
                <a:spcPct val="100000"/>
              </a:lnSpc>
              <a:spcBef>
                <a:spcPts val="400"/>
              </a:spcBef>
              <a:spcAft>
                <a:spcPts val="0"/>
              </a:spcAft>
              <a:buSzPts val="2000"/>
              <a:buFont typeface="Arial"/>
              <a:buChar char="•"/>
            </a:pPr>
            <a:r>
              <a:rPr lang="en-US" sz="2000"/>
              <a:t>Clinical Lab is a controlled environment. Mistakes can be made and corrected.  </a:t>
            </a:r>
            <a:endParaRPr/>
          </a:p>
          <a:p>
            <a:pPr indent="-342900" lvl="0" marL="342900" rtl="0" algn="l">
              <a:lnSpc>
                <a:spcPct val="100000"/>
              </a:lnSpc>
              <a:spcBef>
                <a:spcPts val="400"/>
              </a:spcBef>
              <a:spcAft>
                <a:spcPts val="0"/>
              </a:spcAft>
              <a:buSzPts val="2000"/>
              <a:buFont typeface="Arial"/>
              <a:buChar char="•"/>
            </a:pPr>
            <a:r>
              <a:rPr lang="en-US" sz="2000"/>
              <a:t>Students must learn to accept constructive criticism, it is an important part of learning in this lab setting. “Hot Seat”</a:t>
            </a:r>
            <a:endParaRPr/>
          </a:p>
          <a:p>
            <a:pPr indent="-342900" lvl="0" marL="342900" rtl="0" algn="l">
              <a:lnSpc>
                <a:spcPct val="100000"/>
              </a:lnSpc>
              <a:spcBef>
                <a:spcPts val="400"/>
              </a:spcBef>
              <a:spcAft>
                <a:spcPts val="0"/>
              </a:spcAft>
              <a:buSzPts val="2000"/>
              <a:buFont typeface="Arial"/>
              <a:buChar char="•"/>
            </a:pPr>
            <a:r>
              <a:rPr lang="en-US" sz="2000"/>
              <a:t>Students practice clinical skills on each other or on manikins.</a:t>
            </a:r>
            <a:endParaRPr/>
          </a:p>
          <a:p>
            <a:pPr indent="-342900" lvl="0" marL="342900" rtl="0" algn="l">
              <a:lnSpc>
                <a:spcPct val="100000"/>
              </a:lnSpc>
              <a:spcBef>
                <a:spcPts val="400"/>
              </a:spcBef>
              <a:spcAft>
                <a:spcPts val="0"/>
              </a:spcAft>
              <a:buSzPts val="2000"/>
              <a:buFont typeface="Arial"/>
              <a:buChar char="•"/>
            </a:pPr>
            <a:r>
              <a:rPr lang="en-US" sz="2000"/>
              <a:t>Some skills must be practiced in the Real World setting. Ex: Giving a shower</a:t>
            </a:r>
            <a:endParaRPr/>
          </a:p>
          <a:p>
            <a:pPr indent="-342900" lvl="0" marL="342900" rtl="0" algn="l">
              <a:lnSpc>
                <a:spcPct val="100000"/>
              </a:lnSpc>
              <a:spcBef>
                <a:spcPts val="400"/>
              </a:spcBef>
              <a:spcAft>
                <a:spcPts val="0"/>
              </a:spcAft>
              <a:buSzPts val="2000"/>
              <a:buFont typeface="Arial"/>
              <a:buChar char="•"/>
            </a:pPr>
            <a:r>
              <a:rPr lang="en-US" sz="2000"/>
              <a:t>Students must practice skills until proficient and must be checked as such by instructor. (see Performance Record)</a:t>
            </a:r>
            <a:endParaRPr/>
          </a:p>
        </p:txBody>
      </p:sp>
      <p:pic>
        <p:nvPicPr>
          <p:cNvPr descr="http://www.heinz.org/UserFiles/Spotlight/3836nursing-skills1.jpg" id="292" name="Google Shape;292;p32"/>
          <p:cNvPicPr preferRelativeResize="0"/>
          <p:nvPr/>
        </p:nvPicPr>
        <p:blipFill rotWithShape="1">
          <a:blip r:embed="rId3">
            <a:alphaModFix/>
          </a:blip>
          <a:srcRect b="0" l="0" r="0" t="0"/>
          <a:stretch/>
        </p:blipFill>
        <p:spPr>
          <a:xfrm>
            <a:off x="5521922" y="1570572"/>
            <a:ext cx="3012477" cy="2010828"/>
          </a:xfrm>
          <a:prstGeom prst="rect">
            <a:avLst/>
          </a:prstGeom>
          <a:noFill/>
          <a:ln>
            <a:noFill/>
          </a:ln>
        </p:spPr>
      </p:pic>
      <p:pic>
        <p:nvPicPr>
          <p:cNvPr descr="HOBIE HILER/SPECIAL TO TREASURE COAST NEWSPAPERS      Jensen Beach High School junior Leah Means, 16, (right) practices shaving a patient played by senior Clay Matthews, 18, in the skills lab classroom during the medical academy's nursing assistant class at Jensen Beach High School on Wednesday. &quot;I think it is great,&quot; said Means. &quot;You come out of this program with more experience and a better resume.&quot;" id="293" name="Google Shape;293;p32"/>
          <p:cNvPicPr preferRelativeResize="0"/>
          <p:nvPr/>
        </p:nvPicPr>
        <p:blipFill rotWithShape="1">
          <a:blip r:embed="rId4">
            <a:alphaModFix/>
          </a:blip>
          <a:srcRect b="0" l="0" r="0" t="0"/>
          <a:stretch/>
        </p:blipFill>
        <p:spPr>
          <a:xfrm>
            <a:off x="5544000" y="3914192"/>
            <a:ext cx="3484921" cy="22876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3"/>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 Performance Record – THHS</a:t>
            </a:r>
            <a:endParaRPr/>
          </a:p>
        </p:txBody>
      </p:sp>
      <p:sp>
        <p:nvSpPr>
          <p:cNvPr id="300" name="Google Shape;300;p33"/>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3200"/>
              <a:buFont typeface="Arial"/>
              <a:buChar char="•"/>
            </a:pPr>
            <a:r>
              <a:rPr lang="en-US"/>
              <a:t>Students must use the DADS Procedural Guidelines and the THHS Performance Record when learning clinical lab skills.</a:t>
            </a:r>
            <a:endParaRPr/>
          </a:p>
          <a:p>
            <a:pPr indent="-342900" lvl="0" marL="342900" rtl="0" algn="l">
              <a:lnSpc>
                <a:spcPct val="100000"/>
              </a:lnSpc>
              <a:spcBef>
                <a:spcPts val="640"/>
              </a:spcBef>
              <a:spcAft>
                <a:spcPts val="0"/>
              </a:spcAft>
              <a:buSzPts val="3200"/>
              <a:buFont typeface="Arial"/>
              <a:buChar char="•"/>
            </a:pPr>
            <a:r>
              <a:rPr lang="en-US"/>
              <a:t>This performance record includes classroom, clinical lab, and clinical rotation check – off’s. (see handout)</a:t>
            </a:r>
            <a:endParaRPr/>
          </a:p>
          <a:p>
            <a:pPr indent="-342900" lvl="0" marL="342900" rtl="0" algn="l">
              <a:lnSpc>
                <a:spcPct val="100000"/>
              </a:lnSpc>
              <a:spcBef>
                <a:spcPts val="640"/>
              </a:spcBef>
              <a:spcAft>
                <a:spcPts val="0"/>
              </a:spcAft>
              <a:buSzPts val="3200"/>
              <a:buFont typeface="Arial"/>
              <a:buChar char="•"/>
            </a:pPr>
            <a:r>
              <a:rPr lang="en-US"/>
              <a:t>Develop a system that works for your program. (Examples: Handouts)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4"/>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3200"/>
              <a:t>Clinical Lab and Real World Variables</a:t>
            </a:r>
            <a:endParaRPr/>
          </a:p>
        </p:txBody>
      </p:sp>
      <p:sp>
        <p:nvSpPr>
          <p:cNvPr id="307" name="Google Shape;307;p34"/>
          <p:cNvSpPr txBox="1"/>
          <p:nvPr>
            <p:ph idx="1" type="body"/>
          </p:nvPr>
        </p:nvSpPr>
        <p:spPr>
          <a:xfrm>
            <a:off x="152400" y="1447800"/>
            <a:ext cx="7696200" cy="5105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The clinical lab is a controlled real world setting. In the real world there are variables which can alter application of skills such as pain, cognitive or sensory impairment, illness or disease processes. These variables are not present in the clinical lab unless purposefully set up. Unplanned variables occur at unpredictable times in the real world and students and instructors need to be prepared to handle these situations.</a:t>
            </a:r>
            <a:endParaRPr/>
          </a:p>
          <a:p>
            <a:pPr indent="-342900" lvl="0" marL="342900" rtl="0" algn="l">
              <a:lnSpc>
                <a:spcPct val="100000"/>
              </a:lnSpc>
              <a:spcBef>
                <a:spcPts val="480"/>
              </a:spcBef>
              <a:spcAft>
                <a:spcPts val="0"/>
              </a:spcAft>
              <a:buSzPts val="2400"/>
              <a:buFont typeface="Arial"/>
              <a:buChar char="•"/>
            </a:pPr>
            <a:r>
              <a:rPr lang="en-US" sz="2400"/>
              <a:t>The clinical lab teaches students the right way to respond to these variables, but nurses need to learn how to “</a:t>
            </a:r>
            <a:r>
              <a:rPr b="1" lang="en-US" sz="2400" u="sng"/>
              <a:t>think on their feet” </a:t>
            </a:r>
            <a:r>
              <a:rPr lang="en-US" sz="2400"/>
              <a:t>and be ready to adapt to the real world by implementing critical thinking skills.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Clinical Skills Lab – Set up</a:t>
            </a:r>
            <a:endParaRPr/>
          </a:p>
        </p:txBody>
      </p:sp>
      <p:sp>
        <p:nvSpPr>
          <p:cNvPr id="314" name="Google Shape;314;p35"/>
          <p:cNvSpPr txBox="1"/>
          <p:nvPr>
            <p:ph idx="1" type="body"/>
          </p:nvPr>
        </p:nvSpPr>
        <p:spPr>
          <a:xfrm>
            <a:off x="152400" y="1295400"/>
            <a:ext cx="70104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This lab should always be a </a:t>
            </a:r>
            <a:r>
              <a:rPr b="1" lang="en-US" sz="2000" u="sng"/>
              <a:t>PHONE FREE ZONE </a:t>
            </a:r>
            <a:endParaRPr/>
          </a:p>
          <a:p>
            <a:pPr indent="-342900" lvl="0" marL="342900" rtl="0" algn="l">
              <a:lnSpc>
                <a:spcPct val="100000"/>
              </a:lnSpc>
              <a:spcBef>
                <a:spcPts val="400"/>
              </a:spcBef>
              <a:spcAft>
                <a:spcPts val="0"/>
              </a:spcAft>
              <a:buSzPts val="2000"/>
              <a:buFont typeface="Arial"/>
              <a:buChar char="•"/>
            </a:pPr>
            <a:r>
              <a:rPr b="1" lang="en-US" sz="2000" u="sng"/>
              <a:t>No video taping allowed, unless instructor lead.</a:t>
            </a:r>
            <a:endParaRPr sz="2000"/>
          </a:p>
          <a:p>
            <a:pPr indent="-342900" lvl="0" marL="342900" rtl="0" algn="l">
              <a:lnSpc>
                <a:spcPct val="100000"/>
              </a:lnSpc>
              <a:spcBef>
                <a:spcPts val="400"/>
              </a:spcBef>
              <a:spcAft>
                <a:spcPts val="0"/>
              </a:spcAft>
              <a:buSzPts val="2000"/>
              <a:buFont typeface="Arial"/>
              <a:buChar char="•"/>
            </a:pPr>
            <a:r>
              <a:rPr lang="en-US" sz="2000"/>
              <a:t>Prepares students for real world skills, set it up to resemble the Real World (clinical) </a:t>
            </a:r>
            <a:endParaRPr/>
          </a:p>
          <a:p>
            <a:pPr indent="-342900" lvl="0" marL="342900" rtl="0" algn="l">
              <a:lnSpc>
                <a:spcPct val="100000"/>
              </a:lnSpc>
              <a:spcBef>
                <a:spcPts val="400"/>
              </a:spcBef>
              <a:spcAft>
                <a:spcPts val="0"/>
              </a:spcAft>
              <a:buSzPts val="2000"/>
              <a:buFont typeface="Arial"/>
              <a:buChar char="•"/>
            </a:pPr>
            <a:r>
              <a:rPr lang="en-US" sz="2000"/>
              <a:t>Students should only perform skills in the Real World that they have demonstrated proficiency in the clinical lab – been checked off. </a:t>
            </a:r>
            <a:endParaRPr/>
          </a:p>
          <a:p>
            <a:pPr indent="-342900" lvl="0" marL="342900" rtl="0" algn="l">
              <a:lnSpc>
                <a:spcPct val="100000"/>
              </a:lnSpc>
              <a:spcBef>
                <a:spcPts val="400"/>
              </a:spcBef>
              <a:spcAft>
                <a:spcPts val="0"/>
              </a:spcAft>
              <a:buSzPts val="2000"/>
              <a:buFont typeface="Arial"/>
              <a:buChar char="•"/>
            </a:pPr>
            <a:r>
              <a:rPr lang="en-US" sz="2000"/>
              <a:t>Consider a “Skills Blitz” prior to clinical rotation.</a:t>
            </a:r>
            <a:endParaRPr/>
          </a:p>
          <a:p>
            <a:pPr indent="-342900" lvl="0" marL="342900" rtl="0" algn="l">
              <a:lnSpc>
                <a:spcPct val="100000"/>
              </a:lnSpc>
              <a:spcBef>
                <a:spcPts val="400"/>
              </a:spcBef>
              <a:spcAft>
                <a:spcPts val="0"/>
              </a:spcAft>
              <a:buSzPts val="2000"/>
              <a:buFont typeface="Arial"/>
              <a:buChar char="•"/>
            </a:pPr>
            <a:r>
              <a:rPr lang="en-US" sz="2000"/>
              <a:t>Supplies and set up  should be based on number of students in class. </a:t>
            </a:r>
            <a:endParaRPr/>
          </a:p>
          <a:p>
            <a:pPr indent="-342900" lvl="0" marL="342900" rtl="0" algn="l">
              <a:lnSpc>
                <a:spcPct val="100000"/>
              </a:lnSpc>
              <a:spcBef>
                <a:spcPts val="400"/>
              </a:spcBef>
              <a:spcAft>
                <a:spcPts val="0"/>
              </a:spcAft>
              <a:buSzPts val="2000"/>
              <a:buFont typeface="Arial"/>
              <a:buChar char="•"/>
            </a:pPr>
            <a:r>
              <a:rPr lang="en-US" sz="2000" u="sng">
                <a:solidFill>
                  <a:schemeClr val="hlink"/>
                </a:solidFill>
                <a:hlinkClick r:id="rId3"/>
              </a:rPr>
              <a:t>https://www.pocketnurse.com/</a:t>
            </a:r>
            <a:endParaRPr sz="2000"/>
          </a:p>
          <a:p>
            <a:pPr indent="-342900" lvl="0" marL="342900" rtl="0" algn="l">
              <a:lnSpc>
                <a:spcPct val="100000"/>
              </a:lnSpc>
              <a:spcBef>
                <a:spcPts val="400"/>
              </a:spcBef>
              <a:spcAft>
                <a:spcPts val="0"/>
              </a:spcAft>
              <a:buSzPts val="2000"/>
              <a:buFont typeface="Arial"/>
              <a:buChar char="•"/>
            </a:pPr>
            <a:r>
              <a:rPr lang="en-US" sz="2000" u="sng">
                <a:solidFill>
                  <a:schemeClr val="hlink"/>
                </a:solidFill>
                <a:hlinkClick r:id="rId4"/>
              </a:rPr>
              <a:t>https://www.enasco.com/healthcare/</a:t>
            </a:r>
            <a:endParaRPr sz="2000"/>
          </a:p>
          <a:p>
            <a:pPr indent="-342900" lvl="0" marL="342900" rtl="0" algn="l">
              <a:lnSpc>
                <a:spcPct val="100000"/>
              </a:lnSpc>
              <a:spcBef>
                <a:spcPts val="400"/>
              </a:spcBef>
              <a:spcAft>
                <a:spcPts val="0"/>
              </a:spcAft>
              <a:buSzPts val="2000"/>
              <a:buFont typeface="Arial"/>
              <a:buChar char="•"/>
            </a:pPr>
            <a:r>
              <a:rPr lang="en-US" sz="2000" u="sng">
                <a:solidFill>
                  <a:schemeClr val="hlink"/>
                </a:solidFill>
                <a:hlinkClick r:id="rId5"/>
              </a:rPr>
              <a:t>https://www.mooremedical.com/</a:t>
            </a:r>
            <a:endParaRPr sz="2000"/>
          </a:p>
          <a:p>
            <a:pPr indent="-342900" lvl="0" marL="342900" rtl="0" algn="l">
              <a:lnSpc>
                <a:spcPct val="100000"/>
              </a:lnSpc>
              <a:spcBef>
                <a:spcPts val="400"/>
              </a:spcBef>
              <a:spcAft>
                <a:spcPts val="0"/>
              </a:spcAft>
              <a:buSzPts val="2000"/>
              <a:buFont typeface="Arial"/>
              <a:buChar char="•"/>
            </a:pPr>
            <a:r>
              <a:rPr lang="en-US" sz="2000"/>
              <a:t>Local medical supplies</a:t>
            </a:r>
            <a:endParaRPr/>
          </a:p>
          <a:p>
            <a:pPr indent="-215900" lvl="0" marL="342900" rtl="0" algn="l">
              <a:lnSpc>
                <a:spcPct val="100000"/>
              </a:lnSpc>
              <a:spcBef>
                <a:spcPts val="400"/>
              </a:spcBef>
              <a:spcAft>
                <a:spcPts val="0"/>
              </a:spcAft>
              <a:buSzPts val="2000"/>
              <a:buFont typeface="Arial"/>
              <a:buNone/>
            </a:pPr>
            <a:r>
              <a:t/>
            </a:r>
            <a:endParaRPr sz="2000"/>
          </a:p>
        </p:txBody>
      </p:sp>
      <p:pic>
        <p:nvPicPr>
          <p:cNvPr descr="Image result for phone free zone" id="315" name="Google Shape;315;p35"/>
          <p:cNvPicPr preferRelativeResize="0"/>
          <p:nvPr/>
        </p:nvPicPr>
        <p:blipFill rotWithShape="1">
          <a:blip r:embed="rId6">
            <a:alphaModFix/>
          </a:blip>
          <a:srcRect b="0" l="0" r="0" t="0"/>
          <a:stretch/>
        </p:blipFill>
        <p:spPr>
          <a:xfrm>
            <a:off x="4953000" y="4648200"/>
            <a:ext cx="3141617" cy="152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6"/>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C.N.A. Program Training  </a:t>
            </a:r>
            <a:endParaRPr/>
          </a:p>
        </p:txBody>
      </p:sp>
      <p:sp>
        <p:nvSpPr>
          <p:cNvPr id="112" name="Google Shape;112;p6"/>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400"/>
              </a:spcBef>
              <a:spcAft>
                <a:spcPts val="0"/>
              </a:spcAft>
              <a:buSzPts val="2000"/>
              <a:buFont typeface="Arial"/>
              <a:buChar char="•"/>
            </a:pPr>
            <a:r>
              <a:rPr lang="en-US" sz="2000"/>
              <a:t>Texas Health And Human Services </a:t>
            </a:r>
            <a:r>
              <a:rPr lang="en-US" sz="2000" u="sng">
                <a:solidFill>
                  <a:schemeClr val="hlink"/>
                </a:solidFill>
                <a:hlinkClick r:id="rId3"/>
              </a:rPr>
              <a:t>https://www.hhs.texas.gov/</a:t>
            </a:r>
            <a:endParaRPr sz="2000"/>
          </a:p>
          <a:p>
            <a:pPr indent="-342900" lvl="0" marL="342900" rtl="0" algn="l">
              <a:lnSpc>
                <a:spcPct val="100000"/>
              </a:lnSpc>
              <a:spcBef>
                <a:spcPts val="400"/>
              </a:spcBef>
              <a:spcAft>
                <a:spcPts val="0"/>
              </a:spcAft>
              <a:buSzPts val="2000"/>
              <a:buFont typeface="Arial"/>
              <a:buChar char="•"/>
            </a:pPr>
            <a:r>
              <a:rPr lang="en-US" sz="2000"/>
              <a:t>NATCEP</a:t>
            </a:r>
            <a:endParaRPr/>
          </a:p>
          <a:p>
            <a:pPr indent="-342900" lvl="0" marL="342900" rtl="0" algn="l">
              <a:lnSpc>
                <a:spcPct val="100000"/>
              </a:lnSpc>
              <a:spcBef>
                <a:spcPts val="400"/>
              </a:spcBef>
              <a:spcAft>
                <a:spcPts val="0"/>
              </a:spcAft>
              <a:buSzPts val="2000"/>
              <a:buFont typeface="Arial"/>
              <a:buChar char="•"/>
            </a:pPr>
            <a:r>
              <a:rPr lang="en-US" sz="2000"/>
              <a:t>Certified Nurse Aide, Certified Nursing Assistants or Aides</a:t>
            </a:r>
            <a:endParaRPr/>
          </a:p>
          <a:p>
            <a:pPr indent="-342900" lvl="0" marL="342900" rtl="0" algn="l">
              <a:lnSpc>
                <a:spcPct val="100000"/>
              </a:lnSpc>
              <a:spcBef>
                <a:spcPts val="400"/>
              </a:spcBef>
              <a:spcAft>
                <a:spcPts val="0"/>
              </a:spcAft>
              <a:buSzPts val="2000"/>
              <a:buFont typeface="Arial"/>
              <a:buChar char="•"/>
            </a:pPr>
            <a:r>
              <a:rPr lang="en-US" sz="2000"/>
              <a:t>The Texas C.N.A program prepares students to become certified nursing assistants, also called nursing assistants. Certified students are able to work as a certified nursing assistant in nursing homes, home health settings, hospitals, clinics.</a:t>
            </a:r>
            <a:endParaRPr/>
          </a:p>
          <a:p>
            <a:pPr indent="-342900" lvl="0" marL="342900" rtl="0" algn="l">
              <a:lnSpc>
                <a:spcPct val="100000"/>
              </a:lnSpc>
              <a:spcBef>
                <a:spcPts val="400"/>
              </a:spcBef>
              <a:spcAft>
                <a:spcPts val="0"/>
              </a:spcAft>
              <a:buSzPts val="2000"/>
              <a:buFont typeface="Arial"/>
              <a:buChar char="•"/>
            </a:pPr>
            <a:r>
              <a:rPr lang="en-US" sz="2000"/>
              <a:t>May be prerequisite for some nursing schools.</a:t>
            </a:r>
            <a:endParaRPr/>
          </a:p>
          <a:p>
            <a:pPr indent="-342900" lvl="0" marL="342900" rtl="0" algn="l">
              <a:lnSpc>
                <a:spcPct val="100000"/>
              </a:lnSpc>
              <a:spcBef>
                <a:spcPts val="400"/>
              </a:spcBef>
              <a:spcAft>
                <a:spcPts val="0"/>
              </a:spcAft>
              <a:buSzPts val="2000"/>
              <a:buFont typeface="Arial"/>
              <a:buChar char="•"/>
            </a:pPr>
            <a:r>
              <a:rPr lang="en-US" sz="2000"/>
              <a:t>Programs must follow the Texas Curriculum for Nurse Aides in Long – Term Care Facilities  6th Edition January 2022</a:t>
            </a:r>
            <a:endParaRPr/>
          </a:p>
          <a:p>
            <a:pPr indent="0" lvl="1" marL="400050" rtl="0" algn="l">
              <a:lnSpc>
                <a:spcPct val="100000"/>
              </a:lnSpc>
              <a:spcBef>
                <a:spcPts val="320"/>
              </a:spcBef>
              <a:spcAft>
                <a:spcPts val="0"/>
              </a:spcAft>
              <a:buSzPts val="1600"/>
              <a:buFont typeface="Arial"/>
              <a:buNone/>
            </a:pPr>
            <a:r>
              <a:rPr lang="en-US" sz="1600" u="sng">
                <a:solidFill>
                  <a:schemeClr val="hlink"/>
                </a:solidFill>
                <a:hlinkClick r:id="rId4"/>
              </a:rPr>
              <a:t>https://hhs.texas.gov/sites/default/files//documents/doing-business-with-hhs/licensing-credentialing-regulation/nurse-aide/cna.pdf</a:t>
            </a:r>
            <a:endParaRPr sz="1600"/>
          </a:p>
          <a:p>
            <a:pPr indent="0" lvl="1" marL="400050" rtl="0" algn="l">
              <a:lnSpc>
                <a:spcPct val="100000"/>
              </a:lnSpc>
              <a:spcBef>
                <a:spcPts val="320"/>
              </a:spcBef>
              <a:spcAft>
                <a:spcPts val="0"/>
              </a:spcAft>
              <a:buSzPts val="1600"/>
              <a:buFont typeface="Arial"/>
              <a:buNone/>
            </a:pPr>
            <a:r>
              <a:t/>
            </a:r>
            <a:endParaRPr sz="1600"/>
          </a:p>
          <a:p>
            <a:pPr indent="-190500" lvl="0" marL="342900" rtl="0" algn="l">
              <a:lnSpc>
                <a:spcPct val="100000"/>
              </a:lnSpc>
              <a:spcBef>
                <a:spcPts val="480"/>
              </a:spcBef>
              <a:spcAft>
                <a:spcPts val="0"/>
              </a:spcAft>
              <a:buSzPts val="2400"/>
              <a:buFont typeface="Arial"/>
              <a:buNone/>
            </a:pPr>
            <a:r>
              <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6"/>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Clinical Lab Set - up</a:t>
            </a:r>
            <a:endParaRPr/>
          </a:p>
        </p:txBody>
      </p:sp>
      <p:sp>
        <p:nvSpPr>
          <p:cNvPr id="322" name="Google Shape;322;p36"/>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Sink with soap and water, soap, beds, linen, incontinent pads, pillows, towels, basins, bedpans, manikin, foley catheters, graduated cylinders etc……</a:t>
            </a:r>
            <a:endParaRPr/>
          </a:p>
          <a:p>
            <a:pPr indent="-342900" lvl="0" marL="342900" rtl="0" algn="l">
              <a:lnSpc>
                <a:spcPct val="100000"/>
              </a:lnSpc>
              <a:spcBef>
                <a:spcPts val="480"/>
              </a:spcBef>
              <a:spcAft>
                <a:spcPts val="0"/>
              </a:spcAft>
              <a:buSzPts val="2400"/>
              <a:buFont typeface="Arial"/>
              <a:buChar char="•"/>
            </a:pPr>
            <a:r>
              <a:rPr lang="en-US" sz="2400"/>
              <a:t>Plan on consumables – toothbrushes, gloves, etc…..</a:t>
            </a:r>
            <a:endParaRPr/>
          </a:p>
          <a:p>
            <a:pPr indent="-342900" lvl="0" marL="342900" rtl="0" algn="l">
              <a:lnSpc>
                <a:spcPct val="100000"/>
              </a:lnSpc>
              <a:spcBef>
                <a:spcPts val="480"/>
              </a:spcBef>
              <a:spcAft>
                <a:spcPts val="0"/>
              </a:spcAft>
              <a:buSzPts val="2400"/>
              <a:buFont typeface="Arial"/>
              <a:buChar char="•"/>
            </a:pPr>
            <a:r>
              <a:rPr lang="en-US" sz="2400"/>
              <a:t>Washer and dryer very helpful. </a:t>
            </a:r>
            <a:endParaRPr/>
          </a:p>
          <a:p>
            <a:pPr indent="-342900" lvl="0" marL="342900" rtl="0" algn="l">
              <a:lnSpc>
                <a:spcPct val="100000"/>
              </a:lnSpc>
              <a:spcBef>
                <a:spcPts val="480"/>
              </a:spcBef>
              <a:spcAft>
                <a:spcPts val="0"/>
              </a:spcAft>
              <a:buSzPts val="2400"/>
              <a:buFont typeface="Arial"/>
              <a:buChar char="•"/>
            </a:pPr>
            <a:r>
              <a:rPr lang="en-US" sz="2400"/>
              <a:t>Options could include to shared lab time for multiple classes. </a:t>
            </a:r>
            <a:endParaRPr/>
          </a:p>
          <a:p>
            <a:pPr indent="-342900" lvl="0" marL="342900" rtl="0" algn="l">
              <a:lnSpc>
                <a:spcPct val="100000"/>
              </a:lnSpc>
              <a:spcBef>
                <a:spcPts val="480"/>
              </a:spcBef>
              <a:spcAft>
                <a:spcPts val="0"/>
              </a:spcAft>
              <a:buSzPts val="2400"/>
              <a:buFont typeface="Arial"/>
              <a:buChar char="•"/>
            </a:pPr>
            <a:r>
              <a:rPr lang="en-US" sz="2400"/>
              <a:t>Students need built in practice time and also additional check – off time. Check – off’s need to be done by instructor or Director.</a:t>
            </a:r>
            <a:endParaRPr/>
          </a:p>
          <a:p>
            <a:pPr indent="-342900" lvl="0" marL="342900" rtl="0" algn="l">
              <a:lnSpc>
                <a:spcPct val="100000"/>
              </a:lnSpc>
              <a:spcBef>
                <a:spcPts val="480"/>
              </a:spcBef>
              <a:spcAft>
                <a:spcPts val="0"/>
              </a:spcAft>
              <a:buSzPts val="2400"/>
              <a:buFont typeface="Arial"/>
              <a:buChar char="•"/>
            </a:pPr>
            <a:r>
              <a:rPr lang="en-US" sz="2400"/>
              <a:t>Allow time to set – up lab, clean – up lab and wash, dry and fold linen. (teach students how to fold linen)</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Real World – Clinical Rotation</a:t>
            </a:r>
            <a:endParaRPr/>
          </a:p>
        </p:txBody>
      </p:sp>
      <p:sp>
        <p:nvSpPr>
          <p:cNvPr id="329" name="Google Shape;329;p37"/>
          <p:cNvSpPr txBox="1"/>
          <p:nvPr>
            <p:ph idx="1" type="body"/>
          </p:nvPr>
        </p:nvSpPr>
        <p:spPr>
          <a:xfrm>
            <a:off x="152400" y="12954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The nursing home is a real health care setting and students will apply what they have learned in the classroom and clinical lab while providing direct patient care.</a:t>
            </a:r>
            <a:endParaRPr/>
          </a:p>
          <a:p>
            <a:pPr indent="-342900" lvl="0" marL="342900" rtl="0" algn="l">
              <a:lnSpc>
                <a:spcPct val="100000"/>
              </a:lnSpc>
              <a:spcBef>
                <a:spcPts val="400"/>
              </a:spcBef>
              <a:spcAft>
                <a:spcPts val="0"/>
              </a:spcAft>
              <a:buSzPts val="2000"/>
              <a:buFont typeface="Arial"/>
              <a:buChar char="•"/>
            </a:pPr>
            <a:r>
              <a:rPr lang="en-US" sz="2000"/>
              <a:t>Observation is an important part of the Real World. Students learn how to respond by observing skills in action. Not all observed skills can be performed by the student, only those approved by the program and allowed as a check – off but they are still observed. Ex: Hoyer Lift, medication administration.</a:t>
            </a:r>
            <a:endParaRPr/>
          </a:p>
          <a:p>
            <a:pPr indent="-342900" lvl="0" marL="342900" rtl="0" algn="l">
              <a:lnSpc>
                <a:spcPct val="100000"/>
              </a:lnSpc>
              <a:spcBef>
                <a:spcPts val="400"/>
              </a:spcBef>
              <a:spcAft>
                <a:spcPts val="0"/>
              </a:spcAft>
              <a:buSzPts val="2000"/>
              <a:buFont typeface="Arial"/>
              <a:buChar char="•"/>
            </a:pPr>
            <a:r>
              <a:rPr lang="en-US" sz="2000"/>
              <a:t>Professionalism and attire is very important and must be emphasized at all times. Should be a big part of pre – clinical discussions. </a:t>
            </a:r>
            <a:endParaRPr/>
          </a:p>
          <a:p>
            <a:pPr indent="-342900" lvl="0" marL="342900" rtl="0" algn="l">
              <a:lnSpc>
                <a:spcPct val="100000"/>
              </a:lnSpc>
              <a:spcBef>
                <a:spcPts val="400"/>
              </a:spcBef>
              <a:spcAft>
                <a:spcPts val="0"/>
              </a:spcAft>
              <a:buSzPts val="2000"/>
              <a:buFont typeface="Arial"/>
              <a:buChar char="•"/>
            </a:pPr>
            <a:r>
              <a:rPr b="1" lang="en-US" sz="2000" u="sng"/>
              <a:t>Real World has variables </a:t>
            </a:r>
            <a:r>
              <a:rPr lang="en-US" sz="2000"/>
              <a:t>– not a controlled environment. </a:t>
            </a:r>
            <a:endParaRPr/>
          </a:p>
          <a:p>
            <a:pPr indent="0" lvl="0" marL="0" rtl="0" algn="l">
              <a:lnSpc>
                <a:spcPct val="100000"/>
              </a:lnSpc>
              <a:spcBef>
                <a:spcPts val="400"/>
              </a:spcBef>
              <a:spcAft>
                <a:spcPts val="0"/>
              </a:spcAft>
              <a:buSzPts val="2000"/>
              <a:buFont typeface="Arial"/>
              <a:buNone/>
            </a:pPr>
            <a:r>
              <a:rPr lang="en-US" sz="2000"/>
              <a:t>     Ex: Resident has dementia, family present, resident is in pain</a:t>
            </a:r>
            <a:endParaRPr/>
          </a:p>
          <a:p>
            <a:pPr indent="0" lvl="0" marL="0" rtl="0" algn="l">
              <a:lnSpc>
                <a:spcPct val="100000"/>
              </a:lnSpc>
              <a:spcBef>
                <a:spcPts val="400"/>
              </a:spcBef>
              <a:spcAft>
                <a:spcPts val="0"/>
              </a:spcAft>
              <a:buSzPts val="2000"/>
              <a:buFont typeface="Arial"/>
              <a:buNone/>
            </a:pPr>
            <a:r>
              <a:rPr lang="en-US" sz="2000"/>
              <a:t>     etc….</a:t>
            </a:r>
            <a:endParaRPr/>
          </a:p>
          <a:p>
            <a:pPr indent="-342900" lvl="0" marL="342900" rtl="0" algn="l">
              <a:lnSpc>
                <a:spcPct val="100000"/>
              </a:lnSpc>
              <a:spcBef>
                <a:spcPts val="400"/>
              </a:spcBef>
              <a:spcAft>
                <a:spcPts val="0"/>
              </a:spcAft>
              <a:buSzPts val="2000"/>
              <a:buFont typeface="Arial"/>
              <a:buChar char="•"/>
            </a:pPr>
            <a:r>
              <a:rPr lang="en-US" sz="2000"/>
              <a:t>The application of </a:t>
            </a:r>
            <a:r>
              <a:rPr b="1" lang="en-US" sz="2000" u="sng"/>
              <a:t>critical thinking skills </a:t>
            </a:r>
            <a:r>
              <a:rPr lang="en-US" sz="2000"/>
              <a:t>plays a major role in real world setting.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8"/>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Testing Lab (Cert Lab)</a:t>
            </a:r>
            <a:endParaRPr/>
          </a:p>
        </p:txBody>
      </p:sp>
      <p:sp>
        <p:nvSpPr>
          <p:cNvPr id="336" name="Google Shape;336;p38"/>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Should be concentrated at the end of program – after clinical rotation. Can be incorporated throughout if presented correctly. Plan </a:t>
            </a:r>
            <a:r>
              <a:rPr b="1" lang="en-US" sz="2400" u="sng"/>
              <a:t>at least 3 weeks </a:t>
            </a:r>
            <a:r>
              <a:rPr lang="en-US" sz="2400"/>
              <a:t>of only testing preparation. Include additional dates if possible. Saturday or after school.  </a:t>
            </a:r>
            <a:endParaRPr/>
          </a:p>
          <a:p>
            <a:pPr indent="-342900" lvl="0" marL="342900" rtl="0" algn="l">
              <a:lnSpc>
                <a:spcPct val="100000"/>
              </a:lnSpc>
              <a:spcBef>
                <a:spcPts val="480"/>
              </a:spcBef>
              <a:spcAft>
                <a:spcPts val="0"/>
              </a:spcAft>
              <a:buSzPts val="2400"/>
              <a:buFont typeface="Arial"/>
              <a:buChar char="•"/>
            </a:pPr>
            <a:r>
              <a:rPr lang="en-US" sz="2400"/>
              <a:t>Students should not confuse testing skills with clinical skills. Testing skills are controlled without any variables. </a:t>
            </a:r>
            <a:endParaRPr/>
          </a:p>
          <a:p>
            <a:pPr indent="-342900" lvl="0" marL="342900" rtl="0" algn="l">
              <a:lnSpc>
                <a:spcPct val="100000"/>
              </a:lnSpc>
              <a:spcBef>
                <a:spcPts val="480"/>
              </a:spcBef>
              <a:spcAft>
                <a:spcPts val="0"/>
              </a:spcAft>
              <a:buSzPts val="2400"/>
              <a:buFont typeface="Arial"/>
              <a:buChar char="•"/>
            </a:pPr>
            <a:r>
              <a:rPr lang="en-US" sz="2400"/>
              <a:t>Follow sequential steps exactly as written.</a:t>
            </a:r>
            <a:endParaRPr/>
          </a:p>
          <a:p>
            <a:pPr indent="-342900" lvl="0" marL="342900" rtl="0" algn="l">
              <a:lnSpc>
                <a:spcPct val="100000"/>
              </a:lnSpc>
              <a:spcBef>
                <a:spcPts val="480"/>
              </a:spcBef>
              <a:spcAft>
                <a:spcPts val="0"/>
              </a:spcAft>
              <a:buSzPts val="2400"/>
              <a:buFont typeface="Arial"/>
              <a:buChar char="•"/>
            </a:pPr>
            <a:r>
              <a:rPr lang="en-US" sz="2400"/>
              <a:t>Instructor demonstrates skill, then watch videos. </a:t>
            </a:r>
            <a:endParaRPr/>
          </a:p>
          <a:p>
            <a:pPr indent="0" lvl="0" marL="0" rtl="0" algn="l">
              <a:lnSpc>
                <a:spcPct val="100000"/>
              </a:lnSpc>
              <a:spcBef>
                <a:spcPts val="480"/>
              </a:spcBef>
              <a:spcAft>
                <a:spcPts val="0"/>
              </a:spcAft>
              <a:buSzPts val="2400"/>
              <a:buFont typeface="Arial"/>
              <a:buNone/>
            </a:pPr>
            <a:r>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9"/>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Testing Lab</a:t>
            </a:r>
            <a:endParaRPr/>
          </a:p>
        </p:txBody>
      </p:sp>
      <p:sp>
        <p:nvSpPr>
          <p:cNvPr id="343" name="Google Shape;343;p39"/>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Font typeface="Arial"/>
              <a:buChar char="•"/>
            </a:pPr>
            <a:r>
              <a:rPr lang="en-US" sz="2800"/>
              <a:t>Testing skills are abbreviated, minimal competencies. Ex: Infection control – do they know when to wear gloves. </a:t>
            </a:r>
            <a:endParaRPr/>
          </a:p>
          <a:p>
            <a:pPr indent="-342900" lvl="0" marL="342900" rtl="0" algn="l">
              <a:lnSpc>
                <a:spcPct val="100000"/>
              </a:lnSpc>
              <a:spcBef>
                <a:spcPts val="560"/>
              </a:spcBef>
              <a:spcAft>
                <a:spcPts val="0"/>
              </a:spcAft>
              <a:buSzPts val="2800"/>
              <a:buFont typeface="Arial"/>
              <a:buChar char="•"/>
            </a:pPr>
            <a:r>
              <a:rPr lang="en-US" sz="2800"/>
              <a:t>Minimal competencies are not the standard in clinical rotation they are only the basic required knowledge needed to show competency. </a:t>
            </a:r>
            <a:endParaRPr/>
          </a:p>
          <a:p>
            <a:pPr indent="-342900" lvl="0" marL="342900" rtl="0" algn="l">
              <a:lnSpc>
                <a:spcPct val="100000"/>
              </a:lnSpc>
              <a:spcBef>
                <a:spcPts val="560"/>
              </a:spcBef>
              <a:spcAft>
                <a:spcPts val="0"/>
              </a:spcAft>
              <a:buSzPts val="2800"/>
              <a:buFont typeface="Arial"/>
              <a:buChar char="•"/>
            </a:pPr>
            <a:r>
              <a:rPr lang="en-US" sz="2800"/>
              <a:t>Plan for students to take multiple end of course exams with pen and paper to prepare for exam at this time also.</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0"/>
          <p:cNvSpPr txBox="1"/>
          <p:nvPr>
            <p:ph type="title"/>
          </p:nvPr>
        </p:nvSpPr>
        <p:spPr>
          <a:xfrm>
            <a:off x="303245" y="-6220"/>
            <a:ext cx="74676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br>
              <a:rPr lang="en-US" sz="3200"/>
            </a:br>
            <a:r>
              <a:rPr lang="en-US" sz="3200"/>
              <a:t>Certification Skills Test</a:t>
            </a:r>
            <a:endParaRPr/>
          </a:p>
        </p:txBody>
      </p:sp>
      <p:sp>
        <p:nvSpPr>
          <p:cNvPr id="350" name="Google Shape;350;p40"/>
          <p:cNvSpPr txBox="1"/>
          <p:nvPr>
            <p:ph idx="1" type="body"/>
          </p:nvPr>
        </p:nvSpPr>
        <p:spPr>
          <a:xfrm>
            <a:off x="304800" y="1447800"/>
            <a:ext cx="7924800" cy="54102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2240"/>
              <a:buFont typeface="Arial"/>
              <a:buChar char="•"/>
            </a:pPr>
            <a:r>
              <a:rPr lang="en-US" sz="2240"/>
              <a:t>This part of the certification exam tests  a student’s (candidate’s) competency when performing 5-7 nursing skills in a controlled testing lab environment.  </a:t>
            </a:r>
            <a:endParaRPr/>
          </a:p>
          <a:p>
            <a:pPr indent="-200660" lvl="0" marL="342900" rtl="0" algn="l">
              <a:lnSpc>
                <a:spcPct val="80000"/>
              </a:lnSpc>
              <a:spcBef>
                <a:spcPts val="448"/>
              </a:spcBef>
              <a:spcAft>
                <a:spcPts val="0"/>
              </a:spcAft>
              <a:buSzPts val="2240"/>
              <a:buFont typeface="Arial"/>
              <a:buNone/>
            </a:pPr>
            <a:r>
              <a:t/>
            </a:r>
            <a:endParaRPr sz="2240"/>
          </a:p>
          <a:p>
            <a:pPr indent="-342900" lvl="0" marL="342900" rtl="0" algn="l">
              <a:lnSpc>
                <a:spcPct val="80000"/>
              </a:lnSpc>
              <a:spcBef>
                <a:spcPts val="448"/>
              </a:spcBef>
              <a:spcAft>
                <a:spcPts val="0"/>
              </a:spcAft>
              <a:buSzPts val="2240"/>
              <a:buFont typeface="Arial"/>
              <a:buChar char="•"/>
            </a:pPr>
            <a:r>
              <a:rPr lang="en-US" sz="2240"/>
              <a:t>This exam will test the candidate for minimal competency only. Do not confuse it with the Performance Record which is completed in the clinical laboratory and in the nursing home.</a:t>
            </a:r>
            <a:endParaRPr/>
          </a:p>
          <a:p>
            <a:pPr indent="-200660" lvl="0" marL="342900" rtl="0" algn="l">
              <a:lnSpc>
                <a:spcPct val="80000"/>
              </a:lnSpc>
              <a:spcBef>
                <a:spcPts val="448"/>
              </a:spcBef>
              <a:spcAft>
                <a:spcPts val="0"/>
              </a:spcAft>
              <a:buSzPts val="2240"/>
              <a:buFont typeface="Arial"/>
              <a:buNone/>
            </a:pPr>
            <a:r>
              <a:t/>
            </a:r>
            <a:endParaRPr sz="2240"/>
          </a:p>
          <a:p>
            <a:pPr indent="-342900" lvl="0" marL="342900" rtl="0" algn="l">
              <a:lnSpc>
                <a:spcPct val="80000"/>
              </a:lnSpc>
              <a:spcBef>
                <a:spcPts val="448"/>
              </a:spcBef>
              <a:spcAft>
                <a:spcPts val="0"/>
              </a:spcAft>
              <a:buSzPts val="2240"/>
              <a:buFont typeface="Arial"/>
              <a:buChar char="•"/>
            </a:pPr>
            <a:r>
              <a:rPr lang="en-US" sz="2240"/>
              <a:t>The C.N.A. skill exam is a timed skills exam – 45 minutes maximum. </a:t>
            </a:r>
            <a:endParaRPr sz="2240"/>
          </a:p>
          <a:p>
            <a:pPr indent="-342900" lvl="0" marL="342900" rtl="0" algn="l">
              <a:lnSpc>
                <a:spcPct val="80000"/>
              </a:lnSpc>
              <a:spcBef>
                <a:spcPts val="448"/>
              </a:spcBef>
              <a:spcAft>
                <a:spcPts val="0"/>
              </a:spcAft>
              <a:buSzPts val="2240"/>
              <a:buFont typeface="Arial"/>
              <a:buChar char="•"/>
            </a:pPr>
            <a:r>
              <a:rPr lang="en-US" sz="2240"/>
              <a:t>Students are required to complete all 5-7 skills. The first skill is always hand washing.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0" st="0"/>
                                            </p:txEl>
                                          </p:spTgt>
                                        </p:tgtEl>
                                        <p:attrNameLst>
                                          <p:attrName>style.visibility</p:attrName>
                                        </p:attrNameLst>
                                      </p:cBhvr>
                                      <p:to>
                                        <p:strVal val="visible"/>
                                      </p:to>
                                    </p:set>
                                    <p:anim calcmode="lin" valueType="num">
                                      <p:cBhvr additive="base">
                                        <p:cTn dur="500"/>
                                        <p:tgtEl>
                                          <p:spTgt spid="35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1" st="1"/>
                                            </p:txEl>
                                          </p:spTgt>
                                        </p:tgtEl>
                                        <p:attrNameLst>
                                          <p:attrName>style.visibility</p:attrName>
                                        </p:attrNameLst>
                                      </p:cBhvr>
                                      <p:to>
                                        <p:strVal val="visible"/>
                                      </p:to>
                                    </p:set>
                                    <p:anim calcmode="lin" valueType="num">
                                      <p:cBhvr additive="base">
                                        <p:cTn dur="500"/>
                                        <p:tgtEl>
                                          <p:spTgt spid="35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2" st="2"/>
                                            </p:txEl>
                                          </p:spTgt>
                                        </p:tgtEl>
                                        <p:attrNameLst>
                                          <p:attrName>style.visibility</p:attrName>
                                        </p:attrNameLst>
                                      </p:cBhvr>
                                      <p:to>
                                        <p:strVal val="visible"/>
                                      </p:to>
                                    </p:set>
                                    <p:anim calcmode="lin" valueType="num">
                                      <p:cBhvr additive="base">
                                        <p:cTn dur="500"/>
                                        <p:tgtEl>
                                          <p:spTgt spid="35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3" st="3"/>
                                            </p:txEl>
                                          </p:spTgt>
                                        </p:tgtEl>
                                        <p:attrNameLst>
                                          <p:attrName>style.visibility</p:attrName>
                                        </p:attrNameLst>
                                      </p:cBhvr>
                                      <p:to>
                                        <p:strVal val="visible"/>
                                      </p:to>
                                    </p:set>
                                    <p:anim calcmode="lin" valueType="num">
                                      <p:cBhvr additive="base">
                                        <p:cTn dur="500"/>
                                        <p:tgtEl>
                                          <p:spTgt spid="350">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4" st="4"/>
                                            </p:txEl>
                                          </p:spTgt>
                                        </p:tgtEl>
                                        <p:attrNameLst>
                                          <p:attrName>style.visibility</p:attrName>
                                        </p:attrNameLst>
                                      </p:cBhvr>
                                      <p:to>
                                        <p:strVal val="visible"/>
                                      </p:to>
                                    </p:set>
                                    <p:anim calcmode="lin" valueType="num">
                                      <p:cBhvr additive="base">
                                        <p:cTn dur="500"/>
                                        <p:tgtEl>
                                          <p:spTgt spid="350">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xEl>
                                              <p:pRg end="5" st="5"/>
                                            </p:txEl>
                                          </p:spTgt>
                                        </p:tgtEl>
                                        <p:attrNameLst>
                                          <p:attrName>style.visibility</p:attrName>
                                        </p:attrNameLst>
                                      </p:cBhvr>
                                      <p:to>
                                        <p:strVal val="visible"/>
                                      </p:to>
                                    </p:set>
                                    <p:anim calcmode="lin" valueType="num">
                                      <p:cBhvr additive="base">
                                        <p:cTn dur="500"/>
                                        <p:tgtEl>
                                          <p:spTgt spid="350">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1"/>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Measurement Skill</a:t>
            </a:r>
            <a:endParaRPr/>
          </a:p>
        </p:txBody>
      </p:sp>
      <p:sp>
        <p:nvSpPr>
          <p:cNvPr id="357" name="Google Shape;357;p41"/>
          <p:cNvSpPr txBox="1"/>
          <p:nvPr>
            <p:ph idx="1" type="body"/>
          </p:nvPr>
        </p:nvSpPr>
        <p:spPr>
          <a:xfrm>
            <a:off x="152400" y="1447800"/>
            <a:ext cx="81534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None/>
            </a:pPr>
            <a:r>
              <a:rPr lang="en-US" sz="2400"/>
              <a:t>    One of the 5-7 skills will be a measurement skill. The student is required to measure and record accurately. Before recording they must state “I would wash my hands and then use hand sanitizer.” There is a copy of how to record the measurement in the handbook, teachers should make copies of this form and use it.</a:t>
            </a:r>
            <a:endParaRPr/>
          </a:p>
          <a:p>
            <a:pPr indent="-342900" lvl="0" marL="342900" rtl="0" algn="l">
              <a:lnSpc>
                <a:spcPct val="100000"/>
              </a:lnSpc>
              <a:spcBef>
                <a:spcPts val="480"/>
              </a:spcBef>
              <a:spcAft>
                <a:spcPts val="0"/>
              </a:spcAft>
              <a:buSzPts val="2400"/>
              <a:buFont typeface="Arial"/>
              <a:buNone/>
            </a:pPr>
            <a:r>
              <a:rPr i="1" lang="en-US" sz="2400"/>
              <a:t>These are the possible measurement skills:</a:t>
            </a:r>
            <a:endParaRPr/>
          </a:p>
          <a:p>
            <a:pPr indent="-342900" lvl="0" marL="342900" rtl="0" algn="l">
              <a:lnSpc>
                <a:spcPct val="100000"/>
              </a:lnSpc>
              <a:spcBef>
                <a:spcPts val="480"/>
              </a:spcBef>
              <a:spcAft>
                <a:spcPts val="0"/>
              </a:spcAft>
              <a:buSzPts val="2400"/>
              <a:buFont typeface="Arial"/>
              <a:buChar char="•"/>
            </a:pPr>
            <a:r>
              <a:rPr b="1" lang="en-US" sz="2400"/>
              <a:t>Pulse (client)</a:t>
            </a:r>
            <a:endParaRPr/>
          </a:p>
          <a:p>
            <a:pPr indent="-342900" lvl="0" marL="342900" rtl="0" algn="l">
              <a:lnSpc>
                <a:spcPct val="100000"/>
              </a:lnSpc>
              <a:spcBef>
                <a:spcPts val="480"/>
              </a:spcBef>
              <a:spcAft>
                <a:spcPts val="0"/>
              </a:spcAft>
              <a:buSzPts val="2400"/>
              <a:buFont typeface="Arial"/>
              <a:buChar char="•"/>
            </a:pPr>
            <a:r>
              <a:rPr b="1" lang="en-US" sz="2400"/>
              <a:t>Respiratory rate (client)</a:t>
            </a:r>
            <a:endParaRPr/>
          </a:p>
          <a:p>
            <a:pPr indent="-342900" lvl="0" marL="342900" rtl="0" algn="l">
              <a:lnSpc>
                <a:spcPct val="100000"/>
              </a:lnSpc>
              <a:spcBef>
                <a:spcPts val="480"/>
              </a:spcBef>
              <a:spcAft>
                <a:spcPts val="0"/>
              </a:spcAft>
              <a:buSzPts val="2400"/>
              <a:buFont typeface="Arial"/>
              <a:buChar char="•"/>
            </a:pPr>
            <a:r>
              <a:rPr b="1" lang="en-US" sz="2400"/>
              <a:t>Blood pressure (client)</a:t>
            </a:r>
            <a:endParaRPr/>
          </a:p>
          <a:p>
            <a:pPr indent="-342900" lvl="0" marL="342900" rtl="0" algn="l">
              <a:lnSpc>
                <a:spcPct val="100000"/>
              </a:lnSpc>
              <a:spcBef>
                <a:spcPts val="480"/>
              </a:spcBef>
              <a:spcAft>
                <a:spcPts val="0"/>
              </a:spcAft>
              <a:buSzPts val="2400"/>
              <a:buFont typeface="Arial"/>
              <a:buChar char="•"/>
            </a:pPr>
            <a:r>
              <a:rPr b="1" lang="en-US" sz="2400"/>
              <a:t>Weight (client)</a:t>
            </a:r>
            <a:endParaRPr/>
          </a:p>
          <a:p>
            <a:pPr indent="-342900" lvl="0" marL="342900" rtl="0" algn="l">
              <a:lnSpc>
                <a:spcPct val="100000"/>
              </a:lnSpc>
              <a:spcBef>
                <a:spcPts val="480"/>
              </a:spcBef>
              <a:spcAft>
                <a:spcPts val="0"/>
              </a:spcAft>
              <a:buSzPts val="2400"/>
              <a:buFont typeface="Arial"/>
              <a:buChar char="•"/>
            </a:pPr>
            <a:r>
              <a:rPr b="1" lang="en-US" sz="2400"/>
              <a:t>Measure Urine Output (bedpan)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2"/>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Certification Skills Test</a:t>
            </a:r>
            <a:endParaRPr/>
          </a:p>
        </p:txBody>
      </p:sp>
      <p:sp>
        <p:nvSpPr>
          <p:cNvPr id="364" name="Google Shape;364;p42"/>
          <p:cNvSpPr txBox="1"/>
          <p:nvPr>
            <p:ph idx="1" type="body"/>
          </p:nvPr>
        </p:nvSpPr>
        <p:spPr>
          <a:xfrm>
            <a:off x="152400" y="1447800"/>
            <a:ext cx="79248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The candidate will be observed by a Test Examiner who will mark if the candidate performs the skill accurately or if they do not perform the skill accurately or they do not perform the skill at all. (</a:t>
            </a:r>
            <a:r>
              <a:rPr i="1" lang="en-US" sz="2000"/>
              <a:t>skips a step) It is a yes or no.</a:t>
            </a:r>
            <a:endParaRPr/>
          </a:p>
          <a:p>
            <a:pPr indent="-342900" lvl="0" marL="342900" rtl="0" algn="l">
              <a:lnSpc>
                <a:spcPct val="100000"/>
              </a:lnSpc>
              <a:spcBef>
                <a:spcPts val="400"/>
              </a:spcBef>
              <a:spcAft>
                <a:spcPts val="0"/>
              </a:spcAft>
              <a:buSzPts val="2000"/>
              <a:buFont typeface="Arial"/>
              <a:buChar char="•"/>
            </a:pPr>
            <a:r>
              <a:rPr lang="en-US" sz="2000"/>
              <a:t>Candidates also must perform the skills in a certain order </a:t>
            </a:r>
            <a:r>
              <a:rPr i="1" lang="en-US" sz="2000"/>
              <a:t>(ex: gloves) </a:t>
            </a:r>
            <a:r>
              <a:rPr lang="en-US" sz="2000"/>
              <a:t>and the skills have a </a:t>
            </a:r>
            <a:r>
              <a:rPr b="1" i="1" lang="en-US" sz="2000" u="sng"/>
              <a:t>critical element </a:t>
            </a:r>
            <a:r>
              <a:rPr lang="en-US" sz="2000"/>
              <a:t>component that is mandatory for the candidate to perform to obtain credit for the skill.</a:t>
            </a:r>
            <a:endParaRPr/>
          </a:p>
          <a:p>
            <a:pPr indent="-342900" lvl="0" marL="342900" rtl="0" algn="l">
              <a:lnSpc>
                <a:spcPct val="100000"/>
              </a:lnSpc>
              <a:spcBef>
                <a:spcPts val="400"/>
              </a:spcBef>
              <a:spcAft>
                <a:spcPts val="0"/>
              </a:spcAft>
              <a:buSzPts val="2000"/>
              <a:buFont typeface="Arial"/>
              <a:buChar char="•"/>
            </a:pPr>
            <a:r>
              <a:rPr lang="en-US" sz="2000"/>
              <a:t>Candidates should pass all 5 skills to pass the skills certification </a:t>
            </a:r>
            <a:r>
              <a:rPr i="1" lang="en-US" sz="2000"/>
              <a:t>(students need to prepare to pass all 5 because this could different from last year – students could fail one skill last year)</a:t>
            </a:r>
            <a:endParaRPr/>
          </a:p>
          <a:p>
            <a:pPr indent="-342900" lvl="0" marL="342900" rtl="0" algn="l">
              <a:lnSpc>
                <a:spcPct val="100000"/>
              </a:lnSpc>
              <a:spcBef>
                <a:spcPts val="400"/>
              </a:spcBef>
              <a:spcAft>
                <a:spcPts val="0"/>
              </a:spcAft>
              <a:buSzPts val="2000"/>
              <a:buFont typeface="Arial"/>
              <a:buChar char="•"/>
            </a:pPr>
            <a:r>
              <a:rPr lang="en-US" sz="2000"/>
              <a:t>Steps of the skill are weighted so that the candidate may be able to miss one step, but perhaps not two or not certain combinations of steps. </a:t>
            </a:r>
            <a:r>
              <a:rPr i="1" lang="en-US" sz="2000"/>
              <a:t>Mystery??</a:t>
            </a:r>
            <a:endParaRPr/>
          </a:p>
          <a:p>
            <a:pPr indent="-190500" lvl="0" marL="342900" rtl="0" algn="l">
              <a:lnSpc>
                <a:spcPct val="100000"/>
              </a:lnSpc>
              <a:spcBef>
                <a:spcPts val="480"/>
              </a:spcBef>
              <a:spcAft>
                <a:spcPts val="0"/>
              </a:spcAft>
              <a:buSzPts val="2400"/>
              <a:buFont typeface="Arial"/>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0" st="0"/>
                                            </p:txEl>
                                          </p:spTgt>
                                        </p:tgtEl>
                                        <p:attrNameLst>
                                          <p:attrName>style.visibility</p:attrName>
                                        </p:attrNameLst>
                                      </p:cBhvr>
                                      <p:to>
                                        <p:strVal val="visible"/>
                                      </p:to>
                                    </p:set>
                                    <p:animEffect filter="fade" transition="in">
                                      <p:cBhvr>
                                        <p:cTn dur="500"/>
                                        <p:tgtEl>
                                          <p:spTgt spid="3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1" st="1"/>
                                            </p:txEl>
                                          </p:spTgt>
                                        </p:tgtEl>
                                        <p:attrNameLst>
                                          <p:attrName>style.visibility</p:attrName>
                                        </p:attrNameLst>
                                      </p:cBhvr>
                                      <p:to>
                                        <p:strVal val="visible"/>
                                      </p:to>
                                    </p:set>
                                    <p:animEffect filter="fade" transition="in">
                                      <p:cBhvr>
                                        <p:cTn dur="500"/>
                                        <p:tgtEl>
                                          <p:spTgt spid="3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2" st="2"/>
                                            </p:txEl>
                                          </p:spTgt>
                                        </p:tgtEl>
                                        <p:attrNameLst>
                                          <p:attrName>style.visibility</p:attrName>
                                        </p:attrNameLst>
                                      </p:cBhvr>
                                      <p:to>
                                        <p:strVal val="visible"/>
                                      </p:to>
                                    </p:set>
                                    <p:animEffect filter="fade" transition="in">
                                      <p:cBhvr>
                                        <p:cTn dur="500"/>
                                        <p:tgtEl>
                                          <p:spTgt spid="3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3" st="3"/>
                                            </p:txEl>
                                          </p:spTgt>
                                        </p:tgtEl>
                                        <p:attrNameLst>
                                          <p:attrName>style.visibility</p:attrName>
                                        </p:attrNameLst>
                                      </p:cBhvr>
                                      <p:to>
                                        <p:strVal val="visible"/>
                                      </p:to>
                                    </p:set>
                                    <p:animEffect filter="fade" transition="in">
                                      <p:cBhvr>
                                        <p:cTn dur="500"/>
                                        <p:tgtEl>
                                          <p:spTgt spid="3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4" st="4"/>
                                            </p:txEl>
                                          </p:spTgt>
                                        </p:tgtEl>
                                        <p:attrNameLst>
                                          <p:attrName>style.visibility</p:attrName>
                                        </p:attrNameLst>
                                      </p:cBhvr>
                                      <p:to>
                                        <p:strVal val="visible"/>
                                      </p:to>
                                    </p:set>
                                    <p:animEffect filter="fade" transition="in">
                                      <p:cBhvr>
                                        <p:cTn dur="500"/>
                                        <p:tgtEl>
                                          <p:spTgt spid="36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3"/>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In - Facility Testing</a:t>
            </a:r>
            <a:endParaRPr/>
          </a:p>
        </p:txBody>
      </p:sp>
      <p:sp>
        <p:nvSpPr>
          <p:cNvPr id="371" name="Google Shape;371;p43"/>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When a high school program is approved as an in – facility testing site the students enrolled in their program can be testing in the high school’s approved skills lab.</a:t>
            </a:r>
            <a:endParaRPr/>
          </a:p>
          <a:p>
            <a:pPr indent="-342900" lvl="0" marL="342900" rtl="0" algn="l">
              <a:lnSpc>
                <a:spcPct val="100000"/>
              </a:lnSpc>
              <a:spcBef>
                <a:spcPts val="480"/>
              </a:spcBef>
              <a:spcAft>
                <a:spcPts val="0"/>
              </a:spcAft>
              <a:buSzPts val="2400"/>
              <a:buFont typeface="Arial"/>
              <a:buChar char="•"/>
            </a:pPr>
            <a:r>
              <a:rPr lang="en-US" sz="2400"/>
              <a:t>Students do need to be prepared to test in any testing facility. Some students need to reschedule or re-test. They should be able to test at any lab. All labs are structured the same, supplies will be different and will test with trainee’s from other schools (adults)</a:t>
            </a:r>
            <a:endParaRPr/>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4"/>
          <p:cNvSpPr txBox="1"/>
          <p:nvPr>
            <p:ph type="title"/>
          </p:nvPr>
        </p:nvSpPr>
        <p:spPr>
          <a:xfrm>
            <a:off x="152400" y="152400"/>
            <a:ext cx="7543800" cy="1295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t>In Facility Testing </a:t>
            </a:r>
            <a:br>
              <a:rPr lang="en-US"/>
            </a:br>
            <a:endParaRPr/>
          </a:p>
        </p:txBody>
      </p:sp>
      <p:sp>
        <p:nvSpPr>
          <p:cNvPr id="378" name="Google Shape;378;p44"/>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Font typeface="Arial"/>
              <a:buNone/>
            </a:pPr>
            <a:r>
              <a:rPr lang="en-US" sz="2400"/>
              <a:t>VALUE</a:t>
            </a:r>
            <a:endParaRPr/>
          </a:p>
          <a:p>
            <a:pPr indent="-514350" lvl="0" marL="514350" rtl="0" algn="l">
              <a:lnSpc>
                <a:spcPct val="100000"/>
              </a:lnSpc>
              <a:spcBef>
                <a:spcPts val="480"/>
              </a:spcBef>
              <a:spcAft>
                <a:spcPts val="0"/>
              </a:spcAft>
              <a:buSzPts val="2400"/>
              <a:buFont typeface="Arial"/>
              <a:buAutoNum type="arabicPeriod"/>
            </a:pPr>
            <a:r>
              <a:rPr lang="en-US" sz="2400"/>
              <a:t>Director schedules the exam before the end of the school year directly with the examiner. All students tested before the end of school year.</a:t>
            </a:r>
            <a:endParaRPr/>
          </a:p>
          <a:p>
            <a:pPr indent="-514350" lvl="0" marL="514350" rtl="0" algn="l">
              <a:lnSpc>
                <a:spcPct val="100000"/>
              </a:lnSpc>
              <a:spcBef>
                <a:spcPts val="480"/>
              </a:spcBef>
              <a:spcAft>
                <a:spcPts val="0"/>
              </a:spcAft>
              <a:buSzPts val="2400"/>
              <a:buFont typeface="Arial"/>
              <a:buAutoNum type="arabicPeriod"/>
            </a:pPr>
            <a:r>
              <a:rPr lang="en-US" sz="2400"/>
              <a:t>Students will test with their peer group in their training lab and it will be less stressful for everyone.</a:t>
            </a:r>
            <a:endParaRPr/>
          </a:p>
          <a:p>
            <a:pPr indent="-514350" lvl="0" marL="514350" rtl="0" algn="l">
              <a:lnSpc>
                <a:spcPct val="100000"/>
              </a:lnSpc>
              <a:spcBef>
                <a:spcPts val="480"/>
              </a:spcBef>
              <a:spcAft>
                <a:spcPts val="0"/>
              </a:spcAft>
              <a:buSzPts val="2400"/>
              <a:buFont typeface="Arial"/>
              <a:buAutoNum type="arabicPeriod"/>
            </a:pPr>
            <a:r>
              <a:rPr lang="en-US" sz="2400"/>
              <a:t>Districts do not have to transport students to other testing site. (which may be quite a distance away)</a:t>
            </a:r>
            <a:endParaRPr/>
          </a:p>
          <a:p>
            <a:pPr indent="-514350" lvl="0" marL="514350" rtl="0" algn="l">
              <a:lnSpc>
                <a:spcPct val="100000"/>
              </a:lnSpc>
              <a:spcBef>
                <a:spcPts val="480"/>
              </a:spcBef>
              <a:spcAft>
                <a:spcPts val="0"/>
              </a:spcAft>
              <a:buSzPts val="2400"/>
              <a:buFont typeface="Arial"/>
              <a:buAutoNum type="arabicPeriod"/>
            </a:pPr>
            <a:r>
              <a:rPr lang="en-US" sz="2400"/>
              <a:t>Retesting is easier – may be able to scheduled as in – facility if 5 or more students. Districts can combine schools.</a:t>
            </a:r>
            <a:endParaRPr/>
          </a:p>
          <a:p>
            <a:pPr indent="0" lvl="0" marL="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5"/>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In Facility Test Site Application Process</a:t>
            </a:r>
            <a:endParaRPr/>
          </a:p>
        </p:txBody>
      </p:sp>
      <p:sp>
        <p:nvSpPr>
          <p:cNvPr id="385" name="Google Shape;385;p45"/>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800"/>
              <a:buNone/>
            </a:pPr>
            <a:r>
              <a:t/>
            </a:r>
            <a:endParaRPr/>
          </a:p>
          <a:p>
            <a:pPr indent="-342900" lvl="0" marL="342900" rtl="0" algn="l">
              <a:lnSpc>
                <a:spcPct val="100000"/>
              </a:lnSpc>
              <a:spcBef>
                <a:spcPts val="560"/>
              </a:spcBef>
              <a:spcAft>
                <a:spcPts val="0"/>
              </a:spcAft>
              <a:buSzPts val="2800"/>
              <a:buFont typeface="Arial"/>
              <a:buChar char="•"/>
            </a:pPr>
            <a:r>
              <a:rPr lang="en-US" sz="2800"/>
              <a:t>Testing Lab Set Up </a:t>
            </a:r>
            <a:endParaRPr/>
          </a:p>
          <a:p>
            <a:pPr indent="-342900" lvl="0" marL="342900" rtl="0" algn="l">
              <a:lnSpc>
                <a:spcPct val="100000"/>
              </a:lnSpc>
              <a:spcBef>
                <a:spcPts val="560"/>
              </a:spcBef>
              <a:spcAft>
                <a:spcPts val="0"/>
              </a:spcAft>
              <a:buSzPts val="2800"/>
              <a:buFont typeface="Arial"/>
              <a:buChar char="•"/>
            </a:pPr>
            <a:r>
              <a:rPr lang="en-US" sz="2800"/>
              <a:t>Room for computerized exam and lab that can be locked</a:t>
            </a:r>
            <a:endParaRPr/>
          </a:p>
          <a:p>
            <a:pPr indent="-342900" lvl="0" marL="342900" rtl="0" algn="l">
              <a:lnSpc>
                <a:spcPct val="100000"/>
              </a:lnSpc>
              <a:spcBef>
                <a:spcPts val="560"/>
              </a:spcBef>
              <a:spcAft>
                <a:spcPts val="0"/>
              </a:spcAft>
              <a:buSzPts val="2800"/>
              <a:buFont typeface="Arial"/>
              <a:buChar char="•"/>
            </a:pPr>
            <a:r>
              <a:rPr lang="en-US" sz="2800"/>
              <a:t>Prepare to hold bells during testing (very helpful for those testing)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OBRA Law and Texas Regulations</a:t>
            </a:r>
            <a:endParaRPr/>
          </a:p>
        </p:txBody>
      </p:sp>
      <p:sp>
        <p:nvSpPr>
          <p:cNvPr id="119" name="Google Shape;119;p7"/>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The Federal </a:t>
            </a:r>
            <a:r>
              <a:rPr b="1" lang="en-US" sz="2400"/>
              <a:t>OBRA</a:t>
            </a:r>
            <a:r>
              <a:rPr lang="en-US" sz="2400"/>
              <a:t> Law of 1987 requires that each State ensure that the </a:t>
            </a:r>
            <a:r>
              <a:rPr b="1" lang="en-US" sz="2400"/>
              <a:t>nurse aide training programs </a:t>
            </a:r>
            <a:r>
              <a:rPr lang="en-US" sz="2400"/>
              <a:t>they approve meet Federal requirements pertaining to basic </a:t>
            </a:r>
            <a:r>
              <a:rPr b="1" lang="en-US" sz="2400"/>
              <a:t>nursing</a:t>
            </a:r>
            <a:r>
              <a:rPr lang="en-US" sz="2400"/>
              <a:t> skills, personal care skills, restorative skills, mental health, and social service skills</a:t>
            </a:r>
            <a:endParaRPr sz="2400" u="sng">
              <a:solidFill>
                <a:schemeClr val="hlink"/>
              </a:solidFill>
              <a:hlinkClick r:id="rId3"/>
            </a:endParaRPr>
          </a:p>
          <a:p>
            <a:pPr indent="-342900" lvl="0" marL="342900" rtl="0" algn="l">
              <a:lnSpc>
                <a:spcPct val="100000"/>
              </a:lnSpc>
              <a:spcBef>
                <a:spcPts val="480"/>
              </a:spcBef>
              <a:spcAft>
                <a:spcPts val="0"/>
              </a:spcAft>
              <a:buSzPts val="2400"/>
              <a:buFont typeface="Arial"/>
              <a:buChar char="•"/>
            </a:pPr>
            <a:r>
              <a:rPr lang="en-US" sz="2400" u="sng">
                <a:solidFill>
                  <a:schemeClr val="hlink"/>
                </a:solidFill>
                <a:hlinkClick r:id="rId4"/>
              </a:rPr>
              <a:t>http://www.aarp.org/home-garden/livable-communities/info-2001/the_1987_nursing_home_reform_act.html</a:t>
            </a:r>
            <a:endParaRPr sz="2400"/>
          </a:p>
          <a:p>
            <a:pPr indent="-342900" lvl="0" marL="342900" rtl="0" algn="l">
              <a:lnSpc>
                <a:spcPct val="100000"/>
              </a:lnSpc>
              <a:spcBef>
                <a:spcPts val="480"/>
              </a:spcBef>
              <a:spcAft>
                <a:spcPts val="0"/>
              </a:spcAft>
              <a:buSzPts val="2400"/>
              <a:buFont typeface="Arial"/>
              <a:buChar char="•"/>
            </a:pPr>
            <a:r>
              <a:rPr lang="en-US" sz="2400" u="sng">
                <a:solidFill>
                  <a:schemeClr val="hlink"/>
                </a:solidFill>
                <a:hlinkClick r:id="rId5"/>
              </a:rPr>
              <a:t>https://oig.hhs.gov/oei/reports/oei-05-01-00031.pdf</a:t>
            </a:r>
            <a:endParaRPr/>
          </a:p>
          <a:p>
            <a:pPr indent="-342900" lvl="0" marL="342900" rtl="0" algn="l">
              <a:lnSpc>
                <a:spcPct val="100000"/>
              </a:lnSpc>
              <a:spcBef>
                <a:spcPts val="480"/>
              </a:spcBef>
              <a:spcAft>
                <a:spcPts val="0"/>
              </a:spcAft>
              <a:buSzPts val="2400"/>
              <a:buFont typeface="Arial"/>
              <a:buChar char="•"/>
            </a:pPr>
            <a:r>
              <a:rPr lang="en-US" sz="2400" u="sng">
                <a:solidFill>
                  <a:schemeClr val="hlink"/>
                </a:solidFill>
                <a:hlinkClick r:id="rId6"/>
              </a:rPr>
              <a:t>https://phinational.org/policy/nurse-aide-training-requirements-state</a:t>
            </a:r>
            <a:endParaRPr sz="24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6"/>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In – Facility Testing Application Site</a:t>
            </a:r>
            <a:endParaRPr/>
          </a:p>
        </p:txBody>
      </p:sp>
      <p:sp>
        <p:nvSpPr>
          <p:cNvPr id="392" name="Google Shape;392;p46"/>
          <p:cNvSpPr txBox="1"/>
          <p:nvPr>
            <p:ph idx="1" type="body"/>
          </p:nvPr>
        </p:nvSpPr>
        <p:spPr>
          <a:xfrm>
            <a:off x="381000" y="1524000"/>
            <a:ext cx="76962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Font typeface="Arial"/>
              <a:buNone/>
            </a:pPr>
            <a:r>
              <a:t/>
            </a:r>
            <a:endParaRPr sz="2400" u="sng">
              <a:solidFill>
                <a:schemeClr val="hlink"/>
              </a:solidFill>
              <a:hlinkClick r:id="rId3"/>
            </a:endParaRPr>
          </a:p>
          <a:p>
            <a:pPr indent="-342900" lvl="0" marL="342900" rtl="0" algn="l">
              <a:lnSpc>
                <a:spcPct val="100000"/>
              </a:lnSpc>
              <a:spcBef>
                <a:spcPts val="480"/>
              </a:spcBef>
              <a:spcAft>
                <a:spcPts val="0"/>
              </a:spcAft>
              <a:buSzPts val="2400"/>
              <a:buFont typeface="Arial"/>
              <a:buChar char="•"/>
            </a:pPr>
            <a:r>
              <a:rPr lang="en-US" sz="2400"/>
              <a:t>Prometric Website</a:t>
            </a:r>
            <a:endParaRPr sz="24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Written Certification Exam </a:t>
            </a:r>
            <a:endParaRPr/>
          </a:p>
        </p:txBody>
      </p:sp>
      <p:sp>
        <p:nvSpPr>
          <p:cNvPr id="399" name="Google Shape;399;p47"/>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Find the most recent NNAAP Practice Exam Print copies and review each questions with students. You can have them take as a pre – test but make sure you review for correct answers. </a:t>
            </a:r>
            <a:endParaRPr/>
          </a:p>
          <a:p>
            <a:pPr indent="-342900" lvl="0" marL="342900" rtl="0" algn="l">
              <a:lnSpc>
                <a:spcPct val="100000"/>
              </a:lnSpc>
              <a:spcBef>
                <a:spcPts val="400"/>
              </a:spcBef>
              <a:spcAft>
                <a:spcPts val="0"/>
              </a:spcAft>
              <a:buSzPts val="2000"/>
              <a:buFont typeface="Arial"/>
              <a:buChar char="•"/>
            </a:pPr>
            <a:r>
              <a:rPr lang="en-US" sz="2000"/>
              <a:t>There are 70 questions </a:t>
            </a:r>
            <a:r>
              <a:rPr lang="en-US" sz="2000" u="sng">
                <a:solidFill>
                  <a:schemeClr val="hlink"/>
                </a:solidFill>
                <a:hlinkClick r:id="rId3"/>
              </a:rPr>
              <a:t>https://www.prometric.com/test-takers/search/nurse-aide/nurse-aide-practice-exams</a:t>
            </a:r>
            <a:endParaRPr sz="2000"/>
          </a:p>
          <a:p>
            <a:pPr indent="-342900" lvl="0" marL="342900" rtl="0" algn="l">
              <a:lnSpc>
                <a:spcPct val="100000"/>
              </a:lnSpc>
              <a:spcBef>
                <a:spcPts val="400"/>
              </a:spcBef>
              <a:spcAft>
                <a:spcPts val="0"/>
              </a:spcAft>
              <a:buSzPts val="2000"/>
              <a:buFont typeface="Arial"/>
              <a:buChar char="•"/>
            </a:pPr>
            <a:r>
              <a:rPr lang="en-US" sz="2000"/>
              <a:t>Create your own comprehensive questions. Questions need to be nursing application mostly. </a:t>
            </a:r>
            <a:endParaRPr sz="2000"/>
          </a:p>
          <a:p>
            <a:pPr indent="-342900" lvl="0" marL="342900" rtl="0" algn="l">
              <a:lnSpc>
                <a:spcPct val="100000"/>
              </a:lnSpc>
              <a:spcBef>
                <a:spcPts val="400"/>
              </a:spcBef>
              <a:spcAft>
                <a:spcPts val="0"/>
              </a:spcAft>
              <a:buSzPts val="2000"/>
              <a:buFont typeface="Arial"/>
              <a:buChar char="•"/>
            </a:pPr>
            <a:r>
              <a:rPr lang="en-US" sz="2000"/>
              <a:t>Use the questions in the books, they are good.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0"/>
          <p:cNvSpPr txBox="1"/>
          <p:nvPr>
            <p:ph type="title"/>
          </p:nvPr>
        </p:nvSpPr>
        <p:spPr>
          <a:xfrm>
            <a:off x="152400" y="152400"/>
            <a:ext cx="74676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Using the Testing Skills Laboratory</a:t>
            </a:r>
            <a:endParaRPr/>
          </a:p>
        </p:txBody>
      </p:sp>
      <p:sp>
        <p:nvSpPr>
          <p:cNvPr id="406" name="Google Shape;406;p50"/>
          <p:cNvSpPr txBox="1"/>
          <p:nvPr>
            <p:ph idx="1" type="body"/>
          </p:nvPr>
        </p:nvSpPr>
        <p:spPr>
          <a:xfrm>
            <a:off x="0" y="15240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Remember a Testing Lab is different than a Clinical Skills Lab. </a:t>
            </a:r>
            <a:endParaRPr/>
          </a:p>
          <a:p>
            <a:pPr indent="-342900" lvl="0" marL="342900" rtl="0" algn="l">
              <a:lnSpc>
                <a:spcPct val="100000"/>
              </a:lnSpc>
              <a:spcBef>
                <a:spcPts val="400"/>
              </a:spcBef>
              <a:spcAft>
                <a:spcPts val="0"/>
              </a:spcAft>
              <a:buSzPts val="2000"/>
              <a:buFont typeface="Arial"/>
              <a:buNone/>
            </a:pPr>
            <a:r>
              <a:t/>
            </a:r>
            <a:endParaRPr sz="2000"/>
          </a:p>
          <a:p>
            <a:pPr indent="-342900" lvl="0" marL="342900" rtl="0" algn="l">
              <a:lnSpc>
                <a:spcPct val="100000"/>
              </a:lnSpc>
              <a:spcBef>
                <a:spcPts val="400"/>
              </a:spcBef>
              <a:spcAft>
                <a:spcPts val="0"/>
              </a:spcAft>
              <a:buSzPts val="2000"/>
              <a:buFont typeface="Arial"/>
              <a:buChar char="•"/>
            </a:pPr>
            <a:r>
              <a:rPr lang="en-US" sz="2000"/>
              <a:t>You teach more thorough skills in the Clinical Skills Lab so you need more supplies in your clinical lab. </a:t>
            </a:r>
            <a:endParaRPr/>
          </a:p>
          <a:p>
            <a:pPr indent="-342900" lvl="0" marL="342900" rtl="0" algn="l">
              <a:lnSpc>
                <a:spcPct val="100000"/>
              </a:lnSpc>
              <a:spcBef>
                <a:spcPts val="400"/>
              </a:spcBef>
              <a:spcAft>
                <a:spcPts val="0"/>
              </a:spcAft>
              <a:buSzPts val="2000"/>
              <a:buFont typeface="Arial"/>
              <a:buNone/>
            </a:pPr>
            <a:r>
              <a:t/>
            </a:r>
            <a:endParaRPr sz="2000"/>
          </a:p>
          <a:p>
            <a:pPr indent="-342900" lvl="0" marL="342900" rtl="0" algn="l">
              <a:lnSpc>
                <a:spcPct val="100000"/>
              </a:lnSpc>
              <a:spcBef>
                <a:spcPts val="400"/>
              </a:spcBef>
              <a:spcAft>
                <a:spcPts val="0"/>
              </a:spcAft>
              <a:buSzPts val="2000"/>
              <a:buFont typeface="Arial"/>
              <a:buChar char="•"/>
            </a:pPr>
            <a:r>
              <a:rPr b="1" lang="en-US" sz="2000"/>
              <a:t>Clinical lab </a:t>
            </a:r>
            <a:r>
              <a:rPr lang="en-US" sz="2000"/>
              <a:t>skills </a:t>
            </a:r>
            <a:r>
              <a:rPr b="1" lang="en-US" sz="2000"/>
              <a:t>must be taught </a:t>
            </a:r>
            <a:r>
              <a:rPr lang="en-US" sz="2000"/>
              <a:t>before clinical rotation. Our students must be taught how to care for </a:t>
            </a:r>
            <a:r>
              <a:rPr b="1" lang="en-US" sz="2000"/>
              <a:t>real people</a:t>
            </a:r>
            <a:r>
              <a:rPr lang="en-US" sz="2000"/>
              <a:t>, not just pretend clients and manikins. </a:t>
            </a:r>
            <a:endParaRPr/>
          </a:p>
          <a:p>
            <a:pPr indent="-215900" lvl="0" marL="342900" rtl="0" algn="l">
              <a:lnSpc>
                <a:spcPct val="100000"/>
              </a:lnSpc>
              <a:spcBef>
                <a:spcPts val="400"/>
              </a:spcBef>
              <a:spcAft>
                <a:spcPts val="0"/>
              </a:spcAft>
              <a:buSzPts val="2000"/>
              <a:buFont typeface="Arial"/>
              <a:buNone/>
            </a:pPr>
            <a:r>
              <a:t/>
            </a:r>
            <a:endParaRPr sz="2000"/>
          </a:p>
          <a:p>
            <a:pPr indent="-342900" lvl="0" marL="342900" rtl="0" algn="l">
              <a:lnSpc>
                <a:spcPct val="100000"/>
              </a:lnSpc>
              <a:spcBef>
                <a:spcPts val="400"/>
              </a:spcBef>
              <a:spcAft>
                <a:spcPts val="0"/>
              </a:spcAft>
              <a:buSzPts val="2000"/>
              <a:buFont typeface="Arial"/>
              <a:buChar char="•"/>
            </a:pPr>
            <a:r>
              <a:rPr lang="en-US" sz="2000"/>
              <a:t>Concentrate on the testing skills lab </a:t>
            </a:r>
            <a:r>
              <a:rPr b="1" lang="en-US" sz="2000"/>
              <a:t>after clinical rotations</a:t>
            </a:r>
            <a:r>
              <a:rPr lang="en-US" sz="2000"/>
              <a:t>, but the students can be introduced to the testing lab skills. They need to know the differences. These are critical thinking skills!!!</a:t>
            </a:r>
            <a:endParaRPr/>
          </a:p>
          <a:p>
            <a:pPr indent="-215900" lvl="0" marL="342900" rtl="0" algn="l">
              <a:lnSpc>
                <a:spcPct val="100000"/>
              </a:lnSpc>
              <a:spcBef>
                <a:spcPts val="400"/>
              </a:spcBef>
              <a:spcAft>
                <a:spcPts val="0"/>
              </a:spcAft>
              <a:buSzPts val="2000"/>
              <a:buFont typeface="Arial"/>
              <a:buNone/>
            </a:pPr>
            <a:r>
              <a:t/>
            </a:r>
            <a:endParaRPr sz="2000"/>
          </a:p>
          <a:p>
            <a:pPr indent="-215900" lvl="0" marL="342900" rtl="0" algn="l">
              <a:lnSpc>
                <a:spcPct val="100000"/>
              </a:lnSpc>
              <a:spcBef>
                <a:spcPts val="400"/>
              </a:spcBef>
              <a:spcAft>
                <a:spcPts val="0"/>
              </a:spcAft>
              <a:buSzPts val="2000"/>
              <a:buFont typeface="Arial"/>
              <a:buNone/>
            </a:pPr>
            <a:r>
              <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1"/>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Testing Skill Video’s </a:t>
            </a:r>
            <a:endParaRPr/>
          </a:p>
        </p:txBody>
      </p:sp>
      <p:sp>
        <p:nvSpPr>
          <p:cNvPr id="413" name="Google Shape;413;p51"/>
          <p:cNvSpPr txBox="1"/>
          <p:nvPr>
            <p:ph idx="1" type="body"/>
          </p:nvPr>
        </p:nvSpPr>
        <p:spPr>
          <a:xfrm>
            <a:off x="152400" y="1409700"/>
            <a:ext cx="7772400" cy="4648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Value of “You Tube Video’s” in nursing programs</a:t>
            </a:r>
            <a:endParaRPr/>
          </a:p>
          <a:p>
            <a:pPr indent="-342900" lvl="0" marL="342900" rtl="0" algn="l">
              <a:lnSpc>
                <a:spcPct val="100000"/>
              </a:lnSpc>
              <a:spcBef>
                <a:spcPts val="480"/>
              </a:spcBef>
              <a:spcAft>
                <a:spcPts val="0"/>
              </a:spcAft>
              <a:buSzPts val="2400"/>
              <a:buFont typeface="Arial"/>
              <a:buChar char="•"/>
            </a:pPr>
            <a:r>
              <a:rPr lang="en-US" sz="2400"/>
              <a:t>Essential to preview them for appropriate material</a:t>
            </a:r>
            <a:endParaRPr/>
          </a:p>
          <a:p>
            <a:pPr indent="-342900" lvl="0" marL="342900" rtl="0" algn="l">
              <a:lnSpc>
                <a:spcPct val="100000"/>
              </a:lnSpc>
              <a:spcBef>
                <a:spcPts val="480"/>
              </a:spcBef>
              <a:spcAft>
                <a:spcPts val="0"/>
              </a:spcAft>
              <a:buSzPts val="2400"/>
              <a:buFont typeface="Arial"/>
              <a:buChar char="•"/>
            </a:pPr>
            <a:r>
              <a:rPr lang="en-US" sz="2400"/>
              <a:t>Discuss differences in Peri Care, catheter care</a:t>
            </a:r>
            <a:endParaRPr/>
          </a:p>
          <a:p>
            <a:pPr indent="-342900" lvl="0" marL="342900" rtl="0" algn="l">
              <a:lnSpc>
                <a:spcPct val="100000"/>
              </a:lnSpc>
              <a:spcBef>
                <a:spcPts val="480"/>
              </a:spcBef>
              <a:spcAft>
                <a:spcPts val="0"/>
              </a:spcAft>
              <a:buSzPts val="2400"/>
              <a:buFont typeface="Arial"/>
              <a:buChar char="•"/>
            </a:pPr>
            <a:r>
              <a:rPr lang="en-US" sz="2400"/>
              <a:t>C.N.A. essential skills</a:t>
            </a:r>
            <a:endParaRPr/>
          </a:p>
          <a:p>
            <a:pPr indent="0" lvl="1" marL="400050" rtl="0" algn="l">
              <a:lnSpc>
                <a:spcPct val="100000"/>
              </a:lnSpc>
              <a:spcBef>
                <a:spcPts val="400"/>
              </a:spcBef>
              <a:spcAft>
                <a:spcPts val="0"/>
              </a:spcAft>
              <a:buSzPts val="2000"/>
              <a:buFont typeface="Arial"/>
              <a:buNone/>
            </a:pPr>
            <a:r>
              <a:rPr lang="en-US" sz="2000" u="sng">
                <a:solidFill>
                  <a:schemeClr val="hlink"/>
                </a:solidFill>
                <a:hlinkClick r:id="rId3"/>
              </a:rPr>
              <a:t>https://youtu.be/MN8Xb59Q5vw?list=PL82C9BF2851A5AB51</a:t>
            </a:r>
            <a:endParaRPr sz="2000"/>
          </a:p>
          <a:p>
            <a:pPr indent="-342900" lvl="0" marL="342900" rtl="0" algn="l">
              <a:lnSpc>
                <a:spcPct val="100000"/>
              </a:lnSpc>
              <a:spcBef>
                <a:spcPts val="480"/>
              </a:spcBef>
              <a:spcAft>
                <a:spcPts val="0"/>
              </a:spcAft>
              <a:buSzPts val="2400"/>
              <a:buFont typeface="Arial"/>
              <a:buChar char="•"/>
            </a:pPr>
            <a:r>
              <a:rPr lang="en-US" sz="2400"/>
              <a:t>Hartman Video’s</a:t>
            </a:r>
            <a:endParaRPr/>
          </a:p>
          <a:p>
            <a:pPr indent="-342900" lvl="0" marL="342900" rtl="0" algn="l">
              <a:lnSpc>
                <a:spcPct val="100000"/>
              </a:lnSpc>
              <a:spcBef>
                <a:spcPts val="480"/>
              </a:spcBef>
              <a:spcAft>
                <a:spcPts val="0"/>
              </a:spcAft>
              <a:buSzPts val="2400"/>
              <a:buFont typeface="Arial"/>
              <a:buChar char="•"/>
            </a:pPr>
            <a:r>
              <a:rPr lang="en-US" sz="2400"/>
              <a:t>Sterling King</a:t>
            </a:r>
            <a:endParaRPr/>
          </a:p>
          <a:p>
            <a:pPr indent="0" lvl="1" marL="400050" rtl="0" algn="l">
              <a:lnSpc>
                <a:spcPct val="100000"/>
              </a:lnSpc>
              <a:spcBef>
                <a:spcPts val="400"/>
              </a:spcBef>
              <a:spcAft>
                <a:spcPts val="0"/>
              </a:spcAft>
              <a:buSzPts val="2000"/>
              <a:buFont typeface="Arial"/>
              <a:buNone/>
            </a:pPr>
            <a:r>
              <a:rPr lang="en-US" sz="2000" u="sng">
                <a:solidFill>
                  <a:schemeClr val="hlink"/>
                </a:solidFill>
                <a:hlinkClick r:id="rId4"/>
              </a:rPr>
              <a:t>https://youtu.be/UavDrFB0RBo?list=PLW8QEU8eV1cm4DTpp_UvgroQZnOJObxyw</a:t>
            </a:r>
            <a:endParaRPr sz="2400"/>
          </a:p>
          <a:p>
            <a:pPr indent="-342900" lvl="0" marL="342900" rtl="0" algn="l">
              <a:lnSpc>
                <a:spcPct val="100000"/>
              </a:lnSpc>
              <a:spcBef>
                <a:spcPts val="480"/>
              </a:spcBef>
              <a:spcAft>
                <a:spcPts val="0"/>
              </a:spcAft>
              <a:buSzPts val="2400"/>
              <a:buFont typeface="Arial"/>
              <a:buChar char="•"/>
            </a:pPr>
            <a:r>
              <a:rPr lang="en-US" sz="2400"/>
              <a:t>4Your C.N.A</a:t>
            </a:r>
            <a:endParaRPr/>
          </a:p>
          <a:p>
            <a:pPr indent="0" lvl="1" marL="400050" rtl="0" algn="l">
              <a:lnSpc>
                <a:spcPct val="100000"/>
              </a:lnSpc>
              <a:spcBef>
                <a:spcPts val="400"/>
              </a:spcBef>
              <a:spcAft>
                <a:spcPts val="0"/>
              </a:spcAft>
              <a:buSzPts val="2000"/>
              <a:buFont typeface="Arial"/>
              <a:buNone/>
            </a:pPr>
            <a:r>
              <a:rPr lang="en-US" sz="2000" u="sng">
                <a:solidFill>
                  <a:schemeClr val="hlink"/>
                </a:solidFill>
                <a:hlinkClick r:id="rId5"/>
              </a:rPr>
              <a:t>https://youtu.be/3KSXBIbatRk</a:t>
            </a:r>
            <a:endParaRPr sz="2000"/>
          </a:p>
          <a:p>
            <a:pPr indent="0" lvl="1" marL="400050" rtl="0" algn="l">
              <a:lnSpc>
                <a:spcPct val="100000"/>
              </a:lnSpc>
              <a:spcBef>
                <a:spcPts val="400"/>
              </a:spcBef>
              <a:spcAft>
                <a:spcPts val="0"/>
              </a:spcAft>
              <a:buSzPts val="2000"/>
              <a:buFont typeface="Arial"/>
              <a:buNone/>
            </a:pPr>
            <a:r>
              <a:t/>
            </a:r>
            <a:endParaRPr sz="2000"/>
          </a:p>
          <a:p>
            <a:pPr indent="0" lvl="1" marL="400050" rtl="0" algn="l">
              <a:lnSpc>
                <a:spcPct val="100000"/>
              </a:lnSpc>
              <a:spcBef>
                <a:spcPts val="400"/>
              </a:spcBef>
              <a:spcAft>
                <a:spcPts val="0"/>
              </a:spcAft>
              <a:buSzPts val="2000"/>
              <a:buFont typeface="Arial"/>
              <a:buNone/>
            </a:pPr>
            <a:r>
              <a:t/>
            </a:r>
            <a:endParaRPr sz="2000"/>
          </a:p>
          <a:p>
            <a:pPr indent="0" lvl="1" marL="400050" rtl="0" algn="l">
              <a:lnSpc>
                <a:spcPct val="100000"/>
              </a:lnSpc>
              <a:spcBef>
                <a:spcPts val="400"/>
              </a:spcBef>
              <a:spcAft>
                <a:spcPts val="0"/>
              </a:spcAft>
              <a:buSzPts val="2000"/>
              <a:buFont typeface="Arial"/>
              <a:buNone/>
            </a:pPr>
            <a:r>
              <a:t/>
            </a:r>
            <a:endParaRPr sz="2000"/>
          </a:p>
          <a:p>
            <a:pPr indent="-165100" lvl="0" marL="342900" rtl="0" algn="l">
              <a:lnSpc>
                <a:spcPct val="100000"/>
              </a:lnSpc>
              <a:spcBef>
                <a:spcPts val="560"/>
              </a:spcBef>
              <a:spcAft>
                <a:spcPts val="0"/>
              </a:spcAft>
              <a:buSzPts val="2800"/>
              <a:buFont typeface="Arial"/>
              <a:buNone/>
            </a:pPr>
            <a:r>
              <a:t/>
            </a:r>
            <a:endParaRPr sz="2800"/>
          </a:p>
        </p:txBody>
      </p:sp>
      <p:pic>
        <p:nvPicPr>
          <p:cNvPr descr="Image result for phone free zone" id="414" name="Google Shape;414;p51"/>
          <p:cNvPicPr preferRelativeResize="0"/>
          <p:nvPr/>
        </p:nvPicPr>
        <p:blipFill rotWithShape="1">
          <a:blip r:embed="rId6">
            <a:alphaModFix/>
          </a:blip>
          <a:srcRect b="0" l="0" r="0" t="0"/>
          <a:stretch/>
        </p:blipFill>
        <p:spPr>
          <a:xfrm>
            <a:off x="5982167" y="0"/>
            <a:ext cx="3141617" cy="1524000"/>
          </a:xfrm>
          <a:prstGeom prst="rect">
            <a:avLst/>
          </a:prstGeom>
          <a:noFill/>
          <a:ln>
            <a:noFill/>
          </a:ln>
        </p:spPr>
      </p:pic>
      <p:sp>
        <p:nvSpPr>
          <p:cNvPr descr="Image result for phone free zone" id="415" name="Google Shape;415;p51"/>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Image result for phone free zone" id="416" name="Google Shape;416;p51"/>
          <p:cNvSpPr/>
          <p:nvPr/>
        </p:nvSpPr>
        <p:spPr>
          <a:xfrm>
            <a:off x="4572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Image result for phone free zone" id="417" name="Google Shape;417;p51"/>
          <p:cNvSpPr/>
          <p:nvPr/>
        </p:nvSpPr>
        <p:spPr>
          <a:xfrm>
            <a:off x="4724400" y="3581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Image result for phone free zone" id="418" name="Google Shape;418;p51"/>
          <p:cNvSpPr/>
          <p:nvPr/>
        </p:nvSpPr>
        <p:spPr>
          <a:xfrm>
            <a:off x="4876800" y="37338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 Created Video’s</a:t>
            </a:r>
            <a:endParaRPr/>
          </a:p>
        </p:txBody>
      </p:sp>
      <p:sp>
        <p:nvSpPr>
          <p:cNvPr id="425" name="Google Shape;425;p52"/>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800"/>
              <a:buFont typeface="Arial"/>
              <a:buChar char="•"/>
            </a:pPr>
            <a:r>
              <a:rPr lang="en-US" sz="2800"/>
              <a:t>“Student Created Video’s”</a:t>
            </a:r>
            <a:endParaRPr/>
          </a:p>
          <a:p>
            <a:pPr indent="0" lvl="1" marL="400050" rtl="0" algn="l">
              <a:lnSpc>
                <a:spcPct val="100000"/>
              </a:lnSpc>
              <a:spcBef>
                <a:spcPts val="560"/>
              </a:spcBef>
              <a:spcAft>
                <a:spcPts val="0"/>
              </a:spcAft>
              <a:buSzPts val="2800"/>
              <a:buFont typeface="Bookman Old Style"/>
              <a:buNone/>
            </a:pPr>
            <a:r>
              <a:rPr i="1" lang="en-US">
                <a:solidFill>
                  <a:srgbClr val="FF0000"/>
                </a:solidFill>
                <a:latin typeface="Bookman Old Style"/>
                <a:ea typeface="Bookman Old Style"/>
                <a:cs typeface="Bookman Old Style"/>
                <a:sym typeface="Bookman Old Style"/>
              </a:rPr>
              <a:t>Use caution with student created videos in your lab. Monitor and Preview</a:t>
            </a:r>
            <a:r>
              <a:rPr lang="en-US"/>
              <a:t>. </a:t>
            </a:r>
            <a:endParaRPr/>
          </a:p>
          <a:p>
            <a:pPr indent="-342900" lvl="0" marL="342900" rtl="0" algn="l">
              <a:lnSpc>
                <a:spcPct val="100000"/>
              </a:lnSpc>
              <a:spcBef>
                <a:spcPts val="560"/>
              </a:spcBef>
              <a:spcAft>
                <a:spcPts val="0"/>
              </a:spcAft>
              <a:buSzPts val="2800"/>
              <a:buFont typeface="Arial"/>
              <a:buChar char="•"/>
            </a:pPr>
            <a:r>
              <a:rPr lang="en-US" sz="2800"/>
              <a:t>Be prepared for any video created in your lab to be uploaded to “you tube”.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7"/>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End Of Year</a:t>
            </a:r>
            <a:endParaRPr/>
          </a:p>
        </p:txBody>
      </p:sp>
      <p:sp>
        <p:nvSpPr>
          <p:cNvPr id="432" name="Google Shape;432;p77"/>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3200"/>
              <a:buFont typeface="Arial"/>
              <a:buChar char="•"/>
            </a:pPr>
            <a:r>
              <a:rPr lang="en-US"/>
              <a:t>Schedule Test</a:t>
            </a:r>
            <a:endParaRPr/>
          </a:p>
          <a:p>
            <a:pPr indent="-342900" lvl="0" marL="342900" rtl="0" algn="l">
              <a:lnSpc>
                <a:spcPct val="100000"/>
              </a:lnSpc>
              <a:spcBef>
                <a:spcPts val="640"/>
              </a:spcBef>
              <a:spcAft>
                <a:spcPts val="0"/>
              </a:spcAft>
              <a:buSzPts val="3200"/>
              <a:buFont typeface="Arial"/>
              <a:buChar char="•"/>
            </a:pPr>
            <a:r>
              <a:rPr lang="en-US"/>
              <a:t>Make Certificate of Completion</a:t>
            </a:r>
            <a:endParaRPr/>
          </a:p>
          <a:p>
            <a:pPr indent="-342900" lvl="0" marL="342900" rtl="0" algn="l">
              <a:lnSpc>
                <a:spcPct val="100000"/>
              </a:lnSpc>
              <a:spcBef>
                <a:spcPts val="640"/>
              </a:spcBef>
              <a:spcAft>
                <a:spcPts val="0"/>
              </a:spcAft>
              <a:buSzPts val="3200"/>
              <a:buFont typeface="Arial"/>
              <a:buChar char="•"/>
            </a:pPr>
            <a:r>
              <a:rPr lang="en-US"/>
              <a:t>Send out invitations to Pinning Ceremony (invite administration and nursing home staff and residents)</a:t>
            </a:r>
            <a:endParaRPr/>
          </a:p>
          <a:p>
            <a:pPr indent="-342900" lvl="0" marL="342900" rtl="0" algn="l">
              <a:lnSpc>
                <a:spcPct val="100000"/>
              </a:lnSpc>
              <a:spcBef>
                <a:spcPts val="640"/>
              </a:spcBef>
              <a:spcAft>
                <a:spcPts val="0"/>
              </a:spcAft>
              <a:buSzPts val="3200"/>
              <a:buFont typeface="Arial"/>
              <a:buChar char="•"/>
            </a:pPr>
            <a:r>
              <a:rPr lang="en-US"/>
              <a:t>Certify in CPR – AHA BLS is best</a:t>
            </a:r>
            <a:endParaRPr/>
          </a:p>
          <a:p>
            <a:pPr indent="-342900" lvl="0" marL="342900" rtl="0" algn="l">
              <a:lnSpc>
                <a:spcPct val="100000"/>
              </a:lnSpc>
              <a:spcBef>
                <a:spcPts val="640"/>
              </a:spcBef>
              <a:spcAft>
                <a:spcPts val="0"/>
              </a:spcAft>
              <a:buSzPts val="3200"/>
              <a:buFont typeface="Arial"/>
              <a:buChar char="•"/>
            </a:pPr>
            <a:r>
              <a:rPr lang="en-US"/>
              <a:t>Field trips – nursing schools, hospitals, potential jobs, speakers (Human Resources)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3d5a86a567_0_0"/>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pic>
        <p:nvPicPr>
          <p:cNvPr id="439" name="Google Shape;439;g13d5a86a567_0_0"/>
          <p:cNvPicPr preferRelativeResize="0"/>
          <p:nvPr/>
        </p:nvPicPr>
        <p:blipFill>
          <a:blip r:embed="rId3">
            <a:alphaModFix/>
          </a:blip>
          <a:stretch>
            <a:fillRect/>
          </a:stretch>
        </p:blipFill>
        <p:spPr>
          <a:xfrm>
            <a:off x="2342875" y="1634300"/>
            <a:ext cx="3790950" cy="379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Texas Nurse Aide Training Regulations</a:t>
            </a:r>
            <a:endParaRPr/>
          </a:p>
        </p:txBody>
      </p:sp>
      <p:sp>
        <p:nvSpPr>
          <p:cNvPr id="126" name="Google Shape;126;p8"/>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000"/>
              <a:buFont typeface="Arial"/>
              <a:buChar char="•"/>
            </a:pPr>
            <a:r>
              <a:rPr lang="en-US" sz="2000"/>
              <a:t>Texas Health and Human Services Website</a:t>
            </a:r>
            <a:endParaRPr/>
          </a:p>
          <a:p>
            <a:pPr indent="-342900" lvl="0" marL="342900" rtl="0" algn="l">
              <a:lnSpc>
                <a:spcPct val="100000"/>
              </a:lnSpc>
              <a:spcBef>
                <a:spcPts val="400"/>
              </a:spcBef>
              <a:spcAft>
                <a:spcPts val="0"/>
              </a:spcAft>
              <a:buSzPts val="2000"/>
              <a:buFont typeface="Arial"/>
              <a:buChar char="•"/>
            </a:pPr>
            <a:r>
              <a:rPr lang="en-US" sz="2000" u="sng">
                <a:solidFill>
                  <a:schemeClr val="hlink"/>
                </a:solidFill>
                <a:hlinkClick r:id="rId3"/>
              </a:rPr>
              <a:t>https://hhs.texas.gov/</a:t>
            </a:r>
            <a:endParaRPr sz="2000"/>
          </a:p>
          <a:p>
            <a:pPr indent="0" lvl="0" marL="0" rtl="0" algn="l">
              <a:lnSpc>
                <a:spcPct val="100000"/>
              </a:lnSpc>
              <a:spcBef>
                <a:spcPts val="400"/>
              </a:spcBef>
              <a:spcAft>
                <a:spcPts val="0"/>
              </a:spcAft>
              <a:buSzPts val="2000"/>
              <a:buFont typeface="Arial"/>
              <a:buNone/>
            </a:pPr>
            <a:r>
              <a:rPr lang="en-US" sz="2000"/>
              <a:t> </a:t>
            </a:r>
            <a:endParaRPr/>
          </a:p>
          <a:p>
            <a:pPr indent="-342900" lvl="0" marL="342900" rtl="0" algn="l">
              <a:lnSpc>
                <a:spcPct val="100000"/>
              </a:lnSpc>
              <a:spcBef>
                <a:spcPts val="400"/>
              </a:spcBef>
              <a:spcAft>
                <a:spcPts val="0"/>
              </a:spcAft>
              <a:buSzPts val="2000"/>
              <a:buFont typeface="Arial"/>
              <a:buChar char="•"/>
            </a:pPr>
            <a:r>
              <a:rPr lang="en-US" sz="2000"/>
              <a:t>Texas Standards for Nurse Aide Registry and Training</a:t>
            </a:r>
            <a:endParaRPr sz="2000"/>
          </a:p>
          <a:p>
            <a:pPr indent="-342900" lvl="0" marL="342900" rtl="0" algn="l">
              <a:lnSpc>
                <a:spcPct val="100000"/>
              </a:lnSpc>
              <a:spcBef>
                <a:spcPts val="400"/>
              </a:spcBef>
              <a:spcAft>
                <a:spcPts val="0"/>
              </a:spcAft>
              <a:buSzPts val="2000"/>
              <a:buFont typeface="Arial"/>
              <a:buChar char="•"/>
            </a:pPr>
            <a:r>
              <a:rPr lang="en-US" sz="2000" u="sng">
                <a:solidFill>
                  <a:schemeClr val="hlink"/>
                </a:solidFill>
                <a:hlinkClick r:id="rId4"/>
              </a:rPr>
              <a:t>http://texreg.sos.state.tx.us/public/readtac$ext.ViewTAC?tac_view=4&amp;ti=40&amp;pt=1&amp;ch=94&amp;rl=Y</a:t>
            </a:r>
            <a:endParaRPr sz="20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9"/>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NATCEP</a:t>
            </a:r>
            <a:endParaRPr/>
          </a:p>
        </p:txBody>
      </p:sp>
      <p:sp>
        <p:nvSpPr>
          <p:cNvPr id="133" name="Google Shape;133;p9"/>
          <p:cNvSpPr txBox="1"/>
          <p:nvPr>
            <p:ph idx="1" type="body"/>
          </p:nvPr>
        </p:nvSpPr>
        <p:spPr>
          <a:xfrm>
            <a:off x="152400" y="1447800"/>
            <a:ext cx="76962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Font typeface="Arial"/>
              <a:buNone/>
            </a:pPr>
            <a:r>
              <a:rPr b="1" lang="en-US" sz="1800"/>
              <a:t>NURSE AIDE TRAINING COMPETENCY EVALUATION PROGRAM</a:t>
            </a:r>
            <a:endParaRPr/>
          </a:p>
          <a:p>
            <a:pPr indent="0" lvl="0" marL="0" rtl="0" algn="l">
              <a:lnSpc>
                <a:spcPct val="100000"/>
              </a:lnSpc>
              <a:spcBef>
                <a:spcPts val="360"/>
              </a:spcBef>
              <a:spcAft>
                <a:spcPts val="0"/>
              </a:spcAft>
              <a:buSzPts val="1800"/>
              <a:buFont typeface="Arial"/>
              <a:buNone/>
            </a:pPr>
            <a:r>
              <a:t/>
            </a:r>
            <a:endParaRPr sz="1800"/>
          </a:p>
          <a:p>
            <a:pPr indent="-342900" lvl="0" marL="342900" rtl="0" algn="l">
              <a:lnSpc>
                <a:spcPct val="100000"/>
              </a:lnSpc>
              <a:spcBef>
                <a:spcPts val="360"/>
              </a:spcBef>
              <a:spcAft>
                <a:spcPts val="0"/>
              </a:spcAft>
              <a:buSzPts val="1800"/>
              <a:buFont typeface="Arial"/>
              <a:buChar char="•"/>
            </a:pPr>
            <a:r>
              <a:rPr lang="en-US" sz="1800"/>
              <a:t>NATCEP Regulations</a:t>
            </a:r>
            <a:endParaRPr/>
          </a:p>
          <a:p>
            <a:pPr indent="-342900" lvl="0" marL="342900" rtl="0" algn="l">
              <a:lnSpc>
                <a:spcPct val="100000"/>
              </a:lnSpc>
              <a:spcBef>
                <a:spcPts val="360"/>
              </a:spcBef>
              <a:spcAft>
                <a:spcPts val="0"/>
              </a:spcAft>
              <a:buSzPts val="1800"/>
              <a:buFont typeface="Arial"/>
              <a:buChar char="•"/>
            </a:pPr>
            <a:r>
              <a:rPr lang="en-US" sz="1800" u="sng">
                <a:solidFill>
                  <a:schemeClr val="hlink"/>
                </a:solidFill>
                <a:hlinkClick r:id="rId3"/>
              </a:rPr>
              <a:t>https://hhs.texas.gov/doing-business-hhs/licensing-credentialing-regulation/nurse-aide-training-competency-evaluation-program-natcep</a:t>
            </a:r>
            <a:endParaRPr sz="1800"/>
          </a:p>
          <a:p>
            <a:pPr indent="0" lvl="0" marL="0" rtl="0" algn="l">
              <a:lnSpc>
                <a:spcPct val="100000"/>
              </a:lnSpc>
              <a:spcBef>
                <a:spcPts val="360"/>
              </a:spcBef>
              <a:spcAft>
                <a:spcPts val="0"/>
              </a:spcAft>
              <a:buSzPts val="1800"/>
              <a:buFont typeface="Arial"/>
              <a:buNone/>
            </a:pPr>
            <a:r>
              <a:rPr lang="en-US" sz="1800"/>
              <a:t> </a:t>
            </a:r>
            <a:endParaRPr/>
          </a:p>
          <a:p>
            <a:pPr indent="0" lvl="0" marL="0" rtl="0" algn="l">
              <a:lnSpc>
                <a:spcPct val="100000"/>
              </a:lnSpc>
              <a:spcBef>
                <a:spcPts val="360"/>
              </a:spcBef>
              <a:spcAft>
                <a:spcPts val="0"/>
              </a:spcAft>
              <a:buSzPts val="1800"/>
              <a:buFont typeface="Arial"/>
              <a:buNone/>
            </a:pPr>
            <a:r>
              <a:rPr lang="en-US" sz="1800"/>
              <a:t> </a:t>
            </a:r>
            <a:endParaRPr/>
          </a:p>
          <a:p>
            <a:pPr indent="-342900" lvl="0" marL="342900" rtl="0" algn="l">
              <a:lnSpc>
                <a:spcPct val="100000"/>
              </a:lnSpc>
              <a:spcBef>
                <a:spcPts val="360"/>
              </a:spcBef>
              <a:spcAft>
                <a:spcPts val="0"/>
              </a:spcAft>
              <a:buSzPts val="1800"/>
              <a:buFont typeface="Arial"/>
              <a:buChar char="•"/>
            </a:pPr>
            <a:r>
              <a:rPr lang="en-US" sz="1800"/>
              <a:t>NATCEP Curriculum January 20</a:t>
            </a:r>
            <a:r>
              <a:rPr lang="en-US"/>
              <a:t>22</a:t>
            </a:r>
            <a:r>
              <a:rPr lang="en-US" sz="1800"/>
              <a:t> (updated)</a:t>
            </a:r>
            <a:endParaRPr/>
          </a:p>
          <a:p>
            <a:pPr indent="-342900" lvl="0" marL="342900" rtl="0" algn="l">
              <a:lnSpc>
                <a:spcPct val="100000"/>
              </a:lnSpc>
              <a:spcBef>
                <a:spcPts val="360"/>
              </a:spcBef>
              <a:spcAft>
                <a:spcPts val="0"/>
              </a:spcAft>
              <a:buSzPts val="1800"/>
              <a:buFont typeface="Arial"/>
              <a:buChar char="•"/>
            </a:pPr>
            <a:r>
              <a:rPr lang="en-US" u="sng">
                <a:solidFill>
                  <a:schemeClr val="hlink"/>
                </a:solidFill>
                <a:hlinkClick r:id="rId4"/>
              </a:rPr>
              <a:t>https://www.hhs.texas.gov/sites/default/files/documents/doing-business-with-hhs/licensing-credentialing-regulation/nurse-aide/cna.pdf</a:t>
            </a:r>
            <a:endParaRPr sz="1800"/>
          </a:p>
          <a:p>
            <a:pPr indent="0" lvl="0" marL="0" rtl="0" algn="l">
              <a:lnSpc>
                <a:spcPct val="100000"/>
              </a:lnSpc>
              <a:spcBef>
                <a:spcPts val="360"/>
              </a:spcBef>
              <a:spcAft>
                <a:spcPts val="0"/>
              </a:spcAft>
              <a:buSzPts val="1800"/>
              <a:buFont typeface="Arial"/>
              <a:buNone/>
            </a:pPr>
            <a:r>
              <a:rPr lang="en-US" sz="1800"/>
              <a:t> </a:t>
            </a:r>
            <a:endParaRPr/>
          </a:p>
          <a:p>
            <a:pPr indent="0" lvl="0" marL="0" rtl="0" algn="l">
              <a:lnSpc>
                <a:spcPct val="100000"/>
              </a:lnSpc>
              <a:spcBef>
                <a:spcPts val="360"/>
              </a:spcBef>
              <a:spcAft>
                <a:spcPts val="0"/>
              </a:spcAft>
              <a:buSzPts val="1800"/>
              <a:buFont typeface="Arial"/>
              <a:buNone/>
            </a:pPr>
            <a:r>
              <a:rPr lang="en-US" sz="1800"/>
              <a:t> </a:t>
            </a:r>
            <a:endParaRPr/>
          </a:p>
          <a:p>
            <a:pPr indent="-342900" lvl="0" marL="342900" rtl="0" algn="l">
              <a:lnSpc>
                <a:spcPct val="100000"/>
              </a:lnSpc>
              <a:spcBef>
                <a:spcPts val="360"/>
              </a:spcBef>
              <a:spcAft>
                <a:spcPts val="0"/>
              </a:spcAft>
              <a:buSzPts val="1800"/>
              <a:buFont typeface="Arial"/>
              <a:buChar char="•"/>
            </a:pPr>
            <a:r>
              <a:rPr lang="en-US" sz="1800"/>
              <a:t>NATCEP Program Application</a:t>
            </a:r>
            <a:endParaRPr/>
          </a:p>
          <a:p>
            <a:pPr indent="-342900" lvl="0" marL="342900" rtl="0" algn="l">
              <a:lnSpc>
                <a:spcPct val="100000"/>
              </a:lnSpc>
              <a:spcBef>
                <a:spcPts val="360"/>
              </a:spcBef>
              <a:spcAft>
                <a:spcPts val="0"/>
              </a:spcAft>
              <a:buSzPts val="1800"/>
              <a:buFont typeface="Arial"/>
              <a:buChar char="•"/>
            </a:pPr>
            <a:r>
              <a:rPr lang="en-US" sz="1800" u="sng">
                <a:solidFill>
                  <a:schemeClr val="hlink"/>
                </a:solidFill>
                <a:hlinkClick r:id="rId5"/>
              </a:rPr>
              <a:t>https://hhs.texas.gov/sites/default/files//documents/laws-regulations/forms/5514-NATCEP/5514-NATCEP.pdf</a:t>
            </a:r>
            <a:endParaRPr sz="1800"/>
          </a:p>
          <a:p>
            <a:pPr indent="-139700" lvl="0" marL="342900" rtl="0" algn="l">
              <a:lnSpc>
                <a:spcPct val="100000"/>
              </a:lnSpc>
              <a:spcBef>
                <a:spcPts val="640"/>
              </a:spcBef>
              <a:spcAft>
                <a:spcPts val="0"/>
              </a:spcAft>
              <a:buSzPts val="3200"/>
              <a:buFont typeface="Arial"/>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1"/>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lgerian"/>
                <a:ea typeface="Algerian"/>
                <a:cs typeface="Algerian"/>
                <a:sym typeface="Algerian"/>
              </a:rPr>
              <a:t>your options</a:t>
            </a:r>
            <a:endParaRPr/>
          </a:p>
        </p:txBody>
      </p:sp>
      <p:sp>
        <p:nvSpPr>
          <p:cNvPr id="140" name="Google Shape;140;p11"/>
          <p:cNvSpPr txBox="1"/>
          <p:nvPr>
            <p:ph idx="1" type="body"/>
          </p:nvPr>
        </p:nvSpPr>
        <p:spPr>
          <a:xfrm>
            <a:off x="152400" y="1295400"/>
            <a:ext cx="76962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Look at the application and approval process. Review the state and federal rules and regulations.</a:t>
            </a:r>
            <a:endParaRPr/>
          </a:p>
          <a:p>
            <a:pPr indent="-342900" lvl="0" marL="342900" rtl="0" algn="l">
              <a:lnSpc>
                <a:spcPct val="100000"/>
              </a:lnSpc>
              <a:spcBef>
                <a:spcPts val="480"/>
              </a:spcBef>
              <a:spcAft>
                <a:spcPts val="0"/>
              </a:spcAft>
              <a:buSzPts val="2400"/>
              <a:buFont typeface="Arial"/>
              <a:buChar char="•"/>
            </a:pPr>
            <a:r>
              <a:rPr lang="en-US" sz="2400"/>
              <a:t>Determine if your school can realistically become an approved training facility. Look at all options and consider creative ways such as, outsourcing director or instructor, combining schools to attend one campus.</a:t>
            </a:r>
            <a:endParaRPr/>
          </a:p>
          <a:p>
            <a:pPr indent="-342900" lvl="0" marL="342900" rtl="0" algn="l">
              <a:lnSpc>
                <a:spcPct val="100000"/>
              </a:lnSpc>
              <a:spcBef>
                <a:spcPts val="480"/>
              </a:spcBef>
              <a:spcAft>
                <a:spcPts val="0"/>
              </a:spcAft>
              <a:buSzPts val="2400"/>
              <a:buFont typeface="Arial"/>
              <a:buChar char="•"/>
            </a:pPr>
            <a:r>
              <a:rPr lang="en-US" sz="2400"/>
              <a:t>Secure qualified director and instructors, and clinical sites.</a:t>
            </a:r>
            <a:endParaRPr/>
          </a:p>
          <a:p>
            <a:pPr indent="-342900" lvl="0" marL="342900" rtl="0" algn="l">
              <a:lnSpc>
                <a:spcPct val="100000"/>
              </a:lnSpc>
              <a:spcBef>
                <a:spcPts val="480"/>
              </a:spcBef>
              <a:spcAft>
                <a:spcPts val="0"/>
              </a:spcAft>
              <a:buSzPts val="2400"/>
              <a:buFont typeface="Arial"/>
              <a:buChar char="•"/>
            </a:pPr>
            <a:r>
              <a:rPr lang="en-US" sz="2400"/>
              <a:t>Determine the costs for classroom, lab and clinical rotation.</a:t>
            </a:r>
            <a:endParaRPr/>
          </a:p>
          <a:p>
            <a:pPr indent="-342900" lvl="0" marL="342900" rtl="0" algn="l">
              <a:lnSpc>
                <a:spcPct val="100000"/>
              </a:lnSpc>
              <a:spcBef>
                <a:spcPts val="480"/>
              </a:spcBef>
              <a:spcAft>
                <a:spcPts val="0"/>
              </a:spcAft>
              <a:buSzPts val="2400"/>
              <a:buFont typeface="Arial"/>
              <a:buChar char="•"/>
            </a:pPr>
            <a:r>
              <a:rPr lang="en-US" sz="2400"/>
              <a:t>Consider becoming an in – facility testing site.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2"/>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Algerian"/>
                <a:ea typeface="Algerian"/>
                <a:cs typeface="Algerian"/>
                <a:sym typeface="Algerian"/>
              </a:rPr>
              <a:t>CONSIDERATIONS</a:t>
            </a:r>
            <a:endParaRPr/>
          </a:p>
        </p:txBody>
      </p:sp>
      <p:sp>
        <p:nvSpPr>
          <p:cNvPr id="147" name="Google Shape;147;p12"/>
          <p:cNvSpPr txBox="1"/>
          <p:nvPr>
            <p:ph idx="1" type="body"/>
          </p:nvPr>
        </p:nvSpPr>
        <p:spPr>
          <a:xfrm>
            <a:off x="381000" y="1447800"/>
            <a:ext cx="8153400" cy="47244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t>Student and instructor schedules, student transportation, parking.</a:t>
            </a:r>
            <a:endParaRPr/>
          </a:p>
          <a:p>
            <a:pPr indent="-342900" lvl="0" marL="342900" rtl="0" algn="l">
              <a:lnSpc>
                <a:spcPct val="100000"/>
              </a:lnSpc>
              <a:spcBef>
                <a:spcPts val="480"/>
              </a:spcBef>
              <a:spcAft>
                <a:spcPts val="0"/>
              </a:spcAft>
              <a:buSzPts val="2400"/>
              <a:buFont typeface="Arial"/>
              <a:buChar char="•"/>
            </a:pPr>
            <a:r>
              <a:rPr lang="en-US" sz="2400"/>
              <a:t>District calendar – clinical dates, testing dates </a:t>
            </a:r>
            <a:endParaRPr/>
          </a:p>
          <a:p>
            <a:pPr indent="-342900" lvl="0" marL="342900" rtl="0" algn="l">
              <a:lnSpc>
                <a:spcPct val="100000"/>
              </a:lnSpc>
              <a:spcBef>
                <a:spcPts val="480"/>
              </a:spcBef>
              <a:spcAft>
                <a:spcPts val="0"/>
              </a:spcAft>
              <a:buSzPts val="2400"/>
              <a:buFont typeface="Arial"/>
              <a:buChar char="•"/>
            </a:pPr>
            <a:r>
              <a:rPr lang="en-US" sz="2400"/>
              <a:t>Absence policy, program rules – such as dismissal</a:t>
            </a:r>
            <a:endParaRPr/>
          </a:p>
          <a:p>
            <a:pPr indent="-342900" lvl="0" marL="342900" rtl="0" algn="l">
              <a:lnSpc>
                <a:spcPct val="100000"/>
              </a:lnSpc>
              <a:spcBef>
                <a:spcPts val="480"/>
              </a:spcBef>
              <a:spcAft>
                <a:spcPts val="0"/>
              </a:spcAft>
              <a:buSzPts val="2400"/>
              <a:buFont typeface="Arial"/>
              <a:buChar char="•"/>
            </a:pPr>
            <a:r>
              <a:rPr lang="en-US" sz="2400"/>
              <a:t>All students must have a valid social security card and picture ID before they can sit for the certification exam. </a:t>
            </a:r>
            <a:endParaRPr/>
          </a:p>
          <a:p>
            <a:pPr indent="-342900" lvl="0" marL="342900" rtl="0" algn="l">
              <a:lnSpc>
                <a:spcPct val="100000"/>
              </a:lnSpc>
              <a:spcBef>
                <a:spcPts val="480"/>
              </a:spcBef>
              <a:spcAft>
                <a:spcPts val="0"/>
              </a:spcAft>
              <a:buSzPts val="2400"/>
              <a:buFont typeface="Arial"/>
              <a:buChar char="•"/>
            </a:pPr>
            <a:r>
              <a:rPr lang="en-US" sz="2400"/>
              <a:t>Fee’s – scrubs, patch, TB Testing, criminal background checks, certification test, books, computer modules</a:t>
            </a:r>
            <a:endParaRPr/>
          </a:p>
          <a:p>
            <a:pPr indent="-342900" lvl="0" marL="342900" rtl="0" algn="l">
              <a:lnSpc>
                <a:spcPct val="100000"/>
              </a:lnSpc>
              <a:spcBef>
                <a:spcPts val="480"/>
              </a:spcBef>
              <a:spcAft>
                <a:spcPts val="0"/>
              </a:spcAft>
              <a:buSzPts val="2400"/>
              <a:buFont typeface="Arial"/>
              <a:buChar char="•"/>
            </a:pPr>
            <a:r>
              <a:rPr lang="en-US" sz="2400"/>
              <a:t>Student Folders, audit process (every 2 years)</a:t>
            </a:r>
            <a:endParaRPr/>
          </a:p>
          <a:p>
            <a:pPr indent="-342900" lvl="0" marL="342900" rtl="0" algn="l">
              <a:lnSpc>
                <a:spcPct val="100000"/>
              </a:lnSpc>
              <a:spcBef>
                <a:spcPts val="480"/>
              </a:spcBef>
              <a:spcAft>
                <a:spcPts val="0"/>
              </a:spcAft>
              <a:buSzPts val="2400"/>
              <a:buFont typeface="Arial"/>
              <a:buChar char="•"/>
            </a:pPr>
            <a:r>
              <a:rPr lang="en-US" sz="2400"/>
              <a:t>Training supplies, clinical and testing lab set - up, consumables</a:t>
            </a:r>
            <a:endParaRPr/>
          </a:p>
          <a:p>
            <a:pPr indent="-342900" lvl="0" marL="342900" rtl="0" algn="l">
              <a:lnSpc>
                <a:spcPct val="100000"/>
              </a:lnSpc>
              <a:spcBef>
                <a:spcPts val="480"/>
              </a:spcBef>
              <a:spcAft>
                <a:spcPts val="0"/>
              </a:spcAft>
              <a:buSzPts val="2400"/>
              <a:buFont typeface="Arial"/>
              <a:buChar char="•"/>
            </a:pPr>
            <a:r>
              <a:rPr lang="en-US" sz="2400"/>
              <a:t>Recruitment, Pinning Ceremony, field trips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3"/>
          <p:cNvSpPr txBox="1"/>
          <p:nvPr>
            <p:ph type="title"/>
          </p:nvPr>
        </p:nvSpPr>
        <p:spPr>
          <a:xfrm>
            <a:off x="152400" y="152400"/>
            <a:ext cx="74676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lgerian"/>
                <a:ea typeface="Algerian"/>
                <a:cs typeface="Algerian"/>
                <a:sym typeface="Algerian"/>
              </a:rPr>
              <a:t>TRAINING SITE </a:t>
            </a:r>
            <a:r>
              <a:rPr lang="en-US" sz="2800">
                <a:latin typeface="Algerian"/>
                <a:ea typeface="Algerian"/>
                <a:cs typeface="Algerian"/>
                <a:sym typeface="Algerian"/>
              </a:rPr>
              <a:t>(clinical</a:t>
            </a:r>
            <a:r>
              <a:rPr lang="en-US">
                <a:latin typeface="Algerian"/>
                <a:ea typeface="Algerian"/>
                <a:cs typeface="Algerian"/>
                <a:sym typeface="Algerian"/>
              </a:rPr>
              <a:t> </a:t>
            </a:r>
            <a:r>
              <a:rPr lang="en-US" sz="2800">
                <a:latin typeface="Algerian"/>
                <a:ea typeface="Algerian"/>
                <a:cs typeface="Algerian"/>
                <a:sym typeface="Algerian"/>
              </a:rPr>
              <a:t>rotations)</a:t>
            </a:r>
            <a:endParaRPr/>
          </a:p>
        </p:txBody>
      </p:sp>
      <p:sp>
        <p:nvSpPr>
          <p:cNvPr id="154" name="Google Shape;154;p13"/>
          <p:cNvSpPr txBox="1"/>
          <p:nvPr>
            <p:ph idx="1" type="body"/>
          </p:nvPr>
        </p:nvSpPr>
        <p:spPr>
          <a:xfrm>
            <a:off x="152400" y="1295400"/>
            <a:ext cx="7772400" cy="5029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sz="2400">
                <a:latin typeface="Arial"/>
                <a:ea typeface="Arial"/>
                <a:cs typeface="Arial"/>
                <a:sym typeface="Arial"/>
              </a:rPr>
              <a:t>Locate all available </a:t>
            </a:r>
            <a:r>
              <a:rPr b="1" lang="en-US" sz="2400" u="sng">
                <a:latin typeface="Arial"/>
                <a:ea typeface="Arial"/>
                <a:cs typeface="Arial"/>
                <a:sym typeface="Arial"/>
              </a:rPr>
              <a:t>THHS approved </a:t>
            </a:r>
            <a:r>
              <a:rPr lang="en-US" sz="2400">
                <a:latin typeface="Arial"/>
                <a:ea typeface="Arial"/>
                <a:cs typeface="Arial"/>
                <a:sym typeface="Arial"/>
              </a:rPr>
              <a:t>training facilities within reasonable distance. Call if necessary. </a:t>
            </a:r>
            <a:r>
              <a:rPr lang="en-US" sz="2400" u="sng">
                <a:solidFill>
                  <a:schemeClr val="hlink"/>
                </a:solidFill>
                <a:latin typeface="Arial"/>
                <a:ea typeface="Arial"/>
                <a:cs typeface="Arial"/>
                <a:sym typeface="Arial"/>
                <a:hlinkClick r:id="rId3"/>
              </a:rPr>
              <a:t>https://www.hhs.texas.gov/business/licensing-credentialing-regulation/long-term-care-credentialing/nurse-aide-training-competency-evaluation-program-natcep</a:t>
            </a:r>
            <a:endParaRPr/>
          </a:p>
          <a:p>
            <a:pPr indent="-323850" lvl="0" marL="342900" rtl="0" algn="l">
              <a:lnSpc>
                <a:spcPct val="100000"/>
              </a:lnSpc>
              <a:spcBef>
                <a:spcPts val="0"/>
              </a:spcBef>
              <a:spcAft>
                <a:spcPts val="0"/>
              </a:spcAft>
              <a:buSzPts val="2100"/>
              <a:buChar char="•"/>
            </a:pPr>
            <a:r>
              <a:rPr b="1" lang="en-US" sz="2100"/>
              <a:t>Will have a list of LTC facilities interested in being a clinical site</a:t>
            </a:r>
            <a:endParaRPr b="1" sz="2100"/>
          </a:p>
          <a:p>
            <a:pPr indent="-342900" lvl="0" marL="342900" rtl="0" algn="l">
              <a:lnSpc>
                <a:spcPct val="100000"/>
              </a:lnSpc>
              <a:spcBef>
                <a:spcPts val="480"/>
              </a:spcBef>
              <a:spcAft>
                <a:spcPts val="0"/>
              </a:spcAft>
              <a:buSzPts val="2400"/>
              <a:buFont typeface="Arial"/>
              <a:buChar char="•"/>
            </a:pPr>
            <a:r>
              <a:rPr i="1" lang="en-US" sz="2400" u="sng">
                <a:solidFill>
                  <a:srgbClr val="2B2BFF"/>
                </a:solidFill>
                <a:latin typeface="Arial"/>
                <a:ea typeface="Arial"/>
                <a:cs typeface="Arial"/>
                <a:sym typeface="Arial"/>
              </a:rPr>
              <a:t>Facility</a:t>
            </a:r>
            <a:r>
              <a:rPr lang="en-US" sz="2400">
                <a:solidFill>
                  <a:srgbClr val="2B2BFF"/>
                </a:solidFill>
                <a:latin typeface="Arial"/>
                <a:ea typeface="Arial"/>
                <a:cs typeface="Arial"/>
                <a:sym typeface="Arial"/>
              </a:rPr>
              <a:t>--</a:t>
            </a:r>
            <a:r>
              <a:rPr i="1" lang="en-US" sz="2400">
                <a:solidFill>
                  <a:srgbClr val="2B2BFF"/>
                </a:solidFill>
                <a:latin typeface="Arial"/>
                <a:ea typeface="Arial"/>
                <a:cs typeface="Arial"/>
                <a:sym typeface="Arial"/>
              </a:rPr>
              <a:t>A nursing facility that participates in Medicaid, a skilled nursing facility that participates in Medicare, or a nursing facility that participates in both Medicaid and Medicare</a:t>
            </a:r>
            <a:r>
              <a:rPr lang="en-US" sz="2400">
                <a:solidFill>
                  <a:srgbClr val="2B2BFF"/>
                </a:solidFill>
                <a:latin typeface="Arial"/>
                <a:ea typeface="Arial"/>
                <a:cs typeface="Arial"/>
                <a:sym typeface="Arial"/>
              </a:rPr>
              <a:t>. </a:t>
            </a:r>
            <a:endParaRPr/>
          </a:p>
          <a:p>
            <a:pPr indent="-342900" lvl="0" marL="342900" rtl="0" algn="l">
              <a:lnSpc>
                <a:spcPct val="100000"/>
              </a:lnSpc>
              <a:spcBef>
                <a:spcPts val="480"/>
              </a:spcBef>
              <a:spcAft>
                <a:spcPts val="0"/>
              </a:spcAft>
              <a:buSzPts val="2400"/>
              <a:buFont typeface="Arial"/>
              <a:buChar char="•"/>
            </a:pPr>
            <a:r>
              <a:rPr lang="en-US" sz="2400">
                <a:latin typeface="Arial"/>
                <a:ea typeface="Arial"/>
                <a:cs typeface="Arial"/>
                <a:sym typeface="Arial"/>
              </a:rPr>
              <a:t>Visit all potential clinical sites and determine possible inclusion into your program. Make appointment with administrator and talk to director of nurses.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2014-07-12T23:12:34Z</dcterms:created>
  <dc:creator>Wanda</dc:creator>
</cp:coreProperties>
</file>