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60" r:id="rId6"/>
    <p:sldId id="273" r:id="rId7"/>
    <p:sldId id="261" r:id="rId8"/>
    <p:sldId id="272" r:id="rId9"/>
    <p:sldId id="264" r:id="rId10"/>
    <p:sldId id="268" r:id="rId11"/>
    <p:sldId id="266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ACA4-0139-4213-B646-D59A6B51CB56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D249-B67D-4914-8D5C-459892E61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4.png"/><Relationship Id="rId7" Type="http://schemas.openxmlformats.org/officeDocument/2006/relationships/image" Target="../media/image4.jpeg"/><Relationship Id="rId12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gif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9200" y="0"/>
            <a:ext cx="10363200" cy="692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-4800600" y="-304800"/>
            <a:ext cx="6858000" cy="7467600"/>
          </a:xfrm>
          <a:prstGeom prst="ellipse">
            <a:avLst/>
          </a:prstGeom>
          <a:solidFill>
            <a:srgbClr val="F9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583010-A4F2-4161-8994-6238100E50A5}"/>
              </a:ext>
            </a:extLst>
          </p:cNvPr>
          <p:cNvGrpSpPr/>
          <p:nvPr/>
        </p:nvGrpSpPr>
        <p:grpSpPr>
          <a:xfrm>
            <a:off x="3175173" y="2701638"/>
            <a:ext cx="5053902" cy="2061029"/>
            <a:chOff x="3555651" y="3724316"/>
            <a:chExt cx="5053902" cy="768350"/>
          </a:xfrm>
        </p:grpSpPr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D7508CFC-AE7B-4E70-81F1-DF76DDBB71B2}"/>
                </a:ext>
              </a:extLst>
            </p:cNvPr>
            <p:cNvSpPr/>
            <p:nvPr/>
          </p:nvSpPr>
          <p:spPr>
            <a:xfrm>
              <a:off x="3555651" y="3724316"/>
              <a:ext cx="5053902" cy="768350"/>
            </a:xfrm>
            <a:prstGeom prst="roundRect">
              <a:avLst>
                <a:gd name="adj" fmla="val 7231"/>
              </a:avLst>
            </a:prstGeom>
            <a:solidFill>
              <a:schemeClr val="bg1">
                <a:alpha val="0"/>
              </a:schemeClr>
            </a:solidFill>
            <a:ln w="6350">
              <a:solidFill>
                <a:srgbClr val="F933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E61D407-1F7D-4FBE-9800-6F00B97BCD3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32150" y="4275939"/>
              <a:ext cx="0" cy="407082"/>
            </a:xfrm>
            <a:prstGeom prst="line">
              <a:avLst/>
            </a:prstGeom>
            <a:solidFill>
              <a:schemeClr val="bg1">
                <a:alpha val="0"/>
              </a:schemeClr>
            </a:solidFill>
            <a:ln w="69850" cap="rnd">
              <a:solidFill>
                <a:srgbClr val="F933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7" name="Picture 1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905173"/>
            <a:ext cx="4343400" cy="92159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24201" y="2628900"/>
            <a:ext cx="5053902" cy="799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HEALTH SCIENCE</a:t>
            </a:r>
          </a:p>
        </p:txBody>
      </p:sp>
      <p:pic>
        <p:nvPicPr>
          <p:cNvPr id="15" name="Picture 14" descr="k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28" y="2628900"/>
            <a:ext cx="1726072" cy="16002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58870AA-AD2E-4E09-8C0D-A881AE8E4C84}"/>
              </a:ext>
            </a:extLst>
          </p:cNvPr>
          <p:cNvSpPr txBox="1">
            <a:spLocks/>
          </p:cNvSpPr>
          <p:nvPr/>
        </p:nvSpPr>
        <p:spPr>
          <a:xfrm>
            <a:off x="2971799" y="3224587"/>
            <a:ext cx="5460651" cy="799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CAREER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8824" y="3812895"/>
            <a:ext cx="7086600" cy="76200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93348"/>
                </a:solidFill>
                <a:latin typeface="Poppins SemiBold" pitchFamily="50" charset="0"/>
                <a:cs typeface="Poppins SemiBold" pitchFamily="50" charset="0"/>
              </a:rPr>
              <a:t>CORPS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990600" y="-5181600"/>
            <a:ext cx="7010400" cy="7010400"/>
          </a:xfrm>
          <a:prstGeom prst="ellipse">
            <a:avLst/>
          </a:prstGeom>
          <a:solidFill>
            <a:srgbClr val="F9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457200"/>
            <a:ext cx="43434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>
                <a:solidFill>
                  <a:schemeClr val="bg1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ACCOMPLISHMENTS:</a:t>
            </a: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581400"/>
            <a:ext cx="762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250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04800" y="39624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High Schools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733800" y="533400"/>
            <a:ext cx="510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dirty="0">
                <a:latin typeface="Poppins SemiBold" pitchFamily="50" charset="0"/>
                <a:ea typeface="+mj-ea"/>
                <a:cs typeface="Poppins SemiBold" pitchFamily="50" charset="0"/>
              </a:rPr>
              <a:t>COMPANY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  <a:p>
            <a:pPr marL="0" marR="0" lvl="0" indent="0"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OVERVIEW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768600" y="3581400"/>
            <a:ext cx="1066800" cy="762000"/>
            <a:chOff x="2819400" y="3581400"/>
            <a:chExt cx="1066800" cy="762000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2971800" y="3581400"/>
              <a:ext cx="7620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400" dirty="0">
                  <a:solidFill>
                    <a:srgbClr val="F93348"/>
                  </a:solidFill>
                  <a:latin typeface="Poppins SemiBold" pitchFamily="50" charset="0"/>
                  <a:ea typeface="+mj-ea"/>
                  <a:cs typeface="Poppins SemiBold" pitchFamily="50" charset="0"/>
                </a:rPr>
                <a:t>193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2819400" y="3962400"/>
              <a:ext cx="1066800" cy="381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dirty="0">
                  <a:latin typeface="Poppins SemiBold" pitchFamily="50" charset="0"/>
                  <a:ea typeface="+mj-ea"/>
                  <a:cs typeface="Poppins SemiBold" pitchFamily="50" charset="0"/>
                </a:rPr>
                <a:t>Districts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75200" y="3581400"/>
            <a:ext cx="2133600" cy="762000"/>
            <a:chOff x="4495800" y="3581400"/>
            <a:chExt cx="2133600" cy="762000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4876800" y="3581400"/>
              <a:ext cx="14732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400" dirty="0">
                  <a:solidFill>
                    <a:srgbClr val="F93348"/>
                  </a:solidFill>
                  <a:latin typeface="Poppins SemiBold" pitchFamily="50" charset="0"/>
                  <a:ea typeface="+mj-ea"/>
                  <a:cs typeface="Poppins SemiBold" pitchFamily="50" charset="0"/>
                </a:rPr>
                <a:t>20,000+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4495800" y="3962400"/>
              <a:ext cx="2133600" cy="381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dirty="0">
                  <a:latin typeface="Poppins SemiBold" pitchFamily="50" charset="0"/>
                  <a:ea typeface="+mj-ea"/>
                  <a:cs typeface="Poppins SemiBold" pitchFamily="50" charset="0"/>
                </a:rPr>
                <a:t>Students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48600" y="3581400"/>
            <a:ext cx="914400" cy="762000"/>
            <a:chOff x="7848600" y="3581400"/>
            <a:chExt cx="914400" cy="76200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7950200" y="3581400"/>
              <a:ext cx="660400" cy="457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400" dirty="0">
                  <a:solidFill>
                    <a:srgbClr val="F93348"/>
                  </a:solidFill>
                  <a:latin typeface="Poppins SemiBold" pitchFamily="50" charset="0"/>
                  <a:ea typeface="+mj-ea"/>
                  <a:cs typeface="Poppins SemiBold" pitchFamily="50" charset="0"/>
                </a:rPr>
                <a:t>21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endParaRPr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7848600" y="3962400"/>
              <a:ext cx="914400" cy="381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600" dirty="0">
                  <a:latin typeface="Poppins SemiBold" pitchFamily="50" charset="0"/>
                  <a:ea typeface="+mj-ea"/>
                  <a:cs typeface="Poppins SemiBold" pitchFamily="50" charset="0"/>
                </a:rPr>
                <a:t>States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endParaRPr>
            </a:p>
          </p:txBody>
        </p:sp>
      </p:grpSp>
      <p:pic>
        <p:nvPicPr>
          <p:cNvPr id="2" name="Picture 2" descr="C:\Users\anshu\Downloads\scho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438400"/>
            <a:ext cx="990600" cy="990600"/>
          </a:xfrm>
          <a:prstGeom prst="rect">
            <a:avLst/>
          </a:prstGeom>
          <a:noFill/>
        </p:spPr>
      </p:pic>
      <p:pic>
        <p:nvPicPr>
          <p:cNvPr id="3" name="Picture 3" descr="C:\Users\anshu\Downloads\building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2514295"/>
            <a:ext cx="914400" cy="914400"/>
          </a:xfrm>
          <a:prstGeom prst="rect">
            <a:avLst/>
          </a:prstGeom>
          <a:noFill/>
        </p:spPr>
      </p:pic>
      <p:pic>
        <p:nvPicPr>
          <p:cNvPr id="1028" name="Picture 4" descr="C:\Users\anshu\Downloads\graduat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900" y="2590496"/>
            <a:ext cx="838200" cy="838200"/>
          </a:xfrm>
          <a:prstGeom prst="rect">
            <a:avLst/>
          </a:prstGeom>
          <a:noFill/>
        </p:spPr>
      </p:pic>
      <p:pic>
        <p:nvPicPr>
          <p:cNvPr id="1029" name="Picture 5" descr="C:\Users\anshu\Downloads\united-stat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852" y="2667000"/>
            <a:ext cx="837896" cy="837896"/>
          </a:xfrm>
          <a:prstGeom prst="rect">
            <a:avLst/>
          </a:prstGeom>
          <a:noFill/>
        </p:spPr>
      </p:pic>
      <p:pic>
        <p:nvPicPr>
          <p:cNvPr id="30" name="Picture 29" descr="overview-img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59523"/>
            <a:ext cx="9144000" cy="2098477"/>
          </a:xfrm>
          <a:prstGeom prst="rect">
            <a:avLst/>
          </a:prstGeom>
        </p:spPr>
      </p:pic>
      <p:pic>
        <p:nvPicPr>
          <p:cNvPr id="28" name="Picture 27" descr="logo.png">
            <a:extLst>
              <a:ext uri="{FF2B5EF4-FFF2-40B4-BE49-F238E27FC236}">
                <a16:creationId xmlns:a16="http://schemas.microsoft.com/office/drawing/2014/main" id="{6A21DD9A-2F82-4A82-B5D7-90C122D8E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5206205"/>
            <a:ext cx="5989156" cy="12707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rgbClr val="F9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685801"/>
            <a:ext cx="37338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200" dirty="0">
                <a:solidFill>
                  <a:schemeClr val="bg1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CONTACT </a:t>
            </a:r>
            <a:r>
              <a:rPr lang="en-US" sz="4200" dirty="0">
                <a:latin typeface="Poppins SemiBold" pitchFamily="50" charset="0"/>
                <a:ea typeface="+mj-ea"/>
                <a:cs typeface="Poppins SemiBold" pitchFamily="50" charset="0"/>
              </a:rPr>
              <a:t>US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pic>
        <p:nvPicPr>
          <p:cNvPr id="8" name="Picture 7" descr="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37273" y="-489471"/>
            <a:ext cx="87857" cy="3657600"/>
          </a:xfrm>
          <a:prstGeom prst="rect">
            <a:avLst/>
          </a:prstGeom>
        </p:spPr>
      </p:pic>
      <p:pic>
        <p:nvPicPr>
          <p:cNvPr id="12" name="Picture 11" descr="logo - d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86" y="5791200"/>
            <a:ext cx="3494629" cy="741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343400" y="685801"/>
            <a:ext cx="4191000" cy="1008887"/>
            <a:chOff x="4343400" y="685801"/>
            <a:chExt cx="4191000" cy="1008887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4343400" y="685801"/>
              <a:ext cx="2438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F93348"/>
                  </a:solidFill>
                  <a:latin typeface="Poppins SemiBold" pitchFamily="50" charset="0"/>
                  <a:ea typeface="+mj-ea"/>
                  <a:cs typeface="Poppins SemiBold" pitchFamily="50" charset="0"/>
                </a:rPr>
                <a:t>Al Roundtree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en-US" sz="1600" dirty="0">
                  <a:latin typeface="Poppins SemiBold" pitchFamily="50" charset="0"/>
                  <a:ea typeface="+mj-ea"/>
                  <a:cs typeface="Poppins SemiBold" pitchFamily="50" charset="0"/>
                </a:rPr>
                <a:t>Education Consultant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9600" y="1676400"/>
              <a:ext cx="4114800" cy="18288"/>
            </a:xfrm>
            <a:prstGeom prst="rect">
              <a:avLst/>
            </a:prstGeom>
            <a:solidFill>
              <a:srgbClr val="F93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43400" y="2115312"/>
            <a:ext cx="4191000" cy="1008888"/>
            <a:chOff x="4343400" y="685800"/>
            <a:chExt cx="4191000" cy="1008888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4343400" y="685800"/>
              <a:ext cx="3048000" cy="62788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F93348"/>
                  </a:solidFill>
                  <a:latin typeface="Poppins SemiBold" pitchFamily="50" charset="0"/>
                  <a:ea typeface="+mj-ea"/>
                  <a:cs typeface="Poppins SemiBold" pitchFamily="50" charset="0"/>
                </a:rPr>
                <a:t>Contact Number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en-US" sz="1600" dirty="0">
                  <a:latin typeface="Poppins SemiBold" pitchFamily="50" charset="0"/>
                  <a:ea typeface="+mj-ea"/>
                  <a:cs typeface="Poppins SemiBold" pitchFamily="50" charset="0"/>
                </a:rPr>
                <a:t>281-908-7052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19600" y="1676400"/>
              <a:ext cx="4114800" cy="18288"/>
            </a:xfrm>
            <a:prstGeom prst="rect">
              <a:avLst/>
            </a:prstGeom>
            <a:solidFill>
              <a:srgbClr val="F93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43400" y="3581400"/>
            <a:ext cx="4191000" cy="1008887"/>
            <a:chOff x="4343400" y="685801"/>
            <a:chExt cx="4191000" cy="1008887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4343400" y="685801"/>
              <a:ext cx="34290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F93348"/>
                  </a:solidFill>
                  <a:latin typeface="Poppins SemiBold" pitchFamily="50" charset="0"/>
                  <a:ea typeface="+mj-ea"/>
                  <a:cs typeface="Poppins SemiBold" pitchFamily="50" charset="0"/>
                </a:rPr>
                <a:t>E-Mail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en-US" sz="1600" dirty="0">
                  <a:latin typeface="Poppins SemiBold" pitchFamily="50" charset="0"/>
                  <a:ea typeface="+mj-ea"/>
                  <a:cs typeface="Poppins SemiBold" pitchFamily="50" charset="0"/>
                </a:rPr>
                <a:t>aroundtree@kaduceusinc.com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19600" y="1676400"/>
              <a:ext cx="4114800" cy="18288"/>
            </a:xfrm>
            <a:prstGeom prst="rect">
              <a:avLst/>
            </a:prstGeom>
            <a:solidFill>
              <a:srgbClr val="F93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43400" y="5029200"/>
            <a:ext cx="4191000" cy="1008887"/>
            <a:chOff x="4343400" y="685801"/>
            <a:chExt cx="4191000" cy="1008887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4343400" y="685801"/>
              <a:ext cx="34290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F93348"/>
                  </a:solidFill>
                  <a:latin typeface="Poppins SemiBold" pitchFamily="50" charset="0"/>
                  <a:ea typeface="+mj-ea"/>
                  <a:cs typeface="Poppins SemiBold" pitchFamily="50" charset="0"/>
                </a:rPr>
                <a:t>Website</a:t>
              </a:r>
            </a:p>
            <a:p>
              <a:pPr lvl="0">
                <a:lnSpc>
                  <a:spcPct val="150000"/>
                </a:lnSpc>
                <a:spcBef>
                  <a:spcPct val="0"/>
                </a:spcBef>
              </a:pPr>
              <a:r>
                <a:rPr lang="en-US" sz="1600" dirty="0">
                  <a:latin typeface="Poppins SemiBold" pitchFamily="50" charset="0"/>
                  <a:ea typeface="+mj-ea"/>
                  <a:cs typeface="Poppins SemiBold" pitchFamily="50" charset="0"/>
                </a:rPr>
                <a:t>www.kaduceusinc.com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19600" y="1676400"/>
              <a:ext cx="4114800" cy="18288"/>
            </a:xfrm>
            <a:prstGeom prst="rect">
              <a:avLst/>
            </a:prstGeom>
            <a:solidFill>
              <a:srgbClr val="F93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side.jpg">
            <a:extLst>
              <a:ext uri="{FF2B5EF4-FFF2-40B4-BE49-F238E27FC236}">
                <a16:creationId xmlns:a16="http://schemas.microsoft.com/office/drawing/2014/main" id="{B86F5A67-C2C2-439A-83DC-92410EBF7D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37271" y="1872729"/>
            <a:ext cx="87857" cy="36576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3B8BB4F-F86B-40BF-85CE-89658243879D}"/>
              </a:ext>
            </a:extLst>
          </p:cNvPr>
          <p:cNvSpPr txBox="1">
            <a:spLocks/>
          </p:cNvSpPr>
          <p:nvPr/>
        </p:nvSpPr>
        <p:spPr>
          <a:xfrm>
            <a:off x="533401" y="3090202"/>
            <a:ext cx="3233214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For More </a:t>
            </a:r>
            <a:r>
              <a:rPr lang="en-US" sz="3600" dirty="0">
                <a:latin typeface="Poppins SemiBold" pitchFamily="50" charset="0"/>
                <a:ea typeface="+mj-ea"/>
                <a:cs typeface="Poppins SemiBold" pitchFamily="50" charset="0"/>
              </a:rPr>
              <a:t>Info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015FAA-8963-422E-B076-8DD5D5AE0092}"/>
              </a:ext>
            </a:extLst>
          </p:cNvPr>
          <p:cNvSpPr txBox="1"/>
          <p:nvPr/>
        </p:nvSpPr>
        <p:spPr>
          <a:xfrm>
            <a:off x="-38101" y="4624157"/>
            <a:ext cx="403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bit.ly/</a:t>
            </a:r>
            <a:r>
              <a:rPr lang="en-US" sz="2800" dirty="0" err="1"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kaduceus</a:t>
            </a:r>
            <a:r>
              <a:rPr lang="en-US" sz="2800" dirty="0">
                <a:solidFill>
                  <a:schemeClr val="bg1"/>
                </a:solidFill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9200" y="0"/>
            <a:ext cx="10363200" cy="692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-4800600" y="-304800"/>
            <a:ext cx="6858000" cy="7467600"/>
          </a:xfrm>
          <a:prstGeom prst="ellipse">
            <a:avLst/>
          </a:prstGeom>
          <a:solidFill>
            <a:srgbClr val="F9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905173"/>
            <a:ext cx="4343400" cy="921594"/>
          </a:xfrm>
          <a:prstGeom prst="rect">
            <a:avLst/>
          </a:prstGeom>
        </p:spPr>
      </p:pic>
      <p:pic>
        <p:nvPicPr>
          <p:cNvPr id="15" name="Picture 14" descr="k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28" y="2628900"/>
            <a:ext cx="1726072" cy="16002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0E7C741-5819-4EF1-88F5-C3E2267C5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300" y="3886200"/>
            <a:ext cx="70866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bg1"/>
                </a:solidFill>
                <a:latin typeface="Poppins SemiBold" pitchFamily="50" charset="0"/>
                <a:cs typeface="Poppins SemiBold" pitchFamily="50" charset="0"/>
              </a:rPr>
              <a:t>THANK </a:t>
            </a:r>
            <a:r>
              <a:rPr lang="en-US" sz="5400" dirty="0">
                <a:solidFill>
                  <a:srgbClr val="F93348"/>
                </a:solidFill>
                <a:latin typeface="Poppins SemiBold" pitchFamily="50" charset="0"/>
                <a:cs typeface="Poppins SemiBold" pitchFamily="50" charset="0"/>
              </a:rPr>
              <a:t>YOU!</a:t>
            </a:r>
            <a:br>
              <a:rPr lang="en-US" sz="5400" dirty="0">
                <a:solidFill>
                  <a:srgbClr val="F93348"/>
                </a:solidFill>
                <a:latin typeface="Poppins SemiBold" pitchFamily="50" charset="0"/>
                <a:cs typeface="Poppins SemiBold" pitchFamily="50" charset="0"/>
              </a:rPr>
            </a:br>
            <a:r>
              <a:rPr lang="en-US" sz="5400" dirty="0">
                <a:solidFill>
                  <a:schemeClr val="bg1"/>
                </a:solidFill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bit.ly/</a:t>
            </a:r>
            <a:r>
              <a:rPr lang="en-US" sz="5400" dirty="0" err="1">
                <a:solidFill>
                  <a:srgbClr val="F93348"/>
                </a:solidFill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kaduceus</a:t>
            </a:r>
            <a:r>
              <a:rPr lang="en-US" sz="5400" dirty="0">
                <a:solidFill>
                  <a:srgbClr val="F93348"/>
                </a:solidFill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 </a:t>
            </a:r>
            <a:br>
              <a:rPr lang="en-US" sz="5400" dirty="0">
                <a:solidFill>
                  <a:srgbClr val="F93348"/>
                </a:solidFill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</a:br>
            <a:br>
              <a:rPr lang="en-US" sz="5400" dirty="0">
                <a:solidFill>
                  <a:srgbClr val="F93348"/>
                </a:solidFill>
                <a:latin typeface="Poppins SemiBold" pitchFamily="50" charset="0"/>
                <a:cs typeface="Poppins SemiBold" pitchFamily="50" charset="0"/>
              </a:rPr>
            </a:br>
            <a:endParaRPr lang="en-US" sz="5400" dirty="0">
              <a:solidFill>
                <a:srgbClr val="F93348"/>
              </a:solidFill>
              <a:latin typeface="Poppins SemiBold" pitchFamily="50" charset="0"/>
              <a:cs typeface="Poppins SemiBold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531" y="0"/>
            <a:ext cx="32146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99195" y="2438400"/>
            <a:ext cx="588407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KADUCEUS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50" charset="0"/>
                <a:ea typeface="+mj-ea"/>
                <a:cs typeface="Poppins" pitchFamily="50" charset="0"/>
              </a:rPr>
              <a:t>is </a:t>
            </a:r>
            <a:r>
              <a:rPr lang="en-US" sz="2800" dirty="0">
                <a:latin typeface="Poppins" pitchFamily="50" charset="0"/>
                <a:ea typeface="+mj-ea"/>
                <a:cs typeface="Poppins" pitchFamily="50" charset="0"/>
              </a:rPr>
              <a:t>a comprehensive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itchFamily="50" charset="0"/>
                <a:ea typeface="+mj-ea"/>
                <a:cs typeface="Poppins" pitchFamily="50" charset="0"/>
              </a:rPr>
              <a:t> “HANDS-ON” career training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Poppins" pitchFamily="50" charset="0"/>
                <a:ea typeface="+mj-ea"/>
                <a:cs typeface="Poppins" pitchFamily="50" charset="0"/>
              </a:rPr>
              <a:t> solution</a:t>
            </a:r>
            <a:r>
              <a:rPr lang="en-US" sz="2800" dirty="0">
                <a:latin typeface="Poppins" pitchFamily="50" charset="0"/>
                <a:ea typeface="+mj-ea"/>
                <a:cs typeface="Poppins" pitchFamily="50" charset="0"/>
              </a:rPr>
              <a:t> providing national certification programs across the U.S.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itchFamily="50" charset="0"/>
              <a:ea typeface="+mj-ea"/>
              <a:cs typeface="Poppins" pitchFamily="50" charset="0"/>
            </a:endParaRPr>
          </a:p>
        </p:txBody>
      </p:sp>
      <p:pic>
        <p:nvPicPr>
          <p:cNvPr id="8" name="Picture 7" descr="ab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13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953000" y="-4876800"/>
            <a:ext cx="6553200" cy="6553200"/>
          </a:xfrm>
          <a:prstGeom prst="ellipse">
            <a:avLst/>
          </a:prstGeom>
          <a:solidFill>
            <a:srgbClr val="F9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67400" y="457200"/>
            <a:ext cx="4038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DISTRICT 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BENEFITS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146425"/>
            <a:ext cx="2286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Certifications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-762000" y="5943600"/>
            <a:ext cx="3429000" cy="3429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on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003425"/>
            <a:ext cx="1066800" cy="1066800"/>
          </a:xfrm>
          <a:prstGeom prst="rect">
            <a:avLst/>
          </a:prstGeom>
        </p:spPr>
      </p:pic>
      <p:pic>
        <p:nvPicPr>
          <p:cNvPr id="11" name="Picture 10" descr="plan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2003425"/>
            <a:ext cx="1066800" cy="10668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819401" y="3146425"/>
            <a:ext cx="3581399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Easy Implementation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705600" y="3146425"/>
            <a:ext cx="21336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Affordability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pic>
        <p:nvPicPr>
          <p:cNvPr id="15" name="Picture 14" descr="certifica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2003425"/>
            <a:ext cx="1066800" cy="10668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04800" y="3603625"/>
            <a:ext cx="30480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National Certifications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     for all Programs</a:t>
            </a:r>
            <a:endParaRPr lang="en-US" sz="1600" dirty="0">
              <a:solidFill>
                <a:srgbClr val="F93348"/>
              </a:solidFill>
              <a:latin typeface="Poppins SemiBold" pitchFamily="50" charset="0"/>
              <a:ea typeface="+mj-ea"/>
              <a:cs typeface="Poppins SemiBold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Average Pass Rate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of 90%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Hands-On Experience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86100" y="3618229"/>
            <a:ext cx="3048000" cy="2042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Dedicated Education Consultant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Dedicated Program Coordinator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Teacher Training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324600" y="3603625"/>
            <a:ext cx="2819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All Inclusive,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     Turn-Key Programs</a:t>
            </a:r>
            <a:endParaRPr lang="en-US" sz="1600" dirty="0">
              <a:solidFill>
                <a:srgbClr val="F93348"/>
              </a:solidFill>
              <a:latin typeface="Poppins SemiBold" pitchFamily="50" charset="0"/>
              <a:ea typeface="+mj-ea"/>
              <a:cs typeface="Poppins SemiBold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Carl Perkins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 Approved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     Funding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533400"/>
            <a:ext cx="152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WHY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pic>
        <p:nvPicPr>
          <p:cNvPr id="20" name="Picture 19" descr="k-log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762000"/>
            <a:ext cx="3741420" cy="76962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5486400" y="533400"/>
            <a:ext cx="152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2514600" y="-4876800"/>
            <a:ext cx="6553200" cy="6553200"/>
          </a:xfrm>
          <a:prstGeom prst="ellipse">
            <a:avLst/>
          </a:prstGeom>
          <a:solidFill>
            <a:srgbClr val="F9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457200"/>
            <a:ext cx="4038600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TEACHER 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BENEFITS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5604" y="3158078"/>
            <a:ext cx="2286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Professional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Development</a:t>
            </a:r>
          </a:p>
        </p:txBody>
      </p:sp>
      <p:sp>
        <p:nvSpPr>
          <p:cNvPr id="9" name="Oval 8"/>
          <p:cNvSpPr/>
          <p:nvPr/>
        </p:nvSpPr>
        <p:spPr>
          <a:xfrm>
            <a:off x="6477000" y="5943600"/>
            <a:ext cx="3429000" cy="3429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lan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9404" y="2015078"/>
            <a:ext cx="1066800" cy="10668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116904" y="3158078"/>
            <a:ext cx="312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Easy Implementation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55404" y="3158078"/>
            <a:ext cx="2819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Teacher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Training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Workshops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5604" y="4377278"/>
            <a:ext cx="27813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New Teacher Training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Refresher Courses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Certificates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 of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 C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ompletion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364554" y="4377278"/>
            <a:ext cx="272415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Step-by-Step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     Guidance</a:t>
            </a:r>
            <a:endParaRPr lang="en-US" sz="1600" dirty="0">
              <a:solidFill>
                <a:srgbClr val="F93348"/>
              </a:solidFill>
              <a:latin typeface="Poppins SemiBold" pitchFamily="50" charset="0"/>
              <a:ea typeface="+mj-ea"/>
              <a:cs typeface="Poppins SemiBold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Online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 Test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Program Coordinator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Support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355404" y="4377278"/>
            <a:ext cx="243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Week 1 : July 25-31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Week 2: August 1-7</a:t>
            </a:r>
          </a:p>
        </p:txBody>
      </p:sp>
      <p:pic>
        <p:nvPicPr>
          <p:cNvPr id="1026" name="Picture 2" descr="C:\Users\anshu\Downloads\clo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204" y="2014774"/>
            <a:ext cx="1066800" cy="1066800"/>
          </a:xfrm>
          <a:prstGeom prst="rect">
            <a:avLst/>
          </a:prstGeom>
          <a:noFill/>
        </p:spPr>
      </p:pic>
      <p:pic>
        <p:nvPicPr>
          <p:cNvPr id="1027" name="Picture 3" descr="C:\Users\anshu\Downloads\present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9804" y="2015078"/>
            <a:ext cx="1066800" cy="1066800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3276600" y="533400"/>
            <a:ext cx="6553200" cy="1470025"/>
            <a:chOff x="457200" y="533400"/>
            <a:chExt cx="6553200" cy="1470025"/>
          </a:xfrm>
        </p:grpSpPr>
        <p:sp>
          <p:nvSpPr>
            <p:cNvPr id="15" name="Title 1"/>
            <p:cNvSpPr txBox="1">
              <a:spLocks/>
            </p:cNvSpPr>
            <p:nvPr/>
          </p:nvSpPr>
          <p:spPr>
            <a:xfrm>
              <a:off x="457200" y="533400"/>
              <a:ext cx="15240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oppins SemiBold" pitchFamily="50" charset="0"/>
                  <a:ea typeface="+mj-ea"/>
                  <a:cs typeface="Poppins SemiBold" pitchFamily="50" charset="0"/>
                </a:rPr>
                <a:t>WHY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endParaRPr>
            </a:p>
          </p:txBody>
        </p:sp>
        <p:pic>
          <p:nvPicPr>
            <p:cNvPr id="20" name="Picture 19" descr="k-logo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5000" y="762000"/>
              <a:ext cx="3741420" cy="769620"/>
            </a:xfrm>
            <a:prstGeom prst="rect">
              <a:avLst/>
            </a:prstGeom>
          </p:spPr>
        </p:pic>
        <p:sp>
          <p:nvSpPr>
            <p:cNvPr id="21" name="Title 1"/>
            <p:cNvSpPr txBox="1">
              <a:spLocks/>
            </p:cNvSpPr>
            <p:nvPr/>
          </p:nvSpPr>
          <p:spPr>
            <a:xfrm>
              <a:off x="5486400" y="533400"/>
              <a:ext cx="15240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oppins SemiBold" pitchFamily="50" charset="0"/>
                  <a:ea typeface="+mj-ea"/>
                  <a:cs typeface="Poppins SemiBold" pitchFamily="50" charset="0"/>
                </a:rPr>
                <a:t>?</a:t>
              </a: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146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2743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STUDENT</a:t>
            </a: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BENEFITS</a:t>
            </a:r>
          </a:p>
        </p:txBody>
      </p:sp>
      <p:pic>
        <p:nvPicPr>
          <p:cNvPr id="10" name="Picture 9" descr="studentbenef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3124200" cy="47369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89DD79-D719-45B5-B2DC-A09CEA7FD680}"/>
              </a:ext>
            </a:extLst>
          </p:cNvPr>
          <p:cNvSpPr txBox="1">
            <a:spLocks/>
          </p:cNvSpPr>
          <p:nvPr/>
        </p:nvSpPr>
        <p:spPr>
          <a:xfrm>
            <a:off x="3276600" y="533400"/>
            <a:ext cx="152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WHY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pic>
        <p:nvPicPr>
          <p:cNvPr id="8" name="Picture 7" descr="k-logo1.png">
            <a:extLst>
              <a:ext uri="{FF2B5EF4-FFF2-40B4-BE49-F238E27FC236}">
                <a16:creationId xmlns:a16="http://schemas.microsoft.com/office/drawing/2014/main" id="{4E6713C4-F4F5-4806-9F8C-3685E13DC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762000"/>
            <a:ext cx="3741420" cy="7696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B7011F-8EA3-4F6D-B0E4-4ACB06154462}"/>
              </a:ext>
            </a:extLst>
          </p:cNvPr>
          <p:cNvSpPr txBox="1">
            <a:spLocks/>
          </p:cNvSpPr>
          <p:nvPr/>
        </p:nvSpPr>
        <p:spPr>
          <a:xfrm>
            <a:off x="8305800" y="533400"/>
            <a:ext cx="152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?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D68D14-7853-4D78-AEEB-3F1BA215CB84}"/>
              </a:ext>
            </a:extLst>
          </p:cNvPr>
          <p:cNvSpPr txBox="1">
            <a:spLocks/>
          </p:cNvSpPr>
          <p:nvPr/>
        </p:nvSpPr>
        <p:spPr>
          <a:xfrm>
            <a:off x="3886200" y="2209800"/>
            <a:ext cx="5026058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An Industry leading interactive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“hands-on”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       learning experience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Clr>
                <a:srgbClr val="F93348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A strong foundation to pursue a </a:t>
            </a:r>
            <a:r>
              <a:rPr lang="en-US" sz="1600" dirty="0">
                <a:solidFill>
                  <a:srgbClr val="F93348"/>
                </a:solidFill>
                <a:latin typeface="Poppins ExtraBold" pitchFamily="50" charset="0"/>
                <a:ea typeface="+mj-ea"/>
                <a:cs typeface="Poppins ExtraBold" pitchFamily="50" charset="0"/>
              </a:rPr>
              <a:t>higher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Clr>
                <a:srgbClr val="F93348"/>
              </a:buClr>
              <a:defRPr/>
            </a:pPr>
            <a:r>
              <a:rPr lang="en-US" sz="1600" dirty="0">
                <a:solidFill>
                  <a:srgbClr val="F93348"/>
                </a:solidFill>
                <a:latin typeface="Poppins ExtraBold" pitchFamily="50" charset="0"/>
                <a:ea typeface="+mj-ea"/>
                <a:cs typeface="Poppins ExtraBold" pitchFamily="50" charset="0"/>
              </a:rPr>
              <a:t>         certification or degree</a:t>
            </a:r>
          </a:p>
          <a:p>
            <a:pPr marL="285750" lvl="0" indent="-285750">
              <a:lnSpc>
                <a:spcPct val="150000"/>
              </a:lnSpc>
              <a:spcBef>
                <a:spcPct val="0"/>
              </a:spcBef>
              <a:buClr>
                <a:srgbClr val="F93348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Preparation for </a:t>
            </a:r>
            <a:r>
              <a:rPr lang="en-US" sz="1600" dirty="0">
                <a:solidFill>
                  <a:srgbClr val="F93348"/>
                </a:solidFill>
                <a:latin typeface="Poppins ExtraBold" pitchFamily="50" charset="0"/>
                <a:ea typeface="+mj-ea"/>
                <a:cs typeface="Poppins ExtraBold" pitchFamily="50" charset="0"/>
              </a:rPr>
              <a:t>career immediately 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      after high school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Opportunity to Earn </a:t>
            </a:r>
            <a:r>
              <a:rPr lang="en-US" sz="1600" dirty="0">
                <a:solidFill>
                  <a:srgbClr val="FF0000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Poppins ExtraBold" pitchFamily="50" charset="0"/>
                <a:ea typeface="+mj-ea"/>
                <a:cs typeface="Poppins ExtraBold" pitchFamily="50" charset="0"/>
              </a:rPr>
              <a:t>ncome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 while attending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93348"/>
              </a:buClr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      college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Clr>
                <a:srgbClr val="F93348"/>
              </a:buClr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Average career salary with experience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     </a:t>
            </a:r>
            <a:r>
              <a:rPr lang="en-US" sz="1600" dirty="0">
                <a:solidFill>
                  <a:srgbClr val="F93348"/>
                </a:solidFill>
                <a:latin typeface="Poppins ExtraBold" pitchFamily="50" charset="0"/>
                <a:ea typeface="+mj-ea"/>
                <a:cs typeface="Poppins ExtraBold" pitchFamily="50" charset="0"/>
              </a:rPr>
              <a:t>$32000 - $42000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per year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E:\Projects\Freelance\PPT\ref\spat_late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419" y="3867150"/>
            <a:ext cx="685800" cy="685800"/>
          </a:xfrm>
          <a:prstGeom prst="rect">
            <a:avLst/>
          </a:prstGeom>
          <a:noFill/>
        </p:spPr>
      </p:pic>
      <p:pic>
        <p:nvPicPr>
          <p:cNvPr id="1033" name="Picture 9" descr="E:\Projects\Freelance\PPT\ref\pct_late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2719" y="4800600"/>
            <a:ext cx="685800" cy="685800"/>
          </a:xfrm>
          <a:prstGeom prst="rect">
            <a:avLst/>
          </a:prstGeom>
          <a:noFill/>
        </p:spPr>
      </p:pic>
      <p:pic>
        <p:nvPicPr>
          <p:cNvPr id="1032" name="Picture 8" descr="E:\Projects\Freelance\PPT\ref\ma_late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5105400"/>
            <a:ext cx="685800" cy="685800"/>
          </a:xfrm>
          <a:prstGeom prst="rect">
            <a:avLst/>
          </a:prstGeom>
          <a:noFill/>
        </p:spPr>
      </p:pic>
      <p:pic>
        <p:nvPicPr>
          <p:cNvPr id="1031" name="Picture 7" descr="E:\Projects\Freelance\PPT\ref\fhs_late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5544" y="2114550"/>
            <a:ext cx="682711" cy="685800"/>
          </a:xfrm>
          <a:prstGeom prst="rect">
            <a:avLst/>
          </a:prstGeom>
          <a:noFill/>
        </p:spPr>
      </p:pic>
      <p:pic>
        <p:nvPicPr>
          <p:cNvPr id="1030" name="Picture 6" descr="E:\Projects\Freelance\PPT\ref\pht_lates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6938" y="3874614"/>
            <a:ext cx="682711" cy="685800"/>
          </a:xfrm>
          <a:prstGeom prst="rect">
            <a:avLst/>
          </a:prstGeom>
          <a:noFill/>
        </p:spPr>
      </p:pic>
      <p:pic>
        <p:nvPicPr>
          <p:cNvPr id="1029" name="Picture 5" descr="E:\Projects\Freelance\PPT\ref\ekg_lates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1492" y="2933700"/>
            <a:ext cx="682711" cy="685800"/>
          </a:xfrm>
          <a:prstGeom prst="rect">
            <a:avLst/>
          </a:prstGeom>
          <a:noFill/>
        </p:spPr>
      </p:pic>
      <p:pic>
        <p:nvPicPr>
          <p:cNvPr id="1028" name="Picture 4" descr="E:\Projects\Freelance\PPT\ref\va_latest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4594" y="4836736"/>
            <a:ext cx="682711" cy="685800"/>
          </a:xfrm>
          <a:prstGeom prst="rect">
            <a:avLst/>
          </a:prstGeom>
          <a:noFill/>
        </p:spPr>
      </p:pic>
      <p:pic>
        <p:nvPicPr>
          <p:cNvPr id="1027" name="Picture 3" descr="E:\Projects\Freelance\PPT\ref\pt_latest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6865" y="1714500"/>
            <a:ext cx="682711" cy="685800"/>
          </a:xfrm>
          <a:prstGeom prst="rect">
            <a:avLst/>
          </a:prstGeom>
          <a:noFill/>
        </p:spPr>
      </p:pic>
      <p:pic>
        <p:nvPicPr>
          <p:cNvPr id="2" name="Picture 2" descr="E:\Projects\Freelance\PPT\ref\mbc_latest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61929" y="2095500"/>
            <a:ext cx="682711" cy="685800"/>
          </a:xfrm>
          <a:prstGeom prst="rect">
            <a:avLst/>
          </a:prstGeom>
          <a:noFill/>
        </p:spPr>
      </p:pic>
      <p:pic>
        <p:nvPicPr>
          <p:cNvPr id="6" name="Picture 5" descr="side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2146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3886200" cy="637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>
                <a:solidFill>
                  <a:srgbClr val="F93348"/>
                </a:solidFill>
              </a:rPr>
              <a:t>PROGRAMS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pic>
        <p:nvPicPr>
          <p:cNvPr id="2050" name="Picture 2" descr="E:\Projects\Freelance\PPT\img\logo---dark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95950" y="384075"/>
            <a:ext cx="3067050" cy="630900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3352800" y="2514600"/>
            <a:ext cx="2438400" cy="2438400"/>
          </a:xfrm>
          <a:prstGeom prst="ellipse">
            <a:avLst/>
          </a:prstGeom>
          <a:noFill/>
          <a:ln>
            <a:solidFill>
              <a:srgbClr val="F933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k-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34184" y="3049789"/>
            <a:ext cx="1475633" cy="1368023"/>
          </a:xfrm>
          <a:prstGeom prst="rect">
            <a:avLst/>
          </a:prstGeom>
        </p:spPr>
      </p:pic>
      <p:pic>
        <p:nvPicPr>
          <p:cNvPr id="1026" name="Picture 2" descr="E:\Projects\Freelance\PPT\ref\cna_lates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74506" y="2933700"/>
            <a:ext cx="682711" cy="685800"/>
          </a:xfrm>
          <a:prstGeom prst="rect">
            <a:avLst/>
          </a:prstGeom>
          <a:noFill/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81296" y="3062139"/>
            <a:ext cx="1752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400" dirty="0">
                <a:latin typeface="Poppins SemiBold" pitchFamily="50" charset="0"/>
                <a:ea typeface="+mj-ea"/>
                <a:cs typeface="Poppins SemiBold" pitchFamily="50" charset="0"/>
              </a:rPr>
              <a:t>Certified Nursing </a:t>
            </a:r>
          </a:p>
          <a:p>
            <a:pPr lvl="0" algn="ctr">
              <a:spcBef>
                <a:spcPct val="0"/>
              </a:spcBef>
            </a:pPr>
            <a:r>
              <a:rPr lang="en-US" sz="1400" dirty="0">
                <a:latin typeface="Poppins SemiBold" pitchFamily="50" charset="0"/>
                <a:ea typeface="+mj-ea"/>
                <a:cs typeface="Poppins SemiBold" pitchFamily="50" charset="0"/>
              </a:rPr>
              <a:t>Assistant</a:t>
            </a:r>
            <a:endParaRPr lang="en-US" sz="1400" dirty="0">
              <a:latin typeface="Poppins ExtraBold" pitchFamily="50" charset="0"/>
              <a:ea typeface="+mj-ea"/>
              <a:cs typeface="Poppins ExtraBold" pitchFamily="50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240719" y="2171700"/>
            <a:ext cx="1752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400" dirty="0">
                <a:latin typeface="Poppins SemiBold" pitchFamily="50" charset="0"/>
                <a:ea typeface="+mj-ea"/>
                <a:cs typeface="Poppins SemiBold" pitchFamily="50" charset="0"/>
              </a:rPr>
              <a:t>Medical Billing &amp; Coding</a:t>
            </a:r>
            <a:endParaRPr lang="en-US" sz="1400" dirty="0">
              <a:latin typeface="Poppins ExtraBold" pitchFamily="50" charset="0"/>
              <a:ea typeface="+mj-ea"/>
              <a:cs typeface="Poppins ExtraBold" pitchFamily="50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557704" y="3062139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>
                <a:latin typeface="Poppins SemiBold" pitchFamily="50" charset="0"/>
                <a:cs typeface="Poppins SemiBold" pitchFamily="50" charset="0"/>
              </a:rPr>
              <a:t>Electrocardiogram Technician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071281" y="4951036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1400" dirty="0">
                <a:latin typeface="Poppins SemiBold" pitchFamily="50" charset="0"/>
                <a:ea typeface="+mj-ea"/>
                <a:cs typeface="Poppins SemiBold" pitchFamily="50" charset="0"/>
              </a:rPr>
              <a:t>Veterinary Assistant</a:t>
            </a:r>
            <a:endParaRPr lang="en-US" sz="1400" dirty="0">
              <a:latin typeface="Poppins ExtraBold" pitchFamily="50" charset="0"/>
              <a:ea typeface="+mj-ea"/>
              <a:cs typeface="Poppins ExtraBold" pitchFamily="50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590488" y="4050580"/>
            <a:ext cx="129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>
                <a:latin typeface="Poppins SemiBold" pitchFamily="50" charset="0"/>
                <a:cs typeface="Poppins SemiBold" pitchFamily="50" charset="0"/>
              </a:rPr>
              <a:t>Phlebotomy Technician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399850" y="1228038"/>
            <a:ext cx="2286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>
                <a:latin typeface="Poppins SemiBold" pitchFamily="50" charset="0"/>
                <a:cs typeface="Poppins SemiBold" pitchFamily="50" charset="0"/>
              </a:rPr>
              <a:t>Pharmacy Technician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657600" y="5867400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b="1" dirty="0">
                <a:latin typeface="Poppins SemiBold" pitchFamily="50" charset="0"/>
                <a:cs typeface="Poppins SemiBold" pitchFamily="50" charset="0"/>
              </a:rPr>
              <a:t>Medical Assistant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683136" y="4951036"/>
            <a:ext cx="1371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>
                <a:latin typeface="Poppins SemiBold" pitchFamily="50" charset="0"/>
                <a:cs typeface="Poppins SemiBold" pitchFamily="50" charset="0"/>
              </a:rPr>
              <a:t>Patient Care Technician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754989" y="405058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>
                <a:latin typeface="Poppins SemiBold" pitchFamily="50" charset="0"/>
                <a:cs typeface="Poppins SemiBold" pitchFamily="50" charset="0"/>
              </a:rPr>
              <a:t>Sterile Products &amp; Aseptic Technique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071281" y="2299551"/>
            <a:ext cx="1600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>
                <a:latin typeface="Poppins SemiBold" pitchFamily="50" charset="0"/>
                <a:cs typeface="Poppins SemiBold" pitchFamily="50" charset="0"/>
              </a:rPr>
              <a:t>Foundations of Health Science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rgbClr val="F9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533400"/>
            <a:ext cx="3733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200" dirty="0">
                <a:solidFill>
                  <a:schemeClr val="bg1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CURRICULUM</a:t>
            </a:r>
            <a:r>
              <a:rPr lang="en-US" sz="4200" dirty="0">
                <a:latin typeface="Poppins SemiBold" pitchFamily="50" charset="0"/>
                <a:ea typeface="+mj-ea"/>
                <a:cs typeface="Poppins SemiBold" pitchFamily="50" charset="0"/>
              </a:rPr>
              <a:t> OVERVIEW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43400" y="457200"/>
            <a:ext cx="47244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200000"/>
              </a:lnSpc>
              <a:spcBef>
                <a:spcPct val="0"/>
              </a:spcBef>
              <a:buClr>
                <a:srgbClr val="F93348"/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Certification Preparation</a:t>
            </a:r>
          </a:p>
          <a:p>
            <a:pPr lvl="0">
              <a:lnSpc>
                <a:spcPct val="200000"/>
              </a:lnSpc>
              <a:spcBef>
                <a:spcPct val="0"/>
              </a:spcBef>
              <a:buClr>
                <a:srgbClr val="F93348"/>
              </a:buClr>
              <a:buFont typeface="Wingdings" pitchFamily="2" charset="2"/>
              <a:buChar char="ü"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PowerPoint Presentations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Lecture Notes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Student Guides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93348"/>
                </a:solidFill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Poppins SemiBold" pitchFamily="50" charset="0"/>
                <a:ea typeface="+mj-ea"/>
                <a:cs typeface="Poppins SemiBold" pitchFamily="50" charset="0"/>
              </a:rPr>
              <a:t>Exams and Quizzes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Certification Practice Exams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Videos /Apps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solidFill>
                  <a:srgbClr val="F93348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 </a:t>
            </a: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Practice Labs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>
                <a:srgbClr val="F93348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>
                <a:latin typeface="Poppins SemiBold" pitchFamily="50" charset="0"/>
                <a:ea typeface="+mj-ea"/>
                <a:cs typeface="Poppins SemiBold" pitchFamily="50" charset="0"/>
              </a:rPr>
              <a:t> “Hands-On” Training</a:t>
            </a:r>
          </a:p>
        </p:txBody>
      </p:sp>
      <p:pic>
        <p:nvPicPr>
          <p:cNvPr id="8" name="Picture 7" descr="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37272" y="272529"/>
            <a:ext cx="87857" cy="3657600"/>
          </a:xfrm>
          <a:prstGeom prst="rect">
            <a:avLst/>
          </a:prstGeom>
        </p:spPr>
      </p:pic>
      <p:pic>
        <p:nvPicPr>
          <p:cNvPr id="10" name="Picture 2" descr="E:\Projects\Freelance\PPT\img\logo---dar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5950" y="5791200"/>
            <a:ext cx="3067050" cy="63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4191000" y="5105400"/>
            <a:ext cx="685800" cy="685800"/>
          </a:xfrm>
          <a:prstGeom prst="ellipse">
            <a:avLst/>
          </a:prstGeom>
          <a:solidFill>
            <a:srgbClr val="F9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2895600" y="4724400"/>
            <a:ext cx="685800" cy="685800"/>
            <a:chOff x="990600" y="4495800"/>
            <a:chExt cx="685800" cy="685800"/>
          </a:xfrm>
        </p:grpSpPr>
        <p:sp>
          <p:nvSpPr>
            <p:cNvPr id="57" name="Oval 56"/>
            <p:cNvSpPr/>
            <p:nvPr/>
          </p:nvSpPr>
          <p:spPr>
            <a:xfrm>
              <a:off x="990600" y="4495800"/>
              <a:ext cx="685800" cy="685800"/>
            </a:xfrm>
            <a:prstGeom prst="ellipse">
              <a:avLst/>
            </a:prstGeom>
            <a:solidFill>
              <a:srgbClr val="F93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1" descr="C:\Users\anshu\Downloads\open-book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4900" y="4610100"/>
              <a:ext cx="457200" cy="45720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E:\Projects\Freelance\PPT\ref\cna_lates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0010" y="4704761"/>
            <a:ext cx="682711" cy="685800"/>
          </a:xfrm>
          <a:prstGeom prst="rect">
            <a:avLst/>
          </a:prstGeom>
          <a:noFill/>
        </p:spPr>
      </p:pic>
      <p:sp>
        <p:nvSpPr>
          <p:cNvPr id="55" name="Oval 54"/>
          <p:cNvSpPr/>
          <p:nvPr/>
        </p:nvSpPr>
        <p:spPr>
          <a:xfrm>
            <a:off x="2819400" y="2133600"/>
            <a:ext cx="685800" cy="685800"/>
          </a:xfrm>
          <a:prstGeom prst="ellipse">
            <a:avLst/>
          </a:prstGeom>
          <a:solidFill>
            <a:srgbClr val="F9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427573" y="3467862"/>
            <a:ext cx="685800" cy="685800"/>
          </a:xfrm>
          <a:prstGeom prst="ellipse">
            <a:avLst/>
          </a:prstGeom>
          <a:solidFill>
            <a:srgbClr val="F9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022889" y="3429000"/>
            <a:ext cx="685800" cy="685800"/>
            <a:chOff x="7772400" y="4114800"/>
            <a:chExt cx="685800" cy="685800"/>
          </a:xfrm>
        </p:grpSpPr>
        <p:sp>
          <p:nvSpPr>
            <p:cNvPr id="41" name="Oval 40"/>
            <p:cNvSpPr/>
            <p:nvPr/>
          </p:nvSpPr>
          <p:spPr>
            <a:xfrm>
              <a:off x="7772400" y="4114800"/>
              <a:ext cx="685800" cy="685800"/>
            </a:xfrm>
            <a:prstGeom prst="ellipse">
              <a:avLst/>
            </a:prstGeom>
            <a:solidFill>
              <a:srgbClr val="F93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7" descr="C:\Users\anshu\Downloads\graduated 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86700" y="4229100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38" name="Group 37"/>
          <p:cNvGrpSpPr/>
          <p:nvPr/>
        </p:nvGrpSpPr>
        <p:grpSpPr>
          <a:xfrm>
            <a:off x="5638800" y="2133600"/>
            <a:ext cx="685800" cy="685800"/>
            <a:chOff x="5638800" y="1295400"/>
            <a:chExt cx="685800" cy="685800"/>
          </a:xfrm>
        </p:grpSpPr>
        <p:sp>
          <p:nvSpPr>
            <p:cNvPr id="35" name="Oval 34"/>
            <p:cNvSpPr/>
            <p:nvPr/>
          </p:nvSpPr>
          <p:spPr>
            <a:xfrm>
              <a:off x="5638800" y="1295400"/>
              <a:ext cx="685800" cy="685800"/>
            </a:xfrm>
            <a:prstGeom prst="ellipse">
              <a:avLst/>
            </a:prstGeom>
            <a:solidFill>
              <a:srgbClr val="F93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6" descr="C:\Users\anshu\Downloads\learnin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3100" y="1409700"/>
              <a:ext cx="457200" cy="457200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4229100" y="1676400"/>
            <a:ext cx="685800" cy="685800"/>
            <a:chOff x="5943600" y="1295400"/>
            <a:chExt cx="685800" cy="685800"/>
          </a:xfrm>
        </p:grpSpPr>
        <p:sp>
          <p:nvSpPr>
            <p:cNvPr id="29" name="Oval 28"/>
            <p:cNvSpPr/>
            <p:nvPr/>
          </p:nvSpPr>
          <p:spPr>
            <a:xfrm>
              <a:off x="5943600" y="1295400"/>
              <a:ext cx="685800" cy="685800"/>
            </a:xfrm>
            <a:prstGeom prst="ellipse">
              <a:avLst/>
            </a:prstGeom>
            <a:solidFill>
              <a:srgbClr val="F93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 descr="C:\Users\anshu\Downloads\customer-support (1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57900" y="1409700"/>
              <a:ext cx="457200" cy="457200"/>
            </a:xfrm>
            <a:prstGeom prst="rect">
              <a:avLst/>
            </a:prstGeom>
            <a:noFill/>
          </p:spPr>
        </p:pic>
      </p:grpSp>
      <p:pic>
        <p:nvPicPr>
          <p:cNvPr id="6" name="Picture 5" descr="sid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2146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3886200" cy="637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>
                <a:solidFill>
                  <a:srgbClr val="F93348"/>
                </a:solidFill>
              </a:rPr>
              <a:t>THE K-WAY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pic>
        <p:nvPicPr>
          <p:cNvPr id="2050" name="Picture 2" descr="E:\Projects\Freelance\PPT\img\logo---dar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95950" y="384075"/>
            <a:ext cx="3067050" cy="630900"/>
          </a:xfrm>
          <a:prstGeom prst="rect">
            <a:avLst/>
          </a:prstGeom>
          <a:noFill/>
        </p:spPr>
      </p:pic>
      <p:sp>
        <p:nvSpPr>
          <p:cNvPr id="19" name="Oval 18"/>
          <p:cNvSpPr/>
          <p:nvPr/>
        </p:nvSpPr>
        <p:spPr>
          <a:xfrm>
            <a:off x="3352800" y="2514600"/>
            <a:ext cx="2438400" cy="2438400"/>
          </a:xfrm>
          <a:prstGeom prst="ellipse">
            <a:avLst/>
          </a:prstGeom>
          <a:noFill/>
          <a:ln>
            <a:solidFill>
              <a:srgbClr val="F9334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k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34184" y="3049789"/>
            <a:ext cx="1475633" cy="1368023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255810" y="4876800"/>
            <a:ext cx="1219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400" dirty="0">
                <a:latin typeface="Poppins SemiBold" pitchFamily="50" charset="0"/>
                <a:ea typeface="+mj-ea"/>
                <a:cs typeface="Poppins SemiBold" pitchFamily="50" charset="0"/>
              </a:rPr>
              <a:t>Supplies/</a:t>
            </a:r>
          </a:p>
          <a:p>
            <a:pPr lvl="0" algn="ctr">
              <a:spcBef>
                <a:spcPct val="0"/>
              </a:spcBef>
            </a:pPr>
            <a:r>
              <a:rPr lang="en-US" sz="1400" dirty="0">
                <a:latin typeface="Poppins SemiBold" pitchFamily="50" charset="0"/>
                <a:ea typeface="+mj-ea"/>
                <a:cs typeface="Poppins SemiBold" pitchFamily="50" charset="0"/>
              </a:rPr>
              <a:t>Equipment</a:t>
            </a:r>
            <a:endParaRPr lang="en-US" sz="1400" dirty="0">
              <a:latin typeface="Poppins ExtraBold" pitchFamily="50" charset="0"/>
              <a:ea typeface="+mj-ea"/>
              <a:cs typeface="Poppins ExtraBold" pitchFamily="50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066800" y="2209800"/>
            <a:ext cx="1676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400" dirty="0">
                <a:latin typeface="Poppins SemiBold" pitchFamily="50" charset="0"/>
                <a:ea typeface="+mj-ea"/>
                <a:cs typeface="Poppins SemiBold" pitchFamily="50" charset="0"/>
              </a:rPr>
              <a:t>Comprehensive Online Portal</a:t>
            </a:r>
            <a:endParaRPr lang="en-US" sz="1400" dirty="0">
              <a:latin typeface="Poppins ExtraBold" pitchFamily="50" charset="0"/>
              <a:ea typeface="+mj-ea"/>
              <a:cs typeface="Poppins ExtraBold" pitchFamily="50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400800" y="2247899"/>
            <a:ext cx="1187777" cy="50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>
                <a:latin typeface="Poppins SemiBold" pitchFamily="50" charset="0"/>
                <a:cs typeface="Poppins SemiBold" pitchFamily="50" charset="0"/>
              </a:rPr>
              <a:t>Turn-Key</a:t>
            </a:r>
          </a:p>
          <a:p>
            <a:pPr algn="ctr"/>
            <a:r>
              <a:rPr lang="en-US" sz="1400" dirty="0">
                <a:latin typeface="Poppins SemiBold" pitchFamily="50" charset="0"/>
                <a:cs typeface="Poppins SemiBold" pitchFamily="50" charset="0"/>
              </a:rPr>
              <a:t>Teaching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543300" y="12192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en-US" sz="1400" dirty="0">
                <a:latin typeface="Poppins SemiBold" pitchFamily="50" charset="0"/>
                <a:ea typeface="+mj-ea"/>
                <a:cs typeface="Poppins SemiBold" pitchFamily="50" charset="0"/>
              </a:rPr>
              <a:t>K-Team Support</a:t>
            </a:r>
            <a:endParaRPr lang="en-US" sz="1400" dirty="0">
              <a:latin typeface="Poppins ExtraBold" pitchFamily="50" charset="0"/>
              <a:ea typeface="+mj-ea"/>
              <a:cs typeface="Poppins ExtraBold" pitchFamily="50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781800" y="3581400"/>
            <a:ext cx="990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>
                <a:latin typeface="Poppins SemiBold" pitchFamily="50" charset="0"/>
                <a:cs typeface="Poppins SemiBold" pitchFamily="50" charset="0"/>
              </a:rPr>
              <a:t>Student/Teacher Guides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284684" y="3581400"/>
            <a:ext cx="990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>
                <a:latin typeface="Poppins SemiBold" pitchFamily="50" charset="0"/>
                <a:cs typeface="Poppins SemiBold" pitchFamily="50" charset="0"/>
              </a:rPr>
              <a:t>Teacher Training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581400" y="5867400"/>
            <a:ext cx="1981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b="1" dirty="0">
                <a:latin typeface="Poppins SemiBold" pitchFamily="50" charset="0"/>
                <a:cs typeface="Poppins SemiBold" pitchFamily="50" charset="0"/>
              </a:rPr>
              <a:t>Dedicated Program Coordinator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1676400" y="48768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1400" dirty="0">
                <a:latin typeface="Poppins SemiBold" pitchFamily="50" charset="0"/>
                <a:cs typeface="Poppins SemiBold" pitchFamily="50" charset="0"/>
              </a:rPr>
              <a:t>Reference Books</a:t>
            </a:r>
          </a:p>
        </p:txBody>
      </p:sp>
      <p:pic>
        <p:nvPicPr>
          <p:cNvPr id="11" name="Picture 8" descr="C:\Users\anshu\Downloads\traini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34463" y="3582162"/>
            <a:ext cx="457200" cy="457200"/>
          </a:xfrm>
          <a:prstGeom prst="rect">
            <a:avLst/>
          </a:prstGeom>
          <a:noFill/>
        </p:spPr>
      </p:pic>
      <p:pic>
        <p:nvPicPr>
          <p:cNvPr id="12" name="Picture 9" descr="C:\Users\anshu\Downloads\websit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33700" y="2247900"/>
            <a:ext cx="457200" cy="457200"/>
          </a:xfrm>
          <a:prstGeom prst="rect">
            <a:avLst/>
          </a:prstGeom>
          <a:noFill/>
        </p:spPr>
      </p:pic>
      <p:pic>
        <p:nvPicPr>
          <p:cNvPr id="1036" name="Picture 12" descr="C:\Users\anshu\Downloads\businessma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05300" y="521970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rgbClr val="F93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533400"/>
            <a:ext cx="4191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4200" dirty="0">
                <a:solidFill>
                  <a:schemeClr val="bg1"/>
                </a:solidFill>
                <a:latin typeface="Poppins SemiBold" pitchFamily="50" charset="0"/>
                <a:ea typeface="+mj-ea"/>
                <a:cs typeface="Poppins SemiBold" pitchFamily="50" charset="0"/>
              </a:rPr>
              <a:t>CERTIFICATION</a:t>
            </a:r>
            <a:r>
              <a:rPr lang="en-US" sz="4200" dirty="0">
                <a:latin typeface="Poppins SemiBold" pitchFamily="50" charset="0"/>
                <a:ea typeface="+mj-ea"/>
                <a:cs typeface="Poppins SemiBold" pitchFamily="50" charset="0"/>
              </a:rPr>
              <a:t> PARTNERS: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F93348"/>
              </a:solidFill>
              <a:effectLst/>
              <a:uLnTx/>
              <a:uFillTx/>
              <a:latin typeface="Poppins SemiBold" pitchFamily="50" charset="0"/>
              <a:ea typeface="+mj-ea"/>
              <a:cs typeface="Poppins SemiBold" pitchFamily="50" charset="0"/>
            </a:endParaRPr>
          </a:p>
        </p:txBody>
      </p:sp>
      <p:pic>
        <p:nvPicPr>
          <p:cNvPr id="8" name="Picture 7" descr="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46996" y="77452"/>
            <a:ext cx="97009" cy="4038601"/>
          </a:xfrm>
          <a:prstGeom prst="rect">
            <a:avLst/>
          </a:prstGeom>
        </p:spPr>
      </p:pic>
      <p:pic>
        <p:nvPicPr>
          <p:cNvPr id="12" name="Picture 11" descr="logo - d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386" y="5791200"/>
            <a:ext cx="3494629" cy="741500"/>
          </a:xfrm>
          <a:prstGeom prst="rect">
            <a:avLst/>
          </a:prstGeom>
        </p:spPr>
      </p:pic>
      <p:pic>
        <p:nvPicPr>
          <p:cNvPr id="14" name="Picture 13" descr="logo4.png">
            <a:extLst>
              <a:ext uri="{FF2B5EF4-FFF2-40B4-BE49-F238E27FC236}">
                <a16:creationId xmlns:a16="http://schemas.microsoft.com/office/drawing/2014/main" id="{4EFC79C5-1306-427F-B00E-A13D729B3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029" y="21222"/>
            <a:ext cx="3962400" cy="1015434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DC31C44E-67E8-4779-AA69-1331E2AF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14" y="3650550"/>
            <a:ext cx="3018886" cy="10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CBD09EA-F2F1-459F-9C38-878FD993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52528"/>
            <a:ext cx="1752600" cy="74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A Certification Exam | DRM International Learning Center">
            <a:extLst>
              <a:ext uri="{FF2B5EF4-FFF2-40B4-BE49-F238E27FC236}">
                <a16:creationId xmlns:a16="http://schemas.microsoft.com/office/drawing/2014/main" id="{3F5054F3-882E-4FAB-9F39-1C0735D87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5" t="27778" r="4445" b="31281"/>
          <a:stretch/>
        </p:blipFill>
        <p:spPr bwMode="auto">
          <a:xfrm>
            <a:off x="6474155" y="4677559"/>
            <a:ext cx="2403144" cy="10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xas Veterinary Medical Association &amp;gt; Practice &amp;gt; Classifieds">
            <a:extLst>
              <a:ext uri="{FF2B5EF4-FFF2-40B4-BE49-F238E27FC236}">
                <a16:creationId xmlns:a16="http://schemas.microsoft.com/office/drawing/2014/main" id="{1622F249-7AD5-4DA9-8163-FC57A0F9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43" y="944702"/>
            <a:ext cx="2262969" cy="9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NCSBN • New Logo Reveal | Plum Productions">
            <a:extLst>
              <a:ext uri="{FF2B5EF4-FFF2-40B4-BE49-F238E27FC236}">
                <a16:creationId xmlns:a16="http://schemas.microsoft.com/office/drawing/2014/main" id="{24C987FF-3D8A-465E-83CB-2475D58208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124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4" descr="NCSBN • New Logo Reveal | Plum Productions">
            <a:extLst>
              <a:ext uri="{FF2B5EF4-FFF2-40B4-BE49-F238E27FC236}">
                <a16:creationId xmlns:a16="http://schemas.microsoft.com/office/drawing/2014/main" id="{656EB8D5-D329-4DC5-98BB-C2A75643CF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0E4338C3-B297-4AC2-B11F-B5486BC5A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4" b="24220"/>
          <a:stretch/>
        </p:blipFill>
        <p:spPr bwMode="auto">
          <a:xfrm>
            <a:off x="5862735" y="2744822"/>
            <a:ext cx="3118184" cy="9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563BA4FF-85EE-453F-A92D-CDF707F2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91" y="5686828"/>
            <a:ext cx="33432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4813</TotalTime>
  <Words>314</Words>
  <Application>Microsoft Office PowerPoint</Application>
  <PresentationFormat>On-screen Show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Poppins</vt:lpstr>
      <vt:lpstr>Poppins ExtraBold</vt:lpstr>
      <vt:lpstr>Poppins SemiBold</vt:lpstr>
      <vt:lpstr>Wingdings</vt:lpstr>
      <vt:lpstr>Office Theme</vt:lpstr>
      <vt:lpstr>CORPS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bit.ly/kaduceus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anshul vyas</dc:creator>
  <cp:lastModifiedBy>Alphonso Roundtree</cp:lastModifiedBy>
  <cp:revision>74</cp:revision>
  <dcterms:created xsi:type="dcterms:W3CDTF">2022-01-27T14:47:13Z</dcterms:created>
  <dcterms:modified xsi:type="dcterms:W3CDTF">2022-01-31T19:07:57Z</dcterms:modified>
</cp:coreProperties>
</file>