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256" r:id="rId5"/>
    <p:sldId id="257" r:id="rId6"/>
    <p:sldId id="316" r:id="rId7"/>
    <p:sldId id="312" r:id="rId8"/>
    <p:sldId id="311" r:id="rId9"/>
    <p:sldId id="263" r:id="rId10"/>
    <p:sldId id="302" r:id="rId11"/>
    <p:sldId id="303" r:id="rId12"/>
    <p:sldId id="313" r:id="rId13"/>
    <p:sldId id="317" r:id="rId14"/>
    <p:sldId id="306" r:id="rId15"/>
    <p:sldId id="273" r:id="rId16"/>
    <p:sldId id="270" r:id="rId17"/>
    <p:sldId id="274" r:id="rId18"/>
    <p:sldId id="276" r:id="rId19"/>
    <p:sldId id="275" r:id="rId20"/>
    <p:sldId id="278" r:id="rId21"/>
    <p:sldId id="279" r:id="rId22"/>
    <p:sldId id="280" r:id="rId23"/>
    <p:sldId id="281" r:id="rId24"/>
    <p:sldId id="282" r:id="rId25"/>
    <p:sldId id="285" r:id="rId26"/>
    <p:sldId id="286" r:id="rId27"/>
    <p:sldId id="295" r:id="rId28"/>
    <p:sldId id="283" r:id="rId29"/>
    <p:sldId id="284" r:id="rId30"/>
    <p:sldId id="307" r:id="rId31"/>
    <p:sldId id="277" r:id="rId32"/>
    <p:sldId id="287" r:id="rId33"/>
    <p:sldId id="308" r:id="rId34"/>
    <p:sldId id="289" r:id="rId35"/>
    <p:sldId id="272" r:id="rId36"/>
    <p:sldId id="269" r:id="rId37"/>
    <p:sldId id="271" r:id="rId38"/>
    <p:sldId id="291" r:id="rId39"/>
    <p:sldId id="292" r:id="rId40"/>
    <p:sldId id="288" r:id="rId41"/>
    <p:sldId id="266" r:id="rId42"/>
    <p:sldId id="267" r:id="rId43"/>
    <p:sldId id="315" r:id="rId44"/>
    <p:sldId id="309" r:id="rId45"/>
    <p:sldId id="310" r:id="rId46"/>
    <p:sldId id="31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BC2FF"/>
    <a:srgbClr val="87A7DE"/>
    <a:srgbClr val="89B4EA"/>
    <a:srgbClr val="93BEF7"/>
    <a:srgbClr val="87AEE2"/>
    <a:srgbClr val="7DA0CE"/>
    <a:srgbClr val="7DADCE"/>
    <a:srgbClr val="9ED7FF"/>
    <a:srgbClr val="AE1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0" autoAdjust="0"/>
    <p:restoredTop sz="86834"/>
  </p:normalViewPr>
  <p:slideViewPr>
    <p:cSldViewPr snapToGrid="0">
      <p:cViewPr varScale="1">
        <p:scale>
          <a:sx n="79" d="100"/>
          <a:sy n="79" d="100"/>
        </p:scale>
        <p:origin x="54" y="339"/>
      </p:cViewPr>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Rockwell" panose="02060603020205020403" pitchFamily="18" charset="77"/>
                <a:ea typeface="+mn-ea"/>
                <a:cs typeface="+mn-cs"/>
              </a:defRPr>
            </a:pPr>
            <a:r>
              <a:rPr lang="en-US">
                <a:latin typeface="Rockwell" panose="02060603020205020403" pitchFamily="18" charset="77"/>
              </a:rPr>
              <a:t>Teen Birth Rates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Rockwell" panose="02060603020205020403" pitchFamily="18" charset="77"/>
              <a:ea typeface="+mn-ea"/>
              <a:cs typeface="+mn-cs"/>
            </a:defRPr>
          </a:pPr>
          <a:endParaRPr lang="en-US"/>
        </a:p>
      </c:txPr>
    </c:title>
    <c:autoTitleDeleted val="0"/>
    <c:plotArea>
      <c:layout/>
      <c:barChart>
        <c:barDir val="bar"/>
        <c:grouping val="clustered"/>
        <c:varyColors val="0"/>
        <c:ser>
          <c:idx val="0"/>
          <c:order val="0"/>
          <c:tx>
            <c:strRef>
              <c:f>Sheet1!$B$1</c:f>
              <c:strCache>
                <c:ptCount val="1"/>
                <c:pt idx="0">
                  <c:v>Birth Rates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Hispanic</c:v>
                </c:pt>
                <c:pt idx="1">
                  <c:v>Non-Hispanic Black</c:v>
                </c:pt>
                <c:pt idx="2">
                  <c:v>Non-Hispanic White</c:v>
                </c:pt>
                <c:pt idx="3">
                  <c:v>American Indian/Alaska Native  </c:v>
                </c:pt>
              </c:strCache>
            </c:strRef>
          </c:cat>
          <c:val>
            <c:numRef>
              <c:f>Sheet1!$B$2:$B$5</c:f>
              <c:numCache>
                <c:formatCode>General</c:formatCode>
                <c:ptCount val="4"/>
                <c:pt idx="0">
                  <c:v>25.3</c:v>
                </c:pt>
                <c:pt idx="1">
                  <c:v>25.8</c:v>
                </c:pt>
                <c:pt idx="2">
                  <c:v>11.4</c:v>
                </c:pt>
                <c:pt idx="3">
                  <c:v>29.2</c:v>
                </c:pt>
              </c:numCache>
            </c:numRef>
          </c:val>
          <c:extLst>
            <c:ext xmlns:c16="http://schemas.microsoft.com/office/drawing/2014/chart" uri="{C3380CC4-5D6E-409C-BE32-E72D297353CC}">
              <c16:uniqueId val="{00000000-AB14-FF4A-923F-A532EC1ED09C}"/>
            </c:ext>
          </c:extLst>
        </c:ser>
        <c:dLbls>
          <c:dLblPos val="inEnd"/>
          <c:showLegendKey val="0"/>
          <c:showVal val="1"/>
          <c:showCatName val="0"/>
          <c:showSerName val="0"/>
          <c:showPercent val="0"/>
          <c:showBubbleSize val="0"/>
        </c:dLbls>
        <c:gapWidth val="115"/>
        <c:overlap val="-20"/>
        <c:axId val="134459503"/>
        <c:axId val="134512863"/>
      </c:barChart>
      <c:catAx>
        <c:axId val="134459503"/>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Rockwell" panose="02060603020205020403" pitchFamily="18" charset="77"/>
                    <a:ea typeface="+mn-ea"/>
                    <a:cs typeface="+mn-cs"/>
                  </a:defRPr>
                </a:pPr>
                <a:r>
                  <a:rPr lang="en-US" b="1">
                    <a:latin typeface="Rockwell" panose="02060603020205020403" pitchFamily="18" charset="77"/>
                  </a:rPr>
                  <a:t>Race/Ethnicity</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Rockwell" panose="02060603020205020403" pitchFamily="18" charset="77"/>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Rockwell" panose="02060603020205020403" pitchFamily="18" charset="77"/>
                <a:ea typeface="+mn-ea"/>
                <a:cs typeface="+mn-cs"/>
              </a:defRPr>
            </a:pPr>
            <a:endParaRPr lang="en-US"/>
          </a:p>
        </c:txPr>
        <c:crossAx val="134512863"/>
        <c:crosses val="autoZero"/>
        <c:auto val="1"/>
        <c:lblAlgn val="ctr"/>
        <c:lblOffset val="100"/>
        <c:noMultiLvlLbl val="0"/>
      </c:catAx>
      <c:valAx>
        <c:axId val="13451286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Rockwell" panose="02060603020205020403" pitchFamily="18" charset="77"/>
                    <a:ea typeface="+mn-ea"/>
                    <a:cs typeface="+mn-cs"/>
                  </a:defRPr>
                </a:pPr>
                <a:r>
                  <a:rPr lang="en-US" b="1">
                    <a:latin typeface="Rockwell" panose="02060603020205020403" pitchFamily="18" charset="77"/>
                  </a:rPr>
                  <a:t>Rate (births per 1,000 females aged 15-19 years)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Rockwell" panose="02060603020205020403" pitchFamily="18" charset="77"/>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459503"/>
        <c:crosses val="autoZero"/>
        <c:crossBetween val="between"/>
      </c:valAx>
      <c:spPr>
        <a:noFill/>
        <a:ln>
          <a:noFill/>
        </a:ln>
        <a:effectLst/>
      </c:spPr>
    </c:plotArea>
    <c:plotVisOnly val="1"/>
    <c:dispBlanksAs val="gap"/>
    <c:showDLblsOverMax val="0"/>
  </c:chart>
  <c:spPr>
    <a:noFill/>
    <a:ln w="12700">
      <a:solidFill>
        <a:schemeClr val="tx1">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65923-4CD9-4D6D-BF04-5BB8705D8647}" type="datetimeFigureOut">
              <a:rPr lang="en-US" smtClean="0"/>
              <a:t>7/1/2022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54336-1D99-4B48-816C-62BACD18347E}" type="slidenum">
              <a:rPr lang="en-US" smtClean="0"/>
              <a:t>‹#›</a:t>
            </a:fld>
            <a:endParaRPr lang="en-US"/>
          </a:p>
        </p:txBody>
      </p:sp>
    </p:spTree>
    <p:extLst>
      <p:ext uri="{BB962C8B-B14F-4D97-AF65-F5344CB8AC3E}">
        <p14:creationId xmlns:p14="http://schemas.microsoft.com/office/powerpoint/2010/main" val="250195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evelopingchild.harvard.edu/science/deep-dives/neglect/"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developingchild.harvard.edu/science/deep-dives/lifelong-health/" TargetMode="External"/><Relationship Id="rId4" Type="http://schemas.openxmlformats.org/officeDocument/2006/relationships/hyperlink" Target="http://developingchild.harvard.edu/science/key-concepts/brain-architectur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dfps.state.tx.us/Prevention_and_Early_Intervention/About_Prevention_and_Early_Intervention/tnfp.as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capbv.org/programs/women-infants-and-children/"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dshs.state.tx.us/caseman/default.shtm" TargetMode="External"/><Relationship Id="rId5" Type="http://schemas.openxmlformats.org/officeDocument/2006/relationships/hyperlink" Target="https://www.dshs.state.tx.us/dental/default.shtm" TargetMode="External"/><Relationship Id="rId4" Type="http://schemas.openxmlformats.org/officeDocument/2006/relationships/hyperlink" Target="https://www.marchofdimes.org/"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902aaeef3_3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1902aaeef3_3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g11902aaeef3_3_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 are unable to play the video you can use this slide to introduce NFP. Delete the previous slide.</a:t>
            </a:r>
            <a:endParaRPr/>
          </a:p>
          <a:p>
            <a:pPr marL="0" lvl="0" indent="0" algn="l" rtl="0">
              <a:spcBef>
                <a:spcPts val="0"/>
              </a:spcBef>
              <a:spcAft>
                <a:spcPts val="0"/>
              </a:spcAft>
              <a:buNone/>
            </a:pPr>
            <a:endParaRPr/>
          </a:p>
          <a:p>
            <a:pPr marL="0" lvl="0" indent="0" algn="l" rtl="0">
              <a:spcBef>
                <a:spcPts val="0"/>
              </a:spcBef>
              <a:spcAft>
                <a:spcPts val="0"/>
              </a:spcAft>
              <a:buNone/>
            </a:pPr>
            <a:r>
              <a:rPr lang="en-US"/>
              <a:t>When possible use the video as it does such a terrific job of telling our story. If you play the video you can delete this slide.</a:t>
            </a:r>
            <a:endParaRPr/>
          </a:p>
        </p:txBody>
      </p:sp>
      <p:sp>
        <p:nvSpPr>
          <p:cNvPr id="210" name="Google Shape;21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Play Video to introduce program. Tells our story in such a compelling way.  4 min video. The video lives on YouTube and you will play it from there by clicking the image of the play video text. If you’d like the video on your computer, please reach out to marketing@nursefamilypartnership.org and we can send you the file.</a:t>
            </a:r>
            <a:endParaRPr/>
          </a:p>
        </p:txBody>
      </p:sp>
      <p:sp>
        <p:nvSpPr>
          <p:cNvPr id="186" name="Google Shape;18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900"/>
              <a:buFont typeface="Calibri"/>
              <a:buNone/>
            </a:pPr>
            <a:r>
              <a:rPr lang="en-US" b="0"/>
              <a:t>Dr. David Olds - Working in an inner city day care with 4 and 5 year old who were already in trouble</a:t>
            </a:r>
            <a:endParaRPr/>
          </a:p>
          <a:p>
            <a:pPr marL="0" lvl="0" indent="0" algn="l" rtl="0">
              <a:spcBef>
                <a:spcPts val="0"/>
              </a:spcBef>
              <a:spcAft>
                <a:spcPts val="0"/>
              </a:spcAft>
              <a:buClr>
                <a:schemeClr val="dk1"/>
              </a:buClr>
              <a:buSzPts val="900"/>
              <a:buFont typeface="Calibri"/>
              <a:buNone/>
            </a:pPr>
            <a:r>
              <a:rPr lang="en-US" b="0"/>
              <a:t>Decided to do something about it </a:t>
            </a:r>
            <a:endParaRPr/>
          </a:p>
          <a:p>
            <a:pPr marL="0" lvl="0" indent="0" algn="l" rtl="0">
              <a:spcBef>
                <a:spcPts val="0"/>
              </a:spcBef>
              <a:spcAft>
                <a:spcPts val="0"/>
              </a:spcAft>
              <a:buClr>
                <a:schemeClr val="dk1"/>
              </a:buClr>
              <a:buSzPts val="900"/>
              <a:buFont typeface="Calibri"/>
              <a:buNone/>
            </a:pPr>
            <a:r>
              <a:rPr lang="en-US" b="0"/>
              <a:t>“If we provide a supportive program that’s preventative, will it have an impact on these mom and babies?”</a:t>
            </a:r>
            <a:endParaRPr/>
          </a:p>
          <a:p>
            <a:pPr marL="0" lvl="0" indent="0" algn="l" rtl="0">
              <a:spcBef>
                <a:spcPts val="0"/>
              </a:spcBef>
              <a:spcAft>
                <a:spcPts val="0"/>
              </a:spcAft>
              <a:buClr>
                <a:schemeClr val="dk1"/>
              </a:buClr>
              <a:buSzPts val="900"/>
              <a:buFont typeface="Calibri"/>
              <a:buNone/>
            </a:pPr>
            <a:r>
              <a:rPr lang="en-US" b="0"/>
              <a:t>This is where we develop the concept of the magic window and the power of early intervention, which NFP capitalizes on</a:t>
            </a:r>
            <a:endParaRPr b="0"/>
          </a:p>
          <a:p>
            <a:pPr marL="0" lvl="0" indent="0" algn="l" rtl="0">
              <a:spcBef>
                <a:spcPts val="0"/>
              </a:spcBef>
              <a:spcAft>
                <a:spcPts val="0"/>
              </a:spcAft>
              <a:buNone/>
            </a:pPr>
            <a:endParaRPr/>
          </a:p>
        </p:txBody>
      </p:sp>
      <p:sp>
        <p:nvSpPr>
          <p:cNvPr id="220" name="Google Shape;22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will change occasionally as we update the number of families served. Check for an updated ppt on the community website https://community.nursefamilypartnership.org/Agency-Support/Marketing/Marketing-collateral</a:t>
            </a:r>
            <a:endParaRPr/>
          </a:p>
          <a:p>
            <a:pPr marL="0" lvl="0" indent="0" algn="l" rtl="0">
              <a:spcBef>
                <a:spcPts val="0"/>
              </a:spcBef>
              <a:spcAft>
                <a:spcPts val="0"/>
              </a:spcAft>
              <a:buNone/>
            </a:pPr>
            <a:endParaRPr/>
          </a:p>
        </p:txBody>
      </p:sp>
      <p:sp>
        <p:nvSpPr>
          <p:cNvPr id="244" name="Google Shape;24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724742" lvl="1" indent="-313579" algn="l" rtl="0">
              <a:spcBef>
                <a:spcPts val="0"/>
              </a:spcBef>
              <a:spcAft>
                <a:spcPts val="0"/>
              </a:spcAft>
              <a:buNone/>
            </a:pPr>
            <a:endParaRPr sz="900">
              <a:solidFill>
                <a:schemeClr val="dk1"/>
              </a:solidFill>
              <a:latin typeface="Calibri"/>
              <a:ea typeface="Calibri"/>
              <a:cs typeface="Calibri"/>
              <a:sym typeface="Calibri"/>
            </a:endParaRPr>
          </a:p>
          <a:p>
            <a:pPr marL="724742" lvl="1" indent="-313579" algn="l" rtl="0">
              <a:spcBef>
                <a:spcPts val="400"/>
              </a:spcBef>
              <a:spcAft>
                <a:spcPts val="0"/>
              </a:spcAft>
              <a:buNone/>
            </a:pPr>
            <a:endParaRPr/>
          </a:p>
        </p:txBody>
      </p:sp>
      <p:sp>
        <p:nvSpPr>
          <p:cNvPr id="233" name="Google Shape;23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724742" lvl="1" indent="-313579" algn="l" rtl="0">
              <a:spcBef>
                <a:spcPts val="0"/>
              </a:spcBef>
              <a:spcAft>
                <a:spcPts val="0"/>
              </a:spcAft>
              <a:buNone/>
            </a:pPr>
            <a:endParaRPr sz="1800">
              <a:solidFill>
                <a:srgbClr val="000000"/>
              </a:solidFill>
            </a:endParaRPr>
          </a:p>
          <a:p>
            <a:pPr marL="0" lvl="0" indent="0" algn="l" rtl="0">
              <a:spcBef>
                <a:spcPts val="0"/>
              </a:spcBef>
              <a:spcAft>
                <a:spcPts val="0"/>
              </a:spcAft>
              <a:buNone/>
            </a:pPr>
            <a:r>
              <a:rPr lang="en-US" sz="900">
                <a:solidFill>
                  <a:schemeClr val="dk1"/>
                </a:solidFill>
                <a:latin typeface="Calibri"/>
                <a:ea typeface="Calibri"/>
                <a:cs typeface="Calibri"/>
                <a:sym typeface="Calibri"/>
              </a:rPr>
              <a:t>We change the future for the most vulnerable babies born into poverty by equipping the BEST person for the job, MOM, to become a competent, confident parent. Our intensive and scientifically proven program is delivered at the most critical time for mom and baby, by a specially trained clinical expert. Give us 1000 days from early pregnancy to baby's second birthday and we will deliver a self-assured, capable first-time mother, a thriving baby poised for a bright future, and hundreds of thousands of dollars in societal benefits.</a:t>
            </a:r>
            <a:endParaRPr/>
          </a:p>
          <a:p>
            <a:pPr marL="724742" lvl="1" indent="-313579" algn="l" rtl="0">
              <a:spcBef>
                <a:spcPts val="400"/>
              </a:spcBef>
              <a:spcAft>
                <a:spcPts val="0"/>
              </a:spcAft>
              <a:buNone/>
            </a:pPr>
            <a:endParaRPr sz="1800">
              <a:solidFill>
                <a:srgbClr val="000000"/>
              </a:solidFill>
            </a:endParaRPr>
          </a:p>
          <a:p>
            <a:pPr marL="0" lvl="0" indent="0" algn="l" rtl="0">
              <a:spcBef>
                <a:spcPts val="0"/>
              </a:spcBef>
              <a:spcAft>
                <a:spcPts val="0"/>
              </a:spcAft>
              <a:buNone/>
            </a:pPr>
            <a:endParaRPr/>
          </a:p>
        </p:txBody>
      </p:sp>
      <p:sp>
        <p:nvSpPr>
          <p:cNvPr id="256" name="Google Shape;25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531673" lvl="0" indent="-417373" algn="l" rtl="0">
              <a:spcBef>
                <a:spcPts val="0"/>
              </a:spcBef>
              <a:spcAft>
                <a:spcPts val="0"/>
              </a:spcAft>
              <a:buNone/>
            </a:pPr>
            <a:endParaRPr sz="1800">
              <a:solidFill>
                <a:srgbClr val="000000"/>
              </a:solidFill>
            </a:endParaRPr>
          </a:p>
        </p:txBody>
      </p:sp>
      <p:sp>
        <p:nvSpPr>
          <p:cNvPr id="268" name="Google Shape;26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a:solidFill>
                  <a:schemeClr val="dk1"/>
                </a:solidFill>
                <a:latin typeface="Calibri"/>
                <a:ea typeface="Calibri"/>
                <a:cs typeface="Calibri"/>
                <a:sym typeface="Calibri"/>
              </a:rPr>
              <a:t>Expert: NFP moms receive care, information and advice from nurses specially trained in pregnancy, early development, and the very unique NFP proven model of nursing care.</a:t>
            </a:r>
            <a:endParaRPr/>
          </a:p>
          <a:p>
            <a:pPr marL="0" lvl="0" indent="0" algn="l" rtl="0">
              <a:spcBef>
                <a:spcPts val="0"/>
              </a:spcBef>
              <a:spcAft>
                <a:spcPts val="0"/>
              </a:spcAft>
              <a:buNone/>
            </a:pP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US" sz="900">
                <a:solidFill>
                  <a:schemeClr val="dk1"/>
                </a:solidFill>
                <a:latin typeface="Calibri"/>
                <a:ea typeface="Calibri"/>
                <a:cs typeface="Calibri"/>
                <a:sym typeface="Calibri"/>
              </a:rPr>
              <a:t>Proven: Our program has the most extensive and compelling evidence and outcomes in the field – 3 randomized controlled trials demonstrate that our work results in healthier pregnancies; reduction in child abuse and neglect improvements in cognitive and language development, fewer childhood injuries, and many more cost-saving outcomes to government and society.</a:t>
            </a:r>
            <a:endParaRPr/>
          </a:p>
          <a:p>
            <a:pPr marL="0" lvl="0" indent="0" algn="l" rtl="0">
              <a:spcBef>
                <a:spcPts val="0"/>
              </a:spcBef>
              <a:spcAft>
                <a:spcPts val="0"/>
              </a:spcAft>
              <a:buNone/>
            </a:pP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US" sz="900">
                <a:solidFill>
                  <a:schemeClr val="dk1"/>
                </a:solidFill>
                <a:latin typeface="Calibri"/>
                <a:ea typeface="Calibri"/>
                <a:cs typeface="Calibri"/>
                <a:sym typeface="Calibri"/>
              </a:rPr>
              <a:t>Intensive: Our specially NFP trained expert nurses offer at least  regular  in-home, high-touch visits to the most vulnerable young mothers, living in the most difficult circumstances.</a:t>
            </a:r>
            <a:endParaRPr/>
          </a:p>
          <a:p>
            <a:pPr marL="0" lvl="0" indent="0" algn="l" rtl="0">
              <a:spcBef>
                <a:spcPts val="0"/>
              </a:spcBef>
              <a:spcAft>
                <a:spcPts val="0"/>
              </a:spcAft>
              <a:buNone/>
            </a:pP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US" sz="900">
                <a:solidFill>
                  <a:schemeClr val="dk1"/>
                </a:solidFill>
                <a:latin typeface="Calibri"/>
                <a:ea typeface="Calibri"/>
                <a:cs typeface="Calibri"/>
                <a:sym typeface="Calibri"/>
              </a:rPr>
              <a:t>Timely: In the first few years of life, 700 to 1,000 new neural connections form every second. After this period of rapid proliferation, connections are reduced through a process called pruning, which allows brain circuits to become more efficient.  Pregnancy outcomes are heavily influenced by prenatal care and a mother’s actions towards her baby in the first 1000 days from early pregnancy to baby’s second birthday.</a:t>
            </a:r>
            <a:endParaRPr/>
          </a:p>
          <a:p>
            <a:pPr marL="0" marR="0" lvl="0" indent="0" algn="l" rtl="0">
              <a:lnSpc>
                <a:spcPct val="100000"/>
              </a:lnSpc>
              <a:spcBef>
                <a:spcPts val="0"/>
              </a:spcBef>
              <a:spcAft>
                <a:spcPts val="0"/>
              </a:spcAft>
              <a:buClr>
                <a:schemeClr val="dk1"/>
              </a:buClr>
              <a:buSzPts val="900"/>
              <a:buFont typeface="Calibri"/>
              <a:buNone/>
            </a:pPr>
            <a:endParaRPr/>
          </a:p>
        </p:txBody>
      </p:sp>
      <p:sp>
        <p:nvSpPr>
          <p:cNvPr id="282" name="Google Shape;28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5" name="Google Shape;30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902aaeef3_3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1902aaeef3_3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g11902aaeef3_3_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Calibri"/>
              <a:buNone/>
            </a:pPr>
            <a:r>
              <a:rPr lang="en-US" sz="900">
                <a:solidFill>
                  <a:schemeClr val="dk1"/>
                </a:solidFill>
                <a:latin typeface="Calibri"/>
                <a:ea typeface="Calibri"/>
                <a:cs typeface="Calibri"/>
                <a:sym typeface="Calibri"/>
              </a:rPr>
              <a:t>Nurse-Family Partnership is an evidence-based community health program that helps transform the lives of vulnerable, low-income mothers pregnant with their first child. Built upon the pioneering work of David Olds, Ph.D., Nurse-Family Partnership’s model is based on more than 40 years of evidence from randomized, controlled trials that show it works. </a:t>
            </a:r>
            <a:endParaRPr/>
          </a:p>
          <a:p>
            <a:pPr marL="0" marR="0" lvl="0" indent="0" algn="l" rtl="0">
              <a:lnSpc>
                <a:spcPct val="10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Calibri"/>
              <a:buNone/>
            </a:pPr>
            <a:r>
              <a:rPr lang="en-US" sz="900">
                <a:solidFill>
                  <a:schemeClr val="dk1"/>
                </a:solidFill>
                <a:latin typeface="Calibri"/>
                <a:ea typeface="Calibri"/>
                <a:cs typeface="Calibri"/>
                <a:sym typeface="Calibri"/>
              </a:rPr>
              <a:t>Beginning in the early 1970s, Olds initiated the development of a nurse home visitation program for first-time mothers and their children. Over the next three decades, he and his colleagues continued to test the program in three separate, randomized, controlled trials with three different populations in Elmira, NY, Memphis, TN and Denver, CO. The trials were designed to study the effects of the Nurse-Family Partnership model on maternal and child health and child development, by comparing the short- and long-term outcomes of mothers and children enrolled in the Nurse-Family Partnership program to those of a control group of mothers and children not participating in the program.</a:t>
            </a:r>
            <a:endParaRPr/>
          </a:p>
          <a:p>
            <a:pPr marL="0" marR="0" lvl="0" indent="0" algn="l" rtl="0">
              <a:lnSpc>
                <a:spcPct val="10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Calibri"/>
              <a:buNone/>
            </a:pPr>
            <a:r>
              <a:rPr lang="en-US" sz="900">
                <a:solidFill>
                  <a:schemeClr val="dk1"/>
                </a:solidFill>
                <a:latin typeface="Calibri"/>
                <a:ea typeface="Calibri"/>
                <a:cs typeface="Calibri"/>
                <a:sym typeface="Calibri"/>
              </a:rPr>
              <a:t>For more info you can share RESEARCH TRIALS AND OUTCOMES FACT SHEET – available for download https://www.nursefamilypartnership.org/about/</a:t>
            </a:r>
            <a:endParaRPr/>
          </a:p>
          <a:p>
            <a:pPr marL="0" marR="0" lvl="0" indent="0" algn="l" rtl="0">
              <a:lnSpc>
                <a:spcPct val="10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47" name="Google Shape;34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a:solidFill>
                  <a:schemeClr val="dk1"/>
                </a:solidFill>
                <a:latin typeface="Calibri"/>
                <a:ea typeface="Calibri"/>
                <a:cs typeface="Calibri"/>
                <a:sym typeface="Calibri"/>
              </a:rPr>
              <a:t>Further research and citations can be found at www.nursefamilypartnership.org/about/proven-results/ </a:t>
            </a:r>
            <a:endParaRPr/>
          </a:p>
          <a:p>
            <a:pPr marL="0" lvl="0" indent="0" algn="l" rtl="0">
              <a:spcBef>
                <a:spcPts val="0"/>
              </a:spcBef>
              <a:spcAft>
                <a:spcPts val="0"/>
              </a:spcAft>
              <a:buNone/>
            </a:pPr>
            <a:endParaRPr/>
          </a:p>
        </p:txBody>
      </p:sp>
      <p:sp>
        <p:nvSpPr>
          <p:cNvPr id="365" name="Google Shape;36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Harvard - What happens in early childhood can matter for a lifetime. To successfully manage our society’s future, we must recognize problems and address them before they get worse. In early childhood, research on the biology of stress shows how major adversity, such as extreme poverty, abuse, or </a:t>
            </a:r>
            <a:r>
              <a:rPr lang="en-US" sz="1200" u="sng">
                <a:solidFill>
                  <a:schemeClr val="hlink"/>
                </a:solidFill>
                <a:hlinkClick r:id="rId3"/>
              </a:rPr>
              <a:t>neglect</a:t>
            </a:r>
            <a:r>
              <a:rPr lang="en-US" sz="1200"/>
              <a:t> can weaken developing </a:t>
            </a:r>
            <a:r>
              <a:rPr lang="en-US" sz="1200" u="sng">
                <a:solidFill>
                  <a:schemeClr val="hlink"/>
                </a:solidFill>
                <a:hlinkClick r:id="rId4"/>
              </a:rPr>
              <a:t>brain architecture</a:t>
            </a:r>
            <a:r>
              <a:rPr lang="en-US" sz="1200"/>
              <a:t> and permanently set the body’s stress response system on high alert. Science also shows that providing stable, responsive, nurturing relationships in the earliest years of life can prevent or even reverse the damaging effects of early life stress, with lifelong benefits for learning, behavior, and </a:t>
            </a:r>
            <a:r>
              <a:rPr lang="en-US" sz="1200" u="sng">
                <a:solidFill>
                  <a:schemeClr val="hlink"/>
                </a:solidFill>
                <a:hlinkClick r:id="rId5"/>
              </a:rPr>
              <a:t>health</a:t>
            </a:r>
            <a:r>
              <a:rPr lang="en-US" sz="1200"/>
              <a:t>.</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9" name="Google Shape;31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900"/>
              <a:buFont typeface="Calibri"/>
              <a:buNone/>
            </a:pPr>
            <a:r>
              <a:rPr lang="en-US" dirty="0"/>
              <a:t>First 1000 days, if we can have the nurse intervene, we can increase the sensory pathways, language and cognitive function. </a:t>
            </a:r>
          </a:p>
          <a:p>
            <a:pPr marL="0" lvl="0" indent="0" algn="l" rtl="0">
              <a:spcBef>
                <a:spcPts val="0"/>
              </a:spcBef>
              <a:spcAft>
                <a:spcPts val="0"/>
              </a:spcAft>
              <a:buClr>
                <a:schemeClr val="dk1"/>
              </a:buClr>
              <a:buSzPts val="900"/>
              <a:buFont typeface="Calibri"/>
              <a:buNone/>
            </a:pPr>
            <a:r>
              <a:rPr lang="en-US" dirty="0"/>
              <a:t>Great visual</a:t>
            </a:r>
            <a:endParaRPr dirty="0"/>
          </a:p>
          <a:p>
            <a:pPr marL="171450" lvl="0" indent="-114300" algn="l" rtl="0">
              <a:spcBef>
                <a:spcPts val="0"/>
              </a:spcBef>
              <a:spcAft>
                <a:spcPts val="0"/>
              </a:spcAft>
              <a:buClr>
                <a:schemeClr val="dk1"/>
              </a:buClr>
              <a:buSzPts val="900"/>
              <a:buFont typeface="Calibri"/>
              <a:buNone/>
            </a:pPr>
            <a:endParaRPr dirty="0"/>
          </a:p>
          <a:p>
            <a:pPr marL="171450" lvl="0" indent="-171450" algn="l" rtl="0">
              <a:spcBef>
                <a:spcPts val="0"/>
              </a:spcBef>
              <a:spcAft>
                <a:spcPts val="0"/>
              </a:spcAft>
              <a:buClr>
                <a:schemeClr val="dk1"/>
              </a:buClr>
              <a:buSzPts val="900"/>
              <a:buFont typeface="Calibri"/>
              <a:buChar char="-"/>
            </a:pPr>
            <a:r>
              <a:rPr lang="en-US" dirty="0"/>
              <a:t>You can see the spikes</a:t>
            </a:r>
            <a:endParaRPr dirty="0"/>
          </a:p>
          <a:p>
            <a:pPr marL="171450" lvl="0" indent="-171450" algn="l" rtl="0">
              <a:spcBef>
                <a:spcPts val="0"/>
              </a:spcBef>
              <a:spcAft>
                <a:spcPts val="0"/>
              </a:spcAft>
              <a:buClr>
                <a:schemeClr val="dk1"/>
              </a:buClr>
              <a:buSzPts val="900"/>
              <a:buFont typeface="Calibri"/>
              <a:buChar char="-"/>
            </a:pPr>
            <a:r>
              <a:rPr lang="en-US" dirty="0"/>
              <a:t>The grey area is NFP’s service period</a:t>
            </a:r>
            <a:endParaRPr dirty="0"/>
          </a:p>
          <a:p>
            <a:pPr marL="171450" lvl="0" indent="-171450" algn="l" rtl="0">
              <a:spcBef>
                <a:spcPts val="0"/>
              </a:spcBef>
              <a:spcAft>
                <a:spcPts val="0"/>
              </a:spcAft>
              <a:buClr>
                <a:schemeClr val="dk1"/>
              </a:buClr>
              <a:buSzPts val="900"/>
              <a:buFont typeface="Calibri"/>
              <a:buChar char="-"/>
            </a:pPr>
            <a:r>
              <a:rPr lang="en-US" dirty="0"/>
              <a:t>So it couldn’t be any clearer – we’re there when it matters most, making sure vulnerable moms get the support they need to be competent parents by virtue of a trusting relationship with a trained professional</a:t>
            </a:r>
            <a:endParaRPr dirty="0"/>
          </a:p>
          <a:p>
            <a:pPr marL="0" lvl="0" indent="0" algn="l" rtl="0">
              <a:spcBef>
                <a:spcPts val="0"/>
              </a:spcBef>
              <a:spcAft>
                <a:spcPts val="0"/>
              </a:spcAft>
              <a:buNone/>
            </a:pPr>
            <a:endParaRPr dirty="0"/>
          </a:p>
        </p:txBody>
      </p:sp>
      <p:sp>
        <p:nvSpPr>
          <p:cNvPr id="333" name="Google Shape;33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902aaeef3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1902aaeef3_3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https://www.dfps.state.tx.us/Prevention_and_Early_Intervention/About_Prevention_and_Early_Intervention/tnfp.asp</a:t>
            </a:r>
            <a:r>
              <a:rPr lang="en-US"/>
              <a:t> </a:t>
            </a:r>
            <a:endParaRPr/>
          </a:p>
          <a:p>
            <a:pPr marL="0" lvl="0" indent="0" algn="l" rtl="0">
              <a:spcBef>
                <a:spcPts val="0"/>
              </a:spcBef>
              <a:spcAft>
                <a:spcPts val="0"/>
              </a:spcAft>
              <a:buNone/>
            </a:pPr>
            <a:r>
              <a:rPr lang="en-US"/>
              <a:t>Brazos County is our current ‘primary’ county but we can serve the surrounding counties that make up the Brazos Valley.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0" name="Google Shape;250;g11902aaeef3_3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Example of slide. Use for your state specific outcomes and move up in presentation. Several slide options provided to help best represent your families.</a:t>
            </a:r>
            <a:endParaRPr/>
          </a:p>
        </p:txBody>
      </p:sp>
      <p:sp>
        <p:nvSpPr>
          <p:cNvPr id="375" name="Google Shape;37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2" name="Google Shape;40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 are unable to play the video you can use this slide to introduce NFP. Delete the previous slide.</a:t>
            </a:r>
            <a:endParaRPr/>
          </a:p>
          <a:p>
            <a:pPr marL="0" lvl="0" indent="0" algn="l" rtl="0">
              <a:spcBef>
                <a:spcPts val="0"/>
              </a:spcBef>
              <a:spcAft>
                <a:spcPts val="0"/>
              </a:spcAft>
              <a:buNone/>
            </a:pPr>
            <a:endParaRPr/>
          </a:p>
          <a:p>
            <a:pPr marL="0" lvl="0" indent="0" algn="l" rtl="0">
              <a:spcBef>
                <a:spcPts val="0"/>
              </a:spcBef>
              <a:spcAft>
                <a:spcPts val="0"/>
              </a:spcAft>
              <a:buNone/>
            </a:pPr>
            <a:r>
              <a:rPr lang="en-US"/>
              <a:t>When possible use the video as it does such a terrific job of telling our story. If you play the video you can delete this slide.</a:t>
            </a:r>
            <a:endParaRPr/>
          </a:p>
        </p:txBody>
      </p:sp>
      <p:sp>
        <p:nvSpPr>
          <p:cNvPr id="200" name="Google Shape;20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presentation is great for introducing NFP to potential supporters (donors, advocates, stakeholders, policy makers, etc.)</a:t>
            </a:r>
            <a:endParaRPr/>
          </a:p>
        </p:txBody>
      </p:sp>
      <p:sp>
        <p:nvSpPr>
          <p:cNvPr id="178" name="Google Shape;17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We believe that if we can empower a new mother, we can change a family … and if we can change a family, we can change our community.</a:t>
            </a:r>
            <a:endParaRPr/>
          </a:p>
          <a:p>
            <a:pPr marL="0" lvl="0" indent="0" algn="l" rtl="0">
              <a:spcBef>
                <a:spcPts val="0"/>
              </a:spcBef>
              <a:spcAft>
                <a:spcPts val="0"/>
              </a:spcAft>
              <a:buNone/>
            </a:pPr>
            <a:endParaRPr/>
          </a:p>
        </p:txBody>
      </p:sp>
      <p:sp>
        <p:nvSpPr>
          <p:cNvPr id="192" name="Google Shape;1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54336-1D99-4B48-816C-62BACD18347E}" type="slidenum">
              <a:rPr lang="en-US" smtClean="0"/>
              <a:t>3</a:t>
            </a:fld>
            <a:endParaRPr lang="en-US"/>
          </a:p>
        </p:txBody>
      </p:sp>
    </p:spTree>
    <p:extLst>
      <p:ext uri="{BB962C8B-B14F-4D97-AF65-F5344CB8AC3E}">
        <p14:creationId xmlns:p14="http://schemas.microsoft.com/office/powerpoint/2010/main" val="4097841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6" name="Google Shape;42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724742" lvl="1" indent="-313579" algn="l" rtl="0">
              <a:spcBef>
                <a:spcPts val="0"/>
              </a:spcBef>
              <a:spcAft>
                <a:spcPts val="0"/>
              </a:spcAft>
              <a:buNone/>
            </a:pPr>
            <a:endParaRPr sz="1800">
              <a:solidFill>
                <a:srgbClr val="000000"/>
              </a:solidFill>
            </a:endParaRPr>
          </a:p>
          <a:p>
            <a:pPr marL="0" lvl="0" indent="0" algn="l" rtl="0">
              <a:spcBef>
                <a:spcPts val="0"/>
              </a:spcBef>
              <a:spcAft>
                <a:spcPts val="0"/>
              </a:spcAft>
              <a:buNone/>
            </a:pPr>
            <a:endParaRPr/>
          </a:p>
        </p:txBody>
      </p:sp>
      <p:sp>
        <p:nvSpPr>
          <p:cNvPr id="389" name="Google Shape;38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902aaeef3_3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902aaeef3_3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11902aaeef3_3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902aaeef3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902aaeef3_3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b="1" dirty="0">
                <a:solidFill>
                  <a:srgbClr val="303030"/>
                </a:solidFill>
                <a:highlight>
                  <a:srgbClr val="FFFFFF"/>
                </a:highlight>
                <a:latin typeface="Arial"/>
                <a:ea typeface="Arial"/>
                <a:cs typeface="Arial"/>
                <a:sym typeface="Arial"/>
              </a:rPr>
              <a:t>Community/State Solutions</a:t>
            </a:r>
            <a:r>
              <a:rPr lang="en-US" sz="1000" b="1" dirty="0">
                <a:solidFill>
                  <a:srgbClr val="303030"/>
                </a:solidFill>
                <a:highlight>
                  <a:srgbClr val="FFFFFF"/>
                </a:highlight>
                <a:latin typeface="Arial"/>
                <a:ea typeface="Arial"/>
                <a:cs typeface="Arial"/>
                <a:sym typeface="Arial"/>
              </a:rPr>
              <a:t>  </a:t>
            </a:r>
          </a:p>
          <a:p>
            <a:pPr marL="457200" lvl="0" indent="-292100" algn="l" rtl="0">
              <a:lnSpc>
                <a:spcPct val="115000"/>
              </a:lnSpc>
              <a:spcBef>
                <a:spcPts val="0"/>
              </a:spcBef>
              <a:spcAft>
                <a:spcPts val="0"/>
              </a:spcAft>
              <a:buClr>
                <a:srgbClr val="303030"/>
              </a:buClr>
              <a:buSzPts val="1000"/>
              <a:buChar char="●"/>
            </a:pPr>
            <a:r>
              <a:rPr lang="en-US" sz="1000" b="1" dirty="0">
                <a:solidFill>
                  <a:srgbClr val="303030"/>
                </a:solidFill>
                <a:highlight>
                  <a:srgbClr val="FFFFFF"/>
                </a:highlight>
                <a:latin typeface="Arial"/>
                <a:ea typeface="Arial"/>
                <a:cs typeface="Arial"/>
                <a:sym typeface="Arial"/>
              </a:rPr>
              <a:t>WIC (Women, Infants and Children</a:t>
            </a:r>
            <a:r>
              <a:rPr lang="en-US" sz="1000" dirty="0">
                <a:solidFill>
                  <a:srgbClr val="303030"/>
                </a:solidFill>
                <a:highlight>
                  <a:srgbClr val="FFFFFF"/>
                </a:highlight>
                <a:latin typeface="Arial"/>
                <a:ea typeface="Arial"/>
                <a:cs typeface="Arial"/>
                <a:sym typeface="Arial"/>
              </a:rPr>
              <a:t>) (</a:t>
            </a:r>
            <a:r>
              <a:rPr lang="en-US" sz="1000" u="sng" dirty="0">
                <a:solidFill>
                  <a:srgbClr val="1155CC"/>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http://www.capbv.org/programs/women-infants-and-children/</a:t>
            </a:r>
            <a:r>
              <a:rPr lang="en-US" sz="1000" dirty="0">
                <a:solidFill>
                  <a:srgbClr val="303030"/>
                </a:solidFill>
                <a:highlight>
                  <a:srgbClr val="FFFFFF"/>
                </a:highlight>
                <a:latin typeface="Arial"/>
                <a:ea typeface="Arial"/>
                <a:cs typeface="Arial"/>
                <a:sym typeface="Arial"/>
              </a:rPr>
              <a:t>) </a:t>
            </a:r>
          </a:p>
          <a:p>
            <a:pPr marL="914400" lvl="1" indent="-292100" algn="l" rtl="0">
              <a:lnSpc>
                <a:spcPct val="115000"/>
              </a:lnSpc>
              <a:spcBef>
                <a:spcPts val="0"/>
              </a:spcBef>
              <a:spcAft>
                <a:spcPts val="0"/>
              </a:spcAft>
              <a:buClr>
                <a:srgbClr val="303030"/>
              </a:buClr>
              <a:buSzPts val="1000"/>
              <a:buChar char="○"/>
            </a:pPr>
            <a:r>
              <a:rPr lang="en-US" sz="1000" dirty="0">
                <a:solidFill>
                  <a:srgbClr val="303030"/>
                </a:solidFill>
                <a:highlight>
                  <a:srgbClr val="FFFFFF"/>
                </a:highlight>
                <a:latin typeface="Arial"/>
                <a:ea typeface="Arial"/>
                <a:cs typeface="Arial"/>
                <a:sym typeface="Arial"/>
              </a:rPr>
              <a:t>WIC provides nutrition education for nourishment during critical human growth cycles, USDA regulated and approved food vouchers, referrals to other community services and breastfeeding promotion and support.</a:t>
            </a:r>
          </a:p>
          <a:p>
            <a:pPr marL="336550" lvl="0" indent="-171450" algn="l" rtl="0">
              <a:lnSpc>
                <a:spcPct val="115000"/>
              </a:lnSpc>
              <a:spcBef>
                <a:spcPts val="0"/>
              </a:spcBef>
              <a:spcAft>
                <a:spcPts val="0"/>
              </a:spcAft>
              <a:buClr>
                <a:srgbClr val="303030"/>
              </a:buClr>
              <a:buSzPts val="1000"/>
              <a:buFont typeface="Arial" panose="020B0604020202020204" pitchFamily="34" charset="0"/>
              <a:buChar char="•"/>
            </a:pPr>
            <a:r>
              <a:rPr lang="en-US" sz="1000" b="1" dirty="0">
                <a:solidFill>
                  <a:srgbClr val="303030"/>
                </a:solidFill>
                <a:highlight>
                  <a:srgbClr val="FFFFFF"/>
                </a:highlight>
                <a:latin typeface="Arial"/>
                <a:ea typeface="Arial"/>
                <a:cs typeface="Arial"/>
                <a:sym typeface="Arial"/>
              </a:rPr>
              <a:t>March of Dimes </a:t>
            </a:r>
            <a:r>
              <a:rPr lang="en-US" sz="1000" dirty="0">
                <a:solidFill>
                  <a:srgbClr val="303030"/>
                </a:solidFill>
                <a:highlight>
                  <a:srgbClr val="FFFFFF"/>
                </a:highlight>
                <a:latin typeface="Arial"/>
                <a:ea typeface="Arial"/>
                <a:cs typeface="Arial"/>
                <a:sym typeface="Arial"/>
              </a:rPr>
              <a:t>(</a:t>
            </a:r>
            <a:r>
              <a:rPr lang="en-US" sz="1000" u="sng" dirty="0">
                <a:solidFill>
                  <a:srgbClr val="1155CC"/>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https://www.marchofdimes.org/</a:t>
            </a:r>
            <a:r>
              <a:rPr lang="en-US" sz="1000" dirty="0">
                <a:solidFill>
                  <a:srgbClr val="303030"/>
                </a:solidFill>
                <a:highlight>
                  <a:srgbClr val="FFFFFF"/>
                </a:highlight>
                <a:latin typeface="Arial"/>
                <a:ea typeface="Arial"/>
                <a:cs typeface="Arial"/>
                <a:sym typeface="Arial"/>
              </a:rPr>
              <a:t>) </a:t>
            </a:r>
          </a:p>
          <a:p>
            <a:pPr marL="793750" lvl="1" indent="-171450" algn="l" rtl="0">
              <a:lnSpc>
                <a:spcPct val="115000"/>
              </a:lnSpc>
              <a:spcBef>
                <a:spcPts val="0"/>
              </a:spcBef>
              <a:spcAft>
                <a:spcPts val="0"/>
              </a:spcAft>
              <a:buClr>
                <a:srgbClr val="303030"/>
              </a:buClr>
              <a:buSzPts val="1000"/>
              <a:buFont typeface="Arial" panose="020B0604020202020204" pitchFamily="34" charset="0"/>
              <a:buChar char="•"/>
            </a:pPr>
            <a:r>
              <a:rPr lang="en-US" sz="1000" dirty="0">
                <a:solidFill>
                  <a:srgbClr val="303030"/>
                </a:solidFill>
                <a:highlight>
                  <a:srgbClr val="FFFFFF"/>
                </a:highlight>
                <a:latin typeface="Arial"/>
                <a:ea typeface="Arial"/>
                <a:cs typeface="Arial"/>
                <a:sym typeface="Arial"/>
              </a:rPr>
              <a:t>March of Dimes leads the fight for the health of all moms and babies. We support research, lead programs and provide education and advocacy so that every family can have the best possible start.</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000" b="1" dirty="0">
                <a:solidFill>
                  <a:srgbClr val="303030"/>
                </a:solidFill>
                <a:highlight>
                  <a:srgbClr val="FFFFFF"/>
                </a:highlight>
                <a:latin typeface="Arial"/>
                <a:ea typeface="Arial"/>
                <a:cs typeface="Arial"/>
                <a:sym typeface="Arial"/>
              </a:rPr>
              <a:t>Medicaid &amp; CHIP Perinatal</a:t>
            </a:r>
            <a:r>
              <a:rPr lang="en-US" sz="1000" b="1" dirty="0">
                <a:solidFill>
                  <a:srgbClr val="303030"/>
                </a:solidFill>
                <a:highlight>
                  <a:srgbClr val="FFFFFF"/>
                </a:highlight>
                <a:latin typeface="Arial"/>
                <a:ea typeface="Arial"/>
                <a:cs typeface="Arial"/>
                <a:sym typeface="Wingdings" pitchFamily="2" charset="2"/>
              </a:rPr>
              <a:t> </a:t>
            </a:r>
            <a:r>
              <a:rPr lang="en-US" sz="1000" b="1" dirty="0">
                <a:solidFill>
                  <a:srgbClr val="303030"/>
                </a:solidFill>
                <a:highlight>
                  <a:srgbClr val="FFFFFF"/>
                </a:highlight>
                <a:latin typeface="Merriweather" pitchFamily="2" charset="77"/>
                <a:ea typeface="Arial"/>
                <a:cs typeface="Arial"/>
                <a:sym typeface="Wingdings" pitchFamily="2" charset="2"/>
              </a:rPr>
              <a:t>(</a:t>
            </a:r>
            <a:r>
              <a:rPr lang="en-US" sz="1000" u="sng" dirty="0">
                <a:solidFill>
                  <a:srgbClr val="0070C0"/>
                </a:solidFill>
                <a:latin typeface="Merriweather" pitchFamily="2" charset="77"/>
              </a:rPr>
              <a:t>https://</a:t>
            </a:r>
            <a:r>
              <a:rPr lang="en-US" sz="1000" u="sng" dirty="0" err="1">
                <a:solidFill>
                  <a:srgbClr val="0070C0"/>
                </a:solidFill>
                <a:latin typeface="Merriweather" pitchFamily="2" charset="77"/>
              </a:rPr>
              <a:t>www.yourtexasbenefits.com</a:t>
            </a:r>
            <a:r>
              <a:rPr lang="en-US" sz="1000" u="sng" dirty="0">
                <a:solidFill>
                  <a:srgbClr val="0070C0"/>
                </a:solidFill>
                <a:latin typeface="Merriweather" pitchFamily="2" charset="77"/>
              </a:rPr>
              <a:t>/Learn/Home)</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Pregnant women might be able to get free health coverage during their pregnancy through Medicaid for Pregnant Women or the CHIP Perinatal program.</a:t>
            </a:r>
          </a:p>
          <a:p>
            <a:r>
              <a:rPr lang="en-US" sz="1200" b="0" i="0" u="none" strike="noStrike" kern="1200" dirty="0">
                <a:solidFill>
                  <a:schemeClr val="tx1"/>
                </a:solidFill>
                <a:effectLst/>
                <a:latin typeface="+mn-lt"/>
                <a:ea typeface="+mn-ea"/>
                <a:cs typeface="+mn-cs"/>
              </a:rPr>
              <a:t>	Medicaid provides health coverage to low-income pregnant women during pregnancy and up to two months after the birth of the baby.</a:t>
            </a:r>
          </a:p>
          <a:p>
            <a:r>
              <a:rPr lang="en-US" sz="1200" b="0" i="0" u="none" strike="noStrike" kern="1200" dirty="0">
                <a:solidFill>
                  <a:schemeClr val="tx1"/>
                </a:solidFill>
                <a:effectLst/>
                <a:latin typeface="+mn-lt"/>
                <a:ea typeface="+mn-ea"/>
                <a:cs typeface="+mn-cs"/>
              </a:rPr>
              <a:t>	CHIP Perinatal provides similar coverage for women who can't get Medicaid and don't have health insurance.</a:t>
            </a:r>
          </a:p>
          <a:p>
            <a:r>
              <a:rPr lang="en-US" sz="1200" b="0" i="0" u="none" strike="noStrike" kern="1200" dirty="0">
                <a:solidFill>
                  <a:schemeClr val="tx1"/>
                </a:solidFill>
                <a:effectLst/>
                <a:latin typeface="+mn-lt"/>
                <a:ea typeface="+mn-ea"/>
                <a:cs typeface="+mn-cs"/>
              </a:rPr>
              <a:t>	To get Medicaid for Pregnant Women or CHIP Perinatal, you must be a Texas resident. You must be a U.S. citizen or qualified non-citizen to get Medicaid for Pregnant 	Women.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mn-lt"/>
                <a:ea typeface="+mn-ea"/>
                <a:cs typeface="+mn-cs"/>
              </a:rPr>
              <a:t>Childbirth Connection </a:t>
            </a:r>
            <a:r>
              <a:rPr lang="en-US" sz="1200" b="0" i="0" u="none" strike="noStrike" kern="1200" dirty="0">
                <a:solidFill>
                  <a:schemeClr val="tx1"/>
                </a:solidFill>
                <a:effectLst/>
                <a:latin typeface="+mn-lt"/>
                <a:ea typeface="+mn-ea"/>
                <a:cs typeface="+mn-cs"/>
              </a:rPr>
              <a:t>(</a:t>
            </a:r>
            <a:r>
              <a:rPr lang="en-US" sz="1200" dirty="0">
                <a:latin typeface="Merriweather" pitchFamily="2" charset="77"/>
              </a:rPr>
              <a:t> </a:t>
            </a:r>
            <a:r>
              <a:rPr lang="en-US" sz="1200" u="sng" dirty="0">
                <a:solidFill>
                  <a:srgbClr val="0070C0"/>
                </a:solidFill>
                <a:latin typeface="Merriweather" pitchFamily="2" charset="77"/>
              </a:rPr>
              <a:t>http://</a:t>
            </a:r>
            <a:r>
              <a:rPr lang="en-US" sz="1200" u="sng" dirty="0" err="1">
                <a:solidFill>
                  <a:srgbClr val="0070C0"/>
                </a:solidFill>
                <a:latin typeface="Merriweather" pitchFamily="2" charset="77"/>
              </a:rPr>
              <a:t>www.childbirthconnection.org</a:t>
            </a:r>
            <a:r>
              <a:rPr lang="en-US" sz="1200" u="sng" dirty="0">
                <a:solidFill>
                  <a:srgbClr val="0070C0"/>
                </a:solidFill>
                <a:latin typeface="Merriweather" pitchFamily="2" charset="77"/>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err="1">
                <a:solidFill>
                  <a:schemeClr val="tx1"/>
                </a:solidFill>
                <a:effectLst/>
                <a:latin typeface="+mn-lt"/>
                <a:ea typeface="+mn-ea"/>
                <a:cs typeface="+mn-cs"/>
              </a:rPr>
              <a:t>ChildbirthConnection.org</a:t>
            </a:r>
            <a:r>
              <a:rPr lang="en-US" sz="1200" b="0" i="0" u="none" strike="noStrike" kern="1200" dirty="0">
                <a:solidFill>
                  <a:schemeClr val="tx1"/>
                </a:solidFill>
                <a:effectLst/>
                <a:latin typeface="+mn-lt"/>
                <a:ea typeface="+mn-ea"/>
                <a:cs typeface="+mn-cs"/>
              </a:rPr>
              <a:t> is a source for trustworthy up-to-date evidence-based information and resources on planning for pregnancy, labor and birth, and the postpartum period. Founded in 1918, Childbirth Connection is a national not-for-profit organization dedicated to improving the quality of maternity care. Childbirth Connection promotes safe, effective and satisfying evidence-based maternity care for all women and families.</a:t>
            </a:r>
            <a:br>
              <a:rPr lang="en-US" dirty="0"/>
            </a:br>
            <a:endParaRPr lang="en-US" sz="1200" u="sng" dirty="0">
              <a:solidFill>
                <a:srgbClr val="0070C0"/>
              </a:solidFill>
              <a:latin typeface="Merriweather" pitchFamily="2"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mn-lt"/>
                <a:ea typeface="+mn-ea"/>
                <a:cs typeface="+mn-cs"/>
              </a:rPr>
              <a:t>Texas Health Steps </a:t>
            </a:r>
            <a:r>
              <a:rPr lang="en-US" sz="1200" b="0" i="0" u="none" strike="noStrike" kern="1200" dirty="0">
                <a:solidFill>
                  <a:schemeClr val="tx1"/>
                </a:solidFill>
                <a:effectLst/>
                <a:latin typeface="+mn-lt"/>
                <a:ea typeface="+mn-ea"/>
                <a:cs typeface="+mn-cs"/>
              </a:rPr>
              <a:t>(</a:t>
            </a:r>
            <a:r>
              <a:rPr lang="en-US" sz="1200" b="1" u="sng" dirty="0">
                <a:solidFill>
                  <a:srgbClr val="0070C0"/>
                </a:solidFill>
                <a:latin typeface="Merriweather" pitchFamily="2" charset="77"/>
              </a:rPr>
              <a:t>http://</a:t>
            </a:r>
            <a:r>
              <a:rPr lang="en-US" sz="1200" b="1" u="sng" dirty="0" err="1">
                <a:solidFill>
                  <a:srgbClr val="0070C0"/>
                </a:solidFill>
                <a:latin typeface="Merriweather" pitchFamily="2" charset="77"/>
              </a:rPr>
              <a:t>txhealthsteps.com</a:t>
            </a:r>
            <a:r>
              <a:rPr lang="en-US" sz="1200" b="1" u="sng" dirty="0">
                <a:solidFill>
                  <a:srgbClr val="0070C0"/>
                </a:solidFill>
                <a:latin typeface="Merriweather" pitchFamily="2" charset="77"/>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Texas Health Steps provides regular medical and </a:t>
            </a:r>
            <a:r>
              <a:rPr lang="en-US" sz="1200" b="0" i="0" u="sng" kern="1200" dirty="0">
                <a:solidFill>
                  <a:schemeClr val="tx1"/>
                </a:solidFill>
                <a:effectLst/>
                <a:latin typeface="+mn-lt"/>
                <a:ea typeface="+mn-ea"/>
                <a:cs typeface="+mn-cs"/>
                <a:hlinkClick r:id="rId5"/>
              </a:rPr>
              <a:t>dental</a:t>
            </a:r>
            <a:r>
              <a:rPr lang="en-US" sz="1200" b="0" i="0" u="none" strike="noStrike" kern="1200" dirty="0">
                <a:solidFill>
                  <a:schemeClr val="tx1"/>
                </a:solidFill>
                <a:effectLst/>
                <a:latin typeface="+mn-lt"/>
                <a:ea typeface="+mn-ea"/>
                <a:cs typeface="+mn-cs"/>
              </a:rPr>
              <a:t> checkups and </a:t>
            </a:r>
            <a:r>
              <a:rPr lang="en-US" sz="1200" b="0" i="0" u="sng" kern="1200" dirty="0">
                <a:solidFill>
                  <a:schemeClr val="tx1"/>
                </a:solidFill>
                <a:effectLst/>
                <a:latin typeface="+mn-lt"/>
                <a:ea typeface="+mn-ea"/>
                <a:cs typeface="+mn-cs"/>
                <a:hlinkClick r:id="rId6"/>
              </a:rPr>
              <a:t>case management</a:t>
            </a:r>
            <a:r>
              <a:rPr lang="en-US" sz="1200" b="0" i="0" u="sng"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services to babies, children, teens, and young adults at no cost to you.</a:t>
            </a:r>
            <a:br>
              <a:rPr lang="en-US" dirty="0"/>
            </a:br>
            <a:r>
              <a:rPr lang="en-US" sz="1200" b="0" i="0" u="none" strike="noStrike" kern="1200" dirty="0">
                <a:solidFill>
                  <a:schemeClr val="tx1"/>
                </a:solidFill>
                <a:effectLst/>
                <a:latin typeface="+mn-lt"/>
                <a:ea typeface="+mn-ea"/>
                <a:cs typeface="+mn-cs"/>
              </a:rPr>
              <a:t>If your child's doctor finds a health problem during a checkup, he or she can make sure your child gets the medical care that is necessary to help prevent problems that could make it hard for your child to learn and grow.</a:t>
            </a:r>
            <a:endParaRPr lang="en-US" sz="1200" b="1" u="sng" dirty="0">
              <a:solidFill>
                <a:srgbClr val="0070C0"/>
              </a:solidFill>
              <a:latin typeface="Merriweather" pitchFamily="2" charset="77"/>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Texas TIPS </a:t>
            </a:r>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med.uth.edu</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texastips</a:t>
            </a:r>
            <a:r>
              <a:rPr lang="en-US" sz="1200" b="0" i="0" u="none" strike="noStrike" kern="1200" dirty="0">
                <a:solidFill>
                  <a:schemeClr val="tx1"/>
                </a:solidFill>
                <a:effectLst/>
                <a:latin typeface="+mn-lt"/>
                <a:ea typeface="+mn-ea"/>
                <a:cs typeface="+mn-cs"/>
              </a:rPr>
              <a:t>/)</a:t>
            </a:r>
          </a:p>
          <a:p>
            <a:pPr marL="628650" lvl="1" indent="-171450" fontAlgn="base">
              <a:buFont typeface="Arial" panose="020B0604020202020204" pitchFamily="34" charset="0"/>
              <a:buChar char="•"/>
            </a:pPr>
            <a:r>
              <a:rPr lang="en-US" sz="1200" b="0" i="0" u="none" strike="noStrike" kern="1200" dirty="0" err="1">
                <a:solidFill>
                  <a:schemeClr val="tx1"/>
                </a:solidFill>
                <a:effectLst/>
                <a:latin typeface="+mn-lt"/>
                <a:ea typeface="+mn-ea"/>
                <a:cs typeface="+mn-cs"/>
              </a:rPr>
              <a:t>MotherToBaby</a:t>
            </a:r>
            <a:r>
              <a:rPr lang="en-US" sz="1200" b="0" i="0" u="none" strike="noStrike" kern="1200" dirty="0">
                <a:solidFill>
                  <a:schemeClr val="tx1"/>
                </a:solidFill>
                <a:effectLst/>
                <a:latin typeface="+mn-lt"/>
                <a:ea typeface="+mn-ea"/>
                <a:cs typeface="+mn-cs"/>
              </a:rPr>
              <a:t> Texas TIPS is a free and confidential telephone counseling service that provides information about exposures related to pregnancy and breastfeeding.</a:t>
            </a:r>
          </a:p>
          <a:p>
            <a:pPr marL="171450" indent="-171450">
              <a:buFont typeface="Arial" panose="020B0604020202020204" pitchFamily="34" charset="0"/>
              <a:buChar char="•"/>
            </a:pPr>
            <a:r>
              <a:rPr lang="en-US" b="1" dirty="0"/>
              <a:t>Before, Between, and Beyond Pregnancy Website </a:t>
            </a:r>
            <a:r>
              <a:rPr lang="en-US" b="0" dirty="0"/>
              <a:t>(http://</a:t>
            </a:r>
            <a:r>
              <a:rPr lang="en-US" b="0" dirty="0" err="1"/>
              <a:t>www.beforeandbeyond.org</a:t>
            </a:r>
            <a:r>
              <a:rPr lang="en-US" b="0" dirty="0"/>
              <a:t>/)</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Before, Between and Beyond Pregnancy Website offers guidance and resources for patients and practitioners on integration of preconception care into practice.</a:t>
            </a:r>
            <a:br>
              <a:rPr lang="en-US" dirty="0"/>
            </a:br>
            <a:br>
              <a:rPr lang="en-US" dirty="0"/>
            </a:br>
            <a:endParaRPr lang="en-US" sz="1200" b="1"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000" u="sng" dirty="0">
              <a:solidFill>
                <a:srgbClr val="0070C0"/>
              </a:solidFill>
              <a:latin typeface="Merriweather" pitchFamily="2" charset="77"/>
            </a:endParaRPr>
          </a:p>
          <a:p>
            <a:pPr marL="171450" lvl="0" indent="-171450" algn="l" rtl="0">
              <a:lnSpc>
                <a:spcPct val="115000"/>
              </a:lnSpc>
              <a:spcBef>
                <a:spcPts val="0"/>
              </a:spcBef>
              <a:spcAft>
                <a:spcPts val="0"/>
              </a:spcAft>
              <a:buFont typeface="Arial" panose="020B0604020202020204" pitchFamily="34" charset="0"/>
              <a:buChar char="•"/>
            </a:pPr>
            <a:endParaRPr sz="1000" b="1" dirty="0">
              <a:solidFill>
                <a:srgbClr val="303030"/>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p>
        </p:txBody>
      </p:sp>
      <p:sp>
        <p:nvSpPr>
          <p:cNvPr id="166" name="Google Shape;166;g11902aaeef3_3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1902aaeef3_3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1902aaeef3_3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State resources from Texas Health &amp; Human Services: https://</a:t>
            </a:r>
            <a:r>
              <a:rPr lang="en-US" dirty="0" err="1"/>
              <a:t>www.dshs.state.tx.us</a:t>
            </a:r>
            <a:r>
              <a:rPr lang="en-US" dirty="0"/>
              <a:t>/</a:t>
            </a:r>
            <a:r>
              <a:rPr lang="en-US" dirty="0" err="1"/>
              <a:t>healthytexasbabies</a:t>
            </a:r>
            <a:r>
              <a:rPr lang="en-US" dirty="0"/>
              <a:t>/resources-</a:t>
            </a:r>
            <a:r>
              <a:rPr lang="en-US" dirty="0" err="1"/>
              <a:t>moms.aspx</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WIC:</a:t>
            </a:r>
            <a:endParaRPr dirty="0"/>
          </a:p>
        </p:txBody>
      </p:sp>
      <p:sp>
        <p:nvSpPr>
          <p:cNvPr id="440" name="Google Shape;440;g11902aaeef3_3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41975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44569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9536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9678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585" indent="-457189" defTabSz="1219170">
              <a:lnSpc>
                <a:spcPct val="150000"/>
              </a:lnSpc>
              <a:buClr>
                <a:srgbClr val="31394D"/>
              </a:buClr>
              <a:buSzPts val="1800"/>
              <a:buFont typeface="Roboto"/>
              <a:buChar char="●"/>
            </a:pPr>
            <a:r>
              <a:rPr lang="en-US" dirty="0">
                <a:latin typeface="Apple Braille" pitchFamily="2" charset="0"/>
                <a:cs typeface="Latha" panose="020B0604020202020204" pitchFamily="34" charset="0"/>
              </a:rPr>
              <a:t>Hispanic teen and non-Hispanic Black teen birth rates were more than two times higher than the rate for non-Hispanic White teens. </a:t>
            </a:r>
          </a:p>
          <a:p>
            <a:pPr marL="609585" indent="-457189" defTabSz="1219170">
              <a:lnSpc>
                <a:spcPct val="150000"/>
              </a:lnSpc>
              <a:buClr>
                <a:srgbClr val="31394D"/>
              </a:buClr>
              <a:buSzPts val="1800"/>
              <a:buFont typeface="Roboto"/>
              <a:buChar char="●"/>
            </a:pPr>
            <a:r>
              <a:rPr lang="en-US" dirty="0">
                <a:latin typeface="Apple Braille" pitchFamily="2" charset="0"/>
                <a:cs typeface="Latha" panose="020B0604020202020204" pitchFamily="34" charset="0"/>
              </a:rPr>
              <a:t>American Indian/Alaska Native teens had the highest teen birth rate among all race/ethnicities.</a:t>
            </a:r>
            <a:r>
              <a:rPr lang="en-US" baseline="30000" dirty="0">
                <a:latin typeface="Apple Braille" pitchFamily="2" charset="0"/>
                <a:cs typeface="Latha" panose="020B0604020202020204" pitchFamily="34" charset="0"/>
              </a:rPr>
              <a:t> </a:t>
            </a:r>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75A54336-1D99-4B48-816C-62BACD18347E}" type="slidenum">
              <a:rPr lang="en-US" smtClean="0"/>
              <a:t>4</a:t>
            </a:fld>
            <a:endParaRPr lang="en-US"/>
          </a:p>
        </p:txBody>
      </p:sp>
    </p:spTree>
    <p:extLst>
      <p:ext uri="{BB962C8B-B14F-4D97-AF65-F5344CB8AC3E}">
        <p14:creationId xmlns:p14="http://schemas.microsoft.com/office/powerpoint/2010/main" val="198290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902aaeef3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902aaeef3_0_4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kern="1200" dirty="0">
                <a:solidFill>
                  <a:schemeClr val="tx1"/>
                </a:solidFill>
                <a:effectLst/>
                <a:latin typeface="+mn-lt"/>
                <a:ea typeface="+mn-ea"/>
                <a:cs typeface="+mn-cs"/>
              </a:rPr>
              <a:t>Paz, K., &amp; Massey, K. P. (2016). Health Disparity among Latina Women: Comparison with Non-Latina Women. </a:t>
            </a:r>
            <a:r>
              <a:rPr lang="en-US" sz="1200" b="0" i="1" u="none" strike="noStrike" kern="1200" dirty="0">
                <a:solidFill>
                  <a:schemeClr val="tx1"/>
                </a:solidFill>
                <a:effectLst/>
                <a:latin typeface="+mn-lt"/>
                <a:ea typeface="+mn-ea"/>
                <a:cs typeface="+mn-cs"/>
              </a:rPr>
              <a:t>Clinical medicine insights. Women's health</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9</a:t>
            </a:r>
            <a:r>
              <a:rPr lang="en-US" sz="1200" b="0" i="0" u="none" strike="noStrike" kern="1200" dirty="0">
                <a:solidFill>
                  <a:schemeClr val="tx1"/>
                </a:solidFill>
                <a:effectLst/>
                <a:latin typeface="+mn-lt"/>
                <a:ea typeface="+mn-ea"/>
                <a:cs typeface="+mn-cs"/>
              </a:rPr>
              <a:t>(Suppl 1), 71–74. https://</a:t>
            </a:r>
            <a:r>
              <a:rPr lang="en-US" sz="1200" b="0" i="0" u="none" strike="noStrike" kern="1200" dirty="0" err="1">
                <a:solidFill>
                  <a:schemeClr val="tx1"/>
                </a:solidFill>
                <a:effectLst/>
                <a:latin typeface="+mn-lt"/>
                <a:ea typeface="+mn-ea"/>
                <a:cs typeface="+mn-cs"/>
              </a:rPr>
              <a:t>doi.org</a:t>
            </a:r>
            <a:r>
              <a:rPr lang="en-US" sz="1200" b="0" i="0" u="none" strike="noStrike" kern="1200" dirty="0">
                <a:solidFill>
                  <a:schemeClr val="tx1"/>
                </a:solidFill>
                <a:effectLst/>
                <a:latin typeface="+mn-lt"/>
                <a:ea typeface="+mn-ea"/>
                <a:cs typeface="+mn-cs"/>
              </a:rPr>
              <a:t>/10.4137/CMWH.S38488</a:t>
            </a:r>
            <a:endParaRPr dirty="0"/>
          </a:p>
        </p:txBody>
      </p:sp>
      <p:sp>
        <p:nvSpPr>
          <p:cNvPr id="137" name="Google Shape;137;g11902aaeef3_0_4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03030"/>
                </a:solidFill>
                <a:effectLst/>
                <a:latin typeface="Roboto" panose="02000000000000000000" pitchFamily="2" charset="0"/>
              </a:rPr>
              <a:t>Chinn, J. J., Martin, I. K., &amp; Redmond, N. (2021). Health Equity Among Black Women in the United States. </a:t>
            </a:r>
            <a:r>
              <a:rPr lang="en-US" b="0" i="1" dirty="0">
                <a:solidFill>
                  <a:srgbClr val="303030"/>
                </a:solidFill>
                <a:effectLst/>
                <a:latin typeface="Roboto" panose="02000000000000000000" pitchFamily="2" charset="0"/>
              </a:rPr>
              <a:t>Journal of women's health (2002)</a:t>
            </a:r>
            <a:r>
              <a:rPr lang="en-US" b="0" i="0" dirty="0">
                <a:solidFill>
                  <a:srgbClr val="303030"/>
                </a:solidFill>
                <a:effectLst/>
                <a:latin typeface="Roboto" panose="02000000000000000000" pitchFamily="2" charset="0"/>
              </a:rPr>
              <a:t>, </a:t>
            </a:r>
            <a:r>
              <a:rPr lang="en-US" b="0" i="1" dirty="0">
                <a:solidFill>
                  <a:srgbClr val="303030"/>
                </a:solidFill>
                <a:effectLst/>
                <a:latin typeface="Roboto" panose="02000000000000000000" pitchFamily="2" charset="0"/>
              </a:rPr>
              <a:t>30</a:t>
            </a:r>
            <a:r>
              <a:rPr lang="en-US" b="0" i="0" dirty="0">
                <a:solidFill>
                  <a:srgbClr val="303030"/>
                </a:solidFill>
                <a:effectLst/>
                <a:latin typeface="Roboto" panose="02000000000000000000" pitchFamily="2" charset="0"/>
              </a:rPr>
              <a:t>(2), 212–219. https://doi.org/10.1089/jwh.2020.8868</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299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uardian TextSans Web"/>
              </a:rPr>
              <a:t>Wagner SM, Bicocca MJ, Gupta M, Chauhan SP, Mendez-Figueroa H, </a:t>
            </a:r>
            <a:r>
              <a:rPr lang="en-US" b="0" i="0" dirty="0" err="1">
                <a:solidFill>
                  <a:srgbClr val="333333"/>
                </a:solidFill>
                <a:effectLst/>
                <a:latin typeface="Guardian TextSans Web"/>
              </a:rPr>
              <a:t>Parchem</a:t>
            </a:r>
            <a:r>
              <a:rPr lang="en-US" b="0" i="0" dirty="0">
                <a:solidFill>
                  <a:srgbClr val="333333"/>
                </a:solidFill>
                <a:effectLst/>
                <a:latin typeface="Guardian TextSans Web"/>
              </a:rPr>
              <a:t> JG. Disparities in Adverse Maternal Outcomes Among Asian Women in the US Delivering at Term. </a:t>
            </a:r>
            <a:r>
              <a:rPr lang="en-US" b="0" i="1" dirty="0">
                <a:solidFill>
                  <a:srgbClr val="333333"/>
                </a:solidFill>
                <a:effectLst/>
                <a:latin typeface="Guardian TextSans Web"/>
              </a:rPr>
              <a:t>JAMA </a:t>
            </a:r>
            <a:r>
              <a:rPr lang="en-US" b="0" i="1" dirty="0" err="1">
                <a:solidFill>
                  <a:srgbClr val="333333"/>
                </a:solidFill>
                <a:effectLst/>
                <a:latin typeface="Guardian TextSans Web"/>
              </a:rPr>
              <a:t>Netw</a:t>
            </a:r>
            <a:r>
              <a:rPr lang="en-US" b="0" i="1" dirty="0">
                <a:solidFill>
                  <a:srgbClr val="333333"/>
                </a:solidFill>
                <a:effectLst/>
                <a:latin typeface="Guardian TextSans Web"/>
              </a:rPr>
              <a:t> Open.</a:t>
            </a:r>
            <a:r>
              <a:rPr lang="en-US" b="0" i="0" dirty="0">
                <a:solidFill>
                  <a:srgbClr val="333333"/>
                </a:solidFill>
                <a:effectLst/>
                <a:latin typeface="Guardian TextSans Web"/>
              </a:rPr>
              <a:t> 2020;3(10):e2020180. doi:10.1001/jamanetworkopen.2020.20180</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90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teen becomes a new mom, Teachers can still provide support. This includes promoting academic success  and self-worth. Having this relationship and dialogue encourages a positive development and environment for the new mother.</a:t>
            </a:r>
            <a:endParaRPr lang="en-US" dirty="0">
              <a:effectLst/>
            </a:endParaRPr>
          </a:p>
          <a:p>
            <a:br>
              <a:rPr lang="en-US" dirty="0">
                <a:effectLst/>
              </a:rPr>
            </a:b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5A54336-1D99-4B48-816C-62BACD18347E}" type="slidenum">
              <a:rPr lang="en-US" smtClean="0"/>
              <a:t>9</a:t>
            </a:fld>
            <a:endParaRPr lang="en-US"/>
          </a:p>
        </p:txBody>
      </p:sp>
    </p:spTree>
    <p:extLst>
      <p:ext uri="{BB962C8B-B14F-4D97-AF65-F5344CB8AC3E}">
        <p14:creationId xmlns:p14="http://schemas.microsoft.com/office/powerpoint/2010/main" val="90864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teen becomes a new mom, Teachers can still provide support. This includes promoting academic success  and self-worth. Having this relationship and dialogue encourages a positive development and environment for the new mother.</a:t>
            </a:r>
            <a:endParaRPr lang="en-US" dirty="0">
              <a:effectLst/>
            </a:endParaRPr>
          </a:p>
          <a:p>
            <a:br>
              <a:rPr lang="en-US" dirty="0">
                <a:effectLst/>
              </a:rPr>
            </a:b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5A54336-1D99-4B48-816C-62BACD18347E}" type="slidenum">
              <a:rPr lang="en-US" smtClean="0"/>
              <a:t>10</a:t>
            </a:fld>
            <a:endParaRPr lang="en-US"/>
          </a:p>
        </p:txBody>
      </p:sp>
    </p:spTree>
    <p:extLst>
      <p:ext uri="{BB962C8B-B14F-4D97-AF65-F5344CB8AC3E}">
        <p14:creationId xmlns:p14="http://schemas.microsoft.com/office/powerpoint/2010/main" val="329684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13"/>
        <p:cNvGrpSpPr/>
        <p:nvPr/>
      </p:nvGrpSpPr>
      <p:grpSpPr>
        <a:xfrm>
          <a:off x="0" y="0"/>
          <a:ext cx="0" cy="0"/>
          <a:chOff x="0" y="0"/>
          <a:chExt cx="0" cy="0"/>
        </a:xfrm>
      </p:grpSpPr>
      <p:sp>
        <p:nvSpPr>
          <p:cNvPr id="14" name="Google Shape;14;g11902aaeef3_0_92"/>
          <p:cNvSpPr/>
          <p:nvPr/>
        </p:nvSpPr>
        <p:spPr>
          <a:xfrm>
            <a:off x="-167"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5" name="Google Shape;15;g11902aaeef3_0_92"/>
          <p:cNvSpPr txBox="1">
            <a:spLocks noGrp="1"/>
          </p:cNvSpPr>
          <p:nvPr>
            <p:ph type="ctrTitle"/>
          </p:nvPr>
        </p:nvSpPr>
        <p:spPr>
          <a:xfrm>
            <a:off x="415600" y="719633"/>
            <a:ext cx="11360800" cy="17100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6" name="Google Shape;16;g11902aaeef3_0_92"/>
          <p:cNvSpPr txBox="1">
            <a:spLocks noGrp="1"/>
          </p:cNvSpPr>
          <p:nvPr>
            <p:ph type="subTitle" idx="1"/>
          </p:nvPr>
        </p:nvSpPr>
        <p:spPr>
          <a:xfrm>
            <a:off x="415600" y="2504747"/>
            <a:ext cx="5656800" cy="98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600"/>
              <a:buNone/>
              <a:defRPr sz="2133">
                <a:solidFill>
                  <a:schemeClr val="lt2"/>
                </a:solidFill>
              </a:defRPr>
            </a:lvl2pPr>
            <a:lvl3pPr lvl="2" rtl="0">
              <a:lnSpc>
                <a:spcPct val="100000"/>
              </a:lnSpc>
              <a:spcBef>
                <a:spcPts val="0"/>
              </a:spcBef>
              <a:spcAft>
                <a:spcPts val="0"/>
              </a:spcAft>
              <a:buClr>
                <a:schemeClr val="lt2"/>
              </a:buClr>
              <a:buSzPts val="1600"/>
              <a:buNone/>
              <a:defRPr sz="2133">
                <a:solidFill>
                  <a:schemeClr val="lt2"/>
                </a:solidFill>
              </a:defRPr>
            </a:lvl3pPr>
            <a:lvl4pPr lvl="3" rtl="0">
              <a:lnSpc>
                <a:spcPct val="100000"/>
              </a:lnSpc>
              <a:spcBef>
                <a:spcPts val="0"/>
              </a:spcBef>
              <a:spcAft>
                <a:spcPts val="0"/>
              </a:spcAft>
              <a:buClr>
                <a:schemeClr val="lt2"/>
              </a:buClr>
              <a:buSzPts val="1600"/>
              <a:buNone/>
              <a:defRPr sz="2133">
                <a:solidFill>
                  <a:schemeClr val="lt2"/>
                </a:solidFill>
              </a:defRPr>
            </a:lvl4pPr>
            <a:lvl5pPr lvl="4" rtl="0">
              <a:lnSpc>
                <a:spcPct val="100000"/>
              </a:lnSpc>
              <a:spcBef>
                <a:spcPts val="0"/>
              </a:spcBef>
              <a:spcAft>
                <a:spcPts val="0"/>
              </a:spcAft>
              <a:buClr>
                <a:schemeClr val="lt2"/>
              </a:buClr>
              <a:buSzPts val="1600"/>
              <a:buNone/>
              <a:defRPr sz="2133">
                <a:solidFill>
                  <a:schemeClr val="lt2"/>
                </a:solidFill>
              </a:defRPr>
            </a:lvl5pPr>
            <a:lvl6pPr lvl="5" rtl="0">
              <a:lnSpc>
                <a:spcPct val="100000"/>
              </a:lnSpc>
              <a:spcBef>
                <a:spcPts val="0"/>
              </a:spcBef>
              <a:spcAft>
                <a:spcPts val="0"/>
              </a:spcAft>
              <a:buClr>
                <a:schemeClr val="lt2"/>
              </a:buClr>
              <a:buSzPts val="1600"/>
              <a:buNone/>
              <a:defRPr sz="2133">
                <a:solidFill>
                  <a:schemeClr val="lt2"/>
                </a:solidFill>
              </a:defRPr>
            </a:lvl6pPr>
            <a:lvl7pPr lvl="6" rtl="0">
              <a:lnSpc>
                <a:spcPct val="100000"/>
              </a:lnSpc>
              <a:spcBef>
                <a:spcPts val="0"/>
              </a:spcBef>
              <a:spcAft>
                <a:spcPts val="0"/>
              </a:spcAft>
              <a:buClr>
                <a:schemeClr val="lt2"/>
              </a:buClr>
              <a:buSzPts val="1600"/>
              <a:buNone/>
              <a:defRPr sz="2133">
                <a:solidFill>
                  <a:schemeClr val="lt2"/>
                </a:solidFill>
              </a:defRPr>
            </a:lvl7pPr>
            <a:lvl8pPr lvl="7" rtl="0">
              <a:lnSpc>
                <a:spcPct val="100000"/>
              </a:lnSpc>
              <a:spcBef>
                <a:spcPts val="0"/>
              </a:spcBef>
              <a:spcAft>
                <a:spcPts val="0"/>
              </a:spcAft>
              <a:buClr>
                <a:schemeClr val="lt2"/>
              </a:buClr>
              <a:buSzPts val="1600"/>
              <a:buNone/>
              <a:defRPr sz="2133">
                <a:solidFill>
                  <a:schemeClr val="lt2"/>
                </a:solidFill>
              </a:defRPr>
            </a:lvl8pPr>
            <a:lvl9pPr lvl="8" rtl="0">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7" name="Google Shape;17;g11902aaeef3_0_9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177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9"/>
        <p:cNvGrpSpPr/>
        <p:nvPr/>
      </p:nvGrpSpPr>
      <p:grpSpPr>
        <a:xfrm>
          <a:off x="0" y="0"/>
          <a:ext cx="0" cy="0"/>
          <a:chOff x="0" y="0"/>
          <a:chExt cx="0" cy="0"/>
        </a:xfrm>
      </p:grpSpPr>
      <p:sp>
        <p:nvSpPr>
          <p:cNvPr id="70" name="Google Shape;70;g11902aaeef3_0_148"/>
          <p:cNvSpPr txBox="1">
            <a:spLocks noGrp="1"/>
          </p:cNvSpPr>
          <p:nvPr>
            <p:ph type="title"/>
          </p:nvPr>
        </p:nvSpPr>
        <p:spPr>
          <a:xfrm>
            <a:off x="609600" y="274639"/>
            <a:ext cx="10972800" cy="11432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g11902aaeef3_0_148"/>
          <p:cNvSpPr txBox="1">
            <a:spLocks noGrp="1"/>
          </p:cNvSpPr>
          <p:nvPr>
            <p:ph type="body" idx="1"/>
          </p:nvPr>
        </p:nvSpPr>
        <p:spPr>
          <a:xfrm>
            <a:off x="609600" y="1600201"/>
            <a:ext cx="10972800" cy="4526000"/>
          </a:xfrm>
          <a:prstGeom prst="rect">
            <a:avLst/>
          </a:prstGeom>
          <a:noFill/>
          <a:ln>
            <a:noFill/>
          </a:ln>
        </p:spPr>
        <p:txBody>
          <a:bodyPr spcFirstLastPara="1" wrap="square" lIns="91425" tIns="45700" rIns="91425" bIns="45700" anchor="t" anchorCtr="0">
            <a:normAutofit/>
          </a:bodyPr>
          <a:lstStyle>
            <a:lvl1pPr marL="609585" marR="0" lvl="0" indent="-507987" algn="l" rtl="0">
              <a:spcBef>
                <a:spcPts val="640"/>
              </a:spcBef>
              <a:spcAft>
                <a:spcPts val="0"/>
              </a:spcAft>
              <a:buClr>
                <a:schemeClr val="dk1"/>
              </a:buClr>
              <a:buSzPts val="2400"/>
              <a:buFont typeface="Arial"/>
              <a:buChar char="•"/>
              <a:defRPr sz="3200" b="0" i="0" u="none" strike="noStrike" cap="none">
                <a:solidFill>
                  <a:schemeClr val="dk1"/>
                </a:solidFill>
                <a:latin typeface="Garamond"/>
                <a:ea typeface="Garamond"/>
                <a:cs typeface="Garamond"/>
                <a:sym typeface="Garamond"/>
              </a:defRPr>
            </a:lvl1pPr>
            <a:lvl2pPr marL="1219170" marR="0" lvl="1" indent="-482588" algn="l" rtl="0">
              <a:spcBef>
                <a:spcPts val="1600"/>
              </a:spcBef>
              <a:spcAft>
                <a:spcPts val="0"/>
              </a:spcAft>
              <a:buClr>
                <a:schemeClr val="dk1"/>
              </a:buClr>
              <a:buSzPts val="2100"/>
              <a:buFont typeface="Arial"/>
              <a:buChar char="–"/>
              <a:defRPr sz="2800" b="0" i="0" u="none" strike="noStrike" cap="none">
                <a:solidFill>
                  <a:schemeClr val="dk1"/>
                </a:solidFill>
                <a:latin typeface="Garamond"/>
                <a:ea typeface="Garamond"/>
                <a:cs typeface="Garamond"/>
                <a:sym typeface="Garamond"/>
              </a:defRPr>
            </a:lvl2pPr>
            <a:lvl3pPr marL="1828754" marR="0" lvl="2" indent="-457189" algn="l" rtl="0">
              <a:spcBef>
                <a:spcPts val="1600"/>
              </a:spcBef>
              <a:spcAft>
                <a:spcPts val="0"/>
              </a:spcAft>
              <a:buClr>
                <a:schemeClr val="dk1"/>
              </a:buClr>
              <a:buSzPts val="1800"/>
              <a:buFont typeface="Arial"/>
              <a:buChar char="•"/>
              <a:defRPr sz="2400" b="0" i="0" u="none" strike="noStrike" cap="none">
                <a:solidFill>
                  <a:schemeClr val="dk1"/>
                </a:solidFill>
                <a:latin typeface="Garamond"/>
                <a:ea typeface="Garamond"/>
                <a:cs typeface="Garamond"/>
                <a:sym typeface="Garamond"/>
              </a:defRPr>
            </a:lvl3pPr>
            <a:lvl4pPr marL="2438339" marR="0" lvl="3" indent="-440256" algn="l" rtl="0">
              <a:spcBef>
                <a:spcPts val="1600"/>
              </a:spcBef>
              <a:spcAft>
                <a:spcPts val="0"/>
              </a:spcAft>
              <a:buClr>
                <a:schemeClr val="dk1"/>
              </a:buClr>
              <a:buSzPts val="1600"/>
              <a:buFont typeface="Arial"/>
              <a:buChar char="–"/>
              <a:defRPr sz="2133" b="0" i="0" u="none" strike="noStrike" cap="none">
                <a:solidFill>
                  <a:schemeClr val="dk1"/>
                </a:solidFill>
                <a:latin typeface="Garamond"/>
                <a:ea typeface="Garamond"/>
                <a:cs typeface="Garamond"/>
                <a:sym typeface="Garamond"/>
              </a:defRPr>
            </a:lvl4pPr>
            <a:lvl5pPr marL="3047924" marR="0" lvl="4" indent="-440256" algn="l" rtl="0">
              <a:spcBef>
                <a:spcPts val="1600"/>
              </a:spcBef>
              <a:spcAft>
                <a:spcPts val="0"/>
              </a:spcAft>
              <a:buClr>
                <a:schemeClr val="dk1"/>
              </a:buClr>
              <a:buSzPts val="1600"/>
              <a:buFont typeface="Arial"/>
              <a:buChar char="»"/>
              <a:defRPr sz="2133" b="0" i="0" u="none" strike="noStrike" cap="none">
                <a:solidFill>
                  <a:schemeClr val="dk1"/>
                </a:solidFill>
                <a:latin typeface="Garamond"/>
                <a:ea typeface="Garamond"/>
                <a:cs typeface="Garamond"/>
                <a:sym typeface="Garamond"/>
              </a:defRPr>
            </a:lvl5pPr>
            <a:lvl6pPr marL="3657509" marR="0" lvl="5" indent="-440256" algn="l" rtl="0">
              <a:spcBef>
                <a:spcPts val="1600"/>
              </a:spcBef>
              <a:spcAft>
                <a:spcPts val="0"/>
              </a:spcAft>
              <a:buClr>
                <a:schemeClr val="dk1"/>
              </a:buClr>
              <a:buSzPts val="1600"/>
              <a:buFont typeface="Arial"/>
              <a:buChar char="•"/>
              <a:defRPr sz="2133" b="0" i="0" u="none" strike="noStrike" cap="none">
                <a:solidFill>
                  <a:schemeClr val="dk1"/>
                </a:solidFill>
                <a:latin typeface="Garamond"/>
                <a:ea typeface="Garamond"/>
                <a:cs typeface="Garamond"/>
                <a:sym typeface="Garamond"/>
              </a:defRPr>
            </a:lvl6pPr>
            <a:lvl7pPr marL="4267093" marR="0" lvl="6" indent="-440256" algn="l" rtl="0">
              <a:spcBef>
                <a:spcPts val="1600"/>
              </a:spcBef>
              <a:spcAft>
                <a:spcPts val="0"/>
              </a:spcAft>
              <a:buClr>
                <a:schemeClr val="dk1"/>
              </a:buClr>
              <a:buSzPts val="1600"/>
              <a:buFont typeface="Arial"/>
              <a:buChar char="•"/>
              <a:defRPr sz="2133" b="0" i="0" u="none" strike="noStrike" cap="none">
                <a:solidFill>
                  <a:schemeClr val="dk1"/>
                </a:solidFill>
                <a:latin typeface="Garamond"/>
                <a:ea typeface="Garamond"/>
                <a:cs typeface="Garamond"/>
                <a:sym typeface="Garamond"/>
              </a:defRPr>
            </a:lvl7pPr>
            <a:lvl8pPr marL="4876678" marR="0" lvl="7" indent="-440256" algn="l" rtl="0">
              <a:spcBef>
                <a:spcPts val="1600"/>
              </a:spcBef>
              <a:spcAft>
                <a:spcPts val="0"/>
              </a:spcAft>
              <a:buClr>
                <a:schemeClr val="dk1"/>
              </a:buClr>
              <a:buSzPts val="1600"/>
              <a:buFont typeface="Arial"/>
              <a:buChar char="•"/>
              <a:defRPr sz="2133" b="0" i="0" u="none" strike="noStrike" cap="none">
                <a:solidFill>
                  <a:schemeClr val="dk1"/>
                </a:solidFill>
                <a:latin typeface="Garamond"/>
                <a:ea typeface="Garamond"/>
                <a:cs typeface="Garamond"/>
                <a:sym typeface="Garamond"/>
              </a:defRPr>
            </a:lvl8pPr>
            <a:lvl9pPr marL="5486263" marR="0" lvl="8" indent="-440256" algn="l" rtl="0">
              <a:spcBef>
                <a:spcPts val="1600"/>
              </a:spcBef>
              <a:spcAft>
                <a:spcPts val="1600"/>
              </a:spcAft>
              <a:buClr>
                <a:schemeClr val="dk1"/>
              </a:buClr>
              <a:buSzPts val="1600"/>
              <a:buFont typeface="Arial"/>
              <a:buChar char="•"/>
              <a:defRPr sz="2133" b="0" i="0" u="none" strike="noStrike" cap="none">
                <a:solidFill>
                  <a:schemeClr val="dk1"/>
                </a:solidFill>
                <a:latin typeface="Garamond"/>
                <a:ea typeface="Garamond"/>
                <a:cs typeface="Garamond"/>
                <a:sym typeface="Garamond"/>
              </a:defRPr>
            </a:lvl9pPr>
          </a:lstStyle>
          <a:p>
            <a:endParaRPr/>
          </a:p>
        </p:txBody>
      </p:sp>
      <p:sp>
        <p:nvSpPr>
          <p:cNvPr id="72" name="Google Shape;72;g11902aaeef3_0_148"/>
          <p:cNvSpPr txBox="1">
            <a:spLocks noGrp="1"/>
          </p:cNvSpPr>
          <p:nvPr>
            <p:ph type="dt" idx="10"/>
          </p:nvPr>
        </p:nvSpPr>
        <p:spPr>
          <a:xfrm>
            <a:off x="609600" y="6356355"/>
            <a:ext cx="2844800" cy="365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7">
                <a:solidFill>
                  <a:schemeClr val="dk1"/>
                </a:solidFill>
                <a:latin typeface="Garamond"/>
                <a:ea typeface="Garamond"/>
                <a:cs typeface="Garamond"/>
                <a:sym typeface="Garamond"/>
              </a:defRPr>
            </a:lvl1pPr>
            <a:lvl2pPr marR="0" lvl="1"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9pPr>
          </a:lstStyle>
          <a:p>
            <a:endParaRPr/>
          </a:p>
        </p:txBody>
      </p:sp>
      <p:sp>
        <p:nvSpPr>
          <p:cNvPr id="73" name="Google Shape;73;g11902aaeef3_0_148"/>
          <p:cNvSpPr txBox="1">
            <a:spLocks noGrp="1"/>
          </p:cNvSpPr>
          <p:nvPr>
            <p:ph type="ftr" idx="11"/>
          </p:nvPr>
        </p:nvSpPr>
        <p:spPr>
          <a:xfrm>
            <a:off x="4165600" y="6356355"/>
            <a:ext cx="3860800" cy="365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7">
                <a:solidFill>
                  <a:schemeClr val="dk1"/>
                </a:solidFill>
                <a:latin typeface="Garamond"/>
                <a:ea typeface="Garamond"/>
                <a:cs typeface="Garamond"/>
                <a:sym typeface="Garamond"/>
              </a:defRPr>
            </a:lvl1pPr>
            <a:lvl2pPr marR="0" lvl="1"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67" b="0" i="0" u="none" strike="noStrike" cap="none">
                <a:solidFill>
                  <a:schemeClr val="dk1"/>
                </a:solidFill>
                <a:latin typeface="Garamond"/>
                <a:ea typeface="Garamond"/>
                <a:cs typeface="Garamond"/>
                <a:sym typeface="Garamond"/>
              </a:defRPr>
            </a:lvl9pPr>
          </a:lstStyle>
          <a:p>
            <a:endParaRPr/>
          </a:p>
        </p:txBody>
      </p:sp>
      <p:sp>
        <p:nvSpPr>
          <p:cNvPr id="74" name="Google Shape;74;g11902aaeef3_0_148"/>
          <p:cNvSpPr txBox="1">
            <a:spLocks noGrp="1"/>
          </p:cNvSpPr>
          <p:nvPr>
            <p:ph type="sldNum" idx="12"/>
          </p:nvPr>
        </p:nvSpPr>
        <p:spPr>
          <a:xfrm>
            <a:off x="8737601" y="6356355"/>
            <a:ext cx="2844800" cy="365200"/>
          </a:xfrm>
          <a:prstGeom prst="rect">
            <a:avLst/>
          </a:prstGeom>
          <a:noFill/>
          <a:ln>
            <a:noFill/>
          </a:ln>
        </p:spPr>
        <p:txBody>
          <a:bodyPr spcFirstLastPara="1" wrap="square" lIns="91425" tIns="45700" rIns="91425" bIns="45700" anchor="t" anchorCtr="0">
            <a:normAutofit lnSpcReduction="20000"/>
          </a:bodyPr>
          <a:lstStyle>
            <a:lvl1pPr marL="0" marR="0" lvl="0" indent="0" algn="l" rtl="0">
              <a:spcBef>
                <a:spcPts val="0"/>
              </a:spcBef>
              <a:buNone/>
              <a:defRPr sz="1867">
                <a:solidFill>
                  <a:schemeClr val="dk1"/>
                </a:solidFill>
                <a:latin typeface="Garamond"/>
                <a:ea typeface="Garamond"/>
                <a:cs typeface="Garamond"/>
                <a:sym typeface="Garamond"/>
              </a:defRPr>
            </a:lvl1pPr>
            <a:lvl2pPr marL="0" marR="0" lvl="1" indent="0" algn="l" rtl="0">
              <a:spcBef>
                <a:spcPts val="0"/>
              </a:spcBef>
              <a:buNone/>
              <a:defRPr sz="1867">
                <a:solidFill>
                  <a:schemeClr val="dk1"/>
                </a:solidFill>
                <a:latin typeface="Garamond"/>
                <a:ea typeface="Garamond"/>
                <a:cs typeface="Garamond"/>
                <a:sym typeface="Garamond"/>
              </a:defRPr>
            </a:lvl2pPr>
            <a:lvl3pPr marL="0" marR="0" lvl="2" indent="0" algn="l" rtl="0">
              <a:spcBef>
                <a:spcPts val="0"/>
              </a:spcBef>
              <a:buNone/>
              <a:defRPr sz="1867">
                <a:solidFill>
                  <a:schemeClr val="dk1"/>
                </a:solidFill>
                <a:latin typeface="Garamond"/>
                <a:ea typeface="Garamond"/>
                <a:cs typeface="Garamond"/>
                <a:sym typeface="Garamond"/>
              </a:defRPr>
            </a:lvl3pPr>
            <a:lvl4pPr marL="0" marR="0" lvl="3" indent="0" algn="l" rtl="0">
              <a:spcBef>
                <a:spcPts val="0"/>
              </a:spcBef>
              <a:buNone/>
              <a:defRPr sz="1867">
                <a:solidFill>
                  <a:schemeClr val="dk1"/>
                </a:solidFill>
                <a:latin typeface="Garamond"/>
                <a:ea typeface="Garamond"/>
                <a:cs typeface="Garamond"/>
                <a:sym typeface="Garamond"/>
              </a:defRPr>
            </a:lvl4pPr>
            <a:lvl5pPr marL="0" marR="0" lvl="4" indent="0" algn="l" rtl="0">
              <a:spcBef>
                <a:spcPts val="0"/>
              </a:spcBef>
              <a:buNone/>
              <a:defRPr sz="1867">
                <a:solidFill>
                  <a:schemeClr val="dk1"/>
                </a:solidFill>
                <a:latin typeface="Garamond"/>
                <a:ea typeface="Garamond"/>
                <a:cs typeface="Garamond"/>
                <a:sym typeface="Garamond"/>
              </a:defRPr>
            </a:lvl5pPr>
            <a:lvl6pPr marL="0" marR="0" lvl="5" indent="0" algn="l" rtl="0">
              <a:spcBef>
                <a:spcPts val="0"/>
              </a:spcBef>
              <a:buNone/>
              <a:defRPr sz="1867">
                <a:solidFill>
                  <a:schemeClr val="dk1"/>
                </a:solidFill>
                <a:latin typeface="Garamond"/>
                <a:ea typeface="Garamond"/>
                <a:cs typeface="Garamond"/>
                <a:sym typeface="Garamond"/>
              </a:defRPr>
            </a:lvl6pPr>
            <a:lvl7pPr marL="0" marR="0" lvl="6" indent="0" algn="l" rtl="0">
              <a:spcBef>
                <a:spcPts val="0"/>
              </a:spcBef>
              <a:buNone/>
              <a:defRPr sz="1867">
                <a:solidFill>
                  <a:schemeClr val="dk1"/>
                </a:solidFill>
                <a:latin typeface="Garamond"/>
                <a:ea typeface="Garamond"/>
                <a:cs typeface="Garamond"/>
                <a:sym typeface="Garamond"/>
              </a:defRPr>
            </a:lvl7pPr>
            <a:lvl8pPr marL="0" marR="0" lvl="7" indent="0" algn="l" rtl="0">
              <a:spcBef>
                <a:spcPts val="0"/>
              </a:spcBef>
              <a:buNone/>
              <a:defRPr sz="1867">
                <a:solidFill>
                  <a:schemeClr val="dk1"/>
                </a:solidFill>
                <a:latin typeface="Garamond"/>
                <a:ea typeface="Garamond"/>
                <a:cs typeface="Garamond"/>
                <a:sym typeface="Garamond"/>
              </a:defRPr>
            </a:lvl8pPr>
            <a:lvl9pPr marL="0" marR="0" lvl="8" indent="0" algn="l" rtl="0">
              <a:spcBef>
                <a:spcPts val="0"/>
              </a:spcBef>
              <a:buNone/>
              <a:defRPr sz="1867">
                <a:solidFill>
                  <a:schemeClr val="dk1"/>
                </a:solidFill>
                <a:latin typeface="Garamond"/>
                <a:ea typeface="Garamond"/>
                <a:cs typeface="Garamond"/>
                <a:sym typeface="Garamond"/>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4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5"/>
        <p:cNvGrpSpPr/>
        <p:nvPr/>
      </p:nvGrpSpPr>
      <p:grpSpPr>
        <a:xfrm>
          <a:off x="0" y="0"/>
          <a:ext cx="0" cy="0"/>
          <a:chOff x="0" y="0"/>
          <a:chExt cx="0" cy="0"/>
        </a:xfrm>
      </p:grpSpPr>
      <p:pic>
        <p:nvPicPr>
          <p:cNvPr id="76" name="Google Shape;76;g11902aaeef3_0_154"/>
          <p:cNvPicPr preferRelativeResize="0"/>
          <p:nvPr/>
        </p:nvPicPr>
        <p:blipFill rotWithShape="1">
          <a:blip r:embed="rId2">
            <a:alphaModFix/>
          </a:blip>
          <a:srcRect l="24581" t="35499" r="18674" b="61295"/>
          <a:stretch/>
        </p:blipFill>
        <p:spPr>
          <a:xfrm>
            <a:off x="812802" y="6408738"/>
            <a:ext cx="10615085" cy="449263"/>
          </a:xfrm>
          <a:prstGeom prst="rect">
            <a:avLst/>
          </a:prstGeom>
          <a:noFill/>
          <a:ln>
            <a:noFill/>
          </a:ln>
        </p:spPr>
      </p:pic>
      <p:sp>
        <p:nvSpPr>
          <p:cNvPr id="77" name="Google Shape;77;g11902aaeef3_0_154"/>
          <p:cNvSpPr txBox="1">
            <a:spLocks noGrp="1"/>
          </p:cNvSpPr>
          <p:nvPr>
            <p:ph type="title"/>
          </p:nvPr>
        </p:nvSpPr>
        <p:spPr>
          <a:xfrm>
            <a:off x="609600" y="274639"/>
            <a:ext cx="10972800" cy="11432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accent1"/>
              </a:buClr>
              <a:buSzPts val="3300"/>
              <a:buFont typeface="Garamond"/>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g11902aaeef3_0_154"/>
          <p:cNvSpPr txBox="1">
            <a:spLocks noGrp="1"/>
          </p:cNvSpPr>
          <p:nvPr>
            <p:ph type="body" idx="1"/>
          </p:nvPr>
        </p:nvSpPr>
        <p:spPr>
          <a:xfrm>
            <a:off x="304800" y="1066800"/>
            <a:ext cx="5537200" cy="4724400"/>
          </a:xfrm>
          <a:prstGeom prst="rect">
            <a:avLst/>
          </a:prstGeom>
          <a:noFill/>
          <a:ln>
            <a:noFill/>
          </a:ln>
        </p:spPr>
        <p:txBody>
          <a:bodyPr spcFirstLastPara="1" wrap="square" lIns="91425" tIns="45700" rIns="91425" bIns="45700" anchor="t" anchorCtr="0">
            <a:normAutofit/>
          </a:bodyPr>
          <a:lstStyle>
            <a:lvl1pPr marL="609585" marR="0" lvl="0" indent="-457189" algn="l" rtl="0">
              <a:spcBef>
                <a:spcPts val="480"/>
              </a:spcBef>
              <a:spcAft>
                <a:spcPts val="0"/>
              </a:spcAft>
              <a:buClr>
                <a:schemeClr val="dk1"/>
              </a:buClr>
              <a:buSzPts val="1800"/>
              <a:buFont typeface="Arial"/>
              <a:buChar char="•"/>
              <a:defRPr sz="2400" b="0" i="0" u="none" strike="noStrike" cap="none">
                <a:solidFill>
                  <a:schemeClr val="dk1"/>
                </a:solidFill>
                <a:latin typeface="Rockwell"/>
                <a:ea typeface="Rockwell"/>
                <a:cs typeface="Rockwell"/>
                <a:sym typeface="Rockwell"/>
              </a:defRPr>
            </a:lvl1pPr>
            <a:lvl2pPr marL="1219170" marR="0" lvl="1" indent="-431789" algn="l" rtl="0">
              <a:spcBef>
                <a:spcPts val="1600"/>
              </a:spcBef>
              <a:spcAft>
                <a:spcPts val="0"/>
              </a:spcAft>
              <a:buClr>
                <a:schemeClr val="dk1"/>
              </a:buClr>
              <a:buSzPts val="1500"/>
              <a:buFont typeface="Arial"/>
              <a:buChar char="–"/>
              <a:defRPr sz="2000" b="0" i="0" u="none" strike="noStrike" cap="none">
                <a:solidFill>
                  <a:schemeClr val="dk1"/>
                </a:solidFill>
                <a:latin typeface="Rockwell"/>
                <a:ea typeface="Rockwell"/>
                <a:cs typeface="Rockwell"/>
                <a:sym typeface="Rockwell"/>
              </a:defRPr>
            </a:lvl2pPr>
            <a:lvl3pPr marL="1828754" marR="0" lvl="2" indent="-419090" algn="l" rtl="0">
              <a:spcBef>
                <a:spcPts val="1600"/>
              </a:spcBef>
              <a:spcAft>
                <a:spcPts val="0"/>
              </a:spcAft>
              <a:buClr>
                <a:schemeClr val="dk1"/>
              </a:buClr>
              <a:buSzPts val="1350"/>
              <a:buFont typeface="Arial"/>
              <a:buChar char="•"/>
              <a:defRPr sz="1800" b="0" i="0" u="none" strike="noStrike" cap="none">
                <a:solidFill>
                  <a:schemeClr val="dk1"/>
                </a:solidFill>
                <a:latin typeface="Rockwell"/>
                <a:ea typeface="Rockwell"/>
                <a:cs typeface="Rockwell"/>
                <a:sym typeface="Rockwell"/>
              </a:defRPr>
            </a:lvl3pPr>
            <a:lvl4pPr marL="2438339" marR="0" lvl="3" indent="-406390" algn="l" rtl="0">
              <a:spcBef>
                <a:spcPts val="1600"/>
              </a:spcBef>
              <a:spcAft>
                <a:spcPts val="0"/>
              </a:spcAft>
              <a:buClr>
                <a:schemeClr val="dk1"/>
              </a:buClr>
              <a:buSzPts val="1200"/>
              <a:buFont typeface="Arial"/>
              <a:buChar char="–"/>
              <a:defRPr sz="1600" b="0" i="0" u="none" strike="noStrike" cap="none">
                <a:solidFill>
                  <a:schemeClr val="dk1"/>
                </a:solidFill>
                <a:latin typeface="Rockwell"/>
                <a:ea typeface="Rockwell"/>
                <a:cs typeface="Rockwell"/>
                <a:sym typeface="Rockwell"/>
              </a:defRPr>
            </a:lvl4pPr>
            <a:lvl5pPr marL="3047924" marR="0" lvl="4" indent="-419090" algn="l" rtl="0">
              <a:spcBef>
                <a:spcPts val="1600"/>
              </a:spcBef>
              <a:spcAft>
                <a:spcPts val="0"/>
              </a:spcAft>
              <a:buClr>
                <a:schemeClr val="dk1"/>
              </a:buClr>
              <a:buSzPts val="1350"/>
              <a:buFont typeface="Arial"/>
              <a:buChar char="»"/>
              <a:defRPr sz="1800" b="0" i="0" u="none" strike="noStrike" cap="none">
                <a:solidFill>
                  <a:schemeClr val="dk1"/>
                </a:solidFill>
                <a:latin typeface="Rockwell"/>
                <a:ea typeface="Rockwell"/>
                <a:cs typeface="Rockwell"/>
                <a:sym typeface="Rockwell"/>
              </a:defRPr>
            </a:lvl5pPr>
            <a:lvl6pPr marL="3657509" marR="0" lvl="5" indent="-419090" algn="l" rtl="0">
              <a:spcBef>
                <a:spcPts val="1600"/>
              </a:spcBef>
              <a:spcAft>
                <a:spcPts val="0"/>
              </a:spcAft>
              <a:buClr>
                <a:schemeClr val="dk1"/>
              </a:buClr>
              <a:buSzPts val="1350"/>
              <a:buFont typeface="Arial"/>
              <a:buChar char="•"/>
              <a:defRPr sz="1800" b="0" i="0" u="none" strike="noStrike" cap="none">
                <a:solidFill>
                  <a:schemeClr val="dk1"/>
                </a:solidFill>
                <a:latin typeface="Garamond"/>
                <a:ea typeface="Garamond"/>
                <a:cs typeface="Garamond"/>
                <a:sym typeface="Garamond"/>
              </a:defRPr>
            </a:lvl6pPr>
            <a:lvl7pPr marL="4267093" marR="0" lvl="6" indent="-419090" algn="l" rtl="0">
              <a:spcBef>
                <a:spcPts val="1600"/>
              </a:spcBef>
              <a:spcAft>
                <a:spcPts val="0"/>
              </a:spcAft>
              <a:buClr>
                <a:schemeClr val="dk1"/>
              </a:buClr>
              <a:buSzPts val="1350"/>
              <a:buFont typeface="Arial"/>
              <a:buChar char="•"/>
              <a:defRPr sz="1800" b="0" i="0" u="none" strike="noStrike" cap="none">
                <a:solidFill>
                  <a:schemeClr val="dk1"/>
                </a:solidFill>
                <a:latin typeface="Garamond"/>
                <a:ea typeface="Garamond"/>
                <a:cs typeface="Garamond"/>
                <a:sym typeface="Garamond"/>
              </a:defRPr>
            </a:lvl7pPr>
            <a:lvl8pPr marL="4876678" marR="0" lvl="7" indent="-419090" algn="l" rtl="0">
              <a:spcBef>
                <a:spcPts val="1600"/>
              </a:spcBef>
              <a:spcAft>
                <a:spcPts val="0"/>
              </a:spcAft>
              <a:buClr>
                <a:schemeClr val="dk1"/>
              </a:buClr>
              <a:buSzPts val="1350"/>
              <a:buFont typeface="Arial"/>
              <a:buChar char="•"/>
              <a:defRPr sz="1800" b="0" i="0" u="none" strike="noStrike" cap="none">
                <a:solidFill>
                  <a:schemeClr val="dk1"/>
                </a:solidFill>
                <a:latin typeface="Garamond"/>
                <a:ea typeface="Garamond"/>
                <a:cs typeface="Garamond"/>
                <a:sym typeface="Garamond"/>
              </a:defRPr>
            </a:lvl8pPr>
            <a:lvl9pPr marL="5486263" marR="0" lvl="8" indent="-419090" algn="l" rtl="0">
              <a:spcBef>
                <a:spcPts val="1600"/>
              </a:spcBef>
              <a:spcAft>
                <a:spcPts val="1600"/>
              </a:spcAft>
              <a:buClr>
                <a:schemeClr val="dk1"/>
              </a:buClr>
              <a:buSzPts val="1350"/>
              <a:buFont typeface="Arial"/>
              <a:buChar char="•"/>
              <a:defRPr sz="1800" b="0" i="0" u="none" strike="noStrike" cap="none">
                <a:solidFill>
                  <a:schemeClr val="dk1"/>
                </a:solidFill>
                <a:latin typeface="Garamond"/>
                <a:ea typeface="Garamond"/>
                <a:cs typeface="Garamond"/>
                <a:sym typeface="Garamond"/>
              </a:defRPr>
            </a:lvl9pPr>
          </a:lstStyle>
          <a:p>
            <a:endParaRPr/>
          </a:p>
        </p:txBody>
      </p:sp>
      <p:sp>
        <p:nvSpPr>
          <p:cNvPr id="79" name="Google Shape;79;g11902aaeef3_0_154"/>
          <p:cNvSpPr>
            <a:spLocks noGrp="1"/>
          </p:cNvSpPr>
          <p:nvPr>
            <p:ph type="pic" idx="2"/>
          </p:nvPr>
        </p:nvSpPr>
        <p:spPr>
          <a:xfrm>
            <a:off x="6380480" y="1066800"/>
            <a:ext cx="5791200" cy="4724400"/>
          </a:xfrm>
          <a:prstGeom prst="rect">
            <a:avLst/>
          </a:prstGeom>
          <a:noFill/>
          <a:ln>
            <a:noFill/>
          </a:ln>
        </p:spPr>
      </p:sp>
      <p:pic>
        <p:nvPicPr>
          <p:cNvPr id="80" name="Google Shape;80;g11902aaeef3_0_154" descr="A red sign with white text&#10;&#10;Description automatically generated with low confidence"/>
          <p:cNvPicPr preferRelativeResize="0"/>
          <p:nvPr/>
        </p:nvPicPr>
        <p:blipFill rotWithShape="1">
          <a:blip r:embed="rId3">
            <a:alphaModFix/>
          </a:blip>
          <a:srcRect/>
          <a:stretch/>
        </p:blipFill>
        <p:spPr>
          <a:xfrm>
            <a:off x="10430353" y="5715001"/>
            <a:ext cx="1422399" cy="1066799"/>
          </a:xfrm>
          <a:prstGeom prst="rect">
            <a:avLst/>
          </a:prstGeom>
          <a:noFill/>
          <a:ln>
            <a:noFill/>
          </a:ln>
        </p:spPr>
      </p:pic>
    </p:spTree>
    <p:extLst>
      <p:ext uri="{BB962C8B-B14F-4D97-AF65-F5344CB8AC3E}">
        <p14:creationId xmlns:p14="http://schemas.microsoft.com/office/powerpoint/2010/main" val="387317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18"/>
        <p:cNvGrpSpPr/>
        <p:nvPr/>
      </p:nvGrpSpPr>
      <p:grpSpPr>
        <a:xfrm>
          <a:off x="0" y="0"/>
          <a:ext cx="0" cy="0"/>
          <a:chOff x="0" y="0"/>
          <a:chExt cx="0" cy="0"/>
        </a:xfrm>
      </p:grpSpPr>
      <p:sp>
        <p:nvSpPr>
          <p:cNvPr id="19" name="Google Shape;19;g11902aaeef3_0_97"/>
          <p:cNvSpPr/>
          <p:nvPr/>
        </p:nvSpPr>
        <p:spPr>
          <a:xfrm>
            <a:off x="0" y="64132"/>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0" name="Google Shape;20;g11902aaeef3_0_97"/>
          <p:cNvSpPr/>
          <p:nvPr/>
        </p:nvSpPr>
        <p:spPr>
          <a:xfrm>
            <a:off x="0"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21" name="Google Shape;21;g11902aaeef3_0_97"/>
          <p:cNvSpPr txBox="1">
            <a:spLocks noGrp="1"/>
          </p:cNvSpPr>
          <p:nvPr>
            <p:ph type="title"/>
          </p:nvPr>
        </p:nvSpPr>
        <p:spPr>
          <a:xfrm>
            <a:off x="415600" y="719633"/>
            <a:ext cx="11360800" cy="17100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2" name="Google Shape;22;g11902aaeef3_0_9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3984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g11902aaeef3_0_102"/>
          <p:cNvSpPr/>
          <p:nvPr/>
        </p:nvSpPr>
        <p:spPr>
          <a:xfrm>
            <a:off x="0" y="0"/>
            <a:ext cx="5752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g11902aaeef3_0_102"/>
          <p:cNvSpPr/>
          <p:nvPr/>
        </p:nvSpPr>
        <p:spPr>
          <a:xfrm>
            <a:off x="1" y="58834"/>
            <a:ext cx="5751500" cy="5865833"/>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6" name="Google Shape;26;g11902aaeef3_0_102"/>
          <p:cNvSpPr/>
          <p:nvPr/>
        </p:nvSpPr>
        <p:spPr>
          <a:xfrm>
            <a:off x="-167" y="0"/>
            <a:ext cx="5755867" cy="58608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7" name="Google Shape;27;g11902aaeef3_0_102"/>
          <p:cNvSpPr txBox="1">
            <a:spLocks noGrp="1"/>
          </p:cNvSpPr>
          <p:nvPr>
            <p:ph type="title"/>
          </p:nvPr>
        </p:nvSpPr>
        <p:spPr>
          <a:xfrm>
            <a:off x="415633" y="667900"/>
            <a:ext cx="4942000" cy="33452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8" name="Google Shape;28;g11902aaeef3_0_102"/>
          <p:cNvSpPr txBox="1">
            <a:spLocks noGrp="1"/>
          </p:cNvSpPr>
          <p:nvPr>
            <p:ph type="body" idx="1"/>
          </p:nvPr>
        </p:nvSpPr>
        <p:spPr>
          <a:xfrm>
            <a:off x="6192900" y="667900"/>
            <a:ext cx="5555200" cy="5464800"/>
          </a:xfrm>
          <a:prstGeom prst="rect">
            <a:avLst/>
          </a:prstGeom>
        </p:spPr>
        <p:txBody>
          <a:bodyPr spcFirstLastPara="1" wrap="square" lIns="91425" tIns="91425" rIns="91425" bIns="91425" anchor="t" anchorCtr="0">
            <a:normAutofit/>
          </a:bodyPr>
          <a:lstStyle>
            <a:lvl1pPr marL="609585" lvl="0" indent="-414856" rtl="0">
              <a:spcBef>
                <a:spcPts val="0"/>
              </a:spcBef>
              <a:spcAft>
                <a:spcPts val="0"/>
              </a:spcAft>
              <a:buSzPts val="1300"/>
              <a:buChar char="●"/>
              <a:defRPr/>
            </a:lvl1pPr>
            <a:lvl2pPr marL="1219170" lvl="1" indent="-397923" rtl="0">
              <a:spcBef>
                <a:spcPts val="0"/>
              </a:spcBef>
              <a:spcAft>
                <a:spcPts val="0"/>
              </a:spcAft>
              <a:buSzPts val="1100"/>
              <a:buChar char="○"/>
              <a:defRPr/>
            </a:lvl2pPr>
            <a:lvl3pPr marL="1828754" lvl="2" indent="-397923" rtl="0">
              <a:spcBef>
                <a:spcPts val="0"/>
              </a:spcBef>
              <a:spcAft>
                <a:spcPts val="0"/>
              </a:spcAft>
              <a:buSzPts val="1100"/>
              <a:buChar char="■"/>
              <a:defRPr/>
            </a:lvl3pPr>
            <a:lvl4pPr marL="2438339" lvl="3" indent="-397923" rtl="0">
              <a:spcBef>
                <a:spcPts val="0"/>
              </a:spcBef>
              <a:spcAft>
                <a:spcPts val="0"/>
              </a:spcAft>
              <a:buSzPts val="1100"/>
              <a:buChar char="●"/>
              <a:defRPr/>
            </a:lvl4pPr>
            <a:lvl5pPr marL="3047924" lvl="4" indent="-397923" rtl="0">
              <a:spcBef>
                <a:spcPts val="0"/>
              </a:spcBef>
              <a:spcAft>
                <a:spcPts val="0"/>
              </a:spcAft>
              <a:buSzPts val="1100"/>
              <a:buChar char="○"/>
              <a:defRPr/>
            </a:lvl5pPr>
            <a:lvl6pPr marL="3657509" lvl="5" indent="-397923" rtl="0">
              <a:spcBef>
                <a:spcPts val="0"/>
              </a:spcBef>
              <a:spcAft>
                <a:spcPts val="0"/>
              </a:spcAft>
              <a:buSzPts val="1100"/>
              <a:buChar char="■"/>
              <a:defRPr/>
            </a:lvl6pPr>
            <a:lvl7pPr marL="4267093" lvl="6" indent="-397923" rtl="0">
              <a:spcBef>
                <a:spcPts val="0"/>
              </a:spcBef>
              <a:spcAft>
                <a:spcPts val="0"/>
              </a:spcAft>
              <a:buSzPts val="1100"/>
              <a:buChar char="●"/>
              <a:defRPr/>
            </a:lvl7pPr>
            <a:lvl8pPr marL="4876678" lvl="7" indent="-397923" rtl="0">
              <a:spcBef>
                <a:spcPts val="0"/>
              </a:spcBef>
              <a:spcAft>
                <a:spcPts val="0"/>
              </a:spcAft>
              <a:buSzPts val="1100"/>
              <a:buChar char="○"/>
              <a:defRPr/>
            </a:lvl8pPr>
            <a:lvl9pPr marL="5486263" lvl="8" indent="-397923" rtl="0">
              <a:spcBef>
                <a:spcPts val="0"/>
              </a:spcBef>
              <a:spcAft>
                <a:spcPts val="0"/>
              </a:spcAft>
              <a:buSzPts val="1100"/>
              <a:buChar char="■"/>
              <a:defRPr/>
            </a:lvl9pPr>
          </a:lstStyle>
          <a:p>
            <a:endParaRPr/>
          </a:p>
        </p:txBody>
      </p:sp>
      <p:sp>
        <p:nvSpPr>
          <p:cNvPr id="29" name="Google Shape;29;g11902aaeef3_0_10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2351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g11902aaeef3_0_115"/>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g11902aaeef3_0_115"/>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g11902aaeef3_0_1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7691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45"/>
        <p:cNvGrpSpPr/>
        <p:nvPr/>
      </p:nvGrpSpPr>
      <p:grpSpPr>
        <a:xfrm>
          <a:off x="0" y="0"/>
          <a:ext cx="0" cy="0"/>
          <a:chOff x="0" y="0"/>
          <a:chExt cx="0" cy="0"/>
        </a:xfrm>
      </p:grpSpPr>
      <p:sp>
        <p:nvSpPr>
          <p:cNvPr id="46" name="Google Shape;46;g11902aaeef3_0_124"/>
          <p:cNvSpPr txBox="1">
            <a:spLocks noGrp="1"/>
          </p:cNvSpPr>
          <p:nvPr>
            <p:ph type="title"/>
          </p:nvPr>
        </p:nvSpPr>
        <p:spPr>
          <a:xfrm>
            <a:off x="415567" y="1064800"/>
            <a:ext cx="8330400" cy="47284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47" name="Google Shape;47;g11902aaeef3_0_1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560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g11902aaeef3_0_127"/>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g11902aaeef3_0_127"/>
          <p:cNvSpPr txBox="1">
            <a:spLocks noGrp="1"/>
          </p:cNvSpPr>
          <p:nvPr>
            <p:ph type="title"/>
          </p:nvPr>
        </p:nvSpPr>
        <p:spPr>
          <a:xfrm>
            <a:off x="415067" y="667900"/>
            <a:ext cx="4939200" cy="2732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51" name="Google Shape;51;g11902aaeef3_0_127"/>
          <p:cNvSpPr txBox="1">
            <a:spLocks noGrp="1"/>
          </p:cNvSpPr>
          <p:nvPr>
            <p:ph type="subTitle" idx="1"/>
          </p:nvPr>
        </p:nvSpPr>
        <p:spPr>
          <a:xfrm>
            <a:off x="406400" y="3502300"/>
            <a:ext cx="4939200" cy="12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2"/>
              </a:buClr>
              <a:buSzPts val="1600"/>
              <a:buNone/>
              <a:defRPr sz="2133">
                <a:solidFill>
                  <a:schemeClr val="accent2"/>
                </a:solidFill>
              </a:defRPr>
            </a:lvl1pPr>
            <a:lvl2pPr lvl="1" rtl="0">
              <a:lnSpc>
                <a:spcPct val="100000"/>
              </a:lnSpc>
              <a:spcBef>
                <a:spcPts val="0"/>
              </a:spcBef>
              <a:spcAft>
                <a:spcPts val="0"/>
              </a:spcAft>
              <a:buClr>
                <a:schemeClr val="accent2"/>
              </a:buClr>
              <a:buSzPts val="1600"/>
              <a:buNone/>
              <a:defRPr sz="2133">
                <a:solidFill>
                  <a:schemeClr val="accent2"/>
                </a:solidFill>
              </a:defRPr>
            </a:lvl2pPr>
            <a:lvl3pPr lvl="2" rtl="0">
              <a:lnSpc>
                <a:spcPct val="100000"/>
              </a:lnSpc>
              <a:spcBef>
                <a:spcPts val="0"/>
              </a:spcBef>
              <a:spcAft>
                <a:spcPts val="0"/>
              </a:spcAft>
              <a:buClr>
                <a:schemeClr val="accent2"/>
              </a:buClr>
              <a:buSzPts val="1600"/>
              <a:buNone/>
              <a:defRPr sz="2133">
                <a:solidFill>
                  <a:schemeClr val="accent2"/>
                </a:solidFill>
              </a:defRPr>
            </a:lvl3pPr>
            <a:lvl4pPr lvl="3" rtl="0">
              <a:lnSpc>
                <a:spcPct val="100000"/>
              </a:lnSpc>
              <a:spcBef>
                <a:spcPts val="0"/>
              </a:spcBef>
              <a:spcAft>
                <a:spcPts val="0"/>
              </a:spcAft>
              <a:buClr>
                <a:schemeClr val="accent2"/>
              </a:buClr>
              <a:buSzPts val="1600"/>
              <a:buNone/>
              <a:defRPr sz="2133">
                <a:solidFill>
                  <a:schemeClr val="accent2"/>
                </a:solidFill>
              </a:defRPr>
            </a:lvl4pPr>
            <a:lvl5pPr lvl="4" rtl="0">
              <a:lnSpc>
                <a:spcPct val="100000"/>
              </a:lnSpc>
              <a:spcBef>
                <a:spcPts val="0"/>
              </a:spcBef>
              <a:spcAft>
                <a:spcPts val="0"/>
              </a:spcAft>
              <a:buClr>
                <a:schemeClr val="accent2"/>
              </a:buClr>
              <a:buSzPts val="1600"/>
              <a:buNone/>
              <a:defRPr sz="2133">
                <a:solidFill>
                  <a:schemeClr val="accent2"/>
                </a:solidFill>
              </a:defRPr>
            </a:lvl5pPr>
            <a:lvl6pPr lvl="5" rtl="0">
              <a:lnSpc>
                <a:spcPct val="100000"/>
              </a:lnSpc>
              <a:spcBef>
                <a:spcPts val="0"/>
              </a:spcBef>
              <a:spcAft>
                <a:spcPts val="0"/>
              </a:spcAft>
              <a:buClr>
                <a:schemeClr val="accent2"/>
              </a:buClr>
              <a:buSzPts val="1600"/>
              <a:buNone/>
              <a:defRPr sz="2133">
                <a:solidFill>
                  <a:schemeClr val="accent2"/>
                </a:solidFill>
              </a:defRPr>
            </a:lvl6pPr>
            <a:lvl7pPr lvl="6" rtl="0">
              <a:lnSpc>
                <a:spcPct val="100000"/>
              </a:lnSpc>
              <a:spcBef>
                <a:spcPts val="0"/>
              </a:spcBef>
              <a:spcAft>
                <a:spcPts val="0"/>
              </a:spcAft>
              <a:buClr>
                <a:schemeClr val="accent2"/>
              </a:buClr>
              <a:buSzPts val="1600"/>
              <a:buNone/>
              <a:defRPr sz="2133">
                <a:solidFill>
                  <a:schemeClr val="accent2"/>
                </a:solidFill>
              </a:defRPr>
            </a:lvl7pPr>
            <a:lvl8pPr lvl="7" rtl="0">
              <a:lnSpc>
                <a:spcPct val="100000"/>
              </a:lnSpc>
              <a:spcBef>
                <a:spcPts val="0"/>
              </a:spcBef>
              <a:spcAft>
                <a:spcPts val="0"/>
              </a:spcAft>
              <a:buClr>
                <a:schemeClr val="accent2"/>
              </a:buClr>
              <a:buSzPts val="1600"/>
              <a:buNone/>
              <a:defRPr sz="2133">
                <a:solidFill>
                  <a:schemeClr val="accent2"/>
                </a:solidFill>
              </a:defRPr>
            </a:lvl8pPr>
            <a:lvl9pPr lvl="8" rtl="0">
              <a:lnSpc>
                <a:spcPct val="100000"/>
              </a:lnSpc>
              <a:spcBef>
                <a:spcPts val="0"/>
              </a:spcBef>
              <a:spcAft>
                <a:spcPts val="0"/>
              </a:spcAft>
              <a:buClr>
                <a:schemeClr val="accent2"/>
              </a:buClr>
              <a:buSzPts val="1600"/>
              <a:buNone/>
              <a:defRPr sz="2133">
                <a:solidFill>
                  <a:schemeClr val="accent2"/>
                </a:solidFill>
              </a:defRPr>
            </a:lvl9pPr>
          </a:lstStyle>
          <a:p>
            <a:endParaRPr/>
          </a:p>
        </p:txBody>
      </p:sp>
      <p:sp>
        <p:nvSpPr>
          <p:cNvPr id="52" name="Google Shape;52;g11902aaeef3_0_127"/>
          <p:cNvSpPr txBox="1">
            <a:spLocks noGrp="1"/>
          </p:cNvSpPr>
          <p:nvPr>
            <p:ph type="body" idx="2"/>
          </p:nvPr>
        </p:nvSpPr>
        <p:spPr>
          <a:xfrm>
            <a:off x="6505367" y="667900"/>
            <a:ext cx="5272000" cy="5482000"/>
          </a:xfrm>
          <a:prstGeom prst="rect">
            <a:avLst/>
          </a:prstGeom>
        </p:spPr>
        <p:txBody>
          <a:bodyPr spcFirstLastPara="1" wrap="square" lIns="91425" tIns="91425" rIns="91425" bIns="91425" anchor="t" anchorCtr="0">
            <a:normAutofit/>
          </a:bodyPr>
          <a:lstStyle>
            <a:lvl1pPr marL="609585" lvl="0" indent="-414856" rtl="0">
              <a:spcBef>
                <a:spcPts val="0"/>
              </a:spcBef>
              <a:spcAft>
                <a:spcPts val="0"/>
              </a:spcAft>
              <a:buSzPts val="1300"/>
              <a:buChar char="●"/>
              <a:defRPr/>
            </a:lvl1pPr>
            <a:lvl2pPr marL="1219170" lvl="1" indent="-397923" rtl="0">
              <a:spcBef>
                <a:spcPts val="0"/>
              </a:spcBef>
              <a:spcAft>
                <a:spcPts val="0"/>
              </a:spcAft>
              <a:buSzPts val="1100"/>
              <a:buChar char="○"/>
              <a:defRPr/>
            </a:lvl2pPr>
            <a:lvl3pPr marL="1828754" lvl="2" indent="-397923" rtl="0">
              <a:spcBef>
                <a:spcPts val="0"/>
              </a:spcBef>
              <a:spcAft>
                <a:spcPts val="0"/>
              </a:spcAft>
              <a:buSzPts val="1100"/>
              <a:buChar char="■"/>
              <a:defRPr/>
            </a:lvl3pPr>
            <a:lvl4pPr marL="2438339" lvl="3" indent="-397923" rtl="0">
              <a:spcBef>
                <a:spcPts val="0"/>
              </a:spcBef>
              <a:spcAft>
                <a:spcPts val="0"/>
              </a:spcAft>
              <a:buSzPts val="1100"/>
              <a:buChar char="●"/>
              <a:defRPr/>
            </a:lvl4pPr>
            <a:lvl5pPr marL="3047924" lvl="4" indent="-397923" rtl="0">
              <a:spcBef>
                <a:spcPts val="0"/>
              </a:spcBef>
              <a:spcAft>
                <a:spcPts val="0"/>
              </a:spcAft>
              <a:buSzPts val="1100"/>
              <a:buChar char="○"/>
              <a:defRPr/>
            </a:lvl5pPr>
            <a:lvl6pPr marL="3657509" lvl="5" indent="-397923" rtl="0">
              <a:spcBef>
                <a:spcPts val="0"/>
              </a:spcBef>
              <a:spcAft>
                <a:spcPts val="0"/>
              </a:spcAft>
              <a:buSzPts val="1100"/>
              <a:buChar char="■"/>
              <a:defRPr/>
            </a:lvl6pPr>
            <a:lvl7pPr marL="4267093" lvl="6" indent="-397923" rtl="0">
              <a:spcBef>
                <a:spcPts val="0"/>
              </a:spcBef>
              <a:spcAft>
                <a:spcPts val="0"/>
              </a:spcAft>
              <a:buSzPts val="1100"/>
              <a:buChar char="●"/>
              <a:defRPr/>
            </a:lvl7pPr>
            <a:lvl8pPr marL="4876678" lvl="7" indent="-397923" rtl="0">
              <a:spcBef>
                <a:spcPts val="0"/>
              </a:spcBef>
              <a:spcAft>
                <a:spcPts val="0"/>
              </a:spcAft>
              <a:buSzPts val="1100"/>
              <a:buChar char="○"/>
              <a:defRPr/>
            </a:lvl8pPr>
            <a:lvl9pPr marL="5486263" lvl="8" indent="-397923" rtl="0">
              <a:spcBef>
                <a:spcPts val="0"/>
              </a:spcBef>
              <a:spcAft>
                <a:spcPts val="0"/>
              </a:spcAft>
              <a:buSzPts val="1100"/>
              <a:buChar char="■"/>
              <a:defRPr/>
            </a:lvl9pPr>
          </a:lstStyle>
          <a:p>
            <a:endParaRPr/>
          </a:p>
        </p:txBody>
      </p:sp>
      <p:sp>
        <p:nvSpPr>
          <p:cNvPr id="53" name="Google Shape;53;g11902aaeef3_0_12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8315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g11902aaeef3_0_133"/>
          <p:cNvSpPr/>
          <p:nvPr/>
        </p:nvSpPr>
        <p:spPr>
          <a:xfrm>
            <a:off x="0" y="5825333"/>
            <a:ext cx="12192000" cy="1032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g11902aaeef3_0_133"/>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7" name="Google Shape;57;g11902aaeef3_0_13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688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8"/>
        <p:cNvGrpSpPr/>
        <p:nvPr/>
      </p:nvGrpSpPr>
      <p:grpSpPr>
        <a:xfrm>
          <a:off x="0" y="0"/>
          <a:ext cx="0" cy="0"/>
          <a:chOff x="0" y="0"/>
          <a:chExt cx="0" cy="0"/>
        </a:xfrm>
      </p:grpSpPr>
      <p:sp>
        <p:nvSpPr>
          <p:cNvPr id="59" name="Google Shape;59;g11902aaeef3_0_137"/>
          <p:cNvSpPr txBox="1">
            <a:spLocks noGrp="1"/>
          </p:cNvSpPr>
          <p:nvPr>
            <p:ph type="title" hasCustomPrompt="1"/>
          </p:nvPr>
        </p:nvSpPr>
        <p:spPr>
          <a:xfrm>
            <a:off x="415667" y="1108233"/>
            <a:ext cx="7113200" cy="16596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10000"/>
              <a:buNone/>
              <a:defRPr sz="13333">
                <a:solidFill>
                  <a:schemeClr val="lt1"/>
                </a:solidFill>
              </a:defRPr>
            </a:lvl1pPr>
            <a:lvl2pPr lvl="1" rtl="0">
              <a:spcBef>
                <a:spcPts val="0"/>
              </a:spcBef>
              <a:spcAft>
                <a:spcPts val="0"/>
              </a:spcAft>
              <a:buClr>
                <a:schemeClr val="lt1"/>
              </a:buClr>
              <a:buSzPts val="10000"/>
              <a:buNone/>
              <a:defRPr sz="13333">
                <a:solidFill>
                  <a:schemeClr val="lt1"/>
                </a:solidFill>
              </a:defRPr>
            </a:lvl2pPr>
            <a:lvl3pPr lvl="2" rtl="0">
              <a:spcBef>
                <a:spcPts val="0"/>
              </a:spcBef>
              <a:spcAft>
                <a:spcPts val="0"/>
              </a:spcAft>
              <a:buClr>
                <a:schemeClr val="lt1"/>
              </a:buClr>
              <a:buSzPts val="10000"/>
              <a:buNone/>
              <a:defRPr sz="13333">
                <a:solidFill>
                  <a:schemeClr val="lt1"/>
                </a:solidFill>
              </a:defRPr>
            </a:lvl3pPr>
            <a:lvl4pPr lvl="3" rtl="0">
              <a:spcBef>
                <a:spcPts val="0"/>
              </a:spcBef>
              <a:spcAft>
                <a:spcPts val="0"/>
              </a:spcAft>
              <a:buClr>
                <a:schemeClr val="lt1"/>
              </a:buClr>
              <a:buSzPts val="10000"/>
              <a:buNone/>
              <a:defRPr sz="13333">
                <a:solidFill>
                  <a:schemeClr val="lt1"/>
                </a:solidFill>
              </a:defRPr>
            </a:lvl4pPr>
            <a:lvl5pPr lvl="4" rtl="0">
              <a:spcBef>
                <a:spcPts val="0"/>
              </a:spcBef>
              <a:spcAft>
                <a:spcPts val="0"/>
              </a:spcAft>
              <a:buClr>
                <a:schemeClr val="lt1"/>
              </a:buClr>
              <a:buSzPts val="10000"/>
              <a:buNone/>
              <a:defRPr sz="13333">
                <a:solidFill>
                  <a:schemeClr val="lt1"/>
                </a:solidFill>
              </a:defRPr>
            </a:lvl5pPr>
            <a:lvl6pPr lvl="5" rtl="0">
              <a:spcBef>
                <a:spcPts val="0"/>
              </a:spcBef>
              <a:spcAft>
                <a:spcPts val="0"/>
              </a:spcAft>
              <a:buClr>
                <a:schemeClr val="lt1"/>
              </a:buClr>
              <a:buSzPts val="10000"/>
              <a:buNone/>
              <a:defRPr sz="13333">
                <a:solidFill>
                  <a:schemeClr val="lt1"/>
                </a:solidFill>
              </a:defRPr>
            </a:lvl6pPr>
            <a:lvl7pPr lvl="6" rtl="0">
              <a:spcBef>
                <a:spcPts val="0"/>
              </a:spcBef>
              <a:spcAft>
                <a:spcPts val="0"/>
              </a:spcAft>
              <a:buClr>
                <a:schemeClr val="lt1"/>
              </a:buClr>
              <a:buSzPts val="10000"/>
              <a:buNone/>
              <a:defRPr sz="13333">
                <a:solidFill>
                  <a:schemeClr val="lt1"/>
                </a:solidFill>
              </a:defRPr>
            </a:lvl7pPr>
            <a:lvl8pPr lvl="7" rtl="0">
              <a:spcBef>
                <a:spcPts val="0"/>
              </a:spcBef>
              <a:spcAft>
                <a:spcPts val="0"/>
              </a:spcAft>
              <a:buClr>
                <a:schemeClr val="lt1"/>
              </a:buClr>
              <a:buSzPts val="10000"/>
              <a:buNone/>
              <a:defRPr sz="13333">
                <a:solidFill>
                  <a:schemeClr val="lt1"/>
                </a:solidFill>
              </a:defRPr>
            </a:lvl8pPr>
            <a:lvl9pPr lvl="8" rtl="0">
              <a:spcBef>
                <a:spcPts val="0"/>
              </a:spcBef>
              <a:spcAft>
                <a:spcPts val="0"/>
              </a:spcAft>
              <a:buClr>
                <a:schemeClr val="lt1"/>
              </a:buClr>
              <a:buSzPts val="10000"/>
              <a:buNone/>
              <a:defRPr sz="13333">
                <a:solidFill>
                  <a:schemeClr val="lt1"/>
                </a:solidFill>
              </a:defRPr>
            </a:lvl9pPr>
          </a:lstStyle>
          <a:p>
            <a:r>
              <a:t>xx%</a:t>
            </a:r>
          </a:p>
        </p:txBody>
      </p:sp>
      <p:sp>
        <p:nvSpPr>
          <p:cNvPr id="60" name="Google Shape;60;g11902aaeef3_0_137"/>
          <p:cNvSpPr txBox="1">
            <a:spLocks noGrp="1"/>
          </p:cNvSpPr>
          <p:nvPr>
            <p:ph type="body" idx="1"/>
          </p:nvPr>
        </p:nvSpPr>
        <p:spPr>
          <a:xfrm>
            <a:off x="415600" y="2828567"/>
            <a:ext cx="7113200" cy="1256800"/>
          </a:xfrm>
          <a:prstGeom prst="rect">
            <a:avLst/>
          </a:prstGeom>
        </p:spPr>
        <p:txBody>
          <a:bodyPr spcFirstLastPara="1" wrap="square" lIns="91425" tIns="91425" rIns="91425" bIns="91425" anchor="t" anchorCtr="0">
            <a:normAutofit/>
          </a:bodyPr>
          <a:lstStyle>
            <a:lvl1pPr marL="609585" lvl="0" indent="-414856" rtl="0">
              <a:spcBef>
                <a:spcPts val="0"/>
              </a:spcBef>
              <a:spcAft>
                <a:spcPts val="0"/>
              </a:spcAft>
              <a:buClr>
                <a:schemeClr val="accent2"/>
              </a:buClr>
              <a:buSzPts val="1300"/>
              <a:buChar char="●"/>
              <a:defRPr>
                <a:solidFill>
                  <a:schemeClr val="accent2"/>
                </a:solidFill>
              </a:defRPr>
            </a:lvl1pPr>
            <a:lvl2pPr marL="1219170" lvl="1" indent="-397923" rtl="0">
              <a:spcBef>
                <a:spcPts val="0"/>
              </a:spcBef>
              <a:spcAft>
                <a:spcPts val="0"/>
              </a:spcAft>
              <a:buClr>
                <a:schemeClr val="accent2"/>
              </a:buClr>
              <a:buSzPts val="1100"/>
              <a:buChar char="○"/>
              <a:defRPr>
                <a:solidFill>
                  <a:schemeClr val="accent2"/>
                </a:solidFill>
              </a:defRPr>
            </a:lvl2pPr>
            <a:lvl3pPr marL="1828754" lvl="2" indent="-397923" rtl="0">
              <a:spcBef>
                <a:spcPts val="0"/>
              </a:spcBef>
              <a:spcAft>
                <a:spcPts val="0"/>
              </a:spcAft>
              <a:buClr>
                <a:schemeClr val="accent2"/>
              </a:buClr>
              <a:buSzPts val="1100"/>
              <a:buChar char="■"/>
              <a:defRPr>
                <a:solidFill>
                  <a:schemeClr val="accent2"/>
                </a:solidFill>
              </a:defRPr>
            </a:lvl3pPr>
            <a:lvl4pPr marL="2438339" lvl="3" indent="-397923" rtl="0">
              <a:spcBef>
                <a:spcPts val="0"/>
              </a:spcBef>
              <a:spcAft>
                <a:spcPts val="0"/>
              </a:spcAft>
              <a:buClr>
                <a:schemeClr val="accent2"/>
              </a:buClr>
              <a:buSzPts val="1100"/>
              <a:buChar char="●"/>
              <a:defRPr>
                <a:solidFill>
                  <a:schemeClr val="accent2"/>
                </a:solidFill>
              </a:defRPr>
            </a:lvl4pPr>
            <a:lvl5pPr marL="3047924" lvl="4" indent="-397923" rtl="0">
              <a:spcBef>
                <a:spcPts val="0"/>
              </a:spcBef>
              <a:spcAft>
                <a:spcPts val="0"/>
              </a:spcAft>
              <a:buClr>
                <a:schemeClr val="accent2"/>
              </a:buClr>
              <a:buSzPts val="1100"/>
              <a:buChar char="○"/>
              <a:defRPr>
                <a:solidFill>
                  <a:schemeClr val="accent2"/>
                </a:solidFill>
              </a:defRPr>
            </a:lvl5pPr>
            <a:lvl6pPr marL="3657509" lvl="5" indent="-397923" rtl="0">
              <a:spcBef>
                <a:spcPts val="0"/>
              </a:spcBef>
              <a:spcAft>
                <a:spcPts val="0"/>
              </a:spcAft>
              <a:buClr>
                <a:schemeClr val="accent2"/>
              </a:buClr>
              <a:buSzPts val="1100"/>
              <a:buChar char="■"/>
              <a:defRPr>
                <a:solidFill>
                  <a:schemeClr val="accent2"/>
                </a:solidFill>
              </a:defRPr>
            </a:lvl6pPr>
            <a:lvl7pPr marL="4267093" lvl="6" indent="-397923" rtl="0">
              <a:spcBef>
                <a:spcPts val="0"/>
              </a:spcBef>
              <a:spcAft>
                <a:spcPts val="0"/>
              </a:spcAft>
              <a:buClr>
                <a:schemeClr val="accent2"/>
              </a:buClr>
              <a:buSzPts val="1100"/>
              <a:buChar char="●"/>
              <a:defRPr>
                <a:solidFill>
                  <a:schemeClr val="accent2"/>
                </a:solidFill>
              </a:defRPr>
            </a:lvl7pPr>
            <a:lvl8pPr marL="4876678" lvl="7" indent="-397923" rtl="0">
              <a:spcBef>
                <a:spcPts val="0"/>
              </a:spcBef>
              <a:spcAft>
                <a:spcPts val="0"/>
              </a:spcAft>
              <a:buClr>
                <a:schemeClr val="accent2"/>
              </a:buClr>
              <a:buSzPts val="1100"/>
              <a:buChar char="○"/>
              <a:defRPr>
                <a:solidFill>
                  <a:schemeClr val="accent2"/>
                </a:solidFill>
              </a:defRPr>
            </a:lvl8pPr>
            <a:lvl9pPr marL="5486263" lvl="8" indent="-397923" rtl="0">
              <a:spcBef>
                <a:spcPts val="0"/>
              </a:spcBef>
              <a:spcAft>
                <a:spcPts val="0"/>
              </a:spcAft>
              <a:buClr>
                <a:schemeClr val="accent2"/>
              </a:buClr>
              <a:buSzPts val="1100"/>
              <a:buChar char="■"/>
              <a:defRPr>
                <a:solidFill>
                  <a:schemeClr val="accent2"/>
                </a:solidFill>
              </a:defRPr>
            </a:lvl9pPr>
          </a:lstStyle>
          <a:p>
            <a:endParaRPr/>
          </a:p>
        </p:txBody>
      </p:sp>
      <p:sp>
        <p:nvSpPr>
          <p:cNvPr id="61" name="Google Shape;61;g11902aaeef3_0_13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428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g11902aaeef3_0_14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2866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1902aaeef3_0_8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11" name="Google Shape;11;g11902aaeef3_0_8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12" name="Google Shape;12;g11902aaeef3_0_8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latin typeface="Roboto"/>
                <a:ea typeface="Roboto"/>
                <a:cs typeface="Roboto"/>
                <a:sym typeface="Roboto"/>
              </a:defRPr>
            </a:lvl1pPr>
            <a:lvl2pPr lvl="1" algn="r" rtl="0">
              <a:buNone/>
              <a:defRPr sz="1333">
                <a:solidFill>
                  <a:schemeClr val="dk2"/>
                </a:solidFill>
                <a:latin typeface="Roboto"/>
                <a:ea typeface="Roboto"/>
                <a:cs typeface="Roboto"/>
                <a:sym typeface="Roboto"/>
              </a:defRPr>
            </a:lvl2pPr>
            <a:lvl3pPr lvl="2" algn="r" rtl="0">
              <a:buNone/>
              <a:defRPr sz="1333">
                <a:solidFill>
                  <a:schemeClr val="dk2"/>
                </a:solidFill>
                <a:latin typeface="Roboto"/>
                <a:ea typeface="Roboto"/>
                <a:cs typeface="Roboto"/>
                <a:sym typeface="Roboto"/>
              </a:defRPr>
            </a:lvl3pPr>
            <a:lvl4pPr lvl="3" algn="r" rtl="0">
              <a:buNone/>
              <a:defRPr sz="1333">
                <a:solidFill>
                  <a:schemeClr val="dk2"/>
                </a:solidFill>
                <a:latin typeface="Roboto"/>
                <a:ea typeface="Roboto"/>
                <a:cs typeface="Roboto"/>
                <a:sym typeface="Roboto"/>
              </a:defRPr>
            </a:lvl4pPr>
            <a:lvl5pPr lvl="4" algn="r" rtl="0">
              <a:buNone/>
              <a:defRPr sz="1333">
                <a:solidFill>
                  <a:schemeClr val="dk2"/>
                </a:solidFill>
                <a:latin typeface="Roboto"/>
                <a:ea typeface="Roboto"/>
                <a:cs typeface="Roboto"/>
                <a:sym typeface="Roboto"/>
              </a:defRPr>
            </a:lvl5pPr>
            <a:lvl6pPr lvl="5" algn="r" rtl="0">
              <a:buNone/>
              <a:defRPr sz="1333">
                <a:solidFill>
                  <a:schemeClr val="dk2"/>
                </a:solidFill>
                <a:latin typeface="Roboto"/>
                <a:ea typeface="Roboto"/>
                <a:cs typeface="Roboto"/>
                <a:sym typeface="Roboto"/>
              </a:defRPr>
            </a:lvl6pPr>
            <a:lvl7pPr lvl="6" algn="r" rtl="0">
              <a:buNone/>
              <a:defRPr sz="1333">
                <a:solidFill>
                  <a:schemeClr val="dk2"/>
                </a:solidFill>
                <a:latin typeface="Roboto"/>
                <a:ea typeface="Roboto"/>
                <a:cs typeface="Roboto"/>
                <a:sym typeface="Roboto"/>
              </a:defRPr>
            </a:lvl7pPr>
            <a:lvl8pPr lvl="7" algn="r" rtl="0">
              <a:buNone/>
              <a:defRPr sz="1333">
                <a:solidFill>
                  <a:schemeClr val="dk2"/>
                </a:solidFill>
                <a:latin typeface="Roboto"/>
                <a:ea typeface="Roboto"/>
                <a:cs typeface="Roboto"/>
                <a:sym typeface="Roboto"/>
              </a:defRPr>
            </a:lvl8pPr>
            <a:lvl9pPr lvl="8" algn="r" rtl="0">
              <a:buNone/>
              <a:defRPr sz="1333">
                <a:solidFill>
                  <a:schemeClr val="dk2"/>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205708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rn8V784A6tE"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hyperlink" Target="https://www.youtube.com/watch?v=rn8V784A6tE&amp;ab_channel=Nurse-FamilyPartnershi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community.nursefamilypartnership.org/Agency-Support/Marketing/Marketing-collateral/photo-library"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25.jp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28.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mailto:NFP@TAMU.EDU" TargetMode="External"/><Relationship Id="rId5" Type="http://schemas.openxmlformats.org/officeDocument/2006/relationships/image" Target="../media/image35.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hyperlink" Target="https://www.marchofdimes.org/" TargetMode="External"/><Relationship Id="rId7"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jpeg"/><Relationship Id="rId9"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12.png"/><Relationship Id="rId4" Type="http://schemas.openxmlformats.org/officeDocument/2006/relationships/image" Target="../media/image43.jp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12.png"/><Relationship Id="rId4" Type="http://schemas.openxmlformats.org/officeDocument/2006/relationships/image" Target="../media/image43.jp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12.png"/><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1902aaeef3_3_77"/>
          <p:cNvSpPr txBox="1">
            <a:spLocks noGrp="1"/>
          </p:cNvSpPr>
          <p:nvPr>
            <p:ph type="ctrTitle"/>
          </p:nvPr>
        </p:nvSpPr>
        <p:spPr>
          <a:xfrm>
            <a:off x="344788" y="409452"/>
            <a:ext cx="11502423" cy="6039096"/>
          </a:xfrm>
          <a:prstGeom prst="rect">
            <a:avLst/>
          </a:prstGeom>
          <a:solidFill>
            <a:srgbClr val="011B48"/>
          </a:solidFill>
        </p:spPr>
        <p:txBody>
          <a:bodyPr spcFirstLastPara="1" wrap="square" lIns="121900" tIns="121900" rIns="121900" bIns="121900" anchor="t" anchorCtr="0">
            <a:noAutofit/>
          </a:bodyPr>
          <a:lstStyle/>
          <a:p>
            <a:pPr algn="ctr">
              <a:buSzPts val="990"/>
            </a:pPr>
            <a:r>
              <a:rPr lang="en-US" sz="4213" b="1" dirty="0">
                <a:solidFill>
                  <a:srgbClr val="E8E825"/>
                </a:solidFill>
                <a:latin typeface="Merriweather" pitchFamily="2" charset="77"/>
                <a:ea typeface="Times New Roman"/>
                <a:cs typeface="Times New Roman"/>
                <a:sym typeface="Times New Roman"/>
              </a:rPr>
              <a:t>Texas Health Occupations Associations </a:t>
            </a:r>
            <a:br>
              <a:rPr lang="en-US" sz="4213" b="1" dirty="0">
                <a:solidFill>
                  <a:srgbClr val="E8E825"/>
                </a:solidFill>
                <a:latin typeface="Merriweather" pitchFamily="2" charset="77"/>
                <a:ea typeface="Times New Roman"/>
                <a:cs typeface="Times New Roman"/>
                <a:sym typeface="Times New Roman"/>
              </a:rPr>
            </a:br>
            <a:r>
              <a:rPr lang="en-US" sz="4213" b="1" dirty="0">
                <a:solidFill>
                  <a:srgbClr val="E8E825"/>
                </a:solidFill>
                <a:latin typeface="Merriweather" pitchFamily="2" charset="77"/>
                <a:ea typeface="Times New Roman"/>
                <a:cs typeface="Times New Roman"/>
                <a:sym typeface="Times New Roman"/>
              </a:rPr>
              <a:t>(THOA)</a:t>
            </a:r>
            <a:br>
              <a:rPr lang="en-US" sz="4213" b="1" dirty="0">
                <a:solidFill>
                  <a:srgbClr val="E8E825"/>
                </a:solidFill>
                <a:latin typeface="Merriweather" pitchFamily="2" charset="77"/>
                <a:ea typeface="Times New Roman"/>
                <a:cs typeface="Times New Roman"/>
                <a:sym typeface="Times New Roman"/>
              </a:rPr>
            </a:br>
            <a:br>
              <a:rPr lang="en-US" sz="4213" b="1" dirty="0">
                <a:solidFill>
                  <a:srgbClr val="E8E825"/>
                </a:solidFill>
                <a:latin typeface="Merriweather" pitchFamily="2" charset="77"/>
                <a:ea typeface="Times New Roman"/>
                <a:cs typeface="Times New Roman"/>
                <a:sym typeface="Times New Roman"/>
              </a:rPr>
            </a:br>
            <a:r>
              <a:rPr lang="en-US" sz="4213" b="1" dirty="0">
                <a:solidFill>
                  <a:srgbClr val="E8E825"/>
                </a:solidFill>
                <a:latin typeface="Merriweather" pitchFamily="2" charset="77"/>
                <a:ea typeface="Times New Roman"/>
                <a:cs typeface="Times New Roman"/>
                <a:sym typeface="Times New Roman"/>
              </a:rPr>
              <a:t>and Nurse Family Partnership at the TAMU College of Nursing:</a:t>
            </a:r>
            <a:br>
              <a:rPr lang="en-US" sz="4213" b="1" dirty="0">
                <a:solidFill>
                  <a:srgbClr val="E8E825"/>
                </a:solidFill>
                <a:latin typeface="Merriweather" pitchFamily="2" charset="77"/>
                <a:ea typeface="Times New Roman"/>
                <a:cs typeface="Times New Roman"/>
                <a:sym typeface="Times New Roman"/>
              </a:rPr>
            </a:br>
            <a:br>
              <a:rPr lang="en-US" sz="4213" b="1" dirty="0">
                <a:solidFill>
                  <a:srgbClr val="E8E825"/>
                </a:solidFill>
                <a:latin typeface="Merriweather" pitchFamily="2" charset="77"/>
                <a:ea typeface="Times New Roman"/>
                <a:cs typeface="Times New Roman"/>
                <a:sym typeface="Times New Roman"/>
              </a:rPr>
            </a:br>
            <a:r>
              <a:rPr lang="en-US" sz="4213" b="1" dirty="0">
                <a:solidFill>
                  <a:srgbClr val="E8E825"/>
                </a:solidFill>
                <a:latin typeface="Merriweather" pitchFamily="2" charset="77"/>
                <a:ea typeface="Times New Roman"/>
                <a:cs typeface="Times New Roman"/>
                <a:sym typeface="Times New Roman"/>
              </a:rPr>
              <a:t>Uniquely powerful support for new 1</a:t>
            </a:r>
            <a:r>
              <a:rPr lang="en-US" sz="4213" b="1" baseline="30000" dirty="0">
                <a:solidFill>
                  <a:srgbClr val="E8E825"/>
                </a:solidFill>
                <a:latin typeface="Merriweather" pitchFamily="2" charset="77"/>
                <a:ea typeface="Times New Roman"/>
                <a:cs typeface="Times New Roman"/>
                <a:sym typeface="Times New Roman"/>
              </a:rPr>
              <a:t>st</a:t>
            </a:r>
            <a:r>
              <a:rPr lang="en-US" sz="4213" b="1" dirty="0">
                <a:solidFill>
                  <a:srgbClr val="E8E825"/>
                </a:solidFill>
                <a:latin typeface="Merriweather" pitchFamily="2" charset="77"/>
                <a:ea typeface="Times New Roman"/>
                <a:cs typeface="Times New Roman"/>
                <a:sym typeface="Times New Roman"/>
              </a:rPr>
              <a:t> time mothers</a:t>
            </a:r>
          </a:p>
          <a:p>
            <a:pPr>
              <a:buSzPts val="990"/>
            </a:pPr>
            <a:endParaRPr lang="en-US" sz="432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04A20-EBCB-24C8-00FB-90CAD5BA73DE}"/>
              </a:ext>
            </a:extLst>
          </p:cNvPr>
          <p:cNvSpPr>
            <a:spLocks noGrp="1"/>
          </p:cNvSpPr>
          <p:nvPr>
            <p:ph type="title"/>
          </p:nvPr>
        </p:nvSpPr>
        <p:spPr/>
        <p:txBody>
          <a:bodyPr wrap="square" anchor="t">
            <a:normAutofit/>
          </a:bodyPr>
          <a:lstStyle/>
          <a:p>
            <a:r>
              <a:rPr lang="en-US" b="1" dirty="0">
                <a:solidFill>
                  <a:srgbClr val="FFFF00"/>
                </a:solidFill>
              </a:rPr>
              <a:t>Supporting Teen Moms</a:t>
            </a:r>
          </a:p>
        </p:txBody>
      </p:sp>
      <p:sp>
        <p:nvSpPr>
          <p:cNvPr id="5" name="Text Placeholder 4">
            <a:extLst>
              <a:ext uri="{FF2B5EF4-FFF2-40B4-BE49-F238E27FC236}">
                <a16:creationId xmlns:a16="http://schemas.microsoft.com/office/drawing/2014/main" id="{2508BDE2-E39F-AB7F-2679-098ED6E3E3C2}"/>
              </a:ext>
            </a:extLst>
          </p:cNvPr>
          <p:cNvSpPr>
            <a:spLocks noGrp="1"/>
          </p:cNvSpPr>
          <p:nvPr>
            <p:ph type="body" idx="4294967295"/>
          </p:nvPr>
        </p:nvSpPr>
        <p:spPr>
          <a:xfrm>
            <a:off x="382909" y="1539842"/>
            <a:ext cx="6455814" cy="4928194"/>
          </a:xfrm>
        </p:spPr>
        <p:txBody>
          <a:bodyPr wrap="square" anchor="t">
            <a:normAutofit lnSpcReduction="10000"/>
          </a:bodyPr>
          <a:lstStyle/>
          <a:p>
            <a:pPr marL="615950" lvl="1" indent="0">
              <a:spcAft>
                <a:spcPts val="600"/>
              </a:spcAft>
              <a:buNone/>
            </a:pPr>
            <a:endParaRPr lang="en-US" sz="2600" dirty="0">
              <a:solidFill>
                <a:schemeClr val="tx1">
                  <a:lumMod val="50000"/>
                </a:schemeClr>
              </a:solidFill>
              <a:latin typeface="Palatino" pitchFamily="2" charset="77"/>
              <a:ea typeface="Palatino" pitchFamily="2" charset="77"/>
              <a:cs typeface="Krub" pitchFamily="2" charset="-34"/>
            </a:endParaRPr>
          </a:p>
          <a:p>
            <a:pPr>
              <a:spcAft>
                <a:spcPts val="600"/>
              </a:spcAft>
            </a:pPr>
            <a:r>
              <a:rPr lang="en-US" sz="2400" dirty="0">
                <a:solidFill>
                  <a:schemeClr val="tx1">
                    <a:lumMod val="50000"/>
                  </a:schemeClr>
                </a:solidFill>
                <a:latin typeface="Palatino" pitchFamily="2" charset="77"/>
                <a:ea typeface="Palatino" pitchFamily="2" charset="77"/>
                <a:cs typeface="Krub" pitchFamily="2" charset="-34"/>
              </a:rPr>
              <a:t>Support from the community and other external structural factors are especially important. </a:t>
            </a:r>
          </a:p>
          <a:p>
            <a:pPr>
              <a:spcAft>
                <a:spcPts val="600"/>
              </a:spcAft>
            </a:pPr>
            <a:endParaRPr lang="en-US" sz="2400" dirty="0">
              <a:solidFill>
                <a:schemeClr val="tx1">
                  <a:lumMod val="50000"/>
                </a:schemeClr>
              </a:solidFill>
              <a:latin typeface="Palatino" pitchFamily="2" charset="77"/>
              <a:ea typeface="Palatino" pitchFamily="2" charset="77"/>
              <a:cs typeface="Krub" pitchFamily="2" charset="-34"/>
            </a:endParaRPr>
          </a:p>
          <a:p>
            <a:pPr>
              <a:spcAft>
                <a:spcPts val="600"/>
              </a:spcAft>
            </a:pPr>
            <a:r>
              <a:rPr lang="en-US" sz="2400" dirty="0">
                <a:solidFill>
                  <a:srgbClr val="000000"/>
                </a:solidFill>
                <a:latin typeface="Palatino" pitchFamily="2" charset="77"/>
                <a:ea typeface="Palatino" pitchFamily="2" charset="77"/>
              </a:rPr>
              <a:t>Teachers can still provide support. This includes promoting academic success and self-worth. Having this relationship and dialogue encourages a positive development and environment for the new mother.</a:t>
            </a:r>
          </a:p>
          <a:p>
            <a:pPr marL="146050" indent="0">
              <a:spcAft>
                <a:spcPts val="600"/>
              </a:spcAft>
              <a:buNone/>
            </a:pPr>
            <a:endParaRPr lang="en-US" sz="2400" dirty="0">
              <a:solidFill>
                <a:srgbClr val="000000"/>
              </a:solidFill>
              <a:latin typeface="Palatino" pitchFamily="2" charset="77"/>
              <a:ea typeface="Palatino" pitchFamily="2" charset="77"/>
            </a:endParaRPr>
          </a:p>
          <a:p>
            <a:pPr>
              <a:spcAft>
                <a:spcPts val="600"/>
              </a:spcAft>
            </a:pPr>
            <a:endParaRPr lang="en-US" sz="1800" dirty="0">
              <a:solidFill>
                <a:schemeClr val="tx1">
                  <a:lumMod val="50000"/>
                </a:schemeClr>
              </a:solidFill>
              <a:latin typeface="Palatino" pitchFamily="2" charset="77"/>
              <a:ea typeface="Palatino" pitchFamily="2" charset="77"/>
              <a:cs typeface="Krub" pitchFamily="2" charset="-34"/>
            </a:endParaRPr>
          </a:p>
          <a:p>
            <a:pPr>
              <a:spcAft>
                <a:spcPts val="600"/>
              </a:spcAft>
            </a:pPr>
            <a:endParaRPr lang="en-US" sz="1800" dirty="0">
              <a:solidFill>
                <a:schemeClr val="tx1">
                  <a:lumMod val="50000"/>
                </a:schemeClr>
              </a:solidFill>
              <a:latin typeface="Palatino" pitchFamily="2" charset="77"/>
              <a:ea typeface="Palatino" pitchFamily="2" charset="77"/>
              <a:cs typeface="Krub" pitchFamily="2" charset="-34"/>
            </a:endParaRPr>
          </a:p>
          <a:p>
            <a:pPr>
              <a:spcAft>
                <a:spcPts val="600"/>
              </a:spcAft>
            </a:pPr>
            <a:endParaRPr lang="en-US" sz="1400" dirty="0">
              <a:solidFill>
                <a:schemeClr val="tx1">
                  <a:lumMod val="50000"/>
                </a:schemeClr>
              </a:solidFill>
              <a:latin typeface="Palatino" pitchFamily="2" charset="77"/>
              <a:ea typeface="Palatino" pitchFamily="2" charset="77"/>
              <a:cs typeface="Krub" pitchFamily="2" charset="-34"/>
            </a:endParaRPr>
          </a:p>
          <a:p>
            <a:pPr>
              <a:spcAft>
                <a:spcPts val="600"/>
              </a:spcAft>
            </a:pPr>
            <a:endParaRPr lang="en-US" sz="1800" dirty="0">
              <a:solidFill>
                <a:schemeClr val="tx1">
                  <a:lumMod val="50000"/>
                </a:schemeClr>
              </a:solidFill>
              <a:latin typeface="Palatino" pitchFamily="2" charset="77"/>
              <a:ea typeface="Palatino" pitchFamily="2" charset="77"/>
              <a:cs typeface="Krub" pitchFamily="2" charset="-34"/>
            </a:endParaRPr>
          </a:p>
        </p:txBody>
      </p:sp>
      <p:pic>
        <p:nvPicPr>
          <p:cNvPr id="6" name="Google Shape;148;g11902aaeef3_0_470">
            <a:extLst>
              <a:ext uri="{FF2B5EF4-FFF2-40B4-BE49-F238E27FC236}">
                <a16:creationId xmlns:a16="http://schemas.microsoft.com/office/drawing/2014/main" id="{E6F9833B-8EC5-B1F8-A5AD-3D82078CABD8}"/>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91718" y="2272552"/>
            <a:ext cx="3728404" cy="3753059"/>
          </a:xfrm>
          <a:prstGeom prst="rect">
            <a:avLst/>
          </a:prstGeom>
          <a:noFill/>
          <a:ln>
            <a:noFill/>
          </a:ln>
        </p:spPr>
      </p:pic>
    </p:spTree>
    <p:extLst>
      <p:ext uri="{BB962C8B-B14F-4D97-AF65-F5344CB8AC3E}">
        <p14:creationId xmlns:p14="http://schemas.microsoft.com/office/powerpoint/2010/main" val="1994024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5" name="Google Shape;212;p6">
            <a:extLst>
              <a:ext uri="{FF2B5EF4-FFF2-40B4-BE49-F238E27FC236}">
                <a16:creationId xmlns:a16="http://schemas.microsoft.com/office/drawing/2014/main" id="{255E6BC9-10AE-C28D-43A8-838D9573FF87}"/>
              </a:ext>
            </a:extLst>
          </p:cNvPr>
          <p:cNvSpPr/>
          <p:nvPr/>
        </p:nvSpPr>
        <p:spPr>
          <a:xfrm>
            <a:off x="0" y="0"/>
            <a:ext cx="12192000" cy="6858000"/>
          </a:xfrm>
          <a:prstGeom prst="rect">
            <a:avLst/>
          </a:prstGeom>
          <a:solidFill>
            <a:srgbClr val="011B48"/>
          </a:solidFill>
          <a:ln>
            <a:noFill/>
          </a:ln>
        </p:spPr>
        <p:txBody>
          <a:bodyPr spcFirstLastPara="1" wrap="square" lIns="121900" tIns="60933" rIns="121900" bIns="60933" anchor="ctr" anchorCtr="0">
            <a:noAutofit/>
          </a:bodyPr>
          <a:lstStyle/>
          <a:p>
            <a:pPr defTabSz="1219170">
              <a:buClr>
                <a:srgbClr val="000000"/>
              </a:buClr>
            </a:pPr>
            <a:endParaRPr sz="5867" b="1" kern="0">
              <a:solidFill>
                <a:srgbClr val="FFED26"/>
              </a:solidFill>
              <a:latin typeface="Proxima Nova"/>
              <a:ea typeface="Proxima Nova"/>
              <a:cs typeface="Proxima Nova"/>
              <a:sym typeface="Proxima Nova"/>
            </a:endParaRPr>
          </a:p>
        </p:txBody>
      </p:sp>
      <p:sp>
        <p:nvSpPr>
          <p:cNvPr id="6" name="TextBox 5">
            <a:extLst>
              <a:ext uri="{FF2B5EF4-FFF2-40B4-BE49-F238E27FC236}">
                <a16:creationId xmlns:a16="http://schemas.microsoft.com/office/drawing/2014/main" id="{6171A629-7C74-1825-8345-2B9EB72A69C4}"/>
              </a:ext>
            </a:extLst>
          </p:cNvPr>
          <p:cNvSpPr txBox="1"/>
          <p:nvPr/>
        </p:nvSpPr>
        <p:spPr>
          <a:xfrm>
            <a:off x="1315093" y="2635278"/>
            <a:ext cx="10493339" cy="830997"/>
          </a:xfrm>
          <a:prstGeom prst="rect">
            <a:avLst/>
          </a:prstGeom>
          <a:noFill/>
        </p:spPr>
        <p:txBody>
          <a:bodyPr wrap="square" rtlCol="0">
            <a:spAutoFit/>
          </a:bodyPr>
          <a:lstStyle/>
          <a:p>
            <a:pPr defTabSz="1219170">
              <a:buClr>
                <a:srgbClr val="000000"/>
              </a:buClr>
            </a:pPr>
            <a:r>
              <a:rPr lang="en-US" sz="4800" kern="0" dirty="0">
                <a:solidFill>
                  <a:srgbClr val="FFED26"/>
                </a:solidFill>
                <a:latin typeface="Merriweather" pitchFamily="2" charset="77"/>
                <a:ea typeface="Proxima Nova"/>
                <a:cs typeface="Proxima Nova"/>
                <a:sym typeface="Proxima Nova"/>
              </a:rPr>
              <a:t>How Can Communities Help….. </a:t>
            </a:r>
            <a:endParaRPr lang="en-US" sz="2400" kern="0" dirty="0">
              <a:solidFill>
                <a:srgbClr val="000000"/>
              </a:solidFill>
              <a:latin typeface="Merriweather" pitchFamily="2" charset="77"/>
              <a:cs typeface="Arial"/>
              <a:sym typeface="Arial"/>
            </a:endParaRPr>
          </a:p>
        </p:txBody>
      </p:sp>
    </p:spTree>
    <p:extLst>
      <p:ext uri="{BB962C8B-B14F-4D97-AF65-F5344CB8AC3E}">
        <p14:creationId xmlns:p14="http://schemas.microsoft.com/office/powerpoint/2010/main" val="254436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6"/>
          <p:cNvSpPr/>
          <p:nvPr/>
        </p:nvSpPr>
        <p:spPr>
          <a:xfrm>
            <a:off x="0" y="0"/>
            <a:ext cx="12192000" cy="6858000"/>
          </a:xfrm>
          <a:prstGeom prst="rect">
            <a:avLst/>
          </a:prstGeom>
          <a:solidFill>
            <a:srgbClr val="011B48"/>
          </a:solidFill>
          <a:ln>
            <a:noFill/>
          </a:ln>
        </p:spPr>
        <p:txBody>
          <a:bodyPr spcFirstLastPara="1" wrap="square" lIns="121900" tIns="60933" rIns="121900" bIns="60933" anchor="ctr" anchorCtr="0">
            <a:noAutofit/>
          </a:bodyPr>
          <a:lstStyle/>
          <a:p>
            <a:pPr defTabSz="1219170">
              <a:buClr>
                <a:srgbClr val="000000"/>
              </a:buClr>
            </a:pPr>
            <a:endParaRPr sz="5867" b="1" kern="0">
              <a:solidFill>
                <a:srgbClr val="FFED26"/>
              </a:solidFill>
              <a:latin typeface="Proxima Nova"/>
              <a:ea typeface="Proxima Nova"/>
              <a:cs typeface="Proxima Nova"/>
              <a:sym typeface="Proxima Nova"/>
            </a:endParaRPr>
          </a:p>
        </p:txBody>
      </p:sp>
      <p:sp>
        <p:nvSpPr>
          <p:cNvPr id="213" name="Google Shape;213;p6"/>
          <p:cNvSpPr txBox="1"/>
          <p:nvPr/>
        </p:nvSpPr>
        <p:spPr>
          <a:xfrm>
            <a:off x="722297" y="748889"/>
            <a:ext cx="10668000" cy="447302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4000" kern="0" dirty="0">
                <a:solidFill>
                  <a:srgbClr val="FFED26"/>
                </a:solidFill>
                <a:latin typeface="Merriweather" pitchFamily="2" charset="77"/>
                <a:ea typeface="Proxima Nova"/>
                <a:cs typeface="Proxima Nova"/>
                <a:sym typeface="Proxima Nova"/>
              </a:rPr>
              <a:t>Nurse-Family Partnership</a:t>
            </a:r>
            <a:r>
              <a:rPr lang="en-US" sz="4000" kern="0" baseline="30000" dirty="0">
                <a:solidFill>
                  <a:srgbClr val="FFED26"/>
                </a:solidFill>
                <a:latin typeface="Merriweather" pitchFamily="2" charset="77"/>
                <a:ea typeface="Proxima Nova"/>
                <a:cs typeface="Proxima Nova"/>
                <a:sym typeface="Proxima Nova"/>
              </a:rPr>
              <a:t>®</a:t>
            </a:r>
            <a:r>
              <a:rPr lang="en-US" sz="4000" kern="0" dirty="0">
                <a:solidFill>
                  <a:srgbClr val="FFED26"/>
                </a:solidFill>
                <a:latin typeface="Merriweather" pitchFamily="2" charset="77"/>
                <a:ea typeface="Proxima Nova"/>
                <a:cs typeface="Proxima Nova"/>
                <a:sym typeface="Proxima Nova"/>
              </a:rPr>
              <a:t> is an evidence-based, community health program with over 40 years of evidence showing significant improvements in the health and lives of first-time moms and their children living in poverty.</a:t>
            </a:r>
          </a:p>
          <a:p>
            <a:pPr defTabSz="1219170">
              <a:buClr>
                <a:srgbClr val="000000"/>
              </a:buClr>
            </a:pPr>
            <a:endParaRPr sz="4267" kern="0" dirty="0">
              <a:solidFill>
                <a:srgbClr val="FFED26"/>
              </a:solidFill>
              <a:latin typeface="Proxima Nova"/>
              <a:ea typeface="Proxima Nova"/>
              <a:cs typeface="Proxima Nova"/>
              <a:sym typeface="Proxima Nova"/>
            </a:endParaRPr>
          </a:p>
        </p:txBody>
      </p:sp>
      <p:cxnSp>
        <p:nvCxnSpPr>
          <p:cNvPr id="214" name="Google Shape;214;p6"/>
          <p:cNvCxnSpPr/>
          <p:nvPr/>
        </p:nvCxnSpPr>
        <p:spPr>
          <a:xfrm>
            <a:off x="0" y="6634567"/>
            <a:ext cx="12192000" cy="0"/>
          </a:xfrm>
          <a:prstGeom prst="straightConnector1">
            <a:avLst/>
          </a:prstGeom>
          <a:noFill/>
          <a:ln w="38100" cap="flat" cmpd="sng">
            <a:solidFill>
              <a:srgbClr val="FFED26"/>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
          <p:cNvSpPr txBox="1"/>
          <p:nvPr/>
        </p:nvSpPr>
        <p:spPr>
          <a:xfrm>
            <a:off x="26504" y="6476160"/>
            <a:ext cx="10336696" cy="348824"/>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467" u="sng" kern="0" dirty="0">
                <a:solidFill>
                  <a:srgbClr val="002060"/>
                </a:solidFill>
                <a:latin typeface="Garamond"/>
                <a:ea typeface="Garamond"/>
                <a:cs typeface="Garamond"/>
                <a:sym typeface="Garamond"/>
                <a:hlinkClick r:id="rId3">
                  <a:extLst>
                    <a:ext uri="{A12FA001-AC4F-418D-AE19-62706E023703}">
                      <ahyp:hlinkClr xmlns:ahyp="http://schemas.microsoft.com/office/drawing/2018/hyperlinkcolor" val="tx"/>
                    </a:ext>
                  </a:extLst>
                </a:hlinkClick>
              </a:rPr>
              <a:t>Play video</a:t>
            </a:r>
            <a:r>
              <a:rPr lang="en-US" sz="1467" kern="0" dirty="0">
                <a:solidFill>
                  <a:srgbClr val="366092"/>
                </a:solidFill>
                <a:latin typeface="Garamond"/>
                <a:ea typeface="Garamond"/>
                <a:cs typeface="Garamond"/>
                <a:sym typeface="Garamond"/>
              </a:rPr>
              <a:t>.        </a:t>
            </a:r>
            <a:r>
              <a:rPr lang="en-US" sz="1467" u="sng" kern="0" dirty="0">
                <a:solidFill>
                  <a:srgbClr val="366092"/>
                </a:solidFill>
                <a:latin typeface="Garamond"/>
                <a:ea typeface="Garamond"/>
                <a:cs typeface="Garamond"/>
                <a:sym typeface="Garamond"/>
                <a:hlinkClick r:id="rId4">
                  <a:extLst>
                    <a:ext uri="{A12FA001-AC4F-418D-AE19-62706E023703}">
                      <ahyp:hlinkClr xmlns:ahyp="http://schemas.microsoft.com/office/drawing/2018/hyperlinkcolor" val="tx"/>
                    </a:ext>
                  </a:extLst>
                </a:hlinkClick>
              </a:rPr>
              <a:t>https://www.youtube.com/watch?v=rn8V784A6tE&amp;ab_channel=Nurse-FamilyPartnership</a:t>
            </a:r>
            <a:r>
              <a:rPr lang="en-US" sz="1467" kern="0" dirty="0">
                <a:solidFill>
                  <a:srgbClr val="366092"/>
                </a:solidFill>
                <a:latin typeface="Garamond"/>
                <a:ea typeface="Garamond"/>
                <a:cs typeface="Garamond"/>
                <a:sym typeface="Garamond"/>
              </a:rPr>
              <a:t>   </a:t>
            </a:r>
            <a:endParaRPr sz="1867" kern="0" dirty="0">
              <a:solidFill>
                <a:srgbClr val="000000"/>
              </a:solidFill>
              <a:latin typeface="Arial"/>
              <a:cs typeface="Arial"/>
              <a:sym typeface="Arial"/>
            </a:endParaRPr>
          </a:p>
        </p:txBody>
      </p:sp>
      <p:pic>
        <p:nvPicPr>
          <p:cNvPr id="189" name="Google Shape;189;p3">
            <a:hlinkClick r:id="rId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45782" y="-25400"/>
            <a:ext cx="11693383" cy="65714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7"/>
          <p:cNvPicPr preferRelativeResize="0"/>
          <p:nvPr/>
        </p:nvPicPr>
        <p:blipFill rotWithShape="1">
          <a:blip r:embed="rId3">
            <a:alphaModFix/>
          </a:blip>
          <a:srcRect/>
          <a:stretch/>
        </p:blipFill>
        <p:spPr>
          <a:xfrm flipH="1">
            <a:off x="0" y="-25400"/>
            <a:ext cx="12192000" cy="6883400"/>
          </a:xfrm>
          <a:prstGeom prst="rect">
            <a:avLst/>
          </a:prstGeom>
          <a:noFill/>
          <a:ln>
            <a:noFill/>
          </a:ln>
        </p:spPr>
      </p:pic>
      <p:sp>
        <p:nvSpPr>
          <p:cNvPr id="223" name="Google Shape;223;p7"/>
          <p:cNvSpPr/>
          <p:nvPr/>
        </p:nvSpPr>
        <p:spPr>
          <a:xfrm>
            <a:off x="5791200" y="-76200"/>
            <a:ext cx="5994400" cy="6934200"/>
          </a:xfrm>
          <a:prstGeom prst="rect">
            <a:avLst/>
          </a:prstGeom>
          <a:solidFill>
            <a:srgbClr val="011B48"/>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224" name="Google Shape;224;p7"/>
          <p:cNvSpPr/>
          <p:nvPr/>
        </p:nvSpPr>
        <p:spPr>
          <a:xfrm>
            <a:off x="5994400" y="787401"/>
            <a:ext cx="5486400" cy="304746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pPr>
            <a:r>
              <a:rPr lang="en-US" sz="2667" kern="0" dirty="0">
                <a:solidFill>
                  <a:srgbClr val="FFFFFF"/>
                </a:solidFill>
                <a:latin typeface="Rockwell"/>
                <a:ea typeface="Rockwell"/>
                <a:cs typeface="Rockwell"/>
                <a:sym typeface="Rockwell"/>
              </a:rPr>
              <a:t>"There is a magic window during pregnancy…it’s a time when the desire to be a good mother and raise a healthy, happy child creates motivation to overcome incredible obstacles including poverty, instability or abuse with the help of a well-trained nurse."</a:t>
            </a:r>
            <a:endParaRPr sz="2400" kern="0" dirty="0">
              <a:solidFill>
                <a:srgbClr val="FFFFFF"/>
              </a:solidFill>
              <a:latin typeface="Century Gothic"/>
              <a:ea typeface="Century Gothic"/>
              <a:cs typeface="Century Gothic"/>
              <a:sym typeface="Century Gothic"/>
            </a:endParaRPr>
          </a:p>
        </p:txBody>
      </p:sp>
      <p:cxnSp>
        <p:nvCxnSpPr>
          <p:cNvPr id="225" name="Google Shape;225;p7"/>
          <p:cNvCxnSpPr/>
          <p:nvPr/>
        </p:nvCxnSpPr>
        <p:spPr>
          <a:xfrm>
            <a:off x="6502400" y="6172200"/>
            <a:ext cx="4978400" cy="0"/>
          </a:xfrm>
          <a:prstGeom prst="straightConnector1">
            <a:avLst/>
          </a:prstGeom>
          <a:noFill/>
          <a:ln w="38100" cap="flat" cmpd="sng">
            <a:solidFill>
              <a:srgbClr val="F9DC1D"/>
            </a:solidFill>
            <a:prstDash val="solid"/>
            <a:round/>
            <a:headEnd type="none" w="sm" len="sm"/>
            <a:tailEnd type="none" w="sm" len="sm"/>
          </a:ln>
        </p:spPr>
      </p:cxnSp>
      <p:sp>
        <p:nvSpPr>
          <p:cNvPr id="226" name="Google Shape;226;p7"/>
          <p:cNvSpPr/>
          <p:nvPr/>
        </p:nvSpPr>
        <p:spPr>
          <a:xfrm>
            <a:off x="6096000" y="4988170"/>
            <a:ext cx="5486400" cy="1036077"/>
          </a:xfrm>
          <a:prstGeom prst="rect">
            <a:avLst/>
          </a:prstGeom>
          <a:noFill/>
          <a:ln>
            <a:noFill/>
          </a:ln>
        </p:spPr>
        <p:txBody>
          <a:bodyPr spcFirstLastPara="1" wrap="square" lIns="91433" tIns="45700" rIns="91433" bIns="45700" anchor="t" anchorCtr="0">
            <a:spAutoFit/>
          </a:bodyPr>
          <a:lstStyle/>
          <a:p>
            <a:pPr algn="r" defTabSz="1219170">
              <a:buClr>
                <a:srgbClr val="000000"/>
              </a:buClr>
            </a:pPr>
            <a:r>
              <a:rPr lang="en-US" sz="2933" b="1" i="1" kern="0">
                <a:solidFill>
                  <a:srgbClr val="FFFFFF"/>
                </a:solidFill>
                <a:latin typeface="Proxima Nova Semibold"/>
                <a:ea typeface="Proxima Nova Semibold"/>
                <a:cs typeface="Proxima Nova Semibold"/>
                <a:sym typeface="Proxima Nova Semibold"/>
              </a:rPr>
              <a:t>	</a:t>
            </a:r>
            <a:r>
              <a:rPr lang="en-US" sz="1600" kern="0">
                <a:solidFill>
                  <a:srgbClr val="FFFFFF"/>
                </a:solidFill>
                <a:latin typeface="Proxima Nova"/>
                <a:ea typeface="Proxima Nova"/>
                <a:cs typeface="Proxima Nova"/>
                <a:sym typeface="Proxima Nova"/>
              </a:rPr>
              <a:t>David Olds, PhD </a:t>
            </a:r>
            <a:endParaRPr sz="1867" kern="0">
              <a:solidFill>
                <a:srgbClr val="000000"/>
              </a:solidFill>
              <a:latin typeface="Arial"/>
              <a:cs typeface="Arial"/>
              <a:sym typeface="Arial"/>
            </a:endParaRPr>
          </a:p>
          <a:p>
            <a:pPr algn="r" defTabSz="1219170">
              <a:buClr>
                <a:srgbClr val="000000"/>
              </a:buClr>
            </a:pPr>
            <a:r>
              <a:rPr lang="en-US" sz="1600" kern="0">
                <a:solidFill>
                  <a:srgbClr val="FFFFFF"/>
                </a:solidFill>
                <a:latin typeface="Proxima Nova"/>
                <a:ea typeface="Proxima Nova"/>
                <a:cs typeface="Proxima Nova"/>
                <a:sym typeface="Proxima Nova"/>
              </a:rPr>
              <a:t>Founder of Nurse-Family Partnership  </a:t>
            </a:r>
            <a:endParaRPr sz="1867" kern="0">
              <a:solidFill>
                <a:srgbClr val="000000"/>
              </a:solidFill>
              <a:latin typeface="Arial"/>
              <a:cs typeface="Arial"/>
              <a:sym typeface="Arial"/>
            </a:endParaRPr>
          </a:p>
          <a:p>
            <a:pPr algn="r" defTabSz="1219170">
              <a:buClr>
                <a:srgbClr val="000000"/>
              </a:buClr>
            </a:pPr>
            <a:r>
              <a:rPr lang="en-US" sz="1600" kern="0">
                <a:solidFill>
                  <a:srgbClr val="FFFFFF"/>
                </a:solidFill>
                <a:latin typeface="Proxima Nova"/>
                <a:ea typeface="Proxima Nova"/>
                <a:cs typeface="Proxima Nova"/>
                <a:sym typeface="Proxima Nova"/>
              </a:rPr>
              <a:t>Professor of Pediatrics at University of Colorado</a:t>
            </a:r>
            <a:endParaRPr sz="1867" kern="0">
              <a:solidFill>
                <a:srgbClr val="000000"/>
              </a:solidFill>
              <a:latin typeface="Arial"/>
              <a:cs typeface="Arial"/>
              <a:sym typeface="Arial"/>
            </a:endParaRPr>
          </a:p>
        </p:txBody>
      </p:sp>
      <p:cxnSp>
        <p:nvCxnSpPr>
          <p:cNvPr id="227" name="Google Shape;227;p7"/>
          <p:cNvCxnSpPr/>
          <p:nvPr/>
        </p:nvCxnSpPr>
        <p:spPr>
          <a:xfrm>
            <a:off x="0" y="6634567"/>
            <a:ext cx="5892800" cy="0"/>
          </a:xfrm>
          <a:prstGeom prst="straightConnector1">
            <a:avLst/>
          </a:prstGeom>
          <a:noFill/>
          <a:ln w="38100" cap="flat" cmpd="sng">
            <a:solidFill>
              <a:srgbClr val="011B48"/>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9"/>
          <p:cNvPicPr preferRelativeResize="0"/>
          <p:nvPr/>
        </p:nvPicPr>
        <p:blipFill rotWithShape="1">
          <a:blip r:embed="rId3">
            <a:alphaModFix/>
          </a:blip>
          <a:srcRect/>
          <a:stretch/>
        </p:blipFill>
        <p:spPr>
          <a:xfrm>
            <a:off x="666072" y="30317"/>
            <a:ext cx="10859857" cy="6857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8"/>
          <p:cNvSpPr/>
          <p:nvPr/>
        </p:nvSpPr>
        <p:spPr>
          <a:xfrm>
            <a:off x="304800" y="1081141"/>
            <a:ext cx="4128392" cy="69750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3733" kern="0" dirty="0">
                <a:solidFill>
                  <a:srgbClr val="011B48"/>
                </a:solidFill>
                <a:latin typeface="Merriweather" pitchFamily="2" charset="77"/>
                <a:ea typeface="Proxima Nova"/>
                <a:cs typeface="Proxima Nova"/>
                <a:sym typeface="Proxima Nova"/>
              </a:rPr>
              <a:t>OUR VISION</a:t>
            </a:r>
            <a:endParaRPr sz="1867" kern="0" dirty="0">
              <a:solidFill>
                <a:srgbClr val="000000"/>
              </a:solidFill>
              <a:latin typeface="Merriweather" pitchFamily="2" charset="77"/>
              <a:cs typeface="Arial"/>
              <a:sym typeface="Arial"/>
            </a:endParaRPr>
          </a:p>
        </p:txBody>
      </p:sp>
      <p:cxnSp>
        <p:nvCxnSpPr>
          <p:cNvPr id="236" name="Google Shape;236;p8"/>
          <p:cNvCxnSpPr/>
          <p:nvPr/>
        </p:nvCxnSpPr>
        <p:spPr>
          <a:xfrm>
            <a:off x="914400" y="1745555"/>
            <a:ext cx="3251200" cy="0"/>
          </a:xfrm>
          <a:prstGeom prst="straightConnector1">
            <a:avLst/>
          </a:prstGeom>
          <a:noFill/>
          <a:ln w="38100" cap="flat" cmpd="sng">
            <a:solidFill>
              <a:srgbClr val="F9DC1D"/>
            </a:solidFill>
            <a:prstDash val="solid"/>
            <a:round/>
            <a:headEnd type="none" w="sm" len="sm"/>
            <a:tailEnd type="none" w="sm" len="sm"/>
          </a:ln>
        </p:spPr>
      </p:cxnSp>
      <p:pic>
        <p:nvPicPr>
          <p:cNvPr id="237" name="Google Shape;237;p8"/>
          <p:cNvPicPr preferRelativeResize="0"/>
          <p:nvPr/>
        </p:nvPicPr>
        <p:blipFill rotWithShape="1">
          <a:blip r:embed="rId3">
            <a:alphaModFix/>
          </a:blip>
          <a:srcRect/>
          <a:stretch/>
        </p:blipFill>
        <p:spPr>
          <a:xfrm>
            <a:off x="4952059" y="0"/>
            <a:ext cx="7544741" cy="6882027"/>
          </a:xfrm>
          <a:prstGeom prst="rect">
            <a:avLst/>
          </a:prstGeom>
          <a:noFill/>
          <a:ln>
            <a:noFill/>
          </a:ln>
        </p:spPr>
      </p:pic>
      <p:sp>
        <p:nvSpPr>
          <p:cNvPr id="238" name="Google Shape;238;p8"/>
          <p:cNvSpPr/>
          <p:nvPr/>
        </p:nvSpPr>
        <p:spPr>
          <a:xfrm>
            <a:off x="646808" y="2255089"/>
            <a:ext cx="3786384" cy="2308284"/>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2400" kern="0" dirty="0">
                <a:solidFill>
                  <a:srgbClr val="011B48"/>
                </a:solidFill>
                <a:latin typeface="Rockwell"/>
                <a:ea typeface="Rockwell"/>
                <a:cs typeface="Rockwell"/>
                <a:sym typeface="Rockwell"/>
              </a:rPr>
              <a:t>A future where all children are healthy, families thrive, communities prosper and the cycle of poverty is broken.</a:t>
            </a:r>
            <a:endParaRPr sz="1867" kern="0" dirty="0">
              <a:solidFill>
                <a:srgbClr val="000000"/>
              </a:solidFill>
              <a:latin typeface="Arial"/>
              <a:cs typeface="Arial"/>
              <a:sym typeface="Arial"/>
            </a:endParaRPr>
          </a:p>
        </p:txBody>
      </p:sp>
      <p:pic>
        <p:nvPicPr>
          <p:cNvPr id="239" name="Google Shape;239;p8"/>
          <p:cNvPicPr preferRelativeResize="0"/>
          <p:nvPr/>
        </p:nvPicPr>
        <p:blipFill rotWithShape="1">
          <a:blip r:embed="rId4">
            <a:alphaModFix/>
          </a:blip>
          <a:srcRect/>
          <a:stretch/>
        </p:blipFill>
        <p:spPr>
          <a:xfrm>
            <a:off x="562346" y="990601"/>
            <a:ext cx="1009559" cy="878708"/>
          </a:xfrm>
          <a:prstGeom prst="rect">
            <a:avLst/>
          </a:prstGeom>
          <a:noFill/>
          <a:ln>
            <a:noFill/>
          </a:ln>
        </p:spPr>
      </p:pic>
      <p:pic>
        <p:nvPicPr>
          <p:cNvPr id="240" name="Google Shape;240;p8"/>
          <p:cNvPicPr preferRelativeResize="0"/>
          <p:nvPr/>
        </p:nvPicPr>
        <p:blipFill rotWithShape="1">
          <a:blip r:embed="rId5">
            <a:alphaModFix amt="30000"/>
          </a:blip>
          <a:srcRect l="24580" t="35500" r="18675" b="61294"/>
          <a:stretch/>
        </p:blipFill>
        <p:spPr>
          <a:xfrm>
            <a:off x="894466" y="6486885"/>
            <a:ext cx="10615455" cy="5997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0"/>
          <p:cNvPicPr preferRelativeResize="0"/>
          <p:nvPr/>
        </p:nvPicPr>
        <p:blipFill rotWithShape="1">
          <a:blip r:embed="rId3">
            <a:alphaModFix/>
          </a:blip>
          <a:srcRect/>
          <a:stretch/>
        </p:blipFill>
        <p:spPr>
          <a:xfrm>
            <a:off x="5384800" y="22901"/>
            <a:ext cx="6807200" cy="6850103"/>
          </a:xfrm>
          <a:prstGeom prst="rect">
            <a:avLst/>
          </a:prstGeom>
          <a:noFill/>
          <a:ln>
            <a:noFill/>
          </a:ln>
        </p:spPr>
      </p:pic>
      <p:pic>
        <p:nvPicPr>
          <p:cNvPr id="259" name="Google Shape;259;p10"/>
          <p:cNvPicPr preferRelativeResize="0"/>
          <p:nvPr/>
        </p:nvPicPr>
        <p:blipFill rotWithShape="1">
          <a:blip r:embed="rId4">
            <a:alphaModFix amt="30000"/>
          </a:blip>
          <a:srcRect l="24602" t="36830" r="52800" b="42063"/>
          <a:stretch/>
        </p:blipFill>
        <p:spPr>
          <a:xfrm>
            <a:off x="-101600" y="314554"/>
            <a:ext cx="3962400" cy="4140749"/>
          </a:xfrm>
          <a:prstGeom prst="rect">
            <a:avLst/>
          </a:prstGeom>
          <a:noFill/>
          <a:ln>
            <a:noFill/>
          </a:ln>
        </p:spPr>
      </p:pic>
      <p:sp>
        <p:nvSpPr>
          <p:cNvPr id="260" name="Google Shape;260;p10"/>
          <p:cNvSpPr/>
          <p:nvPr/>
        </p:nvSpPr>
        <p:spPr>
          <a:xfrm>
            <a:off x="609600" y="711200"/>
            <a:ext cx="5486400" cy="5664200"/>
          </a:xfrm>
          <a:prstGeom prst="rect">
            <a:avLst/>
          </a:prstGeom>
          <a:solidFill>
            <a:srgbClr val="021D49"/>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261" name="Google Shape;261;p10"/>
          <p:cNvSpPr/>
          <p:nvPr/>
        </p:nvSpPr>
        <p:spPr>
          <a:xfrm>
            <a:off x="914397" y="889001"/>
            <a:ext cx="5181603" cy="5303078"/>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US" sz="2133" kern="0">
                <a:solidFill>
                  <a:srgbClr val="FFFFFF"/>
                </a:solidFill>
                <a:latin typeface="Rockwell"/>
                <a:ea typeface="Rockwell"/>
                <a:cs typeface="Rockwell"/>
                <a:sym typeface="Rockwell"/>
              </a:rPr>
              <a:t>WE KNOW how to positively transform the lives of vulnerable babies and mothers—family by family. Day in and day out.</a:t>
            </a:r>
            <a:endParaRPr sz="1867" kern="0">
              <a:solidFill>
                <a:srgbClr val="000000"/>
              </a:solidFill>
              <a:latin typeface="Arial"/>
              <a:cs typeface="Arial"/>
              <a:sym typeface="Arial"/>
            </a:endParaRPr>
          </a:p>
          <a:p>
            <a:pPr defTabSz="1219170">
              <a:buClr>
                <a:srgbClr val="000000"/>
              </a:buClr>
            </a:pPr>
            <a:endParaRPr sz="2133" u="sng" kern="0">
              <a:solidFill>
                <a:srgbClr val="FFFFFF"/>
              </a:solidFill>
              <a:latin typeface="Rockwell"/>
              <a:ea typeface="Rockwell"/>
              <a:cs typeface="Rockwell"/>
              <a:sym typeface="Rockwell"/>
              <a:hlinkClick r:id="rId5">
                <a:extLst>
                  <a:ext uri="{A12FA001-AC4F-418D-AE19-62706E023703}">
                    <ahyp:hlinkClr xmlns:ahyp="http://schemas.microsoft.com/office/drawing/2018/hyperlinkcolor" val="tx"/>
                  </a:ext>
                </a:extLst>
              </a:hlinkClick>
            </a:endParaRPr>
          </a:p>
          <a:p>
            <a:pPr defTabSz="1219170">
              <a:buClr>
                <a:srgbClr val="000000"/>
              </a:buClr>
            </a:pPr>
            <a:r>
              <a:rPr lang="en-US" sz="2133" kern="0">
                <a:solidFill>
                  <a:srgbClr val="FFFFFF"/>
                </a:solidFill>
                <a:latin typeface="Rockwell"/>
                <a:ea typeface="Rockwell"/>
                <a:cs typeface="Rockwell"/>
                <a:sym typeface="Rockwell"/>
              </a:rPr>
              <a:t>Changing FAMILIES…</a:t>
            </a:r>
            <a:endParaRPr sz="1867" kern="0">
              <a:solidFill>
                <a:srgbClr val="000000"/>
              </a:solidFill>
              <a:latin typeface="Arial"/>
              <a:cs typeface="Arial"/>
              <a:sym typeface="Arial"/>
            </a:endParaRPr>
          </a:p>
          <a:p>
            <a:pPr defTabSz="1219170">
              <a:buClr>
                <a:srgbClr val="000000"/>
              </a:buClr>
            </a:pPr>
            <a:r>
              <a:rPr lang="en-US" sz="2133" kern="0">
                <a:solidFill>
                  <a:srgbClr val="FFFFFF"/>
                </a:solidFill>
                <a:latin typeface="Rockwell"/>
                <a:ea typeface="Rockwell"/>
                <a:cs typeface="Rockwell"/>
                <a:sym typeface="Rockwell"/>
              </a:rPr>
              <a:t>Changes COMMUNITIES…</a:t>
            </a:r>
            <a:endParaRPr sz="1867" kern="0">
              <a:solidFill>
                <a:srgbClr val="000000"/>
              </a:solidFill>
              <a:latin typeface="Arial"/>
              <a:cs typeface="Arial"/>
              <a:sym typeface="Arial"/>
            </a:endParaRPr>
          </a:p>
          <a:p>
            <a:pPr defTabSz="1219170">
              <a:buClr>
                <a:srgbClr val="000000"/>
              </a:buClr>
            </a:pPr>
            <a:r>
              <a:rPr lang="en-US" sz="2133" kern="0">
                <a:solidFill>
                  <a:srgbClr val="FFFFFF"/>
                </a:solidFill>
                <a:latin typeface="Rockwell"/>
                <a:ea typeface="Rockwell"/>
                <a:cs typeface="Rockwell"/>
                <a:sym typeface="Rockwell"/>
              </a:rPr>
              <a:t>Changes ZIP CODES…</a:t>
            </a:r>
            <a:endParaRPr sz="1867" kern="0">
              <a:solidFill>
                <a:srgbClr val="000000"/>
              </a:solidFill>
              <a:latin typeface="Arial"/>
              <a:cs typeface="Arial"/>
              <a:sym typeface="Arial"/>
            </a:endParaRPr>
          </a:p>
          <a:p>
            <a:pPr defTabSz="1219170">
              <a:buClr>
                <a:srgbClr val="000000"/>
              </a:buClr>
            </a:pPr>
            <a:r>
              <a:rPr lang="en-US" sz="2133" kern="0">
                <a:solidFill>
                  <a:srgbClr val="FFFFFF"/>
                </a:solidFill>
                <a:latin typeface="Rockwell"/>
                <a:ea typeface="Rockwell"/>
                <a:cs typeface="Rockwell"/>
                <a:sym typeface="Rockwell"/>
              </a:rPr>
              <a:t>Changes STATES…</a:t>
            </a:r>
            <a:endParaRPr sz="1867" kern="0">
              <a:solidFill>
                <a:srgbClr val="000000"/>
              </a:solidFill>
              <a:latin typeface="Arial"/>
              <a:cs typeface="Arial"/>
              <a:sym typeface="Arial"/>
            </a:endParaRPr>
          </a:p>
          <a:p>
            <a:pPr defTabSz="1219170">
              <a:buClr>
                <a:srgbClr val="000000"/>
              </a:buClr>
            </a:pPr>
            <a:endParaRPr sz="2133" kern="0">
              <a:solidFill>
                <a:srgbClr val="FFFFFF"/>
              </a:solidFill>
              <a:latin typeface="Rockwell"/>
              <a:ea typeface="Rockwell"/>
              <a:cs typeface="Rockwell"/>
              <a:sym typeface="Rockwell"/>
            </a:endParaRPr>
          </a:p>
          <a:p>
            <a:pPr defTabSz="1219170">
              <a:buClr>
                <a:srgbClr val="000000"/>
              </a:buClr>
            </a:pPr>
            <a:r>
              <a:rPr lang="en-US" sz="2133" kern="0">
                <a:solidFill>
                  <a:srgbClr val="FFFFFF"/>
                </a:solidFill>
                <a:latin typeface="Rockwell"/>
                <a:ea typeface="Rockwell"/>
                <a:cs typeface="Rockwell"/>
                <a:sym typeface="Rockwell"/>
              </a:rPr>
              <a:t>CHANGES THE COUNTRY!</a:t>
            </a:r>
            <a:endParaRPr sz="1867" kern="0">
              <a:solidFill>
                <a:srgbClr val="000000"/>
              </a:solidFill>
              <a:latin typeface="Arial"/>
              <a:cs typeface="Arial"/>
              <a:sym typeface="Arial"/>
            </a:endParaRPr>
          </a:p>
          <a:p>
            <a:pPr defTabSz="1219170">
              <a:buClr>
                <a:srgbClr val="000000"/>
              </a:buClr>
            </a:pPr>
            <a:endParaRPr sz="2133" kern="0">
              <a:solidFill>
                <a:srgbClr val="FFFFFF"/>
              </a:solidFill>
              <a:latin typeface="Rockwell"/>
              <a:ea typeface="Rockwell"/>
              <a:cs typeface="Rockwell"/>
              <a:sym typeface="Rockwell"/>
            </a:endParaRPr>
          </a:p>
          <a:p>
            <a:pPr defTabSz="1219170">
              <a:buClr>
                <a:srgbClr val="000000"/>
              </a:buClr>
            </a:pPr>
            <a:r>
              <a:rPr lang="en-US" sz="2133" kern="0">
                <a:solidFill>
                  <a:srgbClr val="FFFFFF"/>
                </a:solidFill>
                <a:latin typeface="Rockwell"/>
                <a:ea typeface="Rockwell"/>
                <a:cs typeface="Rockwell"/>
                <a:sym typeface="Rockwell"/>
              </a:rPr>
              <a:t>If ONE family can break the cycle, </a:t>
            </a:r>
            <a:endParaRPr sz="1867" kern="0">
              <a:solidFill>
                <a:srgbClr val="000000"/>
              </a:solidFill>
              <a:latin typeface="Arial"/>
              <a:cs typeface="Arial"/>
              <a:sym typeface="Arial"/>
            </a:endParaRPr>
          </a:p>
          <a:p>
            <a:pPr defTabSz="1219170">
              <a:buClr>
                <a:srgbClr val="000000"/>
              </a:buClr>
            </a:pPr>
            <a:r>
              <a:rPr lang="en-US" sz="2133" kern="0">
                <a:solidFill>
                  <a:srgbClr val="FFFFFF"/>
                </a:solidFill>
                <a:latin typeface="Rockwell"/>
                <a:ea typeface="Rockwell"/>
                <a:cs typeface="Rockwell"/>
                <a:sym typeface="Rockwell"/>
              </a:rPr>
              <a:t>then so can </a:t>
            </a:r>
            <a:endParaRPr sz="1867" kern="0">
              <a:solidFill>
                <a:srgbClr val="000000"/>
              </a:solidFill>
              <a:latin typeface="Arial"/>
              <a:cs typeface="Arial"/>
              <a:sym typeface="Arial"/>
            </a:endParaRPr>
          </a:p>
          <a:p>
            <a:pPr defTabSz="1219170">
              <a:buClr>
                <a:srgbClr val="000000"/>
              </a:buClr>
            </a:pPr>
            <a:r>
              <a:rPr lang="en-US" sz="2133" kern="0">
                <a:solidFill>
                  <a:srgbClr val="FFFFFF"/>
                </a:solidFill>
                <a:latin typeface="Rockwell"/>
                <a:ea typeface="Rockwell"/>
                <a:cs typeface="Rockwell"/>
                <a:sym typeface="Rockwell"/>
              </a:rPr>
              <a:t>100,000 FAMILIES!</a:t>
            </a:r>
            <a:endParaRPr sz="1867" kern="0">
              <a:solidFill>
                <a:srgbClr val="000000"/>
              </a:solidFill>
              <a:latin typeface="Arial"/>
              <a:cs typeface="Arial"/>
              <a:sym typeface="Arial"/>
            </a:endParaRPr>
          </a:p>
          <a:p>
            <a:pPr defTabSz="1219170">
              <a:buClr>
                <a:srgbClr val="000000"/>
              </a:buClr>
            </a:pPr>
            <a:endParaRPr sz="1867" kern="0">
              <a:solidFill>
                <a:srgbClr val="FFFFFF"/>
              </a:solidFill>
              <a:latin typeface="Rockwell"/>
              <a:ea typeface="Rockwell"/>
              <a:cs typeface="Rockwell"/>
              <a:sym typeface="Rockwell"/>
            </a:endParaRPr>
          </a:p>
        </p:txBody>
      </p:sp>
      <p:cxnSp>
        <p:nvCxnSpPr>
          <p:cNvPr id="262" name="Google Shape;262;p10"/>
          <p:cNvCxnSpPr/>
          <p:nvPr/>
        </p:nvCxnSpPr>
        <p:spPr>
          <a:xfrm>
            <a:off x="0" y="6634567"/>
            <a:ext cx="12192000" cy="0"/>
          </a:xfrm>
          <a:prstGeom prst="straightConnector1">
            <a:avLst/>
          </a:prstGeom>
          <a:noFill/>
          <a:ln w="38100" cap="flat" cmpd="sng">
            <a:solidFill>
              <a:srgbClr val="FFED26"/>
            </a:solidFill>
            <a:prstDash val="solid"/>
            <a:round/>
            <a:headEnd type="none" w="sm" len="sm"/>
            <a:tailEnd type="none" w="sm" len="sm"/>
          </a:ln>
        </p:spPr>
      </p:cxnSp>
      <p:sp>
        <p:nvSpPr>
          <p:cNvPr id="263" name="Google Shape;263;p10"/>
          <p:cNvSpPr/>
          <p:nvPr/>
        </p:nvSpPr>
        <p:spPr>
          <a:xfrm>
            <a:off x="8940800" y="6376096"/>
            <a:ext cx="2501083" cy="507304"/>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264" name="Google Shape;264;p10"/>
          <p:cNvSpPr txBox="1"/>
          <p:nvPr/>
        </p:nvSpPr>
        <p:spPr>
          <a:xfrm>
            <a:off x="8940800" y="6400635"/>
            <a:ext cx="2480419" cy="379615"/>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1867" kern="0">
                <a:solidFill>
                  <a:srgbClr val="FFFFFF"/>
                </a:solidFill>
                <a:latin typeface="Proxima Nova"/>
                <a:ea typeface="Proxima Nova"/>
                <a:cs typeface="Proxima Nova"/>
                <a:sym typeface="Proxima Nova"/>
              </a:rPr>
              <a:t>nursing.tamu.edu/nfp</a:t>
            </a:r>
            <a:endParaRPr sz="1867" kern="0">
              <a:solidFill>
                <a:srgbClr val="FFFFFF"/>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1"/>
          <p:cNvPicPr preferRelativeResize="0"/>
          <p:nvPr/>
        </p:nvPicPr>
        <p:blipFill rotWithShape="1">
          <a:blip r:embed="rId3">
            <a:alphaModFix/>
          </a:blip>
          <a:srcRect/>
          <a:stretch/>
        </p:blipFill>
        <p:spPr>
          <a:xfrm>
            <a:off x="508000" y="0"/>
            <a:ext cx="6705600" cy="6858000"/>
          </a:xfrm>
          <a:prstGeom prst="rect">
            <a:avLst/>
          </a:prstGeom>
          <a:noFill/>
          <a:ln>
            <a:noFill/>
          </a:ln>
        </p:spPr>
      </p:pic>
      <p:sp>
        <p:nvSpPr>
          <p:cNvPr id="271" name="Google Shape;271;p11"/>
          <p:cNvSpPr/>
          <p:nvPr/>
        </p:nvSpPr>
        <p:spPr>
          <a:xfrm>
            <a:off x="7445093" y="1918285"/>
            <a:ext cx="4543707" cy="3447043"/>
          </a:xfrm>
          <a:prstGeom prst="rect">
            <a:avLst/>
          </a:prstGeom>
          <a:noFill/>
          <a:ln>
            <a:noFill/>
          </a:ln>
        </p:spPr>
        <p:txBody>
          <a:bodyPr spcFirstLastPara="1" wrap="square" lIns="121900" tIns="60933" rIns="121900" bIns="60933" anchor="t" anchorCtr="0">
            <a:spAutoFit/>
          </a:bodyPr>
          <a:lstStyle/>
          <a:p>
            <a:pPr marL="533387" indent="-380990" defTabSz="1219170">
              <a:buClr>
                <a:srgbClr val="011B48"/>
              </a:buClr>
              <a:buSzPts val="1800"/>
              <a:buFont typeface="Arial"/>
              <a:buChar char="•"/>
            </a:pPr>
            <a:r>
              <a:rPr lang="en-US" sz="2400" kern="0" dirty="0">
                <a:solidFill>
                  <a:srgbClr val="011B48"/>
                </a:solidFill>
                <a:latin typeface="Rockwell"/>
                <a:ea typeface="Rockwell"/>
                <a:cs typeface="Rockwell"/>
                <a:sym typeface="Rockwell"/>
              </a:rPr>
              <a:t>Improve Pregnancy Outcomes</a:t>
            </a:r>
            <a:br>
              <a:rPr lang="en-US" sz="2400" kern="0" dirty="0">
                <a:solidFill>
                  <a:srgbClr val="011B48"/>
                </a:solidFill>
                <a:latin typeface="Rockwell"/>
                <a:ea typeface="Rockwell"/>
                <a:cs typeface="Rockwell"/>
                <a:sym typeface="Rockwell"/>
              </a:rPr>
            </a:br>
            <a:endParaRPr sz="2400" kern="0" dirty="0">
              <a:solidFill>
                <a:srgbClr val="011B48"/>
              </a:solidFill>
              <a:latin typeface="Rockwell"/>
              <a:ea typeface="Rockwell"/>
              <a:cs typeface="Rockwell"/>
              <a:sym typeface="Rockwell"/>
            </a:endParaRPr>
          </a:p>
          <a:p>
            <a:pPr marL="533387" indent="-380990" defTabSz="1219170">
              <a:buClr>
                <a:srgbClr val="011B48"/>
              </a:buClr>
              <a:buSzPts val="1800"/>
              <a:buFont typeface="Arial"/>
              <a:buChar char="•"/>
            </a:pPr>
            <a:r>
              <a:rPr lang="en-US" sz="2400" kern="0" dirty="0">
                <a:solidFill>
                  <a:srgbClr val="011B48"/>
                </a:solidFill>
                <a:latin typeface="Rockwell"/>
                <a:ea typeface="Rockwell"/>
                <a:cs typeface="Rockwell"/>
                <a:sym typeface="Rockwell"/>
              </a:rPr>
              <a:t>Improve Child Health </a:t>
            </a:r>
            <a:br>
              <a:rPr lang="en-US" sz="2400" kern="0" dirty="0">
                <a:solidFill>
                  <a:srgbClr val="011B48"/>
                </a:solidFill>
                <a:latin typeface="Rockwell"/>
                <a:ea typeface="Rockwell"/>
                <a:cs typeface="Rockwell"/>
                <a:sym typeface="Rockwell"/>
              </a:rPr>
            </a:br>
            <a:r>
              <a:rPr lang="en-US" sz="2400" kern="0" dirty="0">
                <a:solidFill>
                  <a:srgbClr val="011B48"/>
                </a:solidFill>
                <a:latin typeface="Rockwell"/>
                <a:ea typeface="Rockwell"/>
                <a:cs typeface="Rockwell"/>
                <a:sym typeface="Rockwell"/>
              </a:rPr>
              <a:t>and Development</a:t>
            </a:r>
            <a:br>
              <a:rPr lang="en-US" sz="2400" kern="0" dirty="0">
                <a:solidFill>
                  <a:srgbClr val="011B48"/>
                </a:solidFill>
                <a:latin typeface="Rockwell"/>
                <a:ea typeface="Rockwell"/>
                <a:cs typeface="Rockwell"/>
                <a:sym typeface="Rockwell"/>
              </a:rPr>
            </a:br>
            <a:endParaRPr sz="2400" kern="0" dirty="0">
              <a:solidFill>
                <a:srgbClr val="011B48"/>
              </a:solidFill>
              <a:latin typeface="Rockwell"/>
              <a:ea typeface="Rockwell"/>
              <a:cs typeface="Rockwell"/>
              <a:sym typeface="Rockwell"/>
            </a:endParaRPr>
          </a:p>
          <a:p>
            <a:pPr marL="533387" indent="-380990" defTabSz="1219170">
              <a:buClr>
                <a:srgbClr val="011B48"/>
              </a:buClr>
              <a:buSzPts val="1800"/>
              <a:buFont typeface="Arial"/>
              <a:buChar char="•"/>
            </a:pPr>
            <a:r>
              <a:rPr lang="en-US" sz="2400" kern="0" dirty="0">
                <a:solidFill>
                  <a:srgbClr val="011B48"/>
                </a:solidFill>
                <a:latin typeface="Rockwell"/>
                <a:ea typeface="Rockwell"/>
                <a:cs typeface="Rockwell"/>
                <a:sym typeface="Rockwell"/>
              </a:rPr>
              <a:t>Improve Economic </a:t>
            </a:r>
            <a:br>
              <a:rPr lang="en-US" sz="2400" kern="0" dirty="0">
                <a:solidFill>
                  <a:srgbClr val="011B48"/>
                </a:solidFill>
                <a:latin typeface="Rockwell"/>
                <a:ea typeface="Rockwell"/>
                <a:cs typeface="Rockwell"/>
                <a:sym typeface="Rockwell"/>
              </a:rPr>
            </a:br>
            <a:r>
              <a:rPr lang="en-US" sz="2400" kern="0" dirty="0">
                <a:solidFill>
                  <a:srgbClr val="011B48"/>
                </a:solidFill>
                <a:latin typeface="Rockwell"/>
                <a:ea typeface="Rockwell"/>
                <a:cs typeface="Rockwell"/>
                <a:sym typeface="Rockwell"/>
              </a:rPr>
              <a:t>Self-Sufficiency of the Family</a:t>
            </a:r>
            <a:endParaRPr sz="1867" kern="0" dirty="0">
              <a:solidFill>
                <a:srgbClr val="000000"/>
              </a:solidFill>
              <a:latin typeface="Arial"/>
              <a:cs typeface="Arial"/>
              <a:sym typeface="Arial"/>
            </a:endParaRPr>
          </a:p>
        </p:txBody>
      </p:sp>
      <p:pic>
        <p:nvPicPr>
          <p:cNvPr id="272" name="Google Shape;272;p11"/>
          <p:cNvPicPr preferRelativeResize="0"/>
          <p:nvPr/>
        </p:nvPicPr>
        <p:blipFill rotWithShape="1">
          <a:blip r:embed="rId4">
            <a:alphaModFix/>
          </a:blip>
          <a:srcRect/>
          <a:stretch/>
        </p:blipFill>
        <p:spPr>
          <a:xfrm>
            <a:off x="7619999" y="619893"/>
            <a:ext cx="1009559" cy="878708"/>
          </a:xfrm>
          <a:prstGeom prst="rect">
            <a:avLst/>
          </a:prstGeom>
          <a:noFill/>
          <a:ln>
            <a:noFill/>
          </a:ln>
        </p:spPr>
      </p:pic>
      <p:sp>
        <p:nvSpPr>
          <p:cNvPr id="273" name="Google Shape;273;p11"/>
          <p:cNvSpPr/>
          <p:nvPr/>
        </p:nvSpPr>
        <p:spPr>
          <a:xfrm>
            <a:off x="7227747" y="699374"/>
            <a:ext cx="4978400" cy="69750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3733" kern="0" dirty="0">
                <a:solidFill>
                  <a:srgbClr val="31394D"/>
                </a:solidFill>
                <a:latin typeface="Merriweather" pitchFamily="2" charset="77"/>
                <a:ea typeface="Proxima Nova"/>
                <a:cs typeface="Proxima Nova"/>
                <a:sym typeface="Proxima Nova"/>
              </a:rPr>
              <a:t>KEY GOALS</a:t>
            </a:r>
            <a:endParaRPr sz="1867" kern="0" dirty="0">
              <a:solidFill>
                <a:srgbClr val="000000"/>
              </a:solidFill>
              <a:latin typeface="Merriweather" pitchFamily="2" charset="77"/>
              <a:cs typeface="Arial"/>
              <a:sym typeface="Arial"/>
            </a:endParaRPr>
          </a:p>
        </p:txBody>
      </p:sp>
      <p:cxnSp>
        <p:nvCxnSpPr>
          <p:cNvPr id="274" name="Google Shape;274;p11"/>
          <p:cNvCxnSpPr/>
          <p:nvPr/>
        </p:nvCxnSpPr>
        <p:spPr>
          <a:xfrm>
            <a:off x="8128000" y="1397000"/>
            <a:ext cx="3556000" cy="0"/>
          </a:xfrm>
          <a:prstGeom prst="straightConnector1">
            <a:avLst/>
          </a:prstGeom>
          <a:noFill/>
          <a:ln w="38100" cap="flat" cmpd="sng">
            <a:solidFill>
              <a:srgbClr val="F9DC1D"/>
            </a:solidFill>
            <a:prstDash val="solid"/>
            <a:round/>
            <a:headEnd type="none" w="sm" len="sm"/>
            <a:tailEnd type="none" w="sm" len="sm"/>
          </a:ln>
        </p:spPr>
      </p:cxnSp>
      <p:pic>
        <p:nvPicPr>
          <p:cNvPr id="275" name="Google Shape;275;p11"/>
          <p:cNvPicPr preferRelativeResize="0"/>
          <p:nvPr/>
        </p:nvPicPr>
        <p:blipFill rotWithShape="1">
          <a:blip r:embed="rId5">
            <a:alphaModFix amt="30000"/>
          </a:blip>
          <a:srcRect l="24580" t="35500" r="18675" b="61294"/>
          <a:stretch/>
        </p:blipFill>
        <p:spPr>
          <a:xfrm>
            <a:off x="894466" y="6486885"/>
            <a:ext cx="10615455" cy="599716"/>
          </a:xfrm>
          <a:prstGeom prst="rect">
            <a:avLst/>
          </a:prstGeom>
          <a:noFill/>
          <a:ln>
            <a:noFill/>
          </a:ln>
        </p:spPr>
      </p:pic>
      <p:cxnSp>
        <p:nvCxnSpPr>
          <p:cNvPr id="276" name="Google Shape;276;p11"/>
          <p:cNvCxnSpPr/>
          <p:nvPr/>
        </p:nvCxnSpPr>
        <p:spPr>
          <a:xfrm>
            <a:off x="0" y="6634567"/>
            <a:ext cx="12192000" cy="0"/>
          </a:xfrm>
          <a:prstGeom prst="straightConnector1">
            <a:avLst/>
          </a:prstGeom>
          <a:noFill/>
          <a:ln w="38100" cap="flat" cmpd="sng">
            <a:solidFill>
              <a:srgbClr val="011B48"/>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2"/>
          <p:cNvPicPr preferRelativeResize="0"/>
          <p:nvPr/>
        </p:nvPicPr>
        <p:blipFill rotWithShape="1">
          <a:blip r:embed="rId3">
            <a:alphaModFix amt="30000"/>
          </a:blip>
          <a:srcRect l="24602" t="36830" r="52800" b="42063"/>
          <a:stretch/>
        </p:blipFill>
        <p:spPr>
          <a:xfrm>
            <a:off x="8068043" y="156666"/>
            <a:ext cx="3962400" cy="4140749"/>
          </a:xfrm>
          <a:prstGeom prst="rect">
            <a:avLst/>
          </a:prstGeom>
          <a:noFill/>
          <a:ln>
            <a:noFill/>
          </a:ln>
        </p:spPr>
      </p:pic>
      <p:pic>
        <p:nvPicPr>
          <p:cNvPr id="285" name="Google Shape;285;p12"/>
          <p:cNvPicPr preferRelativeResize="0"/>
          <p:nvPr/>
        </p:nvPicPr>
        <p:blipFill rotWithShape="1">
          <a:blip r:embed="rId4">
            <a:alphaModFix/>
          </a:blip>
          <a:srcRect/>
          <a:stretch/>
        </p:blipFill>
        <p:spPr>
          <a:xfrm flipH="1">
            <a:off x="4997301" y="346879"/>
            <a:ext cx="6788300" cy="6354456"/>
          </a:xfrm>
          <a:prstGeom prst="rect">
            <a:avLst/>
          </a:prstGeom>
          <a:noFill/>
          <a:ln>
            <a:noFill/>
          </a:ln>
        </p:spPr>
      </p:pic>
      <p:sp>
        <p:nvSpPr>
          <p:cNvPr id="286" name="Google Shape;286;p12"/>
          <p:cNvSpPr/>
          <p:nvPr/>
        </p:nvSpPr>
        <p:spPr>
          <a:xfrm>
            <a:off x="193749" y="-25400"/>
            <a:ext cx="4987852" cy="6858000"/>
          </a:xfrm>
          <a:prstGeom prst="rect">
            <a:avLst/>
          </a:prstGeom>
          <a:solidFill>
            <a:srgbClr val="011B48"/>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287" name="Google Shape;287;p12"/>
          <p:cNvSpPr txBox="1"/>
          <p:nvPr/>
        </p:nvSpPr>
        <p:spPr>
          <a:xfrm>
            <a:off x="409989" y="1826847"/>
            <a:ext cx="4368801" cy="3859015"/>
          </a:xfrm>
          <a:prstGeom prst="rect">
            <a:avLst/>
          </a:prstGeom>
          <a:noFill/>
          <a:ln>
            <a:noFill/>
          </a:ln>
        </p:spPr>
        <p:txBody>
          <a:bodyPr spcFirstLastPara="1" wrap="square" lIns="121900" tIns="60933" rIns="121900" bIns="60933" anchor="t" anchorCtr="0">
            <a:noAutofit/>
          </a:bodyPr>
          <a:lstStyle/>
          <a:p>
            <a:pPr defTabSz="1219170">
              <a:buClr>
                <a:srgbClr val="FFFFFF"/>
              </a:buClr>
              <a:buSzPts val="1600"/>
            </a:pPr>
            <a:r>
              <a:rPr lang="en-US" sz="2133" kern="0">
                <a:solidFill>
                  <a:srgbClr val="FFFFFF"/>
                </a:solidFill>
                <a:latin typeface="Rockwell"/>
                <a:ea typeface="Rockwell"/>
                <a:cs typeface="Rockwell"/>
                <a:sym typeface="Rockwell"/>
              </a:rPr>
              <a:t>EXPERTS:</a:t>
            </a:r>
            <a:endParaRPr sz="1867" kern="0">
              <a:solidFill>
                <a:srgbClr val="000000"/>
              </a:solidFill>
              <a:latin typeface="Arial"/>
              <a:cs typeface="Arial"/>
              <a:sym typeface="Arial"/>
            </a:endParaRPr>
          </a:p>
          <a:p>
            <a:pPr defTabSz="1219170">
              <a:spcBef>
                <a:spcPts val="427"/>
              </a:spcBef>
              <a:buClr>
                <a:srgbClr val="FFFFFF"/>
              </a:buClr>
              <a:buSzPts val="1600"/>
            </a:pPr>
            <a:r>
              <a:rPr lang="en-US" sz="2133" kern="0">
                <a:solidFill>
                  <a:srgbClr val="FFFFFF"/>
                </a:solidFill>
                <a:latin typeface="Rockwell"/>
                <a:ea typeface="Rockwell"/>
                <a:cs typeface="Rockwell"/>
                <a:sym typeface="Rockwell"/>
              </a:rPr>
              <a:t>Specially-trained nurses</a:t>
            </a:r>
            <a:endParaRPr sz="1867" kern="0">
              <a:solidFill>
                <a:srgbClr val="000000"/>
              </a:solidFill>
              <a:latin typeface="Arial"/>
              <a:cs typeface="Arial"/>
              <a:sym typeface="Arial"/>
            </a:endParaRPr>
          </a:p>
          <a:p>
            <a:pPr defTabSz="1219170">
              <a:spcBef>
                <a:spcPts val="427"/>
              </a:spcBef>
              <a:buClr>
                <a:srgbClr val="31394D"/>
              </a:buClr>
              <a:buSzPts val="1600"/>
            </a:pPr>
            <a:endParaRPr sz="2133" kern="0">
              <a:solidFill>
                <a:srgbClr val="FFFFFF"/>
              </a:solidFill>
              <a:latin typeface="Rockwell"/>
              <a:ea typeface="Rockwell"/>
              <a:cs typeface="Rockwell"/>
              <a:sym typeface="Rockwell"/>
            </a:endParaRPr>
          </a:p>
          <a:p>
            <a:pPr defTabSz="1219170">
              <a:spcBef>
                <a:spcPts val="427"/>
              </a:spcBef>
              <a:buClr>
                <a:srgbClr val="FFFFFF"/>
              </a:buClr>
              <a:buSzPts val="1600"/>
            </a:pPr>
            <a:r>
              <a:rPr lang="en-US" sz="2133" kern="0">
                <a:solidFill>
                  <a:srgbClr val="FFFFFF"/>
                </a:solidFill>
                <a:latin typeface="Rockwell"/>
                <a:ea typeface="Rockwell"/>
                <a:cs typeface="Rockwell"/>
                <a:sym typeface="Rockwell"/>
              </a:rPr>
              <a:t>PROVEN:</a:t>
            </a:r>
            <a:endParaRPr sz="1867" kern="0">
              <a:solidFill>
                <a:srgbClr val="000000"/>
              </a:solidFill>
              <a:latin typeface="Arial"/>
              <a:cs typeface="Arial"/>
              <a:sym typeface="Arial"/>
            </a:endParaRPr>
          </a:p>
          <a:p>
            <a:pPr defTabSz="1219170">
              <a:spcBef>
                <a:spcPts val="427"/>
              </a:spcBef>
              <a:buClr>
                <a:srgbClr val="FFFFFF"/>
              </a:buClr>
              <a:buSzPts val="1600"/>
            </a:pPr>
            <a:r>
              <a:rPr lang="en-US" sz="2133" kern="0">
                <a:solidFill>
                  <a:srgbClr val="FFFFFF"/>
                </a:solidFill>
                <a:latin typeface="Rockwell"/>
                <a:ea typeface="Rockwell"/>
                <a:cs typeface="Rockwell"/>
                <a:sym typeface="Rockwell"/>
              </a:rPr>
              <a:t>Extensive and compelling evidence</a:t>
            </a:r>
            <a:endParaRPr sz="1867" kern="0">
              <a:solidFill>
                <a:srgbClr val="000000"/>
              </a:solidFill>
              <a:latin typeface="Arial"/>
              <a:cs typeface="Arial"/>
              <a:sym typeface="Arial"/>
            </a:endParaRPr>
          </a:p>
          <a:p>
            <a:pPr defTabSz="1219170">
              <a:spcBef>
                <a:spcPts val="427"/>
              </a:spcBef>
              <a:buClr>
                <a:srgbClr val="31394D"/>
              </a:buClr>
              <a:buSzPts val="1600"/>
            </a:pPr>
            <a:endParaRPr sz="2133" kern="0">
              <a:solidFill>
                <a:srgbClr val="FFFFFF"/>
              </a:solidFill>
              <a:latin typeface="Rockwell"/>
              <a:ea typeface="Rockwell"/>
              <a:cs typeface="Rockwell"/>
              <a:sym typeface="Rockwell"/>
            </a:endParaRPr>
          </a:p>
          <a:p>
            <a:pPr defTabSz="1219170">
              <a:spcBef>
                <a:spcPts val="427"/>
              </a:spcBef>
              <a:buClr>
                <a:srgbClr val="FFFFFF"/>
              </a:buClr>
              <a:buSzPts val="1600"/>
            </a:pPr>
            <a:r>
              <a:rPr lang="en-US" sz="2133" kern="0">
                <a:solidFill>
                  <a:srgbClr val="FFFFFF"/>
                </a:solidFill>
                <a:latin typeface="Rockwell"/>
                <a:ea typeface="Rockwell"/>
                <a:cs typeface="Rockwell"/>
                <a:sym typeface="Rockwell"/>
              </a:rPr>
              <a:t>INTENSIVE:</a:t>
            </a:r>
            <a:endParaRPr sz="1867" kern="0">
              <a:solidFill>
                <a:srgbClr val="000000"/>
              </a:solidFill>
              <a:latin typeface="Arial"/>
              <a:cs typeface="Arial"/>
              <a:sym typeface="Arial"/>
            </a:endParaRPr>
          </a:p>
          <a:p>
            <a:pPr defTabSz="1219170">
              <a:spcBef>
                <a:spcPts val="427"/>
              </a:spcBef>
              <a:buClr>
                <a:srgbClr val="FFFFFF"/>
              </a:buClr>
              <a:buSzPts val="1600"/>
            </a:pPr>
            <a:r>
              <a:rPr lang="en-US" sz="2133" kern="0">
                <a:solidFill>
                  <a:srgbClr val="FFFFFF"/>
                </a:solidFill>
                <a:latin typeface="Rockwell"/>
                <a:ea typeface="Rockwell"/>
                <a:cs typeface="Rockwell"/>
                <a:sym typeface="Rockwell"/>
              </a:rPr>
              <a:t>Pregnancy through age 2</a:t>
            </a:r>
            <a:endParaRPr sz="1867" kern="0">
              <a:solidFill>
                <a:srgbClr val="000000"/>
              </a:solidFill>
              <a:latin typeface="Arial"/>
              <a:cs typeface="Arial"/>
              <a:sym typeface="Arial"/>
            </a:endParaRPr>
          </a:p>
          <a:p>
            <a:pPr defTabSz="1219170">
              <a:spcBef>
                <a:spcPts val="427"/>
              </a:spcBef>
              <a:buClr>
                <a:srgbClr val="31394D"/>
              </a:buClr>
              <a:buSzPts val="1600"/>
            </a:pPr>
            <a:endParaRPr sz="2133" kern="0">
              <a:solidFill>
                <a:srgbClr val="FFFFFF"/>
              </a:solidFill>
              <a:latin typeface="Rockwell"/>
              <a:ea typeface="Rockwell"/>
              <a:cs typeface="Rockwell"/>
              <a:sym typeface="Rockwell"/>
            </a:endParaRPr>
          </a:p>
          <a:p>
            <a:pPr defTabSz="1219170">
              <a:spcBef>
                <a:spcPts val="427"/>
              </a:spcBef>
              <a:buClr>
                <a:srgbClr val="FFFFFF"/>
              </a:buClr>
              <a:buSzPts val="1600"/>
            </a:pPr>
            <a:r>
              <a:rPr lang="en-US" sz="2133" kern="0">
                <a:solidFill>
                  <a:srgbClr val="FFFFFF"/>
                </a:solidFill>
                <a:latin typeface="Rockwell"/>
                <a:ea typeface="Rockwell"/>
                <a:cs typeface="Rockwell"/>
                <a:sym typeface="Rockwell"/>
              </a:rPr>
              <a:t>TIMELY:</a:t>
            </a:r>
            <a:endParaRPr sz="3200" kern="0">
              <a:solidFill>
                <a:srgbClr val="FFFFFF"/>
              </a:solidFill>
              <a:latin typeface="Rockwell"/>
              <a:ea typeface="Rockwell"/>
              <a:cs typeface="Rockwell"/>
              <a:sym typeface="Rockwell"/>
            </a:endParaRPr>
          </a:p>
          <a:p>
            <a:pPr defTabSz="1219170">
              <a:spcBef>
                <a:spcPts val="427"/>
              </a:spcBef>
              <a:buClr>
                <a:srgbClr val="FFFFFF"/>
              </a:buClr>
              <a:buSzPts val="1600"/>
            </a:pPr>
            <a:r>
              <a:rPr lang="en-US" sz="2133" kern="0">
                <a:solidFill>
                  <a:srgbClr val="FFFFFF"/>
                </a:solidFill>
                <a:latin typeface="Rockwell"/>
                <a:ea typeface="Rockwell"/>
                <a:cs typeface="Rockwell"/>
                <a:sym typeface="Rockwell"/>
              </a:rPr>
              <a:t>First 1000 days</a:t>
            </a:r>
            <a:endParaRPr sz="1867" kern="0">
              <a:solidFill>
                <a:srgbClr val="000000"/>
              </a:solidFill>
              <a:latin typeface="Arial"/>
              <a:cs typeface="Arial"/>
              <a:sym typeface="Arial"/>
            </a:endParaRPr>
          </a:p>
        </p:txBody>
      </p:sp>
      <p:sp>
        <p:nvSpPr>
          <p:cNvPr id="288" name="Google Shape;288;p12"/>
          <p:cNvSpPr/>
          <p:nvPr/>
        </p:nvSpPr>
        <p:spPr>
          <a:xfrm>
            <a:off x="164721" y="432501"/>
            <a:ext cx="4987852" cy="69750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3733" kern="0" dirty="0">
                <a:solidFill>
                  <a:srgbClr val="FFFFFF"/>
                </a:solidFill>
                <a:latin typeface="Merriweather" pitchFamily="2" charset="77"/>
                <a:ea typeface="Proxima Nova"/>
                <a:cs typeface="Proxima Nova"/>
                <a:sym typeface="Proxima Nova"/>
              </a:rPr>
              <a:t>HOW IT HAPPENS</a:t>
            </a:r>
            <a:endParaRPr sz="1867" kern="0" dirty="0">
              <a:solidFill>
                <a:srgbClr val="000000"/>
              </a:solidFill>
              <a:latin typeface="Merriweather" pitchFamily="2" charset="77"/>
              <a:cs typeface="Arial"/>
              <a:sym typeface="Arial"/>
            </a:endParaRPr>
          </a:p>
        </p:txBody>
      </p:sp>
      <p:cxnSp>
        <p:nvCxnSpPr>
          <p:cNvPr id="289" name="Google Shape;289;p12"/>
          <p:cNvCxnSpPr/>
          <p:nvPr/>
        </p:nvCxnSpPr>
        <p:spPr>
          <a:xfrm>
            <a:off x="406400" y="1078076"/>
            <a:ext cx="4368800" cy="0"/>
          </a:xfrm>
          <a:prstGeom prst="straightConnector1">
            <a:avLst/>
          </a:prstGeom>
          <a:noFill/>
          <a:ln w="38100" cap="flat" cmpd="sng">
            <a:solidFill>
              <a:srgbClr val="F9DC1D"/>
            </a:solidFill>
            <a:prstDash val="solid"/>
            <a:round/>
            <a:headEnd type="none" w="sm" len="sm"/>
            <a:tailEnd type="none" w="sm" len="sm"/>
          </a:ln>
        </p:spPr>
      </p:cxnSp>
      <p:cxnSp>
        <p:nvCxnSpPr>
          <p:cNvPr id="290" name="Google Shape;290;p12"/>
          <p:cNvCxnSpPr/>
          <p:nvPr/>
        </p:nvCxnSpPr>
        <p:spPr>
          <a:xfrm>
            <a:off x="0" y="6634567"/>
            <a:ext cx="12192000" cy="0"/>
          </a:xfrm>
          <a:prstGeom prst="straightConnector1">
            <a:avLst/>
          </a:prstGeom>
          <a:noFill/>
          <a:ln w="38100" cap="flat" cmpd="sng">
            <a:solidFill>
              <a:srgbClr val="FFED26"/>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12" name="Google Shape;455;p25">
            <a:extLst>
              <a:ext uri="{FF2B5EF4-FFF2-40B4-BE49-F238E27FC236}">
                <a16:creationId xmlns:a16="http://schemas.microsoft.com/office/drawing/2014/main" id="{47A9032B-9F24-46ED-20EE-86ED22524CC5}"/>
              </a:ext>
            </a:extLst>
          </p:cNvPr>
          <p:cNvSpPr/>
          <p:nvPr/>
        </p:nvSpPr>
        <p:spPr>
          <a:xfrm>
            <a:off x="-96899" y="-38100"/>
            <a:ext cx="12387860" cy="6934200"/>
          </a:xfrm>
          <a:prstGeom prst="rect">
            <a:avLst/>
          </a:prstGeom>
          <a:solidFill>
            <a:srgbClr val="011B48"/>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15" name="Google Shape;86;g11902aaeef3_3_77">
            <a:extLst>
              <a:ext uri="{FF2B5EF4-FFF2-40B4-BE49-F238E27FC236}">
                <a16:creationId xmlns:a16="http://schemas.microsoft.com/office/drawing/2014/main" id="{C83A113A-43B5-5D77-DB7A-475BBB8F6821}"/>
              </a:ext>
            </a:extLst>
          </p:cNvPr>
          <p:cNvSpPr txBox="1">
            <a:spLocks/>
          </p:cNvSpPr>
          <p:nvPr/>
        </p:nvSpPr>
        <p:spPr>
          <a:xfrm>
            <a:off x="221673" y="1202289"/>
            <a:ext cx="11970327" cy="4046603"/>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1pPr>
            <a:lvl2pPr marR="0" lvl="1"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9pPr>
          </a:lstStyle>
          <a:p>
            <a:pPr algn="ctr">
              <a:buSzPts val="990"/>
            </a:pPr>
            <a:r>
              <a:rPr lang="en-US" b="1" kern="0" dirty="0">
                <a:solidFill>
                  <a:srgbClr val="FFFF00"/>
                </a:solidFill>
              </a:rPr>
              <a:t>Health Disparities &amp; Risks in Pregnancy of Adolescent Populations  </a:t>
            </a:r>
            <a:br>
              <a:rPr lang="en-US" b="1" kern="0" dirty="0">
                <a:solidFill>
                  <a:srgbClr val="FFFF00"/>
                </a:solidFill>
              </a:rPr>
            </a:br>
            <a:r>
              <a:rPr lang="en-US" b="1" kern="0" dirty="0">
                <a:solidFill>
                  <a:srgbClr val="FFFF00"/>
                </a:solidFill>
              </a:rPr>
              <a:t>and </a:t>
            </a:r>
            <a:br>
              <a:rPr lang="en-US" b="1" kern="0" dirty="0">
                <a:solidFill>
                  <a:srgbClr val="FFFF00"/>
                </a:solidFill>
              </a:rPr>
            </a:br>
            <a:r>
              <a:rPr lang="en-US" b="1" i="1" kern="0" dirty="0">
                <a:solidFill>
                  <a:srgbClr val="FFFF00"/>
                </a:solidFill>
              </a:rPr>
              <a:t>The Role of Nurse-Family Partnership </a:t>
            </a:r>
            <a:br>
              <a:rPr lang="en-US" b="1" kern="0" dirty="0">
                <a:solidFill>
                  <a:srgbClr val="FFFF00"/>
                </a:solidFill>
              </a:rPr>
            </a:br>
            <a:endParaRPr lang="en-US" b="1" kern="0" dirty="0">
              <a:solidFill>
                <a:srgbClr val="FFFF00"/>
              </a:solidFill>
            </a:endParaRPr>
          </a:p>
          <a:p>
            <a:pPr>
              <a:buSzPts val="990"/>
            </a:pPr>
            <a:endParaRPr lang="en-US" b="1" kern="0" dirty="0"/>
          </a:p>
        </p:txBody>
      </p:sp>
      <p:pic>
        <p:nvPicPr>
          <p:cNvPr id="3074" name="Picture 2" descr="About Us - Nurse-Family Partnership">
            <a:extLst>
              <a:ext uri="{FF2B5EF4-FFF2-40B4-BE49-F238E27FC236}">
                <a16:creationId xmlns:a16="http://schemas.microsoft.com/office/drawing/2014/main" id="{22AD75FF-A4AA-65A2-2861-F12A6B03B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676" y="3263618"/>
            <a:ext cx="6748648" cy="2272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13"/>
          <p:cNvSpPr/>
          <p:nvPr/>
        </p:nvSpPr>
        <p:spPr>
          <a:xfrm>
            <a:off x="0" y="0"/>
            <a:ext cx="12192000" cy="6858000"/>
          </a:xfrm>
          <a:prstGeom prst="rect">
            <a:avLst/>
          </a:prstGeom>
          <a:solidFill>
            <a:schemeClr val="lt1"/>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298" name="Google Shape;298;p13"/>
          <p:cNvSpPr/>
          <p:nvPr/>
        </p:nvSpPr>
        <p:spPr>
          <a:xfrm>
            <a:off x="4770782" y="1"/>
            <a:ext cx="7421217" cy="6857999"/>
          </a:xfrm>
          <a:prstGeom prst="rect">
            <a:avLst/>
          </a:prstGeom>
          <a:solidFill>
            <a:srgbClr val="82766A">
              <a:alpha val="14901"/>
            </a:srgbClr>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299" name="Google Shape;299;p13"/>
          <p:cNvSpPr txBox="1">
            <a:spLocks noGrp="1"/>
          </p:cNvSpPr>
          <p:nvPr>
            <p:ph type="title"/>
          </p:nvPr>
        </p:nvSpPr>
        <p:spPr>
          <a:xfrm>
            <a:off x="7287064" y="66156"/>
            <a:ext cx="4467600" cy="1330800"/>
          </a:xfrm>
          <a:prstGeom prst="rect">
            <a:avLst/>
          </a:prstGeom>
          <a:solidFill>
            <a:schemeClr val="tx1"/>
          </a:solidFill>
          <a:ln>
            <a:noFill/>
          </a:ln>
        </p:spPr>
        <p:txBody>
          <a:bodyPr spcFirstLastPara="1" wrap="square" lIns="91433" tIns="45700" rIns="91433" bIns="45700" anchor="ctr" anchorCtr="0">
            <a:noAutofit/>
          </a:bodyPr>
          <a:lstStyle/>
          <a:p>
            <a:pPr>
              <a:lnSpc>
                <a:spcPct val="90000"/>
              </a:lnSpc>
              <a:buClr>
                <a:srgbClr val="C00000"/>
              </a:buClr>
              <a:buSzPts val="2400"/>
            </a:pPr>
            <a:r>
              <a:rPr lang="en-US" dirty="0">
                <a:solidFill>
                  <a:srgbClr val="E8E825"/>
                </a:solidFill>
                <a:latin typeface="Merriweather" pitchFamily="2" charset="77"/>
              </a:rPr>
              <a:t>Nurse-Family Partnership </a:t>
            </a:r>
            <a:br>
              <a:rPr lang="en-US" dirty="0">
                <a:latin typeface="Merriweather" pitchFamily="2" charset="77"/>
              </a:rPr>
            </a:br>
            <a:r>
              <a:rPr lang="en-US" dirty="0">
                <a:solidFill>
                  <a:srgbClr val="E8E825"/>
                </a:solidFill>
                <a:latin typeface="Merriweather" pitchFamily="2" charset="77"/>
              </a:rPr>
              <a:t>model elements</a:t>
            </a:r>
            <a:endParaRPr lang="en-US" sz="2400" dirty="0">
              <a:solidFill>
                <a:srgbClr val="E8E825"/>
              </a:solidFill>
              <a:latin typeface="Merriweather" pitchFamily="2" charset="77"/>
            </a:endParaRPr>
          </a:p>
        </p:txBody>
      </p:sp>
      <p:pic>
        <p:nvPicPr>
          <p:cNvPr id="300" name="Google Shape;300;p13">
            <a:extLst>
              <a:ext uri="{C183D7F6-B498-43B3-948B-1728B52AA6E4}">
                <adec:decorative xmlns:adec="http://schemas.microsoft.com/office/drawing/2017/decorative" val="1"/>
              </a:ext>
            </a:extLst>
          </p:cNvPr>
          <p:cNvPicPr preferRelativeResize="0"/>
          <p:nvPr/>
        </p:nvPicPr>
        <p:blipFill rotWithShape="1">
          <a:blip r:embed="rId3">
            <a:alphaModFix/>
          </a:blip>
          <a:srcRect l="872" r="3" b="3"/>
          <a:stretch/>
        </p:blipFill>
        <p:spPr>
          <a:xfrm>
            <a:off x="27" y="13"/>
            <a:ext cx="6901704" cy="6857987"/>
          </a:xfrm>
          <a:custGeom>
            <a:avLst/>
            <a:gdLst/>
            <a:ahLst/>
            <a:cxnLst/>
            <a:rect l="l" t="t" r="r" b="b"/>
            <a:pathLst>
              <a:path w="6901731" h="6858000" extrusionOk="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ln>
            <a:noFill/>
          </a:ln>
        </p:spPr>
      </p:pic>
      <p:sp>
        <p:nvSpPr>
          <p:cNvPr id="301" name="Google Shape;301;p13"/>
          <p:cNvSpPr txBox="1">
            <a:spLocks noGrp="1"/>
          </p:cNvSpPr>
          <p:nvPr>
            <p:ph type="body" idx="1"/>
          </p:nvPr>
        </p:nvSpPr>
        <p:spPr>
          <a:xfrm>
            <a:off x="6901733" y="1397000"/>
            <a:ext cx="4966400" cy="5160400"/>
          </a:xfrm>
          <a:prstGeom prst="rect">
            <a:avLst/>
          </a:prstGeom>
          <a:noFill/>
          <a:ln>
            <a:noFill/>
          </a:ln>
        </p:spPr>
        <p:txBody>
          <a:bodyPr spcFirstLastPara="1" wrap="square" lIns="121900" tIns="60933" rIns="121900" bIns="60933" anchor="t" anchorCtr="0">
            <a:noAutofit/>
          </a:bodyPr>
          <a:lstStyle/>
          <a:p>
            <a:pPr marL="0" indent="0">
              <a:lnSpc>
                <a:spcPct val="100000"/>
              </a:lnSpc>
              <a:spcBef>
                <a:spcPts val="0"/>
              </a:spcBef>
              <a:buSzPts val="2000"/>
              <a:buNone/>
            </a:pPr>
            <a:r>
              <a:rPr lang="en-US" sz="2400" dirty="0">
                <a:latin typeface="Rockwell" panose="02060603020205020403" pitchFamily="18" charset="77"/>
              </a:rPr>
              <a:t>Proprietary model that encompasses 19 model elements, such as:</a:t>
            </a:r>
            <a:endParaRPr lang="en-US" sz="2800" dirty="0">
              <a:latin typeface="Rockwell" panose="02060603020205020403" pitchFamily="18" charset="77"/>
            </a:endParaRPr>
          </a:p>
          <a:p>
            <a:pPr marL="742508" lvl="1" indent="-285320">
              <a:spcBef>
                <a:spcPts val="533"/>
              </a:spcBef>
              <a:buSzPts val="2000"/>
            </a:pPr>
            <a:r>
              <a:rPr lang="en-US" sz="2400" dirty="0">
                <a:latin typeface="Rockwell" panose="02060603020205020403" pitchFamily="18" charset="77"/>
              </a:rPr>
              <a:t>Participation is voluntary</a:t>
            </a:r>
            <a:endParaRPr sz="2400" dirty="0">
              <a:latin typeface="Rockwell" panose="02060603020205020403" pitchFamily="18" charset="77"/>
            </a:endParaRPr>
          </a:p>
          <a:p>
            <a:pPr marL="742508" lvl="1" indent="-285320">
              <a:spcBef>
                <a:spcPts val="533"/>
              </a:spcBef>
              <a:buSzPts val="2000"/>
            </a:pPr>
            <a:r>
              <a:rPr lang="en-US" sz="2400" dirty="0">
                <a:latin typeface="Rockwell" panose="02060603020205020403" pitchFamily="18" charset="77"/>
              </a:rPr>
              <a:t>Client is a first-time mom</a:t>
            </a:r>
            <a:endParaRPr sz="2400" dirty="0">
              <a:latin typeface="Rockwell" panose="02060603020205020403" pitchFamily="18" charset="77"/>
            </a:endParaRPr>
          </a:p>
          <a:p>
            <a:pPr marL="742508" lvl="1" indent="-285320">
              <a:spcBef>
                <a:spcPts val="533"/>
              </a:spcBef>
              <a:buSzPts val="2000"/>
            </a:pPr>
            <a:r>
              <a:rPr lang="en-US" sz="2400" dirty="0">
                <a:latin typeface="Rockwell" panose="02060603020205020403" pitchFamily="18" charset="77"/>
              </a:rPr>
              <a:t>Client is low-income</a:t>
            </a:r>
            <a:endParaRPr sz="2400" dirty="0">
              <a:latin typeface="Rockwell" panose="02060603020205020403" pitchFamily="18" charset="77"/>
            </a:endParaRPr>
          </a:p>
          <a:p>
            <a:pPr marL="742508" lvl="1" indent="-285320">
              <a:spcBef>
                <a:spcPts val="533"/>
              </a:spcBef>
              <a:buSzPts val="2000"/>
            </a:pPr>
            <a:r>
              <a:rPr lang="en-US" sz="2400" dirty="0">
                <a:latin typeface="Rockwell" panose="02060603020205020403" pitchFamily="18" charset="77"/>
              </a:rPr>
              <a:t>Client is enrolled before 28 weeks pregnancy</a:t>
            </a:r>
            <a:endParaRPr sz="2400" dirty="0">
              <a:latin typeface="Rockwell" panose="02060603020205020403" pitchFamily="18" charset="77"/>
            </a:endParaRPr>
          </a:p>
          <a:p>
            <a:pPr marL="742508" lvl="1" indent="-285320">
              <a:spcBef>
                <a:spcPts val="533"/>
              </a:spcBef>
              <a:buSzPts val="2000"/>
            </a:pPr>
            <a:r>
              <a:rPr lang="en-US" sz="2400" dirty="0">
                <a:latin typeface="Rockwell" panose="02060603020205020403" pitchFamily="18" charset="77"/>
              </a:rPr>
              <a:t>Nurses are BSNs</a:t>
            </a:r>
            <a:endParaRPr sz="2400" dirty="0">
              <a:latin typeface="Rockwell" panose="02060603020205020403" pitchFamily="18" charset="77"/>
            </a:endParaRPr>
          </a:p>
          <a:p>
            <a:pPr marL="742508" lvl="1" indent="-285320">
              <a:spcBef>
                <a:spcPts val="533"/>
              </a:spcBef>
              <a:spcAft>
                <a:spcPts val="1600"/>
              </a:spcAft>
              <a:buSzPts val="2000"/>
            </a:pPr>
            <a:r>
              <a:rPr lang="en-US" sz="2400" dirty="0">
                <a:latin typeface="Rockwell" panose="02060603020205020403" pitchFamily="18" charset="77"/>
              </a:rPr>
              <a:t>Nurses carry a caseload of 25-30 clients</a:t>
            </a:r>
            <a:endParaRPr sz="2400" dirty="0">
              <a:latin typeface="Rockwell" panose="02060603020205020403" pitchFamily="18" charset="7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4"/>
          <p:cNvPicPr preferRelativeResize="0"/>
          <p:nvPr/>
        </p:nvPicPr>
        <p:blipFill rotWithShape="1">
          <a:blip r:embed="rId3">
            <a:alphaModFix/>
          </a:blip>
          <a:srcRect/>
          <a:stretch/>
        </p:blipFill>
        <p:spPr>
          <a:xfrm>
            <a:off x="6479064" y="1"/>
            <a:ext cx="5466537" cy="6476300"/>
          </a:xfrm>
          <a:prstGeom prst="rect">
            <a:avLst/>
          </a:prstGeom>
          <a:noFill/>
          <a:ln>
            <a:noFill/>
          </a:ln>
        </p:spPr>
      </p:pic>
      <p:pic>
        <p:nvPicPr>
          <p:cNvPr id="308" name="Google Shape;308;p14"/>
          <p:cNvPicPr preferRelativeResize="0"/>
          <p:nvPr/>
        </p:nvPicPr>
        <p:blipFill rotWithShape="1">
          <a:blip r:embed="rId4">
            <a:alphaModFix/>
          </a:blip>
          <a:srcRect/>
          <a:stretch/>
        </p:blipFill>
        <p:spPr>
          <a:xfrm>
            <a:off x="863600" y="704007"/>
            <a:ext cx="711200" cy="619020"/>
          </a:xfrm>
          <a:prstGeom prst="rect">
            <a:avLst/>
          </a:prstGeom>
          <a:noFill/>
          <a:ln>
            <a:noFill/>
          </a:ln>
        </p:spPr>
      </p:pic>
      <p:sp>
        <p:nvSpPr>
          <p:cNvPr id="309" name="Google Shape;309;p14"/>
          <p:cNvSpPr/>
          <p:nvPr/>
        </p:nvSpPr>
        <p:spPr>
          <a:xfrm>
            <a:off x="390259" y="347583"/>
            <a:ext cx="4775200" cy="1107941"/>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3200" kern="0" dirty="0">
                <a:solidFill>
                  <a:srgbClr val="011B48"/>
                </a:solidFill>
                <a:latin typeface="Merriweather" pitchFamily="2" charset="77"/>
                <a:ea typeface="Proxima Nova"/>
                <a:cs typeface="Proxima Nova"/>
                <a:sym typeface="Proxima Nova"/>
              </a:rPr>
              <a:t>What to expect from the Nurse</a:t>
            </a:r>
            <a:endParaRPr sz="1867" kern="0" dirty="0">
              <a:solidFill>
                <a:srgbClr val="000000"/>
              </a:solidFill>
              <a:latin typeface="Merriweather" pitchFamily="2" charset="77"/>
              <a:cs typeface="Arial"/>
              <a:sym typeface="Arial"/>
            </a:endParaRPr>
          </a:p>
        </p:txBody>
      </p:sp>
      <p:cxnSp>
        <p:nvCxnSpPr>
          <p:cNvPr id="310" name="Google Shape;310;p14"/>
          <p:cNvCxnSpPr/>
          <p:nvPr/>
        </p:nvCxnSpPr>
        <p:spPr>
          <a:xfrm>
            <a:off x="1168400" y="1453403"/>
            <a:ext cx="2997200" cy="0"/>
          </a:xfrm>
          <a:prstGeom prst="straightConnector1">
            <a:avLst/>
          </a:prstGeom>
          <a:noFill/>
          <a:ln w="38100" cap="flat" cmpd="sng">
            <a:solidFill>
              <a:srgbClr val="F9DC1D"/>
            </a:solidFill>
            <a:prstDash val="solid"/>
            <a:round/>
            <a:headEnd type="none" w="sm" len="sm"/>
            <a:tailEnd type="none" w="sm" len="sm"/>
          </a:ln>
        </p:spPr>
      </p:cxnSp>
      <p:sp>
        <p:nvSpPr>
          <p:cNvPr id="311" name="Google Shape;311;p14"/>
          <p:cNvSpPr txBox="1"/>
          <p:nvPr/>
        </p:nvSpPr>
        <p:spPr>
          <a:xfrm>
            <a:off x="392724" y="2309902"/>
            <a:ext cx="4978400" cy="2791813"/>
          </a:xfrm>
          <a:prstGeom prst="rect">
            <a:avLst/>
          </a:prstGeom>
          <a:noFill/>
          <a:ln>
            <a:noFill/>
          </a:ln>
        </p:spPr>
        <p:txBody>
          <a:bodyPr spcFirstLastPara="1" wrap="square" lIns="121900" tIns="60933" rIns="121900" bIns="60933" anchor="t" anchorCtr="0">
            <a:noAutofit/>
          </a:bodyPr>
          <a:lstStyle/>
          <a:p>
            <a:pPr marL="742508" lvl="1" indent="-285318" defTabSz="1219170">
              <a:buClr>
                <a:srgbClr val="011B48"/>
              </a:buClr>
              <a:buSzPts val="1600"/>
              <a:buFont typeface="Arial"/>
              <a:buChar char="•"/>
            </a:pPr>
            <a:r>
              <a:rPr lang="en-US" sz="2133" kern="0">
                <a:solidFill>
                  <a:srgbClr val="011B48"/>
                </a:solidFill>
                <a:latin typeface="Rockwell"/>
                <a:ea typeface="Rockwell"/>
                <a:cs typeface="Rockwell"/>
                <a:sym typeface="Rockwell"/>
              </a:rPr>
              <a:t>Will visit the new mom for about 1 hour every 1 to 2 weeks</a:t>
            </a:r>
            <a:endParaRPr sz="2133" kern="0">
              <a:solidFill>
                <a:srgbClr val="011B48"/>
              </a:solidFill>
              <a:latin typeface="Rockwell"/>
              <a:ea typeface="Rockwell"/>
              <a:cs typeface="Rockwell"/>
              <a:sym typeface="Rockwell"/>
            </a:endParaRPr>
          </a:p>
          <a:p>
            <a:pPr marL="742508" lvl="1" indent="-285318" defTabSz="1219170">
              <a:spcBef>
                <a:spcPts val="427"/>
              </a:spcBef>
              <a:buClr>
                <a:srgbClr val="011B48"/>
              </a:buClr>
              <a:buSzPts val="1600"/>
              <a:buFont typeface="Arial"/>
              <a:buChar char="•"/>
            </a:pPr>
            <a:r>
              <a:rPr lang="en-US" sz="2133" kern="0">
                <a:solidFill>
                  <a:srgbClr val="011B48"/>
                </a:solidFill>
                <a:latin typeface="Rockwell"/>
                <a:ea typeface="Rockwell"/>
                <a:cs typeface="Rockwell"/>
                <a:sym typeface="Rockwell"/>
              </a:rPr>
              <a:t>Will assess both mom and baby and provide education at visits</a:t>
            </a:r>
            <a:endParaRPr sz="2133" kern="0">
              <a:solidFill>
                <a:srgbClr val="011B48"/>
              </a:solidFill>
              <a:latin typeface="Rockwell"/>
              <a:ea typeface="Rockwell"/>
              <a:cs typeface="Rockwell"/>
              <a:sym typeface="Rockwell"/>
            </a:endParaRPr>
          </a:p>
          <a:p>
            <a:pPr marL="742508" lvl="1" indent="-285318" defTabSz="1219170">
              <a:spcBef>
                <a:spcPts val="427"/>
              </a:spcBef>
              <a:buClr>
                <a:srgbClr val="011B48"/>
              </a:buClr>
              <a:buSzPts val="1600"/>
              <a:buFont typeface="Arial"/>
              <a:buChar char="•"/>
            </a:pPr>
            <a:r>
              <a:rPr lang="en-US" sz="2133" kern="0">
                <a:solidFill>
                  <a:srgbClr val="011B48"/>
                </a:solidFill>
                <a:latin typeface="Rockwell"/>
                <a:ea typeface="Rockwell"/>
                <a:cs typeface="Rockwell"/>
                <a:sym typeface="Rockwell"/>
              </a:rPr>
              <a:t>Will refer the new mom to the appropriate community resources </a:t>
            </a:r>
            <a:endParaRPr sz="2133" kern="0">
              <a:solidFill>
                <a:srgbClr val="011B48"/>
              </a:solidFill>
              <a:latin typeface="Rockwell"/>
              <a:ea typeface="Rockwell"/>
              <a:cs typeface="Rockwell"/>
              <a:sym typeface="Rockwell"/>
            </a:endParaRPr>
          </a:p>
          <a:p>
            <a:pPr marL="457189" lvl="1" defTabSz="1219170">
              <a:spcBef>
                <a:spcPts val="427"/>
              </a:spcBef>
              <a:buClr>
                <a:srgbClr val="002F4A"/>
              </a:buClr>
              <a:buSzPts val="1600"/>
            </a:pPr>
            <a:endParaRPr sz="2133" kern="0">
              <a:solidFill>
                <a:srgbClr val="FFFFFF"/>
              </a:solidFill>
              <a:latin typeface="Rockwell"/>
              <a:ea typeface="Rockwell"/>
              <a:cs typeface="Rockwell"/>
              <a:sym typeface="Rockwell"/>
            </a:endParaRPr>
          </a:p>
        </p:txBody>
      </p:sp>
      <p:pic>
        <p:nvPicPr>
          <p:cNvPr id="312" name="Google Shape;312;p14"/>
          <p:cNvPicPr preferRelativeResize="0"/>
          <p:nvPr/>
        </p:nvPicPr>
        <p:blipFill rotWithShape="1">
          <a:blip r:embed="rId5">
            <a:alphaModFix amt="30000"/>
          </a:blip>
          <a:srcRect l="24580" t="35500" r="18675" b="61294"/>
          <a:stretch/>
        </p:blipFill>
        <p:spPr>
          <a:xfrm>
            <a:off x="894466" y="6283685"/>
            <a:ext cx="10615455" cy="599716"/>
          </a:xfrm>
          <a:prstGeom prst="rect">
            <a:avLst/>
          </a:prstGeom>
          <a:noFill/>
          <a:ln>
            <a:noFill/>
          </a:ln>
        </p:spPr>
      </p:pic>
      <p:cxnSp>
        <p:nvCxnSpPr>
          <p:cNvPr id="313" name="Google Shape;313;p14"/>
          <p:cNvCxnSpPr/>
          <p:nvPr/>
        </p:nvCxnSpPr>
        <p:spPr>
          <a:xfrm>
            <a:off x="0" y="6227471"/>
            <a:ext cx="12192000" cy="0"/>
          </a:xfrm>
          <a:prstGeom prst="straightConnector1">
            <a:avLst/>
          </a:prstGeom>
          <a:noFill/>
          <a:ln w="38100" cap="flat" cmpd="sng">
            <a:solidFill>
              <a:srgbClr val="011B48"/>
            </a:solidFill>
            <a:prstDash val="solid"/>
            <a:round/>
            <a:headEnd type="none" w="sm" len="sm"/>
            <a:tailEnd type="none" w="sm" len="sm"/>
          </a:ln>
        </p:spPr>
      </p:cxnSp>
      <p:sp>
        <p:nvSpPr>
          <p:cNvPr id="314" name="Google Shape;314;p14"/>
          <p:cNvSpPr/>
          <p:nvPr/>
        </p:nvSpPr>
        <p:spPr>
          <a:xfrm>
            <a:off x="8940800" y="5969000"/>
            <a:ext cx="2501083" cy="507304"/>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315" name="Google Shape;315;p14"/>
          <p:cNvSpPr txBox="1"/>
          <p:nvPr/>
        </p:nvSpPr>
        <p:spPr>
          <a:xfrm>
            <a:off x="8940800" y="5993539"/>
            <a:ext cx="2480419" cy="379615"/>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1867" kern="0">
                <a:solidFill>
                  <a:srgbClr val="FFFFFF"/>
                </a:solidFill>
                <a:latin typeface="Proxima Nova"/>
                <a:ea typeface="Proxima Nova"/>
                <a:cs typeface="Proxima Nova"/>
                <a:sym typeface="Proxima Nova"/>
              </a:rPr>
              <a:t>nursing.tamu.edu/nfp</a:t>
            </a:r>
            <a:endParaRPr sz="1867" kern="0">
              <a:solidFill>
                <a:srgbClr val="FFFFFF"/>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pic>
        <p:nvPicPr>
          <p:cNvPr id="349" name="Google Shape;349;p17"/>
          <p:cNvPicPr preferRelativeResize="0"/>
          <p:nvPr/>
        </p:nvPicPr>
        <p:blipFill rotWithShape="1">
          <a:blip r:embed="rId3">
            <a:alphaModFix amt="30000"/>
          </a:blip>
          <a:srcRect l="24580" t="35500" r="18675" b="61294"/>
          <a:stretch/>
        </p:blipFill>
        <p:spPr>
          <a:xfrm>
            <a:off x="894466" y="6283685"/>
            <a:ext cx="10615455" cy="599716"/>
          </a:xfrm>
          <a:prstGeom prst="rect">
            <a:avLst/>
          </a:prstGeom>
          <a:noFill/>
          <a:ln>
            <a:noFill/>
          </a:ln>
        </p:spPr>
      </p:pic>
      <p:pic>
        <p:nvPicPr>
          <p:cNvPr id="350" name="Google Shape;350;p17"/>
          <p:cNvPicPr preferRelativeResize="0"/>
          <p:nvPr/>
        </p:nvPicPr>
        <p:blipFill rotWithShape="1">
          <a:blip r:embed="rId4">
            <a:alphaModFix/>
          </a:blip>
          <a:srcRect/>
          <a:stretch/>
        </p:blipFill>
        <p:spPr>
          <a:xfrm>
            <a:off x="404835" y="1543521"/>
            <a:ext cx="3536155" cy="2514600"/>
          </a:xfrm>
          <a:prstGeom prst="rect">
            <a:avLst/>
          </a:prstGeom>
          <a:noFill/>
          <a:ln>
            <a:noFill/>
          </a:ln>
        </p:spPr>
      </p:pic>
      <p:pic>
        <p:nvPicPr>
          <p:cNvPr id="351" name="Google Shape;351;p17"/>
          <p:cNvPicPr preferRelativeResize="0"/>
          <p:nvPr/>
        </p:nvPicPr>
        <p:blipFill rotWithShape="1">
          <a:blip r:embed="rId5">
            <a:alphaModFix/>
          </a:blip>
          <a:srcRect/>
          <a:stretch/>
        </p:blipFill>
        <p:spPr>
          <a:xfrm>
            <a:off x="4080019" y="1538079"/>
            <a:ext cx="3536155" cy="2514599"/>
          </a:xfrm>
          <a:prstGeom prst="rect">
            <a:avLst/>
          </a:prstGeom>
          <a:noFill/>
          <a:ln>
            <a:noFill/>
          </a:ln>
        </p:spPr>
      </p:pic>
      <p:pic>
        <p:nvPicPr>
          <p:cNvPr id="352" name="Google Shape;352;p17"/>
          <p:cNvPicPr preferRelativeResize="0"/>
          <p:nvPr/>
        </p:nvPicPr>
        <p:blipFill rotWithShape="1">
          <a:blip r:embed="rId6">
            <a:alphaModFix/>
          </a:blip>
          <a:srcRect/>
          <a:stretch/>
        </p:blipFill>
        <p:spPr>
          <a:xfrm>
            <a:off x="7882203" y="1543830"/>
            <a:ext cx="3536155" cy="2514599"/>
          </a:xfrm>
          <a:prstGeom prst="rect">
            <a:avLst/>
          </a:prstGeom>
          <a:noFill/>
          <a:ln>
            <a:noFill/>
          </a:ln>
        </p:spPr>
      </p:pic>
      <p:sp>
        <p:nvSpPr>
          <p:cNvPr id="353" name="Google Shape;353;p17"/>
          <p:cNvSpPr txBox="1"/>
          <p:nvPr/>
        </p:nvSpPr>
        <p:spPr>
          <a:xfrm>
            <a:off x="297374" y="4090977"/>
            <a:ext cx="3562612" cy="1904999"/>
          </a:xfrm>
          <a:prstGeom prst="rect">
            <a:avLst/>
          </a:prstGeom>
          <a:noFill/>
          <a:ln>
            <a:noFill/>
          </a:ln>
        </p:spPr>
        <p:txBody>
          <a:bodyPr spcFirstLastPara="1" wrap="square" lIns="121900" tIns="60933" rIns="121900" bIns="60933" anchor="t" anchorCtr="0">
            <a:noAutofit/>
          </a:bodyPr>
          <a:lstStyle/>
          <a:p>
            <a:pPr defTabSz="1219170">
              <a:buClr>
                <a:srgbClr val="31394D"/>
              </a:buClr>
              <a:buSzPts val="1600"/>
            </a:pPr>
            <a:r>
              <a:rPr lang="en-US" sz="2133" kern="0">
                <a:solidFill>
                  <a:srgbClr val="31394D"/>
                </a:solidFill>
                <a:latin typeface="Rockwell"/>
                <a:ea typeface="Rockwell"/>
                <a:cs typeface="Rockwell"/>
                <a:sym typeface="Rockwell"/>
              </a:rPr>
              <a:t>1977</a:t>
            </a:r>
            <a:br>
              <a:rPr lang="en-US" sz="2133" kern="0">
                <a:solidFill>
                  <a:srgbClr val="31394D"/>
                </a:solidFill>
                <a:latin typeface="Rockwell"/>
                <a:ea typeface="Rockwell"/>
                <a:cs typeface="Rockwell"/>
                <a:sym typeface="Rockwell"/>
              </a:rPr>
            </a:br>
            <a:r>
              <a:rPr lang="en-US" sz="2133" kern="0">
                <a:solidFill>
                  <a:srgbClr val="31394D"/>
                </a:solidFill>
                <a:latin typeface="Rockwell"/>
                <a:ea typeface="Rockwell"/>
                <a:cs typeface="Rockwell"/>
                <a:sym typeface="Rockwell"/>
              </a:rPr>
              <a:t>Elmira, NY </a:t>
            </a:r>
            <a:br>
              <a:rPr lang="en-US" sz="2133" kern="0">
                <a:solidFill>
                  <a:srgbClr val="31394D"/>
                </a:solidFill>
                <a:latin typeface="Rockwell"/>
                <a:ea typeface="Rockwell"/>
                <a:cs typeface="Rockwell"/>
                <a:sym typeface="Rockwell"/>
              </a:rPr>
            </a:br>
            <a:r>
              <a:rPr lang="en-US" sz="2133" kern="0">
                <a:solidFill>
                  <a:srgbClr val="31394D"/>
                </a:solidFill>
                <a:latin typeface="Rockwell"/>
                <a:ea typeface="Rockwell"/>
                <a:cs typeface="Rockwell"/>
                <a:sym typeface="Rockwell"/>
              </a:rPr>
              <a:t>400</a:t>
            </a:r>
            <a:br>
              <a:rPr lang="en-US" sz="2133" kern="0">
                <a:solidFill>
                  <a:srgbClr val="31394D"/>
                </a:solidFill>
                <a:latin typeface="Rockwell"/>
                <a:ea typeface="Rockwell"/>
                <a:cs typeface="Rockwell"/>
                <a:sym typeface="Rockwell"/>
              </a:rPr>
            </a:br>
            <a:r>
              <a:rPr lang="en-US" sz="2133" kern="0">
                <a:solidFill>
                  <a:srgbClr val="31394D"/>
                </a:solidFill>
                <a:latin typeface="Rockwell"/>
                <a:ea typeface="Rockwell"/>
                <a:cs typeface="Rockwell"/>
                <a:sym typeface="Rockwell"/>
              </a:rPr>
              <a:t>Low-income whites</a:t>
            </a:r>
            <a:br>
              <a:rPr lang="en-US" sz="2133" kern="0">
                <a:solidFill>
                  <a:srgbClr val="31394D"/>
                </a:solidFill>
                <a:latin typeface="Rockwell"/>
                <a:ea typeface="Rockwell"/>
                <a:cs typeface="Rockwell"/>
                <a:sym typeface="Rockwell"/>
              </a:rPr>
            </a:br>
            <a:r>
              <a:rPr lang="en-US" sz="2133" kern="0">
                <a:solidFill>
                  <a:srgbClr val="31394D"/>
                </a:solidFill>
                <a:latin typeface="Rockwell"/>
                <a:ea typeface="Rockwell"/>
                <a:cs typeface="Rockwell"/>
                <a:sym typeface="Rockwell"/>
              </a:rPr>
              <a:t>Semi-rural area</a:t>
            </a:r>
            <a:endParaRPr sz="1867" kern="0">
              <a:solidFill>
                <a:srgbClr val="000000"/>
              </a:solidFill>
              <a:latin typeface="Arial"/>
              <a:cs typeface="Arial"/>
              <a:sym typeface="Arial"/>
            </a:endParaRPr>
          </a:p>
        </p:txBody>
      </p:sp>
      <p:sp>
        <p:nvSpPr>
          <p:cNvPr id="354" name="Google Shape;354;p17"/>
          <p:cNvSpPr txBox="1"/>
          <p:nvPr/>
        </p:nvSpPr>
        <p:spPr>
          <a:xfrm>
            <a:off x="3937462" y="4090977"/>
            <a:ext cx="3562612" cy="1904999"/>
          </a:xfrm>
          <a:prstGeom prst="rect">
            <a:avLst/>
          </a:prstGeom>
          <a:noFill/>
          <a:ln>
            <a:noFill/>
          </a:ln>
        </p:spPr>
        <p:txBody>
          <a:bodyPr spcFirstLastPara="1" wrap="square" lIns="121900" tIns="60933" rIns="121900" bIns="60933" anchor="t" anchorCtr="0">
            <a:noAutofit/>
          </a:bodyPr>
          <a:lstStyle/>
          <a:p>
            <a:pPr defTabSz="1219170">
              <a:buClr>
                <a:srgbClr val="31394D"/>
              </a:buClr>
              <a:buSzPts val="1600"/>
            </a:pPr>
            <a:r>
              <a:rPr lang="en-US" sz="2133" kern="0">
                <a:solidFill>
                  <a:srgbClr val="31394D"/>
                </a:solidFill>
                <a:latin typeface="Rockwell"/>
                <a:ea typeface="Rockwell"/>
                <a:cs typeface="Rockwell"/>
                <a:sym typeface="Rockwell"/>
              </a:rPr>
              <a:t>1990</a:t>
            </a:r>
            <a:br>
              <a:rPr lang="en-US" sz="2133" kern="0">
                <a:solidFill>
                  <a:srgbClr val="31394D"/>
                </a:solidFill>
                <a:latin typeface="Rockwell"/>
                <a:ea typeface="Rockwell"/>
                <a:cs typeface="Rockwell"/>
                <a:sym typeface="Rockwell"/>
              </a:rPr>
            </a:br>
            <a:r>
              <a:rPr lang="en-US" sz="2133" kern="0">
                <a:solidFill>
                  <a:srgbClr val="31394D"/>
                </a:solidFill>
                <a:latin typeface="Rockwell"/>
                <a:ea typeface="Rockwell"/>
                <a:cs typeface="Rockwell"/>
                <a:sym typeface="Rockwell"/>
              </a:rPr>
              <a:t>Memphis, TN </a:t>
            </a:r>
            <a:br>
              <a:rPr lang="en-US" sz="2133" kern="0">
                <a:solidFill>
                  <a:srgbClr val="31394D"/>
                </a:solidFill>
                <a:latin typeface="Rockwell"/>
                <a:ea typeface="Rockwell"/>
                <a:cs typeface="Rockwell"/>
                <a:sym typeface="Rockwell"/>
              </a:rPr>
            </a:br>
            <a:r>
              <a:rPr lang="en-US" sz="2133" kern="0">
                <a:solidFill>
                  <a:srgbClr val="31394D"/>
                </a:solidFill>
                <a:latin typeface="Rockwell"/>
                <a:ea typeface="Rockwell"/>
                <a:cs typeface="Rockwell"/>
                <a:sym typeface="Rockwell"/>
              </a:rPr>
              <a:t>1,138</a:t>
            </a:r>
            <a:br>
              <a:rPr lang="en-US" sz="2133" kern="0">
                <a:solidFill>
                  <a:srgbClr val="31394D"/>
                </a:solidFill>
                <a:latin typeface="Rockwell"/>
                <a:ea typeface="Rockwell"/>
                <a:cs typeface="Rockwell"/>
                <a:sym typeface="Rockwell"/>
              </a:rPr>
            </a:br>
            <a:r>
              <a:rPr lang="en-US" sz="2133" kern="0">
                <a:solidFill>
                  <a:srgbClr val="31394D"/>
                </a:solidFill>
                <a:latin typeface="Rockwell"/>
                <a:ea typeface="Rockwell"/>
                <a:cs typeface="Rockwell"/>
                <a:sym typeface="Rockwell"/>
              </a:rPr>
              <a:t>Low-income blacks</a:t>
            </a:r>
            <a:br>
              <a:rPr lang="en-US" sz="2133" kern="0">
                <a:solidFill>
                  <a:srgbClr val="31394D"/>
                </a:solidFill>
                <a:latin typeface="Rockwell"/>
                <a:ea typeface="Rockwell"/>
                <a:cs typeface="Rockwell"/>
                <a:sym typeface="Rockwell"/>
              </a:rPr>
            </a:br>
            <a:r>
              <a:rPr lang="en-US" sz="2133" kern="0">
                <a:solidFill>
                  <a:srgbClr val="31394D"/>
                </a:solidFill>
                <a:latin typeface="Rockwell"/>
                <a:ea typeface="Rockwell"/>
                <a:cs typeface="Rockwell"/>
                <a:sym typeface="Rockwell"/>
              </a:rPr>
              <a:t>Urban area</a:t>
            </a:r>
            <a:endParaRPr sz="1867" kern="0">
              <a:solidFill>
                <a:srgbClr val="000000"/>
              </a:solidFill>
              <a:latin typeface="Arial"/>
              <a:cs typeface="Arial"/>
              <a:sym typeface="Arial"/>
            </a:endParaRPr>
          </a:p>
        </p:txBody>
      </p:sp>
      <p:sp>
        <p:nvSpPr>
          <p:cNvPr id="355" name="Google Shape;355;p17"/>
          <p:cNvSpPr txBox="1"/>
          <p:nvPr/>
        </p:nvSpPr>
        <p:spPr>
          <a:xfrm>
            <a:off x="7724087" y="4090975"/>
            <a:ext cx="4563996" cy="1904999"/>
          </a:xfrm>
          <a:prstGeom prst="rect">
            <a:avLst/>
          </a:prstGeom>
          <a:noFill/>
          <a:ln>
            <a:noFill/>
          </a:ln>
        </p:spPr>
        <p:txBody>
          <a:bodyPr spcFirstLastPara="1" wrap="square" lIns="121900" tIns="60933" rIns="121900" bIns="60933" anchor="t" anchorCtr="0">
            <a:noAutofit/>
          </a:bodyPr>
          <a:lstStyle/>
          <a:p>
            <a:pPr defTabSz="1219170">
              <a:buClr>
                <a:srgbClr val="31394D"/>
              </a:buClr>
              <a:buSzPts val="1600"/>
            </a:pPr>
            <a:r>
              <a:rPr lang="en-US" sz="2133" kern="0">
                <a:solidFill>
                  <a:srgbClr val="31394D"/>
                </a:solidFill>
                <a:latin typeface="Rockwell"/>
                <a:ea typeface="Rockwell"/>
                <a:cs typeface="Rockwell"/>
                <a:sym typeface="Rockwell"/>
              </a:rPr>
              <a:t>1994</a:t>
            </a:r>
            <a:br>
              <a:rPr lang="en-US" sz="2133" kern="0">
                <a:solidFill>
                  <a:srgbClr val="31394D"/>
                </a:solidFill>
                <a:latin typeface="Rockwell"/>
                <a:ea typeface="Rockwell"/>
                <a:cs typeface="Rockwell"/>
                <a:sym typeface="Rockwell"/>
              </a:rPr>
            </a:br>
            <a:r>
              <a:rPr lang="en-US" sz="2133" kern="0">
                <a:solidFill>
                  <a:srgbClr val="31394D"/>
                </a:solidFill>
                <a:latin typeface="Rockwell"/>
                <a:ea typeface="Rockwell"/>
                <a:cs typeface="Rockwell"/>
                <a:sym typeface="Rockwell"/>
              </a:rPr>
              <a:t>Denver, CO </a:t>
            </a:r>
            <a:br>
              <a:rPr lang="en-US" sz="2133" kern="0">
                <a:solidFill>
                  <a:srgbClr val="31394D"/>
                </a:solidFill>
                <a:latin typeface="Rockwell"/>
                <a:ea typeface="Rockwell"/>
                <a:cs typeface="Rockwell"/>
                <a:sym typeface="Rockwell"/>
              </a:rPr>
            </a:br>
            <a:r>
              <a:rPr lang="en-US" sz="2133" kern="0">
                <a:solidFill>
                  <a:srgbClr val="31394D"/>
                </a:solidFill>
                <a:latin typeface="Rockwell"/>
                <a:ea typeface="Rockwell"/>
                <a:cs typeface="Rockwell"/>
                <a:sym typeface="Rockwell"/>
              </a:rPr>
              <a:t>735</a:t>
            </a:r>
            <a:br>
              <a:rPr lang="en-US" sz="2133" kern="0">
                <a:solidFill>
                  <a:srgbClr val="31394D"/>
                </a:solidFill>
                <a:latin typeface="Rockwell"/>
                <a:ea typeface="Rockwell"/>
                <a:cs typeface="Rockwell"/>
                <a:sym typeface="Rockwell"/>
              </a:rPr>
            </a:br>
            <a:r>
              <a:rPr lang="en-US" sz="2133" kern="0">
                <a:solidFill>
                  <a:srgbClr val="31394D"/>
                </a:solidFill>
                <a:latin typeface="Rockwell"/>
                <a:ea typeface="Rockwell"/>
                <a:cs typeface="Rockwell"/>
                <a:sym typeface="Rockwell"/>
              </a:rPr>
              <a:t>Large proportion of Hispanics </a:t>
            </a:r>
            <a:endParaRPr sz="1867" kern="0">
              <a:solidFill>
                <a:srgbClr val="000000"/>
              </a:solidFill>
              <a:latin typeface="Arial"/>
              <a:cs typeface="Arial"/>
              <a:sym typeface="Arial"/>
            </a:endParaRPr>
          </a:p>
          <a:p>
            <a:pPr defTabSz="1219170">
              <a:spcBef>
                <a:spcPts val="427"/>
              </a:spcBef>
              <a:buClr>
                <a:srgbClr val="31394D"/>
              </a:buClr>
              <a:buSzPts val="1600"/>
            </a:pPr>
            <a:r>
              <a:rPr lang="en-US" sz="2133" kern="0">
                <a:solidFill>
                  <a:srgbClr val="31394D"/>
                </a:solidFill>
                <a:latin typeface="Rockwell"/>
                <a:ea typeface="Rockwell"/>
                <a:cs typeface="Rockwell"/>
                <a:sym typeface="Rockwell"/>
              </a:rPr>
              <a:t>Nurses and paraprofessionals</a:t>
            </a:r>
            <a:endParaRPr sz="1867" kern="0">
              <a:solidFill>
                <a:srgbClr val="000000"/>
              </a:solidFill>
              <a:latin typeface="Arial"/>
              <a:cs typeface="Arial"/>
              <a:sym typeface="Arial"/>
            </a:endParaRPr>
          </a:p>
        </p:txBody>
      </p:sp>
      <p:pic>
        <p:nvPicPr>
          <p:cNvPr id="356" name="Google Shape;356;p17"/>
          <p:cNvPicPr preferRelativeResize="0"/>
          <p:nvPr/>
        </p:nvPicPr>
        <p:blipFill rotWithShape="1">
          <a:blip r:embed="rId7">
            <a:alphaModFix/>
          </a:blip>
          <a:srcRect/>
          <a:stretch/>
        </p:blipFill>
        <p:spPr>
          <a:xfrm>
            <a:off x="660400" y="381001"/>
            <a:ext cx="711200" cy="619020"/>
          </a:xfrm>
          <a:prstGeom prst="rect">
            <a:avLst/>
          </a:prstGeom>
          <a:noFill/>
          <a:ln>
            <a:noFill/>
          </a:ln>
        </p:spPr>
      </p:pic>
      <p:sp>
        <p:nvSpPr>
          <p:cNvPr id="357" name="Google Shape;357;p17"/>
          <p:cNvSpPr/>
          <p:nvPr/>
        </p:nvSpPr>
        <p:spPr>
          <a:xfrm>
            <a:off x="404835" y="193060"/>
            <a:ext cx="6097565" cy="553943"/>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2800" kern="0" dirty="0">
                <a:solidFill>
                  <a:srgbClr val="011B48"/>
                </a:solidFill>
                <a:latin typeface="Merriweather" pitchFamily="2" charset="77"/>
                <a:ea typeface="Proxima Nova"/>
                <a:cs typeface="Proxima Nova"/>
                <a:sym typeface="Proxima Nova"/>
              </a:rPr>
              <a:t>GOLD STANDARD RESEARCH</a:t>
            </a:r>
            <a:endParaRPr kern="0" dirty="0">
              <a:solidFill>
                <a:srgbClr val="000000"/>
              </a:solidFill>
              <a:latin typeface="Merriweather" pitchFamily="2" charset="77"/>
              <a:cs typeface="Arial"/>
              <a:sym typeface="Arial"/>
            </a:endParaRPr>
          </a:p>
        </p:txBody>
      </p:sp>
      <p:cxnSp>
        <p:nvCxnSpPr>
          <p:cNvPr id="358" name="Google Shape;358;p17"/>
          <p:cNvCxnSpPr/>
          <p:nvPr/>
        </p:nvCxnSpPr>
        <p:spPr>
          <a:xfrm rot="10800000" flipH="1">
            <a:off x="812800" y="808614"/>
            <a:ext cx="5283200" cy="26540"/>
          </a:xfrm>
          <a:prstGeom prst="straightConnector1">
            <a:avLst/>
          </a:prstGeom>
          <a:noFill/>
          <a:ln w="38100" cap="flat" cmpd="sng">
            <a:solidFill>
              <a:srgbClr val="F9DC1D"/>
            </a:solidFill>
            <a:prstDash val="solid"/>
            <a:round/>
            <a:headEnd type="none" w="sm" len="sm"/>
            <a:tailEnd type="none" w="sm" len="sm"/>
          </a:ln>
        </p:spPr>
      </p:cxnSp>
      <p:cxnSp>
        <p:nvCxnSpPr>
          <p:cNvPr id="359" name="Google Shape;359;p17"/>
          <p:cNvCxnSpPr/>
          <p:nvPr/>
        </p:nvCxnSpPr>
        <p:spPr>
          <a:xfrm>
            <a:off x="0" y="6634567"/>
            <a:ext cx="12192000" cy="0"/>
          </a:xfrm>
          <a:prstGeom prst="straightConnector1">
            <a:avLst/>
          </a:prstGeom>
          <a:noFill/>
          <a:ln w="38100" cap="flat" cmpd="sng">
            <a:solidFill>
              <a:srgbClr val="011B48"/>
            </a:solidFill>
            <a:prstDash val="solid"/>
            <a:round/>
            <a:headEnd type="none" w="sm" len="sm"/>
            <a:tailEnd type="none" w="sm" len="sm"/>
          </a:ln>
        </p:spPr>
      </p:cxnSp>
      <p:sp>
        <p:nvSpPr>
          <p:cNvPr id="360" name="Google Shape;360;p17"/>
          <p:cNvSpPr/>
          <p:nvPr/>
        </p:nvSpPr>
        <p:spPr>
          <a:xfrm>
            <a:off x="8940800" y="6376096"/>
            <a:ext cx="2501083" cy="507304"/>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361" name="Google Shape;361;p17"/>
          <p:cNvSpPr txBox="1"/>
          <p:nvPr/>
        </p:nvSpPr>
        <p:spPr>
          <a:xfrm>
            <a:off x="8940800" y="6400635"/>
            <a:ext cx="2480419" cy="379615"/>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1867" kern="0">
                <a:solidFill>
                  <a:srgbClr val="FFFFFF"/>
                </a:solidFill>
                <a:latin typeface="Proxima Nova"/>
                <a:ea typeface="Proxima Nova"/>
                <a:cs typeface="Proxima Nova"/>
                <a:sym typeface="Proxima Nova"/>
              </a:rPr>
              <a:t>nursing.tamu.edu/nfp</a:t>
            </a:r>
            <a:endParaRPr sz="1867" kern="0">
              <a:solidFill>
                <a:srgbClr val="FFFFFF"/>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pic>
        <p:nvPicPr>
          <p:cNvPr id="367" name="Google Shape;367;p18"/>
          <p:cNvPicPr preferRelativeResize="0"/>
          <p:nvPr/>
        </p:nvPicPr>
        <p:blipFill rotWithShape="1">
          <a:blip r:embed="rId3">
            <a:alphaModFix/>
          </a:blip>
          <a:srcRect l="45763" b="28974"/>
          <a:stretch/>
        </p:blipFill>
        <p:spPr>
          <a:xfrm>
            <a:off x="1524000" y="177801"/>
            <a:ext cx="9144000" cy="6274593"/>
          </a:xfrm>
          <a:prstGeom prst="rect">
            <a:avLst/>
          </a:prstGeom>
          <a:noFill/>
          <a:ln>
            <a:noFill/>
          </a:ln>
        </p:spPr>
      </p:pic>
      <p:pic>
        <p:nvPicPr>
          <p:cNvPr id="368" name="Google Shape;368;p18"/>
          <p:cNvPicPr preferRelativeResize="0"/>
          <p:nvPr/>
        </p:nvPicPr>
        <p:blipFill rotWithShape="1">
          <a:blip r:embed="rId4">
            <a:alphaModFix amt="30000"/>
          </a:blip>
          <a:srcRect l="24580" t="35500" r="18675" b="61294"/>
          <a:stretch/>
        </p:blipFill>
        <p:spPr>
          <a:xfrm>
            <a:off x="894466" y="6283685"/>
            <a:ext cx="10615455" cy="599716"/>
          </a:xfrm>
          <a:prstGeom prst="rect">
            <a:avLst/>
          </a:prstGeom>
          <a:noFill/>
          <a:ln>
            <a:noFill/>
          </a:ln>
        </p:spPr>
      </p:pic>
      <p:cxnSp>
        <p:nvCxnSpPr>
          <p:cNvPr id="369" name="Google Shape;369;p18"/>
          <p:cNvCxnSpPr/>
          <p:nvPr/>
        </p:nvCxnSpPr>
        <p:spPr>
          <a:xfrm>
            <a:off x="0" y="6634567"/>
            <a:ext cx="12192000" cy="0"/>
          </a:xfrm>
          <a:prstGeom prst="straightConnector1">
            <a:avLst/>
          </a:prstGeom>
          <a:noFill/>
          <a:ln w="38100" cap="flat" cmpd="sng">
            <a:solidFill>
              <a:srgbClr val="011B48"/>
            </a:solidFill>
            <a:prstDash val="solid"/>
            <a:round/>
            <a:headEnd type="none" w="sm" len="sm"/>
            <a:tailEnd type="none" w="sm" len="sm"/>
          </a:ln>
        </p:spPr>
      </p:cxnSp>
      <p:sp>
        <p:nvSpPr>
          <p:cNvPr id="370" name="Google Shape;370;p18"/>
          <p:cNvSpPr/>
          <p:nvPr/>
        </p:nvSpPr>
        <p:spPr>
          <a:xfrm>
            <a:off x="8940800" y="6376096"/>
            <a:ext cx="2501083" cy="507304"/>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371" name="Google Shape;371;p18"/>
          <p:cNvSpPr txBox="1"/>
          <p:nvPr/>
        </p:nvSpPr>
        <p:spPr>
          <a:xfrm>
            <a:off x="8940800" y="6400635"/>
            <a:ext cx="2480419" cy="379615"/>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1867" kern="0">
                <a:solidFill>
                  <a:srgbClr val="FFFFFF"/>
                </a:solidFill>
                <a:latin typeface="Proxima Nova"/>
                <a:ea typeface="Proxima Nova"/>
                <a:cs typeface="Proxima Nova"/>
                <a:sym typeface="Proxima Nova"/>
              </a:rPr>
              <a:t>nursing.tamu.edu/nfp</a:t>
            </a:r>
            <a:endParaRPr sz="1867" kern="0">
              <a:solidFill>
                <a:srgbClr val="FFFFFF"/>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appy Family, Family, Women, Man, Posing">
            <a:extLst>
              <a:ext uri="{FF2B5EF4-FFF2-40B4-BE49-F238E27FC236}">
                <a16:creationId xmlns:a16="http://schemas.microsoft.com/office/drawing/2014/main" id="{830487CE-D010-4223-A2F7-E7F6BCE0DEF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tretch/>
        </p:blipFill>
        <p:spPr bwMode="auto">
          <a:xfrm>
            <a:off x="0" y="-102125"/>
            <a:ext cx="12192000" cy="8128000"/>
          </a:xfrm>
          <a:prstGeom prst="rect">
            <a:avLst/>
          </a:prstGeom>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91A51E-CD7E-4CCB-8374-4E1152370CE5}"/>
              </a:ext>
            </a:extLst>
          </p:cNvPr>
          <p:cNvSpPr txBox="1"/>
          <p:nvPr/>
        </p:nvSpPr>
        <p:spPr>
          <a:xfrm>
            <a:off x="796214" y="2954783"/>
            <a:ext cx="3135085" cy="1938992"/>
          </a:xfrm>
          <a:prstGeom prst="rect">
            <a:avLst/>
          </a:prstGeom>
          <a:noFill/>
        </p:spPr>
        <p:txBody>
          <a:bodyPr wrap="square">
            <a:spAutoFit/>
          </a:bodyPr>
          <a:lstStyle/>
          <a:p>
            <a:pPr defTabSz="1219170">
              <a:buClr>
                <a:srgbClr val="000000"/>
              </a:buClr>
            </a:pPr>
            <a:r>
              <a:rPr lang="en-US" sz="6000" kern="0" dirty="0">
                <a:solidFill>
                  <a:srgbClr val="31394D"/>
                </a:solidFill>
                <a:latin typeface="Merriweather" pitchFamily="2" charset="77"/>
                <a:cs typeface="Arial"/>
                <a:sym typeface="Arial"/>
              </a:rPr>
              <a:t>Proven</a:t>
            </a:r>
            <a:r>
              <a:rPr lang="en-US" sz="6000" kern="0" dirty="0">
                <a:solidFill>
                  <a:srgbClr val="000000"/>
                </a:solidFill>
                <a:latin typeface="Merriweather" pitchFamily="2" charset="77"/>
                <a:cs typeface="Arial"/>
                <a:sym typeface="Arial"/>
              </a:rPr>
              <a:t> </a:t>
            </a:r>
            <a:r>
              <a:rPr lang="en-US" sz="6000" kern="0" dirty="0">
                <a:solidFill>
                  <a:srgbClr val="31394D"/>
                </a:solidFill>
                <a:latin typeface="Merriweather" pitchFamily="2" charset="77"/>
                <a:cs typeface="Arial"/>
                <a:sym typeface="Arial"/>
              </a:rPr>
              <a:t>Results</a:t>
            </a:r>
          </a:p>
        </p:txBody>
      </p:sp>
      <p:sp>
        <p:nvSpPr>
          <p:cNvPr id="8" name="TextBox 7">
            <a:extLst>
              <a:ext uri="{FF2B5EF4-FFF2-40B4-BE49-F238E27FC236}">
                <a16:creationId xmlns:a16="http://schemas.microsoft.com/office/drawing/2014/main" id="{2C0C674A-F939-4DD6-A471-EA509A2FAE7E}"/>
              </a:ext>
            </a:extLst>
          </p:cNvPr>
          <p:cNvSpPr txBox="1"/>
          <p:nvPr/>
        </p:nvSpPr>
        <p:spPr>
          <a:xfrm>
            <a:off x="5498841" y="2169564"/>
            <a:ext cx="6270171" cy="4042132"/>
          </a:xfrm>
          <a:prstGeom prst="rect">
            <a:avLst/>
          </a:prstGeom>
          <a:noFill/>
        </p:spPr>
        <p:txBody>
          <a:bodyPr wrap="square">
            <a:spAutoFit/>
          </a:bodyPr>
          <a:lstStyle/>
          <a:p>
            <a:pPr defTabSz="1219170">
              <a:lnSpc>
                <a:spcPct val="120000"/>
              </a:lnSpc>
              <a:spcBef>
                <a:spcPts val="1333"/>
              </a:spcBef>
              <a:buClr>
                <a:srgbClr val="B71E42"/>
              </a:buClr>
              <a:buSzPct val="100000"/>
              <a:defRPr/>
            </a:pPr>
            <a:r>
              <a:rPr lang="en-US" sz="2400" dirty="0">
                <a:solidFill>
                  <a:srgbClr val="31394D"/>
                </a:solidFill>
                <a:latin typeface="Rockwell" panose="02060603020205020403" pitchFamily="18" charset="77"/>
                <a:cs typeface="Arial"/>
                <a:sym typeface="Arial"/>
              </a:rPr>
              <a:t>The Nurse-Family Partnership program has been independently reviewed and evaluated and is ranked as the </a:t>
            </a:r>
            <a:r>
              <a:rPr lang="en-US" sz="2400" b="1" dirty="0">
                <a:solidFill>
                  <a:srgbClr val="D9B54F"/>
                </a:solidFill>
                <a:latin typeface="Rockwell" panose="02060603020205020403" pitchFamily="18" charset="77"/>
                <a:cs typeface="Arial"/>
                <a:sym typeface="Arial"/>
              </a:rPr>
              <a:t>Gold Standard </a:t>
            </a:r>
            <a:r>
              <a:rPr lang="en-US" sz="2400" dirty="0">
                <a:solidFill>
                  <a:srgbClr val="31394D"/>
                </a:solidFill>
                <a:latin typeface="Rockwell" panose="02060603020205020403" pitchFamily="18" charset="77"/>
                <a:cs typeface="Arial"/>
                <a:sym typeface="Arial"/>
              </a:rPr>
              <a:t>of home visiting programs. A report from the Center on the Developing Child at Harvard University shows the extent to which very early childhood experiences influence later learning, behavior and health.</a:t>
            </a:r>
          </a:p>
        </p:txBody>
      </p:sp>
    </p:spTree>
    <p:extLst>
      <p:ext uri="{BB962C8B-B14F-4D97-AF65-F5344CB8AC3E}">
        <p14:creationId xmlns:p14="http://schemas.microsoft.com/office/powerpoint/2010/main" val="3318068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15"/>
          <p:cNvPicPr preferRelativeResize="0"/>
          <p:nvPr/>
        </p:nvPicPr>
        <p:blipFill rotWithShape="1">
          <a:blip r:embed="rId3">
            <a:alphaModFix/>
          </a:blip>
          <a:srcRect/>
          <a:stretch/>
        </p:blipFill>
        <p:spPr>
          <a:xfrm>
            <a:off x="491065" y="421869"/>
            <a:ext cx="711200" cy="619020"/>
          </a:xfrm>
          <a:prstGeom prst="rect">
            <a:avLst/>
          </a:prstGeom>
          <a:noFill/>
          <a:ln>
            <a:noFill/>
          </a:ln>
        </p:spPr>
      </p:pic>
      <p:sp>
        <p:nvSpPr>
          <p:cNvPr id="322" name="Google Shape;322;p15"/>
          <p:cNvSpPr/>
          <p:nvPr/>
        </p:nvSpPr>
        <p:spPr>
          <a:xfrm>
            <a:off x="491065" y="526946"/>
            <a:ext cx="4588935" cy="553943"/>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2800" kern="0" dirty="0">
                <a:solidFill>
                  <a:srgbClr val="31394D"/>
                </a:solidFill>
                <a:latin typeface="Merriweather" pitchFamily="2" charset="77"/>
                <a:ea typeface="Proxima Nova"/>
                <a:cs typeface="Proxima Nova"/>
                <a:sym typeface="Proxima Nova"/>
              </a:rPr>
              <a:t>THE FIRST 1,000 DAYS</a:t>
            </a:r>
            <a:endParaRPr kern="0" dirty="0">
              <a:solidFill>
                <a:srgbClr val="000000"/>
              </a:solidFill>
              <a:latin typeface="Merriweather" pitchFamily="2" charset="77"/>
              <a:cs typeface="Arial"/>
              <a:sym typeface="Arial"/>
            </a:endParaRPr>
          </a:p>
        </p:txBody>
      </p:sp>
      <p:cxnSp>
        <p:nvCxnSpPr>
          <p:cNvPr id="323" name="Google Shape;323;p15"/>
          <p:cNvCxnSpPr/>
          <p:nvPr/>
        </p:nvCxnSpPr>
        <p:spPr>
          <a:xfrm>
            <a:off x="846666" y="1580487"/>
            <a:ext cx="4233335" cy="0"/>
          </a:xfrm>
          <a:prstGeom prst="straightConnector1">
            <a:avLst/>
          </a:prstGeom>
          <a:noFill/>
          <a:ln w="38100" cap="flat" cmpd="sng">
            <a:solidFill>
              <a:srgbClr val="F9DC1D"/>
            </a:solidFill>
            <a:prstDash val="solid"/>
            <a:round/>
            <a:headEnd type="none" w="sm" len="sm"/>
            <a:tailEnd type="none" w="sm" len="sm"/>
          </a:ln>
        </p:spPr>
      </p:cxnSp>
      <p:sp>
        <p:nvSpPr>
          <p:cNvPr id="324" name="Google Shape;324;p15"/>
          <p:cNvSpPr txBox="1"/>
          <p:nvPr/>
        </p:nvSpPr>
        <p:spPr>
          <a:xfrm>
            <a:off x="204715" y="1958833"/>
            <a:ext cx="6356300" cy="2939460"/>
          </a:xfrm>
          <a:prstGeom prst="rect">
            <a:avLst/>
          </a:prstGeom>
          <a:noFill/>
          <a:ln>
            <a:noFill/>
          </a:ln>
        </p:spPr>
        <p:txBody>
          <a:bodyPr spcFirstLastPara="1" wrap="square" lIns="121900" tIns="60933" rIns="121900" bIns="60933" anchor="t" anchorCtr="0">
            <a:noAutofit/>
          </a:bodyPr>
          <a:lstStyle/>
          <a:p>
            <a:pPr marL="457189" indent="-457189" defTabSz="1219170">
              <a:buClr>
                <a:srgbClr val="011B48"/>
              </a:buClr>
              <a:buSzPts val="1600"/>
              <a:buFont typeface="Arial"/>
              <a:buChar char="•"/>
            </a:pPr>
            <a:r>
              <a:rPr lang="en-US" sz="2133" kern="0" dirty="0">
                <a:solidFill>
                  <a:srgbClr val="011B48"/>
                </a:solidFill>
                <a:latin typeface="Rockwell"/>
                <a:ea typeface="Rockwell"/>
                <a:cs typeface="Rockwell"/>
                <a:sym typeface="Rockwell"/>
              </a:rPr>
              <a:t>Early experiences influence the developing brain</a:t>
            </a:r>
            <a:endParaRPr sz="1867" kern="0" dirty="0">
              <a:solidFill>
                <a:srgbClr val="000000"/>
              </a:solidFill>
              <a:latin typeface="Arial"/>
              <a:cs typeface="Arial"/>
              <a:sym typeface="Arial"/>
            </a:endParaRPr>
          </a:p>
          <a:p>
            <a:pPr marL="457189" indent="-321725" defTabSz="1219170">
              <a:spcBef>
                <a:spcPts val="427"/>
              </a:spcBef>
              <a:buClr>
                <a:srgbClr val="31394D"/>
              </a:buClr>
              <a:buSzPts val="1600"/>
            </a:pPr>
            <a:endParaRPr sz="2133" kern="0" dirty="0">
              <a:solidFill>
                <a:srgbClr val="011B48"/>
              </a:solidFill>
              <a:latin typeface="Rockwell"/>
              <a:ea typeface="Rockwell"/>
              <a:cs typeface="Rockwell"/>
              <a:sym typeface="Rockwell"/>
            </a:endParaRPr>
          </a:p>
          <a:p>
            <a:pPr marL="457189" indent="-457189" defTabSz="1219170">
              <a:spcBef>
                <a:spcPts val="427"/>
              </a:spcBef>
              <a:buClr>
                <a:srgbClr val="011B48"/>
              </a:buClr>
              <a:buSzPts val="1600"/>
              <a:buFont typeface="Arial"/>
              <a:buChar char="•"/>
            </a:pPr>
            <a:r>
              <a:rPr lang="en-US" sz="2133" kern="0" dirty="0">
                <a:solidFill>
                  <a:srgbClr val="011B48"/>
                </a:solidFill>
                <a:latin typeface="Rockwell"/>
                <a:ea typeface="Rockwell"/>
                <a:cs typeface="Rockwell"/>
                <a:sym typeface="Rockwell"/>
              </a:rPr>
              <a:t>Toxic effects of chronic stress </a:t>
            </a:r>
            <a:endParaRPr sz="1867" kern="0" dirty="0">
              <a:solidFill>
                <a:srgbClr val="000000"/>
              </a:solidFill>
              <a:latin typeface="Arial"/>
              <a:cs typeface="Arial"/>
              <a:sym typeface="Arial"/>
            </a:endParaRPr>
          </a:p>
          <a:p>
            <a:pPr marL="457189" indent="-321725" defTabSz="1219170">
              <a:spcBef>
                <a:spcPts val="427"/>
              </a:spcBef>
              <a:buClr>
                <a:srgbClr val="31394D"/>
              </a:buClr>
              <a:buSzPts val="1600"/>
            </a:pPr>
            <a:endParaRPr sz="2133" kern="0" dirty="0">
              <a:solidFill>
                <a:srgbClr val="011B48"/>
              </a:solidFill>
              <a:latin typeface="Rockwell"/>
              <a:ea typeface="Rockwell"/>
              <a:cs typeface="Rockwell"/>
              <a:sym typeface="Rockwell"/>
            </a:endParaRPr>
          </a:p>
          <a:p>
            <a:pPr marL="457189" indent="-457189" defTabSz="1219170">
              <a:spcBef>
                <a:spcPts val="427"/>
              </a:spcBef>
              <a:buClr>
                <a:srgbClr val="011B48"/>
              </a:buClr>
              <a:buSzPts val="1600"/>
              <a:buFont typeface="Arial"/>
              <a:buChar char="•"/>
            </a:pPr>
            <a:r>
              <a:rPr lang="en-US" sz="2133" kern="0" dirty="0">
                <a:solidFill>
                  <a:srgbClr val="011B48"/>
                </a:solidFill>
                <a:latin typeface="Rockwell"/>
                <a:ea typeface="Rockwell"/>
                <a:cs typeface="Rockwell"/>
                <a:sym typeface="Rockwell"/>
              </a:rPr>
              <a:t>Adversity can lead to lifelong problems</a:t>
            </a:r>
            <a:endParaRPr sz="1867" kern="0" dirty="0">
              <a:solidFill>
                <a:srgbClr val="000000"/>
              </a:solidFill>
              <a:latin typeface="Arial"/>
              <a:cs typeface="Arial"/>
              <a:sym typeface="Arial"/>
            </a:endParaRPr>
          </a:p>
          <a:p>
            <a:pPr marL="457189" indent="-321725" defTabSz="1219170">
              <a:spcBef>
                <a:spcPts val="427"/>
              </a:spcBef>
              <a:buClr>
                <a:srgbClr val="31394D"/>
              </a:buClr>
              <a:buSzPts val="1600"/>
            </a:pPr>
            <a:endParaRPr sz="2133" kern="0" dirty="0">
              <a:solidFill>
                <a:srgbClr val="011B48"/>
              </a:solidFill>
              <a:latin typeface="Rockwell"/>
              <a:ea typeface="Rockwell"/>
              <a:cs typeface="Rockwell"/>
              <a:sym typeface="Rockwell"/>
            </a:endParaRPr>
          </a:p>
          <a:p>
            <a:pPr marL="457189" indent="-457189" defTabSz="1219170">
              <a:spcBef>
                <a:spcPts val="427"/>
              </a:spcBef>
              <a:buClr>
                <a:srgbClr val="011B48"/>
              </a:buClr>
              <a:buSzPts val="1600"/>
              <a:buFont typeface="Arial"/>
              <a:buChar char="•"/>
            </a:pPr>
            <a:r>
              <a:rPr lang="en-US" sz="2133" kern="0" dirty="0">
                <a:solidFill>
                  <a:srgbClr val="011B48"/>
                </a:solidFill>
                <a:latin typeface="Rockwell"/>
                <a:ea typeface="Rockwell"/>
                <a:cs typeface="Rockwell"/>
                <a:sym typeface="Rockwell"/>
              </a:rPr>
              <a:t>Early intervention can prevent consequences</a:t>
            </a:r>
            <a:endParaRPr sz="1867" kern="0" dirty="0">
              <a:solidFill>
                <a:srgbClr val="000000"/>
              </a:solidFill>
              <a:latin typeface="Arial"/>
              <a:cs typeface="Arial"/>
              <a:sym typeface="Arial"/>
            </a:endParaRPr>
          </a:p>
          <a:p>
            <a:pPr marL="457189" indent="-321725" defTabSz="1219170">
              <a:spcBef>
                <a:spcPts val="427"/>
              </a:spcBef>
              <a:buClr>
                <a:srgbClr val="31394D"/>
              </a:buClr>
              <a:buSzPts val="1600"/>
            </a:pPr>
            <a:endParaRPr sz="2133" kern="0" dirty="0">
              <a:solidFill>
                <a:srgbClr val="011B48"/>
              </a:solidFill>
              <a:latin typeface="Rockwell"/>
              <a:ea typeface="Rockwell"/>
              <a:cs typeface="Rockwell"/>
              <a:sym typeface="Rockwell"/>
            </a:endParaRPr>
          </a:p>
          <a:p>
            <a:pPr marL="457189" indent="-457189" defTabSz="1219170">
              <a:spcBef>
                <a:spcPts val="427"/>
              </a:spcBef>
              <a:buClr>
                <a:srgbClr val="011B48"/>
              </a:buClr>
              <a:buSzPts val="1600"/>
              <a:buFont typeface="Arial"/>
              <a:buChar char="•"/>
            </a:pPr>
            <a:r>
              <a:rPr lang="en-US" sz="2133" kern="0" dirty="0">
                <a:solidFill>
                  <a:srgbClr val="011B48"/>
                </a:solidFill>
                <a:latin typeface="Rockwell"/>
                <a:ea typeface="Rockwell"/>
                <a:cs typeface="Rockwell"/>
                <a:sym typeface="Rockwell"/>
              </a:rPr>
              <a:t>Stable, caring relationships essential </a:t>
            </a:r>
            <a:br>
              <a:rPr lang="en-US" sz="2133" kern="0" dirty="0">
                <a:solidFill>
                  <a:srgbClr val="011B48"/>
                </a:solidFill>
                <a:latin typeface="Rockwell"/>
                <a:ea typeface="Rockwell"/>
                <a:cs typeface="Rockwell"/>
                <a:sym typeface="Rockwell"/>
              </a:rPr>
            </a:br>
            <a:r>
              <a:rPr lang="en-US" sz="2133" kern="0" dirty="0">
                <a:solidFill>
                  <a:srgbClr val="011B48"/>
                </a:solidFill>
                <a:latin typeface="Rockwell"/>
                <a:ea typeface="Rockwell"/>
                <a:cs typeface="Rockwell"/>
                <a:sym typeface="Rockwell"/>
              </a:rPr>
              <a:t>for development</a:t>
            </a:r>
            <a:endParaRPr sz="1867" kern="0" dirty="0">
              <a:solidFill>
                <a:srgbClr val="000000"/>
              </a:solidFill>
              <a:latin typeface="Arial"/>
              <a:cs typeface="Arial"/>
              <a:sym typeface="Arial"/>
            </a:endParaRPr>
          </a:p>
          <a:p>
            <a:pPr marL="457218" lvl="1" defTabSz="1219170">
              <a:spcBef>
                <a:spcPts val="427"/>
              </a:spcBef>
              <a:buClr>
                <a:srgbClr val="002F4A"/>
              </a:buClr>
              <a:buSzPts val="1600"/>
            </a:pPr>
            <a:endParaRPr sz="2133" kern="0" dirty="0">
              <a:solidFill>
                <a:srgbClr val="011B48"/>
              </a:solidFill>
              <a:latin typeface="Rockwell"/>
              <a:ea typeface="Rockwell"/>
              <a:cs typeface="Rockwell"/>
              <a:sym typeface="Rockwell"/>
            </a:endParaRPr>
          </a:p>
        </p:txBody>
      </p:sp>
      <p:pic>
        <p:nvPicPr>
          <p:cNvPr id="325" name="Google Shape;325;p15"/>
          <p:cNvPicPr preferRelativeResize="0"/>
          <p:nvPr/>
        </p:nvPicPr>
        <p:blipFill rotWithShape="1">
          <a:blip r:embed="rId4">
            <a:alphaModFix amt="30000"/>
          </a:blip>
          <a:srcRect l="24580" t="35500" r="18675" b="61294"/>
          <a:stretch/>
        </p:blipFill>
        <p:spPr>
          <a:xfrm>
            <a:off x="894466" y="6486885"/>
            <a:ext cx="10615455" cy="599716"/>
          </a:xfrm>
          <a:prstGeom prst="rect">
            <a:avLst/>
          </a:prstGeom>
          <a:noFill/>
          <a:ln>
            <a:noFill/>
          </a:ln>
        </p:spPr>
      </p:pic>
      <p:pic>
        <p:nvPicPr>
          <p:cNvPr id="326" name="Google Shape;326;p15"/>
          <p:cNvPicPr preferRelativeResize="0"/>
          <p:nvPr/>
        </p:nvPicPr>
        <p:blipFill rotWithShape="1">
          <a:blip r:embed="rId5">
            <a:alphaModFix/>
          </a:blip>
          <a:srcRect/>
          <a:stretch/>
        </p:blipFill>
        <p:spPr>
          <a:xfrm>
            <a:off x="6561009" y="0"/>
            <a:ext cx="5657759" cy="6634565"/>
          </a:xfrm>
          <a:prstGeom prst="rect">
            <a:avLst/>
          </a:prstGeom>
          <a:noFill/>
          <a:ln>
            <a:noFill/>
          </a:ln>
        </p:spPr>
      </p:pic>
      <p:cxnSp>
        <p:nvCxnSpPr>
          <p:cNvPr id="327" name="Google Shape;327;p15"/>
          <p:cNvCxnSpPr/>
          <p:nvPr/>
        </p:nvCxnSpPr>
        <p:spPr>
          <a:xfrm>
            <a:off x="0" y="6634567"/>
            <a:ext cx="12192000" cy="0"/>
          </a:xfrm>
          <a:prstGeom prst="straightConnector1">
            <a:avLst/>
          </a:prstGeom>
          <a:noFill/>
          <a:ln w="38100" cap="flat" cmpd="sng">
            <a:solidFill>
              <a:srgbClr val="011B48"/>
            </a:solidFill>
            <a:prstDash val="solid"/>
            <a:round/>
            <a:headEnd type="none" w="sm" len="sm"/>
            <a:tailEnd type="none" w="sm" len="sm"/>
          </a:ln>
        </p:spPr>
      </p:cxnSp>
      <p:sp>
        <p:nvSpPr>
          <p:cNvPr id="328" name="Google Shape;328;p15"/>
          <p:cNvSpPr/>
          <p:nvPr/>
        </p:nvSpPr>
        <p:spPr>
          <a:xfrm>
            <a:off x="8940800" y="6376096"/>
            <a:ext cx="2501083" cy="507304"/>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329" name="Google Shape;329;p15"/>
          <p:cNvSpPr txBox="1"/>
          <p:nvPr/>
        </p:nvSpPr>
        <p:spPr>
          <a:xfrm>
            <a:off x="8940800" y="6400635"/>
            <a:ext cx="2480419" cy="379615"/>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1867" kern="0">
                <a:solidFill>
                  <a:srgbClr val="FFFFFF"/>
                </a:solidFill>
                <a:latin typeface="Proxima Nova"/>
                <a:ea typeface="Proxima Nova"/>
                <a:cs typeface="Proxima Nova"/>
                <a:sym typeface="Proxima Nova"/>
              </a:rPr>
              <a:t>nursing.tamu.edu/nfp</a:t>
            </a:r>
            <a:endParaRPr sz="1867" kern="0">
              <a:solidFill>
                <a:srgbClr val="FFFFFF"/>
              </a:solidFill>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16"/>
          <p:cNvPicPr preferRelativeResize="0"/>
          <p:nvPr/>
        </p:nvPicPr>
        <p:blipFill rotWithShape="1">
          <a:blip r:embed="rId3">
            <a:alphaModFix/>
          </a:blip>
          <a:srcRect/>
          <a:stretch/>
        </p:blipFill>
        <p:spPr>
          <a:xfrm>
            <a:off x="138358" y="1785815"/>
            <a:ext cx="11463581" cy="4350984"/>
          </a:xfrm>
          <a:prstGeom prst="rect">
            <a:avLst/>
          </a:prstGeom>
          <a:noFill/>
          <a:ln>
            <a:noFill/>
          </a:ln>
        </p:spPr>
      </p:pic>
      <p:sp>
        <p:nvSpPr>
          <p:cNvPr id="336" name="Google Shape;336;p16"/>
          <p:cNvSpPr txBox="1"/>
          <p:nvPr/>
        </p:nvSpPr>
        <p:spPr>
          <a:xfrm>
            <a:off x="609600" y="183192"/>
            <a:ext cx="5283200" cy="553943"/>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2800" kern="0" dirty="0">
                <a:solidFill>
                  <a:srgbClr val="011B48"/>
                </a:solidFill>
                <a:latin typeface="Merriweather" pitchFamily="2" charset="77"/>
                <a:ea typeface="Proxima Nova"/>
                <a:cs typeface="Proxima Nova"/>
                <a:sym typeface="Proxima Nova"/>
              </a:rPr>
              <a:t>BRAIN DEVELOPMENT</a:t>
            </a:r>
            <a:endParaRPr kern="0" dirty="0">
              <a:solidFill>
                <a:srgbClr val="000000"/>
              </a:solidFill>
              <a:latin typeface="Merriweather" pitchFamily="2" charset="77"/>
              <a:cs typeface="Arial"/>
              <a:sym typeface="Arial"/>
            </a:endParaRPr>
          </a:p>
        </p:txBody>
      </p:sp>
      <p:cxnSp>
        <p:nvCxnSpPr>
          <p:cNvPr id="337" name="Google Shape;337;p16"/>
          <p:cNvCxnSpPr/>
          <p:nvPr/>
        </p:nvCxnSpPr>
        <p:spPr>
          <a:xfrm>
            <a:off x="508000" y="863600"/>
            <a:ext cx="4267200" cy="0"/>
          </a:xfrm>
          <a:prstGeom prst="straightConnector1">
            <a:avLst/>
          </a:prstGeom>
          <a:noFill/>
          <a:ln w="38100" cap="flat" cmpd="sng">
            <a:solidFill>
              <a:srgbClr val="F9DC1D"/>
            </a:solidFill>
            <a:prstDash val="solid"/>
            <a:round/>
            <a:headEnd type="none" w="sm" len="sm"/>
            <a:tailEnd type="none" w="sm" len="sm"/>
          </a:ln>
        </p:spPr>
      </p:cxnSp>
      <p:sp>
        <p:nvSpPr>
          <p:cNvPr id="338" name="Google Shape;338;p16"/>
          <p:cNvSpPr txBox="1"/>
          <p:nvPr/>
        </p:nvSpPr>
        <p:spPr>
          <a:xfrm>
            <a:off x="1016001" y="1560277"/>
            <a:ext cx="7302959" cy="451287"/>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2133" kern="0">
                <a:solidFill>
                  <a:srgbClr val="011B48"/>
                </a:solidFill>
                <a:latin typeface="Rockwell"/>
                <a:ea typeface="Rockwell"/>
                <a:cs typeface="Rockwell"/>
                <a:sym typeface="Rockwell"/>
              </a:rPr>
              <a:t>Synapse formation dependent on early experiences</a:t>
            </a:r>
            <a:endParaRPr sz="1867" kern="0">
              <a:solidFill>
                <a:srgbClr val="000000"/>
              </a:solidFill>
              <a:latin typeface="Arial"/>
              <a:cs typeface="Arial"/>
              <a:sym typeface="Arial"/>
            </a:endParaRPr>
          </a:p>
        </p:txBody>
      </p:sp>
      <p:pic>
        <p:nvPicPr>
          <p:cNvPr id="339" name="Google Shape;339;p16"/>
          <p:cNvPicPr preferRelativeResize="0"/>
          <p:nvPr/>
        </p:nvPicPr>
        <p:blipFill rotWithShape="1">
          <a:blip r:embed="rId4">
            <a:alphaModFix/>
          </a:blip>
          <a:srcRect/>
          <a:stretch/>
        </p:blipFill>
        <p:spPr>
          <a:xfrm>
            <a:off x="304800" y="177801"/>
            <a:ext cx="711200" cy="619020"/>
          </a:xfrm>
          <a:prstGeom prst="rect">
            <a:avLst/>
          </a:prstGeom>
          <a:noFill/>
          <a:ln>
            <a:noFill/>
          </a:ln>
        </p:spPr>
      </p:pic>
      <p:pic>
        <p:nvPicPr>
          <p:cNvPr id="340" name="Google Shape;340;p16"/>
          <p:cNvPicPr preferRelativeResize="0"/>
          <p:nvPr/>
        </p:nvPicPr>
        <p:blipFill rotWithShape="1">
          <a:blip r:embed="rId5">
            <a:alphaModFix amt="30000"/>
          </a:blip>
          <a:srcRect l="24580" t="35500" r="18675" b="61294"/>
          <a:stretch/>
        </p:blipFill>
        <p:spPr>
          <a:xfrm>
            <a:off x="894466" y="6283685"/>
            <a:ext cx="10615455" cy="599716"/>
          </a:xfrm>
          <a:prstGeom prst="rect">
            <a:avLst/>
          </a:prstGeom>
          <a:noFill/>
          <a:ln>
            <a:noFill/>
          </a:ln>
        </p:spPr>
      </p:pic>
      <p:cxnSp>
        <p:nvCxnSpPr>
          <p:cNvPr id="341" name="Google Shape;341;p16"/>
          <p:cNvCxnSpPr/>
          <p:nvPr/>
        </p:nvCxnSpPr>
        <p:spPr>
          <a:xfrm>
            <a:off x="0" y="6634567"/>
            <a:ext cx="12192000" cy="0"/>
          </a:xfrm>
          <a:prstGeom prst="straightConnector1">
            <a:avLst/>
          </a:prstGeom>
          <a:noFill/>
          <a:ln w="38100" cap="flat" cmpd="sng">
            <a:solidFill>
              <a:srgbClr val="011B48"/>
            </a:solidFill>
            <a:prstDash val="solid"/>
            <a:round/>
            <a:headEnd type="none" w="sm" len="sm"/>
            <a:tailEnd type="none" w="sm" len="sm"/>
          </a:ln>
        </p:spPr>
      </p:cxnSp>
      <p:sp>
        <p:nvSpPr>
          <p:cNvPr id="342" name="Google Shape;342;p16"/>
          <p:cNvSpPr/>
          <p:nvPr/>
        </p:nvSpPr>
        <p:spPr>
          <a:xfrm>
            <a:off x="8940800" y="6376096"/>
            <a:ext cx="2501083" cy="507304"/>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343" name="Google Shape;343;p16"/>
          <p:cNvSpPr txBox="1"/>
          <p:nvPr/>
        </p:nvSpPr>
        <p:spPr>
          <a:xfrm>
            <a:off x="8940800" y="6400635"/>
            <a:ext cx="2480419" cy="379615"/>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1867" kern="0">
                <a:solidFill>
                  <a:srgbClr val="FFFFFF"/>
                </a:solidFill>
                <a:latin typeface="Proxima Nova"/>
                <a:ea typeface="Proxima Nova"/>
                <a:cs typeface="Proxima Nova"/>
                <a:sym typeface="Proxima Nova"/>
              </a:rPr>
              <a:t>nursing.tamu.edu/nfp</a:t>
            </a:r>
            <a:endParaRPr sz="1867" kern="0">
              <a:solidFill>
                <a:srgbClr val="FFFFFF"/>
              </a:solidFill>
              <a:latin typeface="Proxima Nova"/>
              <a:ea typeface="Proxima Nova"/>
              <a:cs typeface="Proxima Nova"/>
              <a:sym typeface="Proxima Nov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11B4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BD45A7-5D81-46F0-82DB-B224DB537FCF}"/>
              </a:ext>
            </a:extLst>
          </p:cNvPr>
          <p:cNvSpPr txBox="1"/>
          <p:nvPr/>
        </p:nvSpPr>
        <p:spPr>
          <a:xfrm>
            <a:off x="1397285" y="2721114"/>
            <a:ext cx="9397429" cy="707886"/>
          </a:xfrm>
          <a:prstGeom prst="rect">
            <a:avLst/>
          </a:prstGeom>
          <a:noFill/>
        </p:spPr>
        <p:txBody>
          <a:bodyPr wrap="square" rtlCol="0">
            <a:spAutoFit/>
          </a:bodyPr>
          <a:lstStyle/>
          <a:p>
            <a:pPr defTabSz="1219170">
              <a:buClr>
                <a:srgbClr val="000000"/>
              </a:buClr>
            </a:pPr>
            <a:r>
              <a:rPr lang="en-US" sz="4000" kern="0" dirty="0">
                <a:solidFill>
                  <a:srgbClr val="E8E825"/>
                </a:solidFill>
                <a:latin typeface="Merriweather" pitchFamily="2" charset="77"/>
                <a:cs typeface="Arial"/>
                <a:sym typeface="Arial"/>
              </a:rPr>
              <a:t>Nurse Family Partnership in Texas</a:t>
            </a:r>
          </a:p>
        </p:txBody>
      </p:sp>
    </p:spTree>
    <p:extLst>
      <p:ext uri="{BB962C8B-B14F-4D97-AF65-F5344CB8AC3E}">
        <p14:creationId xmlns:p14="http://schemas.microsoft.com/office/powerpoint/2010/main" val="1161780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 name="Picture 1">
            <a:extLst>
              <a:ext uri="{FF2B5EF4-FFF2-40B4-BE49-F238E27FC236}">
                <a16:creationId xmlns:a16="http://schemas.microsoft.com/office/drawing/2014/main" id="{0DCBF687-65C6-8FCC-9A08-DE227A495F0A}"/>
              </a:ext>
            </a:extLst>
          </p:cNvPr>
          <p:cNvPicPr>
            <a:picLocks noChangeAspect="1"/>
          </p:cNvPicPr>
          <p:nvPr/>
        </p:nvPicPr>
        <p:blipFill rotWithShape="1">
          <a:blip r:embed="rId3"/>
          <a:srcRect t="3332"/>
          <a:stretch/>
        </p:blipFill>
        <p:spPr>
          <a:xfrm>
            <a:off x="833719" y="0"/>
            <a:ext cx="1018519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19"/>
          <p:cNvPicPr preferRelativeResize="0"/>
          <p:nvPr/>
        </p:nvPicPr>
        <p:blipFill rotWithShape="1">
          <a:blip r:embed="rId3">
            <a:alphaModFix/>
          </a:blip>
          <a:srcRect/>
          <a:stretch/>
        </p:blipFill>
        <p:spPr>
          <a:xfrm>
            <a:off x="863600" y="381001"/>
            <a:ext cx="711200" cy="619020"/>
          </a:xfrm>
          <a:prstGeom prst="rect">
            <a:avLst/>
          </a:prstGeom>
          <a:noFill/>
          <a:ln>
            <a:noFill/>
          </a:ln>
        </p:spPr>
      </p:pic>
      <p:sp>
        <p:nvSpPr>
          <p:cNvPr id="378" name="Google Shape;378;p19"/>
          <p:cNvSpPr/>
          <p:nvPr/>
        </p:nvSpPr>
        <p:spPr>
          <a:xfrm>
            <a:off x="304800" y="415420"/>
            <a:ext cx="3860800" cy="69750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3733" kern="0" dirty="0">
                <a:solidFill>
                  <a:srgbClr val="011B48"/>
                </a:solidFill>
                <a:latin typeface="Merriweather" pitchFamily="2" charset="77"/>
                <a:ea typeface="Proxima Nova"/>
                <a:cs typeface="Proxima Nova"/>
                <a:sym typeface="Proxima Nova"/>
              </a:rPr>
              <a:t>TEXAS</a:t>
            </a:r>
            <a:endParaRPr sz="1867" kern="0" dirty="0">
              <a:solidFill>
                <a:srgbClr val="000000"/>
              </a:solidFill>
              <a:latin typeface="Merriweather" pitchFamily="2" charset="77"/>
              <a:cs typeface="Arial"/>
              <a:sym typeface="Arial"/>
            </a:endParaRPr>
          </a:p>
        </p:txBody>
      </p:sp>
      <p:cxnSp>
        <p:nvCxnSpPr>
          <p:cNvPr id="379" name="Google Shape;379;p19"/>
          <p:cNvCxnSpPr/>
          <p:nvPr/>
        </p:nvCxnSpPr>
        <p:spPr>
          <a:xfrm>
            <a:off x="812800" y="1193800"/>
            <a:ext cx="3200400" cy="0"/>
          </a:xfrm>
          <a:prstGeom prst="straightConnector1">
            <a:avLst/>
          </a:prstGeom>
          <a:noFill/>
          <a:ln w="38100" cap="flat" cmpd="sng">
            <a:solidFill>
              <a:srgbClr val="F9DC1D"/>
            </a:solidFill>
            <a:prstDash val="solid"/>
            <a:round/>
            <a:headEnd type="none" w="sm" len="sm"/>
            <a:tailEnd type="none" w="sm" len="sm"/>
          </a:ln>
        </p:spPr>
      </p:cxnSp>
      <p:sp>
        <p:nvSpPr>
          <p:cNvPr id="380" name="Google Shape;380;p19"/>
          <p:cNvSpPr txBox="1"/>
          <p:nvPr/>
        </p:nvSpPr>
        <p:spPr>
          <a:xfrm>
            <a:off x="304800" y="1498600"/>
            <a:ext cx="5486400" cy="4368800"/>
          </a:xfrm>
          <a:prstGeom prst="rect">
            <a:avLst/>
          </a:prstGeom>
          <a:noFill/>
          <a:ln>
            <a:noFill/>
          </a:ln>
        </p:spPr>
        <p:txBody>
          <a:bodyPr spcFirstLastPara="1" wrap="square" lIns="121900" tIns="60933" rIns="121900" bIns="60933" anchor="t" anchorCtr="0">
            <a:noAutofit/>
          </a:bodyPr>
          <a:lstStyle/>
          <a:p>
            <a:pPr marL="742980" lvl="1" indent="-285761" defTabSz="1219170">
              <a:buClr>
                <a:srgbClr val="011B48"/>
              </a:buClr>
              <a:buSzPts val="2400"/>
              <a:buFont typeface="Arial"/>
              <a:buChar char="•"/>
            </a:pPr>
            <a:r>
              <a:rPr lang="en-US" sz="3200" b="1" kern="0">
                <a:solidFill>
                  <a:srgbClr val="011B48"/>
                </a:solidFill>
                <a:latin typeface="Rockwell"/>
                <a:ea typeface="Rockwell"/>
                <a:cs typeface="Rockwell"/>
                <a:sym typeface="Rockwell"/>
              </a:rPr>
              <a:t>89% </a:t>
            </a:r>
            <a:r>
              <a:rPr lang="en-US" sz="2133" kern="0">
                <a:solidFill>
                  <a:srgbClr val="011B48"/>
                </a:solidFill>
                <a:latin typeface="Rockwell"/>
                <a:ea typeface="Rockwell"/>
                <a:cs typeface="Rockwell"/>
                <a:sym typeface="Rockwell"/>
              </a:rPr>
              <a:t>Babies Born Full Term</a:t>
            </a:r>
            <a:endParaRPr sz="1867" kern="0">
              <a:solidFill>
                <a:srgbClr val="000000"/>
              </a:solidFill>
              <a:latin typeface="Arial"/>
              <a:cs typeface="Arial"/>
              <a:sym typeface="Arial"/>
            </a:endParaRPr>
          </a:p>
          <a:p>
            <a:pPr marL="742980" lvl="1" indent="-285761" defTabSz="1219170">
              <a:spcBef>
                <a:spcPts val="640"/>
              </a:spcBef>
              <a:buClr>
                <a:srgbClr val="011B48"/>
              </a:buClr>
              <a:buSzPts val="2400"/>
              <a:buFont typeface="Arial"/>
              <a:buChar char="•"/>
            </a:pPr>
            <a:r>
              <a:rPr lang="en-US" sz="3200" b="1" kern="0">
                <a:solidFill>
                  <a:srgbClr val="011B48"/>
                </a:solidFill>
                <a:latin typeface="Rockwell"/>
                <a:ea typeface="Rockwell"/>
                <a:cs typeface="Rockwell"/>
                <a:sym typeface="Rockwell"/>
              </a:rPr>
              <a:t>92% </a:t>
            </a:r>
            <a:r>
              <a:rPr lang="en-US" sz="2133" kern="0">
                <a:solidFill>
                  <a:srgbClr val="011B48"/>
                </a:solidFill>
                <a:latin typeface="Rockwell"/>
                <a:ea typeface="Rockwell"/>
                <a:cs typeface="Rockwell"/>
                <a:sym typeface="Rockwell"/>
              </a:rPr>
              <a:t>Mothers Initiated Breastfeeding</a:t>
            </a:r>
            <a:endParaRPr sz="1867" kern="0">
              <a:solidFill>
                <a:srgbClr val="000000"/>
              </a:solidFill>
              <a:latin typeface="Arial"/>
              <a:cs typeface="Arial"/>
              <a:sym typeface="Arial"/>
            </a:endParaRPr>
          </a:p>
          <a:p>
            <a:pPr marL="742980" lvl="1" indent="-285761" defTabSz="1219170">
              <a:spcBef>
                <a:spcPts val="640"/>
              </a:spcBef>
              <a:buClr>
                <a:srgbClr val="011B48"/>
              </a:buClr>
              <a:buSzPts val="2400"/>
              <a:buFont typeface="Arial"/>
              <a:buChar char="•"/>
            </a:pPr>
            <a:r>
              <a:rPr lang="en-US" sz="3200" b="1" kern="0">
                <a:solidFill>
                  <a:srgbClr val="011B48"/>
                </a:solidFill>
                <a:latin typeface="Rockwell"/>
                <a:ea typeface="Rockwell"/>
                <a:cs typeface="Rockwell"/>
                <a:sym typeface="Rockwell"/>
              </a:rPr>
              <a:t>90% </a:t>
            </a:r>
            <a:r>
              <a:rPr lang="en-US" sz="2133" kern="0">
                <a:solidFill>
                  <a:srgbClr val="011B48"/>
                </a:solidFill>
                <a:latin typeface="Rockwell"/>
                <a:ea typeface="Rockwell"/>
                <a:cs typeface="Rockwell"/>
                <a:sym typeface="Rockwell"/>
              </a:rPr>
              <a:t>Babies Received all Immunizations by 24 Months</a:t>
            </a:r>
            <a:endParaRPr sz="1867" kern="0">
              <a:solidFill>
                <a:srgbClr val="000000"/>
              </a:solidFill>
              <a:latin typeface="Arial"/>
              <a:cs typeface="Arial"/>
              <a:sym typeface="Arial"/>
            </a:endParaRPr>
          </a:p>
          <a:p>
            <a:pPr marL="742980" lvl="1" indent="-285761" defTabSz="1219170">
              <a:spcBef>
                <a:spcPts val="640"/>
              </a:spcBef>
              <a:buClr>
                <a:srgbClr val="011B48"/>
              </a:buClr>
              <a:buSzPts val="2400"/>
              <a:buFont typeface="Arial"/>
              <a:buChar char="•"/>
            </a:pPr>
            <a:r>
              <a:rPr lang="en-US" sz="3200" b="1" kern="0">
                <a:solidFill>
                  <a:srgbClr val="011B48"/>
                </a:solidFill>
                <a:latin typeface="Rockwell"/>
                <a:ea typeface="Rockwell"/>
                <a:cs typeface="Rockwell"/>
                <a:sym typeface="Rockwell"/>
              </a:rPr>
              <a:t>54% </a:t>
            </a:r>
            <a:r>
              <a:rPr lang="en-US" sz="2133" kern="0">
                <a:solidFill>
                  <a:srgbClr val="011B48"/>
                </a:solidFill>
                <a:latin typeface="Rockwell"/>
                <a:ea typeface="Rockwell"/>
                <a:cs typeface="Rockwell"/>
                <a:sym typeface="Rockwell"/>
              </a:rPr>
              <a:t>of clients 18+ were Employed at 24 Months</a:t>
            </a:r>
            <a:endParaRPr sz="1867" kern="0">
              <a:solidFill>
                <a:srgbClr val="000000"/>
              </a:solidFill>
              <a:latin typeface="Arial"/>
              <a:cs typeface="Arial"/>
              <a:sym typeface="Arial"/>
            </a:endParaRPr>
          </a:p>
        </p:txBody>
      </p:sp>
      <p:pic>
        <p:nvPicPr>
          <p:cNvPr id="381" name="Google Shape;381;p19"/>
          <p:cNvPicPr preferRelativeResize="0"/>
          <p:nvPr/>
        </p:nvPicPr>
        <p:blipFill rotWithShape="1">
          <a:blip r:embed="rId4">
            <a:alphaModFix amt="30000"/>
          </a:blip>
          <a:srcRect l="24580" t="35500" r="18675" b="61294"/>
          <a:stretch/>
        </p:blipFill>
        <p:spPr>
          <a:xfrm>
            <a:off x="894466" y="6283685"/>
            <a:ext cx="10615455" cy="599716"/>
          </a:xfrm>
          <a:prstGeom prst="rect">
            <a:avLst/>
          </a:prstGeom>
          <a:noFill/>
          <a:ln>
            <a:noFill/>
          </a:ln>
        </p:spPr>
      </p:pic>
      <p:cxnSp>
        <p:nvCxnSpPr>
          <p:cNvPr id="382" name="Google Shape;382;p19"/>
          <p:cNvCxnSpPr/>
          <p:nvPr/>
        </p:nvCxnSpPr>
        <p:spPr>
          <a:xfrm>
            <a:off x="0" y="6634567"/>
            <a:ext cx="12192000" cy="0"/>
          </a:xfrm>
          <a:prstGeom prst="straightConnector1">
            <a:avLst/>
          </a:prstGeom>
          <a:noFill/>
          <a:ln w="38100" cap="flat" cmpd="sng">
            <a:solidFill>
              <a:srgbClr val="011B48"/>
            </a:solidFill>
            <a:prstDash val="solid"/>
            <a:round/>
            <a:headEnd type="none" w="sm" len="sm"/>
            <a:tailEnd type="none" w="sm" len="sm"/>
          </a:ln>
        </p:spPr>
      </p:cxnSp>
      <p:sp>
        <p:nvSpPr>
          <p:cNvPr id="383" name="Google Shape;383;p19"/>
          <p:cNvSpPr/>
          <p:nvPr/>
        </p:nvSpPr>
        <p:spPr>
          <a:xfrm>
            <a:off x="8940800" y="6376096"/>
            <a:ext cx="2501083" cy="507304"/>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384" name="Google Shape;384;p19"/>
          <p:cNvSpPr txBox="1"/>
          <p:nvPr/>
        </p:nvSpPr>
        <p:spPr>
          <a:xfrm>
            <a:off x="8940800" y="6400635"/>
            <a:ext cx="2480419" cy="379615"/>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1867" kern="0">
                <a:solidFill>
                  <a:srgbClr val="FFFFFF"/>
                </a:solidFill>
                <a:latin typeface="Proxima Nova"/>
                <a:ea typeface="Proxima Nova"/>
                <a:cs typeface="Proxima Nova"/>
                <a:sym typeface="Proxima Nova"/>
              </a:rPr>
              <a:t>nursing.tamu.edu/nfp</a:t>
            </a:r>
            <a:endParaRPr sz="1867" kern="0">
              <a:solidFill>
                <a:srgbClr val="FFFFFF"/>
              </a:solidFill>
              <a:latin typeface="Proxima Nova"/>
              <a:ea typeface="Proxima Nova"/>
              <a:cs typeface="Proxima Nova"/>
              <a:sym typeface="Proxima Nova"/>
            </a:endParaRPr>
          </a:p>
        </p:txBody>
      </p:sp>
      <p:pic>
        <p:nvPicPr>
          <p:cNvPr id="385" name="Google Shape;385;p19"/>
          <p:cNvPicPr preferRelativeResize="0"/>
          <p:nvPr/>
        </p:nvPicPr>
        <p:blipFill rotWithShape="1">
          <a:blip r:embed="rId5">
            <a:alphaModFix/>
          </a:blip>
          <a:srcRect/>
          <a:stretch/>
        </p:blipFill>
        <p:spPr>
          <a:xfrm>
            <a:off x="6350000" y="77769"/>
            <a:ext cx="5500960" cy="60740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4B56B-68D0-F6EE-AAA0-450BF6EF543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D76326D-D94A-4326-B0DB-BCB8D5FA9E9F}"/>
              </a:ext>
            </a:extLst>
          </p:cNvPr>
          <p:cNvSpPr>
            <a:spLocks noGrp="1"/>
          </p:cNvSpPr>
          <p:nvPr>
            <p:ph type="body" idx="1"/>
          </p:nvPr>
        </p:nvSpPr>
        <p:spPr/>
        <p:txBody>
          <a:bodyPr/>
          <a:lstStyle/>
          <a:p>
            <a:endParaRPr lang="en-US"/>
          </a:p>
        </p:txBody>
      </p:sp>
      <p:sp>
        <p:nvSpPr>
          <p:cNvPr id="4" name="Google Shape;455;p25">
            <a:extLst>
              <a:ext uri="{FF2B5EF4-FFF2-40B4-BE49-F238E27FC236}">
                <a16:creationId xmlns:a16="http://schemas.microsoft.com/office/drawing/2014/main" id="{9BD03543-5188-AE31-D5EE-009F6C165B5A}"/>
              </a:ext>
            </a:extLst>
          </p:cNvPr>
          <p:cNvSpPr/>
          <p:nvPr/>
        </p:nvSpPr>
        <p:spPr>
          <a:xfrm>
            <a:off x="-24476" y="-38100"/>
            <a:ext cx="12387860" cy="6934200"/>
          </a:xfrm>
          <a:prstGeom prst="rect">
            <a:avLst/>
          </a:prstGeom>
          <a:solidFill>
            <a:srgbClr val="011B48"/>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5" name="TextBox 4">
            <a:extLst>
              <a:ext uri="{FF2B5EF4-FFF2-40B4-BE49-F238E27FC236}">
                <a16:creationId xmlns:a16="http://schemas.microsoft.com/office/drawing/2014/main" id="{C22266EC-3DF7-4E0D-E29B-C8BE82F505B8}"/>
              </a:ext>
            </a:extLst>
          </p:cNvPr>
          <p:cNvSpPr txBox="1"/>
          <p:nvPr/>
        </p:nvSpPr>
        <p:spPr>
          <a:xfrm>
            <a:off x="1125416" y="1277815"/>
            <a:ext cx="9870830" cy="3785652"/>
          </a:xfrm>
          <a:prstGeom prst="rect">
            <a:avLst/>
          </a:prstGeom>
          <a:noFill/>
          <a:ln>
            <a:noFill/>
          </a:ln>
        </p:spPr>
        <p:txBody>
          <a:bodyPr wrap="square" rtlCol="0">
            <a:spAutoFit/>
          </a:bodyPr>
          <a:lstStyle/>
          <a:p>
            <a:r>
              <a:rPr lang="en-US" sz="2800" dirty="0">
                <a:solidFill>
                  <a:srgbClr val="FFFF00"/>
                </a:solidFill>
                <a:latin typeface="Merriweather" pitchFamily="2" charset="77"/>
              </a:rPr>
              <a:t>“We educate, not only for the interest in health science and the workforce needs, but also for the general wellness of Texas.”</a:t>
            </a:r>
          </a:p>
          <a:p>
            <a:endParaRPr lang="en-US" sz="2800" dirty="0">
              <a:solidFill>
                <a:srgbClr val="FFFF00"/>
              </a:solidFill>
              <a:latin typeface="Merriweather" pitchFamily="2" charset="77"/>
            </a:endParaRPr>
          </a:p>
          <a:p>
            <a:r>
              <a:rPr lang="en-US" sz="3200" dirty="0">
                <a:solidFill>
                  <a:srgbClr val="FFFF00"/>
                </a:solidFill>
                <a:latin typeface="Merriweather" pitchFamily="2" charset="77"/>
              </a:rPr>
              <a:t>THOA’s mission: “To empower Health Science Teachers to achieve maximum self-fulfillment in order to provide the best education for students”. </a:t>
            </a:r>
          </a:p>
        </p:txBody>
      </p:sp>
      <p:sp>
        <p:nvSpPr>
          <p:cNvPr id="7" name="TextBox 6">
            <a:extLst>
              <a:ext uri="{FF2B5EF4-FFF2-40B4-BE49-F238E27FC236}">
                <a16:creationId xmlns:a16="http://schemas.microsoft.com/office/drawing/2014/main" id="{A22D9B1F-DBB3-7238-F709-DE81B4724F4F}"/>
              </a:ext>
            </a:extLst>
          </p:cNvPr>
          <p:cNvSpPr txBox="1"/>
          <p:nvPr/>
        </p:nvSpPr>
        <p:spPr>
          <a:xfrm>
            <a:off x="8154799" y="5486369"/>
            <a:ext cx="4232031" cy="646331"/>
          </a:xfrm>
          <a:prstGeom prst="rect">
            <a:avLst/>
          </a:prstGeom>
          <a:noFill/>
        </p:spPr>
        <p:txBody>
          <a:bodyPr wrap="square" rtlCol="0">
            <a:spAutoFit/>
          </a:bodyPr>
          <a:lstStyle/>
          <a:p>
            <a:r>
              <a:rPr lang="en-US" dirty="0">
                <a:solidFill>
                  <a:srgbClr val="FFFF00"/>
                </a:solidFill>
                <a:latin typeface="Merriweather" pitchFamily="2" charset="77"/>
              </a:rPr>
              <a:t>Nurse Watts</a:t>
            </a:r>
          </a:p>
          <a:p>
            <a:r>
              <a:rPr lang="en-US" dirty="0">
                <a:solidFill>
                  <a:srgbClr val="FFFF00"/>
                </a:solidFill>
                <a:latin typeface="Merriweather" pitchFamily="2" charset="77"/>
              </a:rPr>
              <a:t>Board President of THOA Inc.</a:t>
            </a:r>
          </a:p>
        </p:txBody>
      </p:sp>
    </p:spTree>
    <p:extLst>
      <p:ext uri="{BB962C8B-B14F-4D97-AF65-F5344CB8AC3E}">
        <p14:creationId xmlns:p14="http://schemas.microsoft.com/office/powerpoint/2010/main" val="366525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11B4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F0D256-720C-4939-81D8-B379D228440C}"/>
              </a:ext>
            </a:extLst>
          </p:cNvPr>
          <p:cNvSpPr txBox="1"/>
          <p:nvPr/>
        </p:nvSpPr>
        <p:spPr>
          <a:xfrm>
            <a:off x="602751" y="2721114"/>
            <a:ext cx="11589249" cy="707886"/>
          </a:xfrm>
          <a:prstGeom prst="rect">
            <a:avLst/>
          </a:prstGeom>
          <a:noFill/>
        </p:spPr>
        <p:txBody>
          <a:bodyPr wrap="square" rtlCol="0">
            <a:spAutoFit/>
          </a:bodyPr>
          <a:lstStyle/>
          <a:p>
            <a:pPr defTabSz="1219170">
              <a:buClr>
                <a:srgbClr val="000000"/>
              </a:buClr>
            </a:pPr>
            <a:r>
              <a:rPr lang="en-US" sz="4000" kern="0" dirty="0">
                <a:solidFill>
                  <a:srgbClr val="E8E825"/>
                </a:solidFill>
                <a:latin typeface="Merriweather" pitchFamily="2" charset="77"/>
                <a:cs typeface="Arial"/>
                <a:sym typeface="Arial"/>
              </a:rPr>
              <a:t>Nurse Family Partnership in Brazos Valley </a:t>
            </a:r>
          </a:p>
        </p:txBody>
      </p:sp>
    </p:spTree>
    <p:extLst>
      <p:ext uri="{BB962C8B-B14F-4D97-AF65-F5344CB8AC3E}">
        <p14:creationId xmlns:p14="http://schemas.microsoft.com/office/powerpoint/2010/main" val="3631319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21"/>
          <p:cNvPicPr preferRelativeResize="0"/>
          <p:nvPr/>
        </p:nvPicPr>
        <p:blipFill rotWithShape="1">
          <a:blip r:embed="rId3">
            <a:alphaModFix/>
          </a:blip>
          <a:srcRect/>
          <a:stretch/>
        </p:blipFill>
        <p:spPr>
          <a:xfrm>
            <a:off x="6096000" y="78336"/>
            <a:ext cx="7359556" cy="7043152"/>
          </a:xfrm>
          <a:prstGeom prst="rect">
            <a:avLst/>
          </a:prstGeom>
          <a:noFill/>
          <a:ln>
            <a:noFill/>
          </a:ln>
        </p:spPr>
      </p:pic>
      <p:sp>
        <p:nvSpPr>
          <p:cNvPr id="405" name="Google Shape;405;p21"/>
          <p:cNvSpPr txBox="1"/>
          <p:nvPr/>
        </p:nvSpPr>
        <p:spPr>
          <a:xfrm>
            <a:off x="-35541" y="-35711"/>
            <a:ext cx="6375779" cy="8843841"/>
          </a:xfrm>
          <a:prstGeom prst="rect">
            <a:avLst/>
          </a:prstGeom>
          <a:solidFill>
            <a:srgbClr val="011B48"/>
          </a:solidFill>
          <a:ln>
            <a:noFill/>
          </a:ln>
        </p:spPr>
        <p:txBody>
          <a:bodyPr spcFirstLastPara="1" wrap="square" lIns="121900" tIns="60933" rIns="121900" bIns="60933" anchor="t" anchorCtr="0">
            <a:spAutoFit/>
          </a:bodyPr>
          <a:lstStyle/>
          <a:p>
            <a:pPr defTabSz="1219170">
              <a:buClr>
                <a:srgbClr val="000000"/>
              </a:buClr>
            </a:pPr>
            <a:endParaRPr sz="2400" b="1" kern="0" dirty="0">
              <a:solidFill>
                <a:srgbClr val="FFFFFF"/>
              </a:solidFill>
              <a:latin typeface="Proxima Nova"/>
              <a:ea typeface="Proxima Nova"/>
              <a:cs typeface="Proxima Nova"/>
              <a:sym typeface="Proxima Nova"/>
            </a:endParaRPr>
          </a:p>
          <a:p>
            <a:pPr defTabSz="1219170">
              <a:buClr>
                <a:srgbClr val="000000"/>
              </a:buClr>
            </a:pPr>
            <a:r>
              <a:rPr lang="en-US" sz="2800" b="1" kern="0" dirty="0">
                <a:solidFill>
                  <a:srgbClr val="FFFF00"/>
                </a:solidFill>
                <a:latin typeface="Merriweather" pitchFamily="2" charset="77"/>
                <a:ea typeface="Proxima Nova"/>
                <a:cs typeface="Proxima Nova"/>
                <a:sym typeface="Proxima Nova"/>
              </a:rPr>
              <a:t>	Brazos Valley Needs</a:t>
            </a:r>
            <a:endParaRPr sz="2800" kern="0" dirty="0">
              <a:solidFill>
                <a:srgbClr val="FFFF00"/>
              </a:solidFill>
              <a:latin typeface="Merriweather" pitchFamily="2" charset="77"/>
              <a:ea typeface="Proxima Nova"/>
              <a:cs typeface="Proxima Nova"/>
              <a:sym typeface="Proxima Nova"/>
            </a:endParaRPr>
          </a:p>
          <a:p>
            <a:pPr defTabSz="1219170">
              <a:buClr>
                <a:srgbClr val="000000"/>
              </a:buClr>
            </a:pPr>
            <a:endParaRPr sz="2400" b="1" kern="0" dirty="0">
              <a:solidFill>
                <a:srgbClr val="FFFFFF"/>
              </a:solidFill>
              <a:latin typeface="Rockwell" panose="02060603020205020403" pitchFamily="18" charset="77"/>
              <a:ea typeface="Proxima Nova"/>
              <a:cs typeface="Proxima Nova"/>
              <a:sym typeface="Proxima Nova"/>
            </a:endParaRPr>
          </a:p>
          <a:p>
            <a:pPr defTabSz="1219170">
              <a:buClr>
                <a:srgbClr val="000000"/>
              </a:buClr>
            </a:pPr>
            <a:endParaRPr sz="2400" b="1" kern="0" dirty="0">
              <a:solidFill>
                <a:srgbClr val="FFFFFF"/>
              </a:solidFill>
              <a:latin typeface="Rockwell" panose="02060603020205020403" pitchFamily="18" charset="77"/>
              <a:ea typeface="Proxima Nova"/>
              <a:cs typeface="Proxima Nova"/>
              <a:sym typeface="Proxima Nova"/>
            </a:endParaRPr>
          </a:p>
          <a:p>
            <a:pPr marL="380990" indent="-380990" defTabSz="1219170">
              <a:buClr>
                <a:srgbClr val="FFFFFF"/>
              </a:buClr>
              <a:buSzPts val="1800"/>
              <a:buFont typeface="Arial"/>
              <a:buChar char="•"/>
            </a:pPr>
            <a:r>
              <a:rPr lang="en-US" sz="2400" b="1" kern="0" dirty="0">
                <a:solidFill>
                  <a:srgbClr val="FFFFFF"/>
                </a:solidFill>
                <a:latin typeface="Rockwell" panose="02060603020205020403" pitchFamily="18" charset="77"/>
                <a:ea typeface="Proxima Nova"/>
                <a:cs typeface="Proxima Nova"/>
                <a:sym typeface="Proxima Nova"/>
              </a:rPr>
              <a:t>Many families report barriers to accessing health care</a:t>
            </a:r>
            <a:endParaRPr sz="2000" kern="0" dirty="0">
              <a:solidFill>
                <a:srgbClr val="000000"/>
              </a:solidFill>
              <a:latin typeface="Rockwell" panose="02060603020205020403" pitchFamily="18" charset="77"/>
              <a:cs typeface="Arial"/>
              <a:sym typeface="Arial"/>
            </a:endParaRPr>
          </a:p>
          <a:p>
            <a:pPr marL="380990" indent="-228594" defTabSz="1219170">
              <a:buClr>
                <a:srgbClr val="31394D"/>
              </a:buClr>
              <a:buSzPts val="1800"/>
            </a:pPr>
            <a:endParaRPr sz="2400" b="1" kern="0" dirty="0">
              <a:solidFill>
                <a:srgbClr val="FFFFFF"/>
              </a:solidFill>
              <a:latin typeface="Rockwell" panose="02060603020205020403" pitchFamily="18" charset="77"/>
              <a:ea typeface="Proxima Nova"/>
              <a:cs typeface="Proxima Nova"/>
              <a:sym typeface="Proxima Nova"/>
            </a:endParaRPr>
          </a:p>
          <a:p>
            <a:pPr marL="380990" indent="-380990" defTabSz="1219170">
              <a:buClr>
                <a:srgbClr val="FFFFFF"/>
              </a:buClr>
              <a:buSzPts val="1800"/>
              <a:buFont typeface="Arial"/>
              <a:buChar char="•"/>
            </a:pPr>
            <a:r>
              <a:rPr lang="en-US" sz="2400" b="1" kern="0" dirty="0">
                <a:solidFill>
                  <a:srgbClr val="FFFFFF"/>
                </a:solidFill>
                <a:latin typeface="Rockwell" panose="02060603020205020403" pitchFamily="18" charset="77"/>
                <a:ea typeface="Proxima Nova"/>
                <a:cs typeface="Proxima Nova"/>
                <a:sym typeface="Proxima Nova"/>
              </a:rPr>
              <a:t>Socioeconomic status, cultural norms, and transportation issues contribute to poor access</a:t>
            </a:r>
            <a:endParaRPr sz="2400" b="1" kern="0" dirty="0">
              <a:solidFill>
                <a:srgbClr val="FFFFFF"/>
              </a:solidFill>
              <a:latin typeface="Rockwell" panose="02060603020205020403" pitchFamily="18" charset="77"/>
              <a:ea typeface="Proxima Nova"/>
              <a:cs typeface="Proxima Nova"/>
              <a:sym typeface="Proxima Nova"/>
            </a:endParaRPr>
          </a:p>
          <a:p>
            <a:pPr marL="380990" indent="-228594" defTabSz="1219170">
              <a:buClr>
                <a:srgbClr val="31394D"/>
              </a:buClr>
              <a:buSzPts val="1800"/>
            </a:pPr>
            <a:endParaRPr sz="2400" b="1" kern="0" dirty="0">
              <a:solidFill>
                <a:srgbClr val="FFFFFF"/>
              </a:solidFill>
              <a:latin typeface="Rockwell" panose="02060603020205020403" pitchFamily="18" charset="77"/>
              <a:ea typeface="Proxima Nova"/>
              <a:cs typeface="Proxima Nova"/>
              <a:sym typeface="Proxima Nova"/>
            </a:endParaRPr>
          </a:p>
          <a:p>
            <a:pPr marL="380990" indent="-380990" defTabSz="1219170">
              <a:buClr>
                <a:srgbClr val="FFFFFF"/>
              </a:buClr>
              <a:buSzPts val="1800"/>
              <a:buFont typeface="Arial"/>
              <a:buChar char="•"/>
            </a:pPr>
            <a:r>
              <a:rPr lang="en-US" sz="2400" b="1" kern="0" dirty="0">
                <a:solidFill>
                  <a:srgbClr val="FFFFFF"/>
                </a:solidFill>
                <a:latin typeface="Rockwell" panose="02060603020205020403" pitchFamily="18" charset="77"/>
                <a:ea typeface="Proxima Nova"/>
                <a:cs typeface="Proxima Nova"/>
                <a:sym typeface="Proxima Nova"/>
              </a:rPr>
              <a:t>5 out of 7 counties in the Brazos Valley with above average teen pregnancy</a:t>
            </a:r>
            <a:endParaRPr sz="2000" kern="0" dirty="0">
              <a:solidFill>
                <a:srgbClr val="FFFFFF"/>
              </a:solidFill>
              <a:latin typeface="Rockwell" panose="02060603020205020403" pitchFamily="18" charset="77"/>
              <a:ea typeface="Garamond"/>
              <a:cs typeface="Garamond"/>
              <a:sym typeface="Garamond"/>
            </a:endParaRPr>
          </a:p>
          <a:p>
            <a:pPr marL="380990" indent="-228594" defTabSz="1219170">
              <a:buClr>
                <a:srgbClr val="31394D"/>
              </a:buClr>
              <a:buSzPts val="1800"/>
            </a:pPr>
            <a:endParaRPr sz="2400" b="1" kern="0" dirty="0">
              <a:solidFill>
                <a:srgbClr val="FFFFFF"/>
              </a:solidFill>
              <a:latin typeface="Proxima Nova"/>
              <a:ea typeface="Proxima Nova"/>
              <a:cs typeface="Proxima Nova"/>
              <a:sym typeface="Proxima Nova"/>
            </a:endParaRPr>
          </a:p>
          <a:p>
            <a:pPr marL="380990" indent="-228594" defTabSz="1219170">
              <a:buClr>
                <a:srgbClr val="31394D"/>
              </a:buClr>
              <a:buSzPts val="1800"/>
            </a:pPr>
            <a:endParaRPr sz="2400" b="1" kern="0" dirty="0">
              <a:solidFill>
                <a:srgbClr val="FFFFFF"/>
              </a:solidFill>
              <a:latin typeface="Proxima Nova"/>
              <a:ea typeface="Proxima Nova"/>
              <a:cs typeface="Proxima Nova"/>
              <a:sym typeface="Proxima Nova"/>
            </a:endParaRPr>
          </a:p>
          <a:p>
            <a:pPr marL="380990" indent="-228594" defTabSz="1219170">
              <a:buClr>
                <a:srgbClr val="31394D"/>
              </a:buClr>
              <a:buSzPts val="1800"/>
            </a:pPr>
            <a:endParaRPr sz="2400" b="1" kern="0" dirty="0">
              <a:solidFill>
                <a:srgbClr val="FFFFFF"/>
              </a:solidFill>
              <a:latin typeface="Proxima Nova"/>
              <a:ea typeface="Proxima Nova"/>
              <a:cs typeface="Proxima Nova"/>
              <a:sym typeface="Proxima Nova"/>
            </a:endParaRPr>
          </a:p>
          <a:p>
            <a:pPr marL="380990" indent="-228594" defTabSz="1219170">
              <a:buClr>
                <a:srgbClr val="31394D"/>
              </a:buClr>
              <a:buSzPts val="1800"/>
            </a:pPr>
            <a:endParaRPr sz="2400" b="1" kern="0" dirty="0">
              <a:solidFill>
                <a:srgbClr val="FFFFFF"/>
              </a:solidFill>
              <a:latin typeface="Proxima Nova"/>
              <a:ea typeface="Proxima Nova"/>
              <a:cs typeface="Proxima Nova"/>
              <a:sym typeface="Proxima Nova"/>
            </a:endParaRPr>
          </a:p>
          <a:p>
            <a:pPr defTabSz="1219170">
              <a:buClr>
                <a:srgbClr val="000000"/>
              </a:buClr>
            </a:pPr>
            <a:endParaRPr sz="1867" kern="0" dirty="0">
              <a:solidFill>
                <a:srgbClr val="31394D"/>
              </a:solidFill>
              <a:latin typeface="Garamond"/>
              <a:ea typeface="Garamond"/>
              <a:cs typeface="Garamond"/>
              <a:sym typeface="Garamond"/>
            </a:endParaRPr>
          </a:p>
          <a:p>
            <a:pPr defTabSz="1219170">
              <a:buClr>
                <a:srgbClr val="000000"/>
              </a:buClr>
            </a:pPr>
            <a:endParaRPr sz="1867" kern="0" dirty="0">
              <a:solidFill>
                <a:srgbClr val="31394D"/>
              </a:solidFill>
              <a:latin typeface="Garamond"/>
              <a:ea typeface="Garamond"/>
              <a:cs typeface="Garamond"/>
              <a:sym typeface="Garamond"/>
            </a:endParaRPr>
          </a:p>
          <a:p>
            <a:pPr defTabSz="1219170">
              <a:buClr>
                <a:srgbClr val="000000"/>
              </a:buClr>
            </a:pPr>
            <a:endParaRPr sz="1867" kern="0" dirty="0">
              <a:solidFill>
                <a:srgbClr val="31394D"/>
              </a:solidFill>
              <a:latin typeface="Garamond"/>
              <a:ea typeface="Garamond"/>
              <a:cs typeface="Garamond"/>
              <a:sym typeface="Garamond"/>
            </a:endParaRPr>
          </a:p>
          <a:p>
            <a:pPr defTabSz="1219170">
              <a:buClr>
                <a:srgbClr val="000000"/>
              </a:buClr>
            </a:pPr>
            <a:endParaRPr sz="1867" kern="0" dirty="0">
              <a:solidFill>
                <a:srgbClr val="31394D"/>
              </a:solidFill>
              <a:latin typeface="Garamond"/>
              <a:ea typeface="Garamond"/>
              <a:cs typeface="Garamond"/>
              <a:sym typeface="Garamond"/>
            </a:endParaRPr>
          </a:p>
          <a:p>
            <a:pPr defTabSz="1219170">
              <a:buClr>
                <a:srgbClr val="000000"/>
              </a:buClr>
            </a:pPr>
            <a:endParaRPr sz="1867" kern="0" dirty="0">
              <a:solidFill>
                <a:srgbClr val="31394D"/>
              </a:solidFill>
              <a:latin typeface="Garamond"/>
              <a:ea typeface="Garamond"/>
              <a:cs typeface="Garamond"/>
              <a:sym typeface="Garamond"/>
            </a:endParaRPr>
          </a:p>
          <a:p>
            <a:pPr defTabSz="1219170">
              <a:buClr>
                <a:srgbClr val="000000"/>
              </a:buClr>
            </a:pPr>
            <a:endParaRPr sz="1867" kern="0" dirty="0">
              <a:solidFill>
                <a:srgbClr val="31394D"/>
              </a:solidFill>
              <a:latin typeface="Garamond"/>
              <a:ea typeface="Garamond"/>
              <a:cs typeface="Garamond"/>
              <a:sym typeface="Garamond"/>
            </a:endParaRPr>
          </a:p>
          <a:p>
            <a:pPr defTabSz="1219170">
              <a:buClr>
                <a:srgbClr val="000000"/>
              </a:buClr>
            </a:pPr>
            <a:endParaRPr sz="1867" kern="0" dirty="0">
              <a:solidFill>
                <a:srgbClr val="31394D"/>
              </a:solidFill>
              <a:latin typeface="Garamond"/>
              <a:ea typeface="Garamond"/>
              <a:cs typeface="Garamond"/>
              <a:sym typeface="Garamond"/>
            </a:endParaRPr>
          </a:p>
        </p:txBody>
      </p:sp>
      <p:sp>
        <p:nvSpPr>
          <p:cNvPr id="406" name="Google Shape;406;p21"/>
          <p:cNvSpPr/>
          <p:nvPr/>
        </p:nvSpPr>
        <p:spPr>
          <a:xfrm rot="10800000" flipH="1">
            <a:off x="240542" y="985483"/>
            <a:ext cx="5914029" cy="68240"/>
          </a:xfrm>
          <a:prstGeom prst="rect">
            <a:avLst/>
          </a:prstGeom>
          <a:solidFill>
            <a:srgbClr val="FFED26"/>
          </a:solidFill>
          <a:ln w="25400" cap="flat" cmpd="sng">
            <a:solidFill>
              <a:srgbClr val="FFED26"/>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407" name="Google Shape;407;p21"/>
          <p:cNvSpPr txBox="1"/>
          <p:nvPr/>
        </p:nvSpPr>
        <p:spPr>
          <a:xfrm>
            <a:off x="8224292" y="6476898"/>
            <a:ext cx="2480419" cy="379615"/>
          </a:xfrm>
          <a:prstGeom prst="rect">
            <a:avLst/>
          </a:prstGeom>
          <a:solidFill>
            <a:srgbClr val="500000"/>
          </a:solidFill>
          <a:ln>
            <a:noFill/>
          </a:ln>
        </p:spPr>
        <p:txBody>
          <a:bodyPr spcFirstLastPara="1" wrap="square" lIns="91433" tIns="45700" rIns="91433" bIns="45700" anchor="t" anchorCtr="0">
            <a:spAutoFit/>
          </a:bodyPr>
          <a:lstStyle/>
          <a:p>
            <a:pPr algn="ctr" defTabSz="1219170">
              <a:buClr>
                <a:srgbClr val="000000"/>
              </a:buClr>
            </a:pPr>
            <a:r>
              <a:rPr lang="en-US" sz="1867" kern="0">
                <a:solidFill>
                  <a:srgbClr val="FFFFFF"/>
                </a:solidFill>
                <a:latin typeface="Proxima Nova"/>
                <a:ea typeface="Proxima Nova"/>
                <a:cs typeface="Proxima Nova"/>
                <a:sym typeface="Proxima Nova"/>
              </a:rPr>
              <a:t>nursing.tamu.edu/nfp</a:t>
            </a:r>
            <a:endParaRPr sz="1867" kern="0">
              <a:solidFill>
                <a:srgbClr val="FFFFFF"/>
              </a:solidFill>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
          <p:cNvSpPr/>
          <p:nvPr/>
        </p:nvSpPr>
        <p:spPr>
          <a:xfrm>
            <a:off x="0" y="0"/>
            <a:ext cx="12192000" cy="6858000"/>
          </a:xfrm>
          <a:prstGeom prst="rect">
            <a:avLst/>
          </a:prstGeom>
          <a:solidFill>
            <a:srgbClr val="011B48"/>
          </a:solidFill>
          <a:ln>
            <a:noFill/>
          </a:ln>
        </p:spPr>
        <p:txBody>
          <a:bodyPr spcFirstLastPara="1" wrap="square" lIns="121900" tIns="60933" rIns="121900" bIns="60933" anchor="ctr" anchorCtr="0">
            <a:noAutofit/>
          </a:bodyPr>
          <a:lstStyle/>
          <a:p>
            <a:pPr defTabSz="1219170">
              <a:buClr>
                <a:srgbClr val="000000"/>
              </a:buClr>
            </a:pPr>
            <a:endParaRPr sz="5867" b="1" kern="0">
              <a:solidFill>
                <a:srgbClr val="FFED26"/>
              </a:solidFill>
              <a:latin typeface="Proxima Nova"/>
              <a:ea typeface="Proxima Nova"/>
              <a:cs typeface="Proxima Nova"/>
              <a:sym typeface="Proxima Nova"/>
            </a:endParaRPr>
          </a:p>
        </p:txBody>
      </p:sp>
      <p:sp>
        <p:nvSpPr>
          <p:cNvPr id="203" name="Google Shape;203;p5"/>
          <p:cNvSpPr txBox="1"/>
          <p:nvPr/>
        </p:nvSpPr>
        <p:spPr>
          <a:xfrm>
            <a:off x="717880" y="885406"/>
            <a:ext cx="10668000" cy="5519470"/>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4400" kern="0" dirty="0">
                <a:solidFill>
                  <a:srgbClr val="FFED26"/>
                </a:solidFill>
                <a:latin typeface="Merriweather" pitchFamily="2" charset="77"/>
                <a:ea typeface="Proxima Nova"/>
                <a:cs typeface="Proxima Nova"/>
                <a:sym typeface="Proxima Nova"/>
              </a:rPr>
              <a:t>Our GOAL is simple: </a:t>
            </a:r>
            <a:endParaRPr kern="0" dirty="0">
              <a:solidFill>
                <a:srgbClr val="000000"/>
              </a:solidFill>
              <a:latin typeface="Merriweather" pitchFamily="2" charset="77"/>
              <a:cs typeface="Arial"/>
              <a:sym typeface="Arial"/>
            </a:endParaRPr>
          </a:p>
          <a:p>
            <a:pPr defTabSz="1219170">
              <a:buClr>
                <a:srgbClr val="000000"/>
              </a:buClr>
            </a:pPr>
            <a:endParaRPr sz="4400" kern="0" dirty="0">
              <a:solidFill>
                <a:srgbClr val="FFED26"/>
              </a:solidFill>
              <a:latin typeface="Merriweather" pitchFamily="2" charset="77"/>
              <a:ea typeface="Proxima Nova"/>
              <a:cs typeface="Proxima Nova"/>
              <a:sym typeface="Proxima Nova"/>
            </a:endParaRPr>
          </a:p>
          <a:p>
            <a:pPr defTabSz="1219170">
              <a:buClr>
                <a:srgbClr val="000000"/>
              </a:buClr>
            </a:pPr>
            <a:r>
              <a:rPr lang="en-US" sz="4400" kern="0" dirty="0">
                <a:solidFill>
                  <a:srgbClr val="FFED26"/>
                </a:solidFill>
                <a:latin typeface="Merriweather" pitchFamily="2" charset="77"/>
                <a:ea typeface="Proxima Nova"/>
                <a:cs typeface="Proxima Nova"/>
                <a:sym typeface="Proxima Nova"/>
              </a:rPr>
              <a:t>We want to provide Nurse-Family Partnership</a:t>
            </a:r>
            <a:r>
              <a:rPr lang="en-US" sz="4400" kern="0" baseline="30000" dirty="0">
                <a:solidFill>
                  <a:srgbClr val="FFED26"/>
                </a:solidFill>
                <a:latin typeface="Merriweather" pitchFamily="2" charset="77"/>
                <a:ea typeface="Proxima Nova"/>
                <a:cs typeface="Proxima Nova"/>
                <a:sym typeface="Proxima Nova"/>
              </a:rPr>
              <a:t>® </a:t>
            </a:r>
            <a:r>
              <a:rPr lang="en-US" sz="4400" kern="0" dirty="0">
                <a:solidFill>
                  <a:srgbClr val="FFED26"/>
                </a:solidFill>
                <a:latin typeface="Merriweather" pitchFamily="2" charset="77"/>
                <a:ea typeface="Proxima Nova"/>
                <a:cs typeface="Proxima Nova"/>
                <a:sym typeface="Proxima Nova"/>
              </a:rPr>
              <a:t> to Texas A&amp;M University (NFP@TAMU) to </a:t>
            </a:r>
            <a:r>
              <a:rPr lang="en-US" sz="4400" i="1" kern="0" dirty="0">
                <a:solidFill>
                  <a:srgbClr val="FFED26"/>
                </a:solidFill>
                <a:latin typeface="Merriweather" pitchFamily="2" charset="77"/>
                <a:ea typeface="Proxima Nova"/>
                <a:cs typeface="Proxima Nova"/>
                <a:sym typeface="Proxima Nova"/>
              </a:rPr>
              <a:t>every eligible new Mother in the Brazos Valley</a:t>
            </a:r>
            <a:r>
              <a:rPr lang="en-US" sz="4400" kern="0" dirty="0">
                <a:solidFill>
                  <a:srgbClr val="FFED26"/>
                </a:solidFill>
                <a:latin typeface="Merriweather" pitchFamily="2" charset="77"/>
                <a:ea typeface="Proxima Nova"/>
                <a:cs typeface="Proxima Nova"/>
                <a:sym typeface="Proxima Nova"/>
              </a:rPr>
              <a:t>.    </a:t>
            </a:r>
            <a:endParaRPr kern="0" dirty="0">
              <a:solidFill>
                <a:srgbClr val="000000"/>
              </a:solidFill>
              <a:latin typeface="Merriweather" pitchFamily="2" charset="77"/>
              <a:cs typeface="Arial"/>
              <a:sym typeface="Arial"/>
            </a:endParaRPr>
          </a:p>
          <a:p>
            <a:pPr defTabSz="1219170">
              <a:buClr>
                <a:srgbClr val="000000"/>
              </a:buClr>
            </a:pPr>
            <a:endParaRPr sz="4267" kern="0" dirty="0">
              <a:solidFill>
                <a:srgbClr val="FFED26"/>
              </a:solidFill>
              <a:latin typeface="Proxima Nova"/>
              <a:ea typeface="Proxima Nova"/>
              <a:cs typeface="Proxima Nova"/>
              <a:sym typeface="Proxima Nova"/>
            </a:endParaRPr>
          </a:p>
        </p:txBody>
      </p:sp>
      <p:cxnSp>
        <p:nvCxnSpPr>
          <p:cNvPr id="204" name="Google Shape;204;p5"/>
          <p:cNvCxnSpPr/>
          <p:nvPr/>
        </p:nvCxnSpPr>
        <p:spPr>
          <a:xfrm>
            <a:off x="0" y="6634567"/>
            <a:ext cx="12192000" cy="0"/>
          </a:xfrm>
          <a:prstGeom prst="straightConnector1">
            <a:avLst/>
          </a:prstGeom>
          <a:noFill/>
          <a:ln w="38100" cap="flat" cmpd="sng">
            <a:solidFill>
              <a:srgbClr val="FFED26"/>
            </a:solidFill>
            <a:prstDash val="solid"/>
            <a:round/>
            <a:headEnd type="none" w="sm" len="sm"/>
            <a:tailEnd type="none" w="sm" len="sm"/>
          </a:ln>
        </p:spPr>
      </p:cxnSp>
      <p:sp>
        <p:nvSpPr>
          <p:cNvPr id="205" name="Google Shape;205;p5"/>
          <p:cNvSpPr/>
          <p:nvPr/>
        </p:nvSpPr>
        <p:spPr>
          <a:xfrm>
            <a:off x="8940800" y="6376096"/>
            <a:ext cx="2501083" cy="507304"/>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206" name="Google Shape;206;p5"/>
          <p:cNvSpPr txBox="1"/>
          <p:nvPr/>
        </p:nvSpPr>
        <p:spPr>
          <a:xfrm>
            <a:off x="8940800" y="6400635"/>
            <a:ext cx="2480419" cy="379615"/>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1867" kern="0">
                <a:solidFill>
                  <a:srgbClr val="FFFFFF"/>
                </a:solidFill>
                <a:latin typeface="Proxima Nova"/>
                <a:ea typeface="Proxima Nova"/>
                <a:cs typeface="Proxima Nova"/>
                <a:sym typeface="Proxima Nova"/>
              </a:rPr>
              <a:t>nursing.tamu.edu/nfp</a:t>
            </a:r>
            <a:endParaRPr sz="1867" kern="0">
              <a:solidFill>
                <a:srgbClr val="FFFFFF"/>
              </a:solidFill>
              <a:latin typeface="Proxima Nova"/>
              <a:ea typeface="Proxima Nova"/>
              <a:cs typeface="Proxima Nova"/>
              <a:sym typeface="Proxima Nov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
          <p:cNvPicPr preferRelativeResize="0"/>
          <p:nvPr/>
        </p:nvPicPr>
        <p:blipFill rotWithShape="1">
          <a:blip r:embed="rId3">
            <a:alphaModFix/>
          </a:blip>
          <a:srcRect/>
          <a:stretch/>
        </p:blipFill>
        <p:spPr>
          <a:xfrm>
            <a:off x="-1" y="-25400"/>
            <a:ext cx="12237156" cy="6883400"/>
          </a:xfrm>
          <a:prstGeom prst="rect">
            <a:avLst/>
          </a:prstGeom>
          <a:noFill/>
          <a:ln>
            <a:noFill/>
          </a:ln>
        </p:spPr>
      </p:pic>
      <p:pic>
        <p:nvPicPr>
          <p:cNvPr id="181" name="Google Shape;181;p2"/>
          <p:cNvPicPr preferRelativeResize="0"/>
          <p:nvPr/>
        </p:nvPicPr>
        <p:blipFill rotWithShape="1">
          <a:blip r:embed="rId4">
            <a:alphaModFix/>
          </a:blip>
          <a:srcRect/>
          <a:stretch/>
        </p:blipFill>
        <p:spPr>
          <a:xfrm>
            <a:off x="406401" y="177801"/>
            <a:ext cx="3516119" cy="1194364"/>
          </a:xfrm>
          <a:prstGeom prst="rect">
            <a:avLst/>
          </a:prstGeom>
          <a:noFill/>
          <a:ln>
            <a:noFill/>
          </a:ln>
        </p:spPr>
      </p:pic>
      <p:pic>
        <p:nvPicPr>
          <p:cNvPr id="182" name="Google Shape;182;p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1600" y="1575363"/>
            <a:ext cx="4014920" cy="134563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4"/>
          <p:cNvSpPr txBox="1">
            <a:spLocks noGrp="1"/>
          </p:cNvSpPr>
          <p:nvPr>
            <p:ph type="title"/>
          </p:nvPr>
        </p:nvSpPr>
        <p:spPr>
          <a:xfrm>
            <a:off x="203200" y="274640"/>
            <a:ext cx="11684000" cy="792161"/>
          </a:xfrm>
          <a:prstGeom prst="rect">
            <a:avLst/>
          </a:prstGeom>
          <a:solidFill>
            <a:schemeClr val="tx1"/>
          </a:solidFill>
          <a:ln>
            <a:noFill/>
          </a:ln>
        </p:spPr>
        <p:txBody>
          <a:bodyPr spcFirstLastPara="1" wrap="square" lIns="91433" tIns="45700" rIns="91433" bIns="45700" anchor="ctr" anchorCtr="0">
            <a:noAutofit/>
          </a:bodyPr>
          <a:lstStyle/>
          <a:p>
            <a:pPr>
              <a:buClr>
                <a:srgbClr val="C00000"/>
              </a:buClr>
              <a:buSzPct val="100000"/>
            </a:pPr>
            <a:r>
              <a:rPr lang="en-US" dirty="0">
                <a:solidFill>
                  <a:srgbClr val="E8E825"/>
                </a:solidFill>
                <a:latin typeface="Merriweather" pitchFamily="2" charset="77"/>
                <a:ea typeface="Proxima Nova"/>
                <a:cs typeface="Proxima Nova"/>
                <a:sym typeface="Proxima Nova"/>
              </a:rPr>
              <a:t>What is Nurse-Family Partnership @ TAMU (NFP@TAMU)?</a:t>
            </a:r>
            <a:endParaRPr lang="en-US" sz="2000" dirty="0">
              <a:solidFill>
                <a:srgbClr val="E8E825"/>
              </a:solidFill>
              <a:latin typeface="Merriweather" pitchFamily="2" charset="77"/>
            </a:endParaRPr>
          </a:p>
        </p:txBody>
      </p:sp>
      <p:sp>
        <p:nvSpPr>
          <p:cNvPr id="196" name="Google Shape;196;p4"/>
          <p:cNvSpPr txBox="1">
            <a:spLocks noGrp="1"/>
          </p:cNvSpPr>
          <p:nvPr>
            <p:ph type="body" idx="1"/>
          </p:nvPr>
        </p:nvSpPr>
        <p:spPr>
          <a:xfrm>
            <a:off x="609600" y="1635349"/>
            <a:ext cx="4952671" cy="4217719"/>
          </a:xfrm>
          <a:prstGeom prst="rect">
            <a:avLst/>
          </a:prstGeom>
          <a:noFill/>
          <a:ln>
            <a:noFill/>
          </a:ln>
        </p:spPr>
        <p:txBody>
          <a:bodyPr spcFirstLastPara="1" wrap="square" lIns="121900" tIns="60933" rIns="121900" bIns="60933" anchor="t" anchorCtr="0">
            <a:normAutofit fontScale="77500" lnSpcReduction="20000"/>
          </a:bodyPr>
          <a:lstStyle/>
          <a:p>
            <a:pPr marL="342891" indent="-342891">
              <a:spcBef>
                <a:spcPts val="0"/>
              </a:spcBef>
            </a:pPr>
            <a:r>
              <a:rPr lang="en-US" dirty="0">
                <a:latin typeface="Rockwell" panose="02060603020205020403" pitchFamily="18" charset="77"/>
              </a:rPr>
              <a:t>It is a </a:t>
            </a:r>
            <a:r>
              <a:rPr lang="en-US" b="1" dirty="0">
                <a:latin typeface="Rockwell" panose="02060603020205020403" pitchFamily="18" charset="77"/>
              </a:rPr>
              <a:t>free</a:t>
            </a:r>
            <a:r>
              <a:rPr lang="en-US" dirty="0">
                <a:latin typeface="Rockwell" panose="02060603020205020403" pitchFamily="18" charset="77"/>
              </a:rPr>
              <a:t> service for women who are pregnant with their first baby</a:t>
            </a:r>
          </a:p>
          <a:p>
            <a:pPr marL="342891" indent="-342891">
              <a:spcAft>
                <a:spcPts val="1600"/>
              </a:spcAft>
            </a:pPr>
            <a:r>
              <a:rPr lang="en-US" dirty="0">
                <a:latin typeface="Rockwell" panose="02060603020205020403" pitchFamily="18" charset="77"/>
              </a:rPr>
              <a:t>A Registered Nurse provides families with coaching, support, advice, and information needed to have a healthy pregnancy, healthy baby, and become a great mother</a:t>
            </a:r>
            <a:endParaRPr dirty="0">
              <a:latin typeface="Rockwell" panose="02060603020205020403" pitchFamily="18" charset="77"/>
            </a:endParaRPr>
          </a:p>
        </p:txBody>
      </p:sp>
      <p:pic>
        <p:nvPicPr>
          <p:cNvPr id="2052" name="Picture 4" descr="Nurse-Family Partnership | Missoula County, MT">
            <a:extLst>
              <a:ext uri="{FF2B5EF4-FFF2-40B4-BE49-F238E27FC236}">
                <a16:creationId xmlns:a16="http://schemas.microsoft.com/office/drawing/2014/main" id="{645715E0-D3E9-60E1-9C97-5D75F23EB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70202"/>
            <a:ext cx="5078681" cy="5274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20" name="Google Shape;420;p23"/>
          <p:cNvSpPr txBox="1">
            <a:spLocks noGrp="1"/>
          </p:cNvSpPr>
          <p:nvPr>
            <p:ph type="body" idx="1"/>
          </p:nvPr>
        </p:nvSpPr>
        <p:spPr>
          <a:xfrm>
            <a:off x="757583" y="1698904"/>
            <a:ext cx="4267200" cy="4724400"/>
          </a:xfrm>
          <a:prstGeom prst="rect">
            <a:avLst/>
          </a:prstGeom>
          <a:noFill/>
          <a:ln>
            <a:noFill/>
          </a:ln>
        </p:spPr>
        <p:txBody>
          <a:bodyPr spcFirstLastPara="1" wrap="square" lIns="121900" tIns="60933" rIns="121900" bIns="60933" anchor="t" anchorCtr="0">
            <a:normAutofit/>
          </a:bodyPr>
          <a:lstStyle/>
          <a:p>
            <a:pPr marL="342913" indent="-342913">
              <a:spcBef>
                <a:spcPts val="0"/>
              </a:spcBef>
            </a:pPr>
            <a:r>
              <a:rPr lang="en-US" dirty="0">
                <a:latin typeface="Rockwell" panose="02060603020205020403" pitchFamily="18" charset="77"/>
              </a:rPr>
              <a:t>Any women who is:</a:t>
            </a:r>
            <a:endParaRPr dirty="0">
              <a:latin typeface="Rockwell" panose="02060603020205020403" pitchFamily="18" charset="77"/>
            </a:endParaRPr>
          </a:p>
          <a:p>
            <a:pPr marL="742980" lvl="1" indent="-285761">
              <a:spcBef>
                <a:spcPts val="400"/>
              </a:spcBef>
            </a:pPr>
            <a:r>
              <a:rPr lang="en-US" dirty="0">
                <a:latin typeface="Rockwell" panose="02060603020205020403" pitchFamily="18" charset="77"/>
              </a:rPr>
              <a:t>Pregnant with her first child</a:t>
            </a:r>
            <a:endParaRPr dirty="0">
              <a:latin typeface="Rockwell" panose="02060603020205020403" pitchFamily="18" charset="77"/>
            </a:endParaRPr>
          </a:p>
          <a:p>
            <a:pPr marL="742980" lvl="1" indent="-285761">
              <a:spcBef>
                <a:spcPts val="400"/>
              </a:spcBef>
            </a:pPr>
            <a:r>
              <a:rPr lang="en-US" dirty="0">
                <a:latin typeface="Rockwell" panose="02060603020205020403" pitchFamily="18" charset="77"/>
              </a:rPr>
              <a:t>Pregnant 28 weeks or less</a:t>
            </a:r>
            <a:endParaRPr dirty="0">
              <a:latin typeface="Rockwell" panose="02060603020205020403" pitchFamily="18" charset="77"/>
            </a:endParaRPr>
          </a:p>
          <a:p>
            <a:pPr marL="742980" lvl="1" indent="-285761">
              <a:spcBef>
                <a:spcPts val="400"/>
              </a:spcBef>
            </a:pPr>
            <a:r>
              <a:rPr lang="en-US" dirty="0">
                <a:latin typeface="Rockwell" panose="02060603020205020403" pitchFamily="18" charset="77"/>
              </a:rPr>
              <a:t>Meets income requirements</a:t>
            </a:r>
            <a:endParaRPr dirty="0">
              <a:latin typeface="Rockwell" panose="02060603020205020403" pitchFamily="18" charset="77"/>
            </a:endParaRPr>
          </a:p>
          <a:p>
            <a:pPr marL="742980" lvl="1" indent="-285761">
              <a:spcBef>
                <a:spcPts val="400"/>
              </a:spcBef>
            </a:pPr>
            <a:r>
              <a:rPr lang="en-US" dirty="0">
                <a:latin typeface="Rockwell" panose="02060603020205020403" pitchFamily="18" charset="77"/>
              </a:rPr>
              <a:t>Lives in an area where Nurse-Family Partnership is available</a:t>
            </a:r>
            <a:endParaRPr dirty="0">
              <a:latin typeface="Rockwell" panose="02060603020205020403" pitchFamily="18" charset="77"/>
            </a:endParaRPr>
          </a:p>
          <a:p>
            <a:pPr marL="342913" indent="-190517">
              <a:spcAft>
                <a:spcPts val="1600"/>
              </a:spcAft>
              <a:buNone/>
            </a:pPr>
            <a:endParaRPr dirty="0"/>
          </a:p>
        </p:txBody>
      </p:sp>
      <p:pic>
        <p:nvPicPr>
          <p:cNvPr id="421" name="Google Shape;421;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899842" y="516201"/>
            <a:ext cx="4811916" cy="5211761"/>
          </a:xfrm>
          <a:prstGeom prst="rect">
            <a:avLst/>
          </a:prstGeom>
          <a:noFill/>
          <a:ln>
            <a:noFill/>
          </a:ln>
        </p:spPr>
      </p:pic>
      <p:sp>
        <p:nvSpPr>
          <p:cNvPr id="5" name="Title 4">
            <a:extLst>
              <a:ext uri="{FF2B5EF4-FFF2-40B4-BE49-F238E27FC236}">
                <a16:creationId xmlns:a16="http://schemas.microsoft.com/office/drawing/2014/main" id="{0CC324A9-E731-2025-FFBB-CDE6491667EB}"/>
              </a:ext>
            </a:extLst>
          </p:cNvPr>
          <p:cNvSpPr>
            <a:spLocks noGrp="1"/>
          </p:cNvSpPr>
          <p:nvPr>
            <p:ph type="title"/>
          </p:nvPr>
        </p:nvSpPr>
        <p:spPr>
          <a:xfrm>
            <a:off x="609601" y="274638"/>
            <a:ext cx="4811916" cy="1273335"/>
          </a:xfrm>
          <a:solidFill>
            <a:schemeClr val="tx1"/>
          </a:solidFill>
        </p:spPr>
        <p:txBody>
          <a:bodyPr/>
          <a:lstStyle/>
          <a:p>
            <a:r>
              <a:rPr lang="en-US" dirty="0">
                <a:solidFill>
                  <a:srgbClr val="E8E825"/>
                </a:solidFill>
                <a:latin typeface="Merriweather" pitchFamily="2" charset="77"/>
              </a:rPr>
              <a:t>Who Can Enroll?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4"/>
          <p:cNvPicPr preferRelativeResize="0"/>
          <p:nvPr/>
        </p:nvPicPr>
        <p:blipFill rotWithShape="1">
          <a:blip r:embed="rId3">
            <a:alphaModFix/>
          </a:blip>
          <a:srcRect/>
          <a:stretch/>
        </p:blipFill>
        <p:spPr>
          <a:xfrm>
            <a:off x="863600" y="704007"/>
            <a:ext cx="711200" cy="619020"/>
          </a:xfrm>
          <a:prstGeom prst="rect">
            <a:avLst/>
          </a:prstGeom>
          <a:noFill/>
          <a:ln>
            <a:noFill/>
          </a:ln>
        </p:spPr>
      </p:pic>
      <p:sp>
        <p:nvSpPr>
          <p:cNvPr id="429" name="Google Shape;429;p24"/>
          <p:cNvSpPr/>
          <p:nvPr/>
        </p:nvSpPr>
        <p:spPr>
          <a:xfrm>
            <a:off x="711200" y="717189"/>
            <a:ext cx="3860800" cy="635953"/>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3333" b="1" kern="0" dirty="0">
                <a:solidFill>
                  <a:srgbClr val="011B48"/>
                </a:solidFill>
                <a:latin typeface="Merriweather" pitchFamily="2" charset="77"/>
                <a:ea typeface="Proxima Nova"/>
                <a:cs typeface="Proxima Nova"/>
                <a:sym typeface="Proxima Nova"/>
              </a:rPr>
              <a:t>How to Refer</a:t>
            </a:r>
            <a:endParaRPr sz="3333" b="1" kern="0" dirty="0">
              <a:solidFill>
                <a:srgbClr val="011B48"/>
              </a:solidFill>
              <a:latin typeface="Merriweather" pitchFamily="2" charset="77"/>
              <a:ea typeface="Proxima Nova"/>
              <a:cs typeface="Proxima Nova"/>
              <a:sym typeface="Proxima Nova"/>
            </a:endParaRPr>
          </a:p>
        </p:txBody>
      </p:sp>
      <p:cxnSp>
        <p:nvCxnSpPr>
          <p:cNvPr id="430" name="Google Shape;430;p24"/>
          <p:cNvCxnSpPr/>
          <p:nvPr/>
        </p:nvCxnSpPr>
        <p:spPr>
          <a:xfrm>
            <a:off x="1168400" y="1453403"/>
            <a:ext cx="2895600" cy="0"/>
          </a:xfrm>
          <a:prstGeom prst="straightConnector1">
            <a:avLst/>
          </a:prstGeom>
          <a:noFill/>
          <a:ln w="38100" cap="flat" cmpd="sng">
            <a:solidFill>
              <a:srgbClr val="F9DC1D"/>
            </a:solidFill>
            <a:prstDash val="solid"/>
            <a:round/>
            <a:headEnd type="none" w="sm" len="sm"/>
            <a:tailEnd type="none" w="sm" len="sm"/>
          </a:ln>
        </p:spPr>
      </p:cxnSp>
      <p:sp>
        <p:nvSpPr>
          <p:cNvPr id="431" name="Google Shape;431;p24"/>
          <p:cNvSpPr txBox="1"/>
          <p:nvPr/>
        </p:nvSpPr>
        <p:spPr>
          <a:xfrm>
            <a:off x="230379" y="1566673"/>
            <a:ext cx="5517460" cy="2306075"/>
          </a:xfrm>
          <a:prstGeom prst="rect">
            <a:avLst/>
          </a:prstGeom>
          <a:noFill/>
          <a:ln>
            <a:noFill/>
          </a:ln>
        </p:spPr>
        <p:txBody>
          <a:bodyPr spcFirstLastPara="1" wrap="square" lIns="121900" tIns="60933" rIns="121900" bIns="60933" anchor="t" anchorCtr="0">
            <a:noAutofit/>
          </a:bodyPr>
          <a:lstStyle/>
          <a:p>
            <a:pPr marL="742508" lvl="1" indent="-285318" defTabSz="1219170">
              <a:buClr>
                <a:srgbClr val="011B48"/>
              </a:buClr>
              <a:buSzPts val="1600"/>
              <a:buFont typeface="Arial"/>
              <a:buChar char="•"/>
            </a:pPr>
            <a:r>
              <a:rPr lang="en-US" sz="2133" kern="0" dirty="0">
                <a:solidFill>
                  <a:srgbClr val="011B48"/>
                </a:solidFill>
                <a:latin typeface="Rockwell" panose="02060603020205020403" pitchFamily="18" charset="77"/>
                <a:ea typeface="Rockwell"/>
                <a:cs typeface="Rockwell"/>
                <a:sym typeface="Rockwell"/>
              </a:rPr>
              <a:t>Identify a woman who meets criteria</a:t>
            </a:r>
            <a:endParaRPr sz="1867" kern="0" dirty="0">
              <a:solidFill>
                <a:srgbClr val="000000"/>
              </a:solidFill>
              <a:latin typeface="Rockwell" panose="02060603020205020403" pitchFamily="18" charset="77"/>
              <a:cs typeface="Arial"/>
              <a:sym typeface="Arial"/>
            </a:endParaRPr>
          </a:p>
          <a:p>
            <a:pPr marL="1142971" lvl="2" indent="-228594" defTabSz="1219170">
              <a:spcBef>
                <a:spcPts val="347"/>
              </a:spcBef>
              <a:buClr>
                <a:srgbClr val="011B48"/>
              </a:buClr>
              <a:buSzPts val="1300"/>
              <a:buFont typeface="Arial"/>
              <a:buChar char="•"/>
            </a:pPr>
            <a:r>
              <a:rPr lang="en-US" sz="1733" kern="0" dirty="0">
                <a:solidFill>
                  <a:srgbClr val="011B48"/>
                </a:solidFill>
                <a:latin typeface="Rockwell" panose="02060603020205020403" pitchFamily="18" charset="77"/>
                <a:ea typeface="Rockwell"/>
                <a:cs typeface="Rockwell"/>
                <a:sym typeface="Rockwell"/>
              </a:rPr>
              <a:t>Lives in proximity to an NFP site</a:t>
            </a:r>
            <a:endParaRPr sz="1867" kern="0" dirty="0">
              <a:solidFill>
                <a:srgbClr val="000000"/>
              </a:solidFill>
              <a:latin typeface="Rockwell" panose="02060603020205020403" pitchFamily="18" charset="77"/>
              <a:cs typeface="Arial"/>
              <a:sym typeface="Arial"/>
            </a:endParaRPr>
          </a:p>
          <a:p>
            <a:pPr marL="1142971" lvl="2" indent="-228594" defTabSz="1219170">
              <a:spcBef>
                <a:spcPts val="347"/>
              </a:spcBef>
              <a:buClr>
                <a:srgbClr val="011B48"/>
              </a:buClr>
              <a:buSzPts val="1300"/>
              <a:buFont typeface="Arial"/>
              <a:buChar char="•"/>
            </a:pPr>
            <a:r>
              <a:rPr lang="en-US" sz="1733" kern="0" dirty="0">
                <a:solidFill>
                  <a:srgbClr val="011B48"/>
                </a:solidFill>
                <a:latin typeface="Rockwell" panose="02060603020205020403" pitchFamily="18" charset="77"/>
                <a:ea typeface="Rockwell"/>
                <a:cs typeface="Rockwell"/>
                <a:sym typeface="Rockwell"/>
              </a:rPr>
              <a:t>First time mom</a:t>
            </a:r>
            <a:endParaRPr sz="1867" kern="0" dirty="0">
              <a:solidFill>
                <a:srgbClr val="000000"/>
              </a:solidFill>
              <a:latin typeface="Rockwell" panose="02060603020205020403" pitchFamily="18" charset="77"/>
              <a:cs typeface="Arial"/>
              <a:sym typeface="Arial"/>
            </a:endParaRPr>
          </a:p>
          <a:p>
            <a:pPr marL="1142971" lvl="2" indent="-228594" defTabSz="1219170">
              <a:spcBef>
                <a:spcPts val="347"/>
              </a:spcBef>
              <a:buClr>
                <a:srgbClr val="011B48"/>
              </a:buClr>
              <a:buSzPts val="1300"/>
              <a:buFont typeface="Arial"/>
              <a:buChar char="•"/>
            </a:pPr>
            <a:r>
              <a:rPr lang="en-US" sz="1733" kern="0" dirty="0">
                <a:solidFill>
                  <a:srgbClr val="011B48"/>
                </a:solidFill>
                <a:latin typeface="Rockwell" panose="02060603020205020403" pitchFamily="18" charset="77"/>
                <a:ea typeface="Rockwell"/>
                <a:cs typeface="Rockwell"/>
                <a:sym typeface="Rockwell"/>
              </a:rPr>
              <a:t>Low income</a:t>
            </a:r>
            <a:endParaRPr sz="1867" kern="0" dirty="0">
              <a:solidFill>
                <a:srgbClr val="000000"/>
              </a:solidFill>
              <a:latin typeface="Rockwell" panose="02060603020205020403" pitchFamily="18" charset="77"/>
              <a:cs typeface="Arial"/>
              <a:sym typeface="Arial"/>
            </a:endParaRPr>
          </a:p>
          <a:p>
            <a:pPr marL="1142971" lvl="2" indent="-228594" defTabSz="1219170">
              <a:spcBef>
                <a:spcPts val="347"/>
              </a:spcBef>
              <a:buClr>
                <a:srgbClr val="011B48"/>
              </a:buClr>
              <a:buSzPts val="1300"/>
              <a:buFont typeface="Arial"/>
              <a:buChar char="•"/>
            </a:pPr>
            <a:r>
              <a:rPr lang="en-US" sz="1733" kern="0" dirty="0">
                <a:solidFill>
                  <a:srgbClr val="011B48"/>
                </a:solidFill>
                <a:latin typeface="Rockwell" panose="02060603020205020403" pitchFamily="18" charset="77"/>
                <a:ea typeface="Rockwell"/>
                <a:cs typeface="Rockwell"/>
                <a:sym typeface="Rockwell"/>
              </a:rPr>
              <a:t>28 weeks gestation or less</a:t>
            </a:r>
            <a:endParaRPr sz="1867" kern="0" dirty="0">
              <a:solidFill>
                <a:srgbClr val="000000"/>
              </a:solidFill>
              <a:latin typeface="Rockwell" panose="02060603020205020403" pitchFamily="18" charset="77"/>
              <a:cs typeface="Arial"/>
              <a:sym typeface="Arial"/>
            </a:endParaRPr>
          </a:p>
          <a:p>
            <a:pPr marL="742508" lvl="1" indent="-285318" defTabSz="1219170">
              <a:spcBef>
                <a:spcPts val="427"/>
              </a:spcBef>
              <a:buClr>
                <a:srgbClr val="011B48"/>
              </a:buClr>
              <a:buSzPts val="1600"/>
              <a:buFont typeface="Arial"/>
              <a:buChar char="•"/>
            </a:pPr>
            <a:r>
              <a:rPr lang="en-US" sz="2133" kern="0" dirty="0">
                <a:solidFill>
                  <a:srgbClr val="011B48"/>
                </a:solidFill>
                <a:latin typeface="Rockwell" panose="02060603020205020403" pitchFamily="18" charset="77"/>
                <a:ea typeface="Rockwell"/>
                <a:cs typeface="Rockwell"/>
                <a:sym typeface="Rockwell"/>
              </a:rPr>
              <a:t>Fill out referral form </a:t>
            </a:r>
            <a:endParaRPr sz="2133" kern="0" dirty="0">
              <a:solidFill>
                <a:srgbClr val="011B48"/>
              </a:solidFill>
              <a:latin typeface="Rockwell" panose="02060603020205020403" pitchFamily="18" charset="77"/>
              <a:ea typeface="Rockwell"/>
              <a:cs typeface="Rockwell"/>
              <a:sym typeface="Rockwell"/>
            </a:endParaRPr>
          </a:p>
          <a:p>
            <a:pPr marL="742508" lvl="1" indent="-285318" defTabSz="1219170">
              <a:spcBef>
                <a:spcPts val="427"/>
              </a:spcBef>
              <a:buClr>
                <a:srgbClr val="011B48"/>
              </a:buClr>
              <a:buSzPts val="1600"/>
              <a:buFont typeface="Arial"/>
              <a:buChar char="•"/>
            </a:pPr>
            <a:r>
              <a:rPr lang="en-US" sz="2133" kern="0" dirty="0">
                <a:solidFill>
                  <a:srgbClr val="011B48"/>
                </a:solidFill>
                <a:latin typeface="Rockwell" panose="02060603020205020403" pitchFamily="18" charset="77"/>
                <a:ea typeface="Rockwell"/>
                <a:cs typeface="Rockwell"/>
                <a:sym typeface="Rockwell"/>
              </a:rPr>
              <a:t>Fax or email completed form</a:t>
            </a:r>
          </a:p>
          <a:p>
            <a:pPr marL="56725" defTabSz="1219170">
              <a:spcBef>
                <a:spcPts val="427"/>
              </a:spcBef>
              <a:buClr>
                <a:srgbClr val="002F4A"/>
              </a:buClr>
              <a:buSzPts val="1600"/>
            </a:pPr>
            <a:endParaRPr sz="2133" kern="0" dirty="0">
              <a:solidFill>
                <a:srgbClr val="011B48"/>
              </a:solidFill>
              <a:latin typeface="Rockwell"/>
              <a:ea typeface="Rockwell"/>
              <a:cs typeface="Rockwell"/>
              <a:sym typeface="Rockwell"/>
            </a:endParaRPr>
          </a:p>
          <a:p>
            <a:pPr marL="457189" lvl="1" defTabSz="1219170">
              <a:spcBef>
                <a:spcPts val="427"/>
              </a:spcBef>
              <a:buClr>
                <a:srgbClr val="002F4A"/>
              </a:buClr>
              <a:buSzPts val="1600"/>
            </a:pPr>
            <a:endParaRPr sz="2133" kern="0" dirty="0">
              <a:solidFill>
                <a:srgbClr val="FFFFFF"/>
              </a:solidFill>
              <a:latin typeface="Rockwell"/>
              <a:ea typeface="Rockwell"/>
              <a:cs typeface="Rockwell"/>
              <a:sym typeface="Rockwell"/>
            </a:endParaRPr>
          </a:p>
        </p:txBody>
      </p:sp>
      <p:pic>
        <p:nvPicPr>
          <p:cNvPr id="432" name="Google Shape;432;p24"/>
          <p:cNvPicPr preferRelativeResize="0"/>
          <p:nvPr/>
        </p:nvPicPr>
        <p:blipFill rotWithShape="1">
          <a:blip r:embed="rId4">
            <a:alphaModFix amt="30000"/>
          </a:blip>
          <a:srcRect l="24580" t="35500" r="18675" b="61294"/>
          <a:stretch/>
        </p:blipFill>
        <p:spPr>
          <a:xfrm>
            <a:off x="894466" y="6283685"/>
            <a:ext cx="10615455" cy="599716"/>
          </a:xfrm>
          <a:prstGeom prst="rect">
            <a:avLst/>
          </a:prstGeom>
          <a:noFill/>
          <a:ln>
            <a:noFill/>
          </a:ln>
        </p:spPr>
      </p:pic>
      <p:cxnSp>
        <p:nvCxnSpPr>
          <p:cNvPr id="433" name="Google Shape;433;p24"/>
          <p:cNvCxnSpPr/>
          <p:nvPr/>
        </p:nvCxnSpPr>
        <p:spPr>
          <a:xfrm>
            <a:off x="0" y="6125871"/>
            <a:ext cx="12192000" cy="0"/>
          </a:xfrm>
          <a:prstGeom prst="straightConnector1">
            <a:avLst/>
          </a:prstGeom>
          <a:noFill/>
          <a:ln w="38100" cap="flat" cmpd="sng">
            <a:solidFill>
              <a:srgbClr val="011B48"/>
            </a:solidFill>
            <a:prstDash val="solid"/>
            <a:round/>
            <a:headEnd type="none" w="sm" len="sm"/>
            <a:tailEnd type="none" w="sm" len="sm"/>
          </a:ln>
        </p:spPr>
      </p:cxnSp>
      <p:sp>
        <p:nvSpPr>
          <p:cNvPr id="434" name="Google Shape;434;p24"/>
          <p:cNvSpPr/>
          <p:nvPr/>
        </p:nvSpPr>
        <p:spPr>
          <a:xfrm>
            <a:off x="8940800" y="5867400"/>
            <a:ext cx="2501083" cy="507304"/>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435" name="Google Shape;435;p24"/>
          <p:cNvSpPr txBox="1"/>
          <p:nvPr/>
        </p:nvSpPr>
        <p:spPr>
          <a:xfrm>
            <a:off x="8940800" y="5891939"/>
            <a:ext cx="2480419" cy="379615"/>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1867" kern="0">
                <a:solidFill>
                  <a:srgbClr val="FFFFFF"/>
                </a:solidFill>
                <a:latin typeface="Proxima Nova"/>
                <a:ea typeface="Proxima Nova"/>
                <a:cs typeface="Proxima Nova"/>
                <a:sym typeface="Proxima Nova"/>
              </a:rPr>
              <a:t>nursing.tamu.edu/nfp</a:t>
            </a:r>
            <a:endParaRPr sz="1867" kern="0">
              <a:solidFill>
                <a:srgbClr val="FFFFFF"/>
              </a:solidFill>
              <a:latin typeface="Proxima Nova"/>
              <a:ea typeface="Proxima Nova"/>
              <a:cs typeface="Proxima Nova"/>
              <a:sym typeface="Proxima Nova"/>
            </a:endParaRPr>
          </a:p>
        </p:txBody>
      </p:sp>
      <p:pic>
        <p:nvPicPr>
          <p:cNvPr id="436" name="Google Shape;436;p24"/>
          <p:cNvPicPr preferRelativeResize="0"/>
          <p:nvPr/>
        </p:nvPicPr>
        <p:blipFill rotWithShape="1">
          <a:blip r:embed="rId5">
            <a:alphaModFix/>
          </a:blip>
          <a:srcRect l="2975" r="2255"/>
          <a:stretch/>
        </p:blipFill>
        <p:spPr>
          <a:xfrm>
            <a:off x="7105468" y="306667"/>
            <a:ext cx="4404465" cy="5461000"/>
          </a:xfrm>
          <a:prstGeom prst="rect">
            <a:avLst/>
          </a:prstGeom>
          <a:noFill/>
          <a:ln>
            <a:noFill/>
          </a:ln>
        </p:spPr>
      </p:pic>
      <p:sp>
        <p:nvSpPr>
          <p:cNvPr id="12" name="TextBox 11">
            <a:extLst>
              <a:ext uri="{FF2B5EF4-FFF2-40B4-BE49-F238E27FC236}">
                <a16:creationId xmlns:a16="http://schemas.microsoft.com/office/drawing/2014/main" id="{AB67572A-2C41-6143-561F-D41817E21D3D}"/>
              </a:ext>
            </a:extLst>
          </p:cNvPr>
          <p:cNvSpPr txBox="1"/>
          <p:nvPr/>
        </p:nvSpPr>
        <p:spPr>
          <a:xfrm>
            <a:off x="3318436" y="4084652"/>
            <a:ext cx="3640291" cy="2264659"/>
          </a:xfrm>
          <a:prstGeom prst="rect">
            <a:avLst/>
          </a:prstGeom>
          <a:noFill/>
        </p:spPr>
        <p:txBody>
          <a:bodyPr wrap="square" rtlCol="0">
            <a:spAutoFit/>
          </a:bodyPr>
          <a:lstStyle/>
          <a:p>
            <a:pPr marL="457190" lvl="1" defTabSz="1219170">
              <a:spcBef>
                <a:spcPts val="427"/>
              </a:spcBef>
              <a:buClr>
                <a:srgbClr val="011B48"/>
              </a:buClr>
              <a:buSzPts val="1600"/>
            </a:pPr>
            <a:r>
              <a:rPr lang="en-US" b="1" u="sng" kern="0" dirty="0">
                <a:solidFill>
                  <a:srgbClr val="011B48"/>
                </a:solidFill>
                <a:latin typeface="Rockwell" panose="02060603020205020403" pitchFamily="18" charset="77"/>
                <a:ea typeface="Rockwell"/>
                <a:cs typeface="Rockwell"/>
                <a:sym typeface="Rockwell"/>
              </a:rPr>
              <a:t>NFP @ TAMU:</a:t>
            </a:r>
          </a:p>
          <a:p>
            <a:pPr marL="742508" lvl="1" indent="-285318" defTabSz="1219170">
              <a:spcBef>
                <a:spcPts val="427"/>
              </a:spcBef>
              <a:buClr>
                <a:srgbClr val="011B48"/>
              </a:buClr>
              <a:buSzPts val="1600"/>
              <a:buFont typeface="Arial"/>
              <a:buChar char="•"/>
            </a:pPr>
            <a:r>
              <a:rPr lang="en-US" kern="0" dirty="0">
                <a:solidFill>
                  <a:srgbClr val="011B48"/>
                </a:solidFill>
                <a:latin typeface="Rockwell" panose="02060603020205020403" pitchFamily="18" charset="77"/>
                <a:ea typeface="Rockwell"/>
                <a:cs typeface="Rockwell"/>
                <a:sym typeface="Rockwell"/>
              </a:rPr>
              <a:t>Call: 877-NFP-TAMU</a:t>
            </a:r>
            <a:endParaRPr lang="en-US" sz="1600" kern="0" dirty="0">
              <a:solidFill>
                <a:srgbClr val="000000"/>
              </a:solidFill>
              <a:latin typeface="Rockwell" panose="02060603020205020403" pitchFamily="18" charset="77"/>
              <a:cs typeface="Arial"/>
              <a:sym typeface="Arial"/>
            </a:endParaRPr>
          </a:p>
          <a:p>
            <a:pPr marL="1142573" lvl="2" indent="-285318" defTabSz="1219170">
              <a:spcBef>
                <a:spcPts val="347"/>
              </a:spcBef>
              <a:buClr>
                <a:srgbClr val="011B48"/>
              </a:buClr>
              <a:buSzPts val="1300"/>
              <a:buFont typeface="Arial"/>
              <a:buChar char="•"/>
            </a:pPr>
            <a:r>
              <a:rPr lang="en-US" sz="1400" kern="0" dirty="0">
                <a:solidFill>
                  <a:srgbClr val="011B48"/>
                </a:solidFill>
                <a:latin typeface="Rockwell" panose="02060603020205020403" pitchFamily="18" charset="77"/>
                <a:ea typeface="Rockwell"/>
                <a:cs typeface="Rockwell"/>
                <a:sym typeface="Rockwell"/>
              </a:rPr>
              <a:t>877-637-8268</a:t>
            </a:r>
            <a:endParaRPr lang="en-US" sz="1600" kern="0" dirty="0">
              <a:solidFill>
                <a:srgbClr val="000000"/>
              </a:solidFill>
              <a:latin typeface="Rockwell" panose="02060603020205020403" pitchFamily="18" charset="77"/>
              <a:cs typeface="Arial"/>
              <a:sym typeface="Arial"/>
            </a:endParaRPr>
          </a:p>
          <a:p>
            <a:pPr marL="742508" lvl="1" indent="-285318" defTabSz="1219170">
              <a:spcBef>
                <a:spcPts val="427"/>
              </a:spcBef>
              <a:buClr>
                <a:srgbClr val="011B48"/>
              </a:buClr>
              <a:buSzPts val="1600"/>
              <a:buFont typeface="Arial"/>
              <a:buChar char="•"/>
            </a:pPr>
            <a:r>
              <a:rPr lang="en-US" kern="0" dirty="0">
                <a:solidFill>
                  <a:srgbClr val="011B48"/>
                </a:solidFill>
                <a:latin typeface="Rockwell" panose="02060603020205020403" pitchFamily="18" charset="77"/>
                <a:ea typeface="Rockwell"/>
                <a:cs typeface="Rockwell"/>
                <a:sym typeface="Rockwell"/>
              </a:rPr>
              <a:t>Email</a:t>
            </a:r>
            <a:r>
              <a:rPr lang="en-US" kern="0" dirty="0">
                <a:solidFill>
                  <a:srgbClr val="31394D"/>
                </a:solidFill>
                <a:latin typeface="Rockwell" panose="02060603020205020403" pitchFamily="18" charset="77"/>
                <a:ea typeface="Rockwell"/>
                <a:cs typeface="Rockwell"/>
                <a:sym typeface="Rockwell"/>
              </a:rPr>
              <a:t>: </a:t>
            </a:r>
            <a:r>
              <a:rPr lang="en-US" u="sng" kern="0" dirty="0">
                <a:solidFill>
                  <a:srgbClr val="31394D"/>
                </a:solidFill>
                <a:latin typeface="Rockwell" panose="02060603020205020403" pitchFamily="18" charset="77"/>
                <a:ea typeface="Rockwell"/>
                <a:cs typeface="Rockwell"/>
                <a:sym typeface="Rockwell"/>
                <a:hlinkClick r:id="rId6">
                  <a:extLst>
                    <a:ext uri="{A12FA001-AC4F-418D-AE19-62706E023703}">
                      <ahyp:hlinkClr xmlns:ahyp="http://schemas.microsoft.com/office/drawing/2018/hyperlinkcolor" val="tx"/>
                    </a:ext>
                  </a:extLst>
                </a:hlinkClick>
              </a:rPr>
              <a:t>NFP@TAMU.EDU</a:t>
            </a:r>
            <a:r>
              <a:rPr lang="en-US" kern="0" dirty="0">
                <a:solidFill>
                  <a:srgbClr val="31394D"/>
                </a:solidFill>
                <a:latin typeface="Rockwell" panose="02060603020205020403" pitchFamily="18" charset="77"/>
                <a:ea typeface="Rockwell"/>
                <a:cs typeface="Rockwell"/>
                <a:sym typeface="Rockwell"/>
              </a:rPr>
              <a:t> </a:t>
            </a:r>
            <a:endParaRPr lang="en-US" sz="1600" kern="0" dirty="0">
              <a:solidFill>
                <a:srgbClr val="31394D"/>
              </a:solidFill>
              <a:latin typeface="Rockwell" panose="02060603020205020403" pitchFamily="18" charset="77"/>
              <a:cs typeface="Arial"/>
              <a:sym typeface="Arial"/>
            </a:endParaRPr>
          </a:p>
          <a:p>
            <a:pPr marL="742508" lvl="1" indent="-285318" defTabSz="1219170">
              <a:spcBef>
                <a:spcPts val="427"/>
              </a:spcBef>
              <a:buClr>
                <a:srgbClr val="011B48"/>
              </a:buClr>
              <a:buSzPts val="1600"/>
              <a:buFont typeface="Arial"/>
              <a:buChar char="•"/>
            </a:pPr>
            <a:r>
              <a:rPr lang="en-US" kern="0" dirty="0">
                <a:solidFill>
                  <a:srgbClr val="31394D"/>
                </a:solidFill>
                <a:latin typeface="Rockwell" panose="02060603020205020403" pitchFamily="18" charset="77"/>
                <a:ea typeface="Rockwell"/>
                <a:cs typeface="Rockwell"/>
                <a:sym typeface="Rockwell"/>
              </a:rPr>
              <a:t>Website: </a:t>
            </a:r>
            <a:r>
              <a:rPr lang="en-US" kern="0" dirty="0" err="1">
                <a:solidFill>
                  <a:srgbClr val="31394D"/>
                </a:solidFill>
                <a:latin typeface="Rockwell" panose="02060603020205020403" pitchFamily="18" charset="77"/>
                <a:ea typeface="Rockwell"/>
                <a:cs typeface="Rockwell"/>
                <a:sym typeface="Rockwell"/>
              </a:rPr>
              <a:t>nursing.tamu.edu</a:t>
            </a:r>
            <a:r>
              <a:rPr lang="en-US" kern="0" dirty="0">
                <a:solidFill>
                  <a:srgbClr val="31394D"/>
                </a:solidFill>
                <a:latin typeface="Rockwell" panose="02060603020205020403" pitchFamily="18" charset="77"/>
                <a:ea typeface="Rockwell"/>
                <a:cs typeface="Rockwell"/>
                <a:sym typeface="Rockwell"/>
              </a:rPr>
              <a:t>/</a:t>
            </a:r>
            <a:r>
              <a:rPr lang="en-US" kern="0" dirty="0" err="1">
                <a:solidFill>
                  <a:srgbClr val="31394D"/>
                </a:solidFill>
                <a:latin typeface="Rockwell" panose="02060603020205020403" pitchFamily="18" charset="77"/>
                <a:ea typeface="Rockwell"/>
                <a:cs typeface="Rockwell"/>
                <a:sym typeface="Rockwell"/>
              </a:rPr>
              <a:t>nfp</a:t>
            </a:r>
            <a:r>
              <a:rPr lang="en-US" kern="0" dirty="0">
                <a:solidFill>
                  <a:srgbClr val="31394D"/>
                </a:solidFill>
                <a:latin typeface="Rockwell" panose="02060603020205020403" pitchFamily="18" charset="77"/>
                <a:ea typeface="Rockwell"/>
                <a:cs typeface="Rockwell"/>
                <a:sym typeface="Rockwell"/>
              </a:rPr>
              <a:t> </a:t>
            </a:r>
          </a:p>
          <a:p>
            <a:pPr marL="742508" lvl="1" indent="-149855" defTabSz="1219170">
              <a:spcBef>
                <a:spcPts val="427"/>
              </a:spcBef>
              <a:buClr>
                <a:srgbClr val="002F4A"/>
              </a:buClr>
              <a:buSzPts val="1600"/>
            </a:pPr>
            <a:endParaRPr lang="en-US" sz="2133" kern="0" dirty="0">
              <a:solidFill>
                <a:srgbClr val="011B48"/>
              </a:solidFill>
              <a:latin typeface="Rockwell"/>
              <a:ea typeface="Rockwell"/>
              <a:cs typeface="Rockwell"/>
              <a:sym typeface="Rockwell"/>
            </a:endParaRPr>
          </a:p>
        </p:txBody>
      </p:sp>
      <p:sp>
        <p:nvSpPr>
          <p:cNvPr id="14" name="TextBox 13">
            <a:extLst>
              <a:ext uri="{FF2B5EF4-FFF2-40B4-BE49-F238E27FC236}">
                <a16:creationId xmlns:a16="http://schemas.microsoft.com/office/drawing/2014/main" id="{979BF157-139C-A7F8-CEDF-C5448FD0A84A}"/>
              </a:ext>
            </a:extLst>
          </p:cNvPr>
          <p:cNvSpPr txBox="1"/>
          <p:nvPr/>
        </p:nvSpPr>
        <p:spPr>
          <a:xfrm>
            <a:off x="-50816" y="4103123"/>
            <a:ext cx="3804613" cy="1579920"/>
          </a:xfrm>
          <a:prstGeom prst="rect">
            <a:avLst/>
          </a:prstGeom>
          <a:noFill/>
        </p:spPr>
        <p:txBody>
          <a:bodyPr wrap="square" rtlCol="0">
            <a:spAutoFit/>
          </a:bodyPr>
          <a:lstStyle/>
          <a:p>
            <a:pPr marL="457190" lvl="1" defTabSz="1219170">
              <a:spcBef>
                <a:spcPts val="427"/>
              </a:spcBef>
              <a:buClr>
                <a:srgbClr val="011B48"/>
              </a:buClr>
              <a:buSzPts val="1600"/>
            </a:pPr>
            <a:r>
              <a:rPr lang="en-US" b="1" u="sng" kern="0" dirty="0">
                <a:solidFill>
                  <a:srgbClr val="011B48"/>
                </a:solidFill>
                <a:latin typeface="Rockwell" panose="02060603020205020403" pitchFamily="18" charset="77"/>
                <a:ea typeface="Rockwell"/>
                <a:cs typeface="Rockwell"/>
                <a:sym typeface="Rockwell"/>
              </a:rPr>
              <a:t>Nurse Family Partnership:</a:t>
            </a:r>
          </a:p>
          <a:p>
            <a:pPr marL="742508" lvl="1" indent="-285318" defTabSz="1219170">
              <a:spcBef>
                <a:spcPts val="427"/>
              </a:spcBef>
              <a:buClr>
                <a:srgbClr val="011B48"/>
              </a:buClr>
              <a:buSzPts val="1600"/>
              <a:buFont typeface="Arial"/>
              <a:buChar char="•"/>
            </a:pPr>
            <a:r>
              <a:rPr lang="en-US" kern="0" dirty="0">
                <a:solidFill>
                  <a:srgbClr val="011B48"/>
                </a:solidFill>
                <a:latin typeface="Rockwell" panose="02060603020205020403" pitchFamily="18" charset="77"/>
                <a:ea typeface="Rockwell"/>
                <a:cs typeface="Rockwell"/>
                <a:sym typeface="Rockwell"/>
              </a:rPr>
              <a:t>Call/Text: (346) 201-3730</a:t>
            </a:r>
          </a:p>
          <a:p>
            <a:pPr marL="742508" lvl="1" indent="-285318" defTabSz="1219170">
              <a:spcBef>
                <a:spcPts val="427"/>
              </a:spcBef>
              <a:buClr>
                <a:srgbClr val="011B48"/>
              </a:buClr>
              <a:buSzPts val="1600"/>
              <a:buFont typeface="Arial"/>
              <a:buChar char="•"/>
            </a:pPr>
            <a:r>
              <a:rPr lang="en-US" kern="0" dirty="0">
                <a:solidFill>
                  <a:srgbClr val="011B48"/>
                </a:solidFill>
                <a:latin typeface="Rockwell" panose="02060603020205020403" pitchFamily="18" charset="77"/>
                <a:ea typeface="Rockwell"/>
                <a:cs typeface="Rockwell"/>
                <a:sym typeface="Rockwell"/>
              </a:rPr>
              <a:t>Email</a:t>
            </a:r>
            <a:r>
              <a:rPr lang="en-US" kern="0" dirty="0">
                <a:solidFill>
                  <a:srgbClr val="31394D"/>
                </a:solidFill>
                <a:latin typeface="Rockwell" panose="02060603020205020403" pitchFamily="18" charset="77"/>
                <a:ea typeface="Rockwell"/>
                <a:cs typeface="Rockwell"/>
                <a:sym typeface="Rockwell"/>
              </a:rPr>
              <a:t>: Texas@nursefamilypartnership.org</a:t>
            </a:r>
            <a:endParaRPr lang="en-US" sz="2133" kern="0" dirty="0">
              <a:solidFill>
                <a:srgbClr val="011B48"/>
              </a:solidFill>
              <a:latin typeface="Rockwell"/>
              <a:ea typeface="Rockwell"/>
              <a:cs typeface="Rockwell"/>
              <a:sym typeface="Rockwe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p:nvPr/>
        </p:nvSpPr>
        <p:spPr>
          <a:xfrm>
            <a:off x="28961" y="496803"/>
            <a:ext cx="6027649" cy="1189951"/>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3200" kern="0" dirty="0">
                <a:solidFill>
                  <a:srgbClr val="011B48"/>
                </a:solidFill>
                <a:latin typeface="Merriweather" pitchFamily="2" charset="77"/>
                <a:ea typeface="Proxima Nova"/>
                <a:cs typeface="Proxima Nova"/>
                <a:sym typeface="Proxima Nova"/>
              </a:rPr>
              <a:t>PARTNERS &amp; </a:t>
            </a:r>
            <a:endParaRPr sz="1867" kern="0" dirty="0">
              <a:solidFill>
                <a:srgbClr val="000000"/>
              </a:solidFill>
              <a:latin typeface="Merriweather" pitchFamily="2" charset="77"/>
              <a:cs typeface="Arial"/>
              <a:sym typeface="Arial"/>
            </a:endParaRPr>
          </a:p>
          <a:p>
            <a:pPr algn="ctr" defTabSz="1219170">
              <a:buClr>
                <a:srgbClr val="000000"/>
              </a:buClr>
            </a:pPr>
            <a:r>
              <a:rPr lang="en-US" sz="3200" kern="0" dirty="0">
                <a:solidFill>
                  <a:srgbClr val="011B48"/>
                </a:solidFill>
                <a:latin typeface="Merriweather" pitchFamily="2" charset="77"/>
                <a:ea typeface="Proxima Nova"/>
                <a:cs typeface="Proxima Nova"/>
                <a:sym typeface="Proxima Nova"/>
              </a:rPr>
              <a:t>FUNDING</a:t>
            </a:r>
            <a:r>
              <a:rPr lang="en-US" sz="3733" kern="0" dirty="0">
                <a:solidFill>
                  <a:srgbClr val="011B48"/>
                </a:solidFill>
                <a:latin typeface="Merriweather" pitchFamily="2" charset="77"/>
                <a:ea typeface="Proxima Nova"/>
                <a:cs typeface="Proxima Nova"/>
                <a:sym typeface="Proxima Nova"/>
              </a:rPr>
              <a:t> </a:t>
            </a:r>
            <a:r>
              <a:rPr lang="en-US" sz="3200" kern="0" dirty="0">
                <a:solidFill>
                  <a:srgbClr val="011B48"/>
                </a:solidFill>
                <a:latin typeface="Merriweather" pitchFamily="2" charset="77"/>
                <a:ea typeface="Proxima Nova"/>
                <a:cs typeface="Proxima Nova"/>
                <a:sym typeface="Proxima Nova"/>
              </a:rPr>
              <a:t>SOURCES</a:t>
            </a:r>
            <a:endParaRPr sz="1867" kern="0" dirty="0">
              <a:solidFill>
                <a:srgbClr val="000000"/>
              </a:solidFill>
              <a:latin typeface="Merriweather" pitchFamily="2" charset="77"/>
              <a:cs typeface="Arial"/>
              <a:sym typeface="Arial"/>
            </a:endParaRPr>
          </a:p>
        </p:txBody>
      </p:sp>
      <p:cxnSp>
        <p:nvCxnSpPr>
          <p:cNvPr id="392" name="Google Shape;392;p20"/>
          <p:cNvCxnSpPr/>
          <p:nvPr/>
        </p:nvCxnSpPr>
        <p:spPr>
          <a:xfrm>
            <a:off x="894465" y="1092200"/>
            <a:ext cx="3352800" cy="0"/>
          </a:xfrm>
          <a:prstGeom prst="straightConnector1">
            <a:avLst/>
          </a:prstGeom>
          <a:noFill/>
          <a:ln w="38100" cap="flat" cmpd="sng">
            <a:solidFill>
              <a:srgbClr val="F9DC1D"/>
            </a:solidFill>
            <a:prstDash val="solid"/>
            <a:round/>
            <a:headEnd type="none" w="sm" len="sm"/>
            <a:tailEnd type="none" w="sm" len="sm"/>
          </a:ln>
        </p:spPr>
      </p:cxnSp>
      <p:pic>
        <p:nvPicPr>
          <p:cNvPr id="393" name="Google Shape;393;p20"/>
          <p:cNvPicPr preferRelativeResize="0"/>
          <p:nvPr/>
        </p:nvPicPr>
        <p:blipFill rotWithShape="1">
          <a:blip r:embed="rId3">
            <a:alphaModFix/>
          </a:blip>
          <a:srcRect/>
          <a:stretch/>
        </p:blipFill>
        <p:spPr>
          <a:xfrm flipH="1">
            <a:off x="6207031" y="201000"/>
            <a:ext cx="5834549" cy="6456001"/>
          </a:xfrm>
          <a:prstGeom prst="rect">
            <a:avLst/>
          </a:prstGeom>
          <a:noFill/>
          <a:ln>
            <a:noFill/>
          </a:ln>
        </p:spPr>
      </p:pic>
      <p:sp>
        <p:nvSpPr>
          <p:cNvPr id="394" name="Google Shape;394;p20"/>
          <p:cNvSpPr/>
          <p:nvPr/>
        </p:nvSpPr>
        <p:spPr>
          <a:xfrm>
            <a:off x="406400" y="1886341"/>
            <a:ext cx="5689600" cy="4402127"/>
          </a:xfrm>
          <a:prstGeom prst="rect">
            <a:avLst/>
          </a:prstGeom>
          <a:noFill/>
          <a:ln>
            <a:noFill/>
          </a:ln>
        </p:spPr>
        <p:txBody>
          <a:bodyPr spcFirstLastPara="1" wrap="square" lIns="91433" tIns="45700" rIns="91433" bIns="45700" anchor="t" anchorCtr="0">
            <a:spAutoFit/>
          </a:bodyPr>
          <a:lstStyle/>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State of Texas (PEI)</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Schools</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Pregnancy Centers</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MIECHV</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Medicaid/Managed Care Reimbursement </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Title V/Maternal and Child Health</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TANF/Public Welfare</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Child Abuse Prevention</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Juvenile Justice/Delinquency Prevention</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Substance Abuse and Mental Health</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State, City and County General Funds</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Private Philanthropy</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School Readiness Programs</a:t>
            </a:r>
            <a:endParaRPr sz="1867" kern="0">
              <a:solidFill>
                <a:srgbClr val="31394D"/>
              </a:solidFill>
              <a:latin typeface="Rockwell"/>
              <a:ea typeface="Rockwell"/>
              <a:cs typeface="Rockwell"/>
              <a:sym typeface="Rockwel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Pay for Success/Social Impact Bonds</a:t>
            </a:r>
            <a:endParaRPr sz="1867" kern="0">
              <a:solidFill>
                <a:srgbClr val="000000"/>
              </a:solidFill>
              <a:latin typeface="Arial"/>
              <a:cs typeface="Arial"/>
              <a:sym typeface="Arial"/>
            </a:endParaRPr>
          </a:p>
          <a:p>
            <a:pPr marL="380990" indent="-380990" defTabSz="1219170">
              <a:buClr>
                <a:srgbClr val="31394D"/>
              </a:buClr>
              <a:buSzPts val="1400"/>
              <a:buFont typeface="Arial"/>
              <a:buChar char="•"/>
            </a:pPr>
            <a:r>
              <a:rPr lang="en-US" sz="1867" kern="0">
                <a:solidFill>
                  <a:srgbClr val="31394D"/>
                </a:solidFill>
                <a:latin typeface="Rockwell"/>
                <a:ea typeface="Rockwell"/>
                <a:cs typeface="Rockwell"/>
                <a:sym typeface="Rockwell"/>
              </a:rPr>
              <a:t>Local &amp; Regional Health Systems</a:t>
            </a:r>
            <a:endParaRPr sz="1867" kern="0">
              <a:solidFill>
                <a:srgbClr val="000000"/>
              </a:solidFill>
              <a:latin typeface="Arial"/>
              <a:cs typeface="Arial"/>
              <a:sym typeface="Arial"/>
            </a:endParaRPr>
          </a:p>
        </p:txBody>
      </p:sp>
      <p:pic>
        <p:nvPicPr>
          <p:cNvPr id="395" name="Google Shape;395;p20"/>
          <p:cNvPicPr preferRelativeResize="0"/>
          <p:nvPr/>
        </p:nvPicPr>
        <p:blipFill rotWithShape="1">
          <a:blip r:embed="rId4">
            <a:alphaModFix/>
          </a:blip>
          <a:srcRect/>
          <a:stretch/>
        </p:blipFill>
        <p:spPr>
          <a:xfrm>
            <a:off x="562346" y="482601"/>
            <a:ext cx="1009559" cy="878708"/>
          </a:xfrm>
          <a:prstGeom prst="rect">
            <a:avLst/>
          </a:prstGeom>
          <a:noFill/>
          <a:ln>
            <a:noFill/>
          </a:ln>
        </p:spPr>
      </p:pic>
      <p:pic>
        <p:nvPicPr>
          <p:cNvPr id="396" name="Google Shape;396;p20"/>
          <p:cNvPicPr preferRelativeResize="0"/>
          <p:nvPr/>
        </p:nvPicPr>
        <p:blipFill rotWithShape="1">
          <a:blip r:embed="rId5">
            <a:alphaModFix amt="30000"/>
          </a:blip>
          <a:srcRect l="24580" t="35500" r="18675" b="61294"/>
          <a:stretch/>
        </p:blipFill>
        <p:spPr>
          <a:xfrm>
            <a:off x="894466" y="6486885"/>
            <a:ext cx="10615455" cy="599716"/>
          </a:xfrm>
          <a:prstGeom prst="rect">
            <a:avLst/>
          </a:prstGeom>
          <a:noFill/>
          <a:ln>
            <a:noFill/>
          </a:ln>
        </p:spPr>
      </p:pic>
      <p:cxnSp>
        <p:nvCxnSpPr>
          <p:cNvPr id="397" name="Google Shape;397;p20"/>
          <p:cNvCxnSpPr/>
          <p:nvPr/>
        </p:nvCxnSpPr>
        <p:spPr>
          <a:xfrm>
            <a:off x="0" y="6634567"/>
            <a:ext cx="12192000" cy="0"/>
          </a:xfrm>
          <a:prstGeom prst="straightConnector1">
            <a:avLst/>
          </a:prstGeom>
          <a:noFill/>
          <a:ln w="38100" cap="flat" cmpd="sng">
            <a:solidFill>
              <a:srgbClr val="011B48"/>
            </a:solidFill>
            <a:prstDash val="solid"/>
            <a:round/>
            <a:headEnd type="none" w="sm" len="sm"/>
            <a:tailEnd type="none" w="sm" len="sm"/>
          </a:ln>
        </p:spPr>
      </p:cxnSp>
      <p:sp>
        <p:nvSpPr>
          <p:cNvPr id="398" name="Google Shape;398;p20"/>
          <p:cNvSpPr/>
          <p:nvPr/>
        </p:nvSpPr>
        <p:spPr>
          <a:xfrm>
            <a:off x="8940800" y="6376096"/>
            <a:ext cx="2501083" cy="507304"/>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399" name="Google Shape;399;p20"/>
          <p:cNvSpPr txBox="1"/>
          <p:nvPr/>
        </p:nvSpPr>
        <p:spPr>
          <a:xfrm>
            <a:off x="8940800" y="6400635"/>
            <a:ext cx="2480419" cy="379615"/>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1867" kern="0">
                <a:solidFill>
                  <a:srgbClr val="FFFFFF"/>
                </a:solidFill>
                <a:latin typeface="Proxima Nova"/>
                <a:ea typeface="Proxima Nova"/>
                <a:cs typeface="Proxima Nova"/>
                <a:sym typeface="Proxima Nova"/>
              </a:rPr>
              <a:t>nursing.tamu.edu/nfp</a:t>
            </a:r>
            <a:endParaRPr sz="1867" kern="0">
              <a:solidFill>
                <a:srgbClr val="FFFFFF"/>
              </a:solidFill>
              <a:latin typeface="Proxima Nova"/>
              <a:ea typeface="Proxima Nova"/>
              <a:cs typeface="Proxima Nova"/>
              <a:sym typeface="Proxima Nov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11B48"/>
        </a:solidFill>
        <a:effectLst/>
      </p:bgPr>
    </p:bg>
    <p:spTree>
      <p:nvGrpSpPr>
        <p:cNvPr id="1" name="Shape 161"/>
        <p:cNvGrpSpPr/>
        <p:nvPr/>
      </p:nvGrpSpPr>
      <p:grpSpPr>
        <a:xfrm>
          <a:off x="0" y="0"/>
          <a:ext cx="0" cy="0"/>
          <a:chOff x="0" y="0"/>
          <a:chExt cx="0" cy="0"/>
        </a:xfrm>
      </p:grpSpPr>
      <p:sp>
        <p:nvSpPr>
          <p:cNvPr id="162" name="Google Shape;162;g11902aaeef3_3_37"/>
          <p:cNvSpPr txBox="1">
            <a:spLocks noGrp="1"/>
          </p:cNvSpPr>
          <p:nvPr>
            <p:ph type="title"/>
          </p:nvPr>
        </p:nvSpPr>
        <p:spPr>
          <a:xfrm>
            <a:off x="935200" y="1962600"/>
            <a:ext cx="10321600" cy="1659600"/>
          </a:xfrm>
          <a:prstGeom prst="rect">
            <a:avLst/>
          </a:prstGeom>
        </p:spPr>
        <p:txBody>
          <a:bodyPr spcFirstLastPara="1" wrap="square" lIns="121900" tIns="121900" rIns="121900" bIns="121900" anchor="b" anchorCtr="0">
            <a:normAutofit/>
          </a:bodyPr>
          <a:lstStyle/>
          <a:p>
            <a:pPr algn="ctr"/>
            <a:r>
              <a:rPr lang="en-US" sz="5400" dirty="0">
                <a:solidFill>
                  <a:srgbClr val="E8E825"/>
                </a:solidFill>
                <a:latin typeface="Merriweather" pitchFamily="2" charset="77"/>
              </a:rPr>
              <a:t>Community Partnerships</a:t>
            </a:r>
            <a:endParaRPr sz="5400" dirty="0">
              <a:solidFill>
                <a:srgbClr val="E8E825"/>
              </a:solidFill>
              <a:latin typeface="Merriweather" pitchFamily="2" charset="77"/>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11B48"/>
        </a:solidFill>
        <a:effectLst/>
      </p:bgPr>
    </p:bg>
    <p:spTree>
      <p:nvGrpSpPr>
        <p:cNvPr id="1" name="Shape 167"/>
        <p:cNvGrpSpPr/>
        <p:nvPr/>
      </p:nvGrpSpPr>
      <p:grpSpPr>
        <a:xfrm>
          <a:off x="0" y="0"/>
          <a:ext cx="0" cy="0"/>
          <a:chOff x="0" y="0"/>
          <a:chExt cx="0" cy="0"/>
        </a:xfrm>
      </p:grpSpPr>
      <p:sp>
        <p:nvSpPr>
          <p:cNvPr id="2" name="Rectangle 1">
            <a:extLst>
              <a:ext uri="{FF2B5EF4-FFF2-40B4-BE49-F238E27FC236}">
                <a16:creationId xmlns:a16="http://schemas.microsoft.com/office/drawing/2014/main" id="{29FA9B36-EBB4-5D9D-CD7A-2EC9B818947D}"/>
              </a:ext>
            </a:extLst>
          </p:cNvPr>
          <p:cNvSpPr/>
          <p:nvPr/>
        </p:nvSpPr>
        <p:spPr>
          <a:xfrm>
            <a:off x="3767447" y="2692730"/>
            <a:ext cx="4165270" cy="14725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latin typeface="Merriweather" pitchFamily="2" charset="77"/>
              </a:rPr>
              <a:t>Texas Solutions</a:t>
            </a:r>
          </a:p>
        </p:txBody>
      </p:sp>
      <p:sp>
        <p:nvSpPr>
          <p:cNvPr id="3" name="Oval 2">
            <a:extLst>
              <a:ext uri="{FF2B5EF4-FFF2-40B4-BE49-F238E27FC236}">
                <a16:creationId xmlns:a16="http://schemas.microsoft.com/office/drawing/2014/main" id="{9F6ADFDA-7EC6-13E0-D04F-61D4003DAD1E}"/>
              </a:ext>
            </a:extLst>
          </p:cNvPr>
          <p:cNvSpPr/>
          <p:nvPr/>
        </p:nvSpPr>
        <p:spPr>
          <a:xfrm>
            <a:off x="1290451" y="1436914"/>
            <a:ext cx="1852551" cy="1876302"/>
          </a:xfrm>
          <a:prstGeom prst="ellipse">
            <a:avLst/>
          </a:prstGeom>
          <a:solidFill>
            <a:schemeClr val="accent2">
              <a:lumMod val="20000"/>
              <a:lumOff val="80000"/>
            </a:schemeClr>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latin typeface="Merriweather" pitchFamily="2" charset="77"/>
              </a:rPr>
              <a:t>Texas Health Steps</a:t>
            </a:r>
          </a:p>
        </p:txBody>
      </p:sp>
      <p:sp>
        <p:nvSpPr>
          <p:cNvPr id="5" name="Oval 4">
            <a:extLst>
              <a:ext uri="{FF2B5EF4-FFF2-40B4-BE49-F238E27FC236}">
                <a16:creationId xmlns:a16="http://schemas.microsoft.com/office/drawing/2014/main" id="{B5823E20-279E-943E-0051-C0DADCF3948E}"/>
              </a:ext>
            </a:extLst>
          </p:cNvPr>
          <p:cNvSpPr/>
          <p:nvPr/>
        </p:nvSpPr>
        <p:spPr>
          <a:xfrm>
            <a:off x="3679371" y="308758"/>
            <a:ext cx="1852551" cy="1876302"/>
          </a:xfrm>
          <a:prstGeom prst="ellipse">
            <a:avLst/>
          </a:prstGeom>
          <a:solidFill>
            <a:schemeClr val="accent2">
              <a:lumMod val="20000"/>
              <a:lumOff val="80000"/>
            </a:schemeClr>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1200" b="1" dirty="0">
              <a:solidFill>
                <a:schemeClr val="tx1">
                  <a:lumMod val="50000"/>
                </a:schemeClr>
              </a:solidFill>
              <a:latin typeface="Merriweather" pitchFamily="2" charset="77"/>
            </a:endParaRPr>
          </a:p>
          <a:p>
            <a:pPr fontAlgn="base"/>
            <a:endParaRPr lang="en-US" sz="1200" b="1" dirty="0">
              <a:solidFill>
                <a:schemeClr val="tx1">
                  <a:lumMod val="50000"/>
                </a:schemeClr>
              </a:solidFill>
              <a:latin typeface="Merriweather" pitchFamily="2" charset="77"/>
            </a:endParaRPr>
          </a:p>
          <a:p>
            <a:pPr fontAlgn="base"/>
            <a:endParaRPr lang="en-US" sz="1200" b="1" dirty="0">
              <a:solidFill>
                <a:schemeClr val="tx1">
                  <a:lumMod val="50000"/>
                </a:schemeClr>
              </a:solidFill>
              <a:latin typeface="Merriweather" pitchFamily="2" charset="77"/>
            </a:endParaRPr>
          </a:p>
          <a:p>
            <a:pPr fontAlgn="base"/>
            <a:r>
              <a:rPr lang="en-US" sz="1400" b="1" dirty="0">
                <a:solidFill>
                  <a:schemeClr val="tx1">
                    <a:lumMod val="50000"/>
                  </a:schemeClr>
                </a:solidFill>
                <a:latin typeface="Merriweather" pitchFamily="2" charset="77"/>
              </a:rPr>
              <a:t>Texas TIPS | Texas Teratogen Information in Pregnancy </a:t>
            </a:r>
            <a:endParaRPr lang="en-US" sz="1400" dirty="0">
              <a:solidFill>
                <a:schemeClr val="tx1">
                  <a:lumMod val="50000"/>
                </a:schemeClr>
              </a:solidFill>
              <a:latin typeface="Merriweather" pitchFamily="2" charset="77"/>
            </a:endParaRPr>
          </a:p>
          <a:p>
            <a:br>
              <a:rPr lang="en-US" dirty="0"/>
            </a:br>
            <a:endParaRPr lang="en-US" dirty="0">
              <a:solidFill>
                <a:schemeClr val="tx1">
                  <a:lumMod val="50000"/>
                </a:schemeClr>
              </a:solidFill>
              <a:latin typeface="Merriweather" pitchFamily="2" charset="77"/>
            </a:endParaRPr>
          </a:p>
        </p:txBody>
      </p:sp>
      <p:sp>
        <p:nvSpPr>
          <p:cNvPr id="6" name="Oval 5">
            <a:extLst>
              <a:ext uri="{FF2B5EF4-FFF2-40B4-BE49-F238E27FC236}">
                <a16:creationId xmlns:a16="http://schemas.microsoft.com/office/drawing/2014/main" id="{D97AFA67-F313-56DF-DD88-F1A42FE318A2}"/>
              </a:ext>
            </a:extLst>
          </p:cNvPr>
          <p:cNvSpPr/>
          <p:nvPr/>
        </p:nvSpPr>
        <p:spPr>
          <a:xfrm>
            <a:off x="6273140" y="308758"/>
            <a:ext cx="1852551" cy="1876302"/>
          </a:xfrm>
          <a:prstGeom prst="ellipse">
            <a:avLst/>
          </a:prstGeom>
          <a:solidFill>
            <a:schemeClr val="accent2">
              <a:lumMod val="20000"/>
              <a:lumOff val="80000"/>
            </a:schemeClr>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latin typeface="Merriweather" pitchFamily="2" charset="77"/>
              </a:rPr>
              <a:t>WIC (Women, Infants, and Children)</a:t>
            </a:r>
          </a:p>
        </p:txBody>
      </p:sp>
      <p:sp>
        <p:nvSpPr>
          <p:cNvPr id="7" name="Oval 6">
            <a:extLst>
              <a:ext uri="{FF2B5EF4-FFF2-40B4-BE49-F238E27FC236}">
                <a16:creationId xmlns:a16="http://schemas.microsoft.com/office/drawing/2014/main" id="{1BD37C7B-0DB3-8AD7-491F-C743E54AEAF4}"/>
              </a:ext>
            </a:extLst>
          </p:cNvPr>
          <p:cNvSpPr/>
          <p:nvPr/>
        </p:nvSpPr>
        <p:spPr>
          <a:xfrm>
            <a:off x="8557162" y="1436914"/>
            <a:ext cx="1852551" cy="1876302"/>
          </a:xfrm>
          <a:prstGeom prst="ellipse">
            <a:avLst/>
          </a:prstGeom>
          <a:solidFill>
            <a:schemeClr val="accent2">
              <a:lumMod val="20000"/>
              <a:lumOff val="80000"/>
            </a:schemeClr>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latin typeface="Merriweather" pitchFamily="2" charset="77"/>
              </a:rPr>
              <a:t>Local Pregnancy Clinics</a:t>
            </a:r>
          </a:p>
        </p:txBody>
      </p:sp>
      <p:sp>
        <p:nvSpPr>
          <p:cNvPr id="8" name="Oval 7">
            <a:extLst>
              <a:ext uri="{FF2B5EF4-FFF2-40B4-BE49-F238E27FC236}">
                <a16:creationId xmlns:a16="http://schemas.microsoft.com/office/drawing/2014/main" id="{FD2BB5BE-513E-1167-8C69-4C28C29669E5}"/>
              </a:ext>
            </a:extLst>
          </p:cNvPr>
          <p:cNvSpPr/>
          <p:nvPr/>
        </p:nvSpPr>
        <p:spPr>
          <a:xfrm>
            <a:off x="1151907" y="3879274"/>
            <a:ext cx="1991096" cy="1876302"/>
          </a:xfrm>
          <a:prstGeom prst="ellipse">
            <a:avLst/>
          </a:prstGeom>
          <a:solidFill>
            <a:schemeClr val="accent2">
              <a:lumMod val="20000"/>
              <a:lumOff val="80000"/>
            </a:schemeClr>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latin typeface="Merriweather" pitchFamily="2" charset="77"/>
              </a:rPr>
              <a:t>Childbirth Connection</a:t>
            </a:r>
          </a:p>
        </p:txBody>
      </p:sp>
      <p:sp>
        <p:nvSpPr>
          <p:cNvPr id="9" name="Oval 8">
            <a:extLst>
              <a:ext uri="{FF2B5EF4-FFF2-40B4-BE49-F238E27FC236}">
                <a16:creationId xmlns:a16="http://schemas.microsoft.com/office/drawing/2014/main" id="{21F0F9C3-D376-11D0-E20B-3E55614DEB43}"/>
              </a:ext>
            </a:extLst>
          </p:cNvPr>
          <p:cNvSpPr/>
          <p:nvPr/>
        </p:nvSpPr>
        <p:spPr>
          <a:xfrm>
            <a:off x="8557163" y="3879274"/>
            <a:ext cx="1991096" cy="1876302"/>
          </a:xfrm>
          <a:prstGeom prst="ellipse">
            <a:avLst/>
          </a:prstGeom>
          <a:solidFill>
            <a:schemeClr val="accent2">
              <a:lumMod val="20000"/>
              <a:lumOff val="80000"/>
            </a:schemeClr>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latin typeface="Merriweather" pitchFamily="2" charset="77"/>
              </a:rPr>
              <a:t>Before, Between, and Beyond Pregnancy Website</a:t>
            </a:r>
          </a:p>
        </p:txBody>
      </p:sp>
      <p:sp>
        <p:nvSpPr>
          <p:cNvPr id="10" name="Oval 9">
            <a:extLst>
              <a:ext uri="{FF2B5EF4-FFF2-40B4-BE49-F238E27FC236}">
                <a16:creationId xmlns:a16="http://schemas.microsoft.com/office/drawing/2014/main" id="{7A515E3E-4903-AD81-068A-DE25F80C43B5}"/>
              </a:ext>
            </a:extLst>
          </p:cNvPr>
          <p:cNvSpPr/>
          <p:nvPr/>
        </p:nvSpPr>
        <p:spPr>
          <a:xfrm>
            <a:off x="3686299" y="4672940"/>
            <a:ext cx="1852551" cy="1876302"/>
          </a:xfrm>
          <a:prstGeom prst="ellipse">
            <a:avLst/>
          </a:prstGeom>
          <a:solidFill>
            <a:schemeClr val="accent2">
              <a:lumMod val="20000"/>
              <a:lumOff val="80000"/>
            </a:schemeClr>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latin typeface="Merriweather" pitchFamily="2" charset="77"/>
              </a:rPr>
              <a:t>March of Dimes</a:t>
            </a:r>
          </a:p>
        </p:txBody>
      </p:sp>
      <p:sp>
        <p:nvSpPr>
          <p:cNvPr id="11" name="Oval 10">
            <a:extLst>
              <a:ext uri="{FF2B5EF4-FFF2-40B4-BE49-F238E27FC236}">
                <a16:creationId xmlns:a16="http://schemas.microsoft.com/office/drawing/2014/main" id="{9C4A40FD-0351-7E88-7E8E-7831617FD5F3}"/>
              </a:ext>
            </a:extLst>
          </p:cNvPr>
          <p:cNvSpPr/>
          <p:nvPr/>
        </p:nvSpPr>
        <p:spPr>
          <a:xfrm>
            <a:off x="6273140" y="4672940"/>
            <a:ext cx="1852551" cy="1876302"/>
          </a:xfrm>
          <a:prstGeom prst="ellipse">
            <a:avLst/>
          </a:prstGeom>
          <a:solidFill>
            <a:schemeClr val="accent2">
              <a:lumMod val="20000"/>
              <a:lumOff val="80000"/>
            </a:schemeClr>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latin typeface="Merriweather" pitchFamily="2" charset="77"/>
              </a:rPr>
              <a:t>Medicaid &amp; CHIP Perinatal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B20D-4174-8DE9-BCA1-041A45ADBCD6}"/>
              </a:ext>
            </a:extLst>
          </p:cNvPr>
          <p:cNvSpPr>
            <a:spLocks noGrp="1"/>
          </p:cNvSpPr>
          <p:nvPr>
            <p:ph type="title"/>
          </p:nvPr>
        </p:nvSpPr>
        <p:spPr/>
        <p:txBody>
          <a:bodyPr/>
          <a:lstStyle/>
          <a:p>
            <a:r>
              <a:rPr lang="en-US" b="1" dirty="0">
                <a:solidFill>
                  <a:srgbClr val="FFFF00"/>
                </a:solidFill>
                <a:latin typeface="Merriweather" pitchFamily="2" charset="77"/>
              </a:rPr>
              <a:t>Teen Pregnancy in the United States</a:t>
            </a:r>
          </a:p>
        </p:txBody>
      </p:sp>
      <p:sp>
        <p:nvSpPr>
          <p:cNvPr id="3" name="Google Shape;104;g11902aaeef3_0_4">
            <a:extLst>
              <a:ext uri="{FF2B5EF4-FFF2-40B4-BE49-F238E27FC236}">
                <a16:creationId xmlns:a16="http://schemas.microsoft.com/office/drawing/2014/main" id="{45902EFF-F70C-E5D1-5F45-E4411B203920}"/>
              </a:ext>
            </a:extLst>
          </p:cNvPr>
          <p:cNvSpPr txBox="1"/>
          <p:nvPr/>
        </p:nvSpPr>
        <p:spPr>
          <a:xfrm>
            <a:off x="-409433" y="2060811"/>
            <a:ext cx="4790364" cy="5462994"/>
          </a:xfrm>
          <a:prstGeom prst="rect">
            <a:avLst/>
          </a:prstGeom>
          <a:noFill/>
          <a:ln>
            <a:noFill/>
          </a:ln>
        </p:spPr>
        <p:txBody>
          <a:bodyPr spcFirstLastPara="1" wrap="square" lIns="121900" tIns="121900" rIns="121900" bIns="121900" anchor="t" anchorCtr="0">
            <a:spAutoFit/>
          </a:bodyPr>
          <a:lstStyle/>
          <a:p>
            <a:pPr marL="952496" lvl="1" indent="-342900" defTabSz="1219170">
              <a:lnSpc>
                <a:spcPct val="150000"/>
              </a:lnSpc>
              <a:buClr>
                <a:srgbClr val="31394D"/>
              </a:buClr>
              <a:buSzPts val="1800"/>
              <a:buFont typeface="Arial" panose="020B0604020202020204" pitchFamily="34" charset="0"/>
              <a:buChar char="•"/>
            </a:pPr>
            <a:r>
              <a:rPr lang="en-US" sz="1600" kern="0" dirty="0">
                <a:solidFill>
                  <a:srgbClr val="31394D"/>
                </a:solidFill>
                <a:latin typeface="Palatino" pitchFamily="2" charset="77"/>
                <a:ea typeface="Palatino" pitchFamily="2" charset="77"/>
                <a:cs typeface="Roboto"/>
                <a:sym typeface="Roboto"/>
              </a:rPr>
              <a:t>Despite the United State’s teen birth rate, 15.4 (births per 1,000 females aged 15-19 years) steadily declining over time, there remains a concern for women of vulnerable populations.</a:t>
            </a:r>
          </a:p>
          <a:p>
            <a:pPr marL="609596" lvl="1" defTabSz="1219170">
              <a:lnSpc>
                <a:spcPct val="150000"/>
              </a:lnSpc>
              <a:buClr>
                <a:srgbClr val="31394D"/>
              </a:buClr>
              <a:buSzPts val="1800"/>
            </a:pPr>
            <a:endParaRPr lang="en-US" sz="1600" kern="0" dirty="0">
              <a:solidFill>
                <a:srgbClr val="31394D"/>
              </a:solidFill>
              <a:latin typeface="Palatino" pitchFamily="2" charset="77"/>
              <a:ea typeface="Palatino" pitchFamily="2" charset="77"/>
              <a:cs typeface="Roboto"/>
              <a:sym typeface="Roboto"/>
            </a:endParaRPr>
          </a:p>
          <a:p>
            <a:pPr marL="952496" lvl="1" indent="-342900" defTabSz="1219170">
              <a:lnSpc>
                <a:spcPct val="150000"/>
              </a:lnSpc>
              <a:buClr>
                <a:srgbClr val="31394D"/>
              </a:buClr>
              <a:buSzPts val="1800"/>
              <a:buFont typeface="Arial" panose="020B0604020202020204" pitchFamily="34" charset="0"/>
              <a:buChar char="•"/>
            </a:pPr>
            <a:r>
              <a:rPr lang="en-US" sz="1600" dirty="0">
                <a:solidFill>
                  <a:schemeClr val="tx1">
                    <a:lumMod val="50000"/>
                  </a:schemeClr>
                </a:solidFill>
                <a:latin typeface="Palatino" pitchFamily="2" charset="77"/>
                <a:ea typeface="Palatino" pitchFamily="2" charset="77"/>
                <a:cs typeface="Krub" pitchFamily="2" charset="-34"/>
              </a:rPr>
              <a:t>Teen pregnancies account for only a small proportion of all pregnancies in developed countries, but they receive disproportionate attention.</a:t>
            </a:r>
          </a:p>
          <a:p>
            <a:pPr marL="952496" lvl="1" indent="-342900" defTabSz="1219170">
              <a:lnSpc>
                <a:spcPct val="150000"/>
              </a:lnSpc>
              <a:buClr>
                <a:srgbClr val="31394D"/>
              </a:buClr>
              <a:buSzPts val="1800"/>
              <a:buFont typeface="Arial" panose="020B0604020202020204" pitchFamily="34" charset="0"/>
              <a:buChar char="•"/>
            </a:pPr>
            <a:endParaRPr lang="en-US" sz="1400" kern="0" dirty="0">
              <a:solidFill>
                <a:srgbClr val="31394D"/>
              </a:solidFill>
              <a:latin typeface="Palatino" pitchFamily="2" charset="77"/>
              <a:ea typeface="Palatino" pitchFamily="2" charset="77"/>
              <a:cs typeface="Roboto"/>
              <a:sym typeface="Roboto"/>
            </a:endParaRPr>
          </a:p>
          <a:p>
            <a:pPr marL="609585" indent="-457189" defTabSz="1219170">
              <a:lnSpc>
                <a:spcPct val="150000"/>
              </a:lnSpc>
              <a:buClr>
                <a:srgbClr val="31394D"/>
              </a:buClr>
              <a:buSzPts val="1800"/>
              <a:buFont typeface="Roboto"/>
              <a:buChar char="●"/>
            </a:pPr>
            <a:endParaRPr lang="en-US" sz="1400" kern="0" dirty="0">
              <a:solidFill>
                <a:srgbClr val="31394D"/>
              </a:solidFill>
              <a:latin typeface="Proxima Nova" panose="020B0604020202020204" charset="0"/>
              <a:ea typeface="Roboto"/>
              <a:cs typeface="Roboto"/>
              <a:sym typeface="Roboto"/>
            </a:endParaRPr>
          </a:p>
          <a:p>
            <a:pPr marL="1066785" lvl="1" indent="-457189" defTabSz="1219170">
              <a:lnSpc>
                <a:spcPct val="150000"/>
              </a:lnSpc>
              <a:buClr>
                <a:srgbClr val="31394D"/>
              </a:buClr>
              <a:buSzPts val="1800"/>
              <a:buFont typeface="Roboto"/>
              <a:buChar char="●"/>
            </a:pPr>
            <a:endParaRPr sz="1400" kern="0" dirty="0">
              <a:solidFill>
                <a:srgbClr val="31394D"/>
              </a:solidFill>
              <a:latin typeface="Proxima Nova" panose="020B0604020202020204" charset="0"/>
              <a:ea typeface="Roboto"/>
              <a:cs typeface="Roboto"/>
              <a:sym typeface="Roboto"/>
            </a:endParaRPr>
          </a:p>
          <a:p>
            <a:pPr marL="152396" defTabSz="1219170">
              <a:lnSpc>
                <a:spcPct val="150000"/>
              </a:lnSpc>
              <a:buClr>
                <a:srgbClr val="31394D"/>
              </a:buClr>
              <a:buSzPts val="1800"/>
            </a:pPr>
            <a:endParaRPr sz="2400" b="1" kern="0" dirty="0">
              <a:solidFill>
                <a:srgbClr val="31394D"/>
              </a:solidFill>
              <a:latin typeface="Proxima Nova" panose="020B0604020202020204" charset="0"/>
              <a:ea typeface="Roboto"/>
              <a:cs typeface="Roboto"/>
              <a:sym typeface="Roboto"/>
            </a:endParaRPr>
          </a:p>
        </p:txBody>
      </p:sp>
      <p:graphicFrame>
        <p:nvGraphicFramePr>
          <p:cNvPr id="4" name="Chart 3">
            <a:extLst>
              <a:ext uri="{FF2B5EF4-FFF2-40B4-BE49-F238E27FC236}">
                <a16:creationId xmlns:a16="http://schemas.microsoft.com/office/drawing/2014/main" id="{1B3E2B27-2FD6-AA45-7CBA-77F33AC27520}"/>
              </a:ext>
            </a:extLst>
          </p:cNvPr>
          <p:cNvGraphicFramePr>
            <a:graphicFrameLocks/>
          </p:cNvGraphicFramePr>
          <p:nvPr>
            <p:extLst>
              <p:ext uri="{D42A27DB-BD31-4B8C-83A1-F6EECF244321}">
                <p14:modId xmlns:p14="http://schemas.microsoft.com/office/powerpoint/2010/main" val="2653195647"/>
              </p:ext>
            </p:extLst>
          </p:nvPr>
        </p:nvGraphicFramePr>
        <p:xfrm>
          <a:off x="4490114" y="2088107"/>
          <a:ext cx="7410734" cy="37121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59CCAA2-43E4-2A9B-C098-2B4A2CFBE076}"/>
              </a:ext>
            </a:extLst>
          </p:cNvPr>
          <p:cNvSpPr txBox="1"/>
          <p:nvPr/>
        </p:nvSpPr>
        <p:spPr>
          <a:xfrm>
            <a:off x="279153" y="6094564"/>
            <a:ext cx="11184964" cy="984885"/>
          </a:xfrm>
          <a:prstGeom prst="rect">
            <a:avLst/>
          </a:prstGeom>
          <a:noFill/>
        </p:spPr>
        <p:txBody>
          <a:bodyPr wrap="square" rtlCol="0">
            <a:spAutoFit/>
          </a:bodyPr>
          <a:lstStyle/>
          <a:p>
            <a:endParaRPr lang="en-US" sz="1000" dirty="0"/>
          </a:p>
          <a:p>
            <a:r>
              <a:rPr lang="en-US" sz="1000" dirty="0"/>
              <a:t>AK;, M. J. A. H. B. E. O. M. J. K. D. (n.d.). </a:t>
            </a:r>
            <a:r>
              <a:rPr lang="en-US" sz="1000" i="1" dirty="0"/>
              <a:t>Births: Final data for 2019</a:t>
            </a:r>
            <a:r>
              <a:rPr lang="en-US" sz="1000" dirty="0"/>
              <a:t>. National vital statistics reports : from the Centers for Disease Control and Prevention, National Center for Health Statistics, National Vital Statistics System. Retrieved June 1, 2022, from https://</a:t>
            </a:r>
            <a:r>
              <a:rPr lang="en-US" sz="1000" dirty="0" err="1"/>
              <a:t>pubmed.ncbi.nlm.nih.gov</a:t>
            </a:r>
            <a:r>
              <a:rPr lang="en-US" sz="1000" dirty="0"/>
              <a:t>/33814033/ </a:t>
            </a:r>
          </a:p>
          <a:p>
            <a:pPr lvl="0">
              <a:defRPr/>
            </a:pPr>
            <a:r>
              <a:rPr lang="en-US" sz="1000" i="1" dirty="0"/>
              <a:t>National Vital Statistics Reports</a:t>
            </a:r>
            <a:r>
              <a:rPr lang="en-US" sz="1000" dirty="0"/>
              <a:t>. (n.d.). Retrieved June 1, 2022, from https://</a:t>
            </a:r>
            <a:r>
              <a:rPr lang="en-US" sz="1000" dirty="0" err="1"/>
              <a:t>www.cdc.gov</a:t>
            </a:r>
            <a:r>
              <a:rPr lang="en-US" sz="1000" dirty="0"/>
              <a:t>/</a:t>
            </a:r>
            <a:r>
              <a:rPr lang="en-US" sz="1000" dirty="0" err="1"/>
              <a:t>nchs</a:t>
            </a:r>
            <a:r>
              <a:rPr lang="en-US" sz="1000" dirty="0"/>
              <a:t>/data/</a:t>
            </a:r>
            <a:r>
              <a:rPr lang="en-US" sz="1000" dirty="0" err="1"/>
              <a:t>nvsr</a:t>
            </a:r>
            <a:r>
              <a:rPr lang="en-US" sz="1000" dirty="0"/>
              <a:t>/nvsr70/NVSR70-17.pdf </a:t>
            </a:r>
          </a:p>
          <a:p>
            <a:endParaRPr lang="en-US" dirty="0"/>
          </a:p>
        </p:txBody>
      </p:sp>
    </p:spTree>
    <p:extLst>
      <p:ext uri="{BB962C8B-B14F-4D97-AF65-F5344CB8AC3E}">
        <p14:creationId xmlns:p14="http://schemas.microsoft.com/office/powerpoint/2010/main" val="35700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11902aaeef3_3_43"/>
          <p:cNvSpPr txBox="1">
            <a:spLocks noGrp="1"/>
          </p:cNvSpPr>
          <p:nvPr>
            <p:ph type="title"/>
          </p:nvPr>
        </p:nvSpPr>
        <p:spPr>
          <a:xfrm>
            <a:off x="292433" y="400967"/>
            <a:ext cx="4942000" cy="3345200"/>
          </a:xfrm>
          <a:prstGeom prst="rect">
            <a:avLst/>
          </a:prstGeom>
        </p:spPr>
        <p:txBody>
          <a:bodyPr spcFirstLastPara="1" wrap="square" lIns="121900" tIns="121900" rIns="121900" bIns="121900" anchor="t" anchorCtr="0">
            <a:normAutofit/>
          </a:bodyPr>
          <a:lstStyle/>
          <a:p>
            <a:pPr algn="ctr"/>
            <a:r>
              <a:rPr lang="en-US" dirty="0">
                <a:solidFill>
                  <a:srgbClr val="E8E825"/>
                </a:solidFill>
              </a:rPr>
              <a:t>Community Contact Information  </a:t>
            </a:r>
            <a:endParaRPr dirty="0">
              <a:solidFill>
                <a:srgbClr val="E8E825"/>
              </a:solidFill>
            </a:endParaRPr>
          </a:p>
        </p:txBody>
      </p:sp>
      <p:sp>
        <p:nvSpPr>
          <p:cNvPr id="443" name="Google Shape;443;g11902aaeef3_3_43"/>
          <p:cNvSpPr txBox="1">
            <a:spLocks noGrp="1"/>
          </p:cNvSpPr>
          <p:nvPr>
            <p:ph type="body" idx="1"/>
          </p:nvPr>
        </p:nvSpPr>
        <p:spPr>
          <a:xfrm>
            <a:off x="6005069" y="425106"/>
            <a:ext cx="5924800" cy="6523600"/>
          </a:xfrm>
          <a:prstGeom prst="rect">
            <a:avLst/>
          </a:prstGeom>
        </p:spPr>
        <p:txBody>
          <a:bodyPr spcFirstLastPara="1" wrap="square" lIns="121900" tIns="121900" rIns="121900" bIns="121900" anchor="t" anchorCtr="0">
            <a:noAutofit/>
          </a:bodyPr>
          <a:lstStyle/>
          <a:p>
            <a:pPr indent="-415067">
              <a:buSzPts val="1303"/>
              <a:buChar char="➢"/>
            </a:pPr>
            <a:r>
              <a:rPr lang="en-US" sz="1800" b="1" dirty="0">
                <a:latin typeface="Merriweather" pitchFamily="2" charset="77"/>
              </a:rPr>
              <a:t>WIC (Women, Infants, &amp; Children) </a:t>
            </a:r>
            <a:endParaRPr sz="1800" b="1" dirty="0">
              <a:latin typeface="Merriweather" pitchFamily="2" charset="77"/>
            </a:endParaRPr>
          </a:p>
          <a:p>
            <a:pPr lvl="1" indent="-399405">
              <a:buSzPts val="1118"/>
            </a:pPr>
            <a:r>
              <a:rPr lang="en-US" sz="1400" dirty="0">
                <a:latin typeface="Merriweather" pitchFamily="2" charset="77"/>
              </a:rPr>
              <a:t>phone: (979) 260-2942</a:t>
            </a:r>
            <a:endParaRPr sz="1400" dirty="0">
              <a:latin typeface="Merriweather" pitchFamily="2" charset="77"/>
            </a:endParaRPr>
          </a:p>
          <a:p>
            <a:pPr lvl="1" indent="-390938">
              <a:buSzPts val="1018"/>
            </a:pPr>
            <a:r>
              <a:rPr lang="en-US" sz="1400" dirty="0">
                <a:latin typeface="Merriweather" pitchFamily="2" charset="77"/>
              </a:rPr>
              <a:t>website: </a:t>
            </a:r>
            <a:r>
              <a:rPr lang="en-US" sz="1400" u="sng" dirty="0">
                <a:solidFill>
                  <a:srgbClr val="0070C0"/>
                </a:solidFill>
                <a:latin typeface="Merriweather" pitchFamily="2" charset="77"/>
                <a:sym typeface="Arial"/>
              </a:rPr>
              <a:t>http://www.capbv.org/programs/women-infants-and-children/</a:t>
            </a:r>
            <a:endParaRPr sz="1400" u="sng" dirty="0">
              <a:solidFill>
                <a:srgbClr val="0070C0"/>
              </a:solidFill>
              <a:latin typeface="Merriweather" pitchFamily="2" charset="77"/>
            </a:endParaRPr>
          </a:p>
          <a:p>
            <a:pPr indent="-415067">
              <a:buSzPts val="1303"/>
              <a:buChar char="➢"/>
            </a:pPr>
            <a:r>
              <a:rPr lang="en-US" sz="1800" b="1" dirty="0">
                <a:latin typeface="Merriweather" pitchFamily="2" charset="77"/>
              </a:rPr>
              <a:t>Before, Between and Beyond Pregnancy Website</a:t>
            </a:r>
          </a:p>
          <a:p>
            <a:pPr lvl="1" indent="-415067">
              <a:buSzPts val="1303"/>
              <a:buFont typeface="Courier New" panose="02070309020205020404" pitchFamily="49" charset="0"/>
              <a:buChar char="o"/>
            </a:pPr>
            <a:r>
              <a:rPr lang="en-US" sz="1400" dirty="0">
                <a:latin typeface="Merriweather" pitchFamily="2" charset="77"/>
              </a:rPr>
              <a:t>website: </a:t>
            </a:r>
            <a:r>
              <a:rPr lang="en-US" sz="1400" u="sng" dirty="0">
                <a:solidFill>
                  <a:srgbClr val="0070C0"/>
                </a:solidFill>
                <a:latin typeface="Merriweather" pitchFamily="2" charset="77"/>
              </a:rPr>
              <a:t>http://www.beforeandbeyond.org/</a:t>
            </a:r>
          </a:p>
          <a:p>
            <a:pPr indent="-415067">
              <a:buSzPts val="1303"/>
              <a:buChar char="➢"/>
            </a:pPr>
            <a:r>
              <a:rPr lang="en-US" sz="1800" b="1" dirty="0">
                <a:latin typeface="Merriweather" pitchFamily="2" charset="77"/>
              </a:rPr>
              <a:t>Texas Health Steps</a:t>
            </a:r>
          </a:p>
          <a:p>
            <a:pPr marL="1089853" lvl="1" indent="-285750">
              <a:buSzPts val="1303"/>
            </a:pPr>
            <a:r>
              <a:rPr lang="en-US" sz="1400" dirty="0">
                <a:latin typeface="Merriweather" pitchFamily="2" charset="77"/>
              </a:rPr>
              <a:t>website</a:t>
            </a:r>
            <a:r>
              <a:rPr lang="en-US" sz="1400" b="1" dirty="0">
                <a:latin typeface="Merriweather" pitchFamily="2" charset="77"/>
              </a:rPr>
              <a:t>: </a:t>
            </a:r>
            <a:r>
              <a:rPr lang="en-US" sz="1400" b="1" u="sng" dirty="0">
                <a:solidFill>
                  <a:srgbClr val="0070C0"/>
                </a:solidFill>
                <a:latin typeface="Merriweather" pitchFamily="2" charset="77"/>
              </a:rPr>
              <a:t>http://</a:t>
            </a:r>
            <a:r>
              <a:rPr lang="en-US" sz="1400" b="1" u="sng" dirty="0" err="1">
                <a:solidFill>
                  <a:srgbClr val="0070C0"/>
                </a:solidFill>
                <a:latin typeface="Merriweather" pitchFamily="2" charset="77"/>
              </a:rPr>
              <a:t>txhealthsteps.com</a:t>
            </a:r>
            <a:r>
              <a:rPr lang="en-US" sz="1400" b="1" u="sng" dirty="0">
                <a:solidFill>
                  <a:srgbClr val="0070C0"/>
                </a:solidFill>
                <a:latin typeface="Merriweather" pitchFamily="2" charset="77"/>
              </a:rPr>
              <a:t>/</a:t>
            </a:r>
          </a:p>
          <a:p>
            <a:pPr indent="-415067">
              <a:buSzPts val="1303"/>
              <a:buChar char="➢"/>
            </a:pPr>
            <a:r>
              <a:rPr lang="en-US" sz="1800" b="1" dirty="0">
                <a:latin typeface="Merriweather" pitchFamily="2" charset="77"/>
              </a:rPr>
              <a:t>Childbirth Connection</a:t>
            </a:r>
          </a:p>
          <a:p>
            <a:pPr marL="1089853" lvl="1" indent="-285750">
              <a:buSzPts val="1303"/>
            </a:pPr>
            <a:r>
              <a:rPr lang="en-US" sz="1400" dirty="0">
                <a:latin typeface="Merriweather" pitchFamily="2" charset="77"/>
              </a:rPr>
              <a:t>website: </a:t>
            </a:r>
            <a:r>
              <a:rPr lang="en-US" sz="1400" u="sng" dirty="0">
                <a:solidFill>
                  <a:srgbClr val="0070C0"/>
                </a:solidFill>
                <a:latin typeface="Merriweather" pitchFamily="2" charset="77"/>
              </a:rPr>
              <a:t>http://</a:t>
            </a:r>
            <a:r>
              <a:rPr lang="en-US" sz="1400" u="sng" dirty="0" err="1">
                <a:solidFill>
                  <a:srgbClr val="0070C0"/>
                </a:solidFill>
                <a:latin typeface="Merriweather" pitchFamily="2" charset="77"/>
              </a:rPr>
              <a:t>www.childbirthconnection.org</a:t>
            </a:r>
            <a:r>
              <a:rPr lang="en-US" sz="1400" u="sng" dirty="0">
                <a:solidFill>
                  <a:srgbClr val="0070C0"/>
                </a:solidFill>
                <a:latin typeface="Merriweather" pitchFamily="2" charset="77"/>
              </a:rPr>
              <a:t>/</a:t>
            </a:r>
          </a:p>
          <a:p>
            <a:pPr indent="-415067">
              <a:buSzPts val="1303"/>
              <a:buChar char="➢"/>
            </a:pPr>
            <a:r>
              <a:rPr lang="en-US" sz="1800" b="1" dirty="0">
                <a:latin typeface="Merriweather" pitchFamily="2" charset="77"/>
              </a:rPr>
              <a:t>Medicaid &amp; CHIP Perinatal</a:t>
            </a:r>
          </a:p>
          <a:p>
            <a:pPr marL="1089853" lvl="1" indent="-285750">
              <a:buSzPts val="1303"/>
            </a:pPr>
            <a:r>
              <a:rPr lang="en-US" sz="1400" dirty="0">
                <a:latin typeface="Merriweather" pitchFamily="2" charset="77"/>
              </a:rPr>
              <a:t>website</a:t>
            </a:r>
            <a:r>
              <a:rPr lang="en-US" sz="1400" b="1" dirty="0">
                <a:latin typeface="Merriweather" pitchFamily="2" charset="77"/>
              </a:rPr>
              <a:t>: </a:t>
            </a:r>
            <a:r>
              <a:rPr lang="en-US" sz="1400" u="sng" dirty="0">
                <a:solidFill>
                  <a:srgbClr val="0070C0"/>
                </a:solidFill>
                <a:latin typeface="Merriweather" pitchFamily="2" charset="77"/>
              </a:rPr>
              <a:t>https://</a:t>
            </a:r>
            <a:r>
              <a:rPr lang="en-US" sz="1400" u="sng" dirty="0" err="1">
                <a:solidFill>
                  <a:srgbClr val="0070C0"/>
                </a:solidFill>
                <a:latin typeface="Merriweather" pitchFamily="2" charset="77"/>
              </a:rPr>
              <a:t>www.yourtexasbenefits.com</a:t>
            </a:r>
            <a:r>
              <a:rPr lang="en-US" sz="1400" u="sng" dirty="0">
                <a:solidFill>
                  <a:srgbClr val="0070C0"/>
                </a:solidFill>
                <a:latin typeface="Merriweather" pitchFamily="2" charset="77"/>
              </a:rPr>
              <a:t>/Learn/Home</a:t>
            </a:r>
          </a:p>
          <a:p>
            <a:pPr indent="-415067">
              <a:buSzPts val="1303"/>
              <a:buChar char="➢"/>
            </a:pPr>
            <a:r>
              <a:rPr lang="en-US" sz="1800" b="1" dirty="0">
                <a:latin typeface="Merriweather" pitchFamily="2" charset="77"/>
              </a:rPr>
              <a:t>Texas TIPS - Texas Teratogen Information in Pregnancy</a:t>
            </a:r>
          </a:p>
          <a:p>
            <a:pPr marL="1089853" lvl="1" indent="-285750">
              <a:buSzPts val="1303"/>
            </a:pPr>
            <a:r>
              <a:rPr lang="en-US" sz="1400" dirty="0">
                <a:latin typeface="Merriweather" pitchFamily="2" charset="77"/>
              </a:rPr>
              <a:t>website</a:t>
            </a:r>
            <a:r>
              <a:rPr lang="en-US" sz="1400" b="1" dirty="0">
                <a:latin typeface="Merriweather" pitchFamily="2" charset="77"/>
              </a:rPr>
              <a:t>: </a:t>
            </a:r>
            <a:r>
              <a:rPr lang="en-US" sz="1400" u="sng" dirty="0">
                <a:solidFill>
                  <a:srgbClr val="0070C0"/>
                </a:solidFill>
                <a:latin typeface="Merriweather" pitchFamily="2" charset="77"/>
              </a:rPr>
              <a:t>https://med.uth.edu/texastips/</a:t>
            </a:r>
          </a:p>
          <a:p>
            <a:pPr indent="-415067">
              <a:buSzPts val="1303"/>
              <a:buChar char="➢"/>
            </a:pPr>
            <a:r>
              <a:rPr lang="en-US" sz="1800" b="1" dirty="0">
                <a:latin typeface="Merriweather" pitchFamily="2" charset="77"/>
              </a:rPr>
              <a:t>March of Dimes </a:t>
            </a:r>
            <a:endParaRPr sz="1800" b="1" dirty="0">
              <a:latin typeface="Merriweather" pitchFamily="2" charset="77"/>
            </a:endParaRPr>
          </a:p>
          <a:p>
            <a:pPr lvl="1" indent="-390938">
              <a:buSzPts val="1018"/>
            </a:pPr>
            <a:r>
              <a:rPr lang="en-US" sz="1400" dirty="0">
                <a:solidFill>
                  <a:schemeClr val="tx1">
                    <a:lumMod val="50000"/>
                  </a:schemeClr>
                </a:solidFill>
                <a:latin typeface="Merriweather" pitchFamily="2" charset="77"/>
              </a:rPr>
              <a:t>website: </a:t>
            </a:r>
            <a:r>
              <a:rPr lang="en-US" sz="1400" u="sng" dirty="0">
                <a:solidFill>
                  <a:srgbClr val="0070C0"/>
                </a:solidFill>
                <a:latin typeface="Merriweather" pitchFamily="2" charset="77"/>
                <a:sym typeface="Arial"/>
                <a:hlinkClick r:id="rId3">
                  <a:extLst>
                    <a:ext uri="{A12FA001-AC4F-418D-AE19-62706E023703}">
                      <ahyp:hlinkClr xmlns:ahyp="http://schemas.microsoft.com/office/drawing/2018/hyperlinkcolor" val="tx"/>
                    </a:ext>
                  </a:extLst>
                </a:hlinkClick>
              </a:rPr>
              <a:t>https://www.marchofdimes.org/</a:t>
            </a:r>
            <a:endParaRPr lang="en-US" sz="1400" u="sng" dirty="0">
              <a:solidFill>
                <a:srgbClr val="0070C0"/>
              </a:solidFill>
              <a:latin typeface="Merriweather" pitchFamily="2" charset="77"/>
              <a:sym typeface="Arial"/>
            </a:endParaRPr>
          </a:p>
          <a:p>
            <a:pPr lvl="1" indent="-390938">
              <a:buSzPts val="1018"/>
            </a:pPr>
            <a:endParaRPr lang="en-US" sz="1400" u="sng" dirty="0">
              <a:solidFill>
                <a:srgbClr val="1155CC"/>
              </a:solidFill>
              <a:highlight>
                <a:srgbClr val="FFFFFF"/>
              </a:highlight>
              <a:latin typeface="Arial"/>
              <a:ea typeface="Arial"/>
              <a:cs typeface="Arial"/>
              <a:sym typeface="Arial"/>
            </a:endParaRPr>
          </a:p>
          <a:p>
            <a:pPr lvl="1" indent="-390938">
              <a:buSzPts val="1018"/>
            </a:pPr>
            <a:endParaRPr lang="en-US" sz="1400" u="sng" dirty="0">
              <a:solidFill>
                <a:srgbClr val="1155CC"/>
              </a:solidFill>
              <a:highlight>
                <a:srgbClr val="FFFFFF"/>
              </a:highlight>
              <a:latin typeface="Arial"/>
              <a:ea typeface="Arial"/>
              <a:cs typeface="Arial"/>
              <a:sym typeface="Arial"/>
            </a:endParaRPr>
          </a:p>
        </p:txBody>
      </p:sp>
      <p:pic>
        <p:nvPicPr>
          <p:cNvPr id="4100" name="Picture 4" descr="beyondpreg">
            <a:extLst>
              <a:ext uri="{FF2B5EF4-FFF2-40B4-BE49-F238E27FC236}">
                <a16:creationId xmlns:a16="http://schemas.microsoft.com/office/drawing/2014/main" id="{0BE4E83C-6A72-71F1-1010-03F816FD6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5" y="2656775"/>
            <a:ext cx="2540000" cy="147320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4102" name="Picture 6" descr="TSteps">
            <a:extLst>
              <a:ext uri="{FF2B5EF4-FFF2-40B4-BE49-F238E27FC236}">
                <a16:creationId xmlns:a16="http://schemas.microsoft.com/office/drawing/2014/main" id="{E57A8903-8A44-5BEE-DFF5-A6216142D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996" y="3568714"/>
            <a:ext cx="1670537" cy="2203828"/>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4104" name="Picture 8" descr="marchofdimes-150">
            <a:extLst>
              <a:ext uri="{FF2B5EF4-FFF2-40B4-BE49-F238E27FC236}">
                <a16:creationId xmlns:a16="http://schemas.microsoft.com/office/drawing/2014/main" id="{AA70CCB2-C394-CB0F-7D95-9073D85A56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2931" y="2949921"/>
            <a:ext cx="1514190" cy="114069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4106" name="Picture 10" descr="childconnection">
            <a:extLst>
              <a:ext uri="{FF2B5EF4-FFF2-40B4-BE49-F238E27FC236}">
                <a16:creationId xmlns:a16="http://schemas.microsoft.com/office/drawing/2014/main" id="{9A0647A4-5C24-E1E1-937F-62D9D9CA25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8178" y="2498110"/>
            <a:ext cx="1670537" cy="107950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4110" name="Picture 14" descr="WIC | jackson-hinds">
            <a:extLst>
              <a:ext uri="{FF2B5EF4-FFF2-40B4-BE49-F238E27FC236}">
                <a16:creationId xmlns:a16="http://schemas.microsoft.com/office/drawing/2014/main" id="{3A336DE1-87FC-455D-C9BE-538CFABF6D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097047"/>
            <a:ext cx="4077120" cy="1693708"/>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4112" name="Picture 16" descr="CHIP | Texas Children's Health Plan">
            <a:extLst>
              <a:ext uri="{FF2B5EF4-FFF2-40B4-BE49-F238E27FC236}">
                <a16:creationId xmlns:a16="http://schemas.microsoft.com/office/drawing/2014/main" id="{179D7707-402D-24E2-9905-D1BFBD5905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14" y="5778500"/>
            <a:ext cx="5785922" cy="107950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A8959D-E1E4-9C78-3F7D-647578D20E27}"/>
              </a:ext>
            </a:extLst>
          </p:cNvPr>
          <p:cNvSpPr txBox="1"/>
          <p:nvPr/>
        </p:nvSpPr>
        <p:spPr>
          <a:xfrm>
            <a:off x="6096000" y="6567689"/>
            <a:ext cx="5932521" cy="246221"/>
          </a:xfrm>
          <a:prstGeom prst="rect">
            <a:avLst/>
          </a:prstGeom>
          <a:noFill/>
          <a:ln>
            <a:noFill/>
          </a:ln>
        </p:spPr>
        <p:txBody>
          <a:bodyPr wrap="square" rtlCol="0">
            <a:spAutoFit/>
          </a:bodyPr>
          <a:lstStyle/>
          <a:p>
            <a:r>
              <a:rPr lang="en-US" sz="1000" dirty="0"/>
              <a:t>https://</a:t>
            </a:r>
            <a:r>
              <a:rPr lang="en-US" sz="1000" dirty="0" err="1"/>
              <a:t>www.dshs.state.tx.us</a:t>
            </a:r>
            <a:r>
              <a:rPr lang="en-US" sz="1000" dirty="0"/>
              <a:t>/</a:t>
            </a:r>
            <a:r>
              <a:rPr lang="en-US" sz="1000" dirty="0" err="1"/>
              <a:t>healthytexasbabies</a:t>
            </a:r>
            <a:r>
              <a:rPr lang="en-US" sz="1000" dirty="0"/>
              <a:t>/resources-</a:t>
            </a:r>
            <a:r>
              <a:rPr lang="en-US" sz="1000" dirty="0" err="1"/>
              <a:t>moms.aspx</a:t>
            </a:r>
            <a:endParaRPr lang="en-US" sz="1000" dirty="0"/>
          </a:p>
        </p:txBody>
      </p:sp>
    </p:spTree>
    <p:extLst>
      <p:ext uri="{BB962C8B-B14F-4D97-AF65-F5344CB8AC3E}">
        <p14:creationId xmlns:p14="http://schemas.microsoft.com/office/powerpoint/2010/main" val="689357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25"/>
          <p:cNvPicPr preferRelativeResize="0"/>
          <p:nvPr/>
        </p:nvPicPr>
        <p:blipFill rotWithShape="1">
          <a:blip r:embed="rId3">
            <a:alphaModFix amt="30000"/>
          </a:blip>
          <a:srcRect l="24602" t="36830" r="52800" b="42063"/>
          <a:stretch/>
        </p:blipFill>
        <p:spPr>
          <a:xfrm>
            <a:off x="259337" y="76200"/>
            <a:ext cx="3962400" cy="4140749"/>
          </a:xfrm>
          <a:prstGeom prst="rect">
            <a:avLst/>
          </a:prstGeom>
          <a:noFill/>
          <a:ln>
            <a:noFill/>
          </a:ln>
        </p:spPr>
      </p:pic>
      <p:pic>
        <p:nvPicPr>
          <p:cNvPr id="454" name="Google Shape;454;p25"/>
          <p:cNvPicPr preferRelativeResize="0"/>
          <p:nvPr/>
        </p:nvPicPr>
        <p:blipFill rotWithShape="1">
          <a:blip r:embed="rId4">
            <a:alphaModFix/>
          </a:blip>
          <a:srcRect/>
          <a:stretch/>
        </p:blipFill>
        <p:spPr>
          <a:xfrm>
            <a:off x="630296" y="412012"/>
            <a:ext cx="6278504" cy="5969000"/>
          </a:xfrm>
          <a:prstGeom prst="rect">
            <a:avLst/>
          </a:prstGeom>
          <a:noFill/>
          <a:ln>
            <a:noFill/>
          </a:ln>
        </p:spPr>
      </p:pic>
      <p:sp>
        <p:nvSpPr>
          <p:cNvPr id="455" name="Google Shape;455;p25"/>
          <p:cNvSpPr/>
          <p:nvPr/>
        </p:nvSpPr>
        <p:spPr>
          <a:xfrm>
            <a:off x="6747619" y="-38100"/>
            <a:ext cx="5181600" cy="6934200"/>
          </a:xfrm>
          <a:prstGeom prst="rect">
            <a:avLst/>
          </a:prstGeom>
          <a:solidFill>
            <a:srgbClr val="011B48"/>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cxnSp>
        <p:nvCxnSpPr>
          <p:cNvPr id="456" name="Google Shape;456;p25"/>
          <p:cNvCxnSpPr/>
          <p:nvPr/>
        </p:nvCxnSpPr>
        <p:spPr>
          <a:xfrm>
            <a:off x="7620000" y="1782343"/>
            <a:ext cx="3556000" cy="0"/>
          </a:xfrm>
          <a:prstGeom prst="straightConnector1">
            <a:avLst/>
          </a:prstGeom>
          <a:noFill/>
          <a:ln w="38100" cap="flat" cmpd="sng">
            <a:solidFill>
              <a:srgbClr val="F9DC1D"/>
            </a:solidFill>
            <a:prstDash val="solid"/>
            <a:round/>
            <a:headEnd type="none" w="sm" len="sm"/>
            <a:tailEnd type="none" w="sm" len="sm"/>
          </a:ln>
        </p:spPr>
      </p:cxnSp>
      <p:sp>
        <p:nvSpPr>
          <p:cNvPr id="457" name="Google Shape;457;p25"/>
          <p:cNvSpPr txBox="1"/>
          <p:nvPr/>
        </p:nvSpPr>
        <p:spPr>
          <a:xfrm>
            <a:off x="6668844" y="889001"/>
            <a:ext cx="5486400" cy="830956"/>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4800" kern="0">
                <a:solidFill>
                  <a:srgbClr val="FFFFFF"/>
                </a:solidFill>
                <a:latin typeface="Proxima Nova"/>
                <a:ea typeface="Proxima Nova"/>
                <a:cs typeface="Proxima Nova"/>
                <a:sym typeface="Proxima Nova"/>
              </a:rPr>
              <a:t>QUESTIONS?</a:t>
            </a:r>
            <a:endParaRPr sz="1867" kern="0">
              <a:solidFill>
                <a:srgbClr val="000000"/>
              </a:solidFill>
              <a:latin typeface="Arial"/>
              <a:cs typeface="Arial"/>
              <a:sym typeface="Arial"/>
            </a:endParaRPr>
          </a:p>
        </p:txBody>
      </p:sp>
      <p:pic>
        <p:nvPicPr>
          <p:cNvPr id="458" name="Google Shape;458;p25"/>
          <p:cNvPicPr preferRelativeResize="0"/>
          <p:nvPr/>
        </p:nvPicPr>
        <p:blipFill rotWithShape="1">
          <a:blip r:embed="rId5">
            <a:alphaModFix/>
          </a:blip>
          <a:srcRect/>
          <a:stretch/>
        </p:blipFill>
        <p:spPr>
          <a:xfrm>
            <a:off x="7416800" y="2285286"/>
            <a:ext cx="711200" cy="619020"/>
          </a:xfrm>
          <a:prstGeom prst="rect">
            <a:avLst/>
          </a:prstGeom>
          <a:noFill/>
          <a:ln>
            <a:noFill/>
          </a:ln>
        </p:spPr>
      </p:pic>
      <p:pic>
        <p:nvPicPr>
          <p:cNvPr id="459" name="Google Shape;459;p25">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721600" y="3509543"/>
            <a:ext cx="3352800" cy="1123720"/>
          </a:xfrm>
          <a:prstGeom prst="rect">
            <a:avLst/>
          </a:prstGeom>
          <a:noFill/>
          <a:ln>
            <a:noFill/>
          </a:ln>
        </p:spPr>
      </p:pic>
      <p:pic>
        <p:nvPicPr>
          <p:cNvPr id="460" name="Google Shape;460;p25">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7977051" y="2167264"/>
            <a:ext cx="2734163" cy="928747"/>
          </a:xfrm>
          <a:prstGeom prst="rect">
            <a:avLst/>
          </a:prstGeom>
          <a:noFill/>
          <a:ln>
            <a:noFill/>
          </a:ln>
        </p:spPr>
      </p:pic>
      <p:cxnSp>
        <p:nvCxnSpPr>
          <p:cNvPr id="461" name="Google Shape;461;p25"/>
          <p:cNvCxnSpPr/>
          <p:nvPr/>
        </p:nvCxnSpPr>
        <p:spPr>
          <a:xfrm>
            <a:off x="6747619" y="5461000"/>
            <a:ext cx="5181600" cy="0"/>
          </a:xfrm>
          <a:prstGeom prst="straightConnector1">
            <a:avLst/>
          </a:prstGeom>
          <a:noFill/>
          <a:ln w="38100" cap="flat" cmpd="sng">
            <a:solidFill>
              <a:srgbClr val="F9DC1D"/>
            </a:solidFill>
            <a:prstDash val="solid"/>
            <a:round/>
            <a:headEnd type="none" w="sm" len="sm"/>
            <a:tailEnd type="none" w="sm" len="sm"/>
          </a:ln>
        </p:spPr>
      </p:cxnSp>
      <p:sp>
        <p:nvSpPr>
          <p:cNvPr id="462" name="Google Shape;462;p25"/>
          <p:cNvSpPr/>
          <p:nvPr/>
        </p:nvSpPr>
        <p:spPr>
          <a:xfrm>
            <a:off x="7772400" y="5202530"/>
            <a:ext cx="3200400" cy="461671"/>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463" name="Google Shape;463;p25"/>
          <p:cNvSpPr txBox="1"/>
          <p:nvPr/>
        </p:nvSpPr>
        <p:spPr>
          <a:xfrm>
            <a:off x="7823200" y="5202530"/>
            <a:ext cx="3048000" cy="420524"/>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2133" kern="0">
                <a:solidFill>
                  <a:srgbClr val="FFFFFF"/>
                </a:solidFill>
                <a:latin typeface="Proxima Nova"/>
                <a:ea typeface="Proxima Nova"/>
                <a:cs typeface="Proxima Nova"/>
                <a:sym typeface="Proxima Nova"/>
              </a:rPr>
              <a:t>nursing.tamu.edu/nfp</a:t>
            </a:r>
            <a:endParaRPr sz="2133" kern="0">
              <a:solidFill>
                <a:srgbClr val="FFFFFF"/>
              </a:solidFill>
              <a:latin typeface="Proxima Nova"/>
              <a:ea typeface="Proxima Nova"/>
              <a:cs typeface="Proxima Nova"/>
              <a:sym typeface="Proxima Nova"/>
            </a:endParaRPr>
          </a:p>
        </p:txBody>
      </p:sp>
    </p:spTree>
    <p:extLst>
      <p:ext uri="{BB962C8B-B14F-4D97-AF65-F5344CB8AC3E}">
        <p14:creationId xmlns:p14="http://schemas.microsoft.com/office/powerpoint/2010/main" val="2000155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25"/>
          <p:cNvPicPr preferRelativeResize="0"/>
          <p:nvPr/>
        </p:nvPicPr>
        <p:blipFill rotWithShape="1">
          <a:blip r:embed="rId3">
            <a:alphaModFix amt="30000"/>
          </a:blip>
          <a:srcRect l="24602" t="36830" r="52800" b="42063"/>
          <a:stretch/>
        </p:blipFill>
        <p:spPr>
          <a:xfrm>
            <a:off x="259337" y="76200"/>
            <a:ext cx="3962400" cy="4140749"/>
          </a:xfrm>
          <a:prstGeom prst="rect">
            <a:avLst/>
          </a:prstGeom>
          <a:noFill/>
          <a:ln>
            <a:noFill/>
          </a:ln>
        </p:spPr>
      </p:pic>
      <p:pic>
        <p:nvPicPr>
          <p:cNvPr id="454" name="Google Shape;454;p25"/>
          <p:cNvPicPr preferRelativeResize="0"/>
          <p:nvPr/>
        </p:nvPicPr>
        <p:blipFill rotWithShape="1">
          <a:blip r:embed="rId4">
            <a:alphaModFix/>
          </a:blip>
          <a:srcRect/>
          <a:stretch/>
        </p:blipFill>
        <p:spPr>
          <a:xfrm>
            <a:off x="630296" y="412012"/>
            <a:ext cx="6278504" cy="5969000"/>
          </a:xfrm>
          <a:prstGeom prst="rect">
            <a:avLst/>
          </a:prstGeom>
          <a:noFill/>
          <a:ln>
            <a:noFill/>
          </a:ln>
        </p:spPr>
      </p:pic>
      <p:sp>
        <p:nvSpPr>
          <p:cNvPr id="455" name="Google Shape;455;p25"/>
          <p:cNvSpPr/>
          <p:nvPr/>
        </p:nvSpPr>
        <p:spPr>
          <a:xfrm>
            <a:off x="6747619" y="-38100"/>
            <a:ext cx="5181600" cy="6934200"/>
          </a:xfrm>
          <a:prstGeom prst="rect">
            <a:avLst/>
          </a:prstGeom>
          <a:solidFill>
            <a:srgbClr val="011B48"/>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cxnSp>
        <p:nvCxnSpPr>
          <p:cNvPr id="456" name="Google Shape;456;p25"/>
          <p:cNvCxnSpPr/>
          <p:nvPr/>
        </p:nvCxnSpPr>
        <p:spPr>
          <a:xfrm>
            <a:off x="7620000" y="1782343"/>
            <a:ext cx="3556000" cy="0"/>
          </a:xfrm>
          <a:prstGeom prst="straightConnector1">
            <a:avLst/>
          </a:prstGeom>
          <a:noFill/>
          <a:ln w="38100" cap="flat" cmpd="sng">
            <a:solidFill>
              <a:srgbClr val="F9DC1D"/>
            </a:solidFill>
            <a:prstDash val="solid"/>
            <a:round/>
            <a:headEnd type="none" w="sm" len="sm"/>
            <a:tailEnd type="none" w="sm" len="sm"/>
          </a:ln>
        </p:spPr>
      </p:cxnSp>
      <p:sp>
        <p:nvSpPr>
          <p:cNvPr id="457" name="Google Shape;457;p25"/>
          <p:cNvSpPr txBox="1"/>
          <p:nvPr/>
        </p:nvSpPr>
        <p:spPr>
          <a:xfrm>
            <a:off x="6668844" y="889001"/>
            <a:ext cx="5486400" cy="830956"/>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4800" kern="0">
                <a:solidFill>
                  <a:srgbClr val="FFFFFF"/>
                </a:solidFill>
                <a:latin typeface="Proxima Nova"/>
                <a:ea typeface="Proxima Nova"/>
                <a:cs typeface="Proxima Nova"/>
                <a:sym typeface="Proxima Nova"/>
              </a:rPr>
              <a:t>QUESTIONS?</a:t>
            </a:r>
            <a:endParaRPr sz="1867" kern="0">
              <a:solidFill>
                <a:srgbClr val="000000"/>
              </a:solidFill>
              <a:latin typeface="Arial"/>
              <a:cs typeface="Arial"/>
              <a:sym typeface="Arial"/>
            </a:endParaRPr>
          </a:p>
        </p:txBody>
      </p:sp>
      <p:pic>
        <p:nvPicPr>
          <p:cNvPr id="458" name="Google Shape;458;p25"/>
          <p:cNvPicPr preferRelativeResize="0"/>
          <p:nvPr/>
        </p:nvPicPr>
        <p:blipFill rotWithShape="1">
          <a:blip r:embed="rId5">
            <a:alphaModFix/>
          </a:blip>
          <a:srcRect/>
          <a:stretch/>
        </p:blipFill>
        <p:spPr>
          <a:xfrm>
            <a:off x="7416800" y="2285286"/>
            <a:ext cx="711200" cy="619020"/>
          </a:xfrm>
          <a:prstGeom prst="rect">
            <a:avLst/>
          </a:prstGeom>
          <a:noFill/>
          <a:ln>
            <a:noFill/>
          </a:ln>
        </p:spPr>
      </p:pic>
      <p:pic>
        <p:nvPicPr>
          <p:cNvPr id="459" name="Google Shape;459;p25">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721600" y="3509543"/>
            <a:ext cx="3352800" cy="1123720"/>
          </a:xfrm>
          <a:prstGeom prst="rect">
            <a:avLst/>
          </a:prstGeom>
          <a:noFill/>
          <a:ln>
            <a:noFill/>
          </a:ln>
        </p:spPr>
      </p:pic>
      <p:pic>
        <p:nvPicPr>
          <p:cNvPr id="460" name="Google Shape;460;p25">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7977051" y="2167264"/>
            <a:ext cx="2734163" cy="928747"/>
          </a:xfrm>
          <a:prstGeom prst="rect">
            <a:avLst/>
          </a:prstGeom>
          <a:noFill/>
          <a:ln>
            <a:noFill/>
          </a:ln>
        </p:spPr>
      </p:pic>
      <p:cxnSp>
        <p:nvCxnSpPr>
          <p:cNvPr id="461" name="Google Shape;461;p25"/>
          <p:cNvCxnSpPr/>
          <p:nvPr/>
        </p:nvCxnSpPr>
        <p:spPr>
          <a:xfrm>
            <a:off x="6747619" y="5461000"/>
            <a:ext cx="5181600" cy="0"/>
          </a:xfrm>
          <a:prstGeom prst="straightConnector1">
            <a:avLst/>
          </a:prstGeom>
          <a:noFill/>
          <a:ln w="38100" cap="flat" cmpd="sng">
            <a:solidFill>
              <a:srgbClr val="F9DC1D"/>
            </a:solidFill>
            <a:prstDash val="solid"/>
            <a:round/>
            <a:headEnd type="none" w="sm" len="sm"/>
            <a:tailEnd type="none" w="sm" len="sm"/>
          </a:ln>
        </p:spPr>
      </p:cxnSp>
      <p:sp>
        <p:nvSpPr>
          <p:cNvPr id="462" name="Google Shape;462;p25"/>
          <p:cNvSpPr/>
          <p:nvPr/>
        </p:nvSpPr>
        <p:spPr>
          <a:xfrm>
            <a:off x="7772400" y="5202530"/>
            <a:ext cx="3200400" cy="461671"/>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463" name="Google Shape;463;p25"/>
          <p:cNvSpPr txBox="1"/>
          <p:nvPr/>
        </p:nvSpPr>
        <p:spPr>
          <a:xfrm>
            <a:off x="7823200" y="5202530"/>
            <a:ext cx="3048000" cy="420524"/>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2133" kern="0">
                <a:solidFill>
                  <a:srgbClr val="FFFFFF"/>
                </a:solidFill>
                <a:latin typeface="Proxima Nova"/>
                <a:ea typeface="Proxima Nova"/>
                <a:cs typeface="Proxima Nova"/>
                <a:sym typeface="Proxima Nova"/>
              </a:rPr>
              <a:t>nursing.tamu.edu/nfp</a:t>
            </a:r>
            <a:endParaRPr sz="2133" kern="0">
              <a:solidFill>
                <a:srgbClr val="FFFFFF"/>
              </a:solidFill>
              <a:latin typeface="Proxima Nova"/>
              <a:ea typeface="Proxima Nova"/>
              <a:cs typeface="Proxima Nova"/>
              <a:sym typeface="Proxima Nova"/>
            </a:endParaRPr>
          </a:p>
        </p:txBody>
      </p:sp>
    </p:spTree>
    <p:extLst>
      <p:ext uri="{BB962C8B-B14F-4D97-AF65-F5344CB8AC3E}">
        <p14:creationId xmlns:p14="http://schemas.microsoft.com/office/powerpoint/2010/main" val="1277595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25"/>
          <p:cNvPicPr preferRelativeResize="0"/>
          <p:nvPr/>
        </p:nvPicPr>
        <p:blipFill rotWithShape="1">
          <a:blip r:embed="rId3">
            <a:alphaModFix amt="30000"/>
          </a:blip>
          <a:srcRect l="24602" t="36830" r="52800" b="42063"/>
          <a:stretch/>
        </p:blipFill>
        <p:spPr>
          <a:xfrm>
            <a:off x="259337" y="76200"/>
            <a:ext cx="3962400" cy="4140749"/>
          </a:xfrm>
          <a:prstGeom prst="rect">
            <a:avLst/>
          </a:prstGeom>
          <a:noFill/>
          <a:ln>
            <a:noFill/>
          </a:ln>
        </p:spPr>
      </p:pic>
      <p:pic>
        <p:nvPicPr>
          <p:cNvPr id="454" name="Google Shape;454;p25"/>
          <p:cNvPicPr preferRelativeResize="0"/>
          <p:nvPr/>
        </p:nvPicPr>
        <p:blipFill rotWithShape="1">
          <a:blip r:embed="rId4">
            <a:alphaModFix/>
          </a:blip>
          <a:srcRect/>
          <a:stretch/>
        </p:blipFill>
        <p:spPr>
          <a:xfrm>
            <a:off x="630296" y="412012"/>
            <a:ext cx="6278504" cy="5969000"/>
          </a:xfrm>
          <a:prstGeom prst="rect">
            <a:avLst/>
          </a:prstGeom>
          <a:noFill/>
          <a:ln>
            <a:noFill/>
          </a:ln>
        </p:spPr>
      </p:pic>
      <p:sp>
        <p:nvSpPr>
          <p:cNvPr id="455" name="Google Shape;455;p25"/>
          <p:cNvSpPr/>
          <p:nvPr/>
        </p:nvSpPr>
        <p:spPr>
          <a:xfrm>
            <a:off x="6747619" y="-38100"/>
            <a:ext cx="5181600" cy="6934200"/>
          </a:xfrm>
          <a:prstGeom prst="rect">
            <a:avLst/>
          </a:prstGeom>
          <a:solidFill>
            <a:srgbClr val="011B48"/>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cxnSp>
        <p:nvCxnSpPr>
          <p:cNvPr id="456" name="Google Shape;456;p25"/>
          <p:cNvCxnSpPr/>
          <p:nvPr/>
        </p:nvCxnSpPr>
        <p:spPr>
          <a:xfrm>
            <a:off x="7620000" y="1782343"/>
            <a:ext cx="3556000" cy="0"/>
          </a:xfrm>
          <a:prstGeom prst="straightConnector1">
            <a:avLst/>
          </a:prstGeom>
          <a:noFill/>
          <a:ln w="38100" cap="flat" cmpd="sng">
            <a:solidFill>
              <a:srgbClr val="F9DC1D"/>
            </a:solidFill>
            <a:prstDash val="solid"/>
            <a:round/>
            <a:headEnd type="none" w="sm" len="sm"/>
            <a:tailEnd type="none" w="sm" len="sm"/>
          </a:ln>
        </p:spPr>
      </p:cxnSp>
      <p:sp>
        <p:nvSpPr>
          <p:cNvPr id="457" name="Google Shape;457;p25"/>
          <p:cNvSpPr txBox="1"/>
          <p:nvPr/>
        </p:nvSpPr>
        <p:spPr>
          <a:xfrm>
            <a:off x="6668844" y="889001"/>
            <a:ext cx="5486400" cy="830956"/>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4800" kern="0">
                <a:solidFill>
                  <a:srgbClr val="FFFFFF"/>
                </a:solidFill>
                <a:latin typeface="Proxima Nova"/>
                <a:ea typeface="Proxima Nova"/>
                <a:cs typeface="Proxima Nova"/>
                <a:sym typeface="Proxima Nova"/>
              </a:rPr>
              <a:t>QUESTIONS?</a:t>
            </a:r>
            <a:endParaRPr sz="1867" kern="0">
              <a:solidFill>
                <a:srgbClr val="000000"/>
              </a:solidFill>
              <a:latin typeface="Arial"/>
              <a:cs typeface="Arial"/>
              <a:sym typeface="Arial"/>
            </a:endParaRPr>
          </a:p>
        </p:txBody>
      </p:sp>
      <p:pic>
        <p:nvPicPr>
          <p:cNvPr id="458" name="Google Shape;458;p25"/>
          <p:cNvPicPr preferRelativeResize="0"/>
          <p:nvPr/>
        </p:nvPicPr>
        <p:blipFill rotWithShape="1">
          <a:blip r:embed="rId5">
            <a:alphaModFix/>
          </a:blip>
          <a:srcRect/>
          <a:stretch/>
        </p:blipFill>
        <p:spPr>
          <a:xfrm>
            <a:off x="7416800" y="2285286"/>
            <a:ext cx="711200" cy="619020"/>
          </a:xfrm>
          <a:prstGeom prst="rect">
            <a:avLst/>
          </a:prstGeom>
          <a:noFill/>
          <a:ln>
            <a:noFill/>
          </a:ln>
        </p:spPr>
      </p:pic>
      <p:pic>
        <p:nvPicPr>
          <p:cNvPr id="459" name="Google Shape;459;p25">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721600" y="3509543"/>
            <a:ext cx="3352800" cy="1123720"/>
          </a:xfrm>
          <a:prstGeom prst="rect">
            <a:avLst/>
          </a:prstGeom>
          <a:noFill/>
          <a:ln>
            <a:noFill/>
          </a:ln>
        </p:spPr>
      </p:pic>
      <p:pic>
        <p:nvPicPr>
          <p:cNvPr id="460" name="Google Shape;460;p25">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7980118" y="2119183"/>
            <a:ext cx="2734163" cy="928747"/>
          </a:xfrm>
          <a:prstGeom prst="rect">
            <a:avLst/>
          </a:prstGeom>
          <a:noFill/>
          <a:ln>
            <a:noFill/>
          </a:ln>
        </p:spPr>
      </p:pic>
      <p:cxnSp>
        <p:nvCxnSpPr>
          <p:cNvPr id="461" name="Google Shape;461;p25"/>
          <p:cNvCxnSpPr/>
          <p:nvPr/>
        </p:nvCxnSpPr>
        <p:spPr>
          <a:xfrm>
            <a:off x="6747619" y="5461000"/>
            <a:ext cx="5181600" cy="0"/>
          </a:xfrm>
          <a:prstGeom prst="straightConnector1">
            <a:avLst/>
          </a:prstGeom>
          <a:noFill/>
          <a:ln w="38100" cap="flat" cmpd="sng">
            <a:solidFill>
              <a:srgbClr val="F9DC1D"/>
            </a:solidFill>
            <a:prstDash val="solid"/>
            <a:round/>
            <a:headEnd type="none" w="sm" len="sm"/>
            <a:tailEnd type="none" w="sm" len="sm"/>
          </a:ln>
        </p:spPr>
      </p:cxnSp>
      <p:sp>
        <p:nvSpPr>
          <p:cNvPr id="462" name="Google Shape;462;p25"/>
          <p:cNvSpPr/>
          <p:nvPr/>
        </p:nvSpPr>
        <p:spPr>
          <a:xfrm>
            <a:off x="7772400" y="5202530"/>
            <a:ext cx="3200400" cy="461671"/>
          </a:xfrm>
          <a:prstGeom prst="rect">
            <a:avLst/>
          </a:prstGeom>
          <a:solidFill>
            <a:srgbClr val="500000"/>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Garamond"/>
              <a:ea typeface="Garamond"/>
              <a:cs typeface="Garamond"/>
              <a:sym typeface="Garamond"/>
            </a:endParaRPr>
          </a:p>
        </p:txBody>
      </p:sp>
      <p:sp>
        <p:nvSpPr>
          <p:cNvPr id="463" name="Google Shape;463;p25"/>
          <p:cNvSpPr txBox="1"/>
          <p:nvPr/>
        </p:nvSpPr>
        <p:spPr>
          <a:xfrm>
            <a:off x="7823200" y="5202530"/>
            <a:ext cx="3048000" cy="420524"/>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US" sz="2133" kern="0">
                <a:solidFill>
                  <a:srgbClr val="FFFFFF"/>
                </a:solidFill>
                <a:latin typeface="Proxima Nova"/>
                <a:ea typeface="Proxima Nova"/>
                <a:cs typeface="Proxima Nova"/>
                <a:sym typeface="Proxima Nova"/>
              </a:rPr>
              <a:t>nursing.tamu.edu/nfp</a:t>
            </a:r>
            <a:endParaRPr sz="2133" kern="0">
              <a:solidFill>
                <a:srgbClr val="FFFFFF"/>
              </a:solidFill>
              <a:latin typeface="Proxima Nova"/>
              <a:ea typeface="Proxima Nova"/>
              <a:cs typeface="Proxima Nova"/>
              <a:sym typeface="Proxima Nova"/>
            </a:endParaRPr>
          </a:p>
        </p:txBody>
      </p:sp>
    </p:spTree>
    <p:extLst>
      <p:ext uri="{BB962C8B-B14F-4D97-AF65-F5344CB8AC3E}">
        <p14:creationId xmlns:p14="http://schemas.microsoft.com/office/powerpoint/2010/main" val="235332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483F-7BB5-3423-178D-0411636DD9DB}"/>
              </a:ext>
            </a:extLst>
          </p:cNvPr>
          <p:cNvSpPr>
            <a:spLocks noGrp="1"/>
          </p:cNvSpPr>
          <p:nvPr>
            <p:ph type="title"/>
          </p:nvPr>
        </p:nvSpPr>
        <p:spPr/>
        <p:txBody>
          <a:bodyPr/>
          <a:lstStyle/>
          <a:p>
            <a:r>
              <a:rPr lang="en-US" b="1" dirty="0">
                <a:solidFill>
                  <a:srgbClr val="FFFF00"/>
                </a:solidFill>
              </a:rPr>
              <a:t>Teen Pregnancy in Texas</a:t>
            </a:r>
          </a:p>
        </p:txBody>
      </p:sp>
      <p:sp>
        <p:nvSpPr>
          <p:cNvPr id="3" name="Google Shape;104;g11902aaeef3_0_4">
            <a:extLst>
              <a:ext uri="{FF2B5EF4-FFF2-40B4-BE49-F238E27FC236}">
                <a16:creationId xmlns:a16="http://schemas.microsoft.com/office/drawing/2014/main" id="{75206896-F748-4BDA-6421-9F8540CB777A}"/>
              </a:ext>
            </a:extLst>
          </p:cNvPr>
          <p:cNvSpPr txBox="1"/>
          <p:nvPr/>
        </p:nvSpPr>
        <p:spPr>
          <a:xfrm>
            <a:off x="7137069" y="2471226"/>
            <a:ext cx="4798934" cy="7909817"/>
          </a:xfrm>
          <a:prstGeom prst="rect">
            <a:avLst/>
          </a:prstGeom>
          <a:noFill/>
          <a:ln>
            <a:noFill/>
          </a:ln>
        </p:spPr>
        <p:txBody>
          <a:bodyPr spcFirstLastPara="1" wrap="square" lIns="121900" tIns="121900" rIns="121900" bIns="121900" anchor="t" anchorCtr="0">
            <a:spAutoFit/>
          </a:bodyPr>
          <a:lstStyle/>
          <a:p>
            <a:pPr marL="495296" indent="-342900" defTabSz="1219170">
              <a:lnSpc>
                <a:spcPct val="150000"/>
              </a:lnSpc>
              <a:buClr>
                <a:srgbClr val="31394D"/>
              </a:buClr>
              <a:buSzPts val="1800"/>
              <a:buFont typeface="Arial" panose="020B0604020202020204" pitchFamily="34" charset="0"/>
              <a:buChar char="•"/>
            </a:pPr>
            <a:r>
              <a:rPr lang="en-US" sz="2000" kern="0" dirty="0">
                <a:solidFill>
                  <a:srgbClr val="31394D"/>
                </a:solidFill>
                <a:latin typeface="Palatino" pitchFamily="2" charset="77"/>
                <a:ea typeface="Palatino" pitchFamily="2" charset="77"/>
                <a:cs typeface="Roboto"/>
                <a:sym typeface="Roboto"/>
              </a:rPr>
              <a:t>Texas is among the Top 10 states with the highest rates for teen pregnancy </a:t>
            </a:r>
          </a:p>
          <a:p>
            <a:pPr marL="952496" lvl="1" indent="-342900" defTabSz="1219170">
              <a:lnSpc>
                <a:spcPct val="150000"/>
              </a:lnSpc>
              <a:buClr>
                <a:srgbClr val="31394D"/>
              </a:buClr>
              <a:buSzPts val="1800"/>
              <a:buFont typeface="Arial" panose="020B0604020202020204" pitchFamily="34" charset="0"/>
              <a:buChar char="•"/>
            </a:pPr>
            <a:r>
              <a:rPr lang="en-US" sz="2000" kern="0" dirty="0">
                <a:solidFill>
                  <a:srgbClr val="31394D"/>
                </a:solidFill>
                <a:latin typeface="Palatino" pitchFamily="2" charset="77"/>
                <a:ea typeface="Palatino" pitchFamily="2" charset="77"/>
                <a:cs typeface="Roboto"/>
                <a:sym typeface="Roboto"/>
              </a:rPr>
              <a:t>22.4 (births per 1,000 females 15-19 years of age)</a:t>
            </a:r>
          </a:p>
          <a:p>
            <a:pPr marL="952496" lvl="1" indent="-342900" defTabSz="1219170">
              <a:lnSpc>
                <a:spcPct val="150000"/>
              </a:lnSpc>
              <a:buClr>
                <a:srgbClr val="31394D"/>
              </a:buClr>
              <a:buSzPts val="1800"/>
              <a:buFont typeface="Arial" panose="020B0604020202020204" pitchFamily="34" charset="0"/>
              <a:buChar char="•"/>
            </a:pPr>
            <a:endParaRPr lang="en-US" sz="2000" kern="0" dirty="0">
              <a:solidFill>
                <a:srgbClr val="31394D"/>
              </a:solidFill>
              <a:latin typeface="Palatino" pitchFamily="2" charset="77"/>
              <a:ea typeface="Palatino" pitchFamily="2" charset="77"/>
              <a:sym typeface="Roboto"/>
            </a:endParaRPr>
          </a:p>
          <a:p>
            <a:pPr marL="609596" lvl="1" defTabSz="1219170">
              <a:lnSpc>
                <a:spcPct val="150000"/>
              </a:lnSpc>
              <a:buClr>
                <a:srgbClr val="31394D"/>
              </a:buClr>
              <a:buSzPts val="1800"/>
            </a:pPr>
            <a:endParaRPr lang="en-US" sz="2000" kern="0" dirty="0">
              <a:solidFill>
                <a:srgbClr val="31394D"/>
              </a:solidFill>
              <a:latin typeface="Palatino" pitchFamily="2" charset="77"/>
              <a:ea typeface="Palatino" pitchFamily="2" charset="77"/>
              <a:cs typeface="Roboto"/>
              <a:sym typeface="Roboto"/>
            </a:endParaRPr>
          </a:p>
          <a:p>
            <a:pPr marL="952496" lvl="1" indent="-342900" defTabSz="1219170">
              <a:lnSpc>
                <a:spcPct val="150000"/>
              </a:lnSpc>
              <a:buClr>
                <a:srgbClr val="31394D"/>
              </a:buClr>
              <a:buSzPts val="1800"/>
              <a:buFont typeface="Arial" panose="020B0604020202020204" pitchFamily="34" charset="0"/>
              <a:buChar char="•"/>
            </a:pPr>
            <a:endParaRPr lang="en-US" sz="2400" kern="0" dirty="0">
              <a:solidFill>
                <a:srgbClr val="31394D"/>
              </a:solidFill>
              <a:latin typeface="Palatino" pitchFamily="2" charset="77"/>
              <a:ea typeface="Palatino" pitchFamily="2" charset="77"/>
              <a:cs typeface="Roboto"/>
              <a:sym typeface="Roboto"/>
            </a:endParaRPr>
          </a:p>
          <a:p>
            <a:pPr marL="1066785" lvl="1" indent="-457189" defTabSz="1219170">
              <a:lnSpc>
                <a:spcPct val="150000"/>
              </a:lnSpc>
              <a:buClr>
                <a:srgbClr val="31394D"/>
              </a:buClr>
              <a:buSzPts val="1800"/>
              <a:buFont typeface="Roboto"/>
              <a:buChar char="●"/>
            </a:pPr>
            <a:endParaRPr lang="en-US" sz="2400" kern="0" dirty="0">
              <a:solidFill>
                <a:srgbClr val="31394D"/>
              </a:solidFill>
              <a:latin typeface="Proxima Nova" panose="020B0604020202020204" charset="0"/>
              <a:ea typeface="Roboto"/>
              <a:cs typeface="Roboto"/>
              <a:sym typeface="Roboto"/>
            </a:endParaRPr>
          </a:p>
          <a:p>
            <a:pPr marL="152396" defTabSz="1219170">
              <a:lnSpc>
                <a:spcPct val="150000"/>
              </a:lnSpc>
              <a:buClr>
                <a:srgbClr val="31394D"/>
              </a:buClr>
              <a:buSzPts val="1800"/>
            </a:pPr>
            <a:endParaRPr lang="en-US" sz="2400" kern="0" dirty="0">
              <a:solidFill>
                <a:srgbClr val="31394D"/>
              </a:solidFill>
              <a:latin typeface="Proxima Nova" panose="020B0604020202020204" charset="0"/>
              <a:ea typeface="Roboto"/>
              <a:cs typeface="Roboto"/>
              <a:sym typeface="Roboto"/>
            </a:endParaRPr>
          </a:p>
          <a:p>
            <a:pPr marL="1066785" lvl="1" indent="-457189" defTabSz="1219170">
              <a:lnSpc>
                <a:spcPct val="150000"/>
              </a:lnSpc>
              <a:buClr>
                <a:srgbClr val="31394D"/>
              </a:buClr>
              <a:buSzPts val="1800"/>
              <a:buFont typeface="Roboto"/>
              <a:buChar char="●"/>
            </a:pPr>
            <a:endParaRPr lang="en-US" sz="2400" kern="0" dirty="0">
              <a:solidFill>
                <a:srgbClr val="31394D"/>
              </a:solidFill>
              <a:latin typeface="Proxima Nova" panose="020B0604020202020204" charset="0"/>
              <a:ea typeface="Roboto"/>
              <a:cs typeface="Roboto"/>
              <a:sym typeface="Roboto"/>
            </a:endParaRPr>
          </a:p>
          <a:p>
            <a:pPr marL="609585" indent="-457189" defTabSz="1219170">
              <a:lnSpc>
                <a:spcPct val="150000"/>
              </a:lnSpc>
              <a:buClr>
                <a:srgbClr val="31394D"/>
              </a:buClr>
              <a:buSzPts val="1800"/>
              <a:buFont typeface="Roboto"/>
              <a:buChar char="●"/>
            </a:pPr>
            <a:endParaRPr lang="en-US" sz="2400" kern="0" dirty="0">
              <a:solidFill>
                <a:srgbClr val="31394D"/>
              </a:solidFill>
              <a:latin typeface="Proxima Nova" panose="020B0604020202020204" charset="0"/>
              <a:ea typeface="Roboto"/>
              <a:cs typeface="Roboto"/>
              <a:sym typeface="Roboto"/>
            </a:endParaRPr>
          </a:p>
          <a:p>
            <a:pPr marL="609585" indent="-457189" defTabSz="1219170">
              <a:lnSpc>
                <a:spcPct val="150000"/>
              </a:lnSpc>
              <a:buClr>
                <a:srgbClr val="31394D"/>
              </a:buClr>
              <a:buSzPts val="1800"/>
              <a:buFont typeface="Roboto"/>
              <a:buChar char="●"/>
            </a:pPr>
            <a:endParaRPr lang="en-US" sz="2400" kern="0" dirty="0">
              <a:solidFill>
                <a:srgbClr val="31394D"/>
              </a:solidFill>
              <a:latin typeface="Proxima Nova" panose="020B0604020202020204" charset="0"/>
              <a:ea typeface="Roboto"/>
              <a:cs typeface="Roboto"/>
              <a:sym typeface="Roboto"/>
            </a:endParaRPr>
          </a:p>
          <a:p>
            <a:pPr marL="1066785" lvl="1" indent="-457189" defTabSz="1219170">
              <a:lnSpc>
                <a:spcPct val="150000"/>
              </a:lnSpc>
              <a:buClr>
                <a:srgbClr val="31394D"/>
              </a:buClr>
              <a:buSzPts val="1800"/>
              <a:buFont typeface="Roboto"/>
              <a:buChar char="●"/>
            </a:pPr>
            <a:endParaRPr lang="en-US" sz="2400" kern="0" dirty="0">
              <a:solidFill>
                <a:srgbClr val="31394D"/>
              </a:solidFill>
              <a:latin typeface="Proxima Nova" panose="020B0604020202020204" charset="0"/>
              <a:ea typeface="Roboto"/>
              <a:cs typeface="Roboto"/>
              <a:sym typeface="Roboto"/>
            </a:endParaRPr>
          </a:p>
          <a:p>
            <a:pPr marL="152396" defTabSz="1219170">
              <a:lnSpc>
                <a:spcPct val="150000"/>
              </a:lnSpc>
              <a:buClr>
                <a:srgbClr val="31394D"/>
              </a:buClr>
              <a:buSzPts val="1800"/>
            </a:pPr>
            <a:endParaRPr lang="en-US" sz="2400" b="1" kern="0" dirty="0">
              <a:solidFill>
                <a:srgbClr val="31394D"/>
              </a:solidFill>
              <a:latin typeface="Proxima Nova" panose="020B0604020202020204" charset="0"/>
              <a:ea typeface="Roboto"/>
              <a:cs typeface="Roboto"/>
              <a:sym typeface="Roboto"/>
            </a:endParaRPr>
          </a:p>
        </p:txBody>
      </p:sp>
      <p:pic>
        <p:nvPicPr>
          <p:cNvPr id="4" name="Picture 3">
            <a:extLst>
              <a:ext uri="{FF2B5EF4-FFF2-40B4-BE49-F238E27FC236}">
                <a16:creationId xmlns:a16="http://schemas.microsoft.com/office/drawing/2014/main" id="{06A62B56-DD85-9FE4-874E-8E60C9C3D897}"/>
              </a:ext>
            </a:extLst>
          </p:cNvPr>
          <p:cNvPicPr>
            <a:picLocks noChangeAspect="1"/>
          </p:cNvPicPr>
          <p:nvPr/>
        </p:nvPicPr>
        <p:blipFill>
          <a:blip r:embed="rId2"/>
          <a:stretch>
            <a:fillRect/>
          </a:stretch>
        </p:blipFill>
        <p:spPr>
          <a:xfrm>
            <a:off x="415633" y="1759749"/>
            <a:ext cx="6417936" cy="5038876"/>
          </a:xfrm>
          <a:prstGeom prst="rect">
            <a:avLst/>
          </a:prstGeom>
        </p:spPr>
      </p:pic>
      <p:sp>
        <p:nvSpPr>
          <p:cNvPr id="5" name="TextBox 4">
            <a:extLst>
              <a:ext uri="{FF2B5EF4-FFF2-40B4-BE49-F238E27FC236}">
                <a16:creationId xmlns:a16="http://schemas.microsoft.com/office/drawing/2014/main" id="{FF6B05DA-EEA8-3E82-3A7C-E84CCEA11237}"/>
              </a:ext>
            </a:extLst>
          </p:cNvPr>
          <p:cNvSpPr txBox="1"/>
          <p:nvPr/>
        </p:nvSpPr>
        <p:spPr>
          <a:xfrm>
            <a:off x="7137069" y="6282046"/>
            <a:ext cx="5054930" cy="646331"/>
          </a:xfrm>
          <a:prstGeom prst="rect">
            <a:avLst/>
          </a:prstGeom>
          <a:noFill/>
          <a:ln>
            <a:noFill/>
          </a:ln>
        </p:spPr>
        <p:txBody>
          <a:bodyPr wrap="square" rtlCol="0">
            <a:spAutoFit/>
          </a:bodyPr>
          <a:lstStyle/>
          <a:p>
            <a:r>
              <a:rPr lang="en-US" sz="900" dirty="0"/>
              <a:t>Centers for Disease Control and Prevention. (2022, February 25). </a:t>
            </a:r>
            <a:r>
              <a:rPr lang="en-US" sz="900" i="1" dirty="0"/>
              <a:t>Stats of the state - teen birth rates</a:t>
            </a:r>
            <a:r>
              <a:rPr lang="en-US" sz="900" dirty="0"/>
              <a:t>. Centers for Disease Control and Prevention. Retrieved June 1, 2022, from https://</a:t>
            </a:r>
            <a:r>
              <a:rPr lang="en-US" sz="900" dirty="0" err="1"/>
              <a:t>www.cdc.gov</a:t>
            </a:r>
            <a:r>
              <a:rPr lang="en-US" sz="900" dirty="0"/>
              <a:t>/</a:t>
            </a:r>
            <a:r>
              <a:rPr lang="en-US" sz="900" dirty="0" err="1"/>
              <a:t>nchs</a:t>
            </a:r>
            <a:r>
              <a:rPr lang="en-US" sz="900" dirty="0"/>
              <a:t>/pressroom/</a:t>
            </a:r>
            <a:r>
              <a:rPr lang="en-US" sz="900" dirty="0" err="1"/>
              <a:t>sosmap</a:t>
            </a:r>
            <a:r>
              <a:rPr lang="en-US" sz="900" dirty="0"/>
              <a:t>/teen-births/</a:t>
            </a:r>
            <a:r>
              <a:rPr lang="en-US" sz="900" dirty="0" err="1"/>
              <a:t>teenbirths.htm</a:t>
            </a:r>
            <a:r>
              <a:rPr lang="en-US" sz="900" dirty="0"/>
              <a:t> </a:t>
            </a:r>
          </a:p>
          <a:p>
            <a:endParaRPr lang="en-US" sz="900" dirty="0"/>
          </a:p>
        </p:txBody>
      </p:sp>
    </p:spTree>
    <p:extLst>
      <p:ext uri="{BB962C8B-B14F-4D97-AF65-F5344CB8AC3E}">
        <p14:creationId xmlns:p14="http://schemas.microsoft.com/office/powerpoint/2010/main" val="167552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1902aaeef3_0_463"/>
          <p:cNvSpPr txBox="1">
            <a:spLocks noGrp="1"/>
          </p:cNvSpPr>
          <p:nvPr>
            <p:ph type="title"/>
          </p:nvPr>
        </p:nvSpPr>
        <p:spPr>
          <a:xfrm>
            <a:off x="415633" y="667900"/>
            <a:ext cx="11360800" cy="831600"/>
          </a:xfrm>
          <a:prstGeom prst="rect">
            <a:avLst/>
          </a:prstGeom>
        </p:spPr>
        <p:txBody>
          <a:bodyPr spcFirstLastPara="1" wrap="square" lIns="121900" tIns="121900" rIns="121900" bIns="121900" anchor="t" anchorCtr="0">
            <a:normAutofit/>
          </a:bodyPr>
          <a:lstStyle/>
          <a:p>
            <a:r>
              <a:rPr lang="en-US" b="1" dirty="0">
                <a:solidFill>
                  <a:srgbClr val="FFFF00"/>
                </a:solidFill>
                <a:latin typeface="Merriweather" pitchFamily="2" charset="77"/>
              </a:rPr>
              <a:t>Hispanic Women</a:t>
            </a:r>
            <a:endParaRPr b="1" dirty="0">
              <a:solidFill>
                <a:srgbClr val="FFFF00"/>
              </a:solidFill>
              <a:latin typeface="Merriweather" pitchFamily="2" charset="77"/>
            </a:endParaRPr>
          </a:p>
        </p:txBody>
      </p:sp>
      <p:sp>
        <p:nvSpPr>
          <p:cNvPr id="140" name="Google Shape;140;g11902aaeef3_0_463"/>
          <p:cNvSpPr txBox="1"/>
          <p:nvPr/>
        </p:nvSpPr>
        <p:spPr>
          <a:xfrm>
            <a:off x="854823" y="2077180"/>
            <a:ext cx="10482354" cy="5134763"/>
          </a:xfrm>
          <a:prstGeom prst="rect">
            <a:avLst/>
          </a:prstGeom>
          <a:noFill/>
          <a:ln>
            <a:noFill/>
          </a:ln>
        </p:spPr>
        <p:txBody>
          <a:bodyPr spcFirstLastPara="1" wrap="square" lIns="121900" tIns="121900" rIns="121900" bIns="121900" anchor="t" anchorCtr="0">
            <a:spAutoFit/>
          </a:bodyPr>
          <a:lstStyle/>
          <a:p>
            <a:pPr marL="503763" indent="-342900" defTabSz="1219170">
              <a:lnSpc>
                <a:spcPct val="115000"/>
              </a:lnSpc>
              <a:buClr>
                <a:srgbClr val="000000"/>
              </a:buClr>
              <a:buSzPts val="1700"/>
              <a:buFont typeface="Arial" panose="020B0604020202020204" pitchFamily="34" charset="0"/>
              <a:buChar char="•"/>
            </a:pPr>
            <a:r>
              <a:rPr lang="en-US" sz="2000" kern="0" dirty="0">
                <a:solidFill>
                  <a:srgbClr val="31394D"/>
                </a:solidFill>
                <a:highlight>
                  <a:srgbClr val="FFFFFF"/>
                </a:highlight>
                <a:latin typeface="Palatino" pitchFamily="2" charset="77"/>
                <a:ea typeface="Palatino" pitchFamily="2" charset="77"/>
                <a:cs typeface="Roboto"/>
                <a:sym typeface="Roboto"/>
              </a:rPr>
              <a:t>Latina women less likely to receive screening for breast and ovarian cancers</a:t>
            </a:r>
            <a:endParaRPr sz="2000" kern="0" dirty="0">
              <a:solidFill>
                <a:srgbClr val="31394D"/>
              </a:solidFill>
              <a:highlight>
                <a:srgbClr val="FFFFFF"/>
              </a:highlight>
              <a:latin typeface="Palatino" pitchFamily="2" charset="77"/>
              <a:ea typeface="Palatino" pitchFamily="2" charset="77"/>
              <a:cs typeface="Roboto"/>
              <a:sym typeface="Roboto"/>
            </a:endParaRPr>
          </a:p>
          <a:p>
            <a:pPr marL="503763" indent="-342900" defTabSz="1219170">
              <a:lnSpc>
                <a:spcPct val="115000"/>
              </a:lnSpc>
              <a:buClr>
                <a:srgbClr val="000000"/>
              </a:buClr>
              <a:buSzPts val="1700"/>
              <a:buFont typeface="Arial" panose="020B0604020202020204" pitchFamily="34" charset="0"/>
              <a:buChar char="•"/>
            </a:pPr>
            <a:r>
              <a:rPr lang="en-US" sz="2000" kern="0" dirty="0">
                <a:solidFill>
                  <a:srgbClr val="31394D"/>
                </a:solidFill>
                <a:highlight>
                  <a:srgbClr val="FFFFFF"/>
                </a:highlight>
                <a:latin typeface="Palatino" pitchFamily="2" charset="77"/>
                <a:ea typeface="Palatino" pitchFamily="2" charset="77"/>
                <a:cs typeface="Roboto"/>
                <a:sym typeface="Roboto"/>
              </a:rPr>
              <a:t>Higher mortality from breast/ovarian cancer </a:t>
            </a:r>
            <a:endParaRPr sz="2000" kern="0" dirty="0">
              <a:solidFill>
                <a:srgbClr val="31394D"/>
              </a:solidFill>
              <a:highlight>
                <a:srgbClr val="FFFFFF"/>
              </a:highlight>
              <a:latin typeface="Palatino" pitchFamily="2" charset="77"/>
              <a:ea typeface="Palatino" pitchFamily="2" charset="77"/>
              <a:cs typeface="Roboto"/>
              <a:sym typeface="Roboto"/>
            </a:endParaRPr>
          </a:p>
          <a:p>
            <a:pPr marL="503763" indent="-342900" defTabSz="1219170">
              <a:lnSpc>
                <a:spcPct val="115000"/>
              </a:lnSpc>
              <a:buClr>
                <a:srgbClr val="000000"/>
              </a:buClr>
              <a:buSzPts val="1700"/>
              <a:buFont typeface="Arial" panose="020B0604020202020204" pitchFamily="34" charset="0"/>
              <a:buChar char="•"/>
            </a:pPr>
            <a:r>
              <a:rPr lang="en-US" sz="2000" kern="0" dirty="0">
                <a:solidFill>
                  <a:srgbClr val="31394D"/>
                </a:solidFill>
                <a:highlight>
                  <a:srgbClr val="FFFFFF"/>
                </a:highlight>
                <a:latin typeface="Palatino" pitchFamily="2" charset="77"/>
                <a:ea typeface="Palatino" pitchFamily="2" charset="77"/>
                <a:cs typeface="Roboto"/>
                <a:sym typeface="Roboto"/>
              </a:rPr>
              <a:t>Many cited barriers of embarrassment, language barriers, fear of results</a:t>
            </a:r>
            <a:endParaRPr sz="2000" kern="0" dirty="0">
              <a:solidFill>
                <a:srgbClr val="31394D"/>
              </a:solidFill>
              <a:highlight>
                <a:srgbClr val="FFFFFF"/>
              </a:highlight>
              <a:latin typeface="Palatino" pitchFamily="2" charset="77"/>
              <a:ea typeface="Palatino" pitchFamily="2" charset="77"/>
              <a:cs typeface="Roboto"/>
              <a:sym typeface="Roboto"/>
            </a:endParaRPr>
          </a:p>
          <a:p>
            <a:pPr marL="503763" indent="-342900" defTabSz="1219170">
              <a:lnSpc>
                <a:spcPct val="115000"/>
              </a:lnSpc>
              <a:buClr>
                <a:srgbClr val="000000"/>
              </a:buClr>
              <a:buSzPts val="1700"/>
              <a:buFont typeface="Arial" panose="020B0604020202020204" pitchFamily="34" charset="0"/>
              <a:buChar char="•"/>
            </a:pPr>
            <a:r>
              <a:rPr lang="en-US" sz="2000" kern="0" dirty="0">
                <a:solidFill>
                  <a:srgbClr val="31394D"/>
                </a:solidFill>
                <a:highlight>
                  <a:srgbClr val="FFFFFF"/>
                </a:highlight>
                <a:latin typeface="Palatino" pitchFamily="2" charset="77"/>
                <a:ea typeface="Palatino" pitchFamily="2" charset="77"/>
                <a:cs typeface="Roboto"/>
                <a:sym typeface="Roboto"/>
              </a:rPr>
              <a:t>Study found that about half of Latino respondents reported speaking English less than “very well”</a:t>
            </a:r>
            <a:endParaRPr sz="2000" kern="0" dirty="0">
              <a:solidFill>
                <a:srgbClr val="31394D"/>
              </a:solidFill>
              <a:highlight>
                <a:srgbClr val="FFFFFF"/>
              </a:highlight>
              <a:latin typeface="Palatino" pitchFamily="2" charset="77"/>
              <a:ea typeface="Palatino" pitchFamily="2" charset="77"/>
              <a:cs typeface="Roboto"/>
              <a:sym typeface="Roboto"/>
            </a:endParaRPr>
          </a:p>
          <a:p>
            <a:pPr marL="503763" indent="-342900" defTabSz="1219170">
              <a:lnSpc>
                <a:spcPct val="115000"/>
              </a:lnSpc>
              <a:buClr>
                <a:srgbClr val="000000"/>
              </a:buClr>
              <a:buSzPts val="1700"/>
              <a:buFont typeface="Arial" panose="020B0604020202020204" pitchFamily="34" charset="0"/>
              <a:buChar char="•"/>
            </a:pPr>
            <a:r>
              <a:rPr lang="en-US" sz="2000" kern="0" dirty="0">
                <a:solidFill>
                  <a:srgbClr val="31394D"/>
                </a:solidFill>
                <a:highlight>
                  <a:srgbClr val="FFFFFF"/>
                </a:highlight>
                <a:latin typeface="Palatino" pitchFamily="2" charset="77"/>
                <a:ea typeface="Palatino" pitchFamily="2" charset="77"/>
                <a:cs typeface="Roboto"/>
                <a:sym typeface="Roboto"/>
              </a:rPr>
              <a:t>Less likely to have health insurance</a:t>
            </a:r>
          </a:p>
          <a:p>
            <a:pPr marL="495296" indent="-342900" defTabSz="1219170">
              <a:lnSpc>
                <a:spcPct val="115000"/>
              </a:lnSpc>
              <a:buClr>
                <a:srgbClr val="000000"/>
              </a:buClr>
              <a:buSzPts val="1800"/>
              <a:buFont typeface="Arial" panose="020B0604020202020204" pitchFamily="34" charset="0"/>
              <a:buChar char="•"/>
            </a:pPr>
            <a:r>
              <a:rPr lang="en-US" sz="2000" kern="0" dirty="0">
                <a:solidFill>
                  <a:srgbClr val="31394D"/>
                </a:solidFill>
                <a:highlight>
                  <a:srgbClr val="FFFFFF"/>
                </a:highlight>
                <a:latin typeface="Palatino" pitchFamily="2" charset="77"/>
                <a:ea typeface="Palatino" pitchFamily="2" charset="77"/>
                <a:cs typeface="Roboto"/>
                <a:sym typeface="Roboto"/>
              </a:rPr>
              <a:t>Hispanic communities had a </a:t>
            </a:r>
            <a:r>
              <a:rPr lang="en-US" sz="2000" b="1" kern="0" dirty="0">
                <a:solidFill>
                  <a:srgbClr val="31394D"/>
                </a:solidFill>
                <a:highlight>
                  <a:srgbClr val="FFFFFF"/>
                </a:highlight>
                <a:latin typeface="Palatino" pitchFamily="2" charset="77"/>
                <a:ea typeface="Palatino" pitchFamily="2" charset="77"/>
                <a:cs typeface="Roboto"/>
                <a:sym typeface="Roboto"/>
              </a:rPr>
              <a:t>33% increased severe maternal morbidity </a:t>
            </a:r>
            <a:r>
              <a:rPr lang="en-US" sz="2000" kern="0" dirty="0">
                <a:solidFill>
                  <a:srgbClr val="31394D"/>
                </a:solidFill>
                <a:highlight>
                  <a:srgbClr val="FFFFFF"/>
                </a:highlight>
                <a:latin typeface="Palatino" pitchFamily="2" charset="77"/>
                <a:ea typeface="Palatino" pitchFamily="2" charset="77"/>
                <a:cs typeface="Roboto"/>
                <a:sym typeface="Roboto"/>
              </a:rPr>
              <a:t>when compared to white communities</a:t>
            </a:r>
          </a:p>
          <a:p>
            <a:pPr marL="952496" lvl="1" indent="-342900" defTabSz="1219170">
              <a:lnSpc>
                <a:spcPct val="115000"/>
              </a:lnSpc>
              <a:buClr>
                <a:srgbClr val="000000"/>
              </a:buClr>
              <a:buSzPts val="1800"/>
              <a:buFont typeface="Arial" panose="020B0604020202020204" pitchFamily="34" charset="0"/>
              <a:buChar char="•"/>
            </a:pPr>
            <a:r>
              <a:rPr lang="en-US" sz="2000" kern="0" dirty="0">
                <a:solidFill>
                  <a:srgbClr val="31394D"/>
                </a:solidFill>
                <a:highlight>
                  <a:srgbClr val="FFFFFF"/>
                </a:highlight>
                <a:latin typeface="Palatino" pitchFamily="2" charset="77"/>
                <a:ea typeface="Palatino" pitchFamily="2" charset="77"/>
                <a:cs typeface="Roboto"/>
                <a:sym typeface="Roboto"/>
              </a:rPr>
              <a:t>Largest increase in maternal morbidity from 2018-2020 (19%)</a:t>
            </a:r>
          </a:p>
          <a:p>
            <a:pPr marL="495296" indent="-342900" defTabSz="1219170">
              <a:lnSpc>
                <a:spcPct val="115000"/>
              </a:lnSpc>
              <a:buClr>
                <a:srgbClr val="000000"/>
              </a:buClr>
              <a:buSzPts val="1800"/>
              <a:buFont typeface="Arial" panose="020B0604020202020204" pitchFamily="34" charset="0"/>
              <a:buChar char="•"/>
            </a:pPr>
            <a:r>
              <a:rPr lang="en-US" sz="2000" kern="0" dirty="0">
                <a:solidFill>
                  <a:srgbClr val="31394D"/>
                </a:solidFill>
                <a:highlight>
                  <a:srgbClr val="FFFFFF"/>
                </a:highlight>
                <a:latin typeface="Palatino" pitchFamily="2" charset="77"/>
                <a:ea typeface="Palatino" pitchFamily="2" charset="77"/>
                <a:cs typeface="Roboto"/>
                <a:sym typeface="Roboto"/>
              </a:rPr>
              <a:t>Same report showed </a:t>
            </a:r>
            <a:r>
              <a:rPr lang="en-US" sz="2000" b="1" kern="0" dirty="0">
                <a:solidFill>
                  <a:srgbClr val="31394D"/>
                </a:solidFill>
                <a:highlight>
                  <a:srgbClr val="FFFFFF"/>
                </a:highlight>
                <a:latin typeface="Palatino" pitchFamily="2" charset="77"/>
                <a:ea typeface="Palatino" pitchFamily="2" charset="77"/>
                <a:cs typeface="Roboto"/>
                <a:sym typeface="Roboto"/>
              </a:rPr>
              <a:t>only 71%</a:t>
            </a:r>
            <a:r>
              <a:rPr lang="en-US" sz="2000" kern="0" dirty="0">
                <a:solidFill>
                  <a:srgbClr val="31394D"/>
                </a:solidFill>
                <a:highlight>
                  <a:srgbClr val="FFFFFF"/>
                </a:highlight>
                <a:latin typeface="Palatino" pitchFamily="2" charset="77"/>
                <a:ea typeface="Palatino" pitchFamily="2" charset="77"/>
                <a:cs typeface="Roboto"/>
                <a:sym typeface="Roboto"/>
              </a:rPr>
              <a:t> of Hispanic women </a:t>
            </a:r>
            <a:r>
              <a:rPr lang="en-US" sz="2000" b="1" kern="0" dirty="0">
                <a:solidFill>
                  <a:srgbClr val="31394D"/>
                </a:solidFill>
                <a:highlight>
                  <a:srgbClr val="FFFFFF"/>
                </a:highlight>
                <a:latin typeface="Palatino" pitchFamily="2" charset="77"/>
                <a:ea typeface="Palatino" pitchFamily="2" charset="77"/>
                <a:cs typeface="Roboto"/>
                <a:sym typeface="Roboto"/>
              </a:rPr>
              <a:t>completed all of their prenatal care visits</a:t>
            </a:r>
          </a:p>
          <a:p>
            <a:pPr marL="152396" defTabSz="1219170">
              <a:lnSpc>
                <a:spcPct val="115000"/>
              </a:lnSpc>
              <a:buClr>
                <a:srgbClr val="000000"/>
              </a:buClr>
              <a:buSzPts val="1800"/>
            </a:pPr>
            <a:endParaRPr lang="en-US" sz="2000" b="1" kern="0" dirty="0">
              <a:solidFill>
                <a:srgbClr val="31394D"/>
              </a:solidFill>
              <a:highlight>
                <a:srgbClr val="FFFFFF"/>
              </a:highlight>
              <a:latin typeface="Proxima Nova" panose="020B0604020202020204" charset="0"/>
              <a:ea typeface="Roboto"/>
              <a:cs typeface="Roboto"/>
              <a:sym typeface="Roboto"/>
            </a:endParaRPr>
          </a:p>
          <a:p>
            <a:pPr marL="152396" defTabSz="1219170">
              <a:lnSpc>
                <a:spcPct val="115000"/>
              </a:lnSpc>
              <a:buClr>
                <a:srgbClr val="000000"/>
              </a:buClr>
              <a:buSzPts val="1800"/>
            </a:pPr>
            <a:r>
              <a:rPr lang="en-US" sz="1000" dirty="0"/>
              <a:t>Paz, K., &amp; Massey, K. P. (2016). Health Disparity among Latina Women: Comparison with Non-Latina Women. </a:t>
            </a:r>
            <a:r>
              <a:rPr lang="en-US" sz="1000" i="1" dirty="0"/>
              <a:t>Clinical medicine insights. Women's health</a:t>
            </a:r>
            <a:r>
              <a:rPr lang="en-US" sz="1000" dirty="0"/>
              <a:t>, </a:t>
            </a:r>
            <a:r>
              <a:rPr lang="en-US" sz="1000" i="1" dirty="0"/>
              <a:t>9</a:t>
            </a:r>
            <a:r>
              <a:rPr lang="en-US" sz="1000" dirty="0"/>
              <a:t>(Suppl 1), 71–74. https://</a:t>
            </a:r>
            <a:r>
              <a:rPr lang="en-US" sz="1000" dirty="0" err="1"/>
              <a:t>doi.org</a:t>
            </a:r>
            <a:r>
              <a:rPr lang="en-US" sz="1000" dirty="0"/>
              <a:t>/10.4137/CMWH.S38488</a:t>
            </a:r>
            <a:endParaRPr lang="en-US" sz="1000" b="1" kern="0" dirty="0">
              <a:solidFill>
                <a:srgbClr val="31394D"/>
              </a:solidFill>
              <a:highlight>
                <a:srgbClr val="FFFFFF"/>
              </a:highlight>
              <a:ea typeface="Roboto"/>
              <a:cs typeface="Roboto"/>
              <a:sym typeface="Roboto"/>
            </a:endParaRPr>
          </a:p>
          <a:p>
            <a:pPr defTabSz="1219170">
              <a:buClr>
                <a:srgbClr val="000000"/>
              </a:buClr>
            </a:pPr>
            <a:endParaRPr sz="1867" kern="0" dirty="0">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AEF7-E6EA-4094-B1B2-0B4ADBF0A37C}"/>
              </a:ext>
            </a:extLst>
          </p:cNvPr>
          <p:cNvSpPr>
            <a:spLocks noGrp="1"/>
          </p:cNvSpPr>
          <p:nvPr>
            <p:ph type="title"/>
          </p:nvPr>
        </p:nvSpPr>
        <p:spPr/>
        <p:txBody>
          <a:bodyPr/>
          <a:lstStyle/>
          <a:p>
            <a:r>
              <a:rPr lang="en-US" b="1" dirty="0">
                <a:solidFill>
                  <a:srgbClr val="E8E825"/>
                </a:solidFill>
                <a:latin typeface="Merriweather" pitchFamily="2" charset="77"/>
              </a:rPr>
              <a:t>African American Women</a:t>
            </a:r>
          </a:p>
        </p:txBody>
      </p:sp>
      <p:sp>
        <p:nvSpPr>
          <p:cNvPr id="6" name="TextBox 5">
            <a:extLst>
              <a:ext uri="{FF2B5EF4-FFF2-40B4-BE49-F238E27FC236}">
                <a16:creationId xmlns:a16="http://schemas.microsoft.com/office/drawing/2014/main" id="{8CB0FEF0-F0F7-4A80-854C-8B532A0A0AE8}"/>
              </a:ext>
            </a:extLst>
          </p:cNvPr>
          <p:cNvSpPr txBox="1"/>
          <p:nvPr/>
        </p:nvSpPr>
        <p:spPr>
          <a:xfrm>
            <a:off x="702066" y="1910686"/>
            <a:ext cx="10953122" cy="5221942"/>
          </a:xfrm>
          <a:prstGeom prst="rect">
            <a:avLst/>
          </a:prstGeom>
          <a:noFill/>
        </p:spPr>
        <p:txBody>
          <a:bodyPr wrap="square">
            <a:spAutoFit/>
          </a:bodyPr>
          <a:lstStyle/>
          <a:p>
            <a:pPr marL="342900" indent="-342900" defTabSz="1219170">
              <a:buClr>
                <a:srgbClr val="000000"/>
              </a:buClr>
              <a:buFont typeface="Arial" panose="020B0604020202020204" pitchFamily="34" charset="0"/>
              <a:buChar char="•"/>
            </a:pPr>
            <a:r>
              <a:rPr lang="en-US" sz="2000" kern="0" dirty="0">
                <a:solidFill>
                  <a:srgbClr val="31394D"/>
                </a:solidFill>
                <a:latin typeface="Palatino" pitchFamily="2" charset="77"/>
                <a:ea typeface="Palatino" pitchFamily="2" charset="77"/>
                <a:cs typeface="Arial"/>
                <a:sym typeface="Arial"/>
              </a:rPr>
              <a:t>Non-Hispanic Black women are three to almost </a:t>
            </a:r>
            <a:r>
              <a:rPr lang="en-US" sz="2000" b="1" kern="0" dirty="0">
                <a:solidFill>
                  <a:srgbClr val="31394D"/>
                </a:solidFill>
                <a:latin typeface="Palatino" pitchFamily="2" charset="77"/>
                <a:ea typeface="Palatino" pitchFamily="2" charset="77"/>
                <a:cs typeface="Arial"/>
                <a:sym typeface="Arial"/>
              </a:rPr>
              <a:t>four times more likely to die while pregnant or within 1 year postpartum</a:t>
            </a:r>
            <a:r>
              <a:rPr lang="en-US" sz="2000" kern="0" dirty="0">
                <a:solidFill>
                  <a:srgbClr val="31394D"/>
                </a:solidFill>
                <a:latin typeface="Palatino" pitchFamily="2" charset="77"/>
                <a:ea typeface="Palatino" pitchFamily="2" charset="77"/>
                <a:cs typeface="Arial"/>
                <a:sym typeface="Arial"/>
              </a:rPr>
              <a:t> than their non-Hispanic White and Latina counterparts</a:t>
            </a:r>
          </a:p>
          <a:p>
            <a:pPr marL="342900" indent="-342900" defTabSz="1219170">
              <a:buClr>
                <a:srgbClr val="000000"/>
              </a:buClr>
              <a:buFont typeface="Arial" panose="020B0604020202020204" pitchFamily="34" charset="0"/>
              <a:buChar char="•"/>
            </a:pPr>
            <a:endParaRPr lang="en-US" sz="2000" kern="0" dirty="0">
              <a:solidFill>
                <a:srgbClr val="31394D"/>
              </a:solidFill>
              <a:latin typeface="Palatino" pitchFamily="2" charset="77"/>
              <a:ea typeface="Palatino" pitchFamily="2" charset="77"/>
              <a:cs typeface="Arial"/>
              <a:sym typeface="Arial"/>
            </a:endParaRPr>
          </a:p>
          <a:p>
            <a:pPr marL="342900" indent="-342900" defTabSz="1219170">
              <a:buClr>
                <a:srgbClr val="000000"/>
              </a:buClr>
              <a:buFont typeface="Arial" panose="020B0604020202020204" pitchFamily="34" charset="0"/>
              <a:buChar char="•"/>
            </a:pPr>
            <a:r>
              <a:rPr lang="en-US" sz="2000" kern="0" dirty="0">
                <a:solidFill>
                  <a:srgbClr val="31394D"/>
                </a:solidFill>
                <a:latin typeface="Palatino" pitchFamily="2" charset="77"/>
                <a:ea typeface="Palatino" pitchFamily="2" charset="77"/>
                <a:cs typeface="Arial"/>
                <a:sym typeface="Arial"/>
              </a:rPr>
              <a:t>Non-Hispanic Black women are twice as likely to have a low-birth weight infant than non-Hispanic White women</a:t>
            </a:r>
          </a:p>
          <a:p>
            <a:pPr marL="342900" indent="-342900" defTabSz="1219170">
              <a:buClr>
                <a:srgbClr val="000000"/>
              </a:buClr>
              <a:buFont typeface="Arial" panose="020B0604020202020204" pitchFamily="34" charset="0"/>
              <a:buChar char="•"/>
            </a:pPr>
            <a:endParaRPr lang="en-US" sz="2000" kern="0" dirty="0">
              <a:solidFill>
                <a:srgbClr val="31394D"/>
              </a:solidFill>
              <a:latin typeface="Palatino" pitchFamily="2" charset="77"/>
              <a:ea typeface="Palatino" pitchFamily="2" charset="77"/>
              <a:cs typeface="Arial"/>
              <a:sym typeface="Arial"/>
            </a:endParaRPr>
          </a:p>
          <a:p>
            <a:pPr marL="342900" indent="-342900" defTabSz="1219170">
              <a:buClr>
                <a:srgbClr val="000000"/>
              </a:buClr>
              <a:buFont typeface="Arial" panose="020B0604020202020204" pitchFamily="34" charset="0"/>
              <a:buChar char="•"/>
            </a:pPr>
            <a:r>
              <a:rPr lang="en-US" sz="2000" kern="0" dirty="0">
                <a:solidFill>
                  <a:srgbClr val="31394D"/>
                </a:solidFill>
                <a:latin typeface="Palatino" pitchFamily="2" charset="77"/>
                <a:ea typeface="Palatino" pitchFamily="2" charset="77"/>
                <a:cs typeface="Arial"/>
                <a:sym typeface="Arial"/>
              </a:rPr>
              <a:t>Non-Hispanic Black women are at a disadvantage regarding the protective factor of the early initiation of prenatal care, with </a:t>
            </a:r>
            <a:r>
              <a:rPr lang="en-US" sz="2000" b="1" kern="0" dirty="0">
                <a:solidFill>
                  <a:srgbClr val="31394D"/>
                </a:solidFill>
                <a:latin typeface="Palatino" pitchFamily="2" charset="77"/>
                <a:ea typeface="Palatino" pitchFamily="2" charset="77"/>
                <a:cs typeface="Arial"/>
                <a:sym typeface="Arial"/>
              </a:rPr>
              <a:t>67%</a:t>
            </a:r>
            <a:r>
              <a:rPr lang="en-US" sz="2000" kern="0" dirty="0">
                <a:solidFill>
                  <a:srgbClr val="31394D"/>
                </a:solidFill>
                <a:latin typeface="Palatino" pitchFamily="2" charset="77"/>
                <a:ea typeface="Palatino" pitchFamily="2" charset="77"/>
                <a:cs typeface="Arial"/>
                <a:sym typeface="Arial"/>
              </a:rPr>
              <a:t> participating in prenatal care in the first trimester compared with </a:t>
            </a:r>
            <a:r>
              <a:rPr lang="en-US" sz="2000" b="1" kern="0" dirty="0">
                <a:solidFill>
                  <a:srgbClr val="31394D"/>
                </a:solidFill>
                <a:latin typeface="Palatino" pitchFamily="2" charset="77"/>
                <a:ea typeface="Palatino" pitchFamily="2" charset="77"/>
                <a:cs typeface="Arial"/>
                <a:sym typeface="Arial"/>
              </a:rPr>
              <a:t>77%</a:t>
            </a:r>
            <a:r>
              <a:rPr lang="en-US" sz="2000" kern="0" dirty="0">
                <a:solidFill>
                  <a:srgbClr val="31394D"/>
                </a:solidFill>
                <a:latin typeface="Palatino" pitchFamily="2" charset="77"/>
                <a:ea typeface="Palatino" pitchFamily="2" charset="77"/>
                <a:cs typeface="Arial"/>
                <a:sym typeface="Arial"/>
              </a:rPr>
              <a:t> of non-Hispanic White women and 81% of Asian women.</a:t>
            </a:r>
            <a:r>
              <a:rPr lang="en-US" sz="2000" u="sng" kern="0" baseline="30000" dirty="0">
                <a:solidFill>
                  <a:srgbClr val="31394D"/>
                </a:solidFill>
                <a:latin typeface="Palatino" pitchFamily="2" charset="77"/>
                <a:ea typeface="Palatino" pitchFamily="2" charset="77"/>
                <a:cs typeface="Arial"/>
                <a:sym typeface="Arial"/>
              </a:rPr>
              <a:t> </a:t>
            </a:r>
          </a:p>
          <a:p>
            <a:pPr marL="342900" indent="-342900" defTabSz="1219170">
              <a:buClr>
                <a:srgbClr val="000000"/>
              </a:buClr>
              <a:buFont typeface="Arial" panose="020B0604020202020204" pitchFamily="34" charset="0"/>
              <a:buChar char="•"/>
            </a:pPr>
            <a:endParaRPr lang="en-US" sz="2000" u="sng" kern="0" baseline="30000" dirty="0">
              <a:solidFill>
                <a:srgbClr val="31394D"/>
              </a:solidFill>
              <a:latin typeface="Palatino" pitchFamily="2" charset="77"/>
              <a:ea typeface="Palatino" pitchFamily="2" charset="77"/>
              <a:cs typeface="Arial"/>
              <a:sym typeface="Arial"/>
            </a:endParaRPr>
          </a:p>
          <a:p>
            <a:pPr marL="342900" indent="-342900" defTabSz="1219170">
              <a:buClr>
                <a:srgbClr val="000000"/>
              </a:buClr>
              <a:buFont typeface="Arial" panose="020B0604020202020204" pitchFamily="34" charset="0"/>
              <a:buChar char="•"/>
            </a:pPr>
            <a:r>
              <a:rPr lang="en-US" sz="2000" kern="0" dirty="0">
                <a:solidFill>
                  <a:srgbClr val="31394D"/>
                </a:solidFill>
                <a:latin typeface="Palatino" pitchFamily="2" charset="77"/>
                <a:ea typeface="Palatino" pitchFamily="2" charset="77"/>
                <a:cs typeface="Arial"/>
                <a:sym typeface="Arial"/>
              </a:rPr>
              <a:t>It is estimated that up to </a:t>
            </a:r>
            <a:r>
              <a:rPr lang="en-US" sz="2000" b="1" kern="0" dirty="0">
                <a:solidFill>
                  <a:srgbClr val="31394D"/>
                </a:solidFill>
                <a:latin typeface="Palatino" pitchFamily="2" charset="77"/>
                <a:ea typeface="Palatino" pitchFamily="2" charset="77"/>
                <a:cs typeface="Arial"/>
                <a:sym typeface="Arial"/>
              </a:rPr>
              <a:t>28% of non-Hispanic Black women experience perinatal depression. </a:t>
            </a:r>
            <a:r>
              <a:rPr lang="en-US" sz="2000" kern="0" dirty="0">
                <a:solidFill>
                  <a:srgbClr val="31394D"/>
                </a:solidFill>
                <a:latin typeface="Palatino" pitchFamily="2" charset="77"/>
                <a:ea typeface="Palatino" pitchFamily="2" charset="77"/>
                <a:cs typeface="Arial"/>
                <a:sym typeface="Arial"/>
              </a:rPr>
              <a:t>Perinatal depression has been linked to risks for adverse maternal and birth outcomes, including preeclampsia, gestational diabetes, preterm birth, and low birth weight. </a:t>
            </a:r>
          </a:p>
          <a:p>
            <a:pPr marL="380990" indent="-380990" defTabSz="1219170">
              <a:buClr>
                <a:srgbClr val="000000"/>
              </a:buClr>
              <a:buFont typeface="Arial" panose="020B0604020202020204" pitchFamily="34" charset="0"/>
              <a:buChar char="•"/>
            </a:pPr>
            <a:endParaRPr lang="en-US" sz="2000" kern="0" dirty="0">
              <a:solidFill>
                <a:srgbClr val="31394D"/>
              </a:solidFill>
              <a:latin typeface="Proxima Nova" panose="020B0604020202020204" charset="0"/>
              <a:cs typeface="Arial"/>
              <a:sym typeface="Arial"/>
            </a:endParaRPr>
          </a:p>
          <a:p>
            <a:pPr defTabSz="1219170">
              <a:buClr>
                <a:srgbClr val="000000"/>
              </a:buClr>
            </a:pPr>
            <a:r>
              <a:rPr lang="en-US" sz="1000" dirty="0">
                <a:solidFill>
                  <a:srgbClr val="303030"/>
                </a:solidFill>
              </a:rPr>
              <a:t>Chinn, J. J., Martin, I. K., &amp; Redmond, N. (2021). Health Equity Among Black Women in the United States. </a:t>
            </a:r>
            <a:r>
              <a:rPr lang="en-US" sz="1000" i="1" dirty="0">
                <a:solidFill>
                  <a:srgbClr val="303030"/>
                </a:solidFill>
              </a:rPr>
              <a:t>Journal of women's health (2002)</a:t>
            </a:r>
            <a:r>
              <a:rPr lang="en-US" sz="1000" dirty="0">
                <a:solidFill>
                  <a:srgbClr val="303030"/>
                </a:solidFill>
              </a:rPr>
              <a:t>, </a:t>
            </a:r>
            <a:r>
              <a:rPr lang="en-US" sz="1000" i="1" dirty="0">
                <a:solidFill>
                  <a:srgbClr val="303030"/>
                </a:solidFill>
              </a:rPr>
              <a:t>30</a:t>
            </a:r>
            <a:r>
              <a:rPr lang="en-US" sz="1000" dirty="0">
                <a:solidFill>
                  <a:srgbClr val="303030"/>
                </a:solidFill>
              </a:rPr>
              <a:t>(2), 212–219. https://</a:t>
            </a:r>
            <a:r>
              <a:rPr lang="en-US" sz="1000" dirty="0" err="1">
                <a:solidFill>
                  <a:srgbClr val="303030"/>
                </a:solidFill>
              </a:rPr>
              <a:t>doi.org</a:t>
            </a:r>
            <a:r>
              <a:rPr lang="en-US" sz="1000" dirty="0">
                <a:solidFill>
                  <a:srgbClr val="303030"/>
                </a:solidFill>
              </a:rPr>
              <a:t>/10.1089/jwh.2020.8868</a:t>
            </a:r>
            <a:endParaRPr lang="en-US" sz="1000" dirty="0"/>
          </a:p>
          <a:p>
            <a:pPr defTabSz="1219170">
              <a:buClr>
                <a:srgbClr val="000000"/>
              </a:buClr>
            </a:pPr>
            <a:endParaRPr lang="en-US" sz="2000" kern="0" dirty="0">
              <a:solidFill>
                <a:srgbClr val="31394D"/>
              </a:solidFill>
              <a:latin typeface="Proxima Nova" panose="020B0604020202020204" charset="0"/>
              <a:cs typeface="Arial"/>
              <a:sym typeface="Arial"/>
            </a:endParaRPr>
          </a:p>
        </p:txBody>
      </p:sp>
    </p:spTree>
    <p:extLst>
      <p:ext uri="{BB962C8B-B14F-4D97-AF65-F5344CB8AC3E}">
        <p14:creationId xmlns:p14="http://schemas.microsoft.com/office/powerpoint/2010/main" val="14752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1E38-CA6B-43DD-8E8E-FCF31C3DFCDA}"/>
              </a:ext>
            </a:extLst>
          </p:cNvPr>
          <p:cNvSpPr>
            <a:spLocks noGrp="1"/>
          </p:cNvSpPr>
          <p:nvPr>
            <p:ph type="title"/>
          </p:nvPr>
        </p:nvSpPr>
        <p:spPr/>
        <p:txBody>
          <a:bodyPr/>
          <a:lstStyle/>
          <a:p>
            <a:r>
              <a:rPr lang="en-US" b="1" dirty="0">
                <a:solidFill>
                  <a:srgbClr val="E8E825"/>
                </a:solidFill>
                <a:latin typeface="Merriweather" pitchFamily="2" charset="77"/>
              </a:rPr>
              <a:t>Asian American Women</a:t>
            </a:r>
          </a:p>
        </p:txBody>
      </p:sp>
      <p:sp>
        <p:nvSpPr>
          <p:cNvPr id="4" name="TextBox 3">
            <a:extLst>
              <a:ext uri="{FF2B5EF4-FFF2-40B4-BE49-F238E27FC236}">
                <a16:creationId xmlns:a16="http://schemas.microsoft.com/office/drawing/2014/main" id="{BD0B80BE-040B-4E08-8293-7BF6235B95DF}"/>
              </a:ext>
            </a:extLst>
          </p:cNvPr>
          <p:cNvSpPr txBox="1"/>
          <p:nvPr/>
        </p:nvSpPr>
        <p:spPr>
          <a:xfrm>
            <a:off x="7559274" y="2044433"/>
            <a:ext cx="4341574" cy="4678204"/>
          </a:xfrm>
          <a:prstGeom prst="rect">
            <a:avLst/>
          </a:prstGeom>
          <a:noFill/>
        </p:spPr>
        <p:txBody>
          <a:bodyPr wrap="square">
            <a:spAutoFit/>
          </a:bodyPr>
          <a:lstStyle/>
          <a:p>
            <a:pPr marL="380990" indent="-380990" defTabSz="1219170">
              <a:buClr>
                <a:srgbClr val="000000"/>
              </a:buClr>
              <a:buFont typeface="Arial" panose="020B0604020202020204" pitchFamily="34" charset="0"/>
              <a:buChar char="•"/>
            </a:pPr>
            <a:r>
              <a:rPr lang="en-US" kern="0" dirty="0">
                <a:solidFill>
                  <a:srgbClr val="31394D"/>
                </a:solidFill>
                <a:latin typeface="Palatino" pitchFamily="2" charset="77"/>
                <a:ea typeface="Palatino" pitchFamily="2" charset="77"/>
                <a:cs typeface="Arial"/>
                <a:sym typeface="Arial"/>
              </a:rPr>
              <a:t>Women of all Asian ethnic groups have higher rates of gestational diabetes, but generally lower rates of neonates large for gestational age</a:t>
            </a:r>
          </a:p>
          <a:p>
            <a:pPr marL="380990" indent="-380990" defTabSz="1219170">
              <a:buClr>
                <a:srgbClr val="000000"/>
              </a:buClr>
              <a:buFont typeface="Arial" panose="020B0604020202020204" pitchFamily="34" charset="0"/>
              <a:buChar char="•"/>
            </a:pPr>
            <a:endParaRPr lang="en-US" kern="0" dirty="0">
              <a:solidFill>
                <a:srgbClr val="31394D"/>
              </a:solidFill>
              <a:latin typeface="Palatino" pitchFamily="2" charset="77"/>
              <a:ea typeface="Palatino" pitchFamily="2" charset="77"/>
              <a:cs typeface="Arial"/>
              <a:sym typeface="Arial"/>
            </a:endParaRPr>
          </a:p>
          <a:p>
            <a:pPr marL="380990" indent="-380990" defTabSz="1219170">
              <a:buClr>
                <a:srgbClr val="000000"/>
              </a:buClr>
              <a:buFont typeface="Arial" panose="020B0604020202020204" pitchFamily="34" charset="0"/>
              <a:buChar char="•"/>
            </a:pPr>
            <a:r>
              <a:rPr lang="en-US" kern="0" dirty="0">
                <a:solidFill>
                  <a:srgbClr val="31394D"/>
                </a:solidFill>
                <a:latin typeface="Palatino" pitchFamily="2" charset="77"/>
                <a:ea typeface="Palatino" pitchFamily="2" charset="77"/>
                <a:cs typeface="Arial"/>
                <a:sym typeface="Arial"/>
              </a:rPr>
              <a:t>The risk for maternal morbidity among Asian women varies by ethnic group with all but Pacific Islanders being greater than that of white women (Rate per 1000 live births - 13.7)</a:t>
            </a:r>
          </a:p>
          <a:p>
            <a:pPr defTabSz="1219170">
              <a:buClr>
                <a:srgbClr val="000000"/>
              </a:buClr>
            </a:pPr>
            <a:endParaRPr lang="en-US" sz="2400" kern="0" dirty="0">
              <a:solidFill>
                <a:srgbClr val="31394D"/>
              </a:solidFill>
              <a:latin typeface="Palatino" pitchFamily="2" charset="77"/>
              <a:ea typeface="Palatino" pitchFamily="2" charset="77"/>
              <a:cs typeface="Arial"/>
              <a:sym typeface="Arial"/>
            </a:endParaRPr>
          </a:p>
          <a:p>
            <a:pPr defTabSz="1219170">
              <a:buClr>
                <a:srgbClr val="000000"/>
              </a:buClr>
            </a:pPr>
            <a:endParaRPr lang="en-US" sz="2000" kern="0" dirty="0">
              <a:solidFill>
                <a:srgbClr val="31394D"/>
              </a:solidFill>
              <a:latin typeface="Proxima Nova" panose="020B0604020202020204" charset="0"/>
              <a:cs typeface="Arial"/>
              <a:sym typeface="Arial"/>
            </a:endParaRPr>
          </a:p>
          <a:p>
            <a:pPr defTabSz="1219170">
              <a:buClr>
                <a:srgbClr val="000000"/>
              </a:buClr>
            </a:pPr>
            <a:endParaRPr lang="en-US" sz="2000" kern="0" dirty="0">
              <a:solidFill>
                <a:srgbClr val="31394D"/>
              </a:solidFill>
              <a:latin typeface="Proxima Nova" panose="020B0604020202020204" charset="0"/>
              <a:cs typeface="Arial"/>
              <a:sym typeface="Arial"/>
            </a:endParaRPr>
          </a:p>
          <a:p>
            <a:pPr defTabSz="1219170">
              <a:buClr>
                <a:srgbClr val="000000"/>
              </a:buClr>
            </a:pPr>
            <a:r>
              <a:rPr lang="en-US" sz="900" dirty="0">
                <a:solidFill>
                  <a:srgbClr val="333333"/>
                </a:solidFill>
              </a:rPr>
              <a:t>Wagner SM, Bicocca MJ, Gupta M, Chauhan SP, Mendez-Figueroa H, </a:t>
            </a:r>
            <a:r>
              <a:rPr lang="en-US" sz="900" dirty="0" err="1">
                <a:solidFill>
                  <a:srgbClr val="333333"/>
                </a:solidFill>
              </a:rPr>
              <a:t>Parchem</a:t>
            </a:r>
            <a:r>
              <a:rPr lang="en-US" sz="900" dirty="0">
                <a:solidFill>
                  <a:srgbClr val="333333"/>
                </a:solidFill>
              </a:rPr>
              <a:t> JG. Disparities in Adverse Maternal Outcomes Among Asian Women in the US Delivering at Term. </a:t>
            </a:r>
            <a:r>
              <a:rPr lang="en-US" sz="900" i="1" dirty="0">
                <a:solidFill>
                  <a:srgbClr val="333333"/>
                </a:solidFill>
              </a:rPr>
              <a:t>JAMA </a:t>
            </a:r>
            <a:r>
              <a:rPr lang="en-US" sz="900" i="1" dirty="0" err="1">
                <a:solidFill>
                  <a:srgbClr val="333333"/>
                </a:solidFill>
              </a:rPr>
              <a:t>Netw</a:t>
            </a:r>
            <a:r>
              <a:rPr lang="en-US" sz="900" i="1" dirty="0">
                <a:solidFill>
                  <a:srgbClr val="333333"/>
                </a:solidFill>
              </a:rPr>
              <a:t> Open.</a:t>
            </a:r>
            <a:r>
              <a:rPr lang="en-US" sz="900" dirty="0">
                <a:solidFill>
                  <a:srgbClr val="333333"/>
                </a:solidFill>
              </a:rPr>
              <a:t> 2020;3(10):e2020180. doi:10.1001/jamanetworkopen.2020.20180</a:t>
            </a:r>
            <a:endParaRPr lang="en-US" sz="900" dirty="0"/>
          </a:p>
        </p:txBody>
      </p:sp>
      <p:pic>
        <p:nvPicPr>
          <p:cNvPr id="8" name="Picture 7" descr="Chart, pie chart&#10;&#10;Description automatically generated">
            <a:extLst>
              <a:ext uri="{FF2B5EF4-FFF2-40B4-BE49-F238E27FC236}">
                <a16:creationId xmlns:a16="http://schemas.microsoft.com/office/drawing/2014/main" id="{D188C3C4-E4EE-5D5C-721E-695F0A0EE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67" y="1827658"/>
            <a:ext cx="6987654" cy="4902711"/>
          </a:xfrm>
          <a:prstGeom prst="rect">
            <a:avLst/>
          </a:prstGeom>
        </p:spPr>
      </p:pic>
    </p:spTree>
    <p:extLst>
      <p:ext uri="{BB962C8B-B14F-4D97-AF65-F5344CB8AC3E}">
        <p14:creationId xmlns:p14="http://schemas.microsoft.com/office/powerpoint/2010/main" val="317113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04A20-EBCB-24C8-00FB-90CAD5BA73DE}"/>
              </a:ext>
            </a:extLst>
          </p:cNvPr>
          <p:cNvSpPr>
            <a:spLocks noGrp="1"/>
          </p:cNvSpPr>
          <p:nvPr>
            <p:ph type="title"/>
          </p:nvPr>
        </p:nvSpPr>
        <p:spPr>
          <a:xfrm>
            <a:off x="415633" y="667900"/>
            <a:ext cx="4942000" cy="765115"/>
          </a:xfrm>
        </p:spPr>
        <p:txBody>
          <a:bodyPr wrap="square" anchor="t">
            <a:normAutofit/>
          </a:bodyPr>
          <a:lstStyle/>
          <a:p>
            <a:r>
              <a:rPr lang="en-US" b="1" dirty="0">
                <a:solidFill>
                  <a:srgbClr val="FFFF00"/>
                </a:solidFill>
              </a:rPr>
              <a:t>Becoming a Teen Mom</a:t>
            </a:r>
          </a:p>
        </p:txBody>
      </p:sp>
      <p:sp>
        <p:nvSpPr>
          <p:cNvPr id="5" name="Text Placeholder 4">
            <a:extLst>
              <a:ext uri="{FF2B5EF4-FFF2-40B4-BE49-F238E27FC236}">
                <a16:creationId xmlns:a16="http://schemas.microsoft.com/office/drawing/2014/main" id="{2508BDE2-E39F-AB7F-2679-098ED6E3E3C2}"/>
              </a:ext>
            </a:extLst>
          </p:cNvPr>
          <p:cNvSpPr>
            <a:spLocks noGrp="1"/>
          </p:cNvSpPr>
          <p:nvPr>
            <p:ph type="body" idx="1"/>
          </p:nvPr>
        </p:nvSpPr>
        <p:spPr>
          <a:xfrm>
            <a:off x="5728447" y="0"/>
            <a:ext cx="6463553" cy="6858000"/>
          </a:xfrm>
        </p:spPr>
        <p:txBody>
          <a:bodyPr wrap="square" anchor="t">
            <a:normAutofit fontScale="77500" lnSpcReduction="20000"/>
          </a:bodyPr>
          <a:lstStyle/>
          <a:p>
            <a:pPr marL="194729" indent="0">
              <a:spcAft>
                <a:spcPts val="600"/>
              </a:spcAft>
              <a:buNone/>
            </a:pPr>
            <a:endParaRPr lang="en-US" sz="2600" dirty="0">
              <a:solidFill>
                <a:schemeClr val="tx1">
                  <a:lumMod val="50000"/>
                </a:schemeClr>
              </a:solidFill>
              <a:latin typeface="Palatino" pitchFamily="2" charset="77"/>
              <a:ea typeface="Palatino" pitchFamily="2" charset="77"/>
              <a:cs typeface="Krub" pitchFamily="2" charset="-34"/>
            </a:endParaRPr>
          </a:p>
          <a:p>
            <a:pPr>
              <a:spcAft>
                <a:spcPts val="600"/>
              </a:spcAft>
            </a:pPr>
            <a:r>
              <a:rPr lang="en-US" sz="2600" dirty="0">
                <a:solidFill>
                  <a:schemeClr val="tx1">
                    <a:lumMod val="50000"/>
                  </a:schemeClr>
                </a:solidFill>
                <a:latin typeface="Palatino" pitchFamily="2" charset="77"/>
                <a:ea typeface="Palatino" pitchFamily="2" charset="77"/>
                <a:cs typeface="Krub" pitchFamily="2" charset="-34"/>
              </a:rPr>
              <a:t>There are unique developmental needs that support the independence and adulthood transition of teens.</a:t>
            </a:r>
          </a:p>
          <a:p>
            <a:pPr>
              <a:spcAft>
                <a:spcPts val="600"/>
              </a:spcAft>
            </a:pPr>
            <a:endParaRPr lang="en-US" sz="2600" dirty="0">
              <a:solidFill>
                <a:schemeClr val="tx1">
                  <a:lumMod val="50000"/>
                </a:schemeClr>
              </a:solidFill>
              <a:latin typeface="Palatino" pitchFamily="2" charset="77"/>
              <a:ea typeface="Palatino" pitchFamily="2" charset="77"/>
              <a:cs typeface="Krub" pitchFamily="2" charset="-34"/>
            </a:endParaRPr>
          </a:p>
          <a:p>
            <a:pPr lvl="1">
              <a:spcAft>
                <a:spcPts val="600"/>
              </a:spcAft>
            </a:pPr>
            <a:r>
              <a:rPr lang="en-US" sz="2300" dirty="0">
                <a:solidFill>
                  <a:schemeClr val="tx1">
                    <a:lumMod val="50000"/>
                  </a:schemeClr>
                </a:solidFill>
                <a:latin typeface="Palatino" pitchFamily="2" charset="77"/>
                <a:ea typeface="Palatino" pitchFamily="2" charset="77"/>
                <a:cs typeface="Krub" pitchFamily="2" charset="-34"/>
              </a:rPr>
              <a:t>Academic achievement</a:t>
            </a:r>
          </a:p>
          <a:p>
            <a:pPr lvl="1">
              <a:spcAft>
                <a:spcPts val="600"/>
              </a:spcAft>
            </a:pPr>
            <a:r>
              <a:rPr lang="en-US" sz="2300" dirty="0">
                <a:solidFill>
                  <a:schemeClr val="tx1">
                    <a:lumMod val="50000"/>
                  </a:schemeClr>
                </a:solidFill>
                <a:latin typeface="Palatino" pitchFamily="2" charset="77"/>
                <a:ea typeface="Palatino" pitchFamily="2" charset="77"/>
                <a:cs typeface="Krub" pitchFamily="2" charset="-34"/>
              </a:rPr>
              <a:t>Employment</a:t>
            </a:r>
          </a:p>
          <a:p>
            <a:pPr lvl="1">
              <a:spcAft>
                <a:spcPts val="600"/>
              </a:spcAft>
            </a:pPr>
            <a:r>
              <a:rPr lang="en-US" sz="2300" dirty="0">
                <a:solidFill>
                  <a:schemeClr val="tx1">
                    <a:lumMod val="50000"/>
                  </a:schemeClr>
                </a:solidFill>
                <a:latin typeface="Palatino" pitchFamily="2" charset="77"/>
                <a:ea typeface="Palatino" pitchFamily="2" charset="77"/>
                <a:cs typeface="Krub" pitchFamily="2" charset="-34"/>
              </a:rPr>
              <a:t>Community engagement</a:t>
            </a:r>
          </a:p>
          <a:p>
            <a:pPr lvl="1">
              <a:spcAft>
                <a:spcPts val="600"/>
              </a:spcAft>
            </a:pPr>
            <a:r>
              <a:rPr lang="en-US" sz="2300" dirty="0">
                <a:solidFill>
                  <a:schemeClr val="tx1">
                    <a:lumMod val="50000"/>
                  </a:schemeClr>
                </a:solidFill>
                <a:latin typeface="Palatino" pitchFamily="2" charset="77"/>
                <a:ea typeface="Palatino" pitchFamily="2" charset="77"/>
                <a:cs typeface="Krub" pitchFamily="2" charset="-34"/>
              </a:rPr>
              <a:t>Peer/familial relationships</a:t>
            </a:r>
          </a:p>
          <a:p>
            <a:pPr marL="821247" lvl="1" indent="0">
              <a:spcAft>
                <a:spcPts val="600"/>
              </a:spcAft>
              <a:buNone/>
            </a:pPr>
            <a:endParaRPr lang="en-US" sz="2300" dirty="0">
              <a:solidFill>
                <a:schemeClr val="tx1">
                  <a:lumMod val="50000"/>
                </a:schemeClr>
              </a:solidFill>
              <a:latin typeface="Palatino" pitchFamily="2" charset="77"/>
              <a:ea typeface="Palatino" pitchFamily="2" charset="77"/>
              <a:cs typeface="Krub" pitchFamily="2" charset="-34"/>
            </a:endParaRPr>
          </a:p>
          <a:p>
            <a:pPr>
              <a:spcAft>
                <a:spcPts val="600"/>
              </a:spcAft>
            </a:pPr>
            <a:r>
              <a:rPr lang="en-US" sz="2600" dirty="0">
                <a:solidFill>
                  <a:schemeClr val="tx1">
                    <a:lumMod val="50000"/>
                  </a:schemeClr>
                </a:solidFill>
                <a:latin typeface="Palatino" pitchFamily="2" charset="77"/>
                <a:ea typeface="Palatino" pitchFamily="2" charset="77"/>
                <a:cs typeface="Krub" pitchFamily="2" charset="-34"/>
              </a:rPr>
              <a:t>There is a negative stigmatic perception that is associated with becoming a teen mom. Research has shown how this can affect the mother’s attitude and behavior leaving them feeling more vulnerable. </a:t>
            </a:r>
          </a:p>
          <a:p>
            <a:pPr marL="194729" indent="0">
              <a:spcAft>
                <a:spcPts val="600"/>
              </a:spcAft>
              <a:buNone/>
            </a:pPr>
            <a:endParaRPr lang="en-US" sz="2600" dirty="0">
              <a:solidFill>
                <a:schemeClr val="tx1">
                  <a:lumMod val="50000"/>
                </a:schemeClr>
              </a:solidFill>
              <a:latin typeface="Palatino" pitchFamily="2" charset="77"/>
              <a:ea typeface="Palatino" pitchFamily="2" charset="77"/>
              <a:cs typeface="Krub" pitchFamily="2" charset="-34"/>
            </a:endParaRPr>
          </a:p>
          <a:p>
            <a:pPr lvl="1">
              <a:spcAft>
                <a:spcPts val="600"/>
              </a:spcAft>
            </a:pPr>
            <a:r>
              <a:rPr lang="en-US" sz="2300" dirty="0">
                <a:solidFill>
                  <a:schemeClr val="tx1">
                    <a:lumMod val="50000"/>
                  </a:schemeClr>
                </a:solidFill>
                <a:latin typeface="Palatino" pitchFamily="2" charset="77"/>
                <a:ea typeface="Palatino" pitchFamily="2" charset="77"/>
                <a:cs typeface="Krub" pitchFamily="2" charset="-34"/>
              </a:rPr>
              <a:t>Isolation</a:t>
            </a:r>
          </a:p>
          <a:p>
            <a:pPr lvl="1">
              <a:spcAft>
                <a:spcPts val="600"/>
              </a:spcAft>
            </a:pPr>
            <a:r>
              <a:rPr lang="en-US" sz="2300" dirty="0">
                <a:solidFill>
                  <a:schemeClr val="tx1">
                    <a:lumMod val="50000"/>
                  </a:schemeClr>
                </a:solidFill>
                <a:latin typeface="Palatino" pitchFamily="2" charset="77"/>
                <a:ea typeface="Palatino" pitchFamily="2" charset="77"/>
                <a:cs typeface="Krub" pitchFamily="2" charset="-34"/>
              </a:rPr>
              <a:t>Lower-self esteem</a:t>
            </a:r>
          </a:p>
          <a:p>
            <a:pPr lvl="1">
              <a:spcAft>
                <a:spcPts val="600"/>
              </a:spcAft>
            </a:pPr>
            <a:r>
              <a:rPr lang="en-US" sz="2300" dirty="0">
                <a:solidFill>
                  <a:schemeClr val="tx1">
                    <a:lumMod val="50000"/>
                  </a:schemeClr>
                </a:solidFill>
                <a:latin typeface="Palatino" pitchFamily="2" charset="77"/>
                <a:ea typeface="Palatino" pitchFamily="2" charset="77"/>
                <a:cs typeface="Krub" pitchFamily="2" charset="-34"/>
              </a:rPr>
              <a:t>Fear of abuse from peers and/or family</a:t>
            </a:r>
          </a:p>
          <a:p>
            <a:pPr lvl="1">
              <a:spcAft>
                <a:spcPts val="600"/>
              </a:spcAft>
            </a:pPr>
            <a:endParaRPr lang="en-US" sz="2600" dirty="0">
              <a:solidFill>
                <a:schemeClr val="tx1">
                  <a:lumMod val="50000"/>
                </a:schemeClr>
              </a:solidFill>
              <a:latin typeface="Palatino" pitchFamily="2" charset="77"/>
              <a:ea typeface="Palatino" pitchFamily="2" charset="77"/>
              <a:cs typeface="Krub" pitchFamily="2" charset="-34"/>
            </a:endParaRPr>
          </a:p>
          <a:p>
            <a:pPr marL="821247" lvl="1" indent="0">
              <a:spcAft>
                <a:spcPts val="600"/>
              </a:spcAft>
              <a:buNone/>
            </a:pPr>
            <a:endParaRPr lang="en-US" sz="1800" dirty="0">
              <a:solidFill>
                <a:schemeClr val="tx1">
                  <a:lumMod val="50000"/>
                </a:schemeClr>
              </a:solidFill>
              <a:latin typeface="Palatino" pitchFamily="2" charset="77"/>
              <a:ea typeface="Palatino" pitchFamily="2" charset="77"/>
              <a:cs typeface="Krub" pitchFamily="2" charset="-34"/>
            </a:endParaRPr>
          </a:p>
          <a:p>
            <a:pPr>
              <a:spcAft>
                <a:spcPts val="600"/>
              </a:spcAft>
            </a:pPr>
            <a:endParaRPr lang="en-US" sz="1800" dirty="0">
              <a:solidFill>
                <a:schemeClr val="tx1">
                  <a:lumMod val="50000"/>
                </a:schemeClr>
              </a:solidFill>
              <a:latin typeface="Palatino" pitchFamily="2" charset="77"/>
              <a:ea typeface="Palatino" pitchFamily="2" charset="77"/>
              <a:cs typeface="Krub" pitchFamily="2" charset="-34"/>
            </a:endParaRPr>
          </a:p>
          <a:p>
            <a:pPr>
              <a:spcAft>
                <a:spcPts val="600"/>
              </a:spcAft>
            </a:pPr>
            <a:endParaRPr lang="en-US" sz="1400" dirty="0">
              <a:solidFill>
                <a:schemeClr val="tx1">
                  <a:lumMod val="50000"/>
                </a:schemeClr>
              </a:solidFill>
              <a:latin typeface="Palatino" pitchFamily="2" charset="77"/>
              <a:ea typeface="Palatino" pitchFamily="2" charset="77"/>
              <a:cs typeface="Krub" pitchFamily="2" charset="-34"/>
            </a:endParaRPr>
          </a:p>
          <a:p>
            <a:pPr>
              <a:spcAft>
                <a:spcPts val="600"/>
              </a:spcAft>
            </a:pPr>
            <a:endParaRPr lang="en-US" sz="1800" dirty="0">
              <a:solidFill>
                <a:schemeClr val="tx1">
                  <a:lumMod val="50000"/>
                </a:schemeClr>
              </a:solidFill>
              <a:latin typeface="Palatino" pitchFamily="2" charset="77"/>
              <a:ea typeface="Palatino" pitchFamily="2" charset="77"/>
              <a:cs typeface="Krub" pitchFamily="2" charset="-34"/>
            </a:endParaRPr>
          </a:p>
        </p:txBody>
      </p:sp>
      <p:pic>
        <p:nvPicPr>
          <p:cNvPr id="1026" name="Picture 2" descr="Sexual and Reproductive Health in Adolescence ::.">
            <a:extLst>
              <a:ext uri="{FF2B5EF4-FFF2-40B4-BE49-F238E27FC236}">
                <a16:creationId xmlns:a16="http://schemas.microsoft.com/office/drawing/2014/main" id="{54DF6A50-A031-C2A5-941C-A0452E956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666" y="2421558"/>
            <a:ext cx="3169674" cy="313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096400"/>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498A927C064F43931768F72E0A86FB" ma:contentTypeVersion="12" ma:contentTypeDescription="Create a new document." ma:contentTypeScope="" ma:versionID="a0ba541f49e762f6a89593ec261463a8">
  <xsd:schema xmlns:xsd="http://www.w3.org/2001/XMLSchema" xmlns:xs="http://www.w3.org/2001/XMLSchema" xmlns:p="http://schemas.microsoft.com/office/2006/metadata/properties" xmlns:ns2="8d014f15-723d-42bf-8078-ba4fe1aea304" xmlns:ns3="d7d8d280-d221-4415-82c3-b94cff43df1c" targetNamespace="http://schemas.microsoft.com/office/2006/metadata/properties" ma:root="true" ma:fieldsID="f8ac30cb3d2a56a5ef2caa9b8bd09670" ns2:_="" ns3:_="">
    <xsd:import namespace="8d014f15-723d-42bf-8078-ba4fe1aea304"/>
    <xsd:import namespace="d7d8d280-d221-4415-82c3-b94cff43df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14f15-723d-42bf-8078-ba4fe1aea3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d8d280-d221-4415-82c3-b94cff43df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2FC5C8-0B73-4DFC-9A47-14592208BD84}">
  <ds:schemaRefs>
    <ds:schemaRef ds:uri="http://schemas.microsoft.com/sharepoint/v3/contenttype/forms"/>
  </ds:schemaRefs>
</ds:datastoreItem>
</file>

<file path=customXml/itemProps2.xml><?xml version="1.0" encoding="utf-8"?>
<ds:datastoreItem xmlns:ds="http://schemas.openxmlformats.org/officeDocument/2006/customXml" ds:itemID="{988279BD-0586-485E-967E-6C2143AF47C2}">
  <ds:schemaRefs>
    <ds:schemaRef ds:uri="d7d8d280-d221-4415-82c3-b94cff43df1c"/>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8d014f15-723d-42bf-8078-ba4fe1aea304"/>
    <ds:schemaRef ds:uri="http://purl.org/dc/dcmitype/"/>
  </ds:schemaRefs>
</ds:datastoreItem>
</file>

<file path=customXml/itemProps3.xml><?xml version="1.0" encoding="utf-8"?>
<ds:datastoreItem xmlns:ds="http://schemas.openxmlformats.org/officeDocument/2006/customXml" ds:itemID="{66224823-3588-4A01-B206-D60611DB1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014f15-723d-42bf-8078-ba4fe1aea304"/>
    <ds:schemaRef ds:uri="d7d8d280-d221-4415-82c3-b94cff43df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1609</TotalTime>
  <Words>3949</Words>
  <Application>Microsoft Office PowerPoint</Application>
  <PresentationFormat>Widescreen</PresentationFormat>
  <Paragraphs>379</Paragraphs>
  <Slides>43</Slides>
  <Notes>38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Apple Braille</vt:lpstr>
      <vt:lpstr>Arial</vt:lpstr>
      <vt:lpstr>Calibri</vt:lpstr>
      <vt:lpstr>Century Gothic</vt:lpstr>
      <vt:lpstr>Courier New</vt:lpstr>
      <vt:lpstr>Garamond</vt:lpstr>
      <vt:lpstr>Guardian TextSans Web</vt:lpstr>
      <vt:lpstr>Merriweather</vt:lpstr>
      <vt:lpstr>Palatino</vt:lpstr>
      <vt:lpstr>Proxima Nova</vt:lpstr>
      <vt:lpstr>Proxima Nova Semibold</vt:lpstr>
      <vt:lpstr>Roboto</vt:lpstr>
      <vt:lpstr>Rockwell</vt:lpstr>
      <vt:lpstr>Paradigm</vt:lpstr>
      <vt:lpstr>Texas Health Occupations Associations  (THOA)  and Nurse Family Partnership at the TAMU College of Nursing:  Uniquely powerful support for new 1st time mothers </vt:lpstr>
      <vt:lpstr>PowerPoint Presentation</vt:lpstr>
      <vt:lpstr>PowerPoint Presentation</vt:lpstr>
      <vt:lpstr>Teen Pregnancy in the United States</vt:lpstr>
      <vt:lpstr>Teen Pregnancy in Texas</vt:lpstr>
      <vt:lpstr>Hispanic Women</vt:lpstr>
      <vt:lpstr>African American Women</vt:lpstr>
      <vt:lpstr>Asian American Women</vt:lpstr>
      <vt:lpstr>Becoming a Teen Mom</vt:lpstr>
      <vt:lpstr>Supporting Teen Moms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Nurse-Family Partnership  model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Nurse-Family Partnership @ TAMU (NFP@TAMU)?</vt:lpstr>
      <vt:lpstr>Who Can Enroll?</vt:lpstr>
      <vt:lpstr>PowerPoint Presentation</vt:lpstr>
      <vt:lpstr>PowerPoint Presentation</vt:lpstr>
      <vt:lpstr>Community Partnerships</vt:lpstr>
      <vt:lpstr>PowerPoint Presentation</vt:lpstr>
      <vt:lpstr>Community Contact Information  </vt:lpstr>
      <vt:lpstr>PowerPoint Presentation</vt:lpstr>
      <vt:lpstr>PowerPoint Presentation</vt:lpstr>
      <vt:lpstr>PowerPoint Presentation</vt:lpstr>
    </vt:vector>
  </TitlesOfParts>
  <Company>Texas AM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Disparities and Risks in Pregnancy in Minority Populations and the Role of Nurse Family Partnership  </dc:title>
  <dc:creator>Tipton, Thomas</dc:creator>
  <cp:lastModifiedBy>Wheeler, Megan</cp:lastModifiedBy>
  <cp:revision>33</cp:revision>
  <dcterms:created xsi:type="dcterms:W3CDTF">2022-05-27T13:17:45Z</dcterms:created>
  <dcterms:modified xsi:type="dcterms:W3CDTF">2022-07-01T15:22:06Z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0x0101001B498A927C064F43931768F72E0A86FB</vt:lpwstr>
  </property>
</Properties>
</file>