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DY3X4XMK8zl2M9jMOZJCM7h7k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2" y="13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lund, Leroy" userId="65d9f156-4d0c-44f2-b892-1a354956cc70" providerId="ADAL" clId="{7E0485DE-63E4-4C56-80C0-835725BF73B1}"/>
    <pc:docChg chg="custSel modSld">
      <pc:chgData name="Marklund, Leroy" userId="65d9f156-4d0c-44f2-b892-1a354956cc70" providerId="ADAL" clId="{7E0485DE-63E4-4C56-80C0-835725BF73B1}" dt="2022-06-24T08:23:13.960" v="62" actId="255"/>
      <pc:docMkLst>
        <pc:docMk/>
      </pc:docMkLst>
      <pc:sldChg chg="modSp mod">
        <pc:chgData name="Marklund, Leroy" userId="65d9f156-4d0c-44f2-b892-1a354956cc70" providerId="ADAL" clId="{7E0485DE-63E4-4C56-80C0-835725BF73B1}" dt="2022-06-24T08:23:13.960" v="62" actId="255"/>
        <pc:sldMkLst>
          <pc:docMk/>
          <pc:sldMk cId="0" sldId="257"/>
        </pc:sldMkLst>
        <pc:spChg chg="mod">
          <ac:chgData name="Marklund, Leroy" userId="65d9f156-4d0c-44f2-b892-1a354956cc70" providerId="ADAL" clId="{7E0485DE-63E4-4C56-80C0-835725BF73B1}" dt="2022-06-24T08:23:13.960" v="62" actId="255"/>
          <ac:spMkLst>
            <pc:docMk/>
            <pc:sldMk cId="0" sldId="257"/>
            <ac:spMk id="102" creationId="{00000000-0000-0000-0000-000000000000}"/>
          </ac:spMkLst>
        </pc:spChg>
      </pc:sldChg>
      <pc:sldChg chg="modSp mod">
        <pc:chgData name="Marklund, Leroy" userId="65d9f156-4d0c-44f2-b892-1a354956cc70" providerId="ADAL" clId="{7E0485DE-63E4-4C56-80C0-835725BF73B1}" dt="2022-06-24T08:03:12.065" v="52" actId="20577"/>
        <pc:sldMkLst>
          <pc:docMk/>
          <pc:sldMk cId="0" sldId="258"/>
        </pc:sldMkLst>
        <pc:spChg chg="mod">
          <ac:chgData name="Marklund, Leroy" userId="65d9f156-4d0c-44f2-b892-1a354956cc70" providerId="ADAL" clId="{7E0485DE-63E4-4C56-80C0-835725BF73B1}" dt="2022-06-24T08:03:12.065" v="52" actId="20577"/>
          <ac:spMkLst>
            <pc:docMk/>
            <pc:sldMk cId="0" sldId="258"/>
            <ac:spMk id="110" creationId="{00000000-0000-0000-0000-000000000000}"/>
          </ac:spMkLst>
        </pc:spChg>
      </pc:sldChg>
      <pc:sldChg chg="modSp mod">
        <pc:chgData name="Marklund, Leroy" userId="65d9f156-4d0c-44f2-b892-1a354956cc70" providerId="ADAL" clId="{7E0485DE-63E4-4C56-80C0-835725BF73B1}" dt="2022-06-24T07:57:23.064" v="12" actId="14100"/>
        <pc:sldMkLst>
          <pc:docMk/>
          <pc:sldMk cId="0" sldId="259"/>
        </pc:sldMkLst>
        <pc:picChg chg="mod">
          <ac:chgData name="Marklund, Leroy" userId="65d9f156-4d0c-44f2-b892-1a354956cc70" providerId="ADAL" clId="{7E0485DE-63E4-4C56-80C0-835725BF73B1}" dt="2022-06-24T07:57:23.064" v="12" actId="14100"/>
          <ac:picMkLst>
            <pc:docMk/>
            <pc:sldMk cId="0" sldId="259"/>
            <ac:picMk id="124" creationId="{00000000-0000-0000-0000-000000000000}"/>
          </ac:picMkLst>
        </pc:picChg>
      </pc:sldChg>
      <pc:sldChg chg="modSp mod">
        <pc:chgData name="Marklund, Leroy" userId="65d9f156-4d0c-44f2-b892-1a354956cc70" providerId="ADAL" clId="{7E0485DE-63E4-4C56-80C0-835725BF73B1}" dt="2022-06-24T07:57:49.071" v="13" actId="14100"/>
        <pc:sldMkLst>
          <pc:docMk/>
          <pc:sldMk cId="0" sldId="260"/>
        </pc:sldMkLst>
        <pc:picChg chg="mod">
          <ac:chgData name="Marklund, Leroy" userId="65d9f156-4d0c-44f2-b892-1a354956cc70" providerId="ADAL" clId="{7E0485DE-63E4-4C56-80C0-835725BF73B1}" dt="2022-06-24T07:57:49.071" v="13" actId="14100"/>
          <ac:picMkLst>
            <pc:docMk/>
            <pc:sldMk cId="0" sldId="260"/>
            <ac:picMk id="135" creationId="{00000000-0000-0000-0000-000000000000}"/>
          </ac:picMkLst>
        </pc:picChg>
      </pc:sldChg>
      <pc:sldChg chg="modSp mod">
        <pc:chgData name="Marklund, Leroy" userId="65d9f156-4d0c-44f2-b892-1a354956cc70" providerId="ADAL" clId="{7E0485DE-63E4-4C56-80C0-835725BF73B1}" dt="2022-06-24T08:00:38.771" v="43" actId="6549"/>
        <pc:sldMkLst>
          <pc:docMk/>
          <pc:sldMk cId="0" sldId="270"/>
        </pc:sldMkLst>
        <pc:spChg chg="mod">
          <ac:chgData name="Marklund, Leroy" userId="65d9f156-4d0c-44f2-b892-1a354956cc70" providerId="ADAL" clId="{7E0485DE-63E4-4C56-80C0-835725BF73B1}" dt="2022-06-24T08:00:38.771" v="43" actId="6549"/>
          <ac:spMkLst>
            <pc:docMk/>
            <pc:sldMk cId="0" sldId="270"/>
            <ac:spMk id="242" creationId="{00000000-0000-0000-0000-000000000000}"/>
          </ac:spMkLst>
        </pc:spChg>
      </pc:sldChg>
      <pc:sldChg chg="modSp mod">
        <pc:chgData name="Marklund, Leroy" userId="65d9f156-4d0c-44f2-b892-1a354956cc70" providerId="ADAL" clId="{7E0485DE-63E4-4C56-80C0-835725BF73B1}" dt="2022-06-24T08:02:21.911" v="48" actId="6549"/>
        <pc:sldMkLst>
          <pc:docMk/>
          <pc:sldMk cId="0" sldId="271"/>
        </pc:sldMkLst>
        <pc:spChg chg="mod">
          <ac:chgData name="Marklund, Leroy" userId="65d9f156-4d0c-44f2-b892-1a354956cc70" providerId="ADAL" clId="{7E0485DE-63E4-4C56-80C0-835725BF73B1}" dt="2022-06-24T08:02:21.911" v="48" actId="6549"/>
          <ac:spMkLst>
            <pc:docMk/>
            <pc:sldMk cId="0" sldId="271"/>
            <ac:spMk id="25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2cceb9f550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12cceb9f550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2d9a2d0374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12d9a2d037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d9a2d01da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 Face of Danger - Nicole Mancuso (Video 4:05 minutes)</a:t>
            </a:r>
            <a:endParaRPr/>
          </a:p>
          <a:p>
            <a:pPr marL="0" lvl="0" indent="0" algn="l" rtl="0">
              <a:spcBef>
                <a:spcPts val="0"/>
              </a:spcBef>
              <a:spcAft>
                <a:spcPts val="0"/>
              </a:spcAft>
              <a:buNone/>
            </a:pPr>
            <a:endParaRPr/>
          </a:p>
        </p:txBody>
      </p:sp>
      <p:sp>
        <p:nvSpPr>
          <p:cNvPr id="268" name="Google Shape;268;g12d9a2d01d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3d34b0a2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33d34b0a2d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133d34b0a2d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33e6839645_3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133e6839645_3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3e6839645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133e6839645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TLSrZDq2G6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hyperlink" Target="http://www.youtube.com/watch?v=TLSrZDq2G6s"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marklund@tamu.edu" TargetMode="External"/><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asma_qureshi1@tamu.edu" TargetMode="External"/><Relationship Id="rId4" Type="http://schemas.openxmlformats.org/officeDocument/2006/relationships/hyperlink" Target="mailto:mufich@tamu.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87"/>
        <p:cNvGrpSpPr/>
        <p:nvPr/>
      </p:nvGrpSpPr>
      <p:grpSpPr>
        <a:xfrm>
          <a:off x="0" y="0"/>
          <a:ext cx="0" cy="0"/>
          <a:chOff x="0" y="0"/>
          <a:chExt cx="0" cy="0"/>
        </a:xfrm>
      </p:grpSpPr>
      <p:sp>
        <p:nvSpPr>
          <p:cNvPr id="88" name="Google Shape;88;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89" name="Google Shape;89;p1"/>
          <p:cNvSpPr txBox="1">
            <a:spLocks noGrp="1"/>
          </p:cNvSpPr>
          <p:nvPr>
            <p:ph type="ctrTitle"/>
          </p:nvPr>
        </p:nvSpPr>
        <p:spPr>
          <a:xfrm>
            <a:off x="776282" y="2073824"/>
            <a:ext cx="10639425" cy="21210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Aggie Nurses Exemplify Preparedness and Readiness for 2022 Disaster Day</a:t>
            </a:r>
            <a:endParaRPr/>
          </a:p>
        </p:txBody>
      </p:sp>
      <p:sp>
        <p:nvSpPr>
          <p:cNvPr id="90" name="Google Shape;90;p1"/>
          <p:cNvSpPr txBox="1">
            <a:spLocks noGrp="1"/>
          </p:cNvSpPr>
          <p:nvPr>
            <p:ph type="subTitle" idx="1"/>
          </p:nvPr>
        </p:nvSpPr>
        <p:spPr>
          <a:xfrm>
            <a:off x="3114670" y="4878113"/>
            <a:ext cx="5962651" cy="178327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US" dirty="0">
                <a:solidFill>
                  <a:schemeClr val="lt1"/>
                </a:solidFill>
                <a:latin typeface="Arial"/>
                <a:ea typeface="Arial"/>
                <a:cs typeface="Arial"/>
                <a:sym typeface="Arial"/>
              </a:rPr>
              <a:t>LeRoy A. Marklund, DNP, MPH, RN</a:t>
            </a:r>
            <a:endParaRPr dirty="0"/>
          </a:p>
          <a:p>
            <a:pPr marL="0" lvl="0" indent="0" algn="ctr" rtl="0">
              <a:lnSpc>
                <a:spcPct val="90000"/>
              </a:lnSpc>
              <a:spcBef>
                <a:spcPts val="1000"/>
              </a:spcBef>
              <a:spcAft>
                <a:spcPts val="0"/>
              </a:spcAft>
              <a:buClr>
                <a:schemeClr val="lt1"/>
              </a:buClr>
              <a:buSzPts val="2400"/>
              <a:buNone/>
            </a:pPr>
            <a:r>
              <a:rPr lang="en-US" dirty="0">
                <a:solidFill>
                  <a:schemeClr val="lt1"/>
                </a:solidFill>
                <a:latin typeface="Arial"/>
                <a:ea typeface="Arial"/>
                <a:cs typeface="Arial"/>
                <a:sym typeface="Arial"/>
              </a:rPr>
              <a:t>Martin W. </a:t>
            </a:r>
            <a:r>
              <a:rPr lang="en-US" dirty="0" err="1">
                <a:solidFill>
                  <a:schemeClr val="lt1"/>
                </a:solidFill>
                <a:latin typeface="Arial"/>
                <a:ea typeface="Arial"/>
                <a:cs typeface="Arial"/>
                <a:sym typeface="Arial"/>
              </a:rPr>
              <a:t>Mufich</a:t>
            </a:r>
            <a:r>
              <a:rPr lang="en-US" dirty="0">
                <a:solidFill>
                  <a:schemeClr val="lt1"/>
                </a:solidFill>
                <a:latin typeface="Arial"/>
                <a:ea typeface="Arial"/>
                <a:cs typeface="Arial"/>
                <a:sym typeface="Arial"/>
              </a:rPr>
              <a:t>, PhD(c), RN, FAWM</a:t>
            </a:r>
            <a:endParaRPr dirty="0"/>
          </a:p>
          <a:p>
            <a:pPr marL="0" lvl="0" indent="0" algn="ctr" rtl="0">
              <a:lnSpc>
                <a:spcPct val="90000"/>
              </a:lnSpc>
              <a:spcBef>
                <a:spcPts val="1000"/>
              </a:spcBef>
              <a:spcAft>
                <a:spcPts val="0"/>
              </a:spcAft>
              <a:buClr>
                <a:schemeClr val="lt1"/>
              </a:buClr>
              <a:buSzPts val="2400"/>
              <a:buNone/>
            </a:pPr>
            <a:r>
              <a:rPr lang="en-US" dirty="0">
                <a:solidFill>
                  <a:schemeClr val="lt1"/>
                </a:solidFill>
                <a:latin typeface="Arial"/>
                <a:ea typeface="Arial"/>
                <a:cs typeface="Arial"/>
                <a:sym typeface="Arial"/>
              </a:rPr>
              <a:t>Asma Qureshi, Aggie Nursing Student</a:t>
            </a:r>
            <a:endParaRPr dirty="0"/>
          </a:p>
          <a:p>
            <a:pPr marL="0" lvl="0" indent="0" algn="ctr" rtl="0">
              <a:lnSpc>
                <a:spcPct val="90000"/>
              </a:lnSpc>
              <a:spcBef>
                <a:spcPts val="1000"/>
              </a:spcBef>
              <a:spcAft>
                <a:spcPts val="0"/>
              </a:spcAft>
              <a:buClr>
                <a:schemeClr val="dk1"/>
              </a:buClr>
              <a:buSzPts val="2400"/>
              <a:buNone/>
            </a:pPr>
            <a:endParaRPr dirty="0">
              <a:solidFill>
                <a:schemeClr val="lt1"/>
              </a:solidFill>
              <a:latin typeface="Arial"/>
              <a:ea typeface="Arial"/>
              <a:cs typeface="Arial"/>
              <a:sym typeface="Arial"/>
            </a:endParaRPr>
          </a:p>
        </p:txBody>
      </p:sp>
      <p:pic>
        <p:nvPicPr>
          <p:cNvPr id="91" name="Google Shape;91;p1"/>
          <p:cNvPicPr preferRelativeResize="0"/>
          <p:nvPr/>
        </p:nvPicPr>
        <p:blipFill rotWithShape="1">
          <a:blip r:embed="rId3">
            <a:alphaModFix/>
          </a:blip>
          <a:srcRect/>
          <a:stretch/>
        </p:blipFill>
        <p:spPr>
          <a:xfrm>
            <a:off x="4844636" y="759905"/>
            <a:ext cx="2502727" cy="1479488"/>
          </a:xfrm>
          <a:prstGeom prst="rect">
            <a:avLst/>
          </a:prstGeom>
          <a:noFill/>
          <a:ln>
            <a:noFill/>
          </a:ln>
        </p:spPr>
      </p:pic>
      <p:sp>
        <p:nvSpPr>
          <p:cNvPr id="92" name="Google Shape;92;p1"/>
          <p:cNvSpPr txBox="1"/>
          <p:nvPr/>
        </p:nvSpPr>
        <p:spPr>
          <a:xfrm>
            <a:off x="9906454" y="6336293"/>
            <a:ext cx="1827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LM MM AQ</a:t>
            </a:r>
            <a:endParaRPr dirty="0"/>
          </a:p>
        </p:txBody>
      </p:sp>
      <p:sp>
        <p:nvSpPr>
          <p:cNvPr id="7" name="Google Shape;92;p1">
            <a:extLst>
              <a:ext uri="{FF2B5EF4-FFF2-40B4-BE49-F238E27FC236}">
                <a16:creationId xmlns:a16="http://schemas.microsoft.com/office/drawing/2014/main" id="{BB8CF179-7A5D-F982-04EA-E7CD0DF4D857}"/>
              </a:ext>
            </a:extLst>
          </p:cNvPr>
          <p:cNvSpPr txBox="1"/>
          <p:nvPr/>
        </p:nvSpPr>
        <p:spPr>
          <a:xfrm>
            <a:off x="638842" y="6292083"/>
            <a:ext cx="209527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cs typeface="Calibri"/>
                <a:sym typeface="Calibri"/>
              </a:rPr>
              <a:t>July 19, 2022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838200" y="6200"/>
            <a:ext cx="10515600" cy="760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Preparation – Student Steering Committee</a:t>
            </a:r>
            <a:endParaRPr b="1">
              <a:latin typeface="Calibri"/>
              <a:ea typeface="Calibri"/>
              <a:cs typeface="Calibri"/>
              <a:sym typeface="Calibri"/>
            </a:endParaRPr>
          </a:p>
        </p:txBody>
      </p:sp>
      <p:sp>
        <p:nvSpPr>
          <p:cNvPr id="184" name="Google Shape;18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85" name="Google Shape;185;p9"/>
          <p:cNvSpPr txBox="1">
            <a:spLocks noGrp="1"/>
          </p:cNvSpPr>
          <p:nvPr>
            <p:ph type="body" idx="1"/>
          </p:nvPr>
        </p:nvSpPr>
        <p:spPr>
          <a:xfrm>
            <a:off x="204450" y="767000"/>
            <a:ext cx="11913300" cy="5903700"/>
          </a:xfrm>
          <a:prstGeom prst="rect">
            <a:avLst/>
          </a:prstGeom>
          <a:noFill/>
          <a:ln>
            <a:noFill/>
          </a:ln>
        </p:spPr>
        <p:txBody>
          <a:bodyPr spcFirstLastPara="1" wrap="square" lIns="91425" tIns="45700" rIns="91425" bIns="45700" anchor="t" anchorCtr="0">
            <a:normAutofit/>
          </a:bodyPr>
          <a:lstStyle/>
          <a:p>
            <a:pPr marL="228600" lvl="0" indent="-317500" algn="l" rtl="0">
              <a:lnSpc>
                <a:spcPct val="150000"/>
              </a:lnSpc>
              <a:spcBef>
                <a:spcPts val="500"/>
              </a:spcBef>
              <a:spcAft>
                <a:spcPts val="0"/>
              </a:spcAft>
              <a:buClr>
                <a:schemeClr val="dk1"/>
              </a:buClr>
              <a:buSzPts val="3200"/>
              <a:buChar char="•"/>
            </a:pPr>
            <a:r>
              <a:rPr lang="en-US" sz="3200" dirty="0"/>
              <a:t>Biweekly Interprofessional Meetings</a:t>
            </a:r>
            <a:endParaRPr sz="3200" dirty="0"/>
          </a:p>
          <a:p>
            <a:pPr marL="228600" lvl="0" indent="-317500" algn="l" rtl="0">
              <a:lnSpc>
                <a:spcPct val="150000"/>
              </a:lnSpc>
              <a:spcBef>
                <a:spcPts val="500"/>
              </a:spcBef>
              <a:spcAft>
                <a:spcPts val="0"/>
              </a:spcAft>
              <a:buClr>
                <a:schemeClr val="dk1"/>
              </a:buClr>
              <a:buSzPts val="3200"/>
              <a:buChar char="•"/>
            </a:pPr>
            <a:r>
              <a:rPr lang="en-US" sz="3200" dirty="0"/>
              <a:t>Organized Over 800 Total Student Participants </a:t>
            </a:r>
            <a:endParaRPr sz="3200" dirty="0"/>
          </a:p>
          <a:p>
            <a:pPr marL="228600" lvl="0" indent="-254000" algn="l" rtl="0">
              <a:lnSpc>
                <a:spcPct val="150000"/>
              </a:lnSpc>
              <a:spcBef>
                <a:spcPts val="1000"/>
              </a:spcBef>
              <a:spcAft>
                <a:spcPts val="0"/>
              </a:spcAft>
              <a:buClr>
                <a:schemeClr val="dk1"/>
              </a:buClr>
              <a:buSzPts val="3200"/>
              <a:buChar char="•"/>
            </a:pPr>
            <a:r>
              <a:rPr lang="en-US" sz="3200" dirty="0"/>
              <a:t>Interprofessional Team Assignments - Scheduling</a:t>
            </a:r>
            <a:endParaRPr sz="3200" dirty="0"/>
          </a:p>
          <a:p>
            <a:pPr marL="228600" lvl="0" indent="-254000" algn="l" rtl="0">
              <a:lnSpc>
                <a:spcPct val="150000"/>
              </a:lnSpc>
              <a:spcBef>
                <a:spcPts val="1000"/>
              </a:spcBef>
              <a:spcAft>
                <a:spcPts val="0"/>
              </a:spcAft>
              <a:buClr>
                <a:schemeClr val="dk1"/>
              </a:buClr>
              <a:buSzPts val="3200"/>
              <a:buChar char="•"/>
            </a:pPr>
            <a:r>
              <a:rPr lang="en-US" sz="3200" dirty="0"/>
              <a:t>Moulage Training</a:t>
            </a:r>
            <a:endParaRPr sz="3200" dirty="0"/>
          </a:p>
          <a:p>
            <a:pPr marL="228600" lvl="0" indent="-254000" algn="l" rtl="0">
              <a:lnSpc>
                <a:spcPct val="150000"/>
              </a:lnSpc>
              <a:spcBef>
                <a:spcPts val="1000"/>
              </a:spcBef>
              <a:spcAft>
                <a:spcPts val="0"/>
              </a:spcAft>
              <a:buClr>
                <a:schemeClr val="dk1"/>
              </a:buClr>
              <a:buSzPts val="3200"/>
              <a:buChar char="•"/>
            </a:pPr>
            <a:r>
              <a:rPr lang="en-US" sz="3200" dirty="0"/>
              <a:t>Federal Emergency Management Agency (FEMA) Training </a:t>
            </a:r>
            <a:endParaRPr sz="3200" dirty="0"/>
          </a:p>
          <a:p>
            <a:pPr marL="228600" lvl="0" indent="-50800" algn="l" rtl="0">
              <a:lnSpc>
                <a:spcPct val="200000"/>
              </a:lnSpc>
              <a:spcBef>
                <a:spcPts val="1000"/>
              </a:spcBef>
              <a:spcAft>
                <a:spcPts val="0"/>
              </a:spcAft>
              <a:buClr>
                <a:schemeClr val="dk1"/>
              </a:buClr>
              <a:buSzPts val="2800"/>
              <a:buNone/>
            </a:pPr>
            <a:endParaRPr sz="3200" dirty="0"/>
          </a:p>
        </p:txBody>
      </p:sp>
      <p:pic>
        <p:nvPicPr>
          <p:cNvPr id="186" name="Google Shape;186;p9"/>
          <p:cNvPicPr preferRelativeResize="0"/>
          <p:nvPr/>
        </p:nvPicPr>
        <p:blipFill rotWithShape="1">
          <a:blip r:embed="rId3">
            <a:alphaModFix/>
          </a:blip>
          <a:srcRect/>
          <a:stretch/>
        </p:blipFill>
        <p:spPr>
          <a:xfrm>
            <a:off x="11353800" y="5883275"/>
            <a:ext cx="841248" cy="841248"/>
          </a:xfrm>
          <a:prstGeom prst="rect">
            <a:avLst/>
          </a:prstGeom>
          <a:noFill/>
          <a:ln>
            <a:noFill/>
          </a:ln>
        </p:spPr>
      </p:pic>
      <p:sp>
        <p:nvSpPr>
          <p:cNvPr id="187" name="Google Shape;187;p9"/>
          <p:cNvSpPr/>
          <p:nvPr/>
        </p:nvSpPr>
        <p:spPr>
          <a:xfrm>
            <a:off x="0" y="6670824"/>
            <a:ext cx="12192000" cy="187176"/>
          </a:xfrm>
          <a:prstGeom prst="rect">
            <a:avLst/>
          </a:prstGeom>
          <a:solidFill>
            <a:srgbClr val="70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9"/>
          <p:cNvSpPr txBox="1"/>
          <p:nvPr/>
        </p:nvSpPr>
        <p:spPr>
          <a:xfrm>
            <a:off x="10523392" y="6358642"/>
            <a:ext cx="57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192"/>
        <p:cNvGrpSpPr/>
        <p:nvPr/>
      </p:nvGrpSpPr>
      <p:grpSpPr>
        <a:xfrm>
          <a:off x="0" y="0"/>
          <a:ext cx="0" cy="0"/>
          <a:chOff x="0" y="0"/>
          <a:chExt cx="0" cy="0"/>
        </a:xfrm>
      </p:grpSpPr>
      <p:sp>
        <p:nvSpPr>
          <p:cNvPr id="193" name="Google Shape;193;p10"/>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latin typeface="Calibri"/>
                <a:ea typeface="Calibri"/>
                <a:cs typeface="Calibri"/>
                <a:sym typeface="Calibri"/>
              </a:rPr>
              <a:t>Preparation – College of Nursing</a:t>
            </a:r>
            <a:endParaRPr/>
          </a:p>
        </p:txBody>
      </p:sp>
      <p:sp>
        <p:nvSpPr>
          <p:cNvPr id="194" name="Google Shape;19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95" name="Google Shape;195;p10"/>
          <p:cNvSpPr txBox="1">
            <a:spLocks noGrp="1"/>
          </p:cNvSpPr>
          <p:nvPr>
            <p:ph type="body" idx="1"/>
          </p:nvPr>
        </p:nvSpPr>
        <p:spPr>
          <a:xfrm>
            <a:off x="223050" y="838200"/>
            <a:ext cx="11745900" cy="6019800"/>
          </a:xfrm>
          <a:prstGeom prst="rect">
            <a:avLst/>
          </a:prstGeom>
          <a:noFill/>
          <a:ln>
            <a:noFill/>
          </a:ln>
        </p:spPr>
        <p:txBody>
          <a:bodyPr spcFirstLastPara="1" wrap="square" lIns="91425" tIns="45700" rIns="91425" bIns="45700" anchor="t" anchorCtr="0">
            <a:normAutofit/>
          </a:bodyPr>
          <a:lstStyle/>
          <a:p>
            <a:pPr marL="285750" lvl="0" indent="-311150" algn="l" rtl="0">
              <a:lnSpc>
                <a:spcPct val="150000"/>
              </a:lnSpc>
              <a:spcBef>
                <a:spcPts val="0"/>
              </a:spcBef>
              <a:spcAft>
                <a:spcPts val="0"/>
              </a:spcAft>
              <a:buClr>
                <a:schemeClr val="lt1"/>
              </a:buClr>
              <a:buSzPts val="3200"/>
              <a:buChar char="•"/>
            </a:pPr>
            <a:r>
              <a:rPr lang="en-US" sz="3200">
                <a:solidFill>
                  <a:schemeClr val="lt1"/>
                </a:solidFill>
              </a:rPr>
              <a:t>Community Emergency Response Team (CERT)</a:t>
            </a:r>
            <a:endParaRPr sz="3200">
              <a:solidFill>
                <a:schemeClr val="lt1"/>
              </a:solidFill>
            </a:endParaRPr>
          </a:p>
          <a:p>
            <a:pPr marL="285750" lvl="0" indent="-311150" algn="l" rtl="0">
              <a:lnSpc>
                <a:spcPct val="150000"/>
              </a:lnSpc>
              <a:spcBef>
                <a:spcPts val="0"/>
              </a:spcBef>
              <a:spcAft>
                <a:spcPts val="0"/>
              </a:spcAft>
              <a:buClr>
                <a:schemeClr val="lt1"/>
              </a:buClr>
              <a:buSzPts val="3200"/>
              <a:buChar char="•"/>
            </a:pPr>
            <a:r>
              <a:rPr lang="en-US" sz="3200">
                <a:solidFill>
                  <a:schemeClr val="lt1"/>
                </a:solidFill>
              </a:rPr>
              <a:t>Simple Triage &amp; Rapid Treatment (START)</a:t>
            </a:r>
            <a:endParaRPr sz="3200">
              <a:solidFill>
                <a:schemeClr val="lt1"/>
              </a:solidFill>
            </a:endParaRPr>
          </a:p>
          <a:p>
            <a:pPr marL="285750" lvl="0" indent="-311150" algn="l" rtl="0">
              <a:lnSpc>
                <a:spcPct val="150000"/>
              </a:lnSpc>
              <a:spcBef>
                <a:spcPts val="0"/>
              </a:spcBef>
              <a:spcAft>
                <a:spcPts val="0"/>
              </a:spcAft>
              <a:buClr>
                <a:schemeClr val="lt1"/>
              </a:buClr>
              <a:buSzPts val="3200"/>
              <a:buChar char="•"/>
            </a:pPr>
            <a:r>
              <a:rPr lang="en-US" sz="3200">
                <a:solidFill>
                  <a:schemeClr val="lt1"/>
                </a:solidFill>
              </a:rPr>
              <a:t>Stop The Bleed </a:t>
            </a:r>
            <a:endParaRPr sz="3200">
              <a:solidFill>
                <a:schemeClr val="lt1"/>
              </a:solidFill>
            </a:endParaRPr>
          </a:p>
          <a:p>
            <a:pPr marL="685800" lvl="1" indent="-317500" algn="l" rtl="0">
              <a:lnSpc>
                <a:spcPct val="150000"/>
              </a:lnSpc>
              <a:spcBef>
                <a:spcPts val="0"/>
              </a:spcBef>
              <a:spcAft>
                <a:spcPts val="0"/>
              </a:spcAft>
              <a:buClr>
                <a:schemeClr val="lt1"/>
              </a:buClr>
              <a:buSzPts val="3200"/>
              <a:buChar char="•"/>
            </a:pPr>
            <a:r>
              <a:rPr lang="en-US" sz="3200">
                <a:solidFill>
                  <a:schemeClr val="lt1"/>
                </a:solidFill>
              </a:rPr>
              <a:t>American College of Surgeons</a:t>
            </a:r>
            <a:endParaRPr sz="3200">
              <a:solidFill>
                <a:schemeClr val="lt1"/>
              </a:solidFill>
            </a:endParaRPr>
          </a:p>
          <a:p>
            <a:pPr marL="228600" lvl="0" indent="-317500" algn="l" rtl="0">
              <a:lnSpc>
                <a:spcPct val="150000"/>
              </a:lnSpc>
              <a:spcBef>
                <a:spcPts val="0"/>
              </a:spcBef>
              <a:spcAft>
                <a:spcPts val="0"/>
              </a:spcAft>
              <a:buClr>
                <a:schemeClr val="lt1"/>
              </a:buClr>
              <a:buSzPts val="3200"/>
              <a:buChar char="•"/>
            </a:pPr>
            <a:r>
              <a:rPr lang="en-US" sz="3200">
                <a:solidFill>
                  <a:schemeClr val="lt1"/>
                </a:solidFill>
              </a:rPr>
              <a:t>Federal Emergency Response Agency (FEMA) Training</a:t>
            </a:r>
            <a:endParaRPr sz="3200">
              <a:solidFill>
                <a:schemeClr val="lt1"/>
              </a:solidFill>
            </a:endParaRPr>
          </a:p>
          <a:p>
            <a:pPr marL="228600" lvl="0" indent="0" algn="l" rtl="0">
              <a:lnSpc>
                <a:spcPct val="90000"/>
              </a:lnSpc>
              <a:spcBef>
                <a:spcPts val="0"/>
              </a:spcBef>
              <a:spcAft>
                <a:spcPts val="0"/>
              </a:spcAft>
              <a:buNone/>
            </a:pPr>
            <a:endParaRPr sz="3000"/>
          </a:p>
          <a:p>
            <a:pPr marL="228600" lvl="0" indent="-50800" algn="l" rtl="0">
              <a:lnSpc>
                <a:spcPct val="90000"/>
              </a:lnSpc>
              <a:spcBef>
                <a:spcPts val="1000"/>
              </a:spcBef>
              <a:spcAft>
                <a:spcPts val="0"/>
              </a:spcAft>
              <a:buClr>
                <a:schemeClr val="dk1"/>
              </a:buClr>
              <a:buSzPts val="2800"/>
              <a:buNone/>
            </a:pPr>
            <a:endParaRPr>
              <a:solidFill>
                <a:schemeClr val="lt1"/>
              </a:solidFill>
            </a:endParaRPr>
          </a:p>
        </p:txBody>
      </p:sp>
      <p:pic>
        <p:nvPicPr>
          <p:cNvPr id="196" name="Google Shape;196;p10"/>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197" name="Google Shape;197;p10"/>
          <p:cNvSpPr txBox="1"/>
          <p:nvPr/>
        </p:nvSpPr>
        <p:spPr>
          <a:xfrm>
            <a:off x="10340697" y="6375400"/>
            <a:ext cx="679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MM</a:t>
            </a:r>
            <a:endParaRPr/>
          </a:p>
        </p:txBody>
      </p:sp>
      <p:pic>
        <p:nvPicPr>
          <p:cNvPr id="198" name="Google Shape;198;p10"/>
          <p:cNvPicPr preferRelativeResize="0"/>
          <p:nvPr/>
        </p:nvPicPr>
        <p:blipFill>
          <a:blip r:embed="rId4">
            <a:alphaModFix/>
          </a:blip>
          <a:stretch>
            <a:fillRect/>
          </a:stretch>
        </p:blipFill>
        <p:spPr>
          <a:xfrm>
            <a:off x="3021400" y="4679725"/>
            <a:ext cx="4649751" cy="1676625"/>
          </a:xfrm>
          <a:prstGeom prst="rect">
            <a:avLst/>
          </a:prstGeom>
          <a:noFill/>
          <a:ln>
            <a:noFill/>
          </a:ln>
        </p:spPr>
      </p:pic>
      <p:pic>
        <p:nvPicPr>
          <p:cNvPr id="199" name="Google Shape;199;p10"/>
          <p:cNvPicPr preferRelativeResize="0"/>
          <p:nvPr/>
        </p:nvPicPr>
        <p:blipFill>
          <a:blip r:embed="rId5">
            <a:alphaModFix/>
          </a:blip>
          <a:stretch>
            <a:fillRect/>
          </a:stretch>
        </p:blipFill>
        <p:spPr>
          <a:xfrm>
            <a:off x="7671148" y="1845125"/>
            <a:ext cx="4297800" cy="1676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1"/>
          <p:cNvSpPr txBox="1">
            <a:spLocks noGrp="1"/>
          </p:cNvSpPr>
          <p:nvPr>
            <p:ph type="title"/>
          </p:nvPr>
        </p:nvSpPr>
        <p:spPr>
          <a:xfrm>
            <a:off x="838200" y="0"/>
            <a:ext cx="10515600" cy="736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2022 Disaster Day - Event Day</a:t>
            </a:r>
            <a:r>
              <a:rPr lang="en-US" b="1">
                <a:latin typeface="Calibri"/>
                <a:ea typeface="Calibri"/>
                <a:cs typeface="Calibri"/>
                <a:sym typeface="Calibri"/>
              </a:rPr>
              <a:t>  </a:t>
            </a:r>
            <a:endParaRPr>
              <a:latin typeface="Calibri"/>
              <a:ea typeface="Calibri"/>
              <a:cs typeface="Calibri"/>
              <a:sym typeface="Calibri"/>
            </a:endParaRPr>
          </a:p>
        </p:txBody>
      </p:sp>
      <p:pic>
        <p:nvPicPr>
          <p:cNvPr id="205" name="Google Shape;205;p11"/>
          <p:cNvPicPr preferRelativeResize="0">
            <a:picLocks noGrp="1"/>
          </p:cNvPicPr>
          <p:nvPr>
            <p:ph type="body" idx="1"/>
          </p:nvPr>
        </p:nvPicPr>
        <p:blipFill rotWithShape="1">
          <a:blip r:embed="rId3">
            <a:alphaModFix/>
          </a:blip>
          <a:srcRect/>
          <a:stretch/>
        </p:blipFill>
        <p:spPr>
          <a:xfrm>
            <a:off x="11353800" y="5883275"/>
            <a:ext cx="838200" cy="838200"/>
          </a:xfrm>
          <a:prstGeom prst="rect">
            <a:avLst/>
          </a:prstGeom>
          <a:noFill/>
          <a:ln>
            <a:noFill/>
          </a:ln>
        </p:spPr>
      </p:pic>
      <p:sp>
        <p:nvSpPr>
          <p:cNvPr id="206" name="Google Shape;20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207" name="Google Shape;207;p11"/>
          <p:cNvSpPr/>
          <p:nvPr/>
        </p:nvSpPr>
        <p:spPr>
          <a:xfrm>
            <a:off x="0" y="6670824"/>
            <a:ext cx="12192000" cy="187176"/>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1"/>
          <p:cNvSpPr txBox="1"/>
          <p:nvPr/>
        </p:nvSpPr>
        <p:spPr>
          <a:xfrm>
            <a:off x="10248646" y="6358650"/>
            <a:ext cx="752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MM</a:t>
            </a:r>
            <a:endParaRPr/>
          </a:p>
        </p:txBody>
      </p:sp>
      <p:sp>
        <p:nvSpPr>
          <p:cNvPr id="209" name="Google Shape;209;p11"/>
          <p:cNvSpPr txBox="1">
            <a:spLocks noGrp="1"/>
          </p:cNvSpPr>
          <p:nvPr>
            <p:ph type="body" idx="1"/>
          </p:nvPr>
        </p:nvSpPr>
        <p:spPr>
          <a:xfrm>
            <a:off x="138075" y="659725"/>
            <a:ext cx="12054000" cy="6011100"/>
          </a:xfrm>
          <a:prstGeom prst="rect">
            <a:avLst/>
          </a:prstGeom>
          <a:noFill/>
          <a:ln>
            <a:noFill/>
          </a:ln>
        </p:spPr>
        <p:txBody>
          <a:bodyPr spcFirstLastPara="1" wrap="square" lIns="91425" tIns="45700" rIns="91425" bIns="45700" anchor="t" anchorCtr="0">
            <a:noAutofit/>
          </a:bodyPr>
          <a:lstStyle/>
          <a:p>
            <a:pPr marL="228600" lvl="0" indent="-256540" algn="l" rtl="0">
              <a:lnSpc>
                <a:spcPct val="150000"/>
              </a:lnSpc>
              <a:spcBef>
                <a:spcPts val="0"/>
              </a:spcBef>
              <a:spcAft>
                <a:spcPts val="0"/>
              </a:spcAft>
              <a:buClr>
                <a:schemeClr val="dk1"/>
              </a:buClr>
              <a:buSzPts val="3240"/>
              <a:buChar char="•"/>
            </a:pPr>
            <a:r>
              <a:rPr lang="en-US" sz="3240"/>
              <a:t>Forest Fire Scenario </a:t>
            </a:r>
            <a:endParaRPr sz="3240"/>
          </a:p>
          <a:p>
            <a:pPr marL="228600" lvl="0" indent="-256540" algn="l" rtl="0">
              <a:lnSpc>
                <a:spcPct val="150000"/>
              </a:lnSpc>
              <a:spcBef>
                <a:spcPts val="1000"/>
              </a:spcBef>
              <a:spcAft>
                <a:spcPts val="0"/>
              </a:spcAft>
              <a:buClr>
                <a:schemeClr val="dk1"/>
              </a:buClr>
              <a:buSzPts val="3240"/>
              <a:buChar char="•"/>
            </a:pPr>
            <a:r>
              <a:rPr lang="en-US" sz="3240"/>
              <a:t>Team Huddle</a:t>
            </a:r>
            <a:endParaRPr sz="3240"/>
          </a:p>
          <a:p>
            <a:pPr marL="228600" lvl="0" indent="-256540" algn="l" rtl="0">
              <a:lnSpc>
                <a:spcPct val="150000"/>
              </a:lnSpc>
              <a:spcBef>
                <a:spcPts val="1000"/>
              </a:spcBef>
              <a:spcAft>
                <a:spcPts val="0"/>
              </a:spcAft>
              <a:buClr>
                <a:schemeClr val="dk1"/>
              </a:buClr>
              <a:buSzPts val="3240"/>
              <a:buChar char="•"/>
            </a:pPr>
            <a:r>
              <a:rPr lang="en-US" sz="3240"/>
              <a:t>Search &amp; Rescue</a:t>
            </a:r>
            <a:endParaRPr sz="3240"/>
          </a:p>
          <a:p>
            <a:pPr marL="228600" lvl="0" indent="-256540" algn="l" rtl="0">
              <a:lnSpc>
                <a:spcPct val="150000"/>
              </a:lnSpc>
              <a:spcBef>
                <a:spcPts val="1000"/>
              </a:spcBef>
              <a:spcAft>
                <a:spcPts val="0"/>
              </a:spcAft>
              <a:buClr>
                <a:schemeClr val="dk1"/>
              </a:buClr>
              <a:buSzPts val="3240"/>
              <a:buChar char="•"/>
            </a:pPr>
            <a:r>
              <a:rPr lang="en-US" sz="3240"/>
              <a:t>Triage/First Aid</a:t>
            </a:r>
            <a:endParaRPr sz="3240"/>
          </a:p>
          <a:p>
            <a:pPr marL="228600" lvl="0" indent="-256540" algn="l" rtl="0">
              <a:lnSpc>
                <a:spcPct val="150000"/>
              </a:lnSpc>
              <a:spcBef>
                <a:spcPts val="1000"/>
              </a:spcBef>
              <a:spcAft>
                <a:spcPts val="0"/>
              </a:spcAft>
              <a:buSzPts val="3240"/>
              <a:buChar char="•"/>
            </a:pPr>
            <a:r>
              <a:rPr lang="en-US" sz="3240"/>
              <a:t>Field Hospital(s)</a:t>
            </a:r>
            <a:endParaRPr sz="3240"/>
          </a:p>
          <a:p>
            <a:pPr marL="228600" lvl="0" indent="-256540" algn="l" rtl="0">
              <a:lnSpc>
                <a:spcPct val="150000"/>
              </a:lnSpc>
              <a:spcBef>
                <a:spcPts val="1000"/>
              </a:spcBef>
              <a:spcAft>
                <a:spcPts val="0"/>
              </a:spcAft>
              <a:buSzPts val="3240"/>
              <a:buChar char="•"/>
            </a:pPr>
            <a:r>
              <a:rPr lang="en-US" sz="3240"/>
              <a:t>Repatriation Center </a:t>
            </a:r>
            <a:endParaRPr sz="3240"/>
          </a:p>
          <a:p>
            <a:pPr marL="228600" lvl="0" indent="-256540" algn="l" rtl="0">
              <a:lnSpc>
                <a:spcPct val="150000"/>
              </a:lnSpc>
              <a:spcBef>
                <a:spcPts val="1000"/>
              </a:spcBef>
              <a:spcAft>
                <a:spcPts val="0"/>
              </a:spcAft>
              <a:buSzPts val="3240"/>
              <a:buChar char="•"/>
            </a:pPr>
            <a:r>
              <a:rPr lang="en-US" sz="3240"/>
              <a:t>Displaced People &amp; Pets</a:t>
            </a:r>
            <a:endParaRPr sz="3240"/>
          </a:p>
          <a:p>
            <a:pPr marL="228600" lvl="0" indent="-50800" algn="l" rtl="0">
              <a:lnSpc>
                <a:spcPct val="190000"/>
              </a:lnSpc>
              <a:spcBef>
                <a:spcPts val="1000"/>
              </a:spcBef>
              <a:spcAft>
                <a:spcPts val="0"/>
              </a:spcAft>
              <a:buClr>
                <a:schemeClr val="dk1"/>
              </a:buClr>
              <a:buSzPts val="1960"/>
              <a:buNone/>
            </a:pPr>
            <a:endParaRPr sz="2240"/>
          </a:p>
        </p:txBody>
      </p:sp>
      <p:pic>
        <p:nvPicPr>
          <p:cNvPr id="210" name="Google Shape;210;p11"/>
          <p:cNvPicPr preferRelativeResize="0"/>
          <p:nvPr/>
        </p:nvPicPr>
        <p:blipFill>
          <a:blip r:embed="rId4">
            <a:alphaModFix/>
          </a:blip>
          <a:stretch>
            <a:fillRect/>
          </a:stretch>
        </p:blipFill>
        <p:spPr>
          <a:xfrm>
            <a:off x="5968150" y="889725"/>
            <a:ext cx="5953750" cy="2447775"/>
          </a:xfrm>
          <a:prstGeom prst="rect">
            <a:avLst/>
          </a:prstGeom>
          <a:noFill/>
          <a:ln>
            <a:noFill/>
          </a:ln>
        </p:spPr>
      </p:pic>
      <p:pic>
        <p:nvPicPr>
          <p:cNvPr id="211" name="Google Shape;211;p11"/>
          <p:cNvPicPr preferRelativeResize="0"/>
          <p:nvPr/>
        </p:nvPicPr>
        <p:blipFill>
          <a:blip r:embed="rId5">
            <a:alphaModFix/>
          </a:blip>
          <a:stretch>
            <a:fillRect/>
          </a:stretch>
        </p:blipFill>
        <p:spPr>
          <a:xfrm>
            <a:off x="5968150" y="3665275"/>
            <a:ext cx="5953750" cy="260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838200" y="0"/>
            <a:ext cx="10515600" cy="736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Evaluation - IPE Competencies </a:t>
            </a:r>
            <a:r>
              <a:rPr lang="en-US" b="1">
                <a:latin typeface="Calibri"/>
                <a:ea typeface="Calibri"/>
                <a:cs typeface="Calibri"/>
                <a:sym typeface="Calibri"/>
              </a:rPr>
              <a:t> </a:t>
            </a:r>
            <a:endParaRPr>
              <a:latin typeface="Calibri"/>
              <a:ea typeface="Calibri"/>
              <a:cs typeface="Calibri"/>
              <a:sym typeface="Calibri"/>
            </a:endParaRPr>
          </a:p>
        </p:txBody>
      </p:sp>
      <p:sp>
        <p:nvSpPr>
          <p:cNvPr id="217" name="Google Shape;21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18" name="Google Shape;218;p12"/>
          <p:cNvSpPr txBox="1">
            <a:spLocks noGrp="1"/>
          </p:cNvSpPr>
          <p:nvPr>
            <p:ph type="body" idx="1"/>
          </p:nvPr>
        </p:nvSpPr>
        <p:spPr>
          <a:xfrm>
            <a:off x="5001575" y="736425"/>
            <a:ext cx="7103400" cy="5934300"/>
          </a:xfrm>
          <a:prstGeom prst="rect">
            <a:avLst/>
          </a:prstGeom>
          <a:noFill/>
          <a:ln>
            <a:noFill/>
          </a:ln>
        </p:spPr>
        <p:txBody>
          <a:bodyPr spcFirstLastPara="1" wrap="square" lIns="91425" tIns="45700" rIns="91425" bIns="45700" anchor="t" anchorCtr="0">
            <a:noAutofit/>
          </a:bodyPr>
          <a:lstStyle/>
          <a:p>
            <a:pPr marL="228600" lvl="0" indent="-254000" algn="l" rtl="0">
              <a:lnSpc>
                <a:spcPct val="150000"/>
              </a:lnSpc>
              <a:spcBef>
                <a:spcPts val="0"/>
              </a:spcBef>
              <a:spcAft>
                <a:spcPts val="0"/>
              </a:spcAft>
              <a:buClr>
                <a:schemeClr val="dk1"/>
              </a:buClr>
              <a:buSzPts val="3200"/>
              <a:buChar char="•"/>
            </a:pPr>
            <a:r>
              <a:rPr lang="en-US" sz="3200" dirty="0"/>
              <a:t>Roles &amp; Responsibilities </a:t>
            </a:r>
            <a:endParaRPr sz="3200" dirty="0"/>
          </a:p>
          <a:p>
            <a:pPr marL="228600" lvl="0" indent="-254000" algn="l" rtl="0">
              <a:lnSpc>
                <a:spcPct val="150000"/>
              </a:lnSpc>
              <a:spcBef>
                <a:spcPts val="1000"/>
              </a:spcBef>
              <a:spcAft>
                <a:spcPts val="0"/>
              </a:spcAft>
              <a:buClr>
                <a:schemeClr val="dk1"/>
              </a:buClr>
              <a:buSzPts val="3200"/>
              <a:buChar char="•"/>
            </a:pPr>
            <a:r>
              <a:rPr lang="en-US" sz="3200" dirty="0"/>
              <a:t>Team Dynamics </a:t>
            </a:r>
            <a:endParaRPr sz="3200" dirty="0"/>
          </a:p>
          <a:p>
            <a:pPr marL="228600" lvl="0" indent="-254000" algn="l" rtl="0">
              <a:lnSpc>
                <a:spcPct val="150000"/>
              </a:lnSpc>
              <a:spcBef>
                <a:spcPts val="1000"/>
              </a:spcBef>
              <a:spcAft>
                <a:spcPts val="0"/>
              </a:spcAft>
              <a:buClr>
                <a:schemeClr val="dk1"/>
              </a:buClr>
              <a:buSzPts val="3200"/>
              <a:buChar char="•"/>
            </a:pPr>
            <a:r>
              <a:rPr lang="en-US" sz="3200" dirty="0"/>
              <a:t>Interprofessional Communication</a:t>
            </a:r>
            <a:endParaRPr sz="3200" dirty="0"/>
          </a:p>
          <a:p>
            <a:pPr marL="228600" lvl="0" indent="-254000" algn="l" rtl="0">
              <a:lnSpc>
                <a:spcPct val="150000"/>
              </a:lnSpc>
              <a:spcBef>
                <a:spcPts val="1000"/>
              </a:spcBef>
              <a:spcAft>
                <a:spcPts val="0"/>
              </a:spcAft>
              <a:buClr>
                <a:schemeClr val="dk1"/>
              </a:buClr>
              <a:buSzPts val="3200"/>
              <a:buChar char="•"/>
            </a:pPr>
            <a:r>
              <a:rPr lang="en-US" sz="3200" dirty="0"/>
              <a:t>Resource Management</a:t>
            </a:r>
            <a:endParaRPr sz="3200" dirty="0"/>
          </a:p>
          <a:p>
            <a:pPr marL="228600" lvl="0" indent="-254000" algn="l" rtl="0">
              <a:lnSpc>
                <a:spcPct val="150000"/>
              </a:lnSpc>
              <a:spcBef>
                <a:spcPts val="1000"/>
              </a:spcBef>
              <a:spcAft>
                <a:spcPts val="0"/>
              </a:spcAft>
              <a:buSzPts val="3200"/>
              <a:buChar char="•"/>
            </a:pPr>
            <a:r>
              <a:rPr lang="en-US" sz="3200" dirty="0"/>
              <a:t>Values/Ethics</a:t>
            </a:r>
            <a:endParaRPr sz="3200" dirty="0"/>
          </a:p>
          <a:p>
            <a:pPr marL="228600" lvl="0" indent="-254000" algn="l" rtl="0">
              <a:lnSpc>
                <a:spcPct val="150000"/>
              </a:lnSpc>
              <a:spcBef>
                <a:spcPts val="1000"/>
              </a:spcBef>
              <a:spcAft>
                <a:spcPts val="0"/>
              </a:spcAft>
              <a:buClr>
                <a:srgbClr val="0000FF"/>
              </a:buClr>
              <a:buSzPts val="3200"/>
              <a:buChar char="•"/>
            </a:pPr>
            <a:r>
              <a:rPr lang="en-US" sz="3200" b="1" i="1" dirty="0">
                <a:solidFill>
                  <a:srgbClr val="0000FF"/>
                </a:solidFill>
              </a:rPr>
              <a:t>Clinical Skills </a:t>
            </a:r>
            <a:endParaRPr sz="3200" b="1" i="1" dirty="0">
              <a:solidFill>
                <a:srgbClr val="0000FF"/>
              </a:solidFill>
            </a:endParaRPr>
          </a:p>
          <a:p>
            <a:pPr marL="228600" lvl="0" indent="-50800" algn="l" rtl="0">
              <a:lnSpc>
                <a:spcPct val="70000"/>
              </a:lnSpc>
              <a:spcBef>
                <a:spcPts val="1000"/>
              </a:spcBef>
              <a:spcAft>
                <a:spcPts val="0"/>
              </a:spcAft>
              <a:buClr>
                <a:schemeClr val="dk1"/>
              </a:buClr>
              <a:buSzPts val="2590"/>
              <a:buNone/>
            </a:pPr>
            <a:endParaRPr sz="2460" dirty="0"/>
          </a:p>
        </p:txBody>
      </p:sp>
      <p:pic>
        <p:nvPicPr>
          <p:cNvPr id="219" name="Google Shape;219;p12"/>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220" name="Google Shape;220;p12"/>
          <p:cNvSpPr/>
          <p:nvPr/>
        </p:nvSpPr>
        <p:spPr>
          <a:xfrm>
            <a:off x="0" y="6670824"/>
            <a:ext cx="12192000" cy="187176"/>
          </a:xfrm>
          <a:prstGeom prst="rect">
            <a:avLst/>
          </a:prstGeom>
          <a:solidFill>
            <a:srgbClr val="70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p12"/>
          <p:cNvSpPr txBox="1"/>
          <p:nvPr/>
        </p:nvSpPr>
        <p:spPr>
          <a:xfrm>
            <a:off x="10371372" y="6352150"/>
            <a:ext cx="677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MM</a:t>
            </a:r>
            <a:endParaRPr/>
          </a:p>
        </p:txBody>
      </p:sp>
      <p:pic>
        <p:nvPicPr>
          <p:cNvPr id="222" name="Google Shape;222;p12"/>
          <p:cNvPicPr preferRelativeResize="0"/>
          <p:nvPr/>
        </p:nvPicPr>
        <p:blipFill rotWithShape="1">
          <a:blip r:embed="rId4">
            <a:alphaModFix/>
          </a:blip>
          <a:srcRect l="7150" t="148060" r="-7150" b="-148060"/>
          <a:stretch/>
        </p:blipFill>
        <p:spPr>
          <a:xfrm>
            <a:off x="1241725" y="3949950"/>
            <a:ext cx="3292749" cy="2077400"/>
          </a:xfrm>
          <a:prstGeom prst="rect">
            <a:avLst/>
          </a:prstGeom>
          <a:noFill/>
          <a:ln>
            <a:noFill/>
          </a:ln>
        </p:spPr>
      </p:pic>
      <p:pic>
        <p:nvPicPr>
          <p:cNvPr id="223" name="Google Shape;223;p12"/>
          <p:cNvPicPr preferRelativeResize="0"/>
          <p:nvPr/>
        </p:nvPicPr>
        <p:blipFill>
          <a:blip r:embed="rId5">
            <a:alphaModFix/>
          </a:blip>
          <a:stretch>
            <a:fillRect/>
          </a:stretch>
        </p:blipFill>
        <p:spPr>
          <a:xfrm>
            <a:off x="149100" y="1150675"/>
            <a:ext cx="4760426" cy="4142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rPr>
              <a:t>Faculty Perspective </a:t>
            </a:r>
            <a:endParaRPr/>
          </a:p>
        </p:txBody>
      </p:sp>
      <p:sp>
        <p:nvSpPr>
          <p:cNvPr id="229" name="Google Shape;22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30" name="Google Shape;230;p13"/>
          <p:cNvSpPr txBox="1">
            <a:spLocks noGrp="1"/>
          </p:cNvSpPr>
          <p:nvPr>
            <p:ph type="body" idx="1"/>
          </p:nvPr>
        </p:nvSpPr>
        <p:spPr>
          <a:xfrm>
            <a:off x="475600" y="838200"/>
            <a:ext cx="11229300" cy="5854800"/>
          </a:xfrm>
          <a:prstGeom prst="rect">
            <a:avLst/>
          </a:prstGeom>
          <a:noFill/>
          <a:ln>
            <a:noFill/>
          </a:ln>
        </p:spPr>
        <p:txBody>
          <a:bodyPr spcFirstLastPara="1" wrap="square" lIns="91425" tIns="45700" rIns="91425" bIns="45700" anchor="t" anchorCtr="0">
            <a:normAutofit/>
          </a:bodyPr>
          <a:lstStyle/>
          <a:p>
            <a:pPr marL="228600" lvl="0" indent="-254000" algn="l" rtl="0">
              <a:lnSpc>
                <a:spcPct val="200000"/>
              </a:lnSpc>
              <a:spcBef>
                <a:spcPts val="0"/>
              </a:spcBef>
              <a:spcAft>
                <a:spcPts val="0"/>
              </a:spcAft>
              <a:buClr>
                <a:schemeClr val="lt1"/>
              </a:buClr>
              <a:buSzPts val="3200"/>
              <a:buChar char="•"/>
            </a:pPr>
            <a:r>
              <a:rPr lang="en-US" sz="3200" dirty="0">
                <a:solidFill>
                  <a:schemeClr val="lt1"/>
                </a:solidFill>
              </a:rPr>
              <a:t>Student Leadership Positions are Valuable   </a:t>
            </a:r>
            <a:endParaRPr sz="3200" dirty="0"/>
          </a:p>
          <a:p>
            <a:pPr marL="228600" lvl="0" indent="-254000" algn="l" rtl="0">
              <a:lnSpc>
                <a:spcPct val="200000"/>
              </a:lnSpc>
              <a:spcBef>
                <a:spcPts val="1000"/>
              </a:spcBef>
              <a:spcAft>
                <a:spcPts val="0"/>
              </a:spcAft>
              <a:buClr>
                <a:schemeClr val="lt1"/>
              </a:buClr>
              <a:buSzPts val="3200"/>
              <a:buChar char="•"/>
            </a:pPr>
            <a:r>
              <a:rPr lang="en-US" sz="3200" dirty="0">
                <a:solidFill>
                  <a:schemeClr val="lt1"/>
                </a:solidFill>
              </a:rPr>
              <a:t>Student Participation is Essential for Professional Growth </a:t>
            </a:r>
            <a:endParaRPr sz="3200" dirty="0"/>
          </a:p>
          <a:p>
            <a:pPr marL="228600" lvl="0" indent="-254000" algn="l" rtl="0">
              <a:lnSpc>
                <a:spcPct val="200000"/>
              </a:lnSpc>
              <a:spcBef>
                <a:spcPts val="1000"/>
              </a:spcBef>
              <a:spcAft>
                <a:spcPts val="0"/>
              </a:spcAft>
              <a:buClr>
                <a:schemeClr val="lt1"/>
              </a:buClr>
              <a:buSzPts val="3200"/>
              <a:buChar char="•"/>
            </a:pPr>
            <a:r>
              <a:rPr lang="en-US" sz="3200" dirty="0">
                <a:solidFill>
                  <a:schemeClr val="lt1"/>
                </a:solidFill>
              </a:rPr>
              <a:t>Disaster Day Encourages Creativity and Innovation </a:t>
            </a:r>
            <a:endParaRPr sz="3200" dirty="0">
              <a:solidFill>
                <a:schemeClr val="lt1"/>
              </a:solidFill>
            </a:endParaRPr>
          </a:p>
          <a:p>
            <a:pPr marL="228600" lvl="0" indent="-254000" algn="l" rtl="0">
              <a:lnSpc>
                <a:spcPct val="200000"/>
              </a:lnSpc>
              <a:spcBef>
                <a:spcPts val="1000"/>
              </a:spcBef>
              <a:spcAft>
                <a:spcPts val="0"/>
              </a:spcAft>
              <a:buClr>
                <a:schemeClr val="lt1"/>
              </a:buClr>
              <a:buSzPts val="3200"/>
              <a:buChar char="•"/>
            </a:pPr>
            <a:r>
              <a:rPr lang="en-US" sz="3200" dirty="0">
                <a:solidFill>
                  <a:schemeClr val="lt1"/>
                </a:solidFill>
              </a:rPr>
              <a:t>Takes Students Out of Their “Silo”</a:t>
            </a:r>
            <a:endParaRPr sz="3200" dirty="0">
              <a:solidFill>
                <a:schemeClr val="lt1"/>
              </a:solidFill>
            </a:endParaRPr>
          </a:p>
          <a:p>
            <a:pPr marL="228600" lvl="0" indent="-50800" algn="l" rtl="0">
              <a:lnSpc>
                <a:spcPct val="90000"/>
              </a:lnSpc>
              <a:spcBef>
                <a:spcPts val="1000"/>
              </a:spcBef>
              <a:spcAft>
                <a:spcPts val="0"/>
              </a:spcAft>
              <a:buClr>
                <a:schemeClr val="dk1"/>
              </a:buClr>
              <a:buSzPts val="2800"/>
              <a:buNone/>
            </a:pPr>
            <a:endParaRPr sz="3200" dirty="0">
              <a:solidFill>
                <a:schemeClr val="lt1"/>
              </a:solidFill>
            </a:endParaRPr>
          </a:p>
        </p:txBody>
      </p:sp>
      <p:pic>
        <p:nvPicPr>
          <p:cNvPr id="231" name="Google Shape;231;p13"/>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232" name="Google Shape;232;p13"/>
          <p:cNvSpPr txBox="1"/>
          <p:nvPr/>
        </p:nvSpPr>
        <p:spPr>
          <a:xfrm>
            <a:off x="9978150" y="6354263"/>
            <a:ext cx="105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MM LM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2cceb9f550_1_17"/>
          <p:cNvSpPr txBox="1">
            <a:spLocks noGrp="1"/>
          </p:cNvSpPr>
          <p:nvPr>
            <p:ph type="title"/>
          </p:nvPr>
        </p:nvSpPr>
        <p:spPr>
          <a:xfrm>
            <a:off x="838200" y="0"/>
            <a:ext cx="10515600" cy="751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Faculty Perspective</a:t>
            </a:r>
            <a:endParaRPr/>
          </a:p>
        </p:txBody>
      </p:sp>
      <p:pic>
        <p:nvPicPr>
          <p:cNvPr id="238" name="Google Shape;238;g12cceb9f550_1_17"/>
          <p:cNvPicPr preferRelativeResize="0">
            <a:picLocks noGrp="1"/>
          </p:cNvPicPr>
          <p:nvPr>
            <p:ph type="body" idx="1"/>
          </p:nvPr>
        </p:nvPicPr>
        <p:blipFill rotWithShape="1">
          <a:blip r:embed="rId3">
            <a:alphaModFix/>
          </a:blip>
          <a:srcRect/>
          <a:stretch/>
        </p:blipFill>
        <p:spPr>
          <a:xfrm>
            <a:off x="11353800" y="5883275"/>
            <a:ext cx="838200" cy="838200"/>
          </a:xfrm>
          <a:prstGeom prst="rect">
            <a:avLst/>
          </a:prstGeom>
          <a:noFill/>
          <a:ln>
            <a:noFill/>
          </a:ln>
        </p:spPr>
      </p:pic>
      <p:sp>
        <p:nvSpPr>
          <p:cNvPr id="239" name="Google Shape;239;g12cceb9f550_1_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240" name="Google Shape;240;g12cceb9f550_1_17"/>
          <p:cNvSpPr/>
          <p:nvPr/>
        </p:nvSpPr>
        <p:spPr>
          <a:xfrm>
            <a:off x="0" y="6670824"/>
            <a:ext cx="12192000" cy="1872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g12cceb9f550_1_17"/>
          <p:cNvSpPr txBox="1"/>
          <p:nvPr/>
        </p:nvSpPr>
        <p:spPr>
          <a:xfrm>
            <a:off x="9788375" y="6315075"/>
            <a:ext cx="1216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LM &amp; MM</a:t>
            </a:r>
            <a:endParaRPr/>
          </a:p>
        </p:txBody>
      </p:sp>
      <p:sp>
        <p:nvSpPr>
          <p:cNvPr id="242" name="Google Shape;242;g12cceb9f550_1_17"/>
          <p:cNvSpPr txBox="1">
            <a:spLocks noGrp="1"/>
          </p:cNvSpPr>
          <p:nvPr>
            <p:ph type="body" idx="1"/>
          </p:nvPr>
        </p:nvSpPr>
        <p:spPr>
          <a:xfrm>
            <a:off x="278775" y="751800"/>
            <a:ext cx="11745900" cy="5919000"/>
          </a:xfrm>
          <a:prstGeom prst="rect">
            <a:avLst/>
          </a:prstGeom>
          <a:noFill/>
          <a:ln>
            <a:noFill/>
          </a:ln>
        </p:spPr>
        <p:txBody>
          <a:bodyPr spcFirstLastPara="1" wrap="square" lIns="91425" tIns="45700" rIns="91425" bIns="45700" anchor="t" anchorCtr="0">
            <a:normAutofit/>
          </a:bodyPr>
          <a:lstStyle/>
          <a:p>
            <a:pPr marL="457200" lvl="0" indent="-431800" algn="l" rtl="0">
              <a:lnSpc>
                <a:spcPct val="150000"/>
              </a:lnSpc>
              <a:spcBef>
                <a:spcPts val="1000"/>
              </a:spcBef>
              <a:spcAft>
                <a:spcPts val="0"/>
              </a:spcAft>
              <a:buSzPts val="3200"/>
              <a:buChar char="•"/>
            </a:pPr>
            <a:r>
              <a:rPr lang="en-US" sz="3200" dirty="0"/>
              <a:t>Supports the TAMU College of Nursing Mission and Vision</a:t>
            </a:r>
            <a:endParaRPr sz="3200" dirty="0"/>
          </a:p>
          <a:p>
            <a:pPr marL="457200" lvl="0" indent="-431800" algn="l" rtl="0">
              <a:lnSpc>
                <a:spcPct val="150000"/>
              </a:lnSpc>
              <a:spcBef>
                <a:spcPts val="0"/>
              </a:spcBef>
              <a:spcAft>
                <a:spcPts val="0"/>
              </a:spcAft>
              <a:buSzPts val="3200"/>
              <a:buChar char="•"/>
            </a:pPr>
            <a:r>
              <a:rPr lang="en-US" sz="3200" dirty="0"/>
              <a:t>Encourages Non-Traditional Nursing Concepts</a:t>
            </a:r>
            <a:endParaRPr sz="3200" dirty="0"/>
          </a:p>
          <a:p>
            <a:pPr marL="457200" lvl="0" indent="-431800" algn="l" rtl="0">
              <a:lnSpc>
                <a:spcPct val="150000"/>
              </a:lnSpc>
              <a:spcBef>
                <a:spcPts val="0"/>
              </a:spcBef>
              <a:spcAft>
                <a:spcPts val="0"/>
              </a:spcAft>
              <a:buSzPts val="3200"/>
              <a:buChar char="•"/>
            </a:pPr>
            <a:r>
              <a:rPr lang="en-US" sz="3200" dirty="0"/>
              <a:t>Teamwork Strengthens Soft Skills</a:t>
            </a:r>
            <a:endParaRPr sz="3200" dirty="0"/>
          </a:p>
          <a:p>
            <a:pPr marL="457200" lvl="0" indent="-431800" algn="l" rtl="0">
              <a:lnSpc>
                <a:spcPct val="150000"/>
              </a:lnSpc>
              <a:spcBef>
                <a:spcPts val="0"/>
              </a:spcBef>
              <a:spcAft>
                <a:spcPts val="0"/>
              </a:spcAft>
              <a:buSzPts val="3200"/>
              <a:buChar char="•"/>
            </a:pPr>
            <a:r>
              <a:rPr lang="en-US" sz="3200" dirty="0"/>
              <a:t>Interprofessional Collaboration is Imperative for Team Building</a:t>
            </a:r>
            <a:endParaRPr sz="3200" dirty="0">
              <a:solidFill>
                <a:schemeClr val="lt1"/>
              </a:solidFill>
            </a:endParaRPr>
          </a:p>
        </p:txBody>
      </p:sp>
      <p:pic>
        <p:nvPicPr>
          <p:cNvPr id="243" name="Google Shape;243;g12cceb9f550_1_17"/>
          <p:cNvPicPr preferRelativeResize="0"/>
          <p:nvPr/>
        </p:nvPicPr>
        <p:blipFill>
          <a:blip r:embed="rId4">
            <a:alphaModFix/>
          </a:blip>
          <a:stretch>
            <a:fillRect/>
          </a:stretch>
        </p:blipFill>
        <p:spPr>
          <a:xfrm>
            <a:off x="4006362" y="3875074"/>
            <a:ext cx="4290726" cy="2663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247"/>
        <p:cNvGrpSpPr/>
        <p:nvPr/>
      </p:nvGrpSpPr>
      <p:grpSpPr>
        <a:xfrm>
          <a:off x="0" y="0"/>
          <a:ext cx="0" cy="0"/>
          <a:chOff x="0" y="0"/>
          <a:chExt cx="0" cy="0"/>
        </a:xfrm>
      </p:grpSpPr>
      <p:sp>
        <p:nvSpPr>
          <p:cNvPr id="248" name="Google Shape;248;g12d9a2d0374_0_2"/>
          <p:cNvSpPr txBox="1">
            <a:spLocks noGrp="1"/>
          </p:cNvSpPr>
          <p:nvPr>
            <p:ph type="title"/>
          </p:nvPr>
        </p:nvSpPr>
        <p:spPr>
          <a:xfrm>
            <a:off x="838200" y="6200"/>
            <a:ext cx="10515600" cy="714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Student Perspective</a:t>
            </a:r>
            <a:endParaRPr/>
          </a:p>
        </p:txBody>
      </p:sp>
      <p:sp>
        <p:nvSpPr>
          <p:cNvPr id="249" name="Google Shape;249;g12d9a2d0374_0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50" name="Google Shape;250;g12d9a2d0374_0_2"/>
          <p:cNvSpPr txBox="1">
            <a:spLocks noGrp="1"/>
          </p:cNvSpPr>
          <p:nvPr>
            <p:ph type="body" idx="1"/>
          </p:nvPr>
        </p:nvSpPr>
        <p:spPr>
          <a:xfrm>
            <a:off x="245475" y="721100"/>
            <a:ext cx="11798400" cy="5863800"/>
          </a:xfrm>
          <a:prstGeom prst="rect">
            <a:avLst/>
          </a:prstGeom>
          <a:noFill/>
          <a:ln>
            <a:noFill/>
          </a:ln>
        </p:spPr>
        <p:txBody>
          <a:bodyPr spcFirstLastPara="1" wrap="square" lIns="91425" tIns="45700" rIns="91425" bIns="45700" anchor="t" anchorCtr="0">
            <a:normAutofit/>
          </a:bodyPr>
          <a:lstStyle/>
          <a:p>
            <a:pPr marL="228600" lvl="0" indent="-255270" algn="l" rtl="0">
              <a:lnSpc>
                <a:spcPct val="150000"/>
              </a:lnSpc>
              <a:spcBef>
                <a:spcPts val="0"/>
              </a:spcBef>
              <a:spcAft>
                <a:spcPts val="0"/>
              </a:spcAft>
              <a:buSzPts val="3220"/>
              <a:buChar char="•"/>
            </a:pPr>
            <a:r>
              <a:rPr lang="en-US" sz="3220" dirty="0"/>
              <a:t>Interdisciplinary Teamwork</a:t>
            </a:r>
            <a:endParaRPr sz="3220" dirty="0"/>
          </a:p>
          <a:p>
            <a:pPr marL="685800" lvl="1" indent="-318770" algn="l" rtl="0">
              <a:lnSpc>
                <a:spcPct val="150000"/>
              </a:lnSpc>
              <a:spcBef>
                <a:spcPts val="0"/>
              </a:spcBef>
              <a:spcAft>
                <a:spcPts val="0"/>
              </a:spcAft>
              <a:buSzPts val="3220"/>
              <a:buChar char="•"/>
            </a:pPr>
            <a:r>
              <a:rPr lang="en-US" sz="3220" dirty="0"/>
              <a:t>College of Medicine &amp; College of Pharmacy</a:t>
            </a:r>
            <a:endParaRPr sz="3220" dirty="0"/>
          </a:p>
          <a:p>
            <a:pPr marL="228600" lvl="0" indent="-255270" algn="l" rtl="0">
              <a:lnSpc>
                <a:spcPct val="150000"/>
              </a:lnSpc>
              <a:spcBef>
                <a:spcPts val="0"/>
              </a:spcBef>
              <a:spcAft>
                <a:spcPts val="0"/>
              </a:spcAft>
              <a:buSzPts val="3220"/>
              <a:buChar char="•"/>
            </a:pPr>
            <a:r>
              <a:rPr lang="en-US" sz="3220" dirty="0"/>
              <a:t>Conservation of Resources and Improvisation</a:t>
            </a:r>
            <a:endParaRPr sz="3220" dirty="0"/>
          </a:p>
          <a:p>
            <a:pPr marL="228600" lvl="0" indent="-318770" algn="l" rtl="0">
              <a:lnSpc>
                <a:spcPct val="150000"/>
              </a:lnSpc>
              <a:spcBef>
                <a:spcPts val="0"/>
              </a:spcBef>
              <a:spcAft>
                <a:spcPts val="0"/>
              </a:spcAft>
              <a:buSzPts val="3220"/>
              <a:buChar char="•"/>
            </a:pPr>
            <a:r>
              <a:rPr lang="en-US" sz="3220" dirty="0"/>
              <a:t>Application of Clinical Skills</a:t>
            </a:r>
            <a:endParaRPr sz="3220" dirty="0"/>
          </a:p>
        </p:txBody>
      </p:sp>
      <p:pic>
        <p:nvPicPr>
          <p:cNvPr id="251" name="Google Shape;251;g12d9a2d0374_0_2"/>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252" name="Google Shape;252;g12d9a2d0374_0_2"/>
          <p:cNvSpPr/>
          <p:nvPr/>
        </p:nvSpPr>
        <p:spPr>
          <a:xfrm>
            <a:off x="0" y="6670824"/>
            <a:ext cx="12192000" cy="187200"/>
          </a:xfrm>
          <a:prstGeom prst="rect">
            <a:avLst/>
          </a:prstGeom>
          <a:solidFill>
            <a:srgbClr val="70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g12d9a2d0374_0_2"/>
          <p:cNvSpPr txBox="1"/>
          <p:nvPr/>
        </p:nvSpPr>
        <p:spPr>
          <a:xfrm>
            <a:off x="10639425" y="6343650"/>
            <a:ext cx="470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AQ</a:t>
            </a:r>
            <a:endParaRPr/>
          </a:p>
        </p:txBody>
      </p:sp>
      <p:pic>
        <p:nvPicPr>
          <p:cNvPr id="254" name="Google Shape;254;g12d9a2d0374_0_2"/>
          <p:cNvPicPr preferRelativeResize="0"/>
          <p:nvPr/>
        </p:nvPicPr>
        <p:blipFill>
          <a:blip r:embed="rId4">
            <a:alphaModFix/>
          </a:blip>
          <a:stretch>
            <a:fillRect/>
          </a:stretch>
        </p:blipFill>
        <p:spPr>
          <a:xfrm>
            <a:off x="6029324" y="2990850"/>
            <a:ext cx="5277463" cy="3274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838200" y="6200"/>
            <a:ext cx="10515600" cy="83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Student Perspective</a:t>
            </a:r>
            <a:endParaRPr/>
          </a:p>
        </p:txBody>
      </p:sp>
      <p:sp>
        <p:nvSpPr>
          <p:cNvPr id="260" name="Google Shape;2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61" name="Google Shape;261;p15"/>
          <p:cNvSpPr txBox="1">
            <a:spLocks noGrp="1"/>
          </p:cNvSpPr>
          <p:nvPr>
            <p:ph type="body" idx="1"/>
          </p:nvPr>
        </p:nvSpPr>
        <p:spPr>
          <a:xfrm>
            <a:off x="4929974" y="747275"/>
            <a:ext cx="7052275" cy="4615300"/>
          </a:xfrm>
          <a:prstGeom prst="rect">
            <a:avLst/>
          </a:prstGeom>
          <a:noFill/>
          <a:ln>
            <a:noFill/>
          </a:ln>
        </p:spPr>
        <p:txBody>
          <a:bodyPr spcFirstLastPara="1" wrap="square" lIns="91425" tIns="45700" rIns="91425" bIns="45700" anchor="t" anchorCtr="0">
            <a:normAutofit/>
          </a:bodyPr>
          <a:lstStyle/>
          <a:p>
            <a:pPr marL="228600" lvl="0" indent="-254000" algn="l" rtl="0">
              <a:lnSpc>
                <a:spcPct val="150000"/>
              </a:lnSpc>
              <a:spcBef>
                <a:spcPts val="0"/>
              </a:spcBef>
              <a:spcAft>
                <a:spcPts val="0"/>
              </a:spcAft>
              <a:buClr>
                <a:schemeClr val="dk1"/>
              </a:buClr>
              <a:buSzPts val="3200"/>
              <a:buChar char="•"/>
            </a:pPr>
            <a:r>
              <a:rPr lang="en-US" sz="3200" dirty="0"/>
              <a:t>Importance of Expedited Care </a:t>
            </a:r>
            <a:endParaRPr sz="3200" dirty="0"/>
          </a:p>
          <a:p>
            <a:pPr marL="228600" lvl="0" indent="-254000" algn="l" rtl="0">
              <a:lnSpc>
                <a:spcPct val="150000"/>
              </a:lnSpc>
              <a:spcBef>
                <a:spcPts val="0"/>
              </a:spcBef>
              <a:spcAft>
                <a:spcPts val="0"/>
              </a:spcAft>
              <a:buSzPts val="3200"/>
              <a:buChar char="•"/>
            </a:pPr>
            <a:r>
              <a:rPr lang="en-US" sz="3200" dirty="0"/>
              <a:t>Teamwork &amp; Role Assignments </a:t>
            </a:r>
            <a:endParaRPr sz="3200" dirty="0"/>
          </a:p>
          <a:p>
            <a:pPr marL="228600" lvl="0" indent="-254000" algn="l" rtl="0">
              <a:lnSpc>
                <a:spcPct val="150000"/>
              </a:lnSpc>
              <a:spcBef>
                <a:spcPts val="0"/>
              </a:spcBef>
              <a:spcAft>
                <a:spcPts val="0"/>
              </a:spcAft>
              <a:buSzPts val="3200"/>
              <a:buChar char="•"/>
            </a:pPr>
            <a:r>
              <a:rPr lang="en-US" sz="3200" dirty="0"/>
              <a:t> Debriefing in Mass-Casualty Incident </a:t>
            </a:r>
            <a:endParaRPr sz="3200" dirty="0"/>
          </a:p>
        </p:txBody>
      </p:sp>
      <p:pic>
        <p:nvPicPr>
          <p:cNvPr id="262" name="Google Shape;262;p15"/>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263" name="Google Shape;263;p15"/>
          <p:cNvSpPr/>
          <p:nvPr/>
        </p:nvSpPr>
        <p:spPr>
          <a:xfrm>
            <a:off x="0" y="6670824"/>
            <a:ext cx="12192000" cy="187176"/>
          </a:xfrm>
          <a:prstGeom prst="rect">
            <a:avLst/>
          </a:prstGeom>
          <a:solidFill>
            <a:srgbClr val="70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5"/>
          <p:cNvSpPr txBox="1"/>
          <p:nvPr/>
        </p:nvSpPr>
        <p:spPr>
          <a:xfrm>
            <a:off x="10639425" y="6343650"/>
            <a:ext cx="470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AQ</a:t>
            </a:r>
            <a:endParaRPr/>
          </a:p>
        </p:txBody>
      </p:sp>
      <p:pic>
        <p:nvPicPr>
          <p:cNvPr id="265" name="Google Shape;265;p15"/>
          <p:cNvPicPr preferRelativeResize="0"/>
          <p:nvPr/>
        </p:nvPicPr>
        <p:blipFill>
          <a:blip r:embed="rId4">
            <a:alphaModFix/>
          </a:blip>
          <a:stretch>
            <a:fillRect/>
          </a:stretch>
        </p:blipFill>
        <p:spPr>
          <a:xfrm>
            <a:off x="166000" y="2181225"/>
            <a:ext cx="4520300" cy="41751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269"/>
        <p:cNvGrpSpPr/>
        <p:nvPr/>
      </p:nvGrpSpPr>
      <p:grpSpPr>
        <a:xfrm>
          <a:off x="0" y="0"/>
          <a:ext cx="0" cy="0"/>
          <a:chOff x="0" y="0"/>
          <a:chExt cx="0" cy="0"/>
        </a:xfrm>
      </p:grpSpPr>
      <p:sp>
        <p:nvSpPr>
          <p:cNvPr id="270" name="Google Shape;270;g12d9a2d01da_0_14"/>
          <p:cNvSpPr txBox="1">
            <a:spLocks noGrp="1"/>
          </p:cNvSpPr>
          <p:nvPr>
            <p:ph type="title"/>
          </p:nvPr>
        </p:nvSpPr>
        <p:spPr>
          <a:xfrm>
            <a:off x="291500" y="0"/>
            <a:ext cx="11565900" cy="997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rPr>
              <a:t>In The Face Of Danger - Nicole Mancuso</a:t>
            </a:r>
            <a:endParaRPr/>
          </a:p>
        </p:txBody>
      </p:sp>
      <p:sp>
        <p:nvSpPr>
          <p:cNvPr id="271" name="Google Shape;271;g12d9a2d01da_0_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72" name="Google Shape;272;g12d9a2d01da_0_14"/>
          <p:cNvSpPr txBox="1">
            <a:spLocks noGrp="1"/>
          </p:cNvSpPr>
          <p:nvPr>
            <p:ph type="body" idx="1"/>
          </p:nvPr>
        </p:nvSpPr>
        <p:spPr>
          <a:xfrm>
            <a:off x="230125" y="929275"/>
            <a:ext cx="11767500" cy="5928600"/>
          </a:xfrm>
          <a:prstGeom prst="rect">
            <a:avLst/>
          </a:prstGeom>
          <a:noFill/>
          <a:ln>
            <a:noFill/>
          </a:ln>
        </p:spPr>
        <p:txBody>
          <a:bodyPr spcFirstLastPara="1" wrap="square" lIns="91425" tIns="45700" rIns="91425" bIns="45700" anchor="t" anchorCtr="0">
            <a:noAutofit/>
          </a:bodyPr>
          <a:lstStyle/>
          <a:p>
            <a:pPr marL="228600" lvl="0" indent="-254000" algn="l" rtl="0">
              <a:lnSpc>
                <a:spcPct val="150000"/>
              </a:lnSpc>
              <a:spcBef>
                <a:spcPts val="0"/>
              </a:spcBef>
              <a:spcAft>
                <a:spcPts val="0"/>
              </a:spcAft>
              <a:buClr>
                <a:schemeClr val="lt1"/>
              </a:buClr>
              <a:buSzPts val="3200"/>
              <a:buChar char="•"/>
            </a:pPr>
            <a:r>
              <a:rPr lang="en-US" sz="3200" dirty="0">
                <a:solidFill>
                  <a:schemeClr val="lt1"/>
                </a:solidFill>
              </a:rPr>
              <a:t>We currently live in a world with unknown tomorrows</a:t>
            </a:r>
            <a:endParaRPr sz="3200" dirty="0">
              <a:solidFill>
                <a:schemeClr val="lt1"/>
              </a:solidFill>
            </a:endParaRPr>
          </a:p>
          <a:p>
            <a:pPr marL="228600" lvl="0" indent="-254000" algn="l" rtl="0">
              <a:lnSpc>
                <a:spcPct val="150000"/>
              </a:lnSpc>
              <a:spcBef>
                <a:spcPts val="0"/>
              </a:spcBef>
              <a:spcAft>
                <a:spcPts val="0"/>
              </a:spcAft>
              <a:buClr>
                <a:schemeClr val="lt1"/>
              </a:buClr>
              <a:buSzPts val="3200"/>
              <a:buChar char="•"/>
            </a:pPr>
            <a:r>
              <a:rPr lang="en-US" sz="3200" dirty="0">
                <a:solidFill>
                  <a:schemeClr val="lt1"/>
                </a:solidFill>
              </a:rPr>
              <a:t>Disasters can strike as contagious diseases or deadly shootings</a:t>
            </a:r>
            <a:endParaRPr sz="3200" dirty="0">
              <a:solidFill>
                <a:schemeClr val="lt1"/>
              </a:solidFill>
            </a:endParaRPr>
          </a:p>
          <a:p>
            <a:pPr marL="228600" lvl="0" indent="-254000" algn="l" rtl="0">
              <a:lnSpc>
                <a:spcPct val="150000"/>
              </a:lnSpc>
              <a:spcBef>
                <a:spcPts val="0"/>
              </a:spcBef>
              <a:spcAft>
                <a:spcPts val="0"/>
              </a:spcAft>
              <a:buClr>
                <a:schemeClr val="lt1"/>
              </a:buClr>
              <a:buSzPts val="3200"/>
              <a:buChar char="•"/>
            </a:pPr>
            <a:r>
              <a:rPr lang="en-US" sz="3200" dirty="0">
                <a:solidFill>
                  <a:schemeClr val="lt1"/>
                </a:solidFill>
              </a:rPr>
              <a:t>Preparedness is always the key</a:t>
            </a:r>
            <a:endParaRPr sz="3200" dirty="0">
              <a:solidFill>
                <a:schemeClr val="lt1"/>
              </a:solidFill>
            </a:endParaRPr>
          </a:p>
          <a:p>
            <a:pPr marL="228600" lvl="0" indent="-254000" algn="l" rtl="0">
              <a:lnSpc>
                <a:spcPct val="150000"/>
              </a:lnSpc>
              <a:spcBef>
                <a:spcPts val="0"/>
              </a:spcBef>
              <a:spcAft>
                <a:spcPts val="0"/>
              </a:spcAft>
              <a:buClr>
                <a:schemeClr val="lt1"/>
              </a:buClr>
              <a:buSzPts val="3200"/>
              <a:buChar char="•"/>
            </a:pPr>
            <a:r>
              <a:rPr lang="en-US" sz="3200" u="sng" dirty="0">
                <a:solidFill>
                  <a:srgbClr val="FFFF00"/>
                </a:solidFill>
                <a:hlinkClick r:id="rId3">
                  <a:extLst>
                    <a:ext uri="{A12FA001-AC4F-418D-AE19-62706E023703}">
                      <ahyp:hlinkClr xmlns:ahyp="http://schemas.microsoft.com/office/drawing/2018/hyperlinkcolor" val="tx"/>
                    </a:ext>
                  </a:extLst>
                </a:hlinkClick>
              </a:rPr>
              <a:t>https://youtu.be/TLSrZDq2G6s</a:t>
            </a:r>
            <a:endParaRPr sz="3200" dirty="0">
              <a:solidFill>
                <a:srgbClr val="FFFF00"/>
              </a:solidFill>
            </a:endParaRPr>
          </a:p>
          <a:p>
            <a:pPr marL="228600" lvl="0" indent="-50800" algn="l" rtl="0">
              <a:lnSpc>
                <a:spcPct val="200000"/>
              </a:lnSpc>
              <a:spcBef>
                <a:spcPts val="1000"/>
              </a:spcBef>
              <a:spcAft>
                <a:spcPts val="0"/>
              </a:spcAft>
              <a:buClr>
                <a:schemeClr val="dk1"/>
              </a:buClr>
              <a:buSzPts val="2800"/>
              <a:buNone/>
            </a:pPr>
            <a:endParaRPr sz="3200" dirty="0">
              <a:solidFill>
                <a:schemeClr val="lt1"/>
              </a:solidFill>
            </a:endParaRPr>
          </a:p>
        </p:txBody>
      </p:sp>
      <p:pic>
        <p:nvPicPr>
          <p:cNvPr id="273" name="Google Shape;273;g12d9a2d01da_0_14"/>
          <p:cNvPicPr preferRelativeResize="0"/>
          <p:nvPr/>
        </p:nvPicPr>
        <p:blipFill rotWithShape="1">
          <a:blip r:embed="rId4">
            <a:alphaModFix/>
          </a:blip>
          <a:srcRect/>
          <a:stretch/>
        </p:blipFill>
        <p:spPr>
          <a:xfrm>
            <a:off x="11353800" y="5883275"/>
            <a:ext cx="838200" cy="838200"/>
          </a:xfrm>
          <a:prstGeom prst="rect">
            <a:avLst/>
          </a:prstGeom>
          <a:noFill/>
          <a:ln>
            <a:noFill/>
          </a:ln>
        </p:spPr>
      </p:pic>
      <p:sp>
        <p:nvSpPr>
          <p:cNvPr id="274" name="Google Shape;274;g12d9a2d01da_0_14"/>
          <p:cNvSpPr txBox="1"/>
          <p:nvPr/>
        </p:nvSpPr>
        <p:spPr>
          <a:xfrm>
            <a:off x="11028450" y="6354250"/>
            <a:ext cx="126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AQ</a:t>
            </a:r>
            <a:endParaRPr/>
          </a:p>
        </p:txBody>
      </p:sp>
      <p:pic>
        <p:nvPicPr>
          <p:cNvPr id="275" name="Google Shape;275;g12d9a2d01da_0_14" descr="The current world we live in is proof that we never know what tomorrow may bring. Disaster can strike in the form of a contagious virus or a deadly shooting. Preparedness is always key.&#10;&#10;At Texas A&amp;M University, our Aggie students participate in an annual Disaster Day, which provides hands-on training to prepare students to help during a time of crisis. It’s a comfort to know that there are countless Aggies who have had this training and are positioned to step in. Watch Nicole Mancuso’s moving story of how she applied her Disaster Day training to help victims during 2017’s tragic Las Vegas shooting." title="In the Face of Disaster | Nicole Mancuso">
            <a:hlinkClick r:id="rId5"/>
          </p:cNvPr>
          <p:cNvPicPr preferRelativeResize="0"/>
          <p:nvPr/>
        </p:nvPicPr>
        <p:blipFill>
          <a:blip r:embed="rId6">
            <a:alphaModFix/>
          </a:blip>
          <a:stretch>
            <a:fillRect/>
          </a:stretch>
        </p:blipFill>
        <p:spPr>
          <a:xfrm>
            <a:off x="6336650" y="28097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33d34b0a2d_0_2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600">
                <a:latin typeface="Times New Roman"/>
                <a:ea typeface="Times New Roman"/>
                <a:cs typeface="Times New Roman"/>
                <a:sym typeface="Times New Roman"/>
              </a:rPr>
              <a:t>We cannot stop natural disasters, but we can arm ourselves with knowledge: So many lives wouldn’t have to be lost if there was enough disaster preparedness</a:t>
            </a:r>
            <a:endParaRPr sz="4600">
              <a:latin typeface="Times New Roman"/>
              <a:ea typeface="Times New Roman"/>
              <a:cs typeface="Times New Roman"/>
              <a:sym typeface="Times New Roman"/>
            </a:endParaRPr>
          </a:p>
          <a:p>
            <a:pPr marL="457200" lvl="0" indent="-520700" algn="ctr" rtl="0">
              <a:spcBef>
                <a:spcPts val="1000"/>
              </a:spcBef>
              <a:spcAft>
                <a:spcPts val="0"/>
              </a:spcAft>
              <a:buSzPts val="4600"/>
              <a:buFont typeface="Times New Roman"/>
              <a:buChar char="-"/>
            </a:pPr>
            <a:endParaRPr sz="4600">
              <a:latin typeface="Times New Roman"/>
              <a:ea typeface="Times New Roman"/>
              <a:cs typeface="Times New Roman"/>
              <a:sym typeface="Times New Roman"/>
            </a:endParaRPr>
          </a:p>
        </p:txBody>
      </p:sp>
      <p:sp>
        <p:nvSpPr>
          <p:cNvPr id="282" name="Google Shape;282;g133d34b0a2d_0_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283" name="Google Shape;283;g133d34b0a2d_0_20"/>
          <p:cNvPicPr preferRelativeResize="0"/>
          <p:nvPr/>
        </p:nvPicPr>
        <p:blipFill>
          <a:blip r:embed="rId3">
            <a:alphaModFix/>
          </a:blip>
          <a:stretch>
            <a:fillRect/>
          </a:stretch>
        </p:blipFill>
        <p:spPr>
          <a:xfrm>
            <a:off x="331674" y="321725"/>
            <a:ext cx="1991025" cy="1308175"/>
          </a:xfrm>
          <a:prstGeom prst="rect">
            <a:avLst/>
          </a:prstGeom>
          <a:noFill/>
          <a:ln>
            <a:noFill/>
          </a:ln>
        </p:spPr>
      </p:pic>
      <p:pic>
        <p:nvPicPr>
          <p:cNvPr id="284" name="Google Shape;284;g133d34b0a2d_0_20"/>
          <p:cNvPicPr preferRelativeResize="0"/>
          <p:nvPr/>
        </p:nvPicPr>
        <p:blipFill>
          <a:blip r:embed="rId3">
            <a:alphaModFix/>
          </a:blip>
          <a:stretch>
            <a:fillRect/>
          </a:stretch>
        </p:blipFill>
        <p:spPr>
          <a:xfrm rot="10800000">
            <a:off x="9790475" y="4636175"/>
            <a:ext cx="1991000" cy="1308175"/>
          </a:xfrm>
          <a:prstGeom prst="rect">
            <a:avLst/>
          </a:prstGeom>
          <a:noFill/>
          <a:ln>
            <a:noFill/>
          </a:ln>
        </p:spPr>
      </p:pic>
      <p:sp>
        <p:nvSpPr>
          <p:cNvPr id="285" name="Google Shape;285;g133d34b0a2d_0_20"/>
          <p:cNvSpPr txBox="1"/>
          <p:nvPr/>
        </p:nvSpPr>
        <p:spPr>
          <a:xfrm>
            <a:off x="10016025" y="6354250"/>
            <a:ext cx="984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AQ</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962475" y="22776"/>
            <a:ext cx="10515600" cy="100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Abstract</a:t>
            </a:r>
            <a:endParaRPr/>
          </a:p>
        </p:txBody>
      </p:sp>
      <p:pic>
        <p:nvPicPr>
          <p:cNvPr id="98" name="Google Shape;98;p2"/>
          <p:cNvPicPr preferRelativeResize="0">
            <a:picLocks noGrp="1"/>
          </p:cNvPicPr>
          <p:nvPr>
            <p:ph type="body" idx="1"/>
          </p:nvPr>
        </p:nvPicPr>
        <p:blipFill rotWithShape="1">
          <a:blip r:embed="rId3">
            <a:alphaModFix/>
          </a:blip>
          <a:srcRect/>
          <a:stretch/>
        </p:blipFill>
        <p:spPr>
          <a:xfrm>
            <a:off x="11353800" y="5883275"/>
            <a:ext cx="838200" cy="838200"/>
          </a:xfrm>
          <a:prstGeom prst="rect">
            <a:avLst/>
          </a:prstGeom>
          <a:noFill/>
          <a:ln>
            <a:noFill/>
          </a:ln>
        </p:spPr>
      </p:pic>
      <p:sp>
        <p:nvSpPr>
          <p:cNvPr id="99" name="Google Shape;9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00" name="Google Shape;100;p2"/>
          <p:cNvSpPr/>
          <p:nvPr/>
        </p:nvSpPr>
        <p:spPr>
          <a:xfrm>
            <a:off x="0" y="6670824"/>
            <a:ext cx="12192000" cy="187176"/>
          </a:xfrm>
          <a:prstGeom prst="rect">
            <a:avLst/>
          </a:prstGeom>
          <a:solidFill>
            <a:srgbClr val="5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2"/>
          <p:cNvSpPr txBox="1"/>
          <p:nvPr/>
        </p:nvSpPr>
        <p:spPr>
          <a:xfrm>
            <a:off x="1914525" y="371475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412275" y="1031675"/>
            <a:ext cx="11616000" cy="4616608"/>
          </a:xfrm>
          <a:prstGeom prst="rect">
            <a:avLst/>
          </a:prstGeom>
          <a:noFill/>
          <a:ln>
            <a:noFill/>
          </a:ln>
        </p:spPr>
        <p:txBody>
          <a:bodyPr spcFirstLastPara="1" wrap="square" lIns="91425" tIns="45700" rIns="91425" bIns="45700" anchor="t" anchorCtr="0">
            <a:spAutoFit/>
          </a:bodyPr>
          <a:lstStyle/>
          <a:p>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February 25, 2022, around 200 Texas A&amp;M College of Nursing undergraduate students participated in Disaster Day. Skills included: Triage of injured casualties, verbal handoffs between team members, closed looped communication, and first aid. Prior to this event, students participated in Simple Triage and Rapid Treatment, Team Strategies and Tools to Enhance Performance and Patient Safety along with Stop the Bleed. These activities allowed nursing students to become skillful, competent, and collaborate as effective interprofessional team members. After taking a role in 2022 Disaster Day, students believe they are more prepared and ready to respond to all hazard disaster scenarios. </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rtl="0">
              <a:spcBef>
                <a:spcPts val="0"/>
              </a:spcBef>
              <a:spcAft>
                <a:spcPts val="0"/>
              </a:spcAft>
              <a:buNone/>
            </a:pPr>
            <a:endParaRPr dirty="0"/>
          </a:p>
        </p:txBody>
      </p:sp>
      <p:sp>
        <p:nvSpPr>
          <p:cNvPr id="103" name="Google Shape;103;p2"/>
          <p:cNvSpPr txBox="1"/>
          <p:nvPr/>
        </p:nvSpPr>
        <p:spPr>
          <a:xfrm>
            <a:off x="10619632" y="6354255"/>
            <a:ext cx="479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763850" y="0"/>
            <a:ext cx="10515600" cy="1040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rPr>
              <a:t>Thank You &amp; Gig’em!</a:t>
            </a:r>
            <a:endParaRPr/>
          </a:p>
        </p:txBody>
      </p:sp>
      <p:sp>
        <p:nvSpPr>
          <p:cNvPr id="291" name="Google Shape;2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92" name="Google Shape;292;p19"/>
          <p:cNvSpPr txBox="1">
            <a:spLocks noGrp="1"/>
          </p:cNvSpPr>
          <p:nvPr>
            <p:ph type="body" idx="1"/>
          </p:nvPr>
        </p:nvSpPr>
        <p:spPr>
          <a:xfrm>
            <a:off x="390300" y="929275"/>
            <a:ext cx="11467200" cy="5594100"/>
          </a:xfrm>
          <a:prstGeom prst="rect">
            <a:avLst/>
          </a:prstGeom>
          <a:noFill/>
          <a:ln>
            <a:noFill/>
          </a:ln>
        </p:spPr>
        <p:txBody>
          <a:bodyPr spcFirstLastPara="1" wrap="square" lIns="91425" tIns="45700" rIns="91425" bIns="45700" anchor="t" anchorCtr="0">
            <a:noAutofit/>
          </a:bodyPr>
          <a:lstStyle/>
          <a:p>
            <a:pPr marL="228600" lvl="0" indent="-255270" algn="l" rtl="0">
              <a:lnSpc>
                <a:spcPct val="150000"/>
              </a:lnSpc>
              <a:spcBef>
                <a:spcPts val="0"/>
              </a:spcBef>
              <a:spcAft>
                <a:spcPts val="0"/>
              </a:spcAft>
              <a:buClr>
                <a:schemeClr val="lt1"/>
              </a:buClr>
              <a:buSzPts val="3220"/>
              <a:buChar char="•"/>
            </a:pPr>
            <a:r>
              <a:rPr lang="en-US" sz="3220" dirty="0">
                <a:solidFill>
                  <a:schemeClr val="lt1"/>
                </a:solidFill>
              </a:rPr>
              <a:t>Dr. LeRoy A. Marklund </a:t>
            </a:r>
            <a:endParaRPr sz="3220" dirty="0"/>
          </a:p>
          <a:p>
            <a:pPr marL="685800" lvl="1" indent="-280670" algn="l" rtl="0">
              <a:lnSpc>
                <a:spcPct val="150000"/>
              </a:lnSpc>
              <a:spcBef>
                <a:spcPts val="500"/>
              </a:spcBef>
              <a:spcAft>
                <a:spcPts val="0"/>
              </a:spcAft>
              <a:buClr>
                <a:schemeClr val="lt1"/>
              </a:buClr>
              <a:buSzPts val="3220"/>
              <a:buChar char="•"/>
            </a:pPr>
            <a:r>
              <a:rPr lang="en-US" sz="3220" dirty="0">
                <a:solidFill>
                  <a:schemeClr val="lt1"/>
                </a:solidFill>
              </a:rPr>
              <a:t>marklund@tamu.edu</a:t>
            </a:r>
            <a:endParaRPr sz="3220" dirty="0">
              <a:solidFill>
                <a:schemeClr val="lt1"/>
              </a:solidFill>
            </a:endParaRPr>
          </a:p>
          <a:p>
            <a:pPr marL="228600" lvl="0" indent="-255270" algn="l" rtl="0">
              <a:lnSpc>
                <a:spcPct val="150000"/>
              </a:lnSpc>
              <a:spcBef>
                <a:spcPts val="1000"/>
              </a:spcBef>
              <a:spcAft>
                <a:spcPts val="0"/>
              </a:spcAft>
              <a:buClr>
                <a:schemeClr val="lt1"/>
              </a:buClr>
              <a:buSzPts val="3220"/>
              <a:buChar char="•"/>
            </a:pPr>
            <a:r>
              <a:rPr lang="en-US" sz="3220" dirty="0">
                <a:solidFill>
                  <a:schemeClr val="lt1"/>
                </a:solidFill>
              </a:rPr>
              <a:t>Professor Martin W. </a:t>
            </a:r>
            <a:r>
              <a:rPr lang="en-US" sz="3220" dirty="0" err="1">
                <a:solidFill>
                  <a:schemeClr val="lt1"/>
                </a:solidFill>
              </a:rPr>
              <a:t>Mufich</a:t>
            </a:r>
            <a:endParaRPr sz="3220" dirty="0">
              <a:solidFill>
                <a:schemeClr val="lt1"/>
              </a:solidFill>
            </a:endParaRPr>
          </a:p>
          <a:p>
            <a:pPr marL="685800" lvl="1" indent="-280670" algn="l" rtl="0">
              <a:lnSpc>
                <a:spcPct val="150000"/>
              </a:lnSpc>
              <a:spcBef>
                <a:spcPts val="500"/>
              </a:spcBef>
              <a:spcAft>
                <a:spcPts val="0"/>
              </a:spcAft>
              <a:buClr>
                <a:schemeClr val="lt1"/>
              </a:buClr>
              <a:buSzPts val="3220"/>
              <a:buChar char="•"/>
            </a:pPr>
            <a:r>
              <a:rPr lang="en-US" sz="3220" dirty="0">
                <a:solidFill>
                  <a:schemeClr val="lt1"/>
                </a:solidFill>
              </a:rPr>
              <a:t>mufich@tamu.edu</a:t>
            </a:r>
            <a:endParaRPr sz="3220" dirty="0">
              <a:solidFill>
                <a:schemeClr val="lt1"/>
              </a:solidFill>
            </a:endParaRPr>
          </a:p>
          <a:p>
            <a:pPr marL="228600" lvl="0" indent="-255270" algn="l" rtl="0">
              <a:lnSpc>
                <a:spcPct val="150000"/>
              </a:lnSpc>
              <a:spcBef>
                <a:spcPts val="1000"/>
              </a:spcBef>
              <a:spcAft>
                <a:spcPts val="0"/>
              </a:spcAft>
              <a:buClr>
                <a:schemeClr val="lt1"/>
              </a:buClr>
              <a:buSzPts val="3220"/>
              <a:buChar char="•"/>
            </a:pPr>
            <a:r>
              <a:rPr lang="en-US" sz="3220" dirty="0">
                <a:solidFill>
                  <a:schemeClr val="lt1"/>
                </a:solidFill>
              </a:rPr>
              <a:t>Asma Qureshi </a:t>
            </a:r>
            <a:endParaRPr sz="3220" dirty="0"/>
          </a:p>
          <a:p>
            <a:pPr marL="685800" lvl="1" indent="-280670" algn="l" rtl="0">
              <a:lnSpc>
                <a:spcPct val="150000"/>
              </a:lnSpc>
              <a:spcBef>
                <a:spcPts val="500"/>
              </a:spcBef>
              <a:spcAft>
                <a:spcPts val="0"/>
              </a:spcAft>
              <a:buClr>
                <a:schemeClr val="lt1"/>
              </a:buClr>
              <a:buSzPts val="3220"/>
              <a:buChar char="•"/>
            </a:pPr>
            <a:r>
              <a:rPr lang="en-US" sz="3220" dirty="0">
                <a:solidFill>
                  <a:schemeClr val="lt1"/>
                </a:solidFill>
              </a:rPr>
              <a:t>asma_qureshi1@tamu.edu</a:t>
            </a:r>
          </a:p>
          <a:p>
            <a:pPr marL="228600" lvl="0" indent="-50800" algn="l" rtl="0">
              <a:lnSpc>
                <a:spcPct val="70000"/>
              </a:lnSpc>
              <a:spcBef>
                <a:spcPts val="1000"/>
              </a:spcBef>
              <a:spcAft>
                <a:spcPts val="0"/>
              </a:spcAft>
              <a:buClr>
                <a:schemeClr val="dk1"/>
              </a:buClr>
              <a:buSzPts val="2380"/>
              <a:buNone/>
            </a:pPr>
            <a:endParaRPr sz="2720" dirty="0">
              <a:solidFill>
                <a:schemeClr val="lt1"/>
              </a:solidFill>
            </a:endParaRPr>
          </a:p>
        </p:txBody>
      </p:sp>
      <p:pic>
        <p:nvPicPr>
          <p:cNvPr id="293" name="Google Shape;293;p19"/>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294" name="Google Shape;294;p19"/>
          <p:cNvSpPr txBox="1"/>
          <p:nvPr/>
        </p:nvSpPr>
        <p:spPr>
          <a:xfrm>
            <a:off x="9801225" y="6315075"/>
            <a:ext cx="126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LM MM AQ</a:t>
            </a:r>
            <a:endParaRPr/>
          </a:p>
        </p:txBody>
      </p:sp>
      <p:pic>
        <p:nvPicPr>
          <p:cNvPr id="295" name="Google Shape;295;p19"/>
          <p:cNvPicPr preferRelativeResize="0"/>
          <p:nvPr/>
        </p:nvPicPr>
        <p:blipFill>
          <a:blip r:embed="rId4">
            <a:alphaModFix/>
          </a:blip>
          <a:stretch>
            <a:fillRect/>
          </a:stretch>
        </p:blipFill>
        <p:spPr>
          <a:xfrm>
            <a:off x="6750403" y="1416575"/>
            <a:ext cx="4182501" cy="4287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838200" y="2"/>
            <a:ext cx="10515600" cy="94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b="1">
                <a:latin typeface="Arial"/>
                <a:ea typeface="Arial"/>
                <a:cs typeface="Arial"/>
                <a:sym typeface="Arial"/>
              </a:rPr>
              <a:t>Outline</a:t>
            </a:r>
            <a:endParaRPr>
              <a:latin typeface="Arial"/>
              <a:ea typeface="Arial"/>
              <a:cs typeface="Arial"/>
              <a:sym typeface="Arial"/>
            </a:endParaRPr>
          </a:p>
        </p:txBody>
      </p:sp>
      <p:sp>
        <p:nvSpPr>
          <p:cNvPr id="109" name="Google Shape;1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10" name="Google Shape;110;p3"/>
          <p:cNvSpPr txBox="1">
            <a:spLocks noGrp="1"/>
          </p:cNvSpPr>
          <p:nvPr>
            <p:ph type="body" idx="1"/>
          </p:nvPr>
        </p:nvSpPr>
        <p:spPr>
          <a:xfrm>
            <a:off x="204450" y="836350"/>
            <a:ext cx="11783100" cy="5668500"/>
          </a:xfrm>
          <a:prstGeom prst="rect">
            <a:avLst/>
          </a:prstGeom>
          <a:noFill/>
          <a:ln>
            <a:noFill/>
          </a:ln>
        </p:spPr>
        <p:txBody>
          <a:bodyPr spcFirstLastPara="1" wrap="square" lIns="91425" tIns="45700" rIns="91425" bIns="45700" anchor="t" anchorCtr="0">
            <a:noAutofit/>
          </a:bodyPr>
          <a:lstStyle/>
          <a:p>
            <a:pPr marL="285750" lvl="0" indent="-311150" algn="l" rtl="0">
              <a:lnSpc>
                <a:spcPct val="90000"/>
              </a:lnSpc>
              <a:spcBef>
                <a:spcPts val="1000"/>
              </a:spcBef>
              <a:spcAft>
                <a:spcPts val="0"/>
              </a:spcAft>
              <a:buClr>
                <a:schemeClr val="dk1"/>
              </a:buClr>
              <a:buSzPts val="3200"/>
              <a:buChar char="•"/>
            </a:pPr>
            <a:r>
              <a:rPr lang="en-US" sz="3200" dirty="0"/>
              <a:t>Background Information</a:t>
            </a:r>
            <a:endParaRPr sz="3200" dirty="0"/>
          </a:p>
          <a:p>
            <a:pPr marL="285750" lvl="0" indent="-311150" algn="l" rtl="0">
              <a:lnSpc>
                <a:spcPct val="90000"/>
              </a:lnSpc>
              <a:spcBef>
                <a:spcPts val="1000"/>
              </a:spcBef>
              <a:spcAft>
                <a:spcPts val="0"/>
              </a:spcAft>
              <a:buClr>
                <a:schemeClr val="dk1"/>
              </a:buClr>
              <a:buSzPts val="3200"/>
              <a:buChar char="•"/>
            </a:pPr>
            <a:r>
              <a:rPr lang="en-US" sz="3200" dirty="0"/>
              <a:t>Planning </a:t>
            </a:r>
            <a:endParaRPr sz="3200" dirty="0"/>
          </a:p>
          <a:p>
            <a:pPr marL="285750" lvl="0" indent="-311150" algn="l" rtl="0">
              <a:lnSpc>
                <a:spcPct val="90000"/>
              </a:lnSpc>
              <a:spcBef>
                <a:spcPts val="1000"/>
              </a:spcBef>
              <a:spcAft>
                <a:spcPts val="0"/>
              </a:spcAft>
              <a:buClr>
                <a:schemeClr val="dk1"/>
              </a:buClr>
              <a:buSzPts val="3200"/>
              <a:buChar char="•"/>
            </a:pPr>
            <a:r>
              <a:rPr lang="en-US" sz="3200" dirty="0"/>
              <a:t>Preparation</a:t>
            </a:r>
            <a:endParaRPr sz="3200" dirty="0"/>
          </a:p>
          <a:p>
            <a:pPr marL="285750" lvl="0" indent="-311150" algn="l" rtl="0">
              <a:lnSpc>
                <a:spcPct val="90000"/>
              </a:lnSpc>
              <a:spcBef>
                <a:spcPts val="1000"/>
              </a:spcBef>
              <a:spcAft>
                <a:spcPts val="0"/>
              </a:spcAft>
              <a:buClr>
                <a:schemeClr val="dk1"/>
              </a:buClr>
              <a:buSzPts val="3200"/>
              <a:buChar char="•"/>
            </a:pPr>
            <a:r>
              <a:rPr lang="en-US" sz="3200" dirty="0"/>
              <a:t>2022 Disaster Day Event </a:t>
            </a:r>
            <a:endParaRPr sz="3200" dirty="0"/>
          </a:p>
          <a:p>
            <a:pPr marL="285750" lvl="0" indent="-311150" algn="l" rtl="0">
              <a:lnSpc>
                <a:spcPct val="90000"/>
              </a:lnSpc>
              <a:spcBef>
                <a:spcPts val="1000"/>
              </a:spcBef>
              <a:spcAft>
                <a:spcPts val="0"/>
              </a:spcAft>
              <a:buClr>
                <a:schemeClr val="dk1"/>
              </a:buClr>
              <a:buSzPts val="3200"/>
              <a:buChar char="•"/>
            </a:pPr>
            <a:r>
              <a:rPr lang="en-US" sz="3200" dirty="0"/>
              <a:t>Faculty’s Perspective </a:t>
            </a:r>
            <a:endParaRPr sz="3200" dirty="0"/>
          </a:p>
          <a:p>
            <a:pPr marL="285750" lvl="0" indent="-311150" algn="l" rtl="0">
              <a:lnSpc>
                <a:spcPct val="90000"/>
              </a:lnSpc>
              <a:spcBef>
                <a:spcPts val="1000"/>
              </a:spcBef>
              <a:spcAft>
                <a:spcPts val="0"/>
              </a:spcAft>
              <a:buClr>
                <a:schemeClr val="dk1"/>
              </a:buClr>
              <a:buSzPts val="3200"/>
              <a:buChar char="•"/>
            </a:pPr>
            <a:r>
              <a:rPr lang="en-US" sz="3200" dirty="0"/>
              <a:t>Student’s Perspective </a:t>
            </a:r>
            <a:endParaRPr sz="3200" dirty="0"/>
          </a:p>
          <a:p>
            <a:pPr marL="285750" lvl="0" indent="-311150" algn="l" rtl="0">
              <a:lnSpc>
                <a:spcPct val="90000"/>
              </a:lnSpc>
              <a:spcBef>
                <a:spcPts val="1000"/>
              </a:spcBef>
              <a:spcAft>
                <a:spcPts val="0"/>
              </a:spcAft>
              <a:buClr>
                <a:schemeClr val="dk1"/>
              </a:buClr>
              <a:buSzPts val="3200"/>
              <a:buChar char="•"/>
            </a:pPr>
            <a:r>
              <a:rPr lang="en-US" sz="3200" dirty="0"/>
              <a:t>In The Face of Danger</a:t>
            </a:r>
            <a:endParaRPr sz="3200" dirty="0"/>
          </a:p>
        </p:txBody>
      </p:sp>
      <p:pic>
        <p:nvPicPr>
          <p:cNvPr id="111" name="Google Shape;111;p3"/>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112" name="Google Shape;112;p3"/>
          <p:cNvSpPr/>
          <p:nvPr/>
        </p:nvSpPr>
        <p:spPr>
          <a:xfrm>
            <a:off x="0" y="6670824"/>
            <a:ext cx="12192000" cy="187176"/>
          </a:xfrm>
          <a:prstGeom prst="rect">
            <a:avLst/>
          </a:prstGeom>
          <a:solidFill>
            <a:srgbClr val="70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
          <p:cNvSpPr txBox="1"/>
          <p:nvPr/>
        </p:nvSpPr>
        <p:spPr>
          <a:xfrm>
            <a:off x="10599592" y="6336268"/>
            <a:ext cx="57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LM</a:t>
            </a:r>
            <a:endParaRPr/>
          </a:p>
        </p:txBody>
      </p:sp>
      <p:pic>
        <p:nvPicPr>
          <p:cNvPr id="114" name="Google Shape;114;p3"/>
          <p:cNvPicPr preferRelativeResize="0"/>
          <p:nvPr/>
        </p:nvPicPr>
        <p:blipFill>
          <a:blip r:embed="rId4">
            <a:alphaModFix/>
          </a:blip>
          <a:stretch>
            <a:fillRect/>
          </a:stretch>
        </p:blipFill>
        <p:spPr>
          <a:xfrm>
            <a:off x="5132500" y="2060098"/>
            <a:ext cx="6118299" cy="35094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838200" y="0"/>
            <a:ext cx="10515600" cy="76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latin typeface="Calibri"/>
                <a:ea typeface="Calibri"/>
                <a:cs typeface="Calibri"/>
                <a:sym typeface="Calibri"/>
              </a:rPr>
              <a:t>Background Information </a:t>
            </a:r>
            <a:endParaRPr/>
          </a:p>
        </p:txBody>
      </p:sp>
      <p:sp>
        <p:nvSpPr>
          <p:cNvPr id="120" name="Google Shape;1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21" name="Google Shape;121;p4"/>
          <p:cNvSpPr txBox="1">
            <a:spLocks noGrp="1"/>
          </p:cNvSpPr>
          <p:nvPr>
            <p:ph type="body" idx="1"/>
          </p:nvPr>
        </p:nvSpPr>
        <p:spPr>
          <a:xfrm>
            <a:off x="138075" y="689000"/>
            <a:ext cx="11936100" cy="5911800"/>
          </a:xfrm>
          <a:prstGeom prst="rect">
            <a:avLst/>
          </a:prstGeom>
          <a:noFill/>
          <a:ln>
            <a:noFill/>
          </a:ln>
        </p:spPr>
        <p:txBody>
          <a:bodyPr spcFirstLastPara="1" wrap="square" lIns="91425" tIns="45700" rIns="91425" bIns="45700" anchor="t" anchorCtr="0">
            <a:noAutofit/>
          </a:bodyPr>
          <a:lstStyle/>
          <a:p>
            <a:pPr marL="228600" lvl="0" indent="-242570" algn="l" rtl="0">
              <a:lnSpc>
                <a:spcPct val="150000"/>
              </a:lnSpc>
              <a:spcBef>
                <a:spcPts val="0"/>
              </a:spcBef>
              <a:spcAft>
                <a:spcPts val="0"/>
              </a:spcAft>
              <a:buClr>
                <a:schemeClr val="lt1"/>
              </a:buClr>
              <a:buSzPts val="3220"/>
              <a:buChar char="•"/>
            </a:pPr>
            <a:r>
              <a:rPr lang="en-US" sz="3220" dirty="0">
                <a:solidFill>
                  <a:schemeClr val="lt1"/>
                </a:solidFill>
              </a:rPr>
              <a:t>Disaster Day Was Started in 2008 By TAMU College of Nursing</a:t>
            </a:r>
            <a:endParaRPr sz="3220" dirty="0">
              <a:solidFill>
                <a:schemeClr val="lt1"/>
              </a:solidFill>
            </a:endParaRPr>
          </a:p>
          <a:p>
            <a:pPr marL="685800" lvl="1" indent="-318770" algn="l" rtl="0">
              <a:lnSpc>
                <a:spcPct val="150000"/>
              </a:lnSpc>
              <a:spcBef>
                <a:spcPts val="0"/>
              </a:spcBef>
              <a:spcAft>
                <a:spcPts val="0"/>
              </a:spcAft>
              <a:buClr>
                <a:schemeClr val="lt1"/>
              </a:buClr>
              <a:buSzPts val="3220"/>
              <a:buChar char="•"/>
            </a:pPr>
            <a:r>
              <a:rPr lang="en-US" sz="3220" dirty="0">
                <a:solidFill>
                  <a:schemeClr val="lt1"/>
                </a:solidFill>
              </a:rPr>
              <a:t>35 Participants during inaugural event</a:t>
            </a:r>
            <a:endParaRPr sz="3220" dirty="0">
              <a:solidFill>
                <a:schemeClr val="lt1"/>
              </a:solidFill>
            </a:endParaRPr>
          </a:p>
          <a:p>
            <a:pPr marL="228600" lvl="0" indent="-242570" algn="l" rtl="0">
              <a:lnSpc>
                <a:spcPct val="150000"/>
              </a:lnSpc>
              <a:spcBef>
                <a:spcPts val="1000"/>
              </a:spcBef>
              <a:spcAft>
                <a:spcPts val="0"/>
              </a:spcAft>
              <a:buClr>
                <a:schemeClr val="lt1"/>
              </a:buClr>
              <a:buSzPts val="3220"/>
              <a:buChar char="•"/>
            </a:pPr>
            <a:r>
              <a:rPr lang="en-US" sz="3220" dirty="0">
                <a:solidFill>
                  <a:schemeClr val="lt1"/>
                </a:solidFill>
              </a:rPr>
              <a:t>Utilized Community Assets </a:t>
            </a:r>
            <a:endParaRPr sz="3220" dirty="0">
              <a:solidFill>
                <a:schemeClr val="lt1"/>
              </a:solidFill>
            </a:endParaRPr>
          </a:p>
          <a:p>
            <a:pPr marL="228600" lvl="0" indent="-242570" algn="l" rtl="0">
              <a:lnSpc>
                <a:spcPct val="150000"/>
              </a:lnSpc>
              <a:spcBef>
                <a:spcPts val="1000"/>
              </a:spcBef>
              <a:spcAft>
                <a:spcPts val="0"/>
              </a:spcAft>
              <a:buClr>
                <a:schemeClr val="lt1"/>
              </a:buClr>
              <a:buSzPts val="3220"/>
              <a:buChar char="•"/>
            </a:pPr>
            <a:r>
              <a:rPr lang="en-US" sz="3220" dirty="0">
                <a:solidFill>
                  <a:schemeClr val="lt1"/>
                </a:solidFill>
              </a:rPr>
              <a:t>Facilitator is Interprofessional Education &amp; Research Since 2018 </a:t>
            </a:r>
            <a:endParaRPr sz="3220" dirty="0">
              <a:solidFill>
                <a:schemeClr val="lt1"/>
              </a:solidFill>
            </a:endParaRPr>
          </a:p>
          <a:p>
            <a:pPr marL="228600" lvl="0" indent="-242570" algn="l" rtl="0">
              <a:lnSpc>
                <a:spcPct val="150000"/>
              </a:lnSpc>
              <a:spcBef>
                <a:spcPts val="1000"/>
              </a:spcBef>
              <a:spcAft>
                <a:spcPts val="0"/>
              </a:spcAft>
              <a:buClr>
                <a:schemeClr val="lt1"/>
              </a:buClr>
              <a:buSzPts val="3220"/>
              <a:buChar char="•"/>
            </a:pPr>
            <a:r>
              <a:rPr lang="en-US" sz="3220" dirty="0">
                <a:solidFill>
                  <a:schemeClr val="lt1"/>
                </a:solidFill>
              </a:rPr>
              <a:t>Held at Disaster City</a:t>
            </a:r>
            <a:endParaRPr sz="3220" dirty="0">
              <a:solidFill>
                <a:schemeClr val="lt1"/>
              </a:solidFill>
            </a:endParaRPr>
          </a:p>
          <a:p>
            <a:pPr marL="228600" lvl="0" indent="-242570" algn="l" rtl="0">
              <a:lnSpc>
                <a:spcPct val="150000"/>
              </a:lnSpc>
              <a:spcBef>
                <a:spcPts val="1000"/>
              </a:spcBef>
              <a:spcAft>
                <a:spcPts val="0"/>
              </a:spcAft>
              <a:buClr>
                <a:schemeClr val="lt1"/>
              </a:buClr>
              <a:buSzPts val="3220"/>
              <a:buChar char="•"/>
            </a:pPr>
            <a:r>
              <a:rPr lang="en-US" sz="3220" dirty="0">
                <a:solidFill>
                  <a:schemeClr val="lt1"/>
                </a:solidFill>
              </a:rPr>
              <a:t>2021 Virtual Disaster Day</a:t>
            </a:r>
            <a:endParaRPr sz="3220" dirty="0">
              <a:solidFill>
                <a:schemeClr val="lt1"/>
              </a:solidFill>
            </a:endParaRPr>
          </a:p>
          <a:p>
            <a:pPr marL="228600" lvl="0" indent="-50800" algn="l" rtl="0">
              <a:lnSpc>
                <a:spcPct val="190000"/>
              </a:lnSpc>
              <a:spcBef>
                <a:spcPts val="1000"/>
              </a:spcBef>
              <a:spcAft>
                <a:spcPts val="0"/>
              </a:spcAft>
              <a:buClr>
                <a:schemeClr val="dk1"/>
              </a:buClr>
              <a:buSzPts val="2380"/>
              <a:buNone/>
            </a:pPr>
            <a:endParaRPr sz="2720" dirty="0">
              <a:solidFill>
                <a:schemeClr val="lt1"/>
              </a:solidFill>
            </a:endParaRPr>
          </a:p>
        </p:txBody>
      </p:sp>
      <p:pic>
        <p:nvPicPr>
          <p:cNvPr id="122" name="Google Shape;122;p4"/>
          <p:cNvPicPr preferRelativeResize="0"/>
          <p:nvPr/>
        </p:nvPicPr>
        <p:blipFill rotWithShape="1">
          <a:blip r:embed="rId3">
            <a:alphaModFix/>
          </a:blip>
          <a:srcRect/>
          <a:stretch/>
        </p:blipFill>
        <p:spPr>
          <a:xfrm>
            <a:off x="11353800" y="5911850"/>
            <a:ext cx="838200" cy="838200"/>
          </a:xfrm>
          <a:prstGeom prst="rect">
            <a:avLst/>
          </a:prstGeom>
          <a:noFill/>
          <a:ln>
            <a:noFill/>
          </a:ln>
        </p:spPr>
      </p:pic>
      <p:sp>
        <p:nvSpPr>
          <p:cNvPr id="123" name="Google Shape;123;p4"/>
          <p:cNvSpPr txBox="1"/>
          <p:nvPr/>
        </p:nvSpPr>
        <p:spPr>
          <a:xfrm>
            <a:off x="10544175" y="6308209"/>
            <a:ext cx="95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LM</a:t>
            </a:r>
            <a:endParaRPr/>
          </a:p>
        </p:txBody>
      </p:sp>
      <p:pic>
        <p:nvPicPr>
          <p:cNvPr id="124" name="Google Shape;124;p4"/>
          <p:cNvPicPr preferRelativeResize="0"/>
          <p:nvPr/>
        </p:nvPicPr>
        <p:blipFill>
          <a:blip r:embed="rId4">
            <a:alphaModFix/>
          </a:blip>
          <a:stretch>
            <a:fillRect/>
          </a:stretch>
        </p:blipFill>
        <p:spPr>
          <a:xfrm>
            <a:off x="5348275" y="3966283"/>
            <a:ext cx="5195901" cy="27112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128"/>
        <p:cNvGrpSpPr/>
        <p:nvPr/>
      </p:nvGrpSpPr>
      <p:grpSpPr>
        <a:xfrm>
          <a:off x="0" y="0"/>
          <a:ext cx="0" cy="0"/>
          <a:chOff x="0" y="0"/>
          <a:chExt cx="0" cy="0"/>
        </a:xfrm>
      </p:grpSpPr>
      <p:sp>
        <p:nvSpPr>
          <p:cNvPr id="129" name="Google Shape;129;g133e6839645_3_23"/>
          <p:cNvSpPr txBox="1">
            <a:spLocks noGrp="1"/>
          </p:cNvSpPr>
          <p:nvPr>
            <p:ph type="title"/>
          </p:nvPr>
        </p:nvSpPr>
        <p:spPr>
          <a:xfrm>
            <a:off x="763850" y="0"/>
            <a:ext cx="10515600" cy="80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1">
                <a:solidFill>
                  <a:schemeClr val="lt1"/>
                </a:solidFill>
              </a:rPr>
              <a:t>Background Information</a:t>
            </a:r>
            <a:endParaRPr/>
          </a:p>
        </p:txBody>
      </p:sp>
      <p:sp>
        <p:nvSpPr>
          <p:cNvPr id="130" name="Google Shape;130;g133e6839645_3_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31" name="Google Shape;131;g133e6839645_3_23"/>
          <p:cNvSpPr txBox="1">
            <a:spLocks noGrp="1"/>
          </p:cNvSpPr>
          <p:nvPr>
            <p:ph type="body" idx="1"/>
          </p:nvPr>
        </p:nvSpPr>
        <p:spPr>
          <a:xfrm>
            <a:off x="390300" y="929275"/>
            <a:ext cx="11467200" cy="5594100"/>
          </a:xfrm>
          <a:prstGeom prst="rect">
            <a:avLst/>
          </a:prstGeom>
          <a:noFill/>
          <a:ln>
            <a:noFill/>
          </a:ln>
        </p:spPr>
        <p:txBody>
          <a:bodyPr spcFirstLastPara="1" wrap="square" lIns="91425" tIns="45700" rIns="91425" bIns="45700" anchor="t" anchorCtr="0">
            <a:noAutofit/>
          </a:bodyPr>
          <a:lstStyle/>
          <a:p>
            <a:pPr marL="228600" lvl="0" indent="-255270" algn="l" rtl="0">
              <a:lnSpc>
                <a:spcPct val="150000"/>
              </a:lnSpc>
              <a:spcBef>
                <a:spcPts val="0"/>
              </a:spcBef>
              <a:spcAft>
                <a:spcPts val="0"/>
              </a:spcAft>
              <a:buClr>
                <a:schemeClr val="lt1"/>
              </a:buClr>
              <a:buSzPts val="3220"/>
              <a:buChar char="•"/>
            </a:pPr>
            <a:r>
              <a:rPr lang="en-US" sz="3220">
                <a:solidFill>
                  <a:schemeClr val="lt1"/>
                </a:solidFill>
              </a:rPr>
              <a:t>Dr. LeRoy A. Marklund </a:t>
            </a:r>
            <a:endParaRPr sz="3220"/>
          </a:p>
          <a:p>
            <a:pPr marL="685800" lvl="1" indent="-280670" algn="l" rtl="0">
              <a:lnSpc>
                <a:spcPct val="150000"/>
              </a:lnSpc>
              <a:spcBef>
                <a:spcPts val="500"/>
              </a:spcBef>
              <a:spcAft>
                <a:spcPts val="0"/>
              </a:spcAft>
              <a:buClr>
                <a:schemeClr val="lt1"/>
              </a:buClr>
              <a:buSzPts val="3220"/>
              <a:buChar char="•"/>
            </a:pPr>
            <a:r>
              <a:rPr lang="en-US" sz="3220" u="sng">
                <a:solidFill>
                  <a:schemeClr val="lt1"/>
                </a:solidFill>
                <a:hlinkClick r:id="rId3">
                  <a:extLst>
                    <a:ext uri="{A12FA001-AC4F-418D-AE19-62706E023703}">
                      <ahyp:hlinkClr xmlns:ahyp="http://schemas.microsoft.com/office/drawing/2018/hyperlinkcolor" val="tx"/>
                    </a:ext>
                  </a:extLst>
                </a:hlinkClick>
              </a:rPr>
              <a:t>marklund@tamu.edu</a:t>
            </a:r>
            <a:endParaRPr sz="3220">
              <a:solidFill>
                <a:schemeClr val="lt1"/>
              </a:solidFill>
            </a:endParaRPr>
          </a:p>
          <a:p>
            <a:pPr marL="228600" lvl="0" indent="-255270" algn="l" rtl="0">
              <a:lnSpc>
                <a:spcPct val="150000"/>
              </a:lnSpc>
              <a:spcBef>
                <a:spcPts val="1000"/>
              </a:spcBef>
              <a:spcAft>
                <a:spcPts val="0"/>
              </a:spcAft>
              <a:buClr>
                <a:schemeClr val="lt1"/>
              </a:buClr>
              <a:buSzPts val="3220"/>
              <a:buChar char="•"/>
            </a:pPr>
            <a:r>
              <a:rPr lang="en-US" sz="3220">
                <a:solidFill>
                  <a:schemeClr val="lt1"/>
                </a:solidFill>
              </a:rPr>
              <a:t>Professor Martin W. Mufich</a:t>
            </a:r>
            <a:endParaRPr sz="3220">
              <a:solidFill>
                <a:schemeClr val="lt1"/>
              </a:solidFill>
            </a:endParaRPr>
          </a:p>
          <a:p>
            <a:pPr marL="685800" lvl="1" indent="-280670" algn="l" rtl="0">
              <a:lnSpc>
                <a:spcPct val="150000"/>
              </a:lnSpc>
              <a:spcBef>
                <a:spcPts val="500"/>
              </a:spcBef>
              <a:spcAft>
                <a:spcPts val="0"/>
              </a:spcAft>
              <a:buClr>
                <a:schemeClr val="lt1"/>
              </a:buClr>
              <a:buSzPts val="3220"/>
              <a:buChar char="•"/>
            </a:pPr>
            <a:r>
              <a:rPr lang="en-US" sz="3220" u="sng">
                <a:solidFill>
                  <a:schemeClr val="lt1"/>
                </a:solidFill>
                <a:hlinkClick r:id="rId4">
                  <a:extLst>
                    <a:ext uri="{A12FA001-AC4F-418D-AE19-62706E023703}">
                      <ahyp:hlinkClr xmlns:ahyp="http://schemas.microsoft.com/office/drawing/2018/hyperlinkcolor" val="tx"/>
                    </a:ext>
                  </a:extLst>
                </a:hlinkClick>
              </a:rPr>
              <a:t>mufich@tamu.edu</a:t>
            </a:r>
            <a:endParaRPr sz="3220">
              <a:solidFill>
                <a:schemeClr val="lt1"/>
              </a:solidFill>
            </a:endParaRPr>
          </a:p>
          <a:p>
            <a:pPr marL="228600" lvl="0" indent="-255270" algn="l" rtl="0">
              <a:lnSpc>
                <a:spcPct val="150000"/>
              </a:lnSpc>
              <a:spcBef>
                <a:spcPts val="1000"/>
              </a:spcBef>
              <a:spcAft>
                <a:spcPts val="0"/>
              </a:spcAft>
              <a:buClr>
                <a:schemeClr val="lt1"/>
              </a:buClr>
              <a:buSzPts val="3220"/>
              <a:buChar char="•"/>
            </a:pPr>
            <a:r>
              <a:rPr lang="en-US" sz="3220">
                <a:solidFill>
                  <a:schemeClr val="lt1"/>
                </a:solidFill>
              </a:rPr>
              <a:t>Asma Qureshi </a:t>
            </a:r>
            <a:endParaRPr sz="3220"/>
          </a:p>
          <a:p>
            <a:pPr marL="685800" lvl="1" indent="-280670" algn="l" rtl="0">
              <a:lnSpc>
                <a:spcPct val="150000"/>
              </a:lnSpc>
              <a:spcBef>
                <a:spcPts val="500"/>
              </a:spcBef>
              <a:spcAft>
                <a:spcPts val="0"/>
              </a:spcAft>
              <a:buClr>
                <a:schemeClr val="lt1"/>
              </a:buClr>
              <a:buSzPts val="3220"/>
              <a:buChar char="•"/>
            </a:pPr>
            <a:r>
              <a:rPr lang="en-US" sz="3220" u="sng">
                <a:solidFill>
                  <a:schemeClr val="lt1"/>
                </a:solidFill>
                <a:hlinkClick r:id="rId5">
                  <a:extLst>
                    <a:ext uri="{A12FA001-AC4F-418D-AE19-62706E023703}">
                      <ahyp:hlinkClr xmlns:ahyp="http://schemas.microsoft.com/office/drawing/2018/hyperlinkcolor" val="tx"/>
                    </a:ext>
                  </a:extLst>
                </a:hlinkClick>
              </a:rPr>
              <a:t>asma_qureshi1@tamu.edu</a:t>
            </a:r>
            <a:endParaRPr sz="3220">
              <a:solidFill>
                <a:schemeClr val="lt1"/>
              </a:solidFill>
            </a:endParaRPr>
          </a:p>
          <a:p>
            <a:pPr marL="228600" lvl="0" indent="-50800" algn="l" rtl="0">
              <a:lnSpc>
                <a:spcPct val="70000"/>
              </a:lnSpc>
              <a:spcBef>
                <a:spcPts val="1000"/>
              </a:spcBef>
              <a:spcAft>
                <a:spcPts val="0"/>
              </a:spcAft>
              <a:buClr>
                <a:schemeClr val="dk1"/>
              </a:buClr>
              <a:buSzPts val="2380"/>
              <a:buNone/>
            </a:pPr>
            <a:endParaRPr sz="2720">
              <a:solidFill>
                <a:schemeClr val="lt1"/>
              </a:solidFill>
            </a:endParaRPr>
          </a:p>
        </p:txBody>
      </p:sp>
      <p:pic>
        <p:nvPicPr>
          <p:cNvPr id="132" name="Google Shape;132;g133e6839645_3_23"/>
          <p:cNvPicPr preferRelativeResize="0"/>
          <p:nvPr/>
        </p:nvPicPr>
        <p:blipFill rotWithShape="1">
          <a:blip r:embed="rId6">
            <a:alphaModFix/>
          </a:blip>
          <a:srcRect/>
          <a:stretch/>
        </p:blipFill>
        <p:spPr>
          <a:xfrm>
            <a:off x="11353800" y="5883275"/>
            <a:ext cx="838200" cy="838200"/>
          </a:xfrm>
          <a:prstGeom prst="rect">
            <a:avLst/>
          </a:prstGeom>
          <a:noFill/>
          <a:ln>
            <a:noFill/>
          </a:ln>
        </p:spPr>
      </p:pic>
      <p:sp>
        <p:nvSpPr>
          <p:cNvPr id="133" name="Google Shape;133;g133e6839645_3_23"/>
          <p:cNvSpPr txBox="1"/>
          <p:nvPr/>
        </p:nvSpPr>
        <p:spPr>
          <a:xfrm>
            <a:off x="9801225" y="6315075"/>
            <a:ext cx="1265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LM </a:t>
            </a:r>
            <a:endParaRPr/>
          </a:p>
        </p:txBody>
      </p:sp>
      <p:pic>
        <p:nvPicPr>
          <p:cNvPr id="134" name="Google Shape;134;g133e6839645_3_23"/>
          <p:cNvPicPr preferRelativeResize="0"/>
          <p:nvPr/>
        </p:nvPicPr>
        <p:blipFill>
          <a:blip r:embed="rId7">
            <a:alphaModFix/>
          </a:blip>
          <a:stretch>
            <a:fillRect/>
          </a:stretch>
        </p:blipFill>
        <p:spPr>
          <a:xfrm>
            <a:off x="6750403" y="1416575"/>
            <a:ext cx="4182501" cy="4287176"/>
          </a:xfrm>
          <a:prstGeom prst="rect">
            <a:avLst/>
          </a:prstGeom>
          <a:noFill/>
          <a:ln>
            <a:noFill/>
          </a:ln>
        </p:spPr>
      </p:pic>
      <p:pic>
        <p:nvPicPr>
          <p:cNvPr id="135" name="Google Shape;135;g133e6839645_3_23"/>
          <p:cNvPicPr preferRelativeResize="0"/>
          <p:nvPr/>
        </p:nvPicPr>
        <p:blipFill>
          <a:blip r:embed="rId8">
            <a:alphaModFix/>
          </a:blip>
          <a:stretch>
            <a:fillRect/>
          </a:stretch>
        </p:blipFill>
        <p:spPr>
          <a:xfrm>
            <a:off x="128132" y="828475"/>
            <a:ext cx="11917317" cy="5170350"/>
          </a:xfrm>
          <a:prstGeom prst="rect">
            <a:avLst/>
          </a:prstGeom>
          <a:noFill/>
          <a:ln>
            <a:noFill/>
          </a:ln>
        </p:spPr>
      </p:pic>
      <p:sp>
        <p:nvSpPr>
          <p:cNvPr id="136" name="Google Shape;136;g133e6839645_3_23"/>
          <p:cNvSpPr txBox="1"/>
          <p:nvPr/>
        </p:nvSpPr>
        <p:spPr>
          <a:xfrm>
            <a:off x="340519" y="972096"/>
            <a:ext cx="3703200" cy="282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8"/>
          <p:cNvSpPr txBox="1">
            <a:spLocks noGrp="1"/>
          </p:cNvSpPr>
          <p:nvPr>
            <p:ph type="title"/>
          </p:nvPr>
        </p:nvSpPr>
        <p:spPr>
          <a:xfrm>
            <a:off x="838200" y="0"/>
            <a:ext cx="10515600" cy="629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latin typeface="Calibri"/>
                <a:ea typeface="Calibri"/>
                <a:cs typeface="Calibri"/>
                <a:sym typeface="Calibri"/>
              </a:rPr>
              <a:t>Planning – Executive Steering Committee</a:t>
            </a:r>
            <a:endParaRPr b="1">
              <a:latin typeface="Calibri"/>
              <a:ea typeface="Calibri"/>
              <a:cs typeface="Calibri"/>
              <a:sym typeface="Calibri"/>
            </a:endParaRPr>
          </a:p>
        </p:txBody>
      </p:sp>
      <p:pic>
        <p:nvPicPr>
          <p:cNvPr id="142" name="Google Shape;142;p8"/>
          <p:cNvPicPr preferRelativeResize="0">
            <a:picLocks noGrp="1"/>
          </p:cNvPicPr>
          <p:nvPr>
            <p:ph type="body" idx="1"/>
          </p:nvPr>
        </p:nvPicPr>
        <p:blipFill rotWithShape="1">
          <a:blip r:embed="rId3">
            <a:alphaModFix/>
          </a:blip>
          <a:srcRect/>
          <a:stretch/>
        </p:blipFill>
        <p:spPr>
          <a:xfrm>
            <a:off x="11353800" y="5883275"/>
            <a:ext cx="838200" cy="838200"/>
          </a:xfrm>
          <a:prstGeom prst="rect">
            <a:avLst/>
          </a:prstGeom>
          <a:noFill/>
          <a:ln>
            <a:noFill/>
          </a:ln>
        </p:spPr>
      </p:pic>
      <p:sp>
        <p:nvSpPr>
          <p:cNvPr id="143" name="Google Shape;14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44" name="Google Shape;144;p8"/>
          <p:cNvSpPr/>
          <p:nvPr/>
        </p:nvSpPr>
        <p:spPr>
          <a:xfrm>
            <a:off x="0" y="6670824"/>
            <a:ext cx="12192000" cy="187176"/>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8"/>
          <p:cNvSpPr txBox="1"/>
          <p:nvPr/>
        </p:nvSpPr>
        <p:spPr>
          <a:xfrm>
            <a:off x="10498570" y="6336784"/>
            <a:ext cx="57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LM</a:t>
            </a:r>
            <a:endParaRPr/>
          </a:p>
        </p:txBody>
      </p:sp>
      <p:sp>
        <p:nvSpPr>
          <p:cNvPr id="146" name="Google Shape;146;p8"/>
          <p:cNvSpPr txBox="1">
            <a:spLocks noGrp="1"/>
          </p:cNvSpPr>
          <p:nvPr>
            <p:ph type="body" idx="1"/>
          </p:nvPr>
        </p:nvSpPr>
        <p:spPr>
          <a:xfrm>
            <a:off x="204600" y="521625"/>
            <a:ext cx="11782800" cy="6041700"/>
          </a:xfrm>
          <a:prstGeom prst="rect">
            <a:avLst/>
          </a:prstGeom>
          <a:noFill/>
          <a:ln>
            <a:noFill/>
          </a:ln>
        </p:spPr>
        <p:txBody>
          <a:bodyPr spcFirstLastPara="1" wrap="square" lIns="91425" tIns="45700" rIns="91425" bIns="45700" anchor="t" anchorCtr="0">
            <a:noAutofit/>
          </a:bodyPr>
          <a:lstStyle/>
          <a:p>
            <a:pPr marL="444500" lvl="0" indent="-457200" algn="l" rtl="0">
              <a:lnSpc>
                <a:spcPct val="115000"/>
              </a:lnSpc>
              <a:spcBef>
                <a:spcPts val="1000"/>
              </a:spcBef>
              <a:spcAft>
                <a:spcPts val="0"/>
              </a:spcAft>
              <a:buClr>
                <a:schemeClr val="dk1"/>
              </a:buClr>
              <a:buSzPts val="3200"/>
              <a:buFont typeface="Wingdings" panose="05000000000000000000" pitchFamily="2" charset="2"/>
              <a:buChar char="§"/>
            </a:pPr>
            <a:r>
              <a:rPr lang="en-US" sz="3200" dirty="0"/>
              <a:t>Interprofessional Education &amp; Research</a:t>
            </a:r>
            <a:endParaRPr sz="3200" dirty="0"/>
          </a:p>
          <a:p>
            <a:pPr marL="444500" lvl="0" indent="-457200" algn="l" rtl="0">
              <a:lnSpc>
                <a:spcPct val="115000"/>
              </a:lnSpc>
              <a:spcBef>
                <a:spcPts val="1000"/>
              </a:spcBef>
              <a:spcAft>
                <a:spcPts val="0"/>
              </a:spcAft>
              <a:buClr>
                <a:schemeClr val="dk1"/>
              </a:buClr>
              <a:buSzPts val="3200"/>
              <a:buFont typeface="Wingdings" panose="05000000000000000000" pitchFamily="2" charset="2"/>
              <a:buChar char="§"/>
            </a:pPr>
            <a:r>
              <a:rPr lang="en-US" sz="3200" dirty="0"/>
              <a:t>College of Nursing</a:t>
            </a:r>
            <a:endParaRPr sz="3200" dirty="0"/>
          </a:p>
          <a:p>
            <a:pPr marL="444500" lvl="0" indent="-457200" algn="l" rtl="0">
              <a:lnSpc>
                <a:spcPct val="115000"/>
              </a:lnSpc>
              <a:spcBef>
                <a:spcPts val="1000"/>
              </a:spcBef>
              <a:spcAft>
                <a:spcPts val="0"/>
              </a:spcAft>
              <a:buClr>
                <a:schemeClr val="dk1"/>
              </a:buClr>
              <a:buSzPts val="3200"/>
              <a:buFont typeface="Wingdings" panose="05000000000000000000" pitchFamily="2" charset="2"/>
              <a:buChar char="§"/>
            </a:pPr>
            <a:r>
              <a:rPr lang="en-US" sz="3200" dirty="0"/>
              <a:t>College of Medicine</a:t>
            </a:r>
            <a:endParaRPr sz="3200" dirty="0"/>
          </a:p>
          <a:p>
            <a:pPr marL="444500" lvl="0" indent="-457200" algn="l" rtl="0">
              <a:lnSpc>
                <a:spcPct val="115000"/>
              </a:lnSpc>
              <a:spcBef>
                <a:spcPts val="1000"/>
              </a:spcBef>
              <a:spcAft>
                <a:spcPts val="0"/>
              </a:spcAft>
              <a:buClr>
                <a:schemeClr val="dk1"/>
              </a:buClr>
              <a:buSzPts val="3200"/>
              <a:buFont typeface="Wingdings" panose="05000000000000000000" pitchFamily="2" charset="2"/>
              <a:buChar char="§"/>
            </a:pPr>
            <a:r>
              <a:rPr lang="en-US" sz="3200" dirty="0"/>
              <a:t>College of Pharmacy </a:t>
            </a:r>
            <a:endParaRPr sz="3200" dirty="0"/>
          </a:p>
          <a:p>
            <a:pPr marL="444500" lvl="0" indent="-457200" algn="l" rtl="0">
              <a:lnSpc>
                <a:spcPct val="115000"/>
              </a:lnSpc>
              <a:spcBef>
                <a:spcPts val="1000"/>
              </a:spcBef>
              <a:spcAft>
                <a:spcPts val="0"/>
              </a:spcAft>
              <a:buClr>
                <a:schemeClr val="dk1"/>
              </a:buClr>
              <a:buSzPts val="3200"/>
              <a:buFont typeface="Wingdings" panose="05000000000000000000" pitchFamily="2" charset="2"/>
              <a:buChar char="§"/>
            </a:pPr>
            <a:r>
              <a:rPr lang="en-US" sz="3200" dirty="0"/>
              <a:t>College of Veterinary &amp; Biomedical Sciences</a:t>
            </a:r>
            <a:endParaRPr sz="3200" dirty="0"/>
          </a:p>
          <a:p>
            <a:pPr marL="444500" lvl="0" indent="-457200" algn="l" rtl="0">
              <a:lnSpc>
                <a:spcPct val="115000"/>
              </a:lnSpc>
              <a:spcBef>
                <a:spcPts val="1000"/>
              </a:spcBef>
              <a:spcAft>
                <a:spcPts val="0"/>
              </a:spcAft>
              <a:buClr>
                <a:schemeClr val="dk1"/>
              </a:buClr>
              <a:buSzPts val="3200"/>
              <a:buFont typeface="Wingdings" panose="05000000000000000000" pitchFamily="2" charset="2"/>
              <a:buChar char="§"/>
            </a:pPr>
            <a:r>
              <a:rPr lang="en-US" sz="3200" dirty="0"/>
              <a:t>School of Public Health</a:t>
            </a:r>
            <a:endParaRPr sz="3200" dirty="0"/>
          </a:p>
          <a:p>
            <a:pPr marL="444500" lvl="0" indent="-457200" algn="l" rtl="0">
              <a:lnSpc>
                <a:spcPct val="115000"/>
              </a:lnSpc>
              <a:spcBef>
                <a:spcPts val="1000"/>
              </a:spcBef>
              <a:spcAft>
                <a:spcPts val="0"/>
              </a:spcAft>
              <a:buSzPts val="3200"/>
              <a:buFont typeface="Wingdings" panose="05000000000000000000" pitchFamily="2" charset="2"/>
              <a:buChar char="§"/>
            </a:pPr>
            <a:r>
              <a:rPr lang="en-US" sz="3200" dirty="0"/>
              <a:t>TAMU Athletic Trainers</a:t>
            </a:r>
            <a:endParaRPr sz="3200" dirty="0"/>
          </a:p>
          <a:p>
            <a:pPr marL="228600" lvl="0" indent="-50800" algn="l" rtl="0">
              <a:lnSpc>
                <a:spcPct val="190000"/>
              </a:lnSpc>
              <a:spcBef>
                <a:spcPts val="1000"/>
              </a:spcBef>
              <a:spcAft>
                <a:spcPts val="0"/>
              </a:spcAft>
              <a:buClr>
                <a:schemeClr val="dk1"/>
              </a:buClr>
              <a:buSzPts val="2170"/>
              <a:buNone/>
            </a:pPr>
            <a:endParaRPr sz="3200" dirty="0"/>
          </a:p>
        </p:txBody>
      </p:sp>
      <p:pic>
        <p:nvPicPr>
          <p:cNvPr id="147" name="Google Shape;147;p8"/>
          <p:cNvPicPr preferRelativeResize="0"/>
          <p:nvPr/>
        </p:nvPicPr>
        <p:blipFill>
          <a:blip r:embed="rId4">
            <a:alphaModFix/>
          </a:blip>
          <a:stretch>
            <a:fillRect/>
          </a:stretch>
        </p:blipFill>
        <p:spPr>
          <a:xfrm>
            <a:off x="8201025" y="1767300"/>
            <a:ext cx="3868950" cy="3550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D2C4"/>
        </a:solidFill>
        <a:effectLst/>
      </p:bgPr>
    </p:bg>
    <p:spTree>
      <p:nvGrpSpPr>
        <p:cNvPr id="1" name="Shape 151"/>
        <p:cNvGrpSpPr/>
        <p:nvPr/>
      </p:nvGrpSpPr>
      <p:grpSpPr>
        <a:xfrm>
          <a:off x="0" y="0"/>
          <a:ext cx="0" cy="0"/>
          <a:chOff x="0" y="0"/>
          <a:chExt cx="0" cy="0"/>
        </a:xfrm>
      </p:grpSpPr>
      <p:sp>
        <p:nvSpPr>
          <p:cNvPr id="152" name="Google Shape;152;p6"/>
          <p:cNvSpPr txBox="1">
            <a:spLocks noGrp="1"/>
          </p:cNvSpPr>
          <p:nvPr>
            <p:ph type="title"/>
          </p:nvPr>
        </p:nvSpPr>
        <p:spPr>
          <a:xfrm>
            <a:off x="838200" y="6050"/>
            <a:ext cx="10515600" cy="929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Planning – </a:t>
            </a:r>
            <a:r>
              <a:rPr lang="en-US" b="1"/>
              <a:t>Auxiliary</a:t>
            </a:r>
            <a:r>
              <a:rPr lang="en-US" b="1">
                <a:latin typeface="Calibri"/>
                <a:ea typeface="Calibri"/>
                <a:cs typeface="Calibri"/>
                <a:sym typeface="Calibri"/>
              </a:rPr>
              <a:t> </a:t>
            </a:r>
            <a:r>
              <a:rPr lang="en-US" b="1"/>
              <a:t>Support</a:t>
            </a:r>
            <a:endParaRPr b="1">
              <a:latin typeface="Calibri"/>
              <a:ea typeface="Calibri"/>
              <a:cs typeface="Calibri"/>
              <a:sym typeface="Calibri"/>
            </a:endParaRPr>
          </a:p>
        </p:txBody>
      </p:sp>
      <p:sp>
        <p:nvSpPr>
          <p:cNvPr id="153" name="Google Shape;15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54" name="Google Shape;154;p6"/>
          <p:cNvSpPr txBox="1">
            <a:spLocks noGrp="1"/>
          </p:cNvSpPr>
          <p:nvPr>
            <p:ph type="body" idx="1"/>
          </p:nvPr>
        </p:nvSpPr>
        <p:spPr>
          <a:xfrm>
            <a:off x="214800" y="797800"/>
            <a:ext cx="11782800" cy="5873100"/>
          </a:xfrm>
          <a:prstGeom prst="rect">
            <a:avLst/>
          </a:prstGeom>
          <a:noFill/>
          <a:ln>
            <a:noFill/>
          </a:ln>
        </p:spPr>
        <p:txBody>
          <a:bodyPr spcFirstLastPara="1" wrap="square" lIns="91425" tIns="45700" rIns="91425" bIns="45700" anchor="t" anchorCtr="0">
            <a:noAutofit/>
          </a:bodyPr>
          <a:lstStyle/>
          <a:p>
            <a:pPr marL="444500" lvl="0" indent="-457200" algn="l" rtl="0">
              <a:lnSpc>
                <a:spcPct val="150000"/>
              </a:lnSpc>
              <a:spcBef>
                <a:spcPts val="1000"/>
              </a:spcBef>
              <a:spcAft>
                <a:spcPts val="0"/>
              </a:spcAft>
              <a:buClr>
                <a:schemeClr val="dk1"/>
              </a:buClr>
              <a:buSzPts val="3200"/>
              <a:buFont typeface="Wingdings" panose="05000000000000000000" pitchFamily="2" charset="2"/>
              <a:buChar char="v"/>
            </a:pPr>
            <a:r>
              <a:rPr lang="en-US" sz="3200" dirty="0"/>
              <a:t>TAMU Corps of Cadets </a:t>
            </a:r>
            <a:endParaRPr sz="3200" dirty="0"/>
          </a:p>
          <a:p>
            <a:pPr marL="444500" lvl="0" indent="-457200" algn="l" rtl="0">
              <a:lnSpc>
                <a:spcPct val="150000"/>
              </a:lnSpc>
              <a:spcBef>
                <a:spcPts val="1000"/>
              </a:spcBef>
              <a:spcAft>
                <a:spcPts val="0"/>
              </a:spcAft>
              <a:buSzPts val="3200"/>
              <a:buFont typeface="Wingdings" panose="05000000000000000000" pitchFamily="2" charset="2"/>
              <a:buChar char="v"/>
            </a:pPr>
            <a:r>
              <a:rPr lang="en-US" sz="3200" dirty="0"/>
              <a:t>Texas A&amp;M Engineering Extension Service (TEEX)</a:t>
            </a:r>
            <a:endParaRPr sz="3200" dirty="0"/>
          </a:p>
          <a:p>
            <a:pPr marL="444500" lvl="0" indent="-457200" algn="l" rtl="0">
              <a:lnSpc>
                <a:spcPct val="150000"/>
              </a:lnSpc>
              <a:spcBef>
                <a:spcPts val="1000"/>
              </a:spcBef>
              <a:spcAft>
                <a:spcPts val="0"/>
              </a:spcAft>
              <a:buSzPts val="3200"/>
              <a:buFont typeface="Wingdings" panose="05000000000000000000" pitchFamily="2" charset="2"/>
              <a:buChar char="v"/>
            </a:pPr>
            <a:r>
              <a:rPr lang="en-US" sz="3200" dirty="0"/>
              <a:t>Texas State Guard</a:t>
            </a:r>
            <a:endParaRPr sz="3200" dirty="0"/>
          </a:p>
          <a:p>
            <a:pPr marL="444500" lvl="0" indent="-457200" algn="l" rtl="0">
              <a:lnSpc>
                <a:spcPct val="150000"/>
              </a:lnSpc>
              <a:spcBef>
                <a:spcPts val="1000"/>
              </a:spcBef>
              <a:spcAft>
                <a:spcPts val="0"/>
              </a:spcAft>
              <a:buSzPts val="3200"/>
              <a:buFont typeface="Wingdings" panose="05000000000000000000" pitchFamily="2" charset="2"/>
              <a:buChar char="v"/>
            </a:pPr>
            <a:r>
              <a:rPr lang="en-US" sz="3200" dirty="0"/>
              <a:t>Rudder High School</a:t>
            </a:r>
            <a:endParaRPr sz="3200" dirty="0"/>
          </a:p>
          <a:p>
            <a:pPr marL="444500" lvl="0" indent="-457200" algn="l" rtl="0">
              <a:lnSpc>
                <a:spcPct val="150000"/>
              </a:lnSpc>
              <a:spcBef>
                <a:spcPts val="1000"/>
              </a:spcBef>
              <a:spcAft>
                <a:spcPts val="0"/>
              </a:spcAft>
              <a:buSzPts val="3200"/>
              <a:buFont typeface="Wingdings" panose="05000000000000000000" pitchFamily="2" charset="2"/>
              <a:buChar char="v"/>
            </a:pPr>
            <a:r>
              <a:rPr lang="en-US" sz="3200" dirty="0"/>
              <a:t>H-E-B</a:t>
            </a:r>
            <a:endParaRPr sz="3200" dirty="0"/>
          </a:p>
          <a:p>
            <a:pPr marL="228600" lvl="0" indent="-50800" algn="l" rtl="0">
              <a:lnSpc>
                <a:spcPct val="190000"/>
              </a:lnSpc>
              <a:spcBef>
                <a:spcPts val="1000"/>
              </a:spcBef>
              <a:spcAft>
                <a:spcPts val="0"/>
              </a:spcAft>
              <a:buClr>
                <a:schemeClr val="dk1"/>
              </a:buClr>
              <a:buSzPts val="2170"/>
              <a:buNone/>
            </a:pPr>
            <a:endParaRPr sz="3200" dirty="0"/>
          </a:p>
        </p:txBody>
      </p:sp>
      <p:pic>
        <p:nvPicPr>
          <p:cNvPr id="155" name="Google Shape;155;p6"/>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156" name="Google Shape;156;p6"/>
          <p:cNvSpPr/>
          <p:nvPr/>
        </p:nvSpPr>
        <p:spPr>
          <a:xfrm>
            <a:off x="0" y="6670824"/>
            <a:ext cx="12192000" cy="187176"/>
          </a:xfrm>
          <a:prstGeom prst="rect">
            <a:avLst/>
          </a:prstGeom>
          <a:solidFill>
            <a:srgbClr val="707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6"/>
          <p:cNvSpPr txBox="1"/>
          <p:nvPr/>
        </p:nvSpPr>
        <p:spPr>
          <a:xfrm>
            <a:off x="10523392" y="6333445"/>
            <a:ext cx="57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LM</a:t>
            </a:r>
            <a:endParaRPr/>
          </a:p>
        </p:txBody>
      </p:sp>
      <p:pic>
        <p:nvPicPr>
          <p:cNvPr id="158" name="Google Shape;158;p6"/>
          <p:cNvPicPr preferRelativeResize="0"/>
          <p:nvPr/>
        </p:nvPicPr>
        <p:blipFill>
          <a:blip r:embed="rId4">
            <a:alphaModFix/>
          </a:blip>
          <a:stretch>
            <a:fillRect/>
          </a:stretch>
        </p:blipFill>
        <p:spPr>
          <a:xfrm>
            <a:off x="5323775" y="2654225"/>
            <a:ext cx="6581824" cy="3229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0000"/>
        </a:solidFill>
        <a:effectLst/>
      </p:bgPr>
    </p:bg>
    <p:spTree>
      <p:nvGrpSpPr>
        <p:cNvPr id="1" name="Shape 162"/>
        <p:cNvGrpSpPr/>
        <p:nvPr/>
      </p:nvGrpSpPr>
      <p:grpSpPr>
        <a:xfrm>
          <a:off x="0" y="0"/>
          <a:ext cx="0" cy="0"/>
          <a:chOff x="0" y="0"/>
          <a:chExt cx="0" cy="0"/>
        </a:xfrm>
      </p:grpSpPr>
      <p:sp>
        <p:nvSpPr>
          <p:cNvPr id="163" name="Google Shape;163;p7"/>
          <p:cNvSpPr txBox="1">
            <a:spLocks noGrp="1"/>
          </p:cNvSpPr>
          <p:nvPr>
            <p:ph type="title"/>
          </p:nvPr>
        </p:nvSpPr>
        <p:spPr>
          <a:xfrm>
            <a:off x="763850" y="0"/>
            <a:ext cx="10515600" cy="83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a:solidFill>
                  <a:schemeClr val="lt1"/>
                </a:solidFill>
                <a:latin typeface="Calibri"/>
                <a:ea typeface="Calibri"/>
                <a:cs typeface="Calibri"/>
                <a:sym typeface="Calibri"/>
              </a:rPr>
              <a:t>Preparation – Executive Steering Committee</a:t>
            </a:r>
            <a:endParaRPr>
              <a:solidFill>
                <a:schemeClr val="lt1"/>
              </a:solidFill>
              <a:latin typeface="Calibri"/>
              <a:ea typeface="Calibri"/>
              <a:cs typeface="Calibri"/>
              <a:sym typeface="Calibri"/>
            </a:endParaRPr>
          </a:p>
        </p:txBody>
      </p:sp>
      <p:sp>
        <p:nvSpPr>
          <p:cNvPr id="164" name="Google Shape;16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pic>
        <p:nvPicPr>
          <p:cNvPr id="165" name="Google Shape;165;p7"/>
          <p:cNvPicPr preferRelativeResize="0"/>
          <p:nvPr/>
        </p:nvPicPr>
        <p:blipFill rotWithShape="1">
          <a:blip r:embed="rId3">
            <a:alphaModFix/>
          </a:blip>
          <a:srcRect/>
          <a:stretch/>
        </p:blipFill>
        <p:spPr>
          <a:xfrm>
            <a:off x="11353800" y="5883275"/>
            <a:ext cx="838200" cy="838200"/>
          </a:xfrm>
          <a:prstGeom prst="rect">
            <a:avLst/>
          </a:prstGeom>
          <a:noFill/>
          <a:ln>
            <a:noFill/>
          </a:ln>
        </p:spPr>
      </p:pic>
      <p:sp>
        <p:nvSpPr>
          <p:cNvPr id="166" name="Google Shape;166;p7"/>
          <p:cNvSpPr txBox="1"/>
          <p:nvPr/>
        </p:nvSpPr>
        <p:spPr>
          <a:xfrm>
            <a:off x="10517478" y="6340475"/>
            <a:ext cx="1196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LM</a:t>
            </a:r>
            <a:endParaRPr/>
          </a:p>
        </p:txBody>
      </p:sp>
      <p:sp>
        <p:nvSpPr>
          <p:cNvPr id="167" name="Google Shape;167;p7"/>
          <p:cNvSpPr txBox="1">
            <a:spLocks noGrp="1"/>
          </p:cNvSpPr>
          <p:nvPr>
            <p:ph type="body" idx="1"/>
          </p:nvPr>
        </p:nvSpPr>
        <p:spPr>
          <a:xfrm>
            <a:off x="204600" y="811475"/>
            <a:ext cx="11782800" cy="5775000"/>
          </a:xfrm>
          <a:prstGeom prst="rect">
            <a:avLst/>
          </a:prstGeom>
          <a:noFill/>
          <a:ln>
            <a:noFill/>
          </a:ln>
        </p:spPr>
        <p:txBody>
          <a:bodyPr spcFirstLastPara="1" wrap="square" lIns="91425" tIns="45700" rIns="91425" bIns="45700" anchor="t" anchorCtr="0">
            <a:noAutofit/>
          </a:bodyPr>
          <a:lstStyle/>
          <a:p>
            <a:pPr marL="228600" lvl="0" indent="-246380" algn="l" rtl="0">
              <a:lnSpc>
                <a:spcPct val="150000"/>
              </a:lnSpc>
              <a:spcBef>
                <a:spcPts val="1000"/>
              </a:spcBef>
              <a:spcAft>
                <a:spcPts val="0"/>
              </a:spcAft>
              <a:buClr>
                <a:schemeClr val="lt1"/>
              </a:buClr>
              <a:buSzPts val="3280"/>
              <a:buChar char="•"/>
            </a:pPr>
            <a:r>
              <a:rPr lang="en-US" sz="3280" dirty="0">
                <a:solidFill>
                  <a:schemeClr val="lt1"/>
                </a:solidFill>
              </a:rPr>
              <a:t>Weekly Interprofessional Meetings </a:t>
            </a:r>
            <a:endParaRPr sz="3280" dirty="0">
              <a:solidFill>
                <a:schemeClr val="lt1"/>
              </a:solidFill>
            </a:endParaRPr>
          </a:p>
          <a:p>
            <a:pPr marL="228600" lvl="0" indent="-246380" algn="l" rtl="0">
              <a:lnSpc>
                <a:spcPct val="150000"/>
              </a:lnSpc>
              <a:spcBef>
                <a:spcPts val="1000"/>
              </a:spcBef>
              <a:spcAft>
                <a:spcPts val="0"/>
              </a:spcAft>
              <a:buClr>
                <a:schemeClr val="lt1"/>
              </a:buClr>
              <a:buSzPts val="3280"/>
              <a:buChar char="•"/>
            </a:pPr>
            <a:r>
              <a:rPr lang="en-US" sz="3280" dirty="0">
                <a:solidFill>
                  <a:schemeClr val="lt1"/>
                </a:solidFill>
              </a:rPr>
              <a:t>Crosswalk Communication</a:t>
            </a:r>
            <a:endParaRPr sz="3280" dirty="0">
              <a:solidFill>
                <a:schemeClr val="lt1"/>
              </a:solidFill>
            </a:endParaRPr>
          </a:p>
          <a:p>
            <a:pPr marL="228600" lvl="0" indent="-246380" algn="l" rtl="0">
              <a:lnSpc>
                <a:spcPct val="150000"/>
              </a:lnSpc>
              <a:spcBef>
                <a:spcPts val="1000"/>
              </a:spcBef>
              <a:spcAft>
                <a:spcPts val="0"/>
              </a:spcAft>
              <a:buClr>
                <a:schemeClr val="lt1"/>
              </a:buClr>
              <a:buSzPts val="3280"/>
              <a:buChar char="•"/>
            </a:pPr>
            <a:r>
              <a:rPr lang="en-US" sz="3280" dirty="0">
                <a:solidFill>
                  <a:schemeClr val="lt1"/>
                </a:solidFill>
              </a:rPr>
              <a:t>Supply Chain Management </a:t>
            </a:r>
            <a:endParaRPr sz="3280" dirty="0">
              <a:solidFill>
                <a:schemeClr val="lt1"/>
              </a:solidFill>
            </a:endParaRPr>
          </a:p>
          <a:p>
            <a:pPr marL="228600" lvl="0" indent="-246380" algn="l" rtl="0">
              <a:lnSpc>
                <a:spcPct val="150000"/>
              </a:lnSpc>
              <a:spcBef>
                <a:spcPts val="1000"/>
              </a:spcBef>
              <a:spcAft>
                <a:spcPts val="0"/>
              </a:spcAft>
              <a:buClr>
                <a:schemeClr val="lt1"/>
              </a:buClr>
              <a:buSzPts val="3280"/>
              <a:buChar char="•"/>
            </a:pPr>
            <a:r>
              <a:rPr lang="en-US" sz="3280" dirty="0">
                <a:solidFill>
                  <a:schemeClr val="lt1"/>
                </a:solidFill>
              </a:rPr>
              <a:t>Student Leader Development </a:t>
            </a:r>
            <a:endParaRPr sz="3280" dirty="0">
              <a:solidFill>
                <a:schemeClr val="lt1"/>
              </a:solidFill>
            </a:endParaRPr>
          </a:p>
          <a:p>
            <a:pPr marL="228600" lvl="0" indent="-246380" algn="l" rtl="0">
              <a:lnSpc>
                <a:spcPct val="150000"/>
              </a:lnSpc>
              <a:spcBef>
                <a:spcPts val="1000"/>
              </a:spcBef>
              <a:spcAft>
                <a:spcPts val="0"/>
              </a:spcAft>
              <a:buClr>
                <a:schemeClr val="lt1"/>
              </a:buClr>
              <a:buSzPts val="3280"/>
              <a:buChar char="•"/>
            </a:pPr>
            <a:r>
              <a:rPr lang="en-US" sz="3280" dirty="0">
                <a:solidFill>
                  <a:schemeClr val="lt1"/>
                </a:solidFill>
              </a:rPr>
              <a:t>Ensure Teamwork</a:t>
            </a:r>
            <a:endParaRPr sz="3280" dirty="0">
              <a:solidFill>
                <a:schemeClr val="lt1"/>
              </a:solidFill>
            </a:endParaRPr>
          </a:p>
          <a:p>
            <a:pPr marL="228600" lvl="0" indent="-50800" algn="l" rtl="0">
              <a:lnSpc>
                <a:spcPct val="190000"/>
              </a:lnSpc>
              <a:spcBef>
                <a:spcPts val="1000"/>
              </a:spcBef>
              <a:spcAft>
                <a:spcPts val="0"/>
              </a:spcAft>
              <a:buClr>
                <a:schemeClr val="dk1"/>
              </a:buClr>
              <a:buSzPts val="2170"/>
              <a:buNone/>
            </a:pPr>
            <a:endParaRPr sz="2980" dirty="0"/>
          </a:p>
        </p:txBody>
      </p:sp>
      <p:pic>
        <p:nvPicPr>
          <p:cNvPr id="168" name="Google Shape;168;p7"/>
          <p:cNvPicPr preferRelativeResize="0"/>
          <p:nvPr/>
        </p:nvPicPr>
        <p:blipFill>
          <a:blip r:embed="rId4">
            <a:alphaModFix/>
          </a:blip>
          <a:stretch>
            <a:fillRect/>
          </a:stretch>
        </p:blipFill>
        <p:spPr>
          <a:xfrm>
            <a:off x="5991225" y="1790700"/>
            <a:ext cx="6026900" cy="4162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33e6839645_3_0"/>
          <p:cNvSpPr txBox="1">
            <a:spLocks noGrp="1"/>
          </p:cNvSpPr>
          <p:nvPr>
            <p:ph type="title"/>
          </p:nvPr>
        </p:nvSpPr>
        <p:spPr>
          <a:xfrm>
            <a:off x="838200" y="0"/>
            <a:ext cx="10515600" cy="779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Planning – Student Steering Committee</a:t>
            </a:r>
            <a:endParaRPr b="1">
              <a:latin typeface="Calibri"/>
              <a:ea typeface="Calibri"/>
              <a:cs typeface="Calibri"/>
              <a:sym typeface="Calibri"/>
            </a:endParaRPr>
          </a:p>
        </p:txBody>
      </p:sp>
      <p:pic>
        <p:nvPicPr>
          <p:cNvPr id="174" name="Google Shape;174;g133e6839645_3_0"/>
          <p:cNvPicPr preferRelativeResize="0">
            <a:picLocks noGrp="1"/>
          </p:cNvPicPr>
          <p:nvPr>
            <p:ph type="body" idx="1"/>
          </p:nvPr>
        </p:nvPicPr>
        <p:blipFill rotWithShape="1">
          <a:blip r:embed="rId3">
            <a:alphaModFix/>
          </a:blip>
          <a:srcRect/>
          <a:stretch/>
        </p:blipFill>
        <p:spPr>
          <a:xfrm>
            <a:off x="11353800" y="5883275"/>
            <a:ext cx="838200" cy="838200"/>
          </a:xfrm>
          <a:prstGeom prst="rect">
            <a:avLst/>
          </a:prstGeom>
          <a:noFill/>
          <a:ln>
            <a:noFill/>
          </a:ln>
        </p:spPr>
      </p:pic>
      <p:sp>
        <p:nvSpPr>
          <p:cNvPr id="175" name="Google Shape;175;g133e6839645_3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76" name="Google Shape;176;g133e6839645_3_0"/>
          <p:cNvSpPr/>
          <p:nvPr/>
        </p:nvSpPr>
        <p:spPr>
          <a:xfrm>
            <a:off x="0" y="6670824"/>
            <a:ext cx="12192000" cy="187200"/>
          </a:xfrm>
          <a:prstGeom prst="rect">
            <a:avLst/>
          </a:prstGeom>
          <a:solidFill>
            <a:srgbClr val="D6D2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g133e6839645_3_0"/>
          <p:cNvSpPr txBox="1"/>
          <p:nvPr/>
        </p:nvSpPr>
        <p:spPr>
          <a:xfrm>
            <a:off x="10498570" y="6336784"/>
            <a:ext cx="579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MM</a:t>
            </a:r>
            <a:endParaRPr/>
          </a:p>
        </p:txBody>
      </p:sp>
      <p:sp>
        <p:nvSpPr>
          <p:cNvPr id="178" name="Google Shape;178;g133e6839645_3_0"/>
          <p:cNvSpPr txBox="1">
            <a:spLocks noGrp="1"/>
          </p:cNvSpPr>
          <p:nvPr>
            <p:ph type="body" idx="1"/>
          </p:nvPr>
        </p:nvSpPr>
        <p:spPr>
          <a:xfrm>
            <a:off x="280175" y="855763"/>
            <a:ext cx="11782800" cy="5739000"/>
          </a:xfrm>
          <a:prstGeom prst="rect">
            <a:avLst/>
          </a:prstGeom>
          <a:noFill/>
          <a:ln>
            <a:noFill/>
          </a:ln>
        </p:spPr>
        <p:txBody>
          <a:bodyPr spcFirstLastPara="1" wrap="square" lIns="91425" tIns="45700" rIns="91425" bIns="45700" anchor="t" anchorCtr="0">
            <a:noAutofit/>
          </a:bodyPr>
          <a:lstStyle/>
          <a:p>
            <a:pPr marL="228600" lvl="0" indent="-246380" algn="l" rtl="0">
              <a:lnSpc>
                <a:spcPct val="150000"/>
              </a:lnSpc>
              <a:spcBef>
                <a:spcPts val="1000"/>
              </a:spcBef>
              <a:spcAft>
                <a:spcPts val="0"/>
              </a:spcAft>
              <a:buClr>
                <a:schemeClr val="dk1"/>
              </a:buClr>
              <a:buSzPts val="3280"/>
              <a:buChar char="•"/>
            </a:pPr>
            <a:r>
              <a:rPr lang="en-US" sz="3280"/>
              <a:t>This Event is “Student Led”... to a Point</a:t>
            </a:r>
            <a:endParaRPr sz="3280"/>
          </a:p>
          <a:p>
            <a:pPr marL="228600" lvl="0" indent="-246380" algn="l" rtl="0">
              <a:lnSpc>
                <a:spcPct val="150000"/>
              </a:lnSpc>
              <a:spcBef>
                <a:spcPts val="1000"/>
              </a:spcBef>
              <a:spcAft>
                <a:spcPts val="0"/>
              </a:spcAft>
              <a:buClr>
                <a:schemeClr val="dk1"/>
              </a:buClr>
              <a:buSzPts val="3280"/>
              <a:buChar char="•"/>
            </a:pPr>
            <a:r>
              <a:rPr lang="en-US" sz="3280"/>
              <a:t>Established Format (Timeline, Committees, Responsibilities, etc.)</a:t>
            </a:r>
            <a:endParaRPr sz="3280"/>
          </a:p>
          <a:p>
            <a:pPr marL="228600" lvl="0" indent="-246380" algn="l" rtl="0">
              <a:lnSpc>
                <a:spcPct val="150000"/>
              </a:lnSpc>
              <a:spcBef>
                <a:spcPts val="1000"/>
              </a:spcBef>
              <a:spcAft>
                <a:spcPts val="0"/>
              </a:spcAft>
              <a:buClr>
                <a:schemeClr val="dk1"/>
              </a:buClr>
              <a:buSzPts val="3280"/>
              <a:buChar char="•"/>
            </a:pPr>
            <a:r>
              <a:rPr lang="en-US" sz="3280"/>
              <a:t>Majority of Students New to Steering Committee</a:t>
            </a:r>
            <a:endParaRPr sz="3280"/>
          </a:p>
          <a:p>
            <a:pPr marL="228600" lvl="0" indent="-246380" algn="l" rtl="0">
              <a:lnSpc>
                <a:spcPct val="150000"/>
              </a:lnSpc>
              <a:spcBef>
                <a:spcPts val="1000"/>
              </a:spcBef>
              <a:spcAft>
                <a:spcPts val="0"/>
              </a:spcAft>
              <a:buClr>
                <a:schemeClr val="dk1"/>
              </a:buClr>
              <a:buSzPts val="3280"/>
              <a:buChar char="•"/>
            </a:pPr>
            <a:r>
              <a:rPr lang="en-US" sz="3280"/>
              <a:t>“Reinventing the Wheel”</a:t>
            </a:r>
            <a:endParaRPr sz="3280"/>
          </a:p>
          <a:p>
            <a:pPr marL="228600" lvl="0" indent="-246380" algn="l" rtl="0">
              <a:lnSpc>
                <a:spcPct val="150000"/>
              </a:lnSpc>
              <a:spcBef>
                <a:spcPts val="1000"/>
              </a:spcBef>
              <a:spcAft>
                <a:spcPts val="0"/>
              </a:spcAft>
              <a:buSzPts val="3280"/>
              <a:buChar char="•"/>
            </a:pPr>
            <a:r>
              <a:rPr lang="en-US" sz="3280"/>
              <a:t>Students Perception of What Can be Done During a Disaster</a:t>
            </a:r>
            <a:endParaRPr sz="3280"/>
          </a:p>
          <a:p>
            <a:pPr marL="228600" lvl="0" indent="-50800" algn="l" rtl="0">
              <a:lnSpc>
                <a:spcPct val="190000"/>
              </a:lnSpc>
              <a:spcBef>
                <a:spcPts val="1000"/>
              </a:spcBef>
              <a:spcAft>
                <a:spcPts val="0"/>
              </a:spcAft>
              <a:buClr>
                <a:schemeClr val="dk1"/>
              </a:buClr>
              <a:buSzPts val="2170"/>
              <a:buNone/>
            </a:pPr>
            <a:endParaRPr sz="298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734</Words>
  <Application>Microsoft Office PowerPoint</Application>
  <PresentationFormat>Widescreen</PresentationFormat>
  <Paragraphs>157</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Wingdings</vt:lpstr>
      <vt:lpstr>Office Theme</vt:lpstr>
      <vt:lpstr>Aggie Nurses Exemplify Preparedness and Readiness for 2022 Disaster Day</vt:lpstr>
      <vt:lpstr>Abstract</vt:lpstr>
      <vt:lpstr>Outline</vt:lpstr>
      <vt:lpstr>Background Information </vt:lpstr>
      <vt:lpstr>Background Information</vt:lpstr>
      <vt:lpstr>Planning – Executive Steering Committee</vt:lpstr>
      <vt:lpstr>Planning – Auxiliary Support</vt:lpstr>
      <vt:lpstr>Preparation – Executive Steering Committee</vt:lpstr>
      <vt:lpstr>Planning – Student Steering Committee</vt:lpstr>
      <vt:lpstr>Preparation – Student Steering Committee</vt:lpstr>
      <vt:lpstr>Preparation – College of Nursing</vt:lpstr>
      <vt:lpstr>2022 Disaster Day - Event Day  </vt:lpstr>
      <vt:lpstr>Evaluation - IPE Competencies  </vt:lpstr>
      <vt:lpstr>Faculty Perspective </vt:lpstr>
      <vt:lpstr>Faculty Perspective</vt:lpstr>
      <vt:lpstr>Student Perspective</vt:lpstr>
      <vt:lpstr>Student Perspective</vt:lpstr>
      <vt:lpstr>In The Face Of Danger - Nicole Mancuso</vt:lpstr>
      <vt:lpstr>PowerPoint Presentation</vt:lpstr>
      <vt:lpstr>Thank You &amp; Gig’em!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Aggie Nurses Exemplify Preparedness and Readiness for 2022 Disaster Day</dc:title>
  <dc:creator>McCain, Kala</dc:creator>
  <cp:lastModifiedBy>Marklund, Leroy</cp:lastModifiedBy>
  <cp:revision>13</cp:revision>
  <dcterms:created xsi:type="dcterms:W3CDTF">2019-09-24T13:43:16Z</dcterms:created>
  <dcterms:modified xsi:type="dcterms:W3CDTF">2022-06-24T08:23:16Z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0x01010037C89DDC2178A24EADE5ED7DDD1FFBFB</vt:lpwstr>
  </property>
</Properties>
</file>