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a8092fb6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3a8092fb6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a8092fb6b_4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a8092fb6b_4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a8092fb6b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3a8092fb6b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a8092fb6b_4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3a8092fb6b_4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a8092fb6b_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3a8092fb6b_4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a8092fb6b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3a8092fb6b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a8092fb6b_4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3a8092fb6b_4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a8092fb6b_4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a8092fb6b_4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a8092fb6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3a8092fb6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3a8092fb6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3a8092fb6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7d0b78013_3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7d0b78013_3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a8092fb6b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a8092fb6b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3a8092fb6b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3a8092fb6b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3a8092fb6b_4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3a8092fb6b_4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3a8092fb6b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3a8092fb6b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3a8092fb6b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3a8092fb6b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a8092fb6b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a8092fb6b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7d0b78013_3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7d0b78013_3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7d0b78013_3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7d0b78013_3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7d0b78013_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7d0b78013_3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a8092fb6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a8092fb6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a8092fb6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a8092fb6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a8092fb6b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a8092fb6b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8092fb6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a8092fb6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00100" y="530225"/>
            <a:ext cx="6993000" cy="1471500"/>
          </a:xfrm>
          <a:prstGeom prst="rect">
            <a:avLst/>
          </a:prstGeom>
          <a:solidFill>
            <a:srgbClr val="C9DAF8"/>
          </a:solidFill>
          <a:effectLst>
            <a:outerShdw blurRad="657225" dist="76200" dir="13740000" algn="bl" rotWithShape="0">
              <a:srgbClr val="0000FF">
                <a:alpha val="52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Been There, Done That! Phlebotomy 101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921700" y="3183725"/>
            <a:ext cx="4994700" cy="1601400"/>
          </a:xfrm>
          <a:prstGeom prst="rect">
            <a:avLst/>
          </a:prstGeom>
          <a:solidFill>
            <a:srgbClr val="C9DAF8"/>
          </a:solidFill>
          <a:effectLst>
            <a:outerShdw blurRad="757238" dist="85725" dir="16620000" algn="bl" rotWithShape="0">
              <a:srgbClr val="4A86E8">
                <a:alpha val="54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Michele Knorpp, LVN</a:t>
            </a:r>
            <a:endParaRPr sz="43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Elkhart ISD</a:t>
            </a:r>
            <a:endParaRPr sz="37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mknorpp@elkhartisd.org</a:t>
            </a:r>
            <a:endParaRPr sz="37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body" idx="1"/>
          </p:nvPr>
        </p:nvSpPr>
        <p:spPr>
          <a:xfrm>
            <a:off x="311700" y="130050"/>
            <a:ext cx="8520600" cy="47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highlight>
                  <a:srgbClr val="C9DAF8"/>
                </a:highlight>
              </a:rPr>
              <a:t>I started with a Phlebotomy</a:t>
            </a:r>
            <a:r>
              <a:rPr lang="en" sz="3600"/>
              <a:t> 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Textbook-Phlebotomy Essentials 6th ed. By McCall &amp; Tankersley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 &amp; now 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/>
              <a:t>Hartman’s Complete Guide for the Phlebotomy Technician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>
            <a:spLocks noGrp="1"/>
          </p:cNvSpPr>
          <p:nvPr>
            <p:ph type="body" idx="1"/>
          </p:nvPr>
        </p:nvSpPr>
        <p:spPr>
          <a:xfrm>
            <a:off x="0" y="1780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91440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800" b="1"/>
              <a:t>HARTMAN’S   -1-800-999-9534</a:t>
            </a:r>
            <a:endParaRPr sz="3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body" idx="1"/>
          </p:nvPr>
        </p:nvSpPr>
        <p:spPr>
          <a:xfrm>
            <a:off x="311700" y="1639500"/>
            <a:ext cx="8520600" cy="39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800"/>
              <a:t>SETTING UP YOUR TEXTBOOK FOR SUCCESS!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311700" y="14525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5100" b="1"/>
              <a:t>Pull Apart That Textbook !</a:t>
            </a:r>
            <a:endParaRPr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>
            <a:spLocks noGrp="1"/>
          </p:cNvSpPr>
          <p:nvPr>
            <p:ph type="body" idx="1"/>
          </p:nvPr>
        </p:nvSpPr>
        <p:spPr>
          <a:xfrm>
            <a:off x="311700" y="321475"/>
            <a:ext cx="8520600" cy="45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/>
          </a:p>
          <a:p>
            <a:pPr marL="457200" lvl="0" indent="-40671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300" b="1"/>
              <a:t>Huge Binder</a:t>
            </a:r>
            <a:endParaRPr sz="3300" b="1"/>
          </a:p>
          <a:p>
            <a:pPr marL="457200" lvl="0" indent="-40671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300" b="1"/>
              <a:t>Textbook Pages</a:t>
            </a:r>
            <a:endParaRPr sz="3300" b="1"/>
          </a:p>
          <a:p>
            <a:pPr marL="457200" lvl="0" indent="-40671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300" b="1"/>
              <a:t>Insert Worksheet/Online Information from your testing center, etc</a:t>
            </a:r>
            <a:endParaRPr sz="3300" b="1"/>
          </a:p>
          <a:p>
            <a:pPr marL="457200" lvl="0" indent="-40671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300" b="1"/>
              <a:t>Dividers for Semesters &amp; Topics-this will set your course foundation for your lesson sequencing and lesson plans</a:t>
            </a:r>
            <a:endParaRPr sz="3300" b="1"/>
          </a:p>
          <a:p>
            <a:pPr marL="457200" lvl="0" indent="-40671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300" b="1"/>
              <a:t>Sheet Protectors</a:t>
            </a:r>
            <a:endParaRPr sz="33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>
            <a:spLocks noGrp="1"/>
          </p:cNvSpPr>
          <p:nvPr>
            <p:ph type="body" idx="1"/>
          </p:nvPr>
        </p:nvSpPr>
        <p:spPr>
          <a:xfrm>
            <a:off x="311700" y="150025"/>
            <a:ext cx="8520600" cy="47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highlight>
                <a:srgbClr val="F4CCCC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highlight>
                  <a:srgbClr val="A4C2F4"/>
                </a:highlight>
              </a:rPr>
              <a:t>NOW, Print out Your Testing Agencies Information!</a:t>
            </a:r>
            <a:endParaRPr sz="3600">
              <a:highlight>
                <a:srgbClr val="A4C2F4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highlight>
                  <a:srgbClr val="A4C2F4"/>
                </a:highlight>
              </a:rPr>
              <a:t>This is a MUST for Students Passing the Exam!:</a:t>
            </a:r>
            <a:endParaRPr sz="3600">
              <a:highlight>
                <a:srgbClr val="A4C2F4"/>
              </a:highlight>
            </a:endParaRPr>
          </a:p>
          <a:p>
            <a:pPr marL="457200" lvl="0" indent="-371475" algn="ctr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 READ ALL Information</a:t>
            </a:r>
            <a:endParaRPr sz="3600"/>
          </a:p>
          <a:p>
            <a:pPr marL="457200" lvl="0" indent="-371475" algn="ctr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 Study Materials</a:t>
            </a:r>
            <a:endParaRPr sz="3600"/>
          </a:p>
          <a:p>
            <a:pPr marL="457200" lvl="0" indent="-371475" algn="ctr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 Blue Print</a:t>
            </a:r>
            <a:endParaRPr sz="3600"/>
          </a:p>
          <a:p>
            <a:pPr marL="457200" lvl="0" indent="-371475" algn="ctr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Practice Tests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>
                <a:highlight>
                  <a:srgbClr val="D9EAD3"/>
                </a:highlight>
              </a:rPr>
              <a:t>&amp; THEN compare them to your Textbook Format and add to your binder as you need to accent the textbook. This process is aligning your testing agency material to your textbook.</a:t>
            </a:r>
            <a:endParaRPr sz="3600">
              <a:highlight>
                <a:srgbClr val="D9EAD3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>
            <a:spLocks noGrp="1"/>
          </p:cNvSpPr>
          <p:nvPr>
            <p:ph type="body" idx="1"/>
          </p:nvPr>
        </p:nvSpPr>
        <p:spPr>
          <a:xfrm>
            <a:off x="451000" y="1553750"/>
            <a:ext cx="8520600" cy="4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 b="1"/>
              <a:t>You will add to YOUR BINDER through the Year &amp; Change as you Discover the Certification Criteria Changes. How will you know what Criteria Changes? You can read, get alerts from your testing agency and/or Attend these THOA Conferences.</a:t>
            </a:r>
            <a:endParaRPr sz="32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>
            <a:spLocks noGrp="1"/>
          </p:cNvSpPr>
          <p:nvPr>
            <p:ph type="title"/>
          </p:nvPr>
        </p:nvSpPr>
        <p:spPr>
          <a:xfrm>
            <a:off x="311700" y="1320900"/>
            <a:ext cx="8520600" cy="25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Now, How To Teach the Students the Material in the Binder</a:t>
            </a:r>
            <a:endParaRPr sz="5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body" idx="1"/>
          </p:nvPr>
        </p:nvSpPr>
        <p:spPr>
          <a:xfrm>
            <a:off x="311700" y="203600"/>
            <a:ext cx="8520600" cy="47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600" b="1"/>
              <a:t>Handouts, Packets, DAILY Quizzes, Tests</a:t>
            </a:r>
            <a:endParaRPr sz="46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600" b="1"/>
              <a:t>LOTS!!!!!!!</a:t>
            </a:r>
            <a:endParaRPr sz="4600" b="1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600" b="1"/>
              <a:t>A MUST!!!!!!!</a:t>
            </a:r>
            <a:endParaRPr sz="46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body" idx="1"/>
          </p:nvPr>
        </p:nvSpPr>
        <p:spPr>
          <a:xfrm>
            <a:off x="311700" y="544025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700" b="1"/>
              <a:t>TUBES, TUBES, TUBES!!!</a:t>
            </a:r>
            <a:endParaRPr sz="47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210825" y="1760600"/>
            <a:ext cx="483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 b="1"/>
              <a:t>How I Started</a:t>
            </a:r>
            <a:endParaRPr sz="53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>
            <a:off x="172400" y="160725"/>
            <a:ext cx="4563900" cy="45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00" b="1">
                <a:highlight>
                  <a:srgbClr val="A4C2F4"/>
                </a:highlight>
              </a:rPr>
              <a:t>Order of Draw!</a:t>
            </a:r>
            <a:endParaRPr sz="12400" b="1">
              <a:highlight>
                <a:srgbClr val="A4C2F4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00" b="1">
                <a:highlight>
                  <a:srgbClr val="A4C2F4"/>
                </a:highlight>
              </a:rPr>
              <a:t>Why We Have OOD?</a:t>
            </a:r>
            <a:endParaRPr sz="12400" b="1">
              <a:highlight>
                <a:srgbClr val="A4C2F4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00" b="1"/>
              <a:t>Top Tests for Each Tube</a:t>
            </a:r>
            <a:endParaRPr sz="124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0" b="1"/>
              <a:t>Additives in Each Tube</a:t>
            </a:r>
            <a:endParaRPr sz="120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00" b="1"/>
              <a:t>Pre &amp; Post Analytical Errors</a:t>
            </a:r>
            <a:endParaRPr sz="124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00" b="1"/>
              <a:t>POC Testing</a:t>
            </a:r>
            <a:endParaRPr sz="124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  <p:sp>
        <p:nvSpPr>
          <p:cNvPr id="153" name="Google Shape;153;p32"/>
          <p:cNvSpPr txBox="1">
            <a:spLocks noGrp="1"/>
          </p:cNvSpPr>
          <p:nvPr>
            <p:ph type="body" idx="1"/>
          </p:nvPr>
        </p:nvSpPr>
        <p:spPr>
          <a:xfrm>
            <a:off x="4572000" y="233275"/>
            <a:ext cx="4260300" cy="45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700" b="1"/>
              <a:t>Syringe Size Needed</a:t>
            </a:r>
            <a:endParaRPr sz="127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700" b="1"/>
              <a:t>Parts of the Syringe &amp; Needles</a:t>
            </a:r>
            <a:endParaRPr sz="127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700" b="1"/>
              <a:t>Infection Control &amp; the lab’s governing bodies: OSHA,  HIPAA, CLIA</a:t>
            </a:r>
            <a:endParaRPr sz="127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72425" y="1422725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400"/>
              <a:t>NOW, ADJUST How You Present to Each Class According to Their Individual Needs</a:t>
            </a:r>
            <a:endParaRPr sz="4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4"/>
          <p:cNvSpPr txBox="1">
            <a:spLocks noGrp="1"/>
          </p:cNvSpPr>
          <p:nvPr>
            <p:ph type="body" idx="1"/>
          </p:nvPr>
        </p:nvSpPr>
        <p:spPr>
          <a:xfrm>
            <a:off x="311700" y="1103700"/>
            <a:ext cx="8520600" cy="45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highlight>
                  <a:srgbClr val="9FC5E8"/>
                </a:highlight>
              </a:rPr>
              <a:t>Games? Flashcards? Individual Online Study Quizzes?</a:t>
            </a:r>
            <a:endParaRPr sz="3400">
              <a:highlight>
                <a:srgbClr val="9FC5E8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400">
                <a:highlight>
                  <a:srgbClr val="D9EAD3"/>
                </a:highlight>
              </a:rPr>
              <a:t>Group Competition? Quizlet, Kahoot, Fly Swatter Game &amp; the List Goes On </a:t>
            </a:r>
            <a:endParaRPr sz="3400">
              <a:highlight>
                <a:srgbClr val="D9EAD3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400" u="sng"/>
              <a:t>BUT YOU HAVE TO DO </a:t>
            </a:r>
            <a:r>
              <a:rPr lang="en" sz="3400" u="sng">
                <a:highlight>
                  <a:srgbClr val="F4CCCC"/>
                </a:highlight>
              </a:rPr>
              <a:t>DAILY </a:t>
            </a:r>
            <a:r>
              <a:rPr lang="en" sz="3400" u="sng"/>
              <a:t>QUIZZES PEN &amp; PAPER</a:t>
            </a:r>
            <a:endParaRPr sz="3400" u="sn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5"/>
          <p:cNvSpPr txBox="1">
            <a:spLocks noGrp="1"/>
          </p:cNvSpPr>
          <p:nvPr>
            <p:ph type="body" idx="1"/>
          </p:nvPr>
        </p:nvSpPr>
        <p:spPr>
          <a:xfrm>
            <a:off x="311700" y="544025"/>
            <a:ext cx="39318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BASIC </a:t>
            </a:r>
            <a:endParaRPr sz="36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 b="1"/>
              <a:t>SUPPLY</a:t>
            </a:r>
            <a:endParaRPr sz="36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 b="1"/>
              <a:t> LIST</a:t>
            </a:r>
            <a:endParaRPr sz="3600" b="1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  <p:pic>
        <p:nvPicPr>
          <p:cNvPr id="169" name="Google Shape;169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1625" y="248763"/>
            <a:ext cx="5158676" cy="461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6"/>
          <p:cNvSpPr txBox="1">
            <a:spLocks noGrp="1"/>
          </p:cNvSpPr>
          <p:nvPr>
            <p:ph type="body" idx="1"/>
          </p:nvPr>
        </p:nvSpPr>
        <p:spPr>
          <a:xfrm>
            <a:off x="354575" y="1465550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Where I Purchase From</a:t>
            </a:r>
            <a:endParaRPr sz="36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 b="1"/>
              <a:t>POCKET NURSE! </a:t>
            </a:r>
            <a:endParaRPr sz="3600" b="1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 b="1"/>
              <a:t>1-800-225-1600</a:t>
            </a:r>
            <a:endParaRPr sz="36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7"/>
          <p:cNvSpPr txBox="1">
            <a:spLocks noGrp="1"/>
          </p:cNvSpPr>
          <p:nvPr>
            <p:ph type="body" idx="1"/>
          </p:nvPr>
        </p:nvSpPr>
        <p:spPr>
          <a:xfrm>
            <a:off x="311700" y="544025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QUESTIONS?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COMMENTS?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240" b="1"/>
              <a:t>ASK AWAY!</a:t>
            </a:r>
            <a:endParaRPr sz="5240" b="1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61150" y="128600"/>
            <a:ext cx="8520600" cy="50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50" b="1"/>
              <a:t>Intro  </a:t>
            </a:r>
            <a:endParaRPr sz="385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50" b="1"/>
              <a:t> </a:t>
            </a:r>
            <a:endParaRPr sz="385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/>
              <a:t>Career Nurse</a:t>
            </a:r>
            <a:r>
              <a:rPr lang="en" sz="3000" b="1"/>
              <a:t> </a:t>
            </a:r>
            <a:r>
              <a:rPr lang="en" sz="3000"/>
              <a:t>      </a:t>
            </a:r>
            <a:r>
              <a:rPr lang="en" sz="3000" b="1"/>
              <a:t>28 yrs</a:t>
            </a:r>
            <a:endParaRPr sz="3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/>
              <a:t>Angelina College</a:t>
            </a:r>
            <a:r>
              <a:rPr lang="en" sz="3000" b="1"/>
              <a:t> 2013 CNA on campus &amp; near by high schools, etc</a:t>
            </a:r>
            <a:endParaRPr sz="3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/>
              <a:t>EHS</a:t>
            </a:r>
            <a:r>
              <a:rPr lang="en" sz="3000" b="1"/>
              <a:t> 2016 Phlebotomy, CNA, Med Term, Law &amp; Ethics and First Aid </a:t>
            </a:r>
            <a:endParaRPr sz="3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/>
              <a:t>Intro</a:t>
            </a:r>
            <a:r>
              <a:rPr lang="en" sz="3000" b="1"/>
              <a:t> into THOA 2017</a:t>
            </a:r>
            <a:endParaRPr sz="3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/>
              <a:t>Now</a:t>
            </a:r>
            <a:r>
              <a:rPr lang="en" sz="3000" b="1"/>
              <a:t>: Phleb, PCT, CMA,Med Term &amp; Principles</a:t>
            </a:r>
            <a:endParaRPr sz="3000" b="1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800"/>
              <a:t>				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498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1st Hard Lesson!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	The Phlebotomy that I knew as an LVN is NOT the phlebotomy for phlebotomists!!!!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200"/>
              <a:t>It’s not easy to unlearn, but you can do it!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75975" y="1594150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Textbook &amp; Testing Agency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/>
              <a:t>Your textbook is important but </a:t>
            </a:r>
            <a:r>
              <a:rPr lang="en" sz="3600" b="1" u="sng"/>
              <a:t>FIRST</a:t>
            </a:r>
            <a:r>
              <a:rPr lang="en" sz="3600"/>
              <a:t> what testing agency will you use? 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311700" y="544025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>
                <a:highlight>
                  <a:srgbClr val="00FFFF"/>
                </a:highlight>
              </a:rPr>
              <a:t>My Pathway</a:t>
            </a:r>
            <a:endParaRPr sz="3600" b="1" u="sng">
              <a:highlight>
                <a:srgbClr val="00FFFF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We tested through Angelina College for 3 years, then through NHA for 2 years &amp; now, AMCA 1 year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body" idx="1"/>
          </p:nvPr>
        </p:nvSpPr>
        <p:spPr>
          <a:xfrm>
            <a:off x="311700" y="544025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/>
              <a:t>My Reasons?</a:t>
            </a: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 b="1"/>
              <a:t>Angelina charged separately : Student, then Course then Test</a:t>
            </a:r>
            <a:endParaRPr sz="30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 b="1"/>
              <a:t>NHA charges for their study guides &amp; practice tests &amp; separately for the certification test</a:t>
            </a:r>
            <a:endParaRPr sz="3000" b="1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 b="1"/>
              <a:t>AMCA- only charges for the exam-only bills after the exam has been taken</a:t>
            </a:r>
            <a:endParaRPr sz="3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body" idx="1"/>
          </p:nvPr>
        </p:nvSpPr>
        <p:spPr>
          <a:xfrm>
            <a:off x="311700" y="544025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000"/>
              <a:t>AMCA  1-888-960-2622</a:t>
            </a:r>
            <a:endParaRPr sz="6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6000"/>
              <a:t> NHA    1-800-499-9092 </a:t>
            </a:r>
            <a:endParaRPr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57850" y="321450"/>
            <a:ext cx="8520600" cy="4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5100" b="1">
                <a:highlight>
                  <a:srgbClr val="D0E0E3"/>
                </a:highlight>
              </a:rPr>
              <a:t>Now</a:t>
            </a:r>
            <a:r>
              <a:rPr lang="en" sz="5100"/>
              <a:t> you’ve Chosen you’ve Testing Agency so on to the Textbook(s) …</a:t>
            </a:r>
            <a:r>
              <a:rPr lang="en" sz="3600"/>
              <a:t>…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On-screen Show (16:9)</PresentationFormat>
  <Paragraphs>100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Simple Light</vt:lpstr>
      <vt:lpstr>Been There, Done That! Phlebotomy 101</vt:lpstr>
      <vt:lpstr>How I Started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Now, How To Teach the Students the Material in the Binder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Been There, Done That! Phlebotomy 101</dc:title>
  <dc:creator>Knorpp Merri</dc:creator>
  <cp:lastModifiedBy>Knorpp Merri</cp:lastModifiedBy>
  <cp:revision>1</cp:revision>
  <dcterms:modified xsi:type="dcterms:W3CDTF">2022-07-04T00:54:57Z</dcterms:modified>
</cp:coreProperties>
</file>