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7"/>
  </p:notesMasterIdLst>
  <p:handoutMasterIdLst>
    <p:handoutMasterId r:id="rId18"/>
  </p:handoutMasterIdLst>
  <p:sldIdLst>
    <p:sldId id="256" r:id="rId5"/>
    <p:sldId id="266" r:id="rId6"/>
    <p:sldId id="270" r:id="rId7"/>
    <p:sldId id="267" r:id="rId8"/>
    <p:sldId id="272" r:id="rId9"/>
    <p:sldId id="263" r:id="rId10"/>
    <p:sldId id="262" r:id="rId11"/>
    <p:sldId id="271" r:id="rId12"/>
    <p:sldId id="273" r:id="rId13"/>
    <p:sldId id="274" r:id="rId14"/>
    <p:sldId id="275" r:id="rId15"/>
    <p:sldId id="264"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67463" autoAdjust="0"/>
  </p:normalViewPr>
  <p:slideViewPr>
    <p:cSldViewPr snapToGrid="0">
      <p:cViewPr varScale="1">
        <p:scale>
          <a:sx n="93" d="100"/>
          <a:sy n="93" d="100"/>
        </p:scale>
        <p:origin x="84" y="564"/>
      </p:cViewPr>
      <p:guideLst/>
    </p:cSldViewPr>
  </p:slideViewPr>
  <p:notesTextViewPr>
    <p:cViewPr>
      <p:scale>
        <a:sx n="1" d="1"/>
        <a:sy n="1" d="1"/>
      </p:scale>
      <p:origin x="0" y="0"/>
    </p:cViewPr>
  </p:notesTextViewPr>
  <p:notesViewPr>
    <p:cSldViewPr snapToGrid="0">
      <p:cViewPr varScale="1">
        <p:scale>
          <a:sx n="60" d="100"/>
          <a:sy n="60" d="100"/>
        </p:scale>
        <p:origin x="167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76667F8A-B889-49B3-AC77-5DDF11A08AF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3B2889B-A0AC-4482-8592-5C96F2309420}" type="datetimeFigureOut">
              <a:rPr lang="en-US" smtClean="0"/>
              <a:t>4/6/2022</a:t>
            </a:fld>
            <a:endParaRPr lang="en-US"/>
          </a:p>
        </p:txBody>
      </p:sp>
      <p:sp>
        <p:nvSpPr>
          <p:cNvPr id="4" name="Footer Placeholder 3">
            <a:extLst>
              <a:ext uri="{FF2B5EF4-FFF2-40B4-BE49-F238E27FC236}">
                <a16:creationId xmlns:a16="http://schemas.microsoft.com/office/drawing/2014/main" id="{567AFD4F-C0E7-421C-AF77-6F9CC963C9C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74AB9F-6726-4FB1-8769-82E23336CEB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D529299-61FF-4B93-ADA6-2FD5975D62F6}" type="slidenum">
              <a:rPr lang="en-US" smtClean="0"/>
              <a:t>‹#›</a:t>
            </a:fld>
            <a:endParaRPr lang="en-US"/>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30EB223-FFC0-462A-A3B8-EAA7CE0F8CBD}" type="datetimeFigureOut">
              <a:rPr lang="en-US" smtClean="0"/>
              <a:t>4/6/2022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C849E9A-41F7-4779-A581-48A7C374A227}" type="slidenum">
              <a:rPr lang="en-US" smtClean="0"/>
              <a:t>‹#›</a:t>
            </a:fld>
            <a:endParaRPr lang="en-US" dirty="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When conducting research, it is easy to go to one source: Wikipedia.  However, you need to include a variety of sources in your research. Consider the following sources: </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Who can I interview to get more information on the topic?</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Is the topic current and will it be relevant to my audience?</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What articles, blogs, and magazines may have something related to my topic?</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Is there a YouTube video on the topic? If so, what is it about?</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What images can I find related to the topic?</a:t>
            </a:r>
          </a:p>
        </p:txBody>
      </p:sp>
      <p:sp>
        <p:nvSpPr>
          <p:cNvPr id="4" name="Slide Number Placeholder 3"/>
          <p:cNvSpPr>
            <a:spLocks noGrp="1"/>
          </p:cNvSpPr>
          <p:nvPr>
            <p:ph type="sldNum" sz="quarter" idx="10"/>
          </p:nvPr>
        </p:nvSpPr>
        <p:spPr/>
        <p:txBody>
          <a:bodyPr/>
          <a:lstStyle/>
          <a:p>
            <a:fld id="{BC849E9A-41F7-4779-A581-48A7C374A227}" type="slidenum">
              <a:rPr lang="en-US" smtClean="0"/>
              <a:t>2</a:t>
            </a:fld>
            <a:endParaRPr lang="en-US" dirty="0"/>
          </a:p>
        </p:txBody>
      </p:sp>
    </p:spTree>
    <p:extLst>
      <p:ext uri="{BB962C8B-B14F-4D97-AF65-F5344CB8AC3E}">
        <p14:creationId xmlns:p14="http://schemas.microsoft.com/office/powerpoint/2010/main" val="2295961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After you’ve done your research, it’s time to put your presentation together.  The first step in the process is to introduce the topic.  This is a great time to connect your topic to something that your audience can relate.  In other words, why should they listen to all the information you will be sharing in your research presentation?  What is in it for them?  You may also want to include a graphic or image to grab their attention.</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Feel free to duplicate this slide by right-clicking on this slide in the slides pane to the left and select </a:t>
            </a:r>
            <a:r>
              <a:rPr lang="en-US" b="1" dirty="0">
                <a:latin typeface="Segoe UI" panose="020B0502040204020203" pitchFamily="34" charset="0"/>
                <a:cs typeface="Segoe UI" panose="020B0502040204020203" pitchFamily="34" charset="0"/>
              </a:rPr>
              <a:t>Duplicate Slide</a:t>
            </a:r>
            <a:r>
              <a:rPr lang="en-US" dirty="0">
                <a:latin typeface="Segoe UI" panose="020B0502040204020203" pitchFamily="34" charset="0"/>
                <a:cs typeface="Segoe UI" panose="020B0502040204020203" pitchFamily="34" charset="0"/>
              </a:rPr>
              <a:t>.</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The next step in your presentation is to state your claim or topic clearly.  Your teacher may even call this your thesis.  As you state your thesis, you may find that this layout is not the best layout for your claim or topic.  You can change the layout by clicking the drop-down menu next to the </a:t>
            </a:r>
            <a:r>
              <a:rPr lang="en-US" b="1" dirty="0">
                <a:latin typeface="Segoe UI" panose="020B0502040204020203" pitchFamily="34" charset="0"/>
                <a:cs typeface="Segoe UI" panose="020B0502040204020203" pitchFamily="34" charset="0"/>
              </a:rPr>
              <a:t>Layout</a:t>
            </a:r>
            <a:r>
              <a:rPr lang="en-US" dirty="0">
                <a:latin typeface="Segoe UI" panose="020B0502040204020203" pitchFamily="34" charset="0"/>
                <a:cs typeface="Segoe UI" panose="020B0502040204020203" pitchFamily="34" charset="0"/>
              </a:rPr>
              <a:t> in the </a:t>
            </a:r>
            <a:r>
              <a:rPr lang="en-US" b="1" dirty="0">
                <a:latin typeface="Segoe UI" panose="020B0502040204020203" pitchFamily="34" charset="0"/>
                <a:cs typeface="Segoe UI" panose="020B0502040204020203" pitchFamily="34" charset="0"/>
              </a:rPr>
              <a:t>Slides</a:t>
            </a:r>
            <a:r>
              <a:rPr lang="en-US" dirty="0">
                <a:latin typeface="Segoe UI" panose="020B0502040204020203" pitchFamily="34" charset="0"/>
                <a:cs typeface="Segoe UI" panose="020B0502040204020203" pitchFamily="34" charset="0"/>
              </a:rPr>
              <a:t> menu section.  You can choose </a:t>
            </a:r>
            <a:r>
              <a:rPr lang="en-US" b="1" dirty="0">
                <a:latin typeface="Segoe UI" panose="020B0502040204020203" pitchFamily="34" charset="0"/>
                <a:cs typeface="Segoe UI" panose="020B0502040204020203" pitchFamily="34" charset="0"/>
              </a:rPr>
              <a:t>Two Content</a:t>
            </a:r>
            <a:r>
              <a:rPr lang="en-US" dirty="0">
                <a:latin typeface="Segoe UI" panose="020B0502040204020203" pitchFamily="34" charset="0"/>
                <a:cs typeface="Segoe UI" panose="020B0502040204020203" pitchFamily="34" charset="0"/>
              </a:rPr>
              <a:t>, </a:t>
            </a:r>
            <a:r>
              <a:rPr lang="en-US" b="1" dirty="0">
                <a:latin typeface="Segoe UI" panose="020B0502040204020203" pitchFamily="34" charset="0"/>
                <a:cs typeface="Segoe UI" panose="020B0502040204020203" pitchFamily="34" charset="0"/>
              </a:rPr>
              <a:t>Comparison</a:t>
            </a:r>
            <a:r>
              <a:rPr lang="en-US" dirty="0">
                <a:latin typeface="Segoe UI" panose="020B0502040204020203" pitchFamily="34" charset="0"/>
                <a:cs typeface="Segoe UI" panose="020B0502040204020203" pitchFamily="34" charset="0"/>
              </a:rPr>
              <a:t>, or </a:t>
            </a:r>
            <a:r>
              <a:rPr lang="en-US" b="1" dirty="0">
                <a:latin typeface="Segoe UI" panose="020B0502040204020203" pitchFamily="34" charset="0"/>
                <a:cs typeface="Segoe UI" panose="020B0502040204020203" pitchFamily="34" charset="0"/>
              </a:rPr>
              <a:t>Picture with Caption</a:t>
            </a:r>
            <a:r>
              <a:rPr lang="en-US" dirty="0">
                <a:latin typeface="Segoe UI" panose="020B0502040204020203" pitchFamily="34" charset="0"/>
                <a:cs typeface="Segoe UI" panose="020B0502040204020203" pitchFamily="34" charset="0"/>
              </a:rPr>
              <a:t>.  </a:t>
            </a:r>
            <a:r>
              <a:rPr lang="en-US" i="1" dirty="0">
                <a:latin typeface="Segoe UI" panose="020B0502040204020203" pitchFamily="34" charset="0"/>
                <a:cs typeface="Segoe UI" panose="020B0502040204020203" pitchFamily="34" charset="0"/>
              </a:rPr>
              <a:t>Note: A different layout might change the look of the icons on this page.</a:t>
            </a:r>
          </a:p>
          <a:p>
            <a:endParaRPr lang="en-US" i="1" dirty="0">
              <a:latin typeface="Segoe UI" panose="020B0502040204020203" pitchFamily="34" charset="0"/>
              <a:cs typeface="Segoe UI" panose="020B0502040204020203" pitchFamily="34" charset="0"/>
            </a:endParaRPr>
          </a:p>
          <a:p>
            <a:r>
              <a:rPr lang="en-US" i="0" dirty="0">
                <a:latin typeface="Segoe UI" panose="020B0502040204020203" pitchFamily="34" charset="0"/>
                <a:cs typeface="Segoe UI" panose="020B0502040204020203" pitchFamily="34" charset="0"/>
              </a:rPr>
              <a:t>You will also want to state your facts.  You have done the research now share some of the interesting facts with your audience.  Facts do not have to be boring; you can communicate facts in a variety of ways by going to the Insert Tab.  In the Insert tab you can: </a:t>
            </a:r>
          </a:p>
          <a:p>
            <a:pPr marL="174708" indent="-174708">
              <a:buFont typeface="Arial" panose="020B0604020202020204" pitchFamily="34" charset="0"/>
              <a:buChar char="•"/>
            </a:pPr>
            <a:r>
              <a:rPr lang="en-US" i="0" dirty="0">
                <a:latin typeface="Segoe UI" panose="020B0502040204020203" pitchFamily="34" charset="0"/>
                <a:cs typeface="Segoe UI" panose="020B0502040204020203" pitchFamily="34" charset="0"/>
              </a:rPr>
              <a:t>Insert </a:t>
            </a:r>
            <a:r>
              <a:rPr lang="en-US" b="1" i="0" dirty="0">
                <a:latin typeface="Segoe UI" panose="020B0502040204020203" pitchFamily="34" charset="0"/>
                <a:cs typeface="Segoe UI" panose="020B0502040204020203" pitchFamily="34" charset="0"/>
              </a:rPr>
              <a:t>pictures</a:t>
            </a:r>
            <a:r>
              <a:rPr lang="en-US" i="0" dirty="0">
                <a:latin typeface="Segoe UI" panose="020B0502040204020203" pitchFamily="34" charset="0"/>
                <a:cs typeface="Segoe UI" panose="020B0502040204020203" pitchFamily="34" charset="0"/>
              </a:rPr>
              <a:t> from your computer or </a:t>
            </a:r>
            <a:r>
              <a:rPr lang="en-US" b="1" i="0" dirty="0">
                <a:latin typeface="Segoe UI" panose="020B0502040204020203" pitchFamily="34" charset="0"/>
                <a:cs typeface="Segoe UI" panose="020B0502040204020203" pitchFamily="34" charset="0"/>
              </a:rPr>
              <a:t>online</a:t>
            </a:r>
            <a:r>
              <a:rPr lang="en-US" i="0" dirty="0">
                <a:latin typeface="Segoe UI" panose="020B0502040204020203" pitchFamily="34" charset="0"/>
                <a:cs typeface="Segoe UI" panose="020B0502040204020203" pitchFamily="34" charset="0"/>
              </a:rPr>
              <a:t>.</a:t>
            </a:r>
          </a:p>
          <a:p>
            <a:pPr marL="174708" indent="-174708">
              <a:buFont typeface="Arial" panose="020B0604020202020204" pitchFamily="34" charset="0"/>
              <a:buChar char="•"/>
            </a:pPr>
            <a:r>
              <a:rPr lang="en-US" i="0" dirty="0">
                <a:latin typeface="Segoe UI" panose="020B0502040204020203" pitchFamily="34" charset="0"/>
                <a:cs typeface="Segoe UI" panose="020B0502040204020203" pitchFamily="34" charset="0"/>
              </a:rPr>
              <a:t>Add a </a:t>
            </a:r>
            <a:r>
              <a:rPr lang="en-US" b="1" i="0" dirty="0">
                <a:latin typeface="Segoe UI" panose="020B0502040204020203" pitchFamily="34" charset="0"/>
                <a:cs typeface="Segoe UI" panose="020B0502040204020203" pitchFamily="34" charset="0"/>
              </a:rPr>
              <a:t>chart </a:t>
            </a:r>
          </a:p>
          <a:p>
            <a:pPr marL="174708" indent="-174708">
              <a:buFont typeface="Arial" panose="020B0604020202020204" pitchFamily="34" charset="0"/>
              <a:buChar char="•"/>
            </a:pPr>
            <a:r>
              <a:rPr lang="en-US" i="0" dirty="0">
                <a:latin typeface="Segoe UI" panose="020B0502040204020203" pitchFamily="34" charset="0"/>
                <a:cs typeface="Segoe UI" panose="020B0502040204020203" pitchFamily="34" charset="0"/>
              </a:rPr>
              <a:t>Create some </a:t>
            </a:r>
            <a:r>
              <a:rPr lang="en-US" b="1" i="0" dirty="0">
                <a:latin typeface="Segoe UI" panose="020B0502040204020203" pitchFamily="34" charset="0"/>
                <a:cs typeface="Segoe UI" panose="020B0502040204020203" pitchFamily="34" charset="0"/>
              </a:rPr>
              <a:t>SmartArt</a:t>
            </a:r>
          </a:p>
          <a:p>
            <a:pPr marL="174708" indent="-174708">
              <a:buFont typeface="Arial" panose="020B0604020202020204" pitchFamily="34" charset="0"/>
              <a:buChar char="•"/>
            </a:pPr>
            <a:r>
              <a:rPr lang="en-US" i="0" dirty="0">
                <a:latin typeface="Segoe UI" panose="020B0502040204020203" pitchFamily="34" charset="0"/>
                <a:cs typeface="Segoe UI" panose="020B0502040204020203" pitchFamily="34" charset="0"/>
              </a:rPr>
              <a:t>Insert a variety of icons to help your facts come to life.  Note: You can change the color of the icons by selecting the icon and then click on the </a:t>
            </a:r>
            <a:r>
              <a:rPr lang="en-US" b="1" i="0" dirty="0">
                <a:latin typeface="Segoe UI" panose="020B0502040204020203" pitchFamily="34" charset="0"/>
                <a:cs typeface="Segoe UI" panose="020B0502040204020203" pitchFamily="34" charset="0"/>
              </a:rPr>
              <a:t>Format</a:t>
            </a:r>
            <a:r>
              <a:rPr lang="en-US" i="0" dirty="0">
                <a:latin typeface="Segoe UI" panose="020B0502040204020203" pitchFamily="34" charset="0"/>
                <a:cs typeface="Segoe UI" panose="020B0502040204020203" pitchFamily="34" charset="0"/>
              </a:rPr>
              <a:t> tab and then </a:t>
            </a:r>
            <a:r>
              <a:rPr lang="en-US" b="1" i="0" dirty="0">
                <a:latin typeface="Segoe UI" panose="020B0502040204020203" pitchFamily="34" charset="0"/>
                <a:cs typeface="Segoe UI" panose="020B0502040204020203" pitchFamily="34" charset="0"/>
              </a:rPr>
              <a:t>Graphics Fill</a:t>
            </a:r>
            <a:r>
              <a:rPr lang="en-US" i="0" dirty="0">
                <a:latin typeface="Segoe UI" panose="020B0502040204020203" pitchFamily="34" charset="0"/>
                <a:cs typeface="Segoe UI" panose="020B0502040204020203" pitchFamily="34" charset="0"/>
              </a:rPr>
              <a:t>.  From there, you will choose a color from the list or choose </a:t>
            </a:r>
            <a:r>
              <a:rPr lang="en-US" b="1" i="0" dirty="0">
                <a:latin typeface="Segoe UI" panose="020B0502040204020203" pitchFamily="34" charset="0"/>
                <a:cs typeface="Segoe UI" panose="020B0502040204020203" pitchFamily="34" charset="0"/>
              </a:rPr>
              <a:t>More Fill Colors </a:t>
            </a:r>
            <a:r>
              <a:rPr lang="en-US" i="0" dirty="0">
                <a:latin typeface="Segoe UI" panose="020B0502040204020203" pitchFamily="34" charset="0"/>
                <a:cs typeface="Segoe UI" panose="020B0502040204020203" pitchFamily="34" charset="0"/>
              </a:rPr>
              <a:t>to give you more options.</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Since this research presentation is a result of your hard work and searching, you want to make sure you support the claims or points in your presentation with facts from your research findings.  Make sure you give the author proper credit for helping you share your ideas.  If one of your sources has a video that is relevant to your topic, you can add the video as added support.  Keep in mind the length of the video and the amount of time you have for your presentation.  For a 5 minute speech, the video should be no longer than 30 seconds.  </a:t>
            </a:r>
          </a:p>
          <a:p>
            <a:endParaRPr lang="en-US" dirty="0">
              <a:latin typeface="Segoe UI" panose="020B0502040204020203" pitchFamily="34" charset="0"/>
              <a:cs typeface="Segoe UI" panose="020B0502040204020203" pitchFamily="34" charset="0"/>
            </a:endParaRPr>
          </a:p>
          <a:p>
            <a:r>
              <a:rPr lang="en-US" b="1" i="1" dirty="0">
                <a:latin typeface="Segoe UI" panose="020B0502040204020203" pitchFamily="34" charset="0"/>
                <a:cs typeface="Segoe UI" panose="020B0502040204020203" pitchFamily="34" charset="0"/>
              </a:rPr>
              <a:t>Questions to consider: </a:t>
            </a:r>
          </a:p>
          <a:p>
            <a:pPr marL="232943" indent="-232943">
              <a:buAutoNum type="arabicPeriod"/>
            </a:pPr>
            <a:r>
              <a:rPr lang="en-US" dirty="0">
                <a:latin typeface="Segoe UI" panose="020B0502040204020203" pitchFamily="34" charset="0"/>
                <a:cs typeface="Segoe UI" panose="020B0502040204020203" pitchFamily="34" charset="0"/>
              </a:rPr>
              <a:t>How will you state the author of the source?</a:t>
            </a:r>
          </a:p>
          <a:p>
            <a:pPr marL="232943" indent="-232943">
              <a:buAutoNum type="arabicPeriod"/>
            </a:pPr>
            <a:r>
              <a:rPr lang="en-US" dirty="0">
                <a:latin typeface="Segoe UI" panose="020B0502040204020203" pitchFamily="34" charset="0"/>
                <a:cs typeface="Segoe UI" panose="020B0502040204020203" pitchFamily="34" charset="0"/>
              </a:rPr>
              <a:t>Will you need to cite the source on the slide?</a:t>
            </a:r>
          </a:p>
          <a:p>
            <a:pPr defTabSz="931774">
              <a:defRPr/>
            </a:pPr>
            <a:endParaRPr lang="en-US" dirty="0">
              <a:latin typeface="Segoe UI" panose="020B0502040204020203" pitchFamily="34" charset="0"/>
              <a:cs typeface="Segoe UI" panose="020B0502040204020203" pitchFamily="34" charset="0"/>
            </a:endParaRPr>
          </a:p>
          <a:p>
            <a:pPr defTabSz="931774">
              <a:defRPr/>
            </a:pPr>
            <a:r>
              <a:rPr lang="en-US" dirty="0">
                <a:latin typeface="Segoe UI" panose="020B0502040204020203" pitchFamily="34" charset="0"/>
                <a:cs typeface="Segoe UI" panose="020B0502040204020203" pitchFamily="34" charset="0"/>
              </a:rPr>
              <a:t>What are some ways you can engage your audience so they feel like they are a part of the presentation?  Some ideas to consider is by taking a quick poll like: by a show of hands, how many of you think school uniforms are a way to cut down on bullying?  Another suggestion is to have them hold up a certain number of fingers to see if they agree or disagree.  Finally, you can share a story that the audience can relate to that makes them laugh.</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After all the applause, your audience may have some questions.  Be prepared to answer some of their questions by making a list of questions you think they might ask. You may also want to share the presentation with them by providing the link to your presentation, if they want more information.</a:t>
            </a:r>
          </a:p>
        </p:txBody>
      </p:sp>
      <p:sp>
        <p:nvSpPr>
          <p:cNvPr id="4" name="Slide Number Placeholder 3"/>
          <p:cNvSpPr>
            <a:spLocks noGrp="1"/>
          </p:cNvSpPr>
          <p:nvPr>
            <p:ph type="sldNum" sz="quarter" idx="10"/>
          </p:nvPr>
        </p:nvSpPr>
        <p:spPr/>
        <p:txBody>
          <a:bodyPr/>
          <a:lstStyle/>
          <a:p>
            <a:fld id="{BC849E9A-41F7-4779-A581-48A7C374A227}" type="slidenum">
              <a:rPr lang="en-US" smtClean="0"/>
              <a:t>11</a:t>
            </a:fld>
            <a:endParaRPr lang="en-US" dirty="0"/>
          </a:p>
        </p:txBody>
      </p:sp>
    </p:spTree>
    <p:extLst>
      <p:ext uri="{BB962C8B-B14F-4D97-AF65-F5344CB8AC3E}">
        <p14:creationId xmlns:p14="http://schemas.microsoft.com/office/powerpoint/2010/main" val="4232513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You can use this slide as your opening or closing slide.  Should you choose to use it as a closing, make sure you review the main points of your presentation.  One creative way to do that is by adding animations to the various graphics on a slide.  This slide has 4 different graphics, and, when you view the slideshow, you will see that you can click to reveal the next graphic.  Similarly, as you review the main topics in your presentation, you may want each point to show up when you are addressing that topic.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Add animation to images and graphics: </a:t>
            </a:r>
          </a:p>
          <a:p>
            <a:pPr marL="232943" indent="-232943">
              <a:buAutoNum type="arabicPeriod"/>
            </a:pPr>
            <a:r>
              <a:rPr lang="en-US" dirty="0">
                <a:latin typeface="Segoe UI" panose="020B0502040204020203" pitchFamily="34" charset="0"/>
                <a:cs typeface="Segoe UI" panose="020B0502040204020203" pitchFamily="34" charset="0"/>
              </a:rPr>
              <a:t>Select your image or graphic.</a:t>
            </a:r>
          </a:p>
          <a:p>
            <a:pPr marL="232943" indent="-232943">
              <a:buAutoNum type="arabicPeriod"/>
            </a:pPr>
            <a:r>
              <a:rPr lang="en-US" dirty="0">
                <a:latin typeface="Segoe UI" panose="020B0502040204020203" pitchFamily="34" charset="0"/>
                <a:cs typeface="Segoe UI" panose="020B0502040204020203" pitchFamily="34" charset="0"/>
              </a:rPr>
              <a:t>Click on the Animations tab.</a:t>
            </a:r>
          </a:p>
          <a:p>
            <a:pPr marL="232943" indent="-232943">
              <a:buAutoNum type="arabicPeriod"/>
            </a:pPr>
            <a:r>
              <a:rPr lang="en-US" dirty="0">
                <a:latin typeface="Segoe UI" panose="020B0502040204020203" pitchFamily="34" charset="0"/>
                <a:cs typeface="Segoe UI" panose="020B0502040204020203" pitchFamily="34" charset="0"/>
              </a:rPr>
              <a:t>Choose from the options.  The animation for this slide is “Split”.  The drop-down menu in the Animation section gives even more animations you can use.</a:t>
            </a:r>
          </a:p>
          <a:p>
            <a:pPr marL="232943" indent="-232943">
              <a:buAutoNum type="arabicPeriod"/>
            </a:pPr>
            <a:r>
              <a:rPr lang="en-US" dirty="0">
                <a:latin typeface="Segoe UI" panose="020B0502040204020203" pitchFamily="34" charset="0"/>
                <a:cs typeface="Segoe UI" panose="020B0502040204020203" pitchFamily="34" charset="0"/>
              </a:rPr>
              <a:t>If you have multiple graphics or images, you will see a number appear next to it that notes the order of the animations.</a:t>
            </a:r>
          </a:p>
          <a:p>
            <a:pPr marL="232943" indent="-232943">
              <a:buAutoNum type="arabicPeriod"/>
            </a:pPr>
            <a:endParaRPr lang="en-US" b="1"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Note: You will want to choose the animations carefully.  You do not want to make your audience dizzy from your presentation.</a:t>
            </a:r>
          </a:p>
        </p:txBody>
      </p:sp>
      <p:sp>
        <p:nvSpPr>
          <p:cNvPr id="4" name="Slide Number Placeholder 3"/>
          <p:cNvSpPr>
            <a:spLocks noGrp="1"/>
          </p:cNvSpPr>
          <p:nvPr>
            <p:ph type="sldNum" sz="quarter" idx="10"/>
          </p:nvPr>
        </p:nvSpPr>
        <p:spPr/>
        <p:txBody>
          <a:bodyPr/>
          <a:lstStyle/>
          <a:p>
            <a:fld id="{BC849E9A-41F7-4779-A581-48A7C374A227}" type="slidenum">
              <a:rPr lang="en-US" smtClean="0"/>
              <a:t>12</a:t>
            </a:fld>
            <a:endParaRPr lang="en-US" dirty="0"/>
          </a:p>
        </p:txBody>
      </p:sp>
    </p:spTree>
    <p:extLst>
      <p:ext uri="{BB962C8B-B14F-4D97-AF65-F5344CB8AC3E}">
        <p14:creationId xmlns:p14="http://schemas.microsoft.com/office/powerpoint/2010/main" val="644202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latin typeface="Segoe UI" panose="020B0502040204020203" pitchFamily="34" charset="0"/>
                <a:cs typeface="Segoe UI" panose="020B0502040204020203" pitchFamily="34" charset="0"/>
              </a:rPr>
              <a:t>Once you find your sources, you will want to evaluate your sources using the following questions: </a:t>
            </a:r>
          </a:p>
          <a:p>
            <a:endParaRPr lang="en-US" i="0" dirty="0">
              <a:latin typeface="Segoe UI" panose="020B0502040204020203" pitchFamily="34" charset="0"/>
              <a:cs typeface="Segoe UI" panose="020B0502040204020203" pitchFamily="34" charset="0"/>
            </a:endParaRPr>
          </a:p>
          <a:p>
            <a:r>
              <a:rPr lang="en-US" b="1" i="0" dirty="0">
                <a:latin typeface="Segoe UI" panose="020B0502040204020203" pitchFamily="34" charset="0"/>
                <a:cs typeface="Segoe UI" panose="020B0502040204020203" pitchFamily="34" charset="0"/>
              </a:rPr>
              <a:t>Author: </a:t>
            </a:r>
          </a:p>
          <a:p>
            <a:pPr marL="174708" indent="-174708">
              <a:buFont typeface="Arial" panose="020B0604020202020204" pitchFamily="34" charset="0"/>
              <a:buChar char="•"/>
            </a:pPr>
            <a:r>
              <a:rPr lang="en-US" i="0" dirty="0">
                <a:latin typeface="Segoe UI" panose="020B0502040204020203" pitchFamily="34" charset="0"/>
                <a:cs typeface="Segoe UI" panose="020B0502040204020203" pitchFamily="34" charset="0"/>
              </a:rPr>
              <a:t>Who is the author?</a:t>
            </a:r>
          </a:p>
          <a:p>
            <a:pPr marL="174708" indent="-174708">
              <a:buFont typeface="Arial" panose="020B0604020202020204" pitchFamily="34" charset="0"/>
              <a:buChar char="•"/>
            </a:pPr>
            <a:r>
              <a:rPr lang="en-US" i="0" dirty="0">
                <a:latin typeface="Segoe UI" panose="020B0502040204020203" pitchFamily="34" charset="0"/>
                <a:cs typeface="Segoe UI" panose="020B0502040204020203" pitchFamily="34" charset="0"/>
              </a:rPr>
              <a:t>Why should I believe what he or she has to say on the topic?</a:t>
            </a:r>
          </a:p>
          <a:p>
            <a:pPr marL="174708" indent="-174708">
              <a:buFont typeface="Arial" panose="020B0604020202020204" pitchFamily="34" charset="0"/>
              <a:buChar char="•"/>
            </a:pPr>
            <a:r>
              <a:rPr lang="en-US" i="0" dirty="0">
                <a:latin typeface="Segoe UI" panose="020B0502040204020203" pitchFamily="34" charset="0"/>
                <a:cs typeface="Segoe UI" panose="020B0502040204020203" pitchFamily="34" charset="0"/>
              </a:rPr>
              <a:t>Is the author seen as an expert on the topic? How do you know?</a:t>
            </a:r>
          </a:p>
          <a:p>
            <a:pPr marL="174708" indent="-174708">
              <a:buFont typeface="Arial" panose="020B0604020202020204" pitchFamily="34" charset="0"/>
              <a:buChar char="•"/>
            </a:pPr>
            <a:endParaRPr lang="en-US" i="0" dirty="0">
              <a:latin typeface="Segoe UI" panose="020B0502040204020203" pitchFamily="34" charset="0"/>
              <a:cs typeface="Segoe UI" panose="020B0502040204020203" pitchFamily="34" charset="0"/>
            </a:endParaRPr>
          </a:p>
          <a:p>
            <a:r>
              <a:rPr lang="en-US" b="1" i="0" dirty="0">
                <a:latin typeface="Segoe UI" panose="020B0502040204020203" pitchFamily="34" charset="0"/>
                <a:cs typeface="Segoe UI" panose="020B0502040204020203" pitchFamily="34" charset="0"/>
              </a:rPr>
              <a:t>Current: </a:t>
            </a:r>
          </a:p>
          <a:p>
            <a:pPr marL="174708" indent="-174708">
              <a:buFont typeface="Arial" panose="020B0604020202020204" pitchFamily="34" charset="0"/>
              <a:buChar char="•"/>
            </a:pPr>
            <a:r>
              <a:rPr lang="en-US" i="0" dirty="0">
                <a:latin typeface="Segoe UI" panose="020B0502040204020203" pitchFamily="34" charset="0"/>
                <a:cs typeface="Segoe UI" panose="020B0502040204020203" pitchFamily="34" charset="0"/>
              </a:rPr>
              <a:t>How current is the information in the source?</a:t>
            </a:r>
          </a:p>
          <a:p>
            <a:pPr marL="174708" indent="-174708">
              <a:buFont typeface="Arial" panose="020B0604020202020204" pitchFamily="34" charset="0"/>
              <a:buChar char="•"/>
            </a:pPr>
            <a:r>
              <a:rPr lang="en-US" i="0" dirty="0">
                <a:latin typeface="Segoe UI" panose="020B0502040204020203" pitchFamily="34" charset="0"/>
                <a:cs typeface="Segoe UI" panose="020B0502040204020203" pitchFamily="34" charset="0"/>
              </a:rPr>
              <a:t>When was the source published?</a:t>
            </a:r>
          </a:p>
          <a:p>
            <a:pPr marL="174708" indent="-174708">
              <a:buFont typeface="Arial" panose="020B0604020202020204" pitchFamily="34" charset="0"/>
              <a:buChar char="•"/>
            </a:pPr>
            <a:r>
              <a:rPr lang="en-US" i="0" dirty="0">
                <a:latin typeface="Segoe UI" panose="020B0502040204020203" pitchFamily="34" charset="0"/>
                <a:cs typeface="Segoe UI" panose="020B0502040204020203" pitchFamily="34" charset="0"/>
              </a:rPr>
              <a:t>Is the information out-of-date?</a:t>
            </a:r>
          </a:p>
          <a:p>
            <a:pPr marL="174708" indent="-174708">
              <a:buFont typeface="Arial" panose="020B0604020202020204" pitchFamily="34" charset="0"/>
              <a:buChar char="•"/>
            </a:pPr>
            <a:endParaRPr lang="en-US" b="1" i="0" dirty="0">
              <a:latin typeface="Segoe UI" panose="020B0502040204020203" pitchFamily="34" charset="0"/>
              <a:cs typeface="Segoe UI" panose="020B0502040204020203" pitchFamily="34" charset="0"/>
            </a:endParaRPr>
          </a:p>
          <a:p>
            <a:r>
              <a:rPr lang="en-US" b="1" i="0" dirty="0">
                <a:latin typeface="Segoe UI" panose="020B0502040204020203" pitchFamily="34" charset="0"/>
                <a:cs typeface="Segoe UI" panose="020B0502040204020203" pitchFamily="34" charset="0"/>
              </a:rPr>
              <a:t>Accuracy: </a:t>
            </a:r>
          </a:p>
          <a:p>
            <a:pPr marL="174708" indent="-174708">
              <a:buFont typeface="Arial" panose="020B0604020202020204" pitchFamily="34" charset="0"/>
              <a:buChar char="•"/>
            </a:pPr>
            <a:r>
              <a:rPr lang="en-US" i="0" dirty="0">
                <a:latin typeface="Segoe UI" panose="020B0502040204020203" pitchFamily="34" charset="0"/>
                <a:cs typeface="Segoe UI" panose="020B0502040204020203" pitchFamily="34" charset="0"/>
              </a:rPr>
              <a:t>Is the content accurate?</a:t>
            </a:r>
          </a:p>
          <a:p>
            <a:pPr marL="174708" indent="-174708">
              <a:buFont typeface="Arial" panose="020B0604020202020204" pitchFamily="34" charset="0"/>
              <a:buChar char="•"/>
            </a:pPr>
            <a:r>
              <a:rPr lang="en-US" i="0" dirty="0">
                <a:latin typeface="Segoe UI" panose="020B0502040204020203" pitchFamily="34" charset="0"/>
                <a:cs typeface="Segoe UI" panose="020B0502040204020203" pitchFamily="34" charset="0"/>
              </a:rPr>
              <a:t>Is the information presented objectively?  Do they share the pros and cons?</a:t>
            </a:r>
          </a:p>
        </p:txBody>
      </p:sp>
      <p:sp>
        <p:nvSpPr>
          <p:cNvPr id="4" name="Slide Number Placeholder 3"/>
          <p:cNvSpPr>
            <a:spLocks noGrp="1"/>
          </p:cNvSpPr>
          <p:nvPr>
            <p:ph type="sldNum" sz="quarter" idx="10"/>
          </p:nvPr>
        </p:nvSpPr>
        <p:spPr/>
        <p:txBody>
          <a:bodyPr/>
          <a:lstStyle/>
          <a:p>
            <a:fld id="{BC849E9A-41F7-4779-A581-48A7C374A227}" type="slidenum">
              <a:rPr lang="en-US" smtClean="0"/>
              <a:t>3</a:t>
            </a:fld>
            <a:endParaRPr lang="en-US" dirty="0"/>
          </a:p>
        </p:txBody>
      </p:sp>
    </p:spTree>
    <p:extLst>
      <p:ext uri="{BB962C8B-B14F-4D97-AF65-F5344CB8AC3E}">
        <p14:creationId xmlns:p14="http://schemas.microsoft.com/office/powerpoint/2010/main" val="898123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After consulting a variety of sources, you will need to narrow your topic.  For example, the topic of internet safety is huge, but you could narrow that topic to include internet safety in regards to social media apps that teenagers are using heavily.  A topic like that is more specific and will be relevant to your peers.  Some questions to think about to help you narrow your topic: </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What topics of the research interest me the most?</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What topics of the research will interest my audience the most?</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What topics will the audience find more engaging? Shocking? Inspiring?</a:t>
            </a:r>
          </a:p>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4</a:t>
            </a:fld>
            <a:endParaRPr lang="en-US" dirty="0"/>
          </a:p>
        </p:txBody>
      </p:sp>
    </p:spTree>
    <p:extLst>
      <p:ext uri="{BB962C8B-B14F-4D97-AF65-F5344CB8AC3E}">
        <p14:creationId xmlns:p14="http://schemas.microsoft.com/office/powerpoint/2010/main" val="4224310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After consulting a variety of sources, you will need to narrow your topic.  For example, the topic of internet safety is huge, but you could narrow that topic to include internet safety in regards to social media apps that teenagers are using heavily.  A topic like that is more specific and will be relevant to your peers.  Some questions to think about to help you narrow your topic: </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What topics of the research interest me the most?</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What topics of the research will interest my audience the most?</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What topics will the audience find more engaging? Shocking? Inspiring?</a:t>
            </a:r>
          </a:p>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5</a:t>
            </a:fld>
            <a:endParaRPr lang="en-US" dirty="0"/>
          </a:p>
        </p:txBody>
      </p:sp>
    </p:spTree>
    <p:extLst>
      <p:ext uri="{BB962C8B-B14F-4D97-AF65-F5344CB8AC3E}">
        <p14:creationId xmlns:p14="http://schemas.microsoft.com/office/powerpoint/2010/main" val="223070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Now, that you have narrowed your topic, you will want to organize your research in a structure that works.  There are some common organizational patterns based on the kind of research you are doing.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Organizational Structures: </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Cause and Effect- this kind of structure is great for explaining the causes and effects of a topic</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Compare and Contrast- in this pattern you highlight the similarities and differences of the topic</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Explain process- this structure is great for outlining a series of steps to follow; </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Definition- if you want to make sure your audience understands what something is using illustrations, meanings, clarifying misconceptions, you may want to use this structure</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Classification- a common organizational structure is grouping like topics or facts from the research together.  For instance, in the internet safety about social media apps, you may organize the research where you look at each social media app one at a time</a:t>
            </a:r>
          </a:p>
        </p:txBody>
      </p:sp>
      <p:sp>
        <p:nvSpPr>
          <p:cNvPr id="4" name="Slide Number Placeholder 3"/>
          <p:cNvSpPr>
            <a:spLocks noGrp="1"/>
          </p:cNvSpPr>
          <p:nvPr>
            <p:ph type="sldNum" sz="quarter" idx="10"/>
          </p:nvPr>
        </p:nvSpPr>
        <p:spPr/>
        <p:txBody>
          <a:bodyPr/>
          <a:lstStyle/>
          <a:p>
            <a:fld id="{BC849E9A-41F7-4779-A581-48A7C374A227}" type="slidenum">
              <a:rPr lang="en-US" smtClean="0"/>
              <a:t>6</a:t>
            </a:fld>
            <a:endParaRPr lang="en-US" dirty="0"/>
          </a:p>
        </p:txBody>
      </p:sp>
    </p:spTree>
    <p:extLst>
      <p:ext uri="{BB962C8B-B14F-4D97-AF65-F5344CB8AC3E}">
        <p14:creationId xmlns:p14="http://schemas.microsoft.com/office/powerpoint/2010/main" val="182534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After you’ve done your research, it’s time to put your presentation together.  The first step in the process is to introduce the topic.  This is a great time to connect your topic to something that your audience can relate.  In other words, why should they listen to all the information you will be sharing in your research presentation?  What is in it for them?  You may also want to include a graphic or image to grab their attention.</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Feel free to duplicate this slide by right-clicking on this slide in the slides pane to the left and select </a:t>
            </a:r>
            <a:r>
              <a:rPr lang="en-US" b="1" dirty="0">
                <a:latin typeface="Segoe UI" panose="020B0502040204020203" pitchFamily="34" charset="0"/>
                <a:cs typeface="Segoe UI" panose="020B0502040204020203" pitchFamily="34" charset="0"/>
              </a:rPr>
              <a:t>Duplicate Slide</a:t>
            </a:r>
            <a:r>
              <a:rPr lang="en-US" dirty="0">
                <a:latin typeface="Segoe UI" panose="020B0502040204020203" pitchFamily="34" charset="0"/>
                <a:cs typeface="Segoe UI" panose="020B0502040204020203" pitchFamily="34" charset="0"/>
              </a:rPr>
              <a:t>.</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The next step in your presentation is to state your claim or topic clearly.  Your teacher may even call this your thesis.  As you state your thesis, you may find that this layout is not the best layout for your claim or topic.  You can change the layout by clicking the drop-down menu next to the </a:t>
            </a:r>
            <a:r>
              <a:rPr lang="en-US" b="1" dirty="0">
                <a:latin typeface="Segoe UI" panose="020B0502040204020203" pitchFamily="34" charset="0"/>
                <a:cs typeface="Segoe UI" panose="020B0502040204020203" pitchFamily="34" charset="0"/>
              </a:rPr>
              <a:t>Layout</a:t>
            </a:r>
            <a:r>
              <a:rPr lang="en-US" dirty="0">
                <a:latin typeface="Segoe UI" panose="020B0502040204020203" pitchFamily="34" charset="0"/>
                <a:cs typeface="Segoe UI" panose="020B0502040204020203" pitchFamily="34" charset="0"/>
              </a:rPr>
              <a:t> in the </a:t>
            </a:r>
            <a:r>
              <a:rPr lang="en-US" b="1" dirty="0">
                <a:latin typeface="Segoe UI" panose="020B0502040204020203" pitchFamily="34" charset="0"/>
                <a:cs typeface="Segoe UI" panose="020B0502040204020203" pitchFamily="34" charset="0"/>
              </a:rPr>
              <a:t>Slides</a:t>
            </a:r>
            <a:r>
              <a:rPr lang="en-US" dirty="0">
                <a:latin typeface="Segoe UI" panose="020B0502040204020203" pitchFamily="34" charset="0"/>
                <a:cs typeface="Segoe UI" panose="020B0502040204020203" pitchFamily="34" charset="0"/>
              </a:rPr>
              <a:t> menu section.  You can choose </a:t>
            </a:r>
            <a:r>
              <a:rPr lang="en-US" b="1" dirty="0">
                <a:latin typeface="Segoe UI" panose="020B0502040204020203" pitchFamily="34" charset="0"/>
                <a:cs typeface="Segoe UI" panose="020B0502040204020203" pitchFamily="34" charset="0"/>
              </a:rPr>
              <a:t>Two Content</a:t>
            </a:r>
            <a:r>
              <a:rPr lang="en-US" dirty="0">
                <a:latin typeface="Segoe UI" panose="020B0502040204020203" pitchFamily="34" charset="0"/>
                <a:cs typeface="Segoe UI" panose="020B0502040204020203" pitchFamily="34" charset="0"/>
              </a:rPr>
              <a:t>, </a:t>
            </a:r>
            <a:r>
              <a:rPr lang="en-US" b="1" dirty="0">
                <a:latin typeface="Segoe UI" panose="020B0502040204020203" pitchFamily="34" charset="0"/>
                <a:cs typeface="Segoe UI" panose="020B0502040204020203" pitchFamily="34" charset="0"/>
              </a:rPr>
              <a:t>Comparison</a:t>
            </a:r>
            <a:r>
              <a:rPr lang="en-US" dirty="0">
                <a:latin typeface="Segoe UI" panose="020B0502040204020203" pitchFamily="34" charset="0"/>
                <a:cs typeface="Segoe UI" panose="020B0502040204020203" pitchFamily="34" charset="0"/>
              </a:rPr>
              <a:t>, or </a:t>
            </a:r>
            <a:r>
              <a:rPr lang="en-US" b="1" dirty="0">
                <a:latin typeface="Segoe UI" panose="020B0502040204020203" pitchFamily="34" charset="0"/>
                <a:cs typeface="Segoe UI" panose="020B0502040204020203" pitchFamily="34" charset="0"/>
              </a:rPr>
              <a:t>Picture with Caption</a:t>
            </a:r>
            <a:r>
              <a:rPr lang="en-US" dirty="0">
                <a:latin typeface="Segoe UI" panose="020B0502040204020203" pitchFamily="34" charset="0"/>
                <a:cs typeface="Segoe UI" panose="020B0502040204020203" pitchFamily="34" charset="0"/>
              </a:rPr>
              <a:t>.  </a:t>
            </a:r>
            <a:r>
              <a:rPr lang="en-US" i="1" dirty="0">
                <a:latin typeface="Segoe UI" panose="020B0502040204020203" pitchFamily="34" charset="0"/>
                <a:cs typeface="Segoe UI" panose="020B0502040204020203" pitchFamily="34" charset="0"/>
              </a:rPr>
              <a:t>Note: A different layout might change the look of the icons on this page.</a:t>
            </a:r>
          </a:p>
          <a:p>
            <a:endParaRPr lang="en-US" i="1" dirty="0">
              <a:latin typeface="Segoe UI" panose="020B0502040204020203" pitchFamily="34" charset="0"/>
              <a:cs typeface="Segoe UI" panose="020B0502040204020203" pitchFamily="34" charset="0"/>
            </a:endParaRPr>
          </a:p>
          <a:p>
            <a:r>
              <a:rPr lang="en-US" i="0" dirty="0">
                <a:latin typeface="Segoe UI" panose="020B0502040204020203" pitchFamily="34" charset="0"/>
                <a:cs typeface="Segoe UI" panose="020B0502040204020203" pitchFamily="34" charset="0"/>
              </a:rPr>
              <a:t>You will also want to state your facts.  You have done the research now share some of the interesting facts with your audience.  Facts do not have to be boring; you can communicate facts in a variety of ways by going to the Insert Tab.  In the Insert tab you can: </a:t>
            </a:r>
          </a:p>
          <a:p>
            <a:pPr marL="174708" indent="-174708">
              <a:buFont typeface="Arial" panose="020B0604020202020204" pitchFamily="34" charset="0"/>
              <a:buChar char="•"/>
            </a:pPr>
            <a:r>
              <a:rPr lang="en-US" i="0" dirty="0">
                <a:latin typeface="Segoe UI" panose="020B0502040204020203" pitchFamily="34" charset="0"/>
                <a:cs typeface="Segoe UI" panose="020B0502040204020203" pitchFamily="34" charset="0"/>
              </a:rPr>
              <a:t>Insert </a:t>
            </a:r>
            <a:r>
              <a:rPr lang="en-US" b="1" i="0" dirty="0">
                <a:latin typeface="Segoe UI" panose="020B0502040204020203" pitchFamily="34" charset="0"/>
                <a:cs typeface="Segoe UI" panose="020B0502040204020203" pitchFamily="34" charset="0"/>
              </a:rPr>
              <a:t>pictures</a:t>
            </a:r>
            <a:r>
              <a:rPr lang="en-US" i="0" dirty="0">
                <a:latin typeface="Segoe UI" panose="020B0502040204020203" pitchFamily="34" charset="0"/>
                <a:cs typeface="Segoe UI" panose="020B0502040204020203" pitchFamily="34" charset="0"/>
              </a:rPr>
              <a:t> from your computer or </a:t>
            </a:r>
            <a:r>
              <a:rPr lang="en-US" b="1" i="0" dirty="0">
                <a:latin typeface="Segoe UI" panose="020B0502040204020203" pitchFamily="34" charset="0"/>
                <a:cs typeface="Segoe UI" panose="020B0502040204020203" pitchFamily="34" charset="0"/>
              </a:rPr>
              <a:t>online</a:t>
            </a:r>
            <a:r>
              <a:rPr lang="en-US" i="0" dirty="0">
                <a:latin typeface="Segoe UI" panose="020B0502040204020203" pitchFamily="34" charset="0"/>
                <a:cs typeface="Segoe UI" panose="020B0502040204020203" pitchFamily="34" charset="0"/>
              </a:rPr>
              <a:t>.</a:t>
            </a:r>
          </a:p>
          <a:p>
            <a:pPr marL="174708" indent="-174708">
              <a:buFont typeface="Arial" panose="020B0604020202020204" pitchFamily="34" charset="0"/>
              <a:buChar char="•"/>
            </a:pPr>
            <a:r>
              <a:rPr lang="en-US" i="0" dirty="0">
                <a:latin typeface="Segoe UI" panose="020B0502040204020203" pitchFamily="34" charset="0"/>
                <a:cs typeface="Segoe UI" panose="020B0502040204020203" pitchFamily="34" charset="0"/>
              </a:rPr>
              <a:t>Add a </a:t>
            </a:r>
            <a:r>
              <a:rPr lang="en-US" b="1" i="0" dirty="0">
                <a:latin typeface="Segoe UI" panose="020B0502040204020203" pitchFamily="34" charset="0"/>
                <a:cs typeface="Segoe UI" panose="020B0502040204020203" pitchFamily="34" charset="0"/>
              </a:rPr>
              <a:t>chart </a:t>
            </a:r>
          </a:p>
          <a:p>
            <a:pPr marL="174708" indent="-174708">
              <a:buFont typeface="Arial" panose="020B0604020202020204" pitchFamily="34" charset="0"/>
              <a:buChar char="•"/>
            </a:pPr>
            <a:r>
              <a:rPr lang="en-US" i="0" dirty="0">
                <a:latin typeface="Segoe UI" panose="020B0502040204020203" pitchFamily="34" charset="0"/>
                <a:cs typeface="Segoe UI" panose="020B0502040204020203" pitchFamily="34" charset="0"/>
              </a:rPr>
              <a:t>Create some </a:t>
            </a:r>
            <a:r>
              <a:rPr lang="en-US" b="1" i="0" dirty="0">
                <a:latin typeface="Segoe UI" panose="020B0502040204020203" pitchFamily="34" charset="0"/>
                <a:cs typeface="Segoe UI" panose="020B0502040204020203" pitchFamily="34" charset="0"/>
              </a:rPr>
              <a:t>SmartArt</a:t>
            </a:r>
          </a:p>
          <a:p>
            <a:pPr marL="174708" indent="-174708">
              <a:buFont typeface="Arial" panose="020B0604020202020204" pitchFamily="34" charset="0"/>
              <a:buChar char="•"/>
            </a:pPr>
            <a:r>
              <a:rPr lang="en-US" i="0" dirty="0">
                <a:latin typeface="Segoe UI" panose="020B0502040204020203" pitchFamily="34" charset="0"/>
                <a:cs typeface="Segoe UI" panose="020B0502040204020203" pitchFamily="34" charset="0"/>
              </a:rPr>
              <a:t>Insert a variety of icons to help your facts come to life.  Note: You can change the color of the icons by selecting the icon and then click on the </a:t>
            </a:r>
            <a:r>
              <a:rPr lang="en-US" b="1" i="0" dirty="0">
                <a:latin typeface="Segoe UI" panose="020B0502040204020203" pitchFamily="34" charset="0"/>
                <a:cs typeface="Segoe UI" panose="020B0502040204020203" pitchFamily="34" charset="0"/>
              </a:rPr>
              <a:t>Format</a:t>
            </a:r>
            <a:r>
              <a:rPr lang="en-US" i="0" dirty="0">
                <a:latin typeface="Segoe UI" panose="020B0502040204020203" pitchFamily="34" charset="0"/>
                <a:cs typeface="Segoe UI" panose="020B0502040204020203" pitchFamily="34" charset="0"/>
              </a:rPr>
              <a:t> tab and then </a:t>
            </a:r>
            <a:r>
              <a:rPr lang="en-US" b="1" i="0" dirty="0">
                <a:latin typeface="Segoe UI" panose="020B0502040204020203" pitchFamily="34" charset="0"/>
                <a:cs typeface="Segoe UI" panose="020B0502040204020203" pitchFamily="34" charset="0"/>
              </a:rPr>
              <a:t>Graphics Fill</a:t>
            </a:r>
            <a:r>
              <a:rPr lang="en-US" i="0" dirty="0">
                <a:latin typeface="Segoe UI" panose="020B0502040204020203" pitchFamily="34" charset="0"/>
                <a:cs typeface="Segoe UI" panose="020B0502040204020203" pitchFamily="34" charset="0"/>
              </a:rPr>
              <a:t>.  From there, you will choose a color from the list or choose </a:t>
            </a:r>
            <a:r>
              <a:rPr lang="en-US" b="1" i="0" dirty="0">
                <a:latin typeface="Segoe UI" panose="020B0502040204020203" pitchFamily="34" charset="0"/>
                <a:cs typeface="Segoe UI" panose="020B0502040204020203" pitchFamily="34" charset="0"/>
              </a:rPr>
              <a:t>More Fill Colors </a:t>
            </a:r>
            <a:r>
              <a:rPr lang="en-US" i="0" dirty="0">
                <a:latin typeface="Segoe UI" panose="020B0502040204020203" pitchFamily="34" charset="0"/>
                <a:cs typeface="Segoe UI" panose="020B0502040204020203" pitchFamily="34" charset="0"/>
              </a:rPr>
              <a:t>to give you more options.</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Since this research presentation is a result of your hard work and searching, you want to make sure you support the claims or points in your presentation with facts from your research findings.  Make sure you give the author proper credit for helping you share your ideas.  If one of your sources has a video that is relevant to your topic, you can add the video as added support.  Keep in mind the length of the video and the amount of time you have for your presentation.  For a 5 minute speech, the video should be no longer than 30 seconds.  </a:t>
            </a:r>
          </a:p>
          <a:p>
            <a:endParaRPr lang="en-US" dirty="0">
              <a:latin typeface="Segoe UI" panose="020B0502040204020203" pitchFamily="34" charset="0"/>
              <a:cs typeface="Segoe UI" panose="020B0502040204020203" pitchFamily="34" charset="0"/>
            </a:endParaRPr>
          </a:p>
          <a:p>
            <a:r>
              <a:rPr lang="en-US" b="1" i="1" dirty="0">
                <a:latin typeface="Segoe UI" panose="020B0502040204020203" pitchFamily="34" charset="0"/>
                <a:cs typeface="Segoe UI" panose="020B0502040204020203" pitchFamily="34" charset="0"/>
              </a:rPr>
              <a:t>Questions to consider: </a:t>
            </a:r>
          </a:p>
          <a:p>
            <a:pPr marL="232943" indent="-232943">
              <a:buAutoNum type="arabicPeriod"/>
            </a:pPr>
            <a:r>
              <a:rPr lang="en-US" dirty="0">
                <a:latin typeface="Segoe UI" panose="020B0502040204020203" pitchFamily="34" charset="0"/>
                <a:cs typeface="Segoe UI" panose="020B0502040204020203" pitchFamily="34" charset="0"/>
              </a:rPr>
              <a:t>How will you state the author of the source?</a:t>
            </a:r>
          </a:p>
          <a:p>
            <a:pPr marL="232943" indent="-232943">
              <a:buAutoNum type="arabicPeriod"/>
            </a:pPr>
            <a:r>
              <a:rPr lang="en-US" dirty="0">
                <a:latin typeface="Segoe UI" panose="020B0502040204020203" pitchFamily="34" charset="0"/>
                <a:cs typeface="Segoe UI" panose="020B0502040204020203" pitchFamily="34" charset="0"/>
              </a:rPr>
              <a:t>Will you need to cite the source on the slide?</a:t>
            </a:r>
          </a:p>
          <a:p>
            <a:pPr defTabSz="931774">
              <a:defRPr/>
            </a:pPr>
            <a:endParaRPr lang="en-US" dirty="0">
              <a:latin typeface="Segoe UI" panose="020B0502040204020203" pitchFamily="34" charset="0"/>
              <a:cs typeface="Segoe UI" panose="020B0502040204020203" pitchFamily="34" charset="0"/>
            </a:endParaRPr>
          </a:p>
          <a:p>
            <a:pPr defTabSz="931774">
              <a:defRPr/>
            </a:pPr>
            <a:r>
              <a:rPr lang="en-US" dirty="0">
                <a:latin typeface="Segoe UI" panose="020B0502040204020203" pitchFamily="34" charset="0"/>
                <a:cs typeface="Segoe UI" panose="020B0502040204020203" pitchFamily="34" charset="0"/>
              </a:rPr>
              <a:t>What are some ways you can engage your audience so they feel like they are a part of the presentation?  Some ideas to consider is by taking a quick poll like: by a show of hands, how many of you think school uniforms are a way to cut down on bullying?  Another suggestion is to have them hold up a certain number of fingers to see if they agree or disagree.  Finally, you can share a story that the audience can relate to that makes them laugh.</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After all the applause, your audience may have some questions.  Be prepared to answer some of their questions by making a list of questions you think they might ask. You may also want to share the presentation with them by providing the link to your presentation, if they want more information.</a:t>
            </a:r>
          </a:p>
        </p:txBody>
      </p:sp>
      <p:sp>
        <p:nvSpPr>
          <p:cNvPr id="4" name="Slide Number Placeholder 3"/>
          <p:cNvSpPr>
            <a:spLocks noGrp="1"/>
          </p:cNvSpPr>
          <p:nvPr>
            <p:ph type="sldNum" sz="quarter" idx="10"/>
          </p:nvPr>
        </p:nvSpPr>
        <p:spPr/>
        <p:txBody>
          <a:bodyPr/>
          <a:lstStyle/>
          <a:p>
            <a:fld id="{BC849E9A-41F7-4779-A581-48A7C374A227}" type="slidenum">
              <a:rPr lang="en-US" smtClean="0"/>
              <a:t>7</a:t>
            </a:fld>
            <a:endParaRPr lang="en-US" dirty="0"/>
          </a:p>
        </p:txBody>
      </p:sp>
    </p:spTree>
    <p:extLst>
      <p:ext uri="{BB962C8B-B14F-4D97-AF65-F5344CB8AC3E}">
        <p14:creationId xmlns:p14="http://schemas.microsoft.com/office/powerpoint/2010/main" val="1335805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After you’ve done your research, it’s time to put your presentation together.  The first step in the process is to introduce the topic.  This is a great time to connect your topic to something that your audience can relate.  In other words, why should they listen to all the information you will be sharing in your research presentation?  What is in it for them?  You may also want to include a graphic or image to grab their attention.</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Feel free to duplicate this slide by right-clicking on this slide in the slides pane to the left and select </a:t>
            </a:r>
            <a:r>
              <a:rPr lang="en-US" b="1" dirty="0">
                <a:latin typeface="Segoe UI" panose="020B0502040204020203" pitchFamily="34" charset="0"/>
                <a:cs typeface="Segoe UI" panose="020B0502040204020203" pitchFamily="34" charset="0"/>
              </a:rPr>
              <a:t>Duplicate Slide</a:t>
            </a:r>
            <a:r>
              <a:rPr lang="en-US" dirty="0">
                <a:latin typeface="Segoe UI" panose="020B0502040204020203" pitchFamily="34" charset="0"/>
                <a:cs typeface="Segoe UI" panose="020B0502040204020203" pitchFamily="34" charset="0"/>
              </a:rPr>
              <a:t>.</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The next step in your presentation is to state your claim or topic clearly.  Your teacher may even call this your thesis.  As you state your thesis, you may find that this layout is not the best layout for your claim or topic.  You can change the layout by clicking the drop-down menu next to the </a:t>
            </a:r>
            <a:r>
              <a:rPr lang="en-US" b="1" dirty="0">
                <a:latin typeface="Segoe UI" panose="020B0502040204020203" pitchFamily="34" charset="0"/>
                <a:cs typeface="Segoe UI" panose="020B0502040204020203" pitchFamily="34" charset="0"/>
              </a:rPr>
              <a:t>Layout</a:t>
            </a:r>
            <a:r>
              <a:rPr lang="en-US" dirty="0">
                <a:latin typeface="Segoe UI" panose="020B0502040204020203" pitchFamily="34" charset="0"/>
                <a:cs typeface="Segoe UI" panose="020B0502040204020203" pitchFamily="34" charset="0"/>
              </a:rPr>
              <a:t> in the </a:t>
            </a:r>
            <a:r>
              <a:rPr lang="en-US" b="1" dirty="0">
                <a:latin typeface="Segoe UI" panose="020B0502040204020203" pitchFamily="34" charset="0"/>
                <a:cs typeface="Segoe UI" panose="020B0502040204020203" pitchFamily="34" charset="0"/>
              </a:rPr>
              <a:t>Slides</a:t>
            </a:r>
            <a:r>
              <a:rPr lang="en-US" dirty="0">
                <a:latin typeface="Segoe UI" panose="020B0502040204020203" pitchFamily="34" charset="0"/>
                <a:cs typeface="Segoe UI" panose="020B0502040204020203" pitchFamily="34" charset="0"/>
              </a:rPr>
              <a:t> menu section.  You can choose </a:t>
            </a:r>
            <a:r>
              <a:rPr lang="en-US" b="1" dirty="0">
                <a:latin typeface="Segoe UI" panose="020B0502040204020203" pitchFamily="34" charset="0"/>
                <a:cs typeface="Segoe UI" panose="020B0502040204020203" pitchFamily="34" charset="0"/>
              </a:rPr>
              <a:t>Two Content</a:t>
            </a:r>
            <a:r>
              <a:rPr lang="en-US" dirty="0">
                <a:latin typeface="Segoe UI" panose="020B0502040204020203" pitchFamily="34" charset="0"/>
                <a:cs typeface="Segoe UI" panose="020B0502040204020203" pitchFamily="34" charset="0"/>
              </a:rPr>
              <a:t>, </a:t>
            </a:r>
            <a:r>
              <a:rPr lang="en-US" b="1" dirty="0">
                <a:latin typeface="Segoe UI" panose="020B0502040204020203" pitchFamily="34" charset="0"/>
                <a:cs typeface="Segoe UI" panose="020B0502040204020203" pitchFamily="34" charset="0"/>
              </a:rPr>
              <a:t>Comparison</a:t>
            </a:r>
            <a:r>
              <a:rPr lang="en-US" dirty="0">
                <a:latin typeface="Segoe UI" panose="020B0502040204020203" pitchFamily="34" charset="0"/>
                <a:cs typeface="Segoe UI" panose="020B0502040204020203" pitchFamily="34" charset="0"/>
              </a:rPr>
              <a:t>, or </a:t>
            </a:r>
            <a:r>
              <a:rPr lang="en-US" b="1" dirty="0">
                <a:latin typeface="Segoe UI" panose="020B0502040204020203" pitchFamily="34" charset="0"/>
                <a:cs typeface="Segoe UI" panose="020B0502040204020203" pitchFamily="34" charset="0"/>
              </a:rPr>
              <a:t>Picture with Caption</a:t>
            </a:r>
            <a:r>
              <a:rPr lang="en-US" dirty="0">
                <a:latin typeface="Segoe UI" panose="020B0502040204020203" pitchFamily="34" charset="0"/>
                <a:cs typeface="Segoe UI" panose="020B0502040204020203" pitchFamily="34" charset="0"/>
              </a:rPr>
              <a:t>.  </a:t>
            </a:r>
            <a:r>
              <a:rPr lang="en-US" i="1" dirty="0">
                <a:latin typeface="Segoe UI" panose="020B0502040204020203" pitchFamily="34" charset="0"/>
                <a:cs typeface="Segoe UI" panose="020B0502040204020203" pitchFamily="34" charset="0"/>
              </a:rPr>
              <a:t>Note: A different layout might change the look of the icons on this page.</a:t>
            </a:r>
          </a:p>
          <a:p>
            <a:endParaRPr lang="en-US" i="1" dirty="0">
              <a:latin typeface="Segoe UI" panose="020B0502040204020203" pitchFamily="34" charset="0"/>
              <a:cs typeface="Segoe UI" panose="020B0502040204020203" pitchFamily="34" charset="0"/>
            </a:endParaRPr>
          </a:p>
          <a:p>
            <a:r>
              <a:rPr lang="en-US" i="0" dirty="0">
                <a:latin typeface="Segoe UI" panose="020B0502040204020203" pitchFamily="34" charset="0"/>
                <a:cs typeface="Segoe UI" panose="020B0502040204020203" pitchFamily="34" charset="0"/>
              </a:rPr>
              <a:t>You will also want to state your facts.  You have done the research now share some of the interesting facts with your audience.  Facts do not have to be boring; you can communicate facts in a variety of ways by going to the Insert Tab.  In the Insert tab you can: </a:t>
            </a:r>
          </a:p>
          <a:p>
            <a:pPr marL="174708" indent="-174708">
              <a:buFont typeface="Arial" panose="020B0604020202020204" pitchFamily="34" charset="0"/>
              <a:buChar char="•"/>
            </a:pPr>
            <a:r>
              <a:rPr lang="en-US" i="0" dirty="0">
                <a:latin typeface="Segoe UI" panose="020B0502040204020203" pitchFamily="34" charset="0"/>
                <a:cs typeface="Segoe UI" panose="020B0502040204020203" pitchFamily="34" charset="0"/>
              </a:rPr>
              <a:t>Insert </a:t>
            </a:r>
            <a:r>
              <a:rPr lang="en-US" b="1" i="0" dirty="0">
                <a:latin typeface="Segoe UI" panose="020B0502040204020203" pitchFamily="34" charset="0"/>
                <a:cs typeface="Segoe UI" panose="020B0502040204020203" pitchFamily="34" charset="0"/>
              </a:rPr>
              <a:t>pictures</a:t>
            </a:r>
            <a:r>
              <a:rPr lang="en-US" i="0" dirty="0">
                <a:latin typeface="Segoe UI" panose="020B0502040204020203" pitchFamily="34" charset="0"/>
                <a:cs typeface="Segoe UI" panose="020B0502040204020203" pitchFamily="34" charset="0"/>
              </a:rPr>
              <a:t> from your computer or </a:t>
            </a:r>
            <a:r>
              <a:rPr lang="en-US" b="1" i="0" dirty="0">
                <a:latin typeface="Segoe UI" panose="020B0502040204020203" pitchFamily="34" charset="0"/>
                <a:cs typeface="Segoe UI" panose="020B0502040204020203" pitchFamily="34" charset="0"/>
              </a:rPr>
              <a:t>online</a:t>
            </a:r>
            <a:r>
              <a:rPr lang="en-US" i="0" dirty="0">
                <a:latin typeface="Segoe UI" panose="020B0502040204020203" pitchFamily="34" charset="0"/>
                <a:cs typeface="Segoe UI" panose="020B0502040204020203" pitchFamily="34" charset="0"/>
              </a:rPr>
              <a:t>.</a:t>
            </a:r>
          </a:p>
          <a:p>
            <a:pPr marL="174708" indent="-174708">
              <a:buFont typeface="Arial" panose="020B0604020202020204" pitchFamily="34" charset="0"/>
              <a:buChar char="•"/>
            </a:pPr>
            <a:r>
              <a:rPr lang="en-US" i="0" dirty="0">
                <a:latin typeface="Segoe UI" panose="020B0502040204020203" pitchFamily="34" charset="0"/>
                <a:cs typeface="Segoe UI" panose="020B0502040204020203" pitchFamily="34" charset="0"/>
              </a:rPr>
              <a:t>Add a </a:t>
            </a:r>
            <a:r>
              <a:rPr lang="en-US" b="1" i="0" dirty="0">
                <a:latin typeface="Segoe UI" panose="020B0502040204020203" pitchFamily="34" charset="0"/>
                <a:cs typeface="Segoe UI" panose="020B0502040204020203" pitchFamily="34" charset="0"/>
              </a:rPr>
              <a:t>chart </a:t>
            </a:r>
          </a:p>
          <a:p>
            <a:pPr marL="174708" indent="-174708">
              <a:buFont typeface="Arial" panose="020B0604020202020204" pitchFamily="34" charset="0"/>
              <a:buChar char="•"/>
            </a:pPr>
            <a:r>
              <a:rPr lang="en-US" i="0" dirty="0">
                <a:latin typeface="Segoe UI" panose="020B0502040204020203" pitchFamily="34" charset="0"/>
                <a:cs typeface="Segoe UI" panose="020B0502040204020203" pitchFamily="34" charset="0"/>
              </a:rPr>
              <a:t>Create some </a:t>
            </a:r>
            <a:r>
              <a:rPr lang="en-US" b="1" i="0" dirty="0">
                <a:latin typeface="Segoe UI" panose="020B0502040204020203" pitchFamily="34" charset="0"/>
                <a:cs typeface="Segoe UI" panose="020B0502040204020203" pitchFamily="34" charset="0"/>
              </a:rPr>
              <a:t>SmartArt</a:t>
            </a:r>
          </a:p>
          <a:p>
            <a:pPr marL="174708" indent="-174708">
              <a:buFont typeface="Arial" panose="020B0604020202020204" pitchFamily="34" charset="0"/>
              <a:buChar char="•"/>
            </a:pPr>
            <a:r>
              <a:rPr lang="en-US" i="0" dirty="0">
                <a:latin typeface="Segoe UI" panose="020B0502040204020203" pitchFamily="34" charset="0"/>
                <a:cs typeface="Segoe UI" panose="020B0502040204020203" pitchFamily="34" charset="0"/>
              </a:rPr>
              <a:t>Insert a variety of icons to help your facts come to life.  Note: You can change the color of the icons by selecting the icon and then click on the </a:t>
            </a:r>
            <a:r>
              <a:rPr lang="en-US" b="1" i="0" dirty="0">
                <a:latin typeface="Segoe UI" panose="020B0502040204020203" pitchFamily="34" charset="0"/>
                <a:cs typeface="Segoe UI" panose="020B0502040204020203" pitchFamily="34" charset="0"/>
              </a:rPr>
              <a:t>Format</a:t>
            </a:r>
            <a:r>
              <a:rPr lang="en-US" i="0" dirty="0">
                <a:latin typeface="Segoe UI" panose="020B0502040204020203" pitchFamily="34" charset="0"/>
                <a:cs typeface="Segoe UI" panose="020B0502040204020203" pitchFamily="34" charset="0"/>
              </a:rPr>
              <a:t> tab and then </a:t>
            </a:r>
            <a:r>
              <a:rPr lang="en-US" b="1" i="0" dirty="0">
                <a:latin typeface="Segoe UI" panose="020B0502040204020203" pitchFamily="34" charset="0"/>
                <a:cs typeface="Segoe UI" panose="020B0502040204020203" pitchFamily="34" charset="0"/>
              </a:rPr>
              <a:t>Graphics Fill</a:t>
            </a:r>
            <a:r>
              <a:rPr lang="en-US" i="0" dirty="0">
                <a:latin typeface="Segoe UI" panose="020B0502040204020203" pitchFamily="34" charset="0"/>
                <a:cs typeface="Segoe UI" panose="020B0502040204020203" pitchFamily="34" charset="0"/>
              </a:rPr>
              <a:t>.  From there, you will choose a color from the list or choose </a:t>
            </a:r>
            <a:r>
              <a:rPr lang="en-US" b="1" i="0" dirty="0">
                <a:latin typeface="Segoe UI" panose="020B0502040204020203" pitchFamily="34" charset="0"/>
                <a:cs typeface="Segoe UI" panose="020B0502040204020203" pitchFamily="34" charset="0"/>
              </a:rPr>
              <a:t>More Fill Colors </a:t>
            </a:r>
            <a:r>
              <a:rPr lang="en-US" i="0" dirty="0">
                <a:latin typeface="Segoe UI" panose="020B0502040204020203" pitchFamily="34" charset="0"/>
                <a:cs typeface="Segoe UI" panose="020B0502040204020203" pitchFamily="34" charset="0"/>
              </a:rPr>
              <a:t>to give you more options.</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Since this research presentation is a result of your hard work and searching, you want to make sure you support the claims or points in your presentation with facts from your research findings.  Make sure you give the author proper credit for helping you share your ideas.  If one of your sources has a video that is relevant to your topic, you can add the video as added support.  Keep in mind the length of the video and the amount of time you have for your presentation.  For a 5 minute speech, the video should be no longer than 30 seconds.  </a:t>
            </a:r>
          </a:p>
          <a:p>
            <a:endParaRPr lang="en-US" dirty="0">
              <a:latin typeface="Segoe UI" panose="020B0502040204020203" pitchFamily="34" charset="0"/>
              <a:cs typeface="Segoe UI" panose="020B0502040204020203" pitchFamily="34" charset="0"/>
            </a:endParaRPr>
          </a:p>
          <a:p>
            <a:r>
              <a:rPr lang="en-US" b="1" i="1" dirty="0">
                <a:latin typeface="Segoe UI" panose="020B0502040204020203" pitchFamily="34" charset="0"/>
                <a:cs typeface="Segoe UI" panose="020B0502040204020203" pitchFamily="34" charset="0"/>
              </a:rPr>
              <a:t>Questions to consider: </a:t>
            </a:r>
          </a:p>
          <a:p>
            <a:pPr marL="232943" indent="-232943">
              <a:buAutoNum type="arabicPeriod"/>
            </a:pPr>
            <a:r>
              <a:rPr lang="en-US" dirty="0">
                <a:latin typeface="Segoe UI" panose="020B0502040204020203" pitchFamily="34" charset="0"/>
                <a:cs typeface="Segoe UI" panose="020B0502040204020203" pitchFamily="34" charset="0"/>
              </a:rPr>
              <a:t>How will you state the author of the source?</a:t>
            </a:r>
          </a:p>
          <a:p>
            <a:pPr marL="232943" indent="-232943">
              <a:buAutoNum type="arabicPeriod"/>
            </a:pPr>
            <a:r>
              <a:rPr lang="en-US" dirty="0">
                <a:latin typeface="Segoe UI" panose="020B0502040204020203" pitchFamily="34" charset="0"/>
                <a:cs typeface="Segoe UI" panose="020B0502040204020203" pitchFamily="34" charset="0"/>
              </a:rPr>
              <a:t>Will you need to cite the source on the slide?</a:t>
            </a:r>
          </a:p>
          <a:p>
            <a:pPr defTabSz="931774">
              <a:defRPr/>
            </a:pPr>
            <a:endParaRPr lang="en-US" dirty="0">
              <a:latin typeface="Segoe UI" panose="020B0502040204020203" pitchFamily="34" charset="0"/>
              <a:cs typeface="Segoe UI" panose="020B0502040204020203" pitchFamily="34" charset="0"/>
            </a:endParaRPr>
          </a:p>
          <a:p>
            <a:pPr defTabSz="931774">
              <a:defRPr/>
            </a:pPr>
            <a:r>
              <a:rPr lang="en-US" dirty="0">
                <a:latin typeface="Segoe UI" panose="020B0502040204020203" pitchFamily="34" charset="0"/>
                <a:cs typeface="Segoe UI" panose="020B0502040204020203" pitchFamily="34" charset="0"/>
              </a:rPr>
              <a:t>What are some ways you can engage your audience so they feel like they are a part of the presentation?  Some ideas to consider is by taking a quick poll like: by a show of hands, how many of you think school uniforms are a way to cut down on bullying?  Another suggestion is to have them hold up a certain number of fingers to see if they agree or disagree.  Finally, you can share a story that the audience can relate to that makes them laugh.</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After all the applause, your audience may have some questions.  Be prepared to answer some of their questions by making a list of questions you think they might ask. You may also want to share the presentation with them by providing the link to your presentation, if they want more information.</a:t>
            </a:r>
          </a:p>
        </p:txBody>
      </p:sp>
      <p:sp>
        <p:nvSpPr>
          <p:cNvPr id="4" name="Slide Number Placeholder 3"/>
          <p:cNvSpPr>
            <a:spLocks noGrp="1"/>
          </p:cNvSpPr>
          <p:nvPr>
            <p:ph type="sldNum" sz="quarter" idx="10"/>
          </p:nvPr>
        </p:nvSpPr>
        <p:spPr/>
        <p:txBody>
          <a:bodyPr/>
          <a:lstStyle/>
          <a:p>
            <a:fld id="{BC849E9A-41F7-4779-A581-48A7C374A227}" type="slidenum">
              <a:rPr lang="en-US" smtClean="0"/>
              <a:t>8</a:t>
            </a:fld>
            <a:endParaRPr lang="en-US" dirty="0"/>
          </a:p>
        </p:txBody>
      </p:sp>
    </p:spTree>
    <p:extLst>
      <p:ext uri="{BB962C8B-B14F-4D97-AF65-F5344CB8AC3E}">
        <p14:creationId xmlns:p14="http://schemas.microsoft.com/office/powerpoint/2010/main" val="3840653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After you’ve done your research, it’s time to put your presentation together.  The first step in the process is to introduce the topic.  This is a great time to connect your topic to something that your audience can relate.  In other words, why should they listen to all the information you will be sharing in your research presentation?  What is in it for them?  You may also want to include a graphic or image to grab their attention.</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Feel free to duplicate this slide by right-clicking on this slide in the slides pane to the left and select </a:t>
            </a:r>
            <a:r>
              <a:rPr lang="en-US" b="1" dirty="0">
                <a:latin typeface="Segoe UI" panose="020B0502040204020203" pitchFamily="34" charset="0"/>
                <a:cs typeface="Segoe UI" panose="020B0502040204020203" pitchFamily="34" charset="0"/>
              </a:rPr>
              <a:t>Duplicate Slide</a:t>
            </a:r>
            <a:r>
              <a:rPr lang="en-US" dirty="0">
                <a:latin typeface="Segoe UI" panose="020B0502040204020203" pitchFamily="34" charset="0"/>
                <a:cs typeface="Segoe UI" panose="020B0502040204020203" pitchFamily="34" charset="0"/>
              </a:rPr>
              <a:t>.</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The next step in your presentation is to state your claim or topic clearly.  Your teacher may even call this your thesis.  As you state your thesis, you may find that this layout is not the best layout for your claim or topic.  You can change the layout by clicking the drop-down menu next to the </a:t>
            </a:r>
            <a:r>
              <a:rPr lang="en-US" b="1" dirty="0">
                <a:latin typeface="Segoe UI" panose="020B0502040204020203" pitchFamily="34" charset="0"/>
                <a:cs typeface="Segoe UI" panose="020B0502040204020203" pitchFamily="34" charset="0"/>
              </a:rPr>
              <a:t>Layout</a:t>
            </a:r>
            <a:r>
              <a:rPr lang="en-US" dirty="0">
                <a:latin typeface="Segoe UI" panose="020B0502040204020203" pitchFamily="34" charset="0"/>
                <a:cs typeface="Segoe UI" panose="020B0502040204020203" pitchFamily="34" charset="0"/>
              </a:rPr>
              <a:t> in the </a:t>
            </a:r>
            <a:r>
              <a:rPr lang="en-US" b="1" dirty="0">
                <a:latin typeface="Segoe UI" panose="020B0502040204020203" pitchFamily="34" charset="0"/>
                <a:cs typeface="Segoe UI" panose="020B0502040204020203" pitchFamily="34" charset="0"/>
              </a:rPr>
              <a:t>Slides</a:t>
            </a:r>
            <a:r>
              <a:rPr lang="en-US" dirty="0">
                <a:latin typeface="Segoe UI" panose="020B0502040204020203" pitchFamily="34" charset="0"/>
                <a:cs typeface="Segoe UI" panose="020B0502040204020203" pitchFamily="34" charset="0"/>
              </a:rPr>
              <a:t> menu section.  You can choose </a:t>
            </a:r>
            <a:r>
              <a:rPr lang="en-US" b="1" dirty="0">
                <a:latin typeface="Segoe UI" panose="020B0502040204020203" pitchFamily="34" charset="0"/>
                <a:cs typeface="Segoe UI" panose="020B0502040204020203" pitchFamily="34" charset="0"/>
              </a:rPr>
              <a:t>Two Content</a:t>
            </a:r>
            <a:r>
              <a:rPr lang="en-US" dirty="0">
                <a:latin typeface="Segoe UI" panose="020B0502040204020203" pitchFamily="34" charset="0"/>
                <a:cs typeface="Segoe UI" panose="020B0502040204020203" pitchFamily="34" charset="0"/>
              </a:rPr>
              <a:t>, </a:t>
            </a:r>
            <a:r>
              <a:rPr lang="en-US" b="1" dirty="0">
                <a:latin typeface="Segoe UI" panose="020B0502040204020203" pitchFamily="34" charset="0"/>
                <a:cs typeface="Segoe UI" panose="020B0502040204020203" pitchFamily="34" charset="0"/>
              </a:rPr>
              <a:t>Comparison</a:t>
            </a:r>
            <a:r>
              <a:rPr lang="en-US" dirty="0">
                <a:latin typeface="Segoe UI" panose="020B0502040204020203" pitchFamily="34" charset="0"/>
                <a:cs typeface="Segoe UI" panose="020B0502040204020203" pitchFamily="34" charset="0"/>
              </a:rPr>
              <a:t>, or </a:t>
            </a:r>
            <a:r>
              <a:rPr lang="en-US" b="1" dirty="0">
                <a:latin typeface="Segoe UI" panose="020B0502040204020203" pitchFamily="34" charset="0"/>
                <a:cs typeface="Segoe UI" panose="020B0502040204020203" pitchFamily="34" charset="0"/>
              </a:rPr>
              <a:t>Picture with Caption</a:t>
            </a:r>
            <a:r>
              <a:rPr lang="en-US" dirty="0">
                <a:latin typeface="Segoe UI" panose="020B0502040204020203" pitchFamily="34" charset="0"/>
                <a:cs typeface="Segoe UI" panose="020B0502040204020203" pitchFamily="34" charset="0"/>
              </a:rPr>
              <a:t>.  </a:t>
            </a:r>
            <a:r>
              <a:rPr lang="en-US" i="1" dirty="0">
                <a:latin typeface="Segoe UI" panose="020B0502040204020203" pitchFamily="34" charset="0"/>
                <a:cs typeface="Segoe UI" panose="020B0502040204020203" pitchFamily="34" charset="0"/>
              </a:rPr>
              <a:t>Note: A different layout might change the look of the icons on this page.</a:t>
            </a:r>
          </a:p>
          <a:p>
            <a:endParaRPr lang="en-US" i="1" dirty="0">
              <a:latin typeface="Segoe UI" panose="020B0502040204020203" pitchFamily="34" charset="0"/>
              <a:cs typeface="Segoe UI" panose="020B0502040204020203" pitchFamily="34" charset="0"/>
            </a:endParaRPr>
          </a:p>
          <a:p>
            <a:r>
              <a:rPr lang="en-US" i="0" dirty="0">
                <a:latin typeface="Segoe UI" panose="020B0502040204020203" pitchFamily="34" charset="0"/>
                <a:cs typeface="Segoe UI" panose="020B0502040204020203" pitchFamily="34" charset="0"/>
              </a:rPr>
              <a:t>You will also want to state your facts.  You have done the research now share some of the interesting facts with your audience.  Facts do not have to be boring; you can communicate facts in a variety of ways by going to the Insert Tab.  In the Insert tab you can: </a:t>
            </a:r>
          </a:p>
          <a:p>
            <a:pPr marL="174708" indent="-174708">
              <a:buFont typeface="Arial" panose="020B0604020202020204" pitchFamily="34" charset="0"/>
              <a:buChar char="•"/>
            </a:pPr>
            <a:r>
              <a:rPr lang="en-US" i="0" dirty="0">
                <a:latin typeface="Segoe UI" panose="020B0502040204020203" pitchFamily="34" charset="0"/>
                <a:cs typeface="Segoe UI" panose="020B0502040204020203" pitchFamily="34" charset="0"/>
              </a:rPr>
              <a:t>Insert </a:t>
            </a:r>
            <a:r>
              <a:rPr lang="en-US" b="1" i="0" dirty="0">
                <a:latin typeface="Segoe UI" panose="020B0502040204020203" pitchFamily="34" charset="0"/>
                <a:cs typeface="Segoe UI" panose="020B0502040204020203" pitchFamily="34" charset="0"/>
              </a:rPr>
              <a:t>pictures</a:t>
            </a:r>
            <a:r>
              <a:rPr lang="en-US" i="0" dirty="0">
                <a:latin typeface="Segoe UI" panose="020B0502040204020203" pitchFamily="34" charset="0"/>
                <a:cs typeface="Segoe UI" panose="020B0502040204020203" pitchFamily="34" charset="0"/>
              </a:rPr>
              <a:t> from your computer or </a:t>
            </a:r>
            <a:r>
              <a:rPr lang="en-US" b="1" i="0" dirty="0">
                <a:latin typeface="Segoe UI" panose="020B0502040204020203" pitchFamily="34" charset="0"/>
                <a:cs typeface="Segoe UI" panose="020B0502040204020203" pitchFamily="34" charset="0"/>
              </a:rPr>
              <a:t>online</a:t>
            </a:r>
            <a:r>
              <a:rPr lang="en-US" i="0" dirty="0">
                <a:latin typeface="Segoe UI" panose="020B0502040204020203" pitchFamily="34" charset="0"/>
                <a:cs typeface="Segoe UI" panose="020B0502040204020203" pitchFamily="34" charset="0"/>
              </a:rPr>
              <a:t>.</a:t>
            </a:r>
          </a:p>
          <a:p>
            <a:pPr marL="174708" indent="-174708">
              <a:buFont typeface="Arial" panose="020B0604020202020204" pitchFamily="34" charset="0"/>
              <a:buChar char="•"/>
            </a:pPr>
            <a:r>
              <a:rPr lang="en-US" i="0" dirty="0">
                <a:latin typeface="Segoe UI" panose="020B0502040204020203" pitchFamily="34" charset="0"/>
                <a:cs typeface="Segoe UI" panose="020B0502040204020203" pitchFamily="34" charset="0"/>
              </a:rPr>
              <a:t>Add a </a:t>
            </a:r>
            <a:r>
              <a:rPr lang="en-US" b="1" i="0" dirty="0">
                <a:latin typeface="Segoe UI" panose="020B0502040204020203" pitchFamily="34" charset="0"/>
                <a:cs typeface="Segoe UI" panose="020B0502040204020203" pitchFamily="34" charset="0"/>
              </a:rPr>
              <a:t>chart </a:t>
            </a:r>
          </a:p>
          <a:p>
            <a:pPr marL="174708" indent="-174708">
              <a:buFont typeface="Arial" panose="020B0604020202020204" pitchFamily="34" charset="0"/>
              <a:buChar char="•"/>
            </a:pPr>
            <a:r>
              <a:rPr lang="en-US" i="0" dirty="0">
                <a:latin typeface="Segoe UI" panose="020B0502040204020203" pitchFamily="34" charset="0"/>
                <a:cs typeface="Segoe UI" panose="020B0502040204020203" pitchFamily="34" charset="0"/>
              </a:rPr>
              <a:t>Create some </a:t>
            </a:r>
            <a:r>
              <a:rPr lang="en-US" b="1" i="0" dirty="0">
                <a:latin typeface="Segoe UI" panose="020B0502040204020203" pitchFamily="34" charset="0"/>
                <a:cs typeface="Segoe UI" panose="020B0502040204020203" pitchFamily="34" charset="0"/>
              </a:rPr>
              <a:t>SmartArt</a:t>
            </a:r>
          </a:p>
          <a:p>
            <a:pPr marL="174708" indent="-174708">
              <a:buFont typeface="Arial" panose="020B0604020202020204" pitchFamily="34" charset="0"/>
              <a:buChar char="•"/>
            </a:pPr>
            <a:r>
              <a:rPr lang="en-US" i="0" dirty="0">
                <a:latin typeface="Segoe UI" panose="020B0502040204020203" pitchFamily="34" charset="0"/>
                <a:cs typeface="Segoe UI" panose="020B0502040204020203" pitchFamily="34" charset="0"/>
              </a:rPr>
              <a:t>Insert a variety of icons to help your facts come to life.  Note: You can change the color of the icons by selecting the icon and then click on the </a:t>
            </a:r>
            <a:r>
              <a:rPr lang="en-US" b="1" i="0" dirty="0">
                <a:latin typeface="Segoe UI" panose="020B0502040204020203" pitchFamily="34" charset="0"/>
                <a:cs typeface="Segoe UI" panose="020B0502040204020203" pitchFamily="34" charset="0"/>
              </a:rPr>
              <a:t>Format</a:t>
            </a:r>
            <a:r>
              <a:rPr lang="en-US" i="0" dirty="0">
                <a:latin typeface="Segoe UI" panose="020B0502040204020203" pitchFamily="34" charset="0"/>
                <a:cs typeface="Segoe UI" panose="020B0502040204020203" pitchFamily="34" charset="0"/>
              </a:rPr>
              <a:t> tab and then </a:t>
            </a:r>
            <a:r>
              <a:rPr lang="en-US" b="1" i="0" dirty="0">
                <a:latin typeface="Segoe UI" panose="020B0502040204020203" pitchFamily="34" charset="0"/>
                <a:cs typeface="Segoe UI" panose="020B0502040204020203" pitchFamily="34" charset="0"/>
              </a:rPr>
              <a:t>Graphics Fill</a:t>
            </a:r>
            <a:r>
              <a:rPr lang="en-US" i="0" dirty="0">
                <a:latin typeface="Segoe UI" panose="020B0502040204020203" pitchFamily="34" charset="0"/>
                <a:cs typeface="Segoe UI" panose="020B0502040204020203" pitchFamily="34" charset="0"/>
              </a:rPr>
              <a:t>.  From there, you will choose a color from the list or choose </a:t>
            </a:r>
            <a:r>
              <a:rPr lang="en-US" b="1" i="0" dirty="0">
                <a:latin typeface="Segoe UI" panose="020B0502040204020203" pitchFamily="34" charset="0"/>
                <a:cs typeface="Segoe UI" panose="020B0502040204020203" pitchFamily="34" charset="0"/>
              </a:rPr>
              <a:t>More Fill Colors </a:t>
            </a:r>
            <a:r>
              <a:rPr lang="en-US" i="0" dirty="0">
                <a:latin typeface="Segoe UI" panose="020B0502040204020203" pitchFamily="34" charset="0"/>
                <a:cs typeface="Segoe UI" panose="020B0502040204020203" pitchFamily="34" charset="0"/>
              </a:rPr>
              <a:t>to give you more options.</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Since this research presentation is a result of your hard work and searching, you want to make sure you support the claims or points in your presentation with facts from your research findings.  Make sure you give the author proper credit for helping you share your ideas.  If one of your sources has a video that is relevant to your topic, you can add the video as added support.  Keep in mind the length of the video and the amount of time you have for your presentation.  For a 5 minute speech, the video should be no longer than 30 seconds.  </a:t>
            </a:r>
          </a:p>
          <a:p>
            <a:endParaRPr lang="en-US" dirty="0">
              <a:latin typeface="Segoe UI" panose="020B0502040204020203" pitchFamily="34" charset="0"/>
              <a:cs typeface="Segoe UI" panose="020B0502040204020203" pitchFamily="34" charset="0"/>
            </a:endParaRPr>
          </a:p>
          <a:p>
            <a:r>
              <a:rPr lang="en-US" b="1" i="1" dirty="0">
                <a:latin typeface="Segoe UI" panose="020B0502040204020203" pitchFamily="34" charset="0"/>
                <a:cs typeface="Segoe UI" panose="020B0502040204020203" pitchFamily="34" charset="0"/>
              </a:rPr>
              <a:t>Questions to consider: </a:t>
            </a:r>
          </a:p>
          <a:p>
            <a:pPr marL="232943" indent="-232943">
              <a:buAutoNum type="arabicPeriod"/>
            </a:pPr>
            <a:r>
              <a:rPr lang="en-US" dirty="0">
                <a:latin typeface="Segoe UI" panose="020B0502040204020203" pitchFamily="34" charset="0"/>
                <a:cs typeface="Segoe UI" panose="020B0502040204020203" pitchFamily="34" charset="0"/>
              </a:rPr>
              <a:t>How will you state the author of the source?</a:t>
            </a:r>
          </a:p>
          <a:p>
            <a:pPr marL="232943" indent="-232943">
              <a:buAutoNum type="arabicPeriod"/>
            </a:pPr>
            <a:r>
              <a:rPr lang="en-US" dirty="0">
                <a:latin typeface="Segoe UI" panose="020B0502040204020203" pitchFamily="34" charset="0"/>
                <a:cs typeface="Segoe UI" panose="020B0502040204020203" pitchFamily="34" charset="0"/>
              </a:rPr>
              <a:t>Will you need to cite the source on the slide?</a:t>
            </a:r>
          </a:p>
          <a:p>
            <a:pPr defTabSz="931774">
              <a:defRPr/>
            </a:pPr>
            <a:endParaRPr lang="en-US" dirty="0">
              <a:latin typeface="Segoe UI" panose="020B0502040204020203" pitchFamily="34" charset="0"/>
              <a:cs typeface="Segoe UI" panose="020B0502040204020203" pitchFamily="34" charset="0"/>
            </a:endParaRPr>
          </a:p>
          <a:p>
            <a:pPr defTabSz="931774">
              <a:defRPr/>
            </a:pPr>
            <a:r>
              <a:rPr lang="en-US" dirty="0">
                <a:latin typeface="Segoe UI" panose="020B0502040204020203" pitchFamily="34" charset="0"/>
                <a:cs typeface="Segoe UI" panose="020B0502040204020203" pitchFamily="34" charset="0"/>
              </a:rPr>
              <a:t>What are some ways you can engage your audience so they feel like they are a part of the presentation?  Some ideas to consider is by taking a quick poll like: by a show of hands, how many of you think school uniforms are a way to cut down on bullying?  Another suggestion is to have them hold up a certain number of fingers to see if they agree or disagree.  Finally, you can share a story that the audience can relate to that makes them laugh.</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After all the applause, your audience may have some questions.  Be prepared to answer some of their questions by making a list of questions you think they might ask. You may also want to share the presentation with them by providing the link to your presentation, if they want more information.</a:t>
            </a:r>
          </a:p>
        </p:txBody>
      </p:sp>
      <p:sp>
        <p:nvSpPr>
          <p:cNvPr id="4" name="Slide Number Placeholder 3"/>
          <p:cNvSpPr>
            <a:spLocks noGrp="1"/>
          </p:cNvSpPr>
          <p:nvPr>
            <p:ph type="sldNum" sz="quarter" idx="10"/>
          </p:nvPr>
        </p:nvSpPr>
        <p:spPr/>
        <p:txBody>
          <a:bodyPr/>
          <a:lstStyle/>
          <a:p>
            <a:fld id="{BC849E9A-41F7-4779-A581-48A7C374A227}" type="slidenum">
              <a:rPr lang="en-US" smtClean="0"/>
              <a:t>9</a:t>
            </a:fld>
            <a:endParaRPr lang="en-US" dirty="0"/>
          </a:p>
        </p:txBody>
      </p:sp>
    </p:spTree>
    <p:extLst>
      <p:ext uri="{BB962C8B-B14F-4D97-AF65-F5344CB8AC3E}">
        <p14:creationId xmlns:p14="http://schemas.microsoft.com/office/powerpoint/2010/main" val="565431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After you’ve done your research, it’s time to put your presentation together.  The first step in the process is to introduce the topic.  This is a great time to connect your topic to something that your audience can relate.  In other words, why should they listen to all the information you will be sharing in your research presentation?  What is in it for them?  You may also want to include a graphic or image to grab their attention.</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Feel free to duplicate this slide by right-clicking on this slide in the slides pane to the left and select </a:t>
            </a:r>
            <a:r>
              <a:rPr lang="en-US" b="1" dirty="0">
                <a:latin typeface="Segoe UI" panose="020B0502040204020203" pitchFamily="34" charset="0"/>
                <a:cs typeface="Segoe UI" panose="020B0502040204020203" pitchFamily="34" charset="0"/>
              </a:rPr>
              <a:t>Duplicate Slide</a:t>
            </a:r>
            <a:r>
              <a:rPr lang="en-US" dirty="0">
                <a:latin typeface="Segoe UI" panose="020B0502040204020203" pitchFamily="34" charset="0"/>
                <a:cs typeface="Segoe UI" panose="020B0502040204020203" pitchFamily="34" charset="0"/>
              </a:rPr>
              <a:t>.</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The next step in your presentation is to state your claim or topic clearly.  Your teacher may even call this your thesis.  As you state your thesis, you may find that this layout is not the best layout for your claim or topic.  You can change the layout by clicking the drop-down menu next to the </a:t>
            </a:r>
            <a:r>
              <a:rPr lang="en-US" b="1" dirty="0">
                <a:latin typeface="Segoe UI" panose="020B0502040204020203" pitchFamily="34" charset="0"/>
                <a:cs typeface="Segoe UI" panose="020B0502040204020203" pitchFamily="34" charset="0"/>
              </a:rPr>
              <a:t>Layout</a:t>
            </a:r>
            <a:r>
              <a:rPr lang="en-US" dirty="0">
                <a:latin typeface="Segoe UI" panose="020B0502040204020203" pitchFamily="34" charset="0"/>
                <a:cs typeface="Segoe UI" panose="020B0502040204020203" pitchFamily="34" charset="0"/>
              </a:rPr>
              <a:t> in the </a:t>
            </a:r>
            <a:r>
              <a:rPr lang="en-US" b="1" dirty="0">
                <a:latin typeface="Segoe UI" panose="020B0502040204020203" pitchFamily="34" charset="0"/>
                <a:cs typeface="Segoe UI" panose="020B0502040204020203" pitchFamily="34" charset="0"/>
              </a:rPr>
              <a:t>Slides</a:t>
            </a:r>
            <a:r>
              <a:rPr lang="en-US" dirty="0">
                <a:latin typeface="Segoe UI" panose="020B0502040204020203" pitchFamily="34" charset="0"/>
                <a:cs typeface="Segoe UI" panose="020B0502040204020203" pitchFamily="34" charset="0"/>
              </a:rPr>
              <a:t> menu section.  You can choose </a:t>
            </a:r>
            <a:r>
              <a:rPr lang="en-US" b="1" dirty="0">
                <a:latin typeface="Segoe UI" panose="020B0502040204020203" pitchFamily="34" charset="0"/>
                <a:cs typeface="Segoe UI" panose="020B0502040204020203" pitchFamily="34" charset="0"/>
              </a:rPr>
              <a:t>Two Content</a:t>
            </a:r>
            <a:r>
              <a:rPr lang="en-US" dirty="0">
                <a:latin typeface="Segoe UI" panose="020B0502040204020203" pitchFamily="34" charset="0"/>
                <a:cs typeface="Segoe UI" panose="020B0502040204020203" pitchFamily="34" charset="0"/>
              </a:rPr>
              <a:t>, </a:t>
            </a:r>
            <a:r>
              <a:rPr lang="en-US" b="1" dirty="0">
                <a:latin typeface="Segoe UI" panose="020B0502040204020203" pitchFamily="34" charset="0"/>
                <a:cs typeface="Segoe UI" panose="020B0502040204020203" pitchFamily="34" charset="0"/>
              </a:rPr>
              <a:t>Comparison</a:t>
            </a:r>
            <a:r>
              <a:rPr lang="en-US" dirty="0">
                <a:latin typeface="Segoe UI" panose="020B0502040204020203" pitchFamily="34" charset="0"/>
                <a:cs typeface="Segoe UI" panose="020B0502040204020203" pitchFamily="34" charset="0"/>
              </a:rPr>
              <a:t>, or </a:t>
            </a:r>
            <a:r>
              <a:rPr lang="en-US" b="1" dirty="0">
                <a:latin typeface="Segoe UI" panose="020B0502040204020203" pitchFamily="34" charset="0"/>
                <a:cs typeface="Segoe UI" panose="020B0502040204020203" pitchFamily="34" charset="0"/>
              </a:rPr>
              <a:t>Picture with Caption</a:t>
            </a:r>
            <a:r>
              <a:rPr lang="en-US" dirty="0">
                <a:latin typeface="Segoe UI" panose="020B0502040204020203" pitchFamily="34" charset="0"/>
                <a:cs typeface="Segoe UI" panose="020B0502040204020203" pitchFamily="34" charset="0"/>
              </a:rPr>
              <a:t>.  </a:t>
            </a:r>
            <a:r>
              <a:rPr lang="en-US" i="1" dirty="0">
                <a:latin typeface="Segoe UI" panose="020B0502040204020203" pitchFamily="34" charset="0"/>
                <a:cs typeface="Segoe UI" panose="020B0502040204020203" pitchFamily="34" charset="0"/>
              </a:rPr>
              <a:t>Note: A different layout might change the look of the icons on this page.</a:t>
            </a:r>
          </a:p>
          <a:p>
            <a:endParaRPr lang="en-US" i="1" dirty="0">
              <a:latin typeface="Segoe UI" panose="020B0502040204020203" pitchFamily="34" charset="0"/>
              <a:cs typeface="Segoe UI" panose="020B0502040204020203" pitchFamily="34" charset="0"/>
            </a:endParaRPr>
          </a:p>
          <a:p>
            <a:r>
              <a:rPr lang="en-US" i="0" dirty="0">
                <a:latin typeface="Segoe UI" panose="020B0502040204020203" pitchFamily="34" charset="0"/>
                <a:cs typeface="Segoe UI" panose="020B0502040204020203" pitchFamily="34" charset="0"/>
              </a:rPr>
              <a:t>You will also want to state your facts.  You have done the research now share some of the interesting facts with your audience.  Facts do not have to be boring; you can communicate facts in a variety of ways by going to the Insert Tab.  In the Insert tab you can: </a:t>
            </a:r>
          </a:p>
          <a:p>
            <a:pPr marL="174708" indent="-174708">
              <a:buFont typeface="Arial" panose="020B0604020202020204" pitchFamily="34" charset="0"/>
              <a:buChar char="•"/>
            </a:pPr>
            <a:r>
              <a:rPr lang="en-US" i="0" dirty="0">
                <a:latin typeface="Segoe UI" panose="020B0502040204020203" pitchFamily="34" charset="0"/>
                <a:cs typeface="Segoe UI" panose="020B0502040204020203" pitchFamily="34" charset="0"/>
              </a:rPr>
              <a:t>Insert </a:t>
            </a:r>
            <a:r>
              <a:rPr lang="en-US" b="1" i="0" dirty="0">
                <a:latin typeface="Segoe UI" panose="020B0502040204020203" pitchFamily="34" charset="0"/>
                <a:cs typeface="Segoe UI" panose="020B0502040204020203" pitchFamily="34" charset="0"/>
              </a:rPr>
              <a:t>pictures</a:t>
            </a:r>
            <a:r>
              <a:rPr lang="en-US" i="0" dirty="0">
                <a:latin typeface="Segoe UI" panose="020B0502040204020203" pitchFamily="34" charset="0"/>
                <a:cs typeface="Segoe UI" panose="020B0502040204020203" pitchFamily="34" charset="0"/>
              </a:rPr>
              <a:t> from your computer or </a:t>
            </a:r>
            <a:r>
              <a:rPr lang="en-US" b="1" i="0" dirty="0">
                <a:latin typeface="Segoe UI" panose="020B0502040204020203" pitchFamily="34" charset="0"/>
                <a:cs typeface="Segoe UI" panose="020B0502040204020203" pitchFamily="34" charset="0"/>
              </a:rPr>
              <a:t>online</a:t>
            </a:r>
            <a:r>
              <a:rPr lang="en-US" i="0" dirty="0">
                <a:latin typeface="Segoe UI" panose="020B0502040204020203" pitchFamily="34" charset="0"/>
                <a:cs typeface="Segoe UI" panose="020B0502040204020203" pitchFamily="34" charset="0"/>
              </a:rPr>
              <a:t>.</a:t>
            </a:r>
          </a:p>
          <a:p>
            <a:pPr marL="174708" indent="-174708">
              <a:buFont typeface="Arial" panose="020B0604020202020204" pitchFamily="34" charset="0"/>
              <a:buChar char="•"/>
            </a:pPr>
            <a:r>
              <a:rPr lang="en-US" i="0" dirty="0">
                <a:latin typeface="Segoe UI" panose="020B0502040204020203" pitchFamily="34" charset="0"/>
                <a:cs typeface="Segoe UI" panose="020B0502040204020203" pitchFamily="34" charset="0"/>
              </a:rPr>
              <a:t>Add a </a:t>
            </a:r>
            <a:r>
              <a:rPr lang="en-US" b="1" i="0" dirty="0">
                <a:latin typeface="Segoe UI" panose="020B0502040204020203" pitchFamily="34" charset="0"/>
                <a:cs typeface="Segoe UI" panose="020B0502040204020203" pitchFamily="34" charset="0"/>
              </a:rPr>
              <a:t>chart </a:t>
            </a:r>
          </a:p>
          <a:p>
            <a:pPr marL="174708" indent="-174708">
              <a:buFont typeface="Arial" panose="020B0604020202020204" pitchFamily="34" charset="0"/>
              <a:buChar char="•"/>
            </a:pPr>
            <a:r>
              <a:rPr lang="en-US" i="0" dirty="0">
                <a:latin typeface="Segoe UI" panose="020B0502040204020203" pitchFamily="34" charset="0"/>
                <a:cs typeface="Segoe UI" panose="020B0502040204020203" pitchFamily="34" charset="0"/>
              </a:rPr>
              <a:t>Create some </a:t>
            </a:r>
            <a:r>
              <a:rPr lang="en-US" b="1" i="0" dirty="0">
                <a:latin typeface="Segoe UI" panose="020B0502040204020203" pitchFamily="34" charset="0"/>
                <a:cs typeface="Segoe UI" panose="020B0502040204020203" pitchFamily="34" charset="0"/>
              </a:rPr>
              <a:t>SmartArt</a:t>
            </a:r>
          </a:p>
          <a:p>
            <a:pPr marL="174708" indent="-174708">
              <a:buFont typeface="Arial" panose="020B0604020202020204" pitchFamily="34" charset="0"/>
              <a:buChar char="•"/>
            </a:pPr>
            <a:r>
              <a:rPr lang="en-US" i="0" dirty="0">
                <a:latin typeface="Segoe UI" panose="020B0502040204020203" pitchFamily="34" charset="0"/>
                <a:cs typeface="Segoe UI" panose="020B0502040204020203" pitchFamily="34" charset="0"/>
              </a:rPr>
              <a:t>Insert a variety of icons to help your facts come to life.  Note: You can change the color of the icons by selecting the icon and then click on the </a:t>
            </a:r>
            <a:r>
              <a:rPr lang="en-US" b="1" i="0" dirty="0">
                <a:latin typeface="Segoe UI" panose="020B0502040204020203" pitchFamily="34" charset="0"/>
                <a:cs typeface="Segoe UI" panose="020B0502040204020203" pitchFamily="34" charset="0"/>
              </a:rPr>
              <a:t>Format</a:t>
            </a:r>
            <a:r>
              <a:rPr lang="en-US" i="0" dirty="0">
                <a:latin typeface="Segoe UI" panose="020B0502040204020203" pitchFamily="34" charset="0"/>
                <a:cs typeface="Segoe UI" panose="020B0502040204020203" pitchFamily="34" charset="0"/>
              </a:rPr>
              <a:t> tab and then </a:t>
            </a:r>
            <a:r>
              <a:rPr lang="en-US" b="1" i="0" dirty="0">
                <a:latin typeface="Segoe UI" panose="020B0502040204020203" pitchFamily="34" charset="0"/>
                <a:cs typeface="Segoe UI" panose="020B0502040204020203" pitchFamily="34" charset="0"/>
              </a:rPr>
              <a:t>Graphics Fill</a:t>
            </a:r>
            <a:r>
              <a:rPr lang="en-US" i="0" dirty="0">
                <a:latin typeface="Segoe UI" panose="020B0502040204020203" pitchFamily="34" charset="0"/>
                <a:cs typeface="Segoe UI" panose="020B0502040204020203" pitchFamily="34" charset="0"/>
              </a:rPr>
              <a:t>.  From there, you will choose a color from the list or choose </a:t>
            </a:r>
            <a:r>
              <a:rPr lang="en-US" b="1" i="0" dirty="0">
                <a:latin typeface="Segoe UI" panose="020B0502040204020203" pitchFamily="34" charset="0"/>
                <a:cs typeface="Segoe UI" panose="020B0502040204020203" pitchFamily="34" charset="0"/>
              </a:rPr>
              <a:t>More Fill Colors </a:t>
            </a:r>
            <a:r>
              <a:rPr lang="en-US" i="0" dirty="0">
                <a:latin typeface="Segoe UI" panose="020B0502040204020203" pitchFamily="34" charset="0"/>
                <a:cs typeface="Segoe UI" panose="020B0502040204020203" pitchFamily="34" charset="0"/>
              </a:rPr>
              <a:t>to give you more options.</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Since this research presentation is a result of your hard work and searching, you want to make sure you support the claims or points in your presentation with facts from your research findings.  Make sure you give the author proper credit for helping you share your ideas.  If one of your sources has a video that is relevant to your topic, you can add the video as added support.  Keep in mind the length of the video and the amount of time you have for your presentation.  For a 5 minute speech, the video should be no longer than 30 seconds.  </a:t>
            </a:r>
          </a:p>
          <a:p>
            <a:endParaRPr lang="en-US" dirty="0">
              <a:latin typeface="Segoe UI" panose="020B0502040204020203" pitchFamily="34" charset="0"/>
              <a:cs typeface="Segoe UI" panose="020B0502040204020203" pitchFamily="34" charset="0"/>
            </a:endParaRPr>
          </a:p>
          <a:p>
            <a:r>
              <a:rPr lang="en-US" b="1" i="1" dirty="0">
                <a:latin typeface="Segoe UI" panose="020B0502040204020203" pitchFamily="34" charset="0"/>
                <a:cs typeface="Segoe UI" panose="020B0502040204020203" pitchFamily="34" charset="0"/>
              </a:rPr>
              <a:t>Questions to consider: </a:t>
            </a:r>
          </a:p>
          <a:p>
            <a:pPr marL="232943" indent="-232943">
              <a:buAutoNum type="arabicPeriod"/>
            </a:pPr>
            <a:r>
              <a:rPr lang="en-US" dirty="0">
                <a:latin typeface="Segoe UI" panose="020B0502040204020203" pitchFamily="34" charset="0"/>
                <a:cs typeface="Segoe UI" panose="020B0502040204020203" pitchFamily="34" charset="0"/>
              </a:rPr>
              <a:t>How will you state the author of the source?</a:t>
            </a:r>
          </a:p>
          <a:p>
            <a:pPr marL="232943" indent="-232943">
              <a:buAutoNum type="arabicPeriod"/>
            </a:pPr>
            <a:r>
              <a:rPr lang="en-US" dirty="0">
                <a:latin typeface="Segoe UI" panose="020B0502040204020203" pitchFamily="34" charset="0"/>
                <a:cs typeface="Segoe UI" panose="020B0502040204020203" pitchFamily="34" charset="0"/>
              </a:rPr>
              <a:t>Will you need to cite the source on the slide?</a:t>
            </a:r>
          </a:p>
          <a:p>
            <a:pPr defTabSz="931774">
              <a:defRPr/>
            </a:pPr>
            <a:endParaRPr lang="en-US" dirty="0">
              <a:latin typeface="Segoe UI" panose="020B0502040204020203" pitchFamily="34" charset="0"/>
              <a:cs typeface="Segoe UI" panose="020B0502040204020203" pitchFamily="34" charset="0"/>
            </a:endParaRPr>
          </a:p>
          <a:p>
            <a:pPr defTabSz="931774">
              <a:defRPr/>
            </a:pPr>
            <a:r>
              <a:rPr lang="en-US" dirty="0">
                <a:latin typeface="Segoe UI" panose="020B0502040204020203" pitchFamily="34" charset="0"/>
                <a:cs typeface="Segoe UI" panose="020B0502040204020203" pitchFamily="34" charset="0"/>
              </a:rPr>
              <a:t>What are some ways you can engage your audience so they feel like they are a part of the presentation?  Some ideas to consider is by taking a quick poll like: by a show of hands, how many of you think school uniforms are a way to cut down on bullying?  Another suggestion is to have them hold up a certain number of fingers to see if they agree or disagree.  Finally, you can share a story that the audience can relate to that makes them laugh.</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After all the applause, your audience may have some questions.  Be prepared to answer some of their questions by making a list of questions you think they might ask. You may also want to share the presentation with them by providing the link to your presentation, if they want more information.</a:t>
            </a:r>
          </a:p>
        </p:txBody>
      </p:sp>
      <p:sp>
        <p:nvSpPr>
          <p:cNvPr id="4" name="Slide Number Placeholder 3"/>
          <p:cNvSpPr>
            <a:spLocks noGrp="1"/>
          </p:cNvSpPr>
          <p:nvPr>
            <p:ph type="sldNum" sz="quarter" idx="10"/>
          </p:nvPr>
        </p:nvSpPr>
        <p:spPr/>
        <p:txBody>
          <a:bodyPr/>
          <a:lstStyle/>
          <a:p>
            <a:fld id="{BC849E9A-41F7-4779-A581-48A7C374A227}" type="slidenum">
              <a:rPr lang="en-US" smtClean="0"/>
              <a:t>10</a:t>
            </a:fld>
            <a:endParaRPr lang="en-US" dirty="0"/>
          </a:p>
        </p:txBody>
      </p:sp>
    </p:spTree>
    <p:extLst>
      <p:ext uri="{BB962C8B-B14F-4D97-AF65-F5344CB8AC3E}">
        <p14:creationId xmlns:p14="http://schemas.microsoft.com/office/powerpoint/2010/main" val="1454120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5AEE24-534A-40F1-99E4-00B7D5FD9124}"/>
              </a:ext>
            </a:extLst>
          </p:cNvPr>
          <p:cNvSpPr>
            <a:spLocks noGrp="1"/>
          </p:cNvSpPr>
          <p:nvPr>
            <p:ph type="dt" sz="half" idx="10"/>
          </p:nvPr>
        </p:nvSpPr>
        <p:spPr/>
        <p:txBody>
          <a:bodyPr/>
          <a:lstStyle/>
          <a:p>
            <a:fld id="{DECF21A4-E71B-4D3A-AF45-E989C23A7BB1}" type="datetimeFigureOut">
              <a:rPr lang="en-US" smtClean="0"/>
              <a:t>4/6/2022</a:t>
            </a:fld>
            <a:endParaRPr lang="en-US" dirty="0"/>
          </a:p>
        </p:txBody>
      </p:sp>
      <p:sp>
        <p:nvSpPr>
          <p:cNvPr id="5" name="Footer Placeholder 4">
            <a:extLst>
              <a:ext uri="{FF2B5EF4-FFF2-40B4-BE49-F238E27FC236}">
                <a16:creationId xmlns:a16="http://schemas.microsoft.com/office/drawing/2014/main" id="{CD594011-48FF-493D-8286-F62D345525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7D73-EDDA-49A6-BA12-1CA980DA9B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9B82E-4CA1-47A5-B133-FBD4D8A839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A267F-D142-4D04-9F03-6CB099E6FA32}"/>
              </a:ext>
            </a:extLst>
          </p:cNvPr>
          <p:cNvSpPr>
            <a:spLocks noGrp="1"/>
          </p:cNvSpPr>
          <p:nvPr>
            <p:ph type="dt" sz="half" idx="10"/>
          </p:nvPr>
        </p:nvSpPr>
        <p:spPr/>
        <p:txBody>
          <a:bodyPr/>
          <a:lstStyle/>
          <a:p>
            <a:fld id="{DECF21A4-E71B-4D3A-AF45-E989C23A7BB1}" type="datetimeFigureOut">
              <a:rPr lang="en-US" smtClean="0"/>
              <a:t>4/6/2022</a:t>
            </a:fld>
            <a:endParaRPr lang="en-US" dirty="0"/>
          </a:p>
        </p:txBody>
      </p:sp>
      <p:sp>
        <p:nvSpPr>
          <p:cNvPr id="5" name="Footer Placeholder 4">
            <a:extLst>
              <a:ext uri="{FF2B5EF4-FFF2-40B4-BE49-F238E27FC236}">
                <a16:creationId xmlns:a16="http://schemas.microsoft.com/office/drawing/2014/main" id="{705127CA-154D-4E90-B776-A2EE71F78D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A240E1-5EB0-47FD-AA37-BF945D136CC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14243-F1E4-487A-ABEC-30516A01DF2B}"/>
              </a:ext>
            </a:extLst>
          </p:cNvPr>
          <p:cNvSpPr>
            <a:spLocks noGrp="1"/>
          </p:cNvSpPr>
          <p:nvPr>
            <p:ph type="dt" sz="half" idx="10"/>
          </p:nvPr>
        </p:nvSpPr>
        <p:spPr/>
        <p:txBody>
          <a:bodyPr/>
          <a:lstStyle/>
          <a:p>
            <a:fld id="{DECF21A4-E71B-4D3A-AF45-E989C23A7BB1}" type="datetimeFigureOut">
              <a:rPr lang="en-US" smtClean="0"/>
              <a:t>4/6/2022</a:t>
            </a:fld>
            <a:endParaRPr lang="en-US" dirty="0"/>
          </a:p>
        </p:txBody>
      </p:sp>
      <p:sp>
        <p:nvSpPr>
          <p:cNvPr id="5" name="Footer Placeholder 4">
            <a:extLst>
              <a:ext uri="{FF2B5EF4-FFF2-40B4-BE49-F238E27FC236}">
                <a16:creationId xmlns:a16="http://schemas.microsoft.com/office/drawing/2014/main" id="{AC358244-98FD-472D-AB8C-075F71C10B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402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34F3-0709-471B-A734-C4B404F55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795016-AF78-4708-9C5F-21110C197B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EA2D1-B124-4454-AFDC-EA60A14BA121}"/>
              </a:ext>
            </a:extLst>
          </p:cNvPr>
          <p:cNvSpPr>
            <a:spLocks noGrp="1"/>
          </p:cNvSpPr>
          <p:nvPr>
            <p:ph type="dt" sz="half" idx="10"/>
          </p:nvPr>
        </p:nvSpPr>
        <p:spPr/>
        <p:txBody>
          <a:bodyPr/>
          <a:lstStyle/>
          <a:p>
            <a:fld id="{DECF21A4-E71B-4D3A-AF45-E989C23A7BB1}" type="datetimeFigureOut">
              <a:rPr lang="en-US" smtClean="0"/>
              <a:t>4/6/2022</a:t>
            </a:fld>
            <a:endParaRPr lang="en-US" dirty="0"/>
          </a:p>
        </p:txBody>
      </p:sp>
      <p:sp>
        <p:nvSpPr>
          <p:cNvPr id="5" name="Footer Placeholder 4">
            <a:extLst>
              <a:ext uri="{FF2B5EF4-FFF2-40B4-BE49-F238E27FC236}">
                <a16:creationId xmlns:a16="http://schemas.microsoft.com/office/drawing/2014/main" id="{B4F58000-F9D7-4A53-A6C5-E5E815422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21304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A27A78-1874-488A-B215-7D763D338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84BB3D1-3138-4B69-BF5D-4B1A213451CA}"/>
              </a:ext>
            </a:extLst>
          </p:cNvPr>
          <p:cNvSpPr>
            <a:spLocks noGrp="1"/>
          </p:cNvSpPr>
          <p:nvPr>
            <p:ph type="dt" sz="half" idx="10"/>
          </p:nvPr>
        </p:nvSpPr>
        <p:spPr/>
        <p:txBody>
          <a:bodyPr/>
          <a:lstStyle/>
          <a:p>
            <a:fld id="{DECF21A4-E71B-4D3A-AF45-E989C23A7BB1}" type="datetimeFigureOut">
              <a:rPr lang="en-US" smtClean="0"/>
              <a:t>4/6/2022</a:t>
            </a:fld>
            <a:endParaRPr lang="en-US" dirty="0"/>
          </a:p>
        </p:txBody>
      </p:sp>
      <p:sp>
        <p:nvSpPr>
          <p:cNvPr id="5" name="Footer Placeholder 4">
            <a:extLst>
              <a:ext uri="{FF2B5EF4-FFF2-40B4-BE49-F238E27FC236}">
                <a16:creationId xmlns:a16="http://schemas.microsoft.com/office/drawing/2014/main" id="{0EFF90C5-31F4-4A22-AC00-3FB5ED291B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AA11-CC97-44E5-AE4D-808FD741A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3AB6CB-9460-4BCA-86C5-5F26357AB80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FAB0F6-401D-4BAF-A300-65AD684DF96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561BBA-B185-4B45-B152-3D320E15F550}"/>
              </a:ext>
            </a:extLst>
          </p:cNvPr>
          <p:cNvSpPr>
            <a:spLocks noGrp="1"/>
          </p:cNvSpPr>
          <p:nvPr>
            <p:ph type="dt" sz="half" idx="10"/>
          </p:nvPr>
        </p:nvSpPr>
        <p:spPr/>
        <p:txBody>
          <a:bodyPr/>
          <a:lstStyle/>
          <a:p>
            <a:fld id="{DECF21A4-E71B-4D3A-AF45-E989C23A7BB1}" type="datetimeFigureOut">
              <a:rPr lang="en-US" smtClean="0"/>
              <a:t>4/6/2022</a:t>
            </a:fld>
            <a:endParaRPr lang="en-US" dirty="0"/>
          </a:p>
        </p:txBody>
      </p:sp>
      <p:sp>
        <p:nvSpPr>
          <p:cNvPr id="6" name="Footer Placeholder 5">
            <a:extLst>
              <a:ext uri="{FF2B5EF4-FFF2-40B4-BE49-F238E27FC236}">
                <a16:creationId xmlns:a16="http://schemas.microsoft.com/office/drawing/2014/main" id="{D61CD760-96AC-4821-A56B-0B805F2FAD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6677F-2712-4810-A3AA-56FA75386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871B54A-6775-4978-8E19-32694C9B5E3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BA1303-B245-476D-BD02-A4E4A359F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E8E898F-5B79-46F1-89C1-F827997CC48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17A4D-2EC9-4294-BFF4-EAE22EE1099A}"/>
              </a:ext>
            </a:extLst>
          </p:cNvPr>
          <p:cNvSpPr>
            <a:spLocks noGrp="1"/>
          </p:cNvSpPr>
          <p:nvPr>
            <p:ph type="dt" sz="half" idx="10"/>
          </p:nvPr>
        </p:nvSpPr>
        <p:spPr/>
        <p:txBody>
          <a:bodyPr/>
          <a:lstStyle/>
          <a:p>
            <a:fld id="{DECF21A4-E71B-4D3A-AF45-E989C23A7BB1}" type="datetimeFigureOut">
              <a:rPr lang="en-US" smtClean="0"/>
              <a:t>4/6/2022</a:t>
            </a:fld>
            <a:endParaRPr lang="en-US" dirty="0"/>
          </a:p>
        </p:txBody>
      </p:sp>
      <p:sp>
        <p:nvSpPr>
          <p:cNvPr id="8" name="Footer Placeholder 7">
            <a:extLst>
              <a:ext uri="{FF2B5EF4-FFF2-40B4-BE49-F238E27FC236}">
                <a16:creationId xmlns:a16="http://schemas.microsoft.com/office/drawing/2014/main" id="{6150E317-3602-42A1-BB7F-0184072E8D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8FC-5755-447A-8D7F-9ADED3E994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B50287-81AA-46CA-8CB3-53A7F8313741}"/>
              </a:ext>
            </a:extLst>
          </p:cNvPr>
          <p:cNvSpPr>
            <a:spLocks noGrp="1"/>
          </p:cNvSpPr>
          <p:nvPr>
            <p:ph type="dt" sz="half" idx="10"/>
          </p:nvPr>
        </p:nvSpPr>
        <p:spPr/>
        <p:txBody>
          <a:bodyPr/>
          <a:lstStyle/>
          <a:p>
            <a:fld id="{DECF21A4-E71B-4D3A-AF45-E989C23A7BB1}" type="datetimeFigureOut">
              <a:rPr lang="en-US" smtClean="0"/>
              <a:t>4/6/2022</a:t>
            </a:fld>
            <a:endParaRPr lang="en-US" dirty="0"/>
          </a:p>
        </p:txBody>
      </p:sp>
      <p:sp>
        <p:nvSpPr>
          <p:cNvPr id="4" name="Footer Placeholder 3">
            <a:extLst>
              <a:ext uri="{FF2B5EF4-FFF2-40B4-BE49-F238E27FC236}">
                <a16:creationId xmlns:a16="http://schemas.microsoft.com/office/drawing/2014/main" id="{2F1BA4AA-02C9-459E-9362-3DA60E3B597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ACAA5-F8E7-46E9-8BA7-A510948B62CC}"/>
              </a:ext>
            </a:extLst>
          </p:cNvPr>
          <p:cNvSpPr>
            <a:spLocks noGrp="1"/>
          </p:cNvSpPr>
          <p:nvPr>
            <p:ph type="dt" sz="half" idx="10"/>
          </p:nvPr>
        </p:nvSpPr>
        <p:spPr/>
        <p:txBody>
          <a:bodyPr/>
          <a:lstStyle/>
          <a:p>
            <a:fld id="{DECF21A4-E71B-4D3A-AF45-E989C23A7BB1}" type="datetimeFigureOut">
              <a:rPr lang="en-US" smtClean="0"/>
              <a:t>4/6/2022</a:t>
            </a:fld>
            <a:endParaRPr lang="en-US" dirty="0"/>
          </a:p>
        </p:txBody>
      </p:sp>
      <p:sp>
        <p:nvSpPr>
          <p:cNvPr id="3" name="Footer Placeholder 2">
            <a:extLst>
              <a:ext uri="{FF2B5EF4-FFF2-40B4-BE49-F238E27FC236}">
                <a16:creationId xmlns:a16="http://schemas.microsoft.com/office/drawing/2014/main" id="{D1F2DEE8-5654-4DCA-A8D0-D883E52B6F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40D456-F0A3-4789-A310-A23F01B2E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A8B05-7071-44D4-80F7-3E8191C9A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D8562E-E6F1-449B-909C-98426BA86B36}"/>
              </a:ext>
            </a:extLst>
          </p:cNvPr>
          <p:cNvSpPr>
            <a:spLocks noGrp="1"/>
          </p:cNvSpPr>
          <p:nvPr>
            <p:ph type="dt" sz="half" idx="10"/>
          </p:nvPr>
        </p:nvSpPr>
        <p:spPr/>
        <p:txBody>
          <a:bodyPr/>
          <a:lstStyle/>
          <a:p>
            <a:fld id="{DECF21A4-E71B-4D3A-AF45-E989C23A7BB1}" type="datetimeFigureOut">
              <a:rPr lang="en-US" smtClean="0"/>
              <a:t>4/6/2022</a:t>
            </a:fld>
            <a:endParaRPr lang="en-US" dirty="0"/>
          </a:p>
        </p:txBody>
      </p:sp>
      <p:sp>
        <p:nvSpPr>
          <p:cNvPr id="6" name="Footer Placeholder 5">
            <a:extLst>
              <a:ext uri="{FF2B5EF4-FFF2-40B4-BE49-F238E27FC236}">
                <a16:creationId xmlns:a16="http://schemas.microsoft.com/office/drawing/2014/main" id="{7EB47A9A-FB08-407B-A73A-0AC513F0FD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21096C-E430-49C7-A801-21C0BD95D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024828F-334F-4A50-850D-10684F245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3293F4-2B70-4BB5-A982-219E4133E251}"/>
              </a:ext>
            </a:extLst>
          </p:cNvPr>
          <p:cNvSpPr>
            <a:spLocks noGrp="1"/>
          </p:cNvSpPr>
          <p:nvPr>
            <p:ph type="dt" sz="half" idx="10"/>
          </p:nvPr>
        </p:nvSpPr>
        <p:spPr/>
        <p:txBody>
          <a:bodyPr/>
          <a:lstStyle/>
          <a:p>
            <a:fld id="{DECF21A4-E71B-4D3A-AF45-E989C23A7BB1}" type="datetimeFigureOut">
              <a:rPr lang="en-US" smtClean="0"/>
              <a:t>4/6/2022</a:t>
            </a:fld>
            <a:endParaRPr lang="en-US" dirty="0"/>
          </a:p>
        </p:txBody>
      </p:sp>
      <p:sp>
        <p:nvSpPr>
          <p:cNvPr id="6" name="Footer Placeholder 5">
            <a:extLst>
              <a:ext uri="{FF2B5EF4-FFF2-40B4-BE49-F238E27FC236}">
                <a16:creationId xmlns:a16="http://schemas.microsoft.com/office/drawing/2014/main" id="{C4F9A86F-B378-4759-B50E-2E0BFAE624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F21A4-E71B-4D3A-AF45-E989C23A7BB1}" type="datetimeFigureOut">
              <a:rPr lang="en-US" smtClean="0"/>
              <a:t>4/6/2022</a:t>
            </a:fld>
            <a:endParaRPr lang="en-US" dirty="0"/>
          </a:p>
        </p:txBody>
      </p:sp>
      <p:sp>
        <p:nvSpPr>
          <p:cNvPr id="5" name="Footer Placeholder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F1B4E-90EC-4A51-B6E5-B702C054ECB0}" type="slidenum">
              <a:rPr lang="en-US" smtClean="0"/>
              <a:t>‹#›</a:t>
            </a:fld>
            <a:endParaRPr lang="en-US" dirty="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hyperlink" Target="http://tsbde.texas.gov/licensing/dental-assistants/registered-dental-assistant-x-ray-certifica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hyperlink" Target="http://www.alamo.edu/main.aspx?id=2444" TargetMode="External"/><Relationship Id="rId13" Type="http://schemas.openxmlformats.org/officeDocument/2006/relationships/hyperlink" Target="http://cde.uthscsa.edu/" TargetMode="External"/><Relationship Id="rId3" Type="http://schemas.openxmlformats.org/officeDocument/2006/relationships/hyperlink" Target="http://www.collin.edu/ce/" TargetMode="External"/><Relationship Id="rId7" Type="http://schemas.openxmlformats.org/officeDocument/2006/relationships/hyperlink" Target="http://pmi.edu/Locations/Texas/Houston" TargetMode="External"/><Relationship Id="rId12" Type="http://schemas.openxmlformats.org/officeDocument/2006/relationships/hyperlink" Target="http://tdaa.org/tdaacontedu.htm" TargetMode="External"/><Relationship Id="rId17" Type="http://schemas.openxmlformats.org/officeDocument/2006/relationships/image" Target="../media/image14.jpeg"/><Relationship Id="rId2" Type="http://schemas.openxmlformats.org/officeDocument/2006/relationships/notesSlide" Target="../notesSlides/notesSlide3.xml"/><Relationship Id="rId16" Type="http://schemas.openxmlformats.org/officeDocument/2006/relationships/image" Target="../media/image13.svg"/><Relationship Id="rId1" Type="http://schemas.openxmlformats.org/officeDocument/2006/relationships/slideLayout" Target="../slideLayouts/slideLayout2.xml"/><Relationship Id="rId6" Type="http://schemas.openxmlformats.org/officeDocument/2006/relationships/hyperlink" Target="http://www.lonestar.edu/cluster-health-science.htm" TargetMode="External"/><Relationship Id="rId11" Type="http://schemas.openxmlformats.org/officeDocument/2006/relationships/hyperlink" Target="http://bcd.tamhsc.edu/bcdce/" TargetMode="External"/><Relationship Id="rId5" Type="http://schemas.openxmlformats.org/officeDocument/2006/relationships/hyperlink" Target="http://www.hccs.edu/chp" TargetMode="External"/><Relationship Id="rId15" Type="http://schemas.openxmlformats.org/officeDocument/2006/relationships/image" Target="../media/image12.png"/><Relationship Id="rId10" Type="http://schemas.openxmlformats.org/officeDocument/2006/relationships/hyperlink" Target="https://www.tagd.org/RDA" TargetMode="External"/><Relationship Id="rId4" Type="http://schemas.openxmlformats.org/officeDocument/2006/relationships/hyperlink" Target="http://www.cwlgcc.org/" TargetMode="External"/><Relationship Id="rId9" Type="http://schemas.openxmlformats.org/officeDocument/2006/relationships/hyperlink" Target="https://www.tccd.edu/academics/courses-and-programs/programs-a-z/non-credit/dental-rda-course-and-exam/" TargetMode="External"/><Relationship Id="rId14" Type="http://schemas.openxmlformats.org/officeDocument/2006/relationships/hyperlink" Target="http://www.tjc.edu/info/2003715/certifications_licenses_and_trainings/353/healthcare_profession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8" Type="http://schemas.openxmlformats.org/officeDocument/2006/relationships/hyperlink" Target="http://www.cwlgcc.org/" TargetMode="External"/><Relationship Id="rId13" Type="http://schemas.openxmlformats.org/officeDocument/2006/relationships/hyperlink" Target="https://dentistry.uth.edu/education/continuing-education" TargetMode="External"/><Relationship Id="rId18" Type="http://schemas.openxmlformats.org/officeDocument/2006/relationships/image" Target="../media/image19.svg"/><Relationship Id="rId3" Type="http://schemas.openxmlformats.org/officeDocument/2006/relationships/hyperlink" Target="https://www.actx.edu/ch/index.php?module=pagesmith&amp;uop=view_page&amp;id=18" TargetMode="External"/><Relationship Id="rId7" Type="http://schemas.openxmlformats.org/officeDocument/2006/relationships/hyperlink" Target="http://www.epcc.edu/Catalog/Lists/Degree_Plans/DispForm.aspx?ID=47&amp;Source=http%3A%2F%2Fwww%2Eepcc%2Eedu%2FCatalog%2FPages%2FDegreesandCertificates%2Easpx" TargetMode="External"/><Relationship Id="rId12" Type="http://schemas.openxmlformats.org/officeDocument/2006/relationships/hyperlink" Target="https://www.tccd.edu/academics/courses-and-programs/programs-a-z/non-credit/dental-nitrous-oxide-course-and-exam/" TargetMode="External"/><Relationship Id="rId17" Type="http://schemas.openxmlformats.org/officeDocument/2006/relationships/image" Target="../media/image18.png"/><Relationship Id="rId2" Type="http://schemas.openxmlformats.org/officeDocument/2006/relationships/notesSlide" Target="../notesSlides/notesSlide6.xml"/><Relationship Id="rId16" Type="http://schemas.openxmlformats.org/officeDocument/2006/relationships/hyperlink" Target="http://www.ntcc.edu/" TargetMode="External"/><Relationship Id="rId1" Type="http://schemas.openxmlformats.org/officeDocument/2006/relationships/slideLayout" Target="../slideLayouts/slideLayout2.xml"/><Relationship Id="rId6" Type="http://schemas.openxmlformats.org/officeDocument/2006/relationships/hyperlink" Target="http://bcd.tamhsc.edu/bcdce/" TargetMode="External"/><Relationship Id="rId11" Type="http://schemas.openxmlformats.org/officeDocument/2006/relationships/hyperlink" Target="http://www.alamo.edu/calendars/" TargetMode="External"/><Relationship Id="rId5" Type="http://schemas.openxmlformats.org/officeDocument/2006/relationships/hyperlink" Target="http://www.collin.edu/ce/healthsciences/nitrous.html" TargetMode="External"/><Relationship Id="rId15" Type="http://schemas.openxmlformats.org/officeDocument/2006/relationships/hyperlink" Target="http://www.tjc.edu/continuingstudies/info/7/health_professions/161/dental" TargetMode="External"/><Relationship Id="rId10" Type="http://schemas.openxmlformats.org/officeDocument/2006/relationships/hyperlink" Target="http://www.lonestar.edu/kingwood" TargetMode="External"/><Relationship Id="rId19" Type="http://schemas.openxmlformats.org/officeDocument/2006/relationships/image" Target="../media/image20.jpeg"/><Relationship Id="rId4" Type="http://schemas.openxmlformats.org/officeDocument/2006/relationships/hyperlink" Target="http://www.austincc.edu/health/dhyg/" TargetMode="External"/><Relationship Id="rId9" Type="http://schemas.openxmlformats.org/officeDocument/2006/relationships/hyperlink" Target="http://www.hccs.edu/chp" TargetMode="External"/><Relationship Id="rId14" Type="http://schemas.openxmlformats.org/officeDocument/2006/relationships/hyperlink" Target="http://icourses.uthscsa.edu/courses/nitrous2/preview.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8" Type="http://schemas.openxmlformats.org/officeDocument/2006/relationships/hyperlink" Target="https://ahs.uisd.net/185395_2" TargetMode="External"/><Relationship Id="rId13" Type="http://schemas.openxmlformats.org/officeDocument/2006/relationships/image" Target="../media/image21.jpeg"/><Relationship Id="rId3" Type="http://schemas.openxmlformats.org/officeDocument/2006/relationships/hyperlink" Target="http://blansonhs.aldineisd.org/" TargetMode="External"/><Relationship Id="rId7" Type="http://schemas.openxmlformats.org/officeDocument/2006/relationships/hyperlink" Target="https://www.garlandisd.net/content/gilbreath-reed-career-and-technical-center" TargetMode="External"/><Relationship Id="rId12" Type="http://schemas.openxmlformats.org/officeDocument/2006/relationships/image" Target="../media/image19.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eastcentralhighschoolctedepartment.weebly.com/uploads/9/4/4/2/9442884/ec_dentistry.pdf" TargetMode="External"/><Relationship Id="rId11" Type="http://schemas.openxmlformats.org/officeDocument/2006/relationships/image" Target="../media/image18.png"/><Relationship Id="rId5" Type="http://schemas.openxmlformats.org/officeDocument/2006/relationships/hyperlink" Target="https://www.c-isd.com/Page/1196" TargetMode="External"/><Relationship Id="rId10" Type="http://schemas.openxmlformats.org/officeDocument/2006/relationships/hyperlink" Target="https://www.dallasisd.org/domain/14486" TargetMode="External"/><Relationship Id="rId4" Type="http://schemas.openxmlformats.org/officeDocument/2006/relationships/hyperlink" Target="https://www.episd.org/Page/4449" TargetMode="External"/><Relationship Id="rId9" Type="http://schemas.openxmlformats.org/officeDocument/2006/relationships/hyperlink" Target="https://medicalprofessions.stisd.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4094006" y="5129020"/>
            <a:ext cx="7022632" cy="1155330"/>
          </a:xfrm>
        </p:spPr>
        <p:txBody>
          <a:bodyPr anchor="t">
            <a:normAutofit/>
          </a:bodyPr>
          <a:lstStyle/>
          <a:p>
            <a:pPr algn="l"/>
            <a:r>
              <a:rPr lang="en-US" sz="2800" dirty="0">
                <a:latin typeface="Franklin Gothic Book" panose="020B0503020102020204" pitchFamily="34" charset="0"/>
                <a:cs typeface="Segoe UI" panose="020B0502040204020203" pitchFamily="34" charset="0"/>
              </a:rPr>
              <a:t>Angela Villarreal, RDH, BAAS, MSCIN</a:t>
            </a:r>
          </a:p>
        </p:txBody>
      </p: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4094006" y="3945418"/>
            <a:ext cx="6184940" cy="1155330"/>
          </a:xfrm>
        </p:spPr>
        <p:txBody>
          <a:bodyPr anchor="b">
            <a:normAutofit/>
          </a:bodyPr>
          <a:lstStyle/>
          <a:p>
            <a:r>
              <a:rPr lang="en-US" sz="3600" b="1" dirty="0">
                <a:solidFill>
                  <a:srgbClr val="FFFF00"/>
                </a:solidFill>
                <a:latin typeface="Franklin Gothic Book" panose="020B0503020102020204" pitchFamily="34" charset="0"/>
              </a:rPr>
              <a:t>Graduating High School With Three Dental Certifications</a:t>
            </a:r>
          </a:p>
        </p:txBody>
      </p:sp>
      <p:sp>
        <p:nvSpPr>
          <p:cNvPr id="29" name="Freeform: Shape 28">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BA87361-6D30-46E4-834B-719CF5905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D89DB1C0-FEEC-4CB6-88B2-F9C5562E0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08163D1C-ED91-4D5F-A33B-CF1256B27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83D471F3-782A-4BA1-9CAB-FF5CDF0A7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descr="MP Full News - South Texas ISD Medical Professions">
            <a:extLst>
              <a:ext uri="{FF2B5EF4-FFF2-40B4-BE49-F238E27FC236}">
                <a16:creationId xmlns:a16="http://schemas.microsoft.com/office/drawing/2014/main" id="{6D2720A5-A5BB-4703-9913-092A1F8B4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581" y="264436"/>
            <a:ext cx="3259618" cy="11829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2C73020-D78E-4F60-9A39-2C312FA992A1}"/>
              </a:ext>
            </a:extLst>
          </p:cNvPr>
          <p:cNvPicPr>
            <a:picLocks noChangeAspect="1"/>
          </p:cNvPicPr>
          <p:nvPr/>
        </p:nvPicPr>
        <p:blipFill rotWithShape="1">
          <a:blip r:embed="rId3"/>
          <a:srcRect l="77314" t="28047" r="12528" b="63107"/>
          <a:stretch/>
        </p:blipFill>
        <p:spPr>
          <a:xfrm>
            <a:off x="363253" y="5885371"/>
            <a:ext cx="2332234" cy="571190"/>
          </a:xfrm>
          <a:prstGeom prst="rect">
            <a:avLst/>
          </a:prstGeom>
        </p:spPr>
      </p:pic>
      <p:pic>
        <p:nvPicPr>
          <p:cNvPr id="1028" name="Picture 4" descr="Texas State Board of Dental Examiners">
            <a:extLst>
              <a:ext uri="{FF2B5EF4-FFF2-40B4-BE49-F238E27FC236}">
                <a16:creationId xmlns:a16="http://schemas.microsoft.com/office/drawing/2014/main" id="{4C4E84DC-12E4-4BAE-B8BD-9A22C91BF0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7213" y="780499"/>
            <a:ext cx="2833424" cy="28341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exas Education Agency - Wikipedia">
            <a:extLst>
              <a:ext uri="{FF2B5EF4-FFF2-40B4-BE49-F238E27FC236}">
                <a16:creationId xmlns:a16="http://schemas.microsoft.com/office/drawing/2014/main" id="{0E013813-5D71-4E7C-8132-FC183F62E4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2950" y="573650"/>
            <a:ext cx="2944892" cy="14503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troducing DANB's new NELDA Certification | Dentistry IQ">
            <a:extLst>
              <a:ext uri="{FF2B5EF4-FFF2-40B4-BE49-F238E27FC236}">
                <a16:creationId xmlns:a16="http://schemas.microsoft.com/office/drawing/2014/main" id="{3EDBFCE3-EA39-4DE7-A6B8-C237FC544C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16" y="3578959"/>
            <a:ext cx="2916109" cy="20182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hat are SHARK TEETH and should I be worried? - Kiddies Dental Care">
            <a:extLst>
              <a:ext uri="{FF2B5EF4-FFF2-40B4-BE49-F238E27FC236}">
                <a16:creationId xmlns:a16="http://schemas.microsoft.com/office/drawing/2014/main" id="{1A1A6B73-234F-4C6A-9525-ED80A300DB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3710" y="4671907"/>
            <a:ext cx="2356974" cy="2186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9897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6D58-1A39-41ED-99F7-0CE9F03BD344}"/>
              </a:ext>
            </a:extLst>
          </p:cNvPr>
          <p:cNvSpPr>
            <a:spLocks noGrp="1"/>
          </p:cNvSpPr>
          <p:nvPr>
            <p:ph type="title"/>
          </p:nvPr>
        </p:nvSpPr>
        <p:spPr>
          <a:xfrm>
            <a:off x="689098" y="587816"/>
            <a:ext cx="11177660" cy="1469965"/>
          </a:xfrm>
        </p:spPr>
        <p:txBody>
          <a:bodyPr anchor="ctr">
            <a:normAutofit/>
          </a:bodyPr>
          <a:lstStyle/>
          <a:p>
            <a:r>
              <a:rPr lang="en-US" u="sng" dirty="0">
                <a:latin typeface="Franklin Gothic Book" panose="020B0503020102020204" pitchFamily="34" charset="0"/>
                <a:cs typeface="Segoe UI" panose="020B0502040204020203" pitchFamily="34" charset="0"/>
              </a:rPr>
              <a:t>Texas Education Agency</a:t>
            </a:r>
          </a:p>
        </p:txBody>
      </p:sp>
      <p:sp>
        <p:nvSpPr>
          <p:cNvPr id="3" name="Content Placeholder 2">
            <a:extLst>
              <a:ext uri="{FF2B5EF4-FFF2-40B4-BE49-F238E27FC236}">
                <a16:creationId xmlns:a16="http://schemas.microsoft.com/office/drawing/2014/main" id="{3BF933A4-33C5-4102-BBB0-9B15EFF2F292}"/>
              </a:ext>
            </a:extLst>
          </p:cNvPr>
          <p:cNvSpPr>
            <a:spLocks noGrp="1"/>
          </p:cNvSpPr>
          <p:nvPr>
            <p:ph idx="1"/>
          </p:nvPr>
        </p:nvSpPr>
        <p:spPr>
          <a:xfrm>
            <a:off x="1240072" y="2367834"/>
            <a:ext cx="5972386" cy="4490166"/>
          </a:xfrm>
        </p:spPr>
        <p:txBody>
          <a:bodyPr vert="horz" lIns="91440" tIns="45720" rIns="91440" bIns="45720" rtlCol="0" anchor="t">
            <a:normAutofit/>
          </a:bodyPr>
          <a:lstStyle/>
          <a:p>
            <a:pPr marL="0" indent="0">
              <a:buNone/>
            </a:pPr>
            <a:br>
              <a:rPr lang="en-US" sz="2000" dirty="0"/>
            </a:br>
            <a:endParaRPr lang="en-US" sz="2000" dirty="0">
              <a:latin typeface="Franklin Gothic Book" panose="020B0503020102020204" pitchFamily="34" charset="0"/>
            </a:endParaRPr>
          </a:p>
        </p:txBody>
      </p:sp>
      <p:pic>
        <p:nvPicPr>
          <p:cNvPr id="8" name="Graphic 7">
            <a:extLst>
              <a:ext uri="{FF2B5EF4-FFF2-40B4-BE49-F238E27FC236}">
                <a16:creationId xmlns:a16="http://schemas.microsoft.com/office/drawing/2014/main" id="{590430A8-7125-464C-98BA-3409573DB5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pic>
        <p:nvPicPr>
          <p:cNvPr id="4" name="Picture 3">
            <a:extLst>
              <a:ext uri="{FF2B5EF4-FFF2-40B4-BE49-F238E27FC236}">
                <a16:creationId xmlns:a16="http://schemas.microsoft.com/office/drawing/2014/main" id="{D1C05401-B156-400D-92B5-7E0C1665CD9F}"/>
              </a:ext>
            </a:extLst>
          </p:cNvPr>
          <p:cNvPicPr>
            <a:picLocks noChangeAspect="1"/>
          </p:cNvPicPr>
          <p:nvPr/>
        </p:nvPicPr>
        <p:blipFill rotWithShape="1">
          <a:blip r:embed="rId5"/>
          <a:srcRect l="68174" t="22209" r="11348" b="10011"/>
          <a:stretch/>
        </p:blipFill>
        <p:spPr>
          <a:xfrm>
            <a:off x="870364" y="1820002"/>
            <a:ext cx="4790373" cy="4459442"/>
          </a:xfrm>
          <a:prstGeom prst="rect">
            <a:avLst/>
          </a:prstGeom>
        </p:spPr>
      </p:pic>
      <p:pic>
        <p:nvPicPr>
          <p:cNvPr id="7" name="Picture 6">
            <a:extLst>
              <a:ext uri="{FF2B5EF4-FFF2-40B4-BE49-F238E27FC236}">
                <a16:creationId xmlns:a16="http://schemas.microsoft.com/office/drawing/2014/main" id="{C8C4EF56-7AA3-498F-BEB2-9FBB3DEFC1A4}"/>
              </a:ext>
            </a:extLst>
          </p:cNvPr>
          <p:cNvPicPr>
            <a:picLocks noChangeAspect="1"/>
          </p:cNvPicPr>
          <p:nvPr/>
        </p:nvPicPr>
        <p:blipFill rotWithShape="1">
          <a:blip r:embed="rId6"/>
          <a:srcRect l="79397" t="12621" r="11094" b="47228"/>
          <a:stretch/>
        </p:blipFill>
        <p:spPr>
          <a:xfrm>
            <a:off x="6932865" y="1078936"/>
            <a:ext cx="4680205" cy="5558750"/>
          </a:xfrm>
          <a:prstGeom prst="rect">
            <a:avLst/>
          </a:prstGeom>
        </p:spPr>
      </p:pic>
    </p:spTree>
    <p:extLst>
      <p:ext uri="{BB962C8B-B14F-4D97-AF65-F5344CB8AC3E}">
        <p14:creationId xmlns:p14="http://schemas.microsoft.com/office/powerpoint/2010/main" val="3414896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6D58-1A39-41ED-99F7-0CE9F03BD344}"/>
              </a:ext>
            </a:extLst>
          </p:cNvPr>
          <p:cNvSpPr>
            <a:spLocks noGrp="1"/>
          </p:cNvSpPr>
          <p:nvPr>
            <p:ph type="title"/>
          </p:nvPr>
        </p:nvSpPr>
        <p:spPr>
          <a:xfrm>
            <a:off x="781565" y="587816"/>
            <a:ext cx="11177660" cy="1469965"/>
          </a:xfrm>
        </p:spPr>
        <p:txBody>
          <a:bodyPr anchor="ctr">
            <a:normAutofit/>
          </a:bodyPr>
          <a:lstStyle/>
          <a:p>
            <a:r>
              <a:rPr lang="en-US" dirty="0">
                <a:latin typeface="Franklin Gothic Book" panose="020B0503020102020204" pitchFamily="34" charset="0"/>
                <a:cs typeface="Segoe UI" panose="020B0502040204020203" pitchFamily="34" charset="0"/>
              </a:rPr>
              <a:t>TEA Approved Dental Courses:</a:t>
            </a:r>
            <a:br>
              <a:rPr lang="en-US" dirty="0">
                <a:latin typeface="Franklin Gothic Book" panose="020B0503020102020204" pitchFamily="34" charset="0"/>
                <a:cs typeface="Segoe UI" panose="020B0502040204020203" pitchFamily="34" charset="0"/>
              </a:rPr>
            </a:br>
            <a:endParaRPr lang="en-US" dirty="0">
              <a:latin typeface="Franklin Gothic Book" panose="020B0503020102020204"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3BF933A4-33C5-4102-BBB0-9B15EFF2F292}"/>
              </a:ext>
            </a:extLst>
          </p:cNvPr>
          <p:cNvSpPr>
            <a:spLocks noGrp="1"/>
          </p:cNvSpPr>
          <p:nvPr>
            <p:ph idx="1"/>
          </p:nvPr>
        </p:nvSpPr>
        <p:spPr>
          <a:xfrm>
            <a:off x="541430" y="2154247"/>
            <a:ext cx="5972386" cy="4490166"/>
          </a:xfrm>
        </p:spPr>
        <p:txBody>
          <a:bodyPr vert="horz" lIns="91440" tIns="45720" rIns="91440" bIns="45720" rtlCol="0" anchor="t">
            <a:normAutofit/>
          </a:bodyPr>
          <a:lstStyle/>
          <a:p>
            <a:pPr marL="0" indent="0">
              <a:buNone/>
            </a:pPr>
            <a:r>
              <a:rPr lang="en-US" sz="2000" u="sng" dirty="0">
                <a:latin typeface="Franklin Gothic Book" panose="020B0503020102020204" pitchFamily="34" charset="0"/>
              </a:rPr>
              <a:t>Current Courses with PEIMS Codes:</a:t>
            </a:r>
          </a:p>
          <a:p>
            <a:pPr marL="0" indent="0">
              <a:buNone/>
            </a:pPr>
            <a:r>
              <a:rPr lang="en-US" sz="2000" dirty="0">
                <a:latin typeface="Franklin Gothic Book" panose="020B0503020102020204" pitchFamily="34" charset="0"/>
              </a:rPr>
              <a:t>Level 1- Introduction to Dental Science (</a:t>
            </a:r>
            <a:r>
              <a:rPr lang="en-US" sz="2000" dirty="0"/>
              <a:t>N1302101)</a:t>
            </a:r>
            <a:endParaRPr lang="en-US" sz="2000" dirty="0">
              <a:latin typeface="Franklin Gothic Book" panose="020B0503020102020204" pitchFamily="34" charset="0"/>
            </a:endParaRPr>
          </a:p>
          <a:p>
            <a:pPr marL="0" indent="0">
              <a:buNone/>
            </a:pPr>
            <a:r>
              <a:rPr lang="en-US" sz="2000" dirty="0">
                <a:latin typeface="Franklin Gothic Book" panose="020B0503020102020204" pitchFamily="34" charset="0"/>
              </a:rPr>
              <a:t>Level 2- Dental Anatomy and Physiology (N1302122)</a:t>
            </a:r>
          </a:p>
          <a:p>
            <a:pPr marL="0" indent="0">
              <a:buNone/>
            </a:pPr>
            <a:endParaRPr lang="en-US" sz="2000" dirty="0">
              <a:latin typeface="Franklin Gothic Book" panose="020B0503020102020204" pitchFamily="34" charset="0"/>
            </a:endParaRPr>
          </a:p>
          <a:p>
            <a:pPr marL="0" indent="0">
              <a:buNone/>
            </a:pPr>
            <a:r>
              <a:rPr lang="en-US" sz="2000" u="sng" dirty="0">
                <a:latin typeface="Franklin Gothic Book" panose="020B0503020102020204" pitchFamily="34" charset="0"/>
              </a:rPr>
              <a:t>Pending Courses</a:t>
            </a:r>
            <a:r>
              <a:rPr lang="en-US" sz="2000" dirty="0">
                <a:latin typeface="Franklin Gothic Book" panose="020B0503020102020204" pitchFamily="34" charset="0"/>
              </a:rPr>
              <a:t>:</a:t>
            </a:r>
          </a:p>
          <a:p>
            <a:pPr marL="0" indent="0">
              <a:buNone/>
            </a:pPr>
            <a:r>
              <a:rPr lang="en-US" sz="2000" dirty="0">
                <a:latin typeface="Franklin Gothic Book" panose="020B0503020102020204" pitchFamily="34" charset="0"/>
              </a:rPr>
              <a:t>Level 3- Dental Equipment and Procedures</a:t>
            </a:r>
          </a:p>
          <a:p>
            <a:pPr marL="0" indent="0">
              <a:buNone/>
            </a:pPr>
            <a:r>
              <a:rPr lang="en-US" sz="2000" dirty="0">
                <a:latin typeface="Franklin Gothic Book" panose="020B0503020102020204" pitchFamily="34" charset="0"/>
              </a:rPr>
              <a:t>Level 4- Practicum in Health Science (Dental)???</a:t>
            </a:r>
          </a:p>
          <a:p>
            <a:pPr marL="0" indent="0">
              <a:buNone/>
            </a:pPr>
            <a:endParaRPr lang="en-US" sz="2000" dirty="0">
              <a:latin typeface="Franklin Gothic Book" panose="020B0503020102020204" pitchFamily="34" charset="0"/>
            </a:endParaRPr>
          </a:p>
          <a:p>
            <a:pPr marL="0" indent="0">
              <a:buNone/>
            </a:pPr>
            <a:endParaRPr lang="en-US" sz="2000" dirty="0">
              <a:latin typeface="Franklin Gothic Book" panose="020B0503020102020204" pitchFamily="34" charset="0"/>
            </a:endParaRPr>
          </a:p>
          <a:p>
            <a:pPr marL="0" indent="0">
              <a:buNone/>
            </a:pPr>
            <a:endParaRPr lang="en-US" sz="2000" dirty="0">
              <a:latin typeface="Franklin Gothic Book" panose="020B0503020102020204" pitchFamily="34" charset="0"/>
            </a:endParaRPr>
          </a:p>
        </p:txBody>
      </p:sp>
      <p:pic>
        <p:nvPicPr>
          <p:cNvPr id="8" name="Graphic 7">
            <a:extLst>
              <a:ext uri="{FF2B5EF4-FFF2-40B4-BE49-F238E27FC236}">
                <a16:creationId xmlns:a16="http://schemas.microsoft.com/office/drawing/2014/main" id="{590430A8-7125-464C-98BA-3409573DB5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pic>
        <p:nvPicPr>
          <p:cNvPr id="8194" name="Picture 2" descr="TEA Social Studies Update">
            <a:extLst>
              <a:ext uri="{FF2B5EF4-FFF2-40B4-BE49-F238E27FC236}">
                <a16:creationId xmlns:a16="http://schemas.microsoft.com/office/drawing/2014/main" id="{51DC2510-88DE-4634-A500-B040BD0AEE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2068" y="1728917"/>
            <a:ext cx="5789932" cy="360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380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527538" y="4756638"/>
            <a:ext cx="11139854" cy="930447"/>
          </a:xfrm>
        </p:spPr>
        <p:txBody>
          <a:bodyPr>
            <a:noAutofit/>
          </a:bodyPr>
          <a:lstStyle/>
          <a:p>
            <a:r>
              <a:rPr lang="en-US" sz="3600" dirty="0">
                <a:solidFill>
                  <a:srgbClr val="FFFFFF"/>
                </a:solidFill>
                <a:latin typeface="Franklin Gothic Book" panose="020B0503020102020204" pitchFamily="34" charset="0"/>
                <a:cs typeface="Segoe UI" panose="020B0502040204020203" pitchFamily="34" charset="0"/>
              </a:rPr>
              <a:t>Together we can build our future dental professionals!</a:t>
            </a:r>
          </a:p>
        </p:txBody>
      </p:sp>
      <p:cxnSp>
        <p:nvCxnSpPr>
          <p:cNvPr id="24" name="Straight Connector 23">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1339362" y="5815698"/>
            <a:ext cx="9144000" cy="420001"/>
          </a:xfrm>
        </p:spPr>
        <p:txBody>
          <a:bodyPr>
            <a:normAutofit/>
          </a:bodyPr>
          <a:lstStyle/>
          <a:p>
            <a:r>
              <a:rPr lang="en-US" sz="2000" dirty="0">
                <a:solidFill>
                  <a:srgbClr val="E7E6E6"/>
                </a:solidFill>
                <a:latin typeface="Segoe UI" panose="020B0502040204020203" pitchFamily="34" charset="0"/>
                <a:cs typeface="Segoe UI" panose="020B0502040204020203" pitchFamily="34" charset="0"/>
              </a:rPr>
              <a:t>Please feel free to contact me: </a:t>
            </a:r>
            <a:r>
              <a:rPr lang="en-US" sz="2000" u="sng" dirty="0">
                <a:solidFill>
                  <a:srgbClr val="E7E6E6"/>
                </a:solidFill>
                <a:latin typeface="Segoe UI" panose="020B0502040204020203" pitchFamily="34" charset="0"/>
                <a:cs typeface="Segoe UI" panose="020B0502040204020203" pitchFamily="34" charset="0"/>
              </a:rPr>
              <a:t>angela.villarreal@stisd.net</a:t>
            </a:r>
          </a:p>
        </p:txBody>
      </p:sp>
      <p:pic>
        <p:nvPicPr>
          <p:cNvPr id="13" name="Picture 2" descr="MP Full News - South Texas ISD Medical Professions">
            <a:extLst>
              <a:ext uri="{FF2B5EF4-FFF2-40B4-BE49-F238E27FC236}">
                <a16:creationId xmlns:a16="http://schemas.microsoft.com/office/drawing/2014/main" id="{44E0666A-3B1C-4C9D-AB64-35B2C03C5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 y="1749359"/>
            <a:ext cx="3070735" cy="11143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Introducing DANB's new NELDA Certification | Dentistry IQ">
            <a:extLst>
              <a:ext uri="{FF2B5EF4-FFF2-40B4-BE49-F238E27FC236}">
                <a16:creationId xmlns:a16="http://schemas.microsoft.com/office/drawing/2014/main" id="{037BF335-6828-4694-B282-5D25266744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984" y="2416052"/>
            <a:ext cx="2192574" cy="15175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DA29E3CA-5A75-4E1D-8215-75BFB2FEBBF7}"/>
              </a:ext>
            </a:extLst>
          </p:cNvPr>
          <p:cNvPicPr>
            <a:picLocks noChangeAspect="1"/>
          </p:cNvPicPr>
          <p:nvPr/>
        </p:nvPicPr>
        <p:blipFill rotWithShape="1">
          <a:blip r:embed="rId5"/>
          <a:srcRect l="77314" t="28047" r="12528" b="63107"/>
          <a:stretch/>
        </p:blipFill>
        <p:spPr>
          <a:xfrm>
            <a:off x="3436154" y="1310169"/>
            <a:ext cx="2332234" cy="571190"/>
          </a:xfrm>
          <a:prstGeom prst="rect">
            <a:avLst/>
          </a:prstGeom>
        </p:spPr>
      </p:pic>
      <p:pic>
        <p:nvPicPr>
          <p:cNvPr id="17" name="Picture 4" descr="Texas State Board of Dental Examiners">
            <a:extLst>
              <a:ext uri="{FF2B5EF4-FFF2-40B4-BE49-F238E27FC236}">
                <a16:creationId xmlns:a16="http://schemas.microsoft.com/office/drawing/2014/main" id="{94D4DE79-4102-49C9-A5FE-BB67166191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5767" y="1119308"/>
            <a:ext cx="2552249" cy="25528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Texas Education Agency - Wikipedia">
            <a:extLst>
              <a:ext uri="{FF2B5EF4-FFF2-40B4-BE49-F238E27FC236}">
                <a16:creationId xmlns:a16="http://schemas.microsoft.com/office/drawing/2014/main" id="{515C61E8-787B-4224-A94E-86723F305D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38988" y="1568181"/>
            <a:ext cx="2944892" cy="1450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968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D9B4E-C292-45AA-8116-562703040382}"/>
              </a:ext>
            </a:extLst>
          </p:cNvPr>
          <p:cNvSpPr>
            <a:spLocks noGrp="1"/>
          </p:cNvSpPr>
          <p:nvPr>
            <p:ph type="title"/>
          </p:nvPr>
        </p:nvSpPr>
        <p:spPr>
          <a:xfrm>
            <a:off x="551704" y="379680"/>
            <a:ext cx="5406902" cy="1469965"/>
          </a:xfrm>
        </p:spPr>
        <p:txBody>
          <a:bodyPr anchor="ctr">
            <a:normAutofit/>
          </a:bodyPr>
          <a:lstStyle/>
          <a:p>
            <a:r>
              <a:rPr lang="en-US" u="sng" dirty="0">
                <a:latin typeface="Franklin Gothic Book" panose="020B0503020102020204" pitchFamily="34" charset="0"/>
                <a:cs typeface="Segoe UI" panose="020B0502040204020203" pitchFamily="34" charset="0"/>
              </a:rPr>
              <a:t>Three Certifications</a:t>
            </a:r>
            <a:r>
              <a:rPr lang="en-US" dirty="0">
                <a:latin typeface="Franklin Gothic Book" panose="020B0503020102020204" pitchFamily="34" charset="0"/>
                <a:cs typeface="Segoe UI" panose="020B0502040204020203" pitchFamily="34" charset="0"/>
              </a:rPr>
              <a:t>:</a:t>
            </a:r>
          </a:p>
        </p:txBody>
      </p:sp>
      <p:sp>
        <p:nvSpPr>
          <p:cNvPr id="3" name="Content Placeholder 2">
            <a:extLst>
              <a:ext uri="{FF2B5EF4-FFF2-40B4-BE49-F238E27FC236}">
                <a16:creationId xmlns:a16="http://schemas.microsoft.com/office/drawing/2014/main" id="{81072FAC-EEE9-4F26-A784-BC07EACCBE9F}"/>
              </a:ext>
            </a:extLst>
          </p:cNvPr>
          <p:cNvSpPr>
            <a:spLocks noGrp="1"/>
          </p:cNvSpPr>
          <p:nvPr>
            <p:ph idx="1"/>
          </p:nvPr>
        </p:nvSpPr>
        <p:spPr>
          <a:xfrm>
            <a:off x="551703" y="1589168"/>
            <a:ext cx="6301160" cy="4256828"/>
          </a:xfrm>
        </p:spPr>
        <p:txBody>
          <a:bodyPr vert="horz" lIns="91440" tIns="45720" rIns="91440" bIns="45720" rtlCol="0" anchor="t">
            <a:normAutofit/>
          </a:bodyPr>
          <a:lstStyle/>
          <a:p>
            <a:r>
              <a:rPr lang="en-US" sz="3200" dirty="0">
                <a:latin typeface="Segoe UI" panose="020B0502040204020203" pitchFamily="34" charset="0"/>
                <a:cs typeface="Segoe UI" panose="020B0502040204020203" pitchFamily="34" charset="0"/>
              </a:rPr>
              <a:t>Registered Dental Assistant</a:t>
            </a:r>
          </a:p>
          <a:p>
            <a:endParaRPr lang="en-US" sz="3200" dirty="0">
              <a:latin typeface="Segoe UI" panose="020B0502040204020203" pitchFamily="34" charset="0"/>
              <a:cs typeface="Segoe UI" panose="020B0502040204020203" pitchFamily="34" charset="0"/>
            </a:endParaRPr>
          </a:p>
          <a:p>
            <a:r>
              <a:rPr lang="en-US" sz="3200" dirty="0">
                <a:latin typeface="Segoe UI" panose="020B0502040204020203" pitchFamily="34" charset="0"/>
                <a:cs typeface="Segoe UI" panose="020B0502040204020203" pitchFamily="34" charset="0"/>
              </a:rPr>
              <a:t>Nitrous Oxide Sedation Monitoring</a:t>
            </a:r>
          </a:p>
          <a:p>
            <a:endParaRPr lang="en-US" sz="3200" dirty="0">
              <a:latin typeface="Segoe UI" panose="020B0502040204020203" pitchFamily="34" charset="0"/>
              <a:cs typeface="Segoe UI" panose="020B0502040204020203" pitchFamily="34" charset="0"/>
            </a:endParaRPr>
          </a:p>
          <a:p>
            <a:r>
              <a:rPr lang="en-US" sz="3200" dirty="0">
                <a:latin typeface="Segoe UI" panose="020B0502040204020203" pitchFamily="34" charset="0"/>
                <a:cs typeface="Segoe UI" panose="020B0502040204020203" pitchFamily="34" charset="0"/>
              </a:rPr>
              <a:t>National Entry Level Dental Assistant  (NELDA</a:t>
            </a:r>
            <a:r>
              <a:rPr lang="en-US" sz="4000" dirty="0">
                <a:latin typeface="Segoe UI" panose="020B0502040204020203" pitchFamily="34" charset="0"/>
                <a:cs typeface="Segoe UI" panose="020B0502040204020203" pitchFamily="34" charset="0"/>
              </a:rPr>
              <a:t>)</a:t>
            </a:r>
          </a:p>
        </p:txBody>
      </p:sp>
      <p:pic>
        <p:nvPicPr>
          <p:cNvPr id="9" name="Graphic 8">
            <a:extLst>
              <a:ext uri="{FF2B5EF4-FFF2-40B4-BE49-F238E27FC236}">
                <a16:creationId xmlns:a16="http://schemas.microsoft.com/office/drawing/2014/main" id="{35127EDA-5861-47AB-8729-620CFC7DAC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pic>
        <p:nvPicPr>
          <p:cNvPr id="4" name="Picture 3">
            <a:extLst>
              <a:ext uri="{FF2B5EF4-FFF2-40B4-BE49-F238E27FC236}">
                <a16:creationId xmlns:a16="http://schemas.microsoft.com/office/drawing/2014/main" id="{CEA81FFD-6E90-4FBC-B946-7F3A0E0C1D34}"/>
              </a:ext>
            </a:extLst>
          </p:cNvPr>
          <p:cNvPicPr>
            <a:picLocks noChangeAspect="1"/>
          </p:cNvPicPr>
          <p:nvPr/>
        </p:nvPicPr>
        <p:blipFill rotWithShape="1">
          <a:blip r:embed="rId5"/>
          <a:srcRect l="65056" t="38689" r="17584" b="19663"/>
          <a:stretch/>
        </p:blipFill>
        <p:spPr>
          <a:xfrm>
            <a:off x="5883311" y="1300586"/>
            <a:ext cx="6308689" cy="4256828"/>
          </a:xfrm>
          <a:prstGeom prst="rect">
            <a:avLst/>
          </a:prstGeom>
        </p:spPr>
      </p:pic>
    </p:spTree>
    <p:extLst>
      <p:ext uri="{BB962C8B-B14F-4D97-AF65-F5344CB8AC3E}">
        <p14:creationId xmlns:p14="http://schemas.microsoft.com/office/powerpoint/2010/main" val="381659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5079-B185-4DE0-AF2C-AE4B7709FBC3}"/>
              </a:ext>
            </a:extLst>
          </p:cNvPr>
          <p:cNvSpPr>
            <a:spLocks noGrp="1"/>
          </p:cNvSpPr>
          <p:nvPr>
            <p:ph type="title"/>
          </p:nvPr>
        </p:nvSpPr>
        <p:spPr>
          <a:xfrm>
            <a:off x="531154" y="379680"/>
            <a:ext cx="8982715" cy="1469965"/>
          </a:xfrm>
        </p:spPr>
        <p:txBody>
          <a:bodyPr anchor="ctr">
            <a:normAutofit/>
          </a:bodyPr>
          <a:lstStyle/>
          <a:p>
            <a:r>
              <a:rPr lang="en-US" u="sng" dirty="0">
                <a:latin typeface="Franklin Gothic Book" panose="020B0503020102020204" pitchFamily="34" charset="0"/>
                <a:cs typeface="Segoe UI" panose="020B0502040204020203" pitchFamily="34" charset="0"/>
              </a:rPr>
              <a:t>Registered Dental Assistant (RDA)</a:t>
            </a:r>
          </a:p>
        </p:txBody>
      </p:sp>
      <p:sp>
        <p:nvSpPr>
          <p:cNvPr id="3" name="Content Placeholder 2">
            <a:extLst>
              <a:ext uri="{FF2B5EF4-FFF2-40B4-BE49-F238E27FC236}">
                <a16:creationId xmlns:a16="http://schemas.microsoft.com/office/drawing/2014/main" id="{89B4E0E8-07C8-4A23-99E2-20D6DFD6FA7A}"/>
              </a:ext>
            </a:extLst>
          </p:cNvPr>
          <p:cNvSpPr>
            <a:spLocks noGrp="1"/>
          </p:cNvSpPr>
          <p:nvPr>
            <p:ph idx="1"/>
          </p:nvPr>
        </p:nvSpPr>
        <p:spPr>
          <a:xfrm>
            <a:off x="603075" y="1599443"/>
            <a:ext cx="6794317" cy="3845860"/>
          </a:xfrm>
        </p:spPr>
        <p:txBody>
          <a:bodyPr vert="horz" lIns="91440" tIns="45720" rIns="91440" bIns="45720" rtlCol="0" anchor="t">
            <a:normAutofit fontScale="77500" lnSpcReduction="20000"/>
          </a:bodyPr>
          <a:lstStyle/>
          <a:p>
            <a:r>
              <a:rPr lang="en-US" sz="2000" dirty="0">
                <a:latin typeface="Segoe UI" panose="020B0502040204020203" pitchFamily="34" charset="0"/>
                <a:cs typeface="Segoe UI" panose="020B0502040204020203" pitchFamily="34" charset="0"/>
              </a:rPr>
              <a:t>How do you become a RDA in Texas?</a:t>
            </a:r>
          </a:p>
          <a:p>
            <a:pPr lvl="1"/>
            <a:r>
              <a:rPr lang="en-US" sz="1600" dirty="0">
                <a:latin typeface="Segoe UI" panose="020B0502040204020203" pitchFamily="34" charset="0"/>
                <a:cs typeface="Segoe UI" panose="020B0502040204020203" pitchFamily="34" charset="0"/>
              </a:rPr>
              <a:t>Go to Texas State Board of Dental Examiners, </a:t>
            </a:r>
            <a:r>
              <a:rPr lang="en-US" sz="1600" dirty="0">
                <a:solidFill>
                  <a:schemeClr val="accent1"/>
                </a:solidFill>
                <a:latin typeface="Segoe UI" panose="020B0502040204020203" pitchFamily="34" charset="0"/>
                <a:cs typeface="Segoe UI" panose="020B0502040204020203" pitchFamily="34" charset="0"/>
                <a:hlinkClick r:id="rId3"/>
              </a:rPr>
              <a:t>http://tsbde.texas.gov/licensing/dental-assistants/</a:t>
            </a:r>
            <a:r>
              <a:rPr lang="en-US" sz="1600" dirty="0">
                <a:solidFill>
                  <a:schemeClr val="accent1"/>
                </a:solidFill>
                <a:latin typeface="Segoe UI" panose="020B0502040204020203" pitchFamily="34" charset="0"/>
                <a:cs typeface="Segoe UI" panose="020B0502040204020203" pitchFamily="34" charset="0"/>
                <a:hlinkClick r:id="rId3"/>
              </a:rPr>
              <a:t>registered-dental-assistant-x-ray-certification/</a:t>
            </a:r>
            <a:endParaRPr lang="en-US" sz="1600" dirty="0">
              <a:solidFill>
                <a:schemeClr val="accent1"/>
              </a:solidFill>
              <a:latin typeface="Segoe UI" panose="020B0502040204020203" pitchFamily="34" charset="0"/>
              <a:cs typeface="Segoe UI" panose="020B0502040204020203" pitchFamily="34" charset="0"/>
            </a:endParaRPr>
          </a:p>
          <a:p>
            <a:pPr lvl="2"/>
            <a:r>
              <a:rPr lang="en-US" sz="2600" dirty="0">
                <a:solidFill>
                  <a:schemeClr val="accent1"/>
                </a:solidFill>
                <a:latin typeface="Segoe UI" panose="020B0502040204020203" pitchFamily="34" charset="0"/>
                <a:cs typeface="Segoe UI" panose="020B0502040204020203" pitchFamily="34" charset="0"/>
              </a:rPr>
              <a:t>Fill out application ($39)</a:t>
            </a:r>
          </a:p>
          <a:p>
            <a:pPr lvl="2"/>
            <a:r>
              <a:rPr lang="en-US" sz="2600" dirty="0">
                <a:solidFill>
                  <a:schemeClr val="accent1"/>
                </a:solidFill>
                <a:latin typeface="Segoe UI" panose="020B0502040204020203" pitchFamily="34" charset="0"/>
                <a:cs typeface="Segoe UI" panose="020B0502040204020203" pitchFamily="34" charset="0"/>
              </a:rPr>
              <a:t>Passport photo</a:t>
            </a:r>
          </a:p>
          <a:p>
            <a:pPr lvl="2"/>
            <a:r>
              <a:rPr lang="en-US" sz="2600" dirty="0">
                <a:solidFill>
                  <a:schemeClr val="accent1"/>
                </a:solidFill>
                <a:latin typeface="Segoe UI" panose="020B0502040204020203" pitchFamily="34" charset="0"/>
                <a:cs typeface="Segoe UI" panose="020B0502040204020203" pitchFamily="34" charset="0"/>
              </a:rPr>
              <a:t>ID, naturalization papers, or passport</a:t>
            </a:r>
          </a:p>
          <a:p>
            <a:pPr lvl="2"/>
            <a:r>
              <a:rPr lang="en-US" sz="2600" dirty="0">
                <a:solidFill>
                  <a:schemeClr val="accent1"/>
                </a:solidFill>
                <a:latin typeface="Segoe UI" panose="020B0502040204020203" pitchFamily="34" charset="0"/>
                <a:cs typeface="Segoe UI" panose="020B0502040204020203" pitchFamily="34" charset="0"/>
              </a:rPr>
              <a:t>Pay fees</a:t>
            </a:r>
          </a:p>
          <a:p>
            <a:pPr lvl="2"/>
            <a:r>
              <a:rPr lang="en-US" sz="2600" dirty="0">
                <a:solidFill>
                  <a:schemeClr val="accent1"/>
                </a:solidFill>
                <a:latin typeface="Segoe UI" panose="020B0502040204020203" pitchFamily="34" charset="0"/>
                <a:cs typeface="Segoe UI" panose="020B0502040204020203" pitchFamily="34" charset="0"/>
              </a:rPr>
              <a:t>Graduated from high school or have a GED</a:t>
            </a:r>
          </a:p>
          <a:p>
            <a:pPr lvl="2"/>
            <a:r>
              <a:rPr lang="en-US" sz="2600" dirty="0">
                <a:solidFill>
                  <a:schemeClr val="accent1"/>
                </a:solidFill>
                <a:latin typeface="Segoe UI" panose="020B0502040204020203" pitchFamily="34" charset="0"/>
                <a:cs typeface="Segoe UI" panose="020B0502040204020203" pitchFamily="34" charset="0"/>
              </a:rPr>
              <a:t>National Practitioner Data Bank Self-Query Report (valid for 60 days)</a:t>
            </a:r>
          </a:p>
          <a:p>
            <a:pPr lvl="2"/>
            <a:r>
              <a:rPr lang="en-US" sz="2600" dirty="0">
                <a:solidFill>
                  <a:schemeClr val="accent1"/>
                </a:solidFill>
                <a:latin typeface="Segoe UI" panose="020B0502040204020203" pitchFamily="34" charset="0"/>
                <a:cs typeface="Segoe UI" panose="020B0502040204020203" pitchFamily="34" charset="0"/>
              </a:rPr>
              <a:t>Current hands-on BLS Certification</a:t>
            </a:r>
          </a:p>
          <a:p>
            <a:pPr lvl="2"/>
            <a:r>
              <a:rPr lang="en-US" sz="2600" dirty="0">
                <a:solidFill>
                  <a:schemeClr val="accent1"/>
                </a:solidFill>
                <a:highlight>
                  <a:srgbClr val="FFFF00"/>
                </a:highlight>
                <a:latin typeface="Segoe UI" panose="020B0502040204020203" pitchFamily="34" charset="0"/>
                <a:cs typeface="Segoe UI" panose="020B0502040204020203" pitchFamily="34" charset="0"/>
              </a:rPr>
              <a:t>RDA course &amp; pass exam</a:t>
            </a:r>
          </a:p>
          <a:p>
            <a:pPr lvl="2"/>
            <a:r>
              <a:rPr lang="en-US" sz="2600" dirty="0">
                <a:solidFill>
                  <a:schemeClr val="accent1"/>
                </a:solidFill>
                <a:latin typeface="Segoe UI" panose="020B0502040204020203" pitchFamily="34" charset="0"/>
                <a:cs typeface="Segoe UI" panose="020B0502040204020203" pitchFamily="34" charset="0"/>
              </a:rPr>
              <a:t>Human Trafficking Prevention Course</a:t>
            </a:r>
          </a:p>
          <a:p>
            <a:pPr lvl="2"/>
            <a:r>
              <a:rPr lang="en-US" sz="2600" dirty="0">
                <a:solidFill>
                  <a:schemeClr val="accent1"/>
                </a:solidFill>
                <a:latin typeface="Segoe UI" panose="020B0502040204020203" pitchFamily="34" charset="0"/>
                <a:cs typeface="Segoe UI" panose="020B0502040204020203" pitchFamily="34" charset="0"/>
              </a:rPr>
              <a:t>Fingerprints</a:t>
            </a:r>
          </a:p>
          <a:p>
            <a:pPr lvl="2"/>
            <a:endParaRPr lang="en-US" sz="1200" dirty="0">
              <a:solidFill>
                <a:schemeClr val="accent1"/>
              </a:solidFill>
              <a:latin typeface="Segoe UI" panose="020B0502040204020203" pitchFamily="34" charset="0"/>
              <a:cs typeface="Segoe UI" panose="020B0502040204020203" pitchFamily="34" charset="0"/>
            </a:endParaRPr>
          </a:p>
        </p:txBody>
      </p:sp>
      <p:pic>
        <p:nvPicPr>
          <p:cNvPr id="8" name="Content Placeholder 4">
            <a:extLst>
              <a:ext uri="{FF2B5EF4-FFF2-40B4-BE49-F238E27FC236}">
                <a16:creationId xmlns:a16="http://schemas.microsoft.com/office/drawing/2014/main" id="{17062073-5027-4AA3-AB16-4D2C8C505A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882630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4CEF4-01D3-4AF7-9E84-F43030ACA972}"/>
              </a:ext>
            </a:extLst>
          </p:cNvPr>
          <p:cNvSpPr>
            <a:spLocks noGrp="1"/>
          </p:cNvSpPr>
          <p:nvPr>
            <p:ph type="title"/>
          </p:nvPr>
        </p:nvSpPr>
        <p:spPr>
          <a:xfrm>
            <a:off x="613349" y="377088"/>
            <a:ext cx="10534112" cy="1469965"/>
          </a:xfrm>
        </p:spPr>
        <p:txBody>
          <a:bodyPr anchor="ctr">
            <a:normAutofit/>
          </a:bodyPr>
          <a:lstStyle/>
          <a:p>
            <a:r>
              <a:rPr lang="en-US" dirty="0">
                <a:latin typeface="Franklin Gothic Book" panose="020B0503020102020204" pitchFamily="34" charset="0"/>
                <a:cs typeface="Segoe UI" panose="020B0502040204020203" pitchFamily="34" charset="0"/>
              </a:rPr>
              <a:t>RDA Course and Exam Approved Vendors: </a:t>
            </a:r>
          </a:p>
        </p:txBody>
      </p:sp>
      <p:sp>
        <p:nvSpPr>
          <p:cNvPr id="3" name="Content Placeholder 2">
            <a:extLst>
              <a:ext uri="{FF2B5EF4-FFF2-40B4-BE49-F238E27FC236}">
                <a16:creationId xmlns:a16="http://schemas.microsoft.com/office/drawing/2014/main" id="{31EFD88C-EC41-4850-9D1D-676D6AEE0358}"/>
              </a:ext>
            </a:extLst>
          </p:cNvPr>
          <p:cNvSpPr>
            <a:spLocks noGrp="1"/>
          </p:cNvSpPr>
          <p:nvPr>
            <p:ph idx="1"/>
          </p:nvPr>
        </p:nvSpPr>
        <p:spPr>
          <a:xfrm>
            <a:off x="709646" y="1559835"/>
            <a:ext cx="6461715" cy="4451464"/>
          </a:xfrm>
        </p:spPr>
        <p:txBody>
          <a:bodyPr vert="horz" lIns="91440" tIns="45720" rIns="91440" bIns="45720" rtlCol="0" anchor="t">
            <a:normAutofit fontScale="47500" lnSpcReduction="20000"/>
          </a:bodyPr>
          <a:lstStyle/>
          <a:p>
            <a:r>
              <a:rPr lang="en-US" sz="3300" u="sng" dirty="0">
                <a:hlinkClick r:id="rId3">
                  <a:extLst>
                    <a:ext uri="{A12FA001-AC4F-418D-AE19-62706E023703}">
                      <ahyp:hlinkClr xmlns:ahyp="http://schemas.microsoft.com/office/drawing/2018/hyperlinkcolor" val="tx"/>
                    </a:ext>
                  </a:extLst>
                </a:hlinkClick>
              </a:rPr>
              <a:t>Collin County Community College</a:t>
            </a:r>
            <a:endParaRPr lang="en-US" sz="3300" u="sng" dirty="0"/>
          </a:p>
          <a:p>
            <a:r>
              <a:rPr lang="en-US" sz="3300" u="sng" dirty="0"/>
              <a:t>Dallas College – Dental Assisting Program</a:t>
            </a:r>
          </a:p>
          <a:p>
            <a:r>
              <a:rPr lang="en-US" sz="3300" u="sng" dirty="0">
                <a:hlinkClick r:id="rId4">
                  <a:extLst>
                    <a:ext uri="{A12FA001-AC4F-418D-AE19-62706E023703}">
                      <ahyp:hlinkClr xmlns:ahyp="http://schemas.microsoft.com/office/drawing/2018/hyperlinkcolor" val="tx"/>
                    </a:ext>
                  </a:extLst>
                </a:hlinkClick>
              </a:rPr>
              <a:t>Grayson County College</a:t>
            </a:r>
            <a:endParaRPr lang="en-US" sz="3300" u="sng" dirty="0"/>
          </a:p>
          <a:p>
            <a:r>
              <a:rPr lang="en-US" sz="3300" u="sng" dirty="0">
                <a:hlinkClick r:id="rId5">
                  <a:extLst>
                    <a:ext uri="{A12FA001-AC4F-418D-AE19-62706E023703}">
                      <ahyp:hlinkClr xmlns:ahyp="http://schemas.microsoft.com/office/drawing/2018/hyperlinkcolor" val="tx"/>
                    </a:ext>
                  </a:extLst>
                </a:hlinkClick>
              </a:rPr>
              <a:t>Houston Community College – Coleman College of Health Sciences</a:t>
            </a:r>
            <a:endParaRPr lang="en-US" sz="3300" u="sng" dirty="0"/>
          </a:p>
          <a:p>
            <a:r>
              <a:rPr lang="en-US" sz="3300" u="sng" dirty="0">
                <a:hlinkClick r:id="rId6">
                  <a:extLst>
                    <a:ext uri="{A12FA001-AC4F-418D-AE19-62706E023703}">
                      <ahyp:hlinkClr xmlns:ahyp="http://schemas.microsoft.com/office/drawing/2018/hyperlinkcolor" val="tx"/>
                    </a:ext>
                  </a:extLst>
                </a:hlinkClick>
              </a:rPr>
              <a:t>Lone Star College</a:t>
            </a:r>
            <a:endParaRPr lang="en-US" sz="3300" u="sng" dirty="0"/>
          </a:p>
          <a:p>
            <a:r>
              <a:rPr lang="en-US" sz="3300" u="sng" dirty="0">
                <a:hlinkClick r:id="rId7">
                  <a:extLst>
                    <a:ext uri="{A12FA001-AC4F-418D-AE19-62706E023703}">
                      <ahyp:hlinkClr xmlns:ahyp="http://schemas.microsoft.com/office/drawing/2018/hyperlinkcolor" val="tx"/>
                    </a:ext>
                  </a:extLst>
                </a:hlinkClick>
              </a:rPr>
              <a:t>PIMA Medical Institute</a:t>
            </a:r>
            <a:endParaRPr lang="en-US" sz="3300" u="sng" dirty="0"/>
          </a:p>
          <a:p>
            <a:r>
              <a:rPr lang="en-US" sz="3300" u="sng" dirty="0">
                <a:hlinkClick r:id="rId8">
                  <a:extLst>
                    <a:ext uri="{A12FA001-AC4F-418D-AE19-62706E023703}">
                      <ahyp:hlinkClr xmlns:ahyp="http://schemas.microsoft.com/office/drawing/2018/hyperlinkcolor" val="tx"/>
                    </a:ext>
                  </a:extLst>
                </a:hlinkClick>
              </a:rPr>
              <a:t>San Antonio College</a:t>
            </a:r>
            <a:endParaRPr lang="en-US" sz="3300" u="sng" dirty="0"/>
          </a:p>
          <a:p>
            <a:r>
              <a:rPr lang="en-US" sz="3300" u="sng" dirty="0">
                <a:hlinkClick r:id="rId9">
                  <a:extLst>
                    <a:ext uri="{A12FA001-AC4F-418D-AE19-62706E023703}">
                      <ahyp:hlinkClr xmlns:ahyp="http://schemas.microsoft.com/office/drawing/2018/hyperlinkcolor" val="tx"/>
                    </a:ext>
                  </a:extLst>
                </a:hlinkClick>
              </a:rPr>
              <a:t>Tarrant County College </a:t>
            </a:r>
            <a:r>
              <a:rPr lang="en-US" sz="3300" u="sng" dirty="0">
                <a:highlight>
                  <a:srgbClr val="FFFF00"/>
                </a:highlight>
                <a:hlinkClick r:id="rId9">
                  <a:extLst>
                    <a:ext uri="{A12FA001-AC4F-418D-AE19-62706E023703}">
                      <ahyp:hlinkClr xmlns:ahyp="http://schemas.microsoft.com/office/drawing/2018/hyperlinkcolor" val="tx"/>
                    </a:ext>
                  </a:extLst>
                </a:hlinkClick>
              </a:rPr>
              <a:t>(Online Course and Classroom Course)</a:t>
            </a:r>
            <a:endParaRPr lang="en-US" sz="3300" u="sng" dirty="0">
              <a:highlight>
                <a:srgbClr val="FFFF00"/>
              </a:highlight>
            </a:endParaRPr>
          </a:p>
          <a:p>
            <a:r>
              <a:rPr lang="en-US" sz="3300" u="sng" dirty="0">
                <a:hlinkClick r:id="rId10">
                  <a:extLst>
                    <a:ext uri="{A12FA001-AC4F-418D-AE19-62706E023703}">
                      <ahyp:hlinkClr xmlns:ahyp="http://schemas.microsoft.com/office/drawing/2018/hyperlinkcolor" val="tx"/>
                    </a:ext>
                  </a:extLst>
                </a:hlinkClick>
              </a:rPr>
              <a:t>Texas Academy of General Dentistry</a:t>
            </a:r>
            <a:r>
              <a:rPr lang="en-US" sz="3300" u="sng" dirty="0"/>
              <a:t> </a:t>
            </a:r>
            <a:r>
              <a:rPr lang="en-US" sz="3300" u="sng" dirty="0">
                <a:highlight>
                  <a:srgbClr val="FFFF00"/>
                </a:highlight>
              </a:rPr>
              <a:t>(Online Course)</a:t>
            </a:r>
          </a:p>
          <a:p>
            <a:r>
              <a:rPr lang="en-US" sz="3300" u="sng" dirty="0">
                <a:hlinkClick r:id="rId11">
                  <a:extLst>
                    <a:ext uri="{A12FA001-AC4F-418D-AE19-62706E023703}">
                      <ahyp:hlinkClr xmlns:ahyp="http://schemas.microsoft.com/office/drawing/2018/hyperlinkcolor" val="tx"/>
                    </a:ext>
                  </a:extLst>
                </a:hlinkClick>
              </a:rPr>
              <a:t>Texas A&amp;M University, Baylor College of Dentistry</a:t>
            </a:r>
            <a:endParaRPr lang="en-US" sz="3300" u="sng" dirty="0"/>
          </a:p>
          <a:p>
            <a:r>
              <a:rPr lang="en-US" sz="3300" u="sng" dirty="0">
                <a:hlinkClick r:id="rId12">
                  <a:extLst>
                    <a:ext uri="{A12FA001-AC4F-418D-AE19-62706E023703}">
                      <ahyp:hlinkClr xmlns:ahyp="http://schemas.microsoft.com/office/drawing/2018/hyperlinkcolor" val="tx"/>
                    </a:ext>
                  </a:extLst>
                </a:hlinkClick>
              </a:rPr>
              <a:t>Texas Dental Assistants Association</a:t>
            </a:r>
            <a:endParaRPr lang="en-US" sz="3300" u="sng" dirty="0"/>
          </a:p>
          <a:p>
            <a:r>
              <a:rPr lang="en-US" sz="3300" u="sng" dirty="0">
                <a:hlinkClick r:id="rId13">
                  <a:extLst>
                    <a:ext uri="{A12FA001-AC4F-418D-AE19-62706E023703}">
                      <ahyp:hlinkClr xmlns:ahyp="http://schemas.microsoft.com/office/drawing/2018/hyperlinkcolor" val="tx"/>
                    </a:ext>
                  </a:extLst>
                </a:hlinkClick>
              </a:rPr>
              <a:t>University of Texas Health Science Center-San Antonio</a:t>
            </a:r>
            <a:r>
              <a:rPr lang="en-US" sz="3300" u="sng" dirty="0"/>
              <a:t> </a:t>
            </a:r>
            <a:r>
              <a:rPr lang="en-US" sz="3300" u="sng" dirty="0">
                <a:highlight>
                  <a:srgbClr val="FFFF00"/>
                </a:highlight>
              </a:rPr>
              <a:t>(Online Course)</a:t>
            </a:r>
          </a:p>
          <a:p>
            <a:r>
              <a:rPr lang="en-US" sz="3300" u="sng" dirty="0">
                <a:hlinkClick r:id="rId14">
                  <a:extLst>
                    <a:ext uri="{A12FA001-AC4F-418D-AE19-62706E023703}">
                      <ahyp:hlinkClr xmlns:ahyp="http://schemas.microsoft.com/office/drawing/2018/hyperlinkcolor" val="tx"/>
                    </a:ext>
                  </a:extLst>
                </a:hlinkClick>
              </a:rPr>
              <a:t>Tyler Junior College</a:t>
            </a:r>
            <a:endParaRPr lang="en-US" sz="3300" u="sng" dirty="0"/>
          </a:p>
          <a:p>
            <a:pPr marL="0" indent="0">
              <a:buNone/>
            </a:pPr>
            <a:endParaRPr lang="en-US" sz="2000" dirty="0">
              <a:latin typeface="Segoe UI" panose="020B0502040204020203" pitchFamily="34" charset="0"/>
              <a:cs typeface="Segoe UI" panose="020B0502040204020203" pitchFamily="34" charset="0"/>
            </a:endParaRPr>
          </a:p>
        </p:txBody>
      </p:sp>
      <p:pic>
        <p:nvPicPr>
          <p:cNvPr id="8" name="Graphic 7">
            <a:extLst>
              <a:ext uri="{FF2B5EF4-FFF2-40B4-BE49-F238E27FC236}">
                <a16:creationId xmlns:a16="http://schemas.microsoft.com/office/drawing/2014/main" id="{984A409A-26BF-476C-858A-CFA0EBFAB6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15">
            <a:alphaModFix amt="15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641431" y="816337"/>
            <a:ext cx="5225327" cy="5225327"/>
          </a:xfrm>
          <a:prstGeom prst="rect">
            <a:avLst/>
          </a:prstGeom>
        </p:spPr>
      </p:pic>
      <p:pic>
        <p:nvPicPr>
          <p:cNvPr id="2054" name="Picture 6" descr="Online Test Questionnaire Survey Form On Pc Screen Exam List Computer  Testing And Online Quiz Vector Concept Stock Illustration - Download Image  Now - iStock">
            <a:extLst>
              <a:ext uri="{FF2B5EF4-FFF2-40B4-BE49-F238E27FC236}">
                <a16:creationId xmlns:a16="http://schemas.microsoft.com/office/drawing/2014/main" id="{FB90A0F3-81FC-464F-A93E-F33322AE70D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71360" y="1529470"/>
            <a:ext cx="4612883" cy="3768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72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4CEF4-01D3-4AF7-9E84-F43030ACA972}"/>
              </a:ext>
            </a:extLst>
          </p:cNvPr>
          <p:cNvSpPr>
            <a:spLocks noGrp="1"/>
          </p:cNvSpPr>
          <p:nvPr>
            <p:ph type="title"/>
          </p:nvPr>
        </p:nvSpPr>
        <p:spPr>
          <a:xfrm>
            <a:off x="613349" y="377088"/>
            <a:ext cx="10534112" cy="1469965"/>
          </a:xfrm>
        </p:spPr>
        <p:txBody>
          <a:bodyPr anchor="ctr">
            <a:normAutofit/>
          </a:bodyPr>
          <a:lstStyle/>
          <a:p>
            <a:r>
              <a:rPr lang="en-US" dirty="0">
                <a:latin typeface="Franklin Gothic Book" panose="020B0503020102020204" pitchFamily="34" charset="0"/>
                <a:cs typeface="Segoe UI" panose="020B0502040204020203" pitchFamily="34" charset="0"/>
              </a:rPr>
              <a:t>RDA Course and Exam: </a:t>
            </a:r>
          </a:p>
        </p:txBody>
      </p:sp>
      <p:sp>
        <p:nvSpPr>
          <p:cNvPr id="3" name="Content Placeholder 2">
            <a:extLst>
              <a:ext uri="{FF2B5EF4-FFF2-40B4-BE49-F238E27FC236}">
                <a16:creationId xmlns:a16="http://schemas.microsoft.com/office/drawing/2014/main" id="{31EFD88C-EC41-4850-9D1D-676D6AEE0358}"/>
              </a:ext>
            </a:extLst>
          </p:cNvPr>
          <p:cNvSpPr>
            <a:spLocks noGrp="1"/>
          </p:cNvSpPr>
          <p:nvPr>
            <p:ph idx="1"/>
          </p:nvPr>
        </p:nvSpPr>
        <p:spPr>
          <a:xfrm>
            <a:off x="709646" y="1559835"/>
            <a:ext cx="6461715" cy="4451464"/>
          </a:xfrm>
        </p:spPr>
        <p:txBody>
          <a:bodyPr vert="horz" lIns="91440" tIns="45720" rIns="91440" bIns="45720" rtlCol="0" anchor="t">
            <a:normAutofit/>
          </a:bodyPr>
          <a:lstStyle/>
          <a:p>
            <a:pPr marL="914400" lvl="2" indent="0">
              <a:buNone/>
            </a:pPr>
            <a:r>
              <a:rPr lang="en-US" sz="2600" u="sng" dirty="0">
                <a:solidFill>
                  <a:schemeClr val="accent1"/>
                </a:solidFill>
                <a:latin typeface="Segoe UI" panose="020B0502040204020203" pitchFamily="34" charset="0"/>
                <a:cs typeface="Segoe UI" panose="020B0502040204020203" pitchFamily="34" charset="0"/>
              </a:rPr>
              <a:t>Three parts</a:t>
            </a:r>
          </a:p>
          <a:p>
            <a:pPr lvl="2"/>
            <a:r>
              <a:rPr lang="en-US" sz="2600" dirty="0">
                <a:solidFill>
                  <a:schemeClr val="accent1"/>
                </a:solidFill>
                <a:latin typeface="Segoe UI" panose="020B0502040204020203" pitchFamily="34" charset="0"/>
                <a:cs typeface="Segoe UI" panose="020B0502040204020203" pitchFamily="34" charset="0"/>
              </a:rPr>
              <a:t>Jurisprudence</a:t>
            </a:r>
          </a:p>
          <a:p>
            <a:pPr lvl="2"/>
            <a:r>
              <a:rPr lang="en-US" sz="2600" dirty="0">
                <a:solidFill>
                  <a:schemeClr val="accent1"/>
                </a:solidFill>
                <a:latin typeface="Segoe UI" panose="020B0502040204020203" pitchFamily="34" charset="0"/>
                <a:cs typeface="Segoe UI" panose="020B0502040204020203" pitchFamily="34" charset="0"/>
              </a:rPr>
              <a:t>Infection Control</a:t>
            </a:r>
          </a:p>
          <a:p>
            <a:pPr lvl="2"/>
            <a:r>
              <a:rPr lang="en-US" sz="2600" dirty="0">
                <a:solidFill>
                  <a:schemeClr val="accent1"/>
                </a:solidFill>
                <a:latin typeface="Segoe UI" panose="020B0502040204020203" pitchFamily="34" charset="0"/>
                <a:cs typeface="Segoe UI" panose="020B0502040204020203" pitchFamily="34" charset="0"/>
              </a:rPr>
              <a:t>Radiation</a:t>
            </a:r>
          </a:p>
          <a:p>
            <a:pPr lvl="2"/>
            <a:endParaRPr lang="en-US" sz="2600" dirty="0">
              <a:solidFill>
                <a:schemeClr val="accent1"/>
              </a:solidFill>
              <a:latin typeface="Segoe UI" panose="020B0502040204020203" pitchFamily="34" charset="0"/>
              <a:cs typeface="Segoe UI" panose="020B0502040204020203" pitchFamily="34" charset="0"/>
            </a:endParaRPr>
          </a:p>
          <a:p>
            <a:pPr marL="914400" lvl="2" indent="0">
              <a:buNone/>
            </a:pPr>
            <a:r>
              <a:rPr lang="en-US" sz="2600" dirty="0">
                <a:solidFill>
                  <a:schemeClr val="accent1"/>
                </a:solidFill>
                <a:latin typeface="Segoe UI" panose="020B0502040204020203" pitchFamily="34" charset="0"/>
                <a:cs typeface="Segoe UI" panose="020B0502040204020203" pitchFamily="34" charset="0"/>
              </a:rPr>
              <a:t>*Exam must have a minimum </a:t>
            </a:r>
          </a:p>
          <a:p>
            <a:pPr marL="914400" lvl="2" indent="0">
              <a:buNone/>
            </a:pPr>
            <a:r>
              <a:rPr lang="en-US" sz="2600" dirty="0">
                <a:solidFill>
                  <a:schemeClr val="accent1"/>
                </a:solidFill>
                <a:latin typeface="Segoe UI" panose="020B0502040204020203" pitchFamily="34" charset="0"/>
                <a:cs typeface="Segoe UI" panose="020B0502040204020203" pitchFamily="34" charset="0"/>
              </a:rPr>
              <a:t>of 50 questions.</a:t>
            </a:r>
          </a:p>
          <a:p>
            <a:pPr marL="0" indent="0">
              <a:buNone/>
            </a:pPr>
            <a:endParaRPr lang="en-US" sz="2000" dirty="0">
              <a:latin typeface="Segoe UI" panose="020B0502040204020203" pitchFamily="34" charset="0"/>
              <a:cs typeface="Segoe UI" panose="020B0502040204020203" pitchFamily="34" charset="0"/>
            </a:endParaRPr>
          </a:p>
        </p:txBody>
      </p:sp>
      <p:pic>
        <p:nvPicPr>
          <p:cNvPr id="8" name="Graphic 7">
            <a:extLst>
              <a:ext uri="{FF2B5EF4-FFF2-40B4-BE49-F238E27FC236}">
                <a16:creationId xmlns:a16="http://schemas.microsoft.com/office/drawing/2014/main" id="{984A409A-26BF-476C-858A-CFA0EBFAB6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pic>
        <p:nvPicPr>
          <p:cNvPr id="7170" name="Picture 2" descr="Texas State Board of Dental Examiners">
            <a:extLst>
              <a:ext uri="{FF2B5EF4-FFF2-40B4-BE49-F238E27FC236}">
                <a16:creationId xmlns:a16="http://schemas.microsoft.com/office/drawing/2014/main" id="{A8145806-50C5-4DEF-871F-FAA37417F6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1782" y="624948"/>
            <a:ext cx="5745030" cy="5745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831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48CF1-C72A-4313-8FC7-BF6DD4642AFE}"/>
              </a:ext>
            </a:extLst>
          </p:cNvPr>
          <p:cNvSpPr>
            <a:spLocks noGrp="1"/>
          </p:cNvSpPr>
          <p:nvPr>
            <p:ph type="title"/>
          </p:nvPr>
        </p:nvSpPr>
        <p:spPr>
          <a:xfrm>
            <a:off x="1025100" y="611424"/>
            <a:ext cx="9012752" cy="1469965"/>
          </a:xfrm>
        </p:spPr>
        <p:txBody>
          <a:bodyPr anchor="ctr">
            <a:normAutofit/>
          </a:bodyPr>
          <a:lstStyle/>
          <a:p>
            <a:r>
              <a:rPr lang="en-US" u="sng" dirty="0">
                <a:latin typeface="Franklin Gothic Book" panose="020B0503020102020204" pitchFamily="34" charset="0"/>
                <a:cs typeface="Segoe UI" panose="020B0502040204020203" pitchFamily="34" charset="0"/>
              </a:rPr>
              <a:t>Nitrous Oxide Sedation Monitoring</a:t>
            </a:r>
          </a:p>
        </p:txBody>
      </p:sp>
      <p:sp>
        <p:nvSpPr>
          <p:cNvPr id="6" name="Content Placeholder 5">
            <a:extLst>
              <a:ext uri="{FF2B5EF4-FFF2-40B4-BE49-F238E27FC236}">
                <a16:creationId xmlns:a16="http://schemas.microsoft.com/office/drawing/2014/main" id="{C856D755-2374-40B4-B692-603C5E927388}"/>
              </a:ext>
            </a:extLst>
          </p:cNvPr>
          <p:cNvSpPr>
            <a:spLocks noGrp="1"/>
          </p:cNvSpPr>
          <p:nvPr>
            <p:ph idx="1"/>
          </p:nvPr>
        </p:nvSpPr>
        <p:spPr>
          <a:xfrm>
            <a:off x="773547" y="1921881"/>
            <a:ext cx="4923693" cy="2292717"/>
          </a:xfrm>
        </p:spPr>
        <p:txBody>
          <a:bodyPr vert="horz" lIns="91440" tIns="45720" rIns="91440" bIns="45720" rtlCol="0" anchor="t">
            <a:normAutofit fontScale="25000" lnSpcReduction="20000"/>
          </a:bodyPr>
          <a:lstStyle/>
          <a:p>
            <a:r>
              <a:rPr lang="en-US" sz="9600" dirty="0">
                <a:latin typeface="Segoe UI" panose="020B0502040204020203" pitchFamily="34" charset="0"/>
                <a:cs typeface="Segoe UI" panose="020B0502040204020203" pitchFamily="34" charset="0"/>
              </a:rPr>
              <a:t>Optional certificate that enables assistants to monitor patients receiving nitrous oxide under the direct supervision of a Texas licensed dentist</a:t>
            </a:r>
          </a:p>
          <a:p>
            <a:r>
              <a:rPr lang="en-US" sz="9600" dirty="0">
                <a:latin typeface="Segoe UI" panose="020B0502040204020203" pitchFamily="34" charset="0"/>
                <a:cs typeface="Segoe UI" panose="020B0502040204020203" pitchFamily="34" charset="0"/>
              </a:rPr>
              <a:t>Must complete course and exam (minimum of 8 hours)</a:t>
            </a:r>
          </a:p>
          <a:p>
            <a:r>
              <a:rPr lang="en-US" sz="9600" dirty="0">
                <a:latin typeface="Segoe UI" panose="020B0502040204020203" pitchFamily="34" charset="0"/>
                <a:cs typeface="Segoe UI" panose="020B0502040204020203" pitchFamily="34" charset="0"/>
              </a:rPr>
              <a:t>Course is good for 5 years and then needs to be repeated</a:t>
            </a:r>
          </a:p>
          <a:p>
            <a:r>
              <a:rPr lang="en-US" sz="9600" dirty="0">
                <a:latin typeface="Segoe UI" panose="020B0502040204020203" pitchFamily="34" charset="0"/>
                <a:cs typeface="Segoe UI" panose="020B0502040204020203" pitchFamily="34" charset="0"/>
              </a:rPr>
              <a:t>Must be a RDA first, then apply for Nitrous Oxide Monitoring Certificate ($25)</a:t>
            </a:r>
          </a:p>
          <a:p>
            <a:endParaRPr lang="en-US" dirty="0">
              <a:latin typeface="Segoe UI" panose="020B0502040204020203" pitchFamily="34" charset="0"/>
              <a:cs typeface="Segoe UI" panose="020B0502040204020203" pitchFamily="34" charset="0"/>
            </a:endParaRPr>
          </a:p>
        </p:txBody>
      </p:sp>
      <p:pic>
        <p:nvPicPr>
          <p:cNvPr id="8" name="Graphic 7">
            <a:extLst>
              <a:ext uri="{FF2B5EF4-FFF2-40B4-BE49-F238E27FC236}">
                <a16:creationId xmlns:a16="http://schemas.microsoft.com/office/drawing/2014/main" id="{B6C7BDF7-D7AC-4209-A6A9-11B953F882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pic>
        <p:nvPicPr>
          <p:cNvPr id="4098" name="Picture 2" descr="Cheshire cat on Nitrous oxide | Confusions and Connections">
            <a:extLst>
              <a:ext uri="{FF2B5EF4-FFF2-40B4-BE49-F238E27FC236}">
                <a16:creationId xmlns:a16="http://schemas.microsoft.com/office/drawing/2014/main" id="{3A9A8F02-91F0-47AF-B4B9-C92119568AF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641430" y="1831261"/>
            <a:ext cx="5564155" cy="411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892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6D58-1A39-41ED-99F7-0CE9F03BD344}"/>
              </a:ext>
            </a:extLst>
          </p:cNvPr>
          <p:cNvSpPr>
            <a:spLocks noGrp="1"/>
          </p:cNvSpPr>
          <p:nvPr>
            <p:ph type="title"/>
          </p:nvPr>
        </p:nvSpPr>
        <p:spPr>
          <a:xfrm>
            <a:off x="689098" y="587816"/>
            <a:ext cx="9523414" cy="1469965"/>
          </a:xfrm>
        </p:spPr>
        <p:txBody>
          <a:bodyPr anchor="ctr">
            <a:normAutofit/>
          </a:bodyPr>
          <a:lstStyle/>
          <a:p>
            <a:r>
              <a:rPr lang="en-US" dirty="0">
                <a:latin typeface="Franklin Gothic Book" panose="020B0503020102020204" pitchFamily="34" charset="0"/>
                <a:cs typeface="Segoe UI" panose="020B0502040204020203" pitchFamily="34" charset="0"/>
              </a:rPr>
              <a:t>Nitrous Oxide Sedation Monitoring Course and Exam Approved Vendors: </a:t>
            </a:r>
          </a:p>
        </p:txBody>
      </p:sp>
      <p:sp>
        <p:nvSpPr>
          <p:cNvPr id="3" name="Content Placeholder 2">
            <a:extLst>
              <a:ext uri="{FF2B5EF4-FFF2-40B4-BE49-F238E27FC236}">
                <a16:creationId xmlns:a16="http://schemas.microsoft.com/office/drawing/2014/main" id="{3BF933A4-33C5-4102-BBB0-9B15EFF2F292}"/>
              </a:ext>
            </a:extLst>
          </p:cNvPr>
          <p:cNvSpPr>
            <a:spLocks noGrp="1"/>
          </p:cNvSpPr>
          <p:nvPr>
            <p:ph idx="1"/>
          </p:nvPr>
        </p:nvSpPr>
        <p:spPr>
          <a:xfrm>
            <a:off x="541430" y="2154247"/>
            <a:ext cx="5972386" cy="4490166"/>
          </a:xfrm>
        </p:spPr>
        <p:txBody>
          <a:bodyPr vert="horz" lIns="91440" tIns="45720" rIns="91440" bIns="45720" rtlCol="0" anchor="t">
            <a:normAutofit fontScale="25000" lnSpcReduction="20000"/>
          </a:bodyPr>
          <a:lstStyle/>
          <a:p>
            <a:r>
              <a:rPr lang="en-US" sz="5600" b="1" dirty="0">
                <a:hlinkClick r:id="rId3">
                  <a:extLst>
                    <a:ext uri="{A12FA001-AC4F-418D-AE19-62706E023703}">
                      <ahyp:hlinkClr xmlns:ahyp="http://schemas.microsoft.com/office/drawing/2018/hyperlinkcolor" val="tx"/>
                    </a:ext>
                  </a:extLst>
                </a:hlinkClick>
              </a:rPr>
              <a:t>Amarillo College</a:t>
            </a:r>
            <a:endParaRPr lang="en-US" sz="5600" dirty="0"/>
          </a:p>
          <a:p>
            <a:r>
              <a:rPr lang="en-US" sz="5600" b="1" dirty="0">
                <a:hlinkClick r:id="rId4">
                  <a:extLst>
                    <a:ext uri="{A12FA001-AC4F-418D-AE19-62706E023703}">
                      <ahyp:hlinkClr xmlns:ahyp="http://schemas.microsoft.com/office/drawing/2018/hyperlinkcolor" val="tx"/>
                    </a:ext>
                  </a:extLst>
                </a:hlinkClick>
              </a:rPr>
              <a:t>Austin Community College</a:t>
            </a:r>
            <a:endParaRPr lang="en-US" sz="5600" dirty="0"/>
          </a:p>
          <a:p>
            <a:r>
              <a:rPr lang="en-US" sz="5600" b="1" dirty="0">
                <a:hlinkClick r:id="rId5">
                  <a:extLst>
                    <a:ext uri="{A12FA001-AC4F-418D-AE19-62706E023703}">
                      <ahyp:hlinkClr xmlns:ahyp="http://schemas.microsoft.com/office/drawing/2018/hyperlinkcolor" val="tx"/>
                    </a:ext>
                  </a:extLst>
                </a:hlinkClick>
              </a:rPr>
              <a:t>Collin College</a:t>
            </a:r>
            <a:endParaRPr lang="en-US" sz="5600" dirty="0"/>
          </a:p>
          <a:p>
            <a:r>
              <a:rPr lang="en-US" sz="5600" b="1" dirty="0">
                <a:hlinkClick r:id="rId6">
                  <a:extLst>
                    <a:ext uri="{A12FA001-AC4F-418D-AE19-62706E023703}">
                      <ahyp:hlinkClr xmlns:ahyp="http://schemas.microsoft.com/office/drawing/2018/hyperlinkcolor" val="tx"/>
                    </a:ext>
                  </a:extLst>
                </a:hlinkClick>
              </a:rPr>
              <a:t>Texas A&amp;M University – Baylor College of Dentistry</a:t>
            </a:r>
            <a:endParaRPr lang="en-US" sz="5600" dirty="0"/>
          </a:p>
          <a:p>
            <a:r>
              <a:rPr lang="en-US" sz="5600" b="1" dirty="0"/>
              <a:t>Dallas College</a:t>
            </a:r>
            <a:endParaRPr lang="en-US" sz="5600" dirty="0"/>
          </a:p>
          <a:p>
            <a:r>
              <a:rPr lang="en-US" sz="5600" b="1" dirty="0">
                <a:hlinkClick r:id="rId7">
                  <a:extLst>
                    <a:ext uri="{A12FA001-AC4F-418D-AE19-62706E023703}">
                      <ahyp:hlinkClr xmlns:ahyp="http://schemas.microsoft.com/office/drawing/2018/hyperlinkcolor" val="tx"/>
                    </a:ext>
                  </a:extLst>
                </a:hlinkClick>
              </a:rPr>
              <a:t>El Paso Community College</a:t>
            </a:r>
            <a:endParaRPr lang="en-US" sz="5600" dirty="0"/>
          </a:p>
          <a:p>
            <a:r>
              <a:rPr lang="en-US" sz="5600" b="1" dirty="0">
                <a:hlinkClick r:id="rId8">
                  <a:extLst>
                    <a:ext uri="{A12FA001-AC4F-418D-AE19-62706E023703}">
                      <ahyp:hlinkClr xmlns:ahyp="http://schemas.microsoft.com/office/drawing/2018/hyperlinkcolor" val="tx"/>
                    </a:ext>
                  </a:extLst>
                </a:hlinkClick>
              </a:rPr>
              <a:t>Grayson Community College</a:t>
            </a:r>
            <a:endParaRPr lang="en-US" sz="5600" dirty="0"/>
          </a:p>
          <a:p>
            <a:r>
              <a:rPr lang="en-US" sz="5600" b="1" dirty="0">
                <a:hlinkClick r:id="rId9">
                  <a:extLst>
                    <a:ext uri="{A12FA001-AC4F-418D-AE19-62706E023703}">
                      <ahyp:hlinkClr xmlns:ahyp="http://schemas.microsoft.com/office/drawing/2018/hyperlinkcolor" val="tx"/>
                    </a:ext>
                  </a:extLst>
                </a:hlinkClick>
              </a:rPr>
              <a:t>Houston Community College – Coleman College of Health Sciences</a:t>
            </a:r>
            <a:endParaRPr lang="en-US" sz="5600" dirty="0"/>
          </a:p>
          <a:p>
            <a:r>
              <a:rPr lang="en-US" sz="5600" b="1" dirty="0">
                <a:hlinkClick r:id="rId10">
                  <a:extLst>
                    <a:ext uri="{A12FA001-AC4F-418D-AE19-62706E023703}">
                      <ahyp:hlinkClr xmlns:ahyp="http://schemas.microsoft.com/office/drawing/2018/hyperlinkcolor" val="tx"/>
                    </a:ext>
                  </a:extLst>
                </a:hlinkClick>
              </a:rPr>
              <a:t>Lone Star College – Kingwood</a:t>
            </a:r>
            <a:endParaRPr lang="en-US" sz="5600" dirty="0"/>
          </a:p>
          <a:p>
            <a:r>
              <a:rPr lang="en-US" sz="5600" b="1" dirty="0">
                <a:hlinkClick r:id="rId11">
                  <a:extLst>
                    <a:ext uri="{A12FA001-AC4F-418D-AE19-62706E023703}">
                      <ahyp:hlinkClr xmlns:ahyp="http://schemas.microsoft.com/office/drawing/2018/hyperlinkcolor" val="tx"/>
                    </a:ext>
                  </a:extLst>
                </a:hlinkClick>
              </a:rPr>
              <a:t>San Antonio College</a:t>
            </a:r>
            <a:endParaRPr lang="en-US" sz="5600" dirty="0"/>
          </a:p>
          <a:p>
            <a:r>
              <a:rPr lang="en-US" sz="5600" b="1" dirty="0">
                <a:hlinkClick r:id="rId12">
                  <a:extLst>
                    <a:ext uri="{A12FA001-AC4F-418D-AE19-62706E023703}">
                      <ahyp:hlinkClr xmlns:ahyp="http://schemas.microsoft.com/office/drawing/2018/hyperlinkcolor" val="tx"/>
                    </a:ext>
                  </a:extLst>
                </a:hlinkClick>
              </a:rPr>
              <a:t>Tarrant County College</a:t>
            </a:r>
            <a:endParaRPr lang="en-US" sz="5600" dirty="0"/>
          </a:p>
          <a:p>
            <a:r>
              <a:rPr lang="en-US" sz="5600" b="1" dirty="0">
                <a:hlinkClick r:id="rId13">
                  <a:extLst>
                    <a:ext uri="{A12FA001-AC4F-418D-AE19-62706E023703}">
                      <ahyp:hlinkClr xmlns:ahyp="http://schemas.microsoft.com/office/drawing/2018/hyperlinkcolor" val="tx"/>
                    </a:ext>
                  </a:extLst>
                </a:hlinkClick>
              </a:rPr>
              <a:t>University of Texas School of Dentistry at Houston</a:t>
            </a:r>
            <a:endParaRPr lang="en-US" sz="5600" dirty="0"/>
          </a:p>
          <a:p>
            <a:r>
              <a:rPr lang="en-US" sz="5600" b="1" dirty="0">
                <a:hlinkClick r:id="rId14">
                  <a:extLst>
                    <a:ext uri="{A12FA001-AC4F-418D-AE19-62706E023703}">
                      <ahyp:hlinkClr xmlns:ahyp="http://schemas.microsoft.com/office/drawing/2018/hyperlinkcolor" val="tx"/>
                    </a:ext>
                  </a:extLst>
                </a:hlinkClick>
              </a:rPr>
              <a:t>University of Texas Health Science Center at San Antonio</a:t>
            </a:r>
            <a:r>
              <a:rPr lang="en-US" sz="5600" b="1" dirty="0"/>
              <a:t> </a:t>
            </a:r>
            <a:r>
              <a:rPr lang="en-US" sz="6000" u="sng" dirty="0">
                <a:highlight>
                  <a:srgbClr val="FFFF00"/>
                </a:highlight>
              </a:rPr>
              <a:t>(Online Course)</a:t>
            </a:r>
          </a:p>
          <a:p>
            <a:r>
              <a:rPr lang="en-US" sz="5600" b="1" dirty="0">
                <a:hlinkClick r:id="rId15">
                  <a:extLst>
                    <a:ext uri="{A12FA001-AC4F-418D-AE19-62706E023703}">
                      <ahyp:hlinkClr xmlns:ahyp="http://schemas.microsoft.com/office/drawing/2018/hyperlinkcolor" val="tx"/>
                    </a:ext>
                  </a:extLst>
                </a:hlinkClick>
              </a:rPr>
              <a:t>Tyler Junior College</a:t>
            </a:r>
            <a:endParaRPr lang="en-US" sz="5600" dirty="0"/>
          </a:p>
          <a:p>
            <a:r>
              <a:rPr lang="en-US" sz="5600" b="1" dirty="0">
                <a:hlinkClick r:id="rId16">
                  <a:extLst>
                    <a:ext uri="{A12FA001-AC4F-418D-AE19-62706E023703}">
                      <ahyp:hlinkClr xmlns:ahyp="http://schemas.microsoft.com/office/drawing/2018/hyperlinkcolor" val="tx"/>
                    </a:ext>
                  </a:extLst>
                </a:hlinkClick>
              </a:rPr>
              <a:t>Northeast Texas Community College</a:t>
            </a:r>
            <a:endParaRPr lang="en-US" sz="5600" dirty="0"/>
          </a:p>
          <a:p>
            <a:endParaRPr lang="en-US" sz="2000" dirty="0">
              <a:latin typeface="Franklin Gothic Book" panose="020B0503020102020204" pitchFamily="34" charset="0"/>
            </a:endParaRPr>
          </a:p>
        </p:txBody>
      </p:sp>
      <p:pic>
        <p:nvPicPr>
          <p:cNvPr id="8" name="Graphic 7">
            <a:extLst>
              <a:ext uri="{FF2B5EF4-FFF2-40B4-BE49-F238E27FC236}">
                <a16:creationId xmlns:a16="http://schemas.microsoft.com/office/drawing/2014/main" id="{590430A8-7125-464C-98BA-3409573DB5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17">
            <a:alphaModFix amt="15000"/>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641431" y="816337"/>
            <a:ext cx="5225327" cy="5225327"/>
          </a:xfrm>
          <a:prstGeom prst="rect">
            <a:avLst/>
          </a:prstGeom>
        </p:spPr>
      </p:pic>
      <p:pic>
        <p:nvPicPr>
          <p:cNvPr id="7" name="Picture 2" descr="Nitrous Oxide To Help Kids With Difficult Dental Cases | Coppe &amp; Sears">
            <a:extLst>
              <a:ext uri="{FF2B5EF4-FFF2-40B4-BE49-F238E27FC236}">
                <a16:creationId xmlns:a16="http://schemas.microsoft.com/office/drawing/2014/main" id="{C286B55B-9FFD-4B6D-B210-7C209CE7E6F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64442" y="1943528"/>
            <a:ext cx="5827558" cy="3573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909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6D58-1A39-41ED-99F7-0CE9F03BD344}"/>
              </a:ext>
            </a:extLst>
          </p:cNvPr>
          <p:cNvSpPr>
            <a:spLocks noGrp="1"/>
          </p:cNvSpPr>
          <p:nvPr>
            <p:ph type="title"/>
          </p:nvPr>
        </p:nvSpPr>
        <p:spPr>
          <a:xfrm>
            <a:off x="689098" y="587816"/>
            <a:ext cx="11177660" cy="1469965"/>
          </a:xfrm>
        </p:spPr>
        <p:txBody>
          <a:bodyPr anchor="ctr">
            <a:normAutofit/>
          </a:bodyPr>
          <a:lstStyle/>
          <a:p>
            <a:r>
              <a:rPr lang="en-US" u="sng" dirty="0">
                <a:latin typeface="Franklin Gothic Book" panose="020B0503020102020204" pitchFamily="34" charset="0"/>
                <a:cs typeface="Segoe UI" panose="020B0502040204020203" pitchFamily="34" charset="0"/>
              </a:rPr>
              <a:t>National Entry Level Dental Assistant (NELDA)</a:t>
            </a:r>
          </a:p>
        </p:txBody>
      </p:sp>
      <p:sp>
        <p:nvSpPr>
          <p:cNvPr id="3" name="Content Placeholder 2">
            <a:extLst>
              <a:ext uri="{FF2B5EF4-FFF2-40B4-BE49-F238E27FC236}">
                <a16:creationId xmlns:a16="http://schemas.microsoft.com/office/drawing/2014/main" id="{3BF933A4-33C5-4102-BBB0-9B15EFF2F292}"/>
              </a:ext>
            </a:extLst>
          </p:cNvPr>
          <p:cNvSpPr>
            <a:spLocks noGrp="1"/>
          </p:cNvSpPr>
          <p:nvPr>
            <p:ph idx="1"/>
          </p:nvPr>
        </p:nvSpPr>
        <p:spPr>
          <a:xfrm>
            <a:off x="541430" y="2154247"/>
            <a:ext cx="5972386" cy="4490166"/>
          </a:xfrm>
        </p:spPr>
        <p:txBody>
          <a:bodyPr vert="horz" lIns="91440" tIns="45720" rIns="91440" bIns="45720" rtlCol="0" anchor="t">
            <a:normAutofit/>
          </a:bodyPr>
          <a:lstStyle/>
          <a:p>
            <a:r>
              <a:rPr lang="en-US" sz="2000" dirty="0">
                <a:latin typeface="Franklin Gothic Book" panose="020B0503020102020204" pitchFamily="34" charset="0"/>
              </a:rPr>
              <a:t>DANB’s NELDA exam is recognized in all 50 states</a:t>
            </a:r>
          </a:p>
          <a:p>
            <a:r>
              <a:rPr lang="en-US" sz="2000" dirty="0">
                <a:latin typeface="Franklin Gothic Book" panose="020B0503020102020204" pitchFamily="34" charset="0"/>
              </a:rPr>
              <a:t>Similar to the CDA (Certified Dental Assistant)</a:t>
            </a:r>
          </a:p>
          <a:p>
            <a:r>
              <a:rPr lang="en-US" sz="2000" dirty="0">
                <a:latin typeface="Franklin Gothic Book" panose="020B0503020102020204" pitchFamily="34" charset="0"/>
              </a:rPr>
              <a:t>Three parts to the exam</a:t>
            </a:r>
          </a:p>
          <a:p>
            <a:r>
              <a:rPr lang="en-US" sz="2000" dirty="0">
                <a:latin typeface="Franklin Gothic Book" panose="020B0503020102020204" pitchFamily="34" charset="0"/>
              </a:rPr>
              <a:t>Three parts can be taken together or separately</a:t>
            </a:r>
          </a:p>
          <a:p>
            <a:pPr lvl="1"/>
            <a:r>
              <a:rPr lang="en-US" sz="1600" dirty="0">
                <a:latin typeface="Franklin Gothic Book" panose="020B0503020102020204" pitchFamily="34" charset="0"/>
              </a:rPr>
              <a:t>Radiation Health &amp; Safety (RHS)</a:t>
            </a:r>
          </a:p>
          <a:p>
            <a:pPr lvl="1"/>
            <a:r>
              <a:rPr lang="en-US" sz="1600" dirty="0">
                <a:latin typeface="Franklin Gothic Book" panose="020B0503020102020204" pitchFamily="34" charset="0"/>
              </a:rPr>
              <a:t>Infection Control Exam (ICE)</a:t>
            </a:r>
          </a:p>
          <a:p>
            <a:pPr lvl="1"/>
            <a:r>
              <a:rPr lang="en-US" sz="1600" dirty="0">
                <a:latin typeface="Franklin Gothic Book" panose="020B0503020102020204" pitchFamily="34" charset="0"/>
              </a:rPr>
              <a:t>Anatomy, Morphology, and Physiology (AMP)</a:t>
            </a:r>
          </a:p>
          <a:p>
            <a:r>
              <a:rPr lang="en-US" sz="2000" u="sng" dirty="0">
                <a:latin typeface="Franklin Gothic Book" panose="020B0503020102020204" pitchFamily="34" charset="0"/>
              </a:rPr>
              <a:t>Fees:</a:t>
            </a:r>
            <a:r>
              <a:rPr lang="en-US" sz="2000" dirty="0">
                <a:latin typeface="Franklin Gothic Book" panose="020B0503020102020204" pitchFamily="34" charset="0"/>
              </a:rPr>
              <a:t> $400 (all 3 parts) </a:t>
            </a:r>
            <a:r>
              <a:rPr lang="en-US" sz="2000" u="sng" dirty="0">
                <a:latin typeface="Franklin Gothic Book" panose="020B0503020102020204" pitchFamily="34" charset="0"/>
              </a:rPr>
              <a:t>or</a:t>
            </a:r>
            <a:r>
              <a:rPr lang="en-US" sz="2000" dirty="0">
                <a:latin typeface="Franklin Gothic Book" panose="020B0503020102020204" pitchFamily="34" charset="0"/>
              </a:rPr>
              <a:t> AMP ($245), ICE ($270), RHS ($270)</a:t>
            </a:r>
          </a:p>
          <a:p>
            <a:r>
              <a:rPr lang="en-US" sz="2000" dirty="0">
                <a:latin typeface="Franklin Gothic Book" panose="020B0503020102020204" pitchFamily="34" charset="0"/>
              </a:rPr>
              <a:t>If a student fails 1 or 2 parts, they only need to retake the part that was not passed.</a:t>
            </a:r>
          </a:p>
          <a:p>
            <a:pPr marL="0" indent="0">
              <a:buNone/>
            </a:pPr>
            <a:endParaRPr lang="en-US" sz="2000" dirty="0">
              <a:latin typeface="Franklin Gothic Book" panose="020B0503020102020204" pitchFamily="34" charset="0"/>
            </a:endParaRPr>
          </a:p>
        </p:txBody>
      </p:sp>
      <p:pic>
        <p:nvPicPr>
          <p:cNvPr id="8" name="Graphic 7">
            <a:extLst>
              <a:ext uri="{FF2B5EF4-FFF2-40B4-BE49-F238E27FC236}">
                <a16:creationId xmlns:a16="http://schemas.microsoft.com/office/drawing/2014/main" id="{590430A8-7125-464C-98BA-3409573DB5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pic>
        <p:nvPicPr>
          <p:cNvPr id="5122" name="Picture 2" descr="Introducing DANB's new NELDA Certification | Dentistry IQ">
            <a:extLst>
              <a:ext uri="{FF2B5EF4-FFF2-40B4-BE49-F238E27FC236}">
                <a16:creationId xmlns:a16="http://schemas.microsoft.com/office/drawing/2014/main" id="{22BE1C29-51E6-4B30-BDB6-FF7BAD4890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1431" y="1829496"/>
            <a:ext cx="5354194" cy="370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812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6D58-1A39-41ED-99F7-0CE9F03BD344}"/>
              </a:ext>
            </a:extLst>
          </p:cNvPr>
          <p:cNvSpPr>
            <a:spLocks noGrp="1"/>
          </p:cNvSpPr>
          <p:nvPr>
            <p:ph type="title"/>
          </p:nvPr>
        </p:nvSpPr>
        <p:spPr>
          <a:xfrm>
            <a:off x="689098" y="587816"/>
            <a:ext cx="11177660" cy="1469965"/>
          </a:xfrm>
        </p:spPr>
        <p:txBody>
          <a:bodyPr anchor="ctr">
            <a:normAutofit/>
          </a:bodyPr>
          <a:lstStyle/>
          <a:p>
            <a:r>
              <a:rPr lang="en-US" u="sng" dirty="0">
                <a:latin typeface="Franklin Gothic Book" panose="020B0503020102020204" pitchFamily="34" charset="0"/>
                <a:cs typeface="Segoe UI" panose="020B0502040204020203" pitchFamily="34" charset="0"/>
              </a:rPr>
              <a:t>National Entry Level Dental Assistant (NELDA)</a:t>
            </a:r>
          </a:p>
        </p:txBody>
      </p:sp>
      <p:sp>
        <p:nvSpPr>
          <p:cNvPr id="3" name="Content Placeholder 2">
            <a:extLst>
              <a:ext uri="{FF2B5EF4-FFF2-40B4-BE49-F238E27FC236}">
                <a16:creationId xmlns:a16="http://schemas.microsoft.com/office/drawing/2014/main" id="{3BF933A4-33C5-4102-BBB0-9B15EFF2F292}"/>
              </a:ext>
            </a:extLst>
          </p:cNvPr>
          <p:cNvSpPr>
            <a:spLocks noGrp="1"/>
          </p:cNvSpPr>
          <p:nvPr>
            <p:ph idx="1"/>
          </p:nvPr>
        </p:nvSpPr>
        <p:spPr>
          <a:xfrm>
            <a:off x="541430" y="2154247"/>
            <a:ext cx="5972386" cy="4490166"/>
          </a:xfrm>
        </p:spPr>
        <p:txBody>
          <a:bodyPr vert="horz" lIns="91440" tIns="45720" rIns="91440" bIns="45720" rtlCol="0" anchor="t">
            <a:normAutofit lnSpcReduction="10000"/>
          </a:bodyPr>
          <a:lstStyle/>
          <a:p>
            <a:pPr marL="0" indent="0">
              <a:buNone/>
            </a:pPr>
            <a:r>
              <a:rPr lang="en-US" b="1" dirty="0"/>
              <a:t>TEXAS Schools:</a:t>
            </a:r>
            <a:br>
              <a:rPr lang="en-US" sz="2000" dirty="0"/>
            </a:br>
            <a:r>
              <a:rPr lang="en-US" dirty="0">
                <a:hlinkClick r:id="rId3"/>
              </a:rPr>
              <a:t>1300 </a:t>
            </a:r>
            <a:r>
              <a:rPr lang="en-US" dirty="0" err="1">
                <a:hlinkClick r:id="rId3"/>
              </a:rPr>
              <a:t>Blanson</a:t>
            </a:r>
            <a:r>
              <a:rPr lang="en-US" dirty="0">
                <a:hlinkClick r:id="rId3"/>
              </a:rPr>
              <a:t> CTE High School</a:t>
            </a:r>
            <a:br>
              <a:rPr lang="en-US" sz="2000" dirty="0"/>
            </a:br>
            <a:r>
              <a:rPr lang="en-US" dirty="0">
                <a:hlinkClick r:id="rId4"/>
              </a:rPr>
              <a:t>2083 Center for Career and Technology Education (EPISD)</a:t>
            </a:r>
            <a:br>
              <a:rPr lang="en-US" sz="2000" dirty="0"/>
            </a:br>
            <a:r>
              <a:rPr lang="en-US" dirty="0">
                <a:hlinkClick r:id="rId5"/>
              </a:rPr>
              <a:t>4052 Cleburne High School</a:t>
            </a:r>
            <a:br>
              <a:rPr lang="en-US" sz="2000" dirty="0"/>
            </a:br>
            <a:r>
              <a:rPr lang="en-US" dirty="0">
                <a:hlinkClick r:id="rId6"/>
              </a:rPr>
              <a:t>4028 East Central High School</a:t>
            </a:r>
            <a:br>
              <a:rPr lang="en-US" sz="2000" dirty="0"/>
            </a:br>
            <a:r>
              <a:rPr lang="en-US" dirty="0">
                <a:hlinkClick r:id="rId7"/>
              </a:rPr>
              <a:t>1796 Gilbreath-Reed Career Technical Center</a:t>
            </a:r>
            <a:br>
              <a:rPr lang="en-US" sz="2000" dirty="0"/>
            </a:br>
            <a:r>
              <a:rPr lang="en-US" u="sng" dirty="0">
                <a:hlinkClick r:id="rId8"/>
              </a:rPr>
              <a:t>4048 John B. Alexander High School</a:t>
            </a:r>
            <a:br>
              <a:rPr lang="en-US" sz="2000" dirty="0"/>
            </a:br>
            <a:r>
              <a:rPr lang="en-US" dirty="0">
                <a:hlinkClick r:id="rId9"/>
              </a:rPr>
              <a:t>2430 South Texas Academy for Medical Professions</a:t>
            </a:r>
            <a:br>
              <a:rPr lang="en-US" sz="2000" dirty="0"/>
            </a:br>
            <a:r>
              <a:rPr lang="en-US" dirty="0">
                <a:hlinkClick r:id="rId10"/>
              </a:rPr>
              <a:t>4046 Yvonne A. Ewell </a:t>
            </a:r>
            <a:r>
              <a:rPr lang="en-US" dirty="0" err="1">
                <a:hlinkClick r:id="rId10"/>
              </a:rPr>
              <a:t>Townview</a:t>
            </a:r>
            <a:r>
              <a:rPr lang="en-US" dirty="0">
                <a:hlinkClick r:id="rId10"/>
              </a:rPr>
              <a:t> Center</a:t>
            </a:r>
            <a:endParaRPr lang="en-US" sz="2000" dirty="0">
              <a:latin typeface="Franklin Gothic Book" panose="020B0503020102020204" pitchFamily="34" charset="0"/>
            </a:endParaRPr>
          </a:p>
        </p:txBody>
      </p:sp>
      <p:pic>
        <p:nvPicPr>
          <p:cNvPr id="8" name="Graphic 7">
            <a:extLst>
              <a:ext uri="{FF2B5EF4-FFF2-40B4-BE49-F238E27FC236}">
                <a16:creationId xmlns:a16="http://schemas.microsoft.com/office/drawing/2014/main" id="{590430A8-7125-464C-98BA-3409573DB5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11">
            <a:alphaModFix amt="15000"/>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41431" y="816337"/>
            <a:ext cx="5225327" cy="5225327"/>
          </a:xfrm>
          <a:prstGeom prst="rect">
            <a:avLst/>
          </a:prstGeom>
        </p:spPr>
      </p:pic>
      <p:pic>
        <p:nvPicPr>
          <p:cNvPr id="5122" name="Picture 2" descr="Introducing DANB's new NELDA Certification | Dentistry IQ">
            <a:extLst>
              <a:ext uri="{FF2B5EF4-FFF2-40B4-BE49-F238E27FC236}">
                <a16:creationId xmlns:a16="http://schemas.microsoft.com/office/drawing/2014/main" id="{22BE1C29-51E6-4B30-BDB6-FF7BAD48904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41431" y="1829496"/>
            <a:ext cx="5354194" cy="370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538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781794_Research presentation_RVA_v3" id="{DF2794B4-2314-4F87-8639-5DCB9EEE28EE}" vid="{3B969E49-204F-4FF6-BD10-D26195B8D4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AB02E3-5ADF-4BF0-9C1B-35CDF3FE9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C7D9E6-B0D9-433E-BD46-EB60F64F4DA8}">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5CA875DA-F9FD-4F83-A049-3B1027B542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Research presentation</Template>
  <TotalTime>0</TotalTime>
  <Words>4521</Words>
  <Application>Microsoft Office PowerPoint</Application>
  <PresentationFormat>Widescreen</PresentationFormat>
  <Paragraphs>251</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Franklin Gothic Book</vt:lpstr>
      <vt:lpstr>Segoe UI</vt:lpstr>
      <vt:lpstr>Office Theme</vt:lpstr>
      <vt:lpstr>Angela Villarreal, RDH, BAAS, MSCIN</vt:lpstr>
      <vt:lpstr>Three Certifications:</vt:lpstr>
      <vt:lpstr>Registered Dental Assistant (RDA)</vt:lpstr>
      <vt:lpstr>RDA Course and Exam Approved Vendors: </vt:lpstr>
      <vt:lpstr>RDA Course and Exam: </vt:lpstr>
      <vt:lpstr>Nitrous Oxide Sedation Monitoring</vt:lpstr>
      <vt:lpstr>Nitrous Oxide Sedation Monitoring Course and Exam Approved Vendors: </vt:lpstr>
      <vt:lpstr>National Entry Level Dental Assistant (NELDA)</vt:lpstr>
      <vt:lpstr>National Entry Level Dental Assistant (NELDA)</vt:lpstr>
      <vt:lpstr>Texas Education Agency</vt:lpstr>
      <vt:lpstr>TEA Approved Dental Courses: </vt:lpstr>
      <vt:lpstr>Together we can build our future dental professionals!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2022-04-06T14:50:22Z</dcterms:created>
  <dcterms:modified xsi:type="dcterms:W3CDTF">2022-04-06T18:49:20Z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