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f19102ca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f19102ca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f19102ca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f19102ca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f19102ca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f19102ca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f19102ca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f19102ca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f19102ca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f19102ca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bfb0fd4e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bfb0fd4e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bfb0fd4e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bfb0fd4e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bfb0fd4e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bfb0fd4e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fb0fd4e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bfb0fd4e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bfb0fd4e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bfb0fd4e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f19102ca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f19102ca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bfb0fd4e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bfb0fd4e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bfb0fd4e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bfb0fd4e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bfb0fd4e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bfb0fd4e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bfb0fd4e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bfb0fd4e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bfb0fd4e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bfb0fd4e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bfb0fd4e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bfb0fd4e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bfb0fd4e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bfb0fd4e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bfb0fd4e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bfb0fd4e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bfb0fd4e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bfb0fd4e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bfb0fd4e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dbfb0fd4e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f19102ca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f19102ca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bfb0fd4e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bfb0fd4e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dbfb0fd4e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dbfb0fd4e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bfb0fd4e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bfb0fd4e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bfb0fd4ea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dbfb0fd4ea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dbfb0fd4e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dbfb0fd4e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bfb0fd4ea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dbfb0fd4e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bfb0fd4e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dbfb0fd4e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f19102ca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df19102ca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bfb0fd4ea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dbfb0fd4e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f19102ca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f19102ca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letters  take about family clinics and assisting with athlete physicals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f19102ca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f19102ca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also teaching PCT </a:t>
            </a:r>
            <a:r>
              <a:rPr lang="en"/>
              <a:t>some</a:t>
            </a:r>
            <a:r>
              <a:rPr lang="en"/>
              <a:t> will overlap.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f19102ca4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f19102ca4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f19102ca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f19102ca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f19102ca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f19102ca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bfb0fd4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bfb0fd4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hyperlink" Target="http://www.youtube.com/watch?v=HYr2NiOvjZE" TargetMode="External"/><Relationship Id="rId5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x2egFG-P9NU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ecgmadesimple.com/tutorials2" TargetMode="External"/><Relationship Id="rId4" Type="http://schemas.openxmlformats.org/officeDocument/2006/relationships/hyperlink" Target="https://quizlet.com/88091371/ekg-review-flash-cards/" TargetMode="External"/><Relationship Id="rId5" Type="http://schemas.openxmlformats.org/officeDocument/2006/relationships/hyperlink" Target="https://www.youtube.com/watch?v=ocWk8zD8ZPk" TargetMode="External"/><Relationship Id="rId6" Type="http://schemas.openxmlformats.org/officeDocument/2006/relationships/hyperlink" Target="https://www.youtube.com/watch?v=nfVtAtJpjkQ&amp;t=6s" TargetMode="External"/><Relationship Id="rId7" Type="http://schemas.openxmlformats.org/officeDocument/2006/relationships/hyperlink" Target="https://www.youtube.com/watch?v=kVhnNGlgIOU&amp;t=41s" TargetMode="External"/><Relationship Id="rId8" Type="http://schemas.openxmlformats.org/officeDocument/2006/relationships/hyperlink" Target="https://nurseslabs.com/ekg-interpretation-cheat-sheet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americanalliedhealth.com/" TargetMode="External"/><Relationship Id="rId4" Type="http://schemas.openxmlformats.org/officeDocument/2006/relationships/hyperlink" Target="https://www.nhanow.com/" TargetMode="External"/><Relationship Id="rId5" Type="http://schemas.openxmlformats.org/officeDocument/2006/relationships/hyperlink" Target="https://www.amcaexams.com/" TargetMode="External"/><Relationship Id="rId6" Type="http://schemas.openxmlformats.org/officeDocument/2006/relationships/hyperlink" Target="https://www.ncctinc.com/certifications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youtu.be/GoN8RyFE3jI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EqUfgffJx_8" TargetMode="External"/><Relationship Id="rId4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g"/><Relationship Id="rId4" Type="http://schemas.openxmlformats.org/officeDocument/2006/relationships/image" Target="../media/image31.jpg"/><Relationship Id="rId5" Type="http://schemas.openxmlformats.org/officeDocument/2006/relationships/image" Target="../media/image5.jp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9.jp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195000"/>
            <a:ext cx="8520600" cy="13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EKG like A BOSS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17175"/>
            <a:ext cx="85206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Increasing student success on EKG Certification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125" y="0"/>
            <a:ext cx="4101751" cy="27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 from Part 1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22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 Which of the following is an important factor in preparing a patient for an EKG stress test?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 Instruct patients to stop taking any medication 24 hours prior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Ask a patient to keep a journal during of cardiac events during the test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Inform the student the exam only takes about 10 seconds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Have patients wear loose comfortable clothing and sturdy </a:t>
            </a:r>
            <a:r>
              <a:rPr lang="en">
                <a:solidFill>
                  <a:schemeClr val="lt1"/>
                </a:solidFill>
              </a:rPr>
              <a:t>non skid</a:t>
            </a:r>
            <a:r>
              <a:rPr lang="en">
                <a:solidFill>
                  <a:schemeClr val="lt1"/>
                </a:solidFill>
              </a:rPr>
              <a:t> walking shoes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126" name="Google Shape;126;p22"/>
          <p:cNvSpPr txBox="1"/>
          <p:nvPr/>
        </p:nvSpPr>
        <p:spPr>
          <a:xfrm>
            <a:off x="3792575" y="3807775"/>
            <a:ext cx="22377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3458400" y="3735125"/>
            <a:ext cx="2034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Answer:  D</a:t>
            </a:r>
            <a:endParaRPr b="1"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 from Part 1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22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2.  </a:t>
            </a:r>
            <a:r>
              <a:rPr lang="en">
                <a:solidFill>
                  <a:schemeClr val="lt1"/>
                </a:solidFill>
              </a:rPr>
              <a:t>  Which is an expected heart rate  for an adolescent?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15 bpm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80 bpm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120 bpm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180 bpm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134" name="Google Shape;134;p23"/>
          <p:cNvSpPr txBox="1"/>
          <p:nvPr/>
        </p:nvSpPr>
        <p:spPr>
          <a:xfrm>
            <a:off x="3792575" y="3807775"/>
            <a:ext cx="22377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3458400" y="3735125"/>
            <a:ext cx="2034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Answer:  B</a:t>
            </a:r>
            <a:endParaRPr b="1"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 from Part 1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152475"/>
            <a:ext cx="8520600" cy="22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3.  When performing a standard EKG on a 9 year old  what action can reduce the child’s anxiety?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Give </a:t>
            </a:r>
            <a:r>
              <a:rPr lang="en">
                <a:solidFill>
                  <a:schemeClr val="lt1"/>
                </a:solidFill>
              </a:rPr>
              <a:t>the</a:t>
            </a:r>
            <a:r>
              <a:rPr lang="en">
                <a:solidFill>
                  <a:schemeClr val="lt1"/>
                </a:solidFill>
              </a:rPr>
              <a:t> child the option to allow their parent to leave the room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Wait 15 min before </a:t>
            </a:r>
            <a:r>
              <a:rPr lang="en">
                <a:solidFill>
                  <a:schemeClr val="lt1"/>
                </a:solidFill>
              </a:rPr>
              <a:t>entering</a:t>
            </a:r>
            <a:r>
              <a:rPr lang="en">
                <a:solidFill>
                  <a:schemeClr val="lt1"/>
                </a:solidFill>
              </a:rPr>
              <a:t> the room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Explain the procedure to the child using correct medical terminology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Allow the child to touch the equipment and ask questions prior to performing the exam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142" name="Google Shape;142;p24"/>
          <p:cNvSpPr txBox="1"/>
          <p:nvPr/>
        </p:nvSpPr>
        <p:spPr>
          <a:xfrm>
            <a:off x="3792575" y="3807775"/>
            <a:ext cx="22377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458400" y="3735125"/>
            <a:ext cx="2034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Answer:  D</a:t>
            </a:r>
            <a:endParaRPr b="1"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 from Part 1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152475"/>
            <a:ext cx="8520600" cy="22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4.  </a:t>
            </a:r>
            <a:r>
              <a:rPr lang="en">
                <a:solidFill>
                  <a:schemeClr val="lt1"/>
                </a:solidFill>
              </a:rPr>
              <a:t>   The EKG tech should recognize which of the following statement is in compliance with HIPPA regulations.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 The patient’s diagnosis is considered protected health information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 The patient’s vital signs should be disclosed to the provider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 The patient’s treatment plan should be shared with the family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 The patient’s ID number cannot be disclosed as a part of providing facility healthcare statistics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150" name="Google Shape;150;p25"/>
          <p:cNvSpPr txBox="1"/>
          <p:nvPr/>
        </p:nvSpPr>
        <p:spPr>
          <a:xfrm>
            <a:off x="3792575" y="3807775"/>
            <a:ext cx="22377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3458400" y="3735125"/>
            <a:ext cx="2034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Answer:  A</a:t>
            </a:r>
            <a:endParaRPr b="1"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 from Part 1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152475"/>
            <a:ext cx="8520600" cy="22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5.   What are two way Joint commission states should be used to </a:t>
            </a:r>
            <a:r>
              <a:rPr lang="en">
                <a:solidFill>
                  <a:schemeClr val="lt1"/>
                </a:solidFill>
              </a:rPr>
              <a:t>verify</a:t>
            </a:r>
            <a:r>
              <a:rPr lang="en">
                <a:solidFill>
                  <a:schemeClr val="lt1"/>
                </a:solidFill>
              </a:rPr>
              <a:t> a patient’s identification?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 Ask the patient to provide their account number and provider’s name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 Ask a patient their  room number and name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 Ask patient to spell out their name and their birthdate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Ask patient to provide their name and provider’s name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>
                <a:solidFill>
                  <a:schemeClr val="lt1"/>
                </a:solidFill>
              </a:rPr>
              <a:t> The patient’s ID number cannot be disclosed as a part of providing facility healthcare statistics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158" name="Google Shape;158;p26"/>
          <p:cNvSpPr txBox="1"/>
          <p:nvPr/>
        </p:nvSpPr>
        <p:spPr>
          <a:xfrm>
            <a:off x="3792575" y="3807775"/>
            <a:ext cx="22377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3458400" y="3735125"/>
            <a:ext cx="2034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Answer:  C</a:t>
            </a:r>
            <a:endParaRPr b="1"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heart anatomy</a:t>
            </a:r>
            <a:endParaRPr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628724" cy="412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ere do I get my information from: http://armandoh.org/resource&#10;&#10;Facebook:&#10;https://www.facebook.com/ArmandoHasudungan&#10;&#10;Support me: &#10;http://www.patreon.com/armando&#10;&#10;Instagram:&#10;http://instagram.com/armandohasudungan&#10;&#10;Twitter:&#10;https://twitter.com/Armando71021105&#10;&#10;SPECIAL THANKS:&#10;Patreon members&#10;FaberCastell Australia - https://www.youtube.com/user/FaberCastellGroup&#10;&#10;What markers do I use?&#10;FaberCastellPITTartistpens1,5&#10;FaberCastellPITTartistpensF&#10;FaberCastellPermanentmarkers&#10;FaberCastellPITTartistpensbrush" id="167" name="Google Shape;167;p27" title="Introduction to Cardiac (Heart) Anatomy and the Chest Xra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0425" y="1235025"/>
            <a:ext cx="395207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 EKG Acquisition</a:t>
            </a:r>
            <a:endParaRPr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Standard grid:   EKG paper  Time and voltage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Standard speed:  25mm/sec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Standard amplitude (gain):  10mm/ 1mv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Standard calibration:  small boxes 10mm x 5mm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Lead Placement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 Placement</a:t>
            </a:r>
            <a:endParaRPr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64675" y="1033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Wilson’s Central Terminal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Precordial leads:  6 chest leads /  unipolar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Augmented leads:  limb leads /  positive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Bipolar leads:  + and - lead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Einthoven’s Triangle</a:t>
            </a:r>
            <a:endParaRPr sz="2400"/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250" y="1254400"/>
            <a:ext cx="2991050" cy="29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EKG Equipment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Electrodes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Three channel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Single channel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EKG paper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Artifact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Troubleshooting</a:t>
            </a:r>
            <a:endParaRPr sz="2200"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7913" y="1152463"/>
            <a:ext cx="45243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Performing An EKG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kills video detailing steps in performing a 12 lead EKG" id="194" name="Google Shape;194;p31" title="How to Preform an EK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7787900" cy="36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	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</a:rPr>
              <a:t>This class will:</a:t>
            </a:r>
            <a:endParaRPr b="1"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741B47"/>
              </a:buClr>
              <a:buSzPts val="2200"/>
              <a:buChar char="●"/>
            </a:pPr>
            <a:r>
              <a:rPr lang="en" sz="2200">
                <a:solidFill>
                  <a:srgbClr val="741B47"/>
                </a:solidFill>
              </a:rPr>
              <a:t>Teach the basics of EKG’s</a:t>
            </a:r>
            <a:endParaRPr sz="2200">
              <a:solidFill>
                <a:srgbClr val="741B47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200"/>
              <a:buChar char="●"/>
            </a:pPr>
            <a:r>
              <a:rPr lang="en" sz="2200">
                <a:solidFill>
                  <a:srgbClr val="741B47"/>
                </a:solidFill>
              </a:rPr>
              <a:t>Outline</a:t>
            </a:r>
            <a:r>
              <a:rPr lang="en" sz="2200">
                <a:solidFill>
                  <a:srgbClr val="741B47"/>
                </a:solidFill>
              </a:rPr>
              <a:t> the sections of the NHA EKG exam</a:t>
            </a:r>
            <a:endParaRPr sz="2200">
              <a:solidFill>
                <a:srgbClr val="741B47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200"/>
              <a:buChar char="●"/>
            </a:pPr>
            <a:r>
              <a:rPr lang="en" sz="2200">
                <a:solidFill>
                  <a:srgbClr val="741B47"/>
                </a:solidFill>
              </a:rPr>
              <a:t>Interpret EKG’s and give tools to help teach interpretation</a:t>
            </a:r>
            <a:endParaRPr sz="2200">
              <a:solidFill>
                <a:srgbClr val="741B47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200"/>
              <a:buChar char="●"/>
            </a:pPr>
            <a:r>
              <a:rPr lang="en" sz="2200">
                <a:solidFill>
                  <a:srgbClr val="741B47"/>
                </a:solidFill>
              </a:rPr>
              <a:t>Provide practice </a:t>
            </a:r>
            <a:endParaRPr sz="2200">
              <a:solidFill>
                <a:srgbClr val="741B47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200"/>
              <a:buChar char="●"/>
            </a:pPr>
            <a:r>
              <a:rPr lang="en" sz="2200">
                <a:solidFill>
                  <a:srgbClr val="741B47"/>
                </a:solidFill>
              </a:rPr>
              <a:t>Increase confidence in preparing students for EKG certification</a:t>
            </a:r>
            <a:endParaRPr sz="2200">
              <a:solidFill>
                <a:srgbClr val="741B47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200"/>
              <a:buChar char="●"/>
            </a:pPr>
            <a:r>
              <a:rPr lang="en" sz="2200">
                <a:solidFill>
                  <a:srgbClr val="741B47"/>
                </a:solidFill>
              </a:rPr>
              <a:t>Provide  toolkit for teachers to utilize</a:t>
            </a:r>
            <a:endParaRPr sz="2200"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Sample questions	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 An EKG tech is preparing a patient for a Stress Test.  Which of the following actions should they take?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Administer oxygen to the patient prior to </a:t>
            </a:r>
            <a:r>
              <a:rPr lang="en" sz="2000">
                <a:solidFill>
                  <a:schemeClr val="lt1"/>
                </a:solidFill>
              </a:rPr>
              <a:t>performing</a:t>
            </a:r>
            <a:r>
              <a:rPr lang="en" sz="2000">
                <a:solidFill>
                  <a:schemeClr val="lt1"/>
                </a:solidFill>
              </a:rPr>
              <a:t> the test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Administer lotion prior to lead placement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Allow the patient to wear </a:t>
            </a:r>
            <a:r>
              <a:rPr lang="en" sz="2000">
                <a:solidFill>
                  <a:schemeClr val="lt1"/>
                </a:solidFill>
              </a:rPr>
              <a:t>jewelry</a:t>
            </a:r>
            <a:r>
              <a:rPr lang="en" sz="2000">
                <a:solidFill>
                  <a:schemeClr val="lt1"/>
                </a:solidFill>
              </a:rPr>
              <a:t> during the test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Shave the areas with excessive hair prior to placing the electrodes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3007975" y="4077625"/>
            <a:ext cx="2469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Answer:  D</a:t>
            </a:r>
            <a:endParaRPr b="1"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Sample questions	</a:t>
            </a:r>
            <a:endParaRPr/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2.  An EKG tech should recognize that which of the following can result in an interrupted baseline on the Patient’s EKG tracing?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Crossed Lead wires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Hair on the skin under the electrodes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Involuntary muscle movements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Corroded lead wires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3007975" y="4077625"/>
            <a:ext cx="2469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Answer:  D</a:t>
            </a:r>
            <a:endParaRPr b="1"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Sample questions	</a:t>
            </a:r>
            <a:endParaRPr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3.  An EKG tech is preparing to apply electrodes and leads  for a patient who has a prescription for a Holter monitor.  Which of the </a:t>
            </a:r>
            <a:r>
              <a:rPr lang="en" sz="2000">
                <a:solidFill>
                  <a:schemeClr val="lt1"/>
                </a:solidFill>
              </a:rPr>
              <a:t>following</a:t>
            </a:r>
            <a:r>
              <a:rPr lang="en" sz="2000">
                <a:solidFill>
                  <a:schemeClr val="lt1"/>
                </a:solidFill>
              </a:rPr>
              <a:t> actions should the EKG take?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Apply tape to lead wires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Ensure that lead wires are held in tension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Apply </a:t>
            </a:r>
            <a:r>
              <a:rPr lang="en" sz="2000">
                <a:solidFill>
                  <a:schemeClr val="lt1"/>
                </a:solidFill>
              </a:rPr>
              <a:t>electrode</a:t>
            </a:r>
            <a:r>
              <a:rPr lang="en" sz="2000">
                <a:solidFill>
                  <a:schemeClr val="lt1"/>
                </a:solidFill>
              </a:rPr>
              <a:t> gel to lead site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Place monitor in patients pocket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3007975" y="4077625"/>
            <a:ext cx="2469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Answer:  A</a:t>
            </a:r>
            <a:endParaRPr b="1"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Sample questions	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4.  Which of the following is the recommended to remove oil from skin prior to placing electrodes?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Use alcohol wipes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Perform a dry rub with clean  guaze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Apply an acetone base solution to the skin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Swab the skin with </a:t>
            </a:r>
            <a:r>
              <a:rPr lang="en" sz="2000">
                <a:solidFill>
                  <a:schemeClr val="lt1"/>
                </a:solidFill>
              </a:rPr>
              <a:t>povidone</a:t>
            </a:r>
            <a:r>
              <a:rPr lang="en" sz="2000">
                <a:solidFill>
                  <a:schemeClr val="lt1"/>
                </a:solidFill>
              </a:rPr>
              <a:t>- i</a:t>
            </a:r>
            <a:r>
              <a:rPr lang="en" sz="2000">
                <a:solidFill>
                  <a:schemeClr val="lt1"/>
                </a:solidFill>
              </a:rPr>
              <a:t>odine solution.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3007975" y="4077625"/>
            <a:ext cx="2469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Answer:  A</a:t>
            </a:r>
            <a:endParaRPr b="1"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Sample questions	</a:t>
            </a:r>
            <a:endParaRPr/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5.  The EKG tech notes a positive deflection of the waveform on lead aVR on a patient’s standard 12-lead EKG.  Which of the following steps should the EKG tech take?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Remove tension from lead wires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Immediately print the EKG results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Verify lead and electrode placement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UcPeriod"/>
            </a:pPr>
            <a:r>
              <a:rPr lang="en" sz="2000">
                <a:solidFill>
                  <a:schemeClr val="lt1"/>
                </a:solidFill>
              </a:rPr>
              <a:t> Reposition the patient on the exam table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3007975" y="4077625"/>
            <a:ext cx="2469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Answer:  C</a:t>
            </a:r>
            <a:endParaRPr b="1"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III:  EKG Analysis and Interpretation</a:t>
            </a:r>
            <a:endParaRPr/>
          </a:p>
        </p:txBody>
      </p:sp>
      <p:sp>
        <p:nvSpPr>
          <p:cNvPr id="235" name="Google Shape;23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0575"/>
            <a:ext cx="8682500" cy="392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</a:t>
            </a:r>
            <a:r>
              <a:rPr lang="en"/>
              <a:t> heart rate on the EKG strip</a:t>
            </a:r>
            <a:endParaRPr/>
          </a:p>
        </p:txBody>
      </p:sp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47825"/>
            <a:ext cx="451485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50" y="1152475"/>
            <a:ext cx="35773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Intervals and waveforms</a:t>
            </a:r>
            <a:endParaRPr/>
          </a:p>
        </p:txBody>
      </p:sp>
      <p:sp>
        <p:nvSpPr>
          <p:cNvPr id="250" name="Google Shape;25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EKG interpretation</a:t>
            </a:r>
            <a:endParaRPr/>
          </a:p>
        </p:txBody>
      </p:sp>
      <p:sp>
        <p:nvSpPr>
          <p:cNvPr id="257" name="Google Shape;257;p40"/>
          <p:cNvSpPr txBox="1"/>
          <p:nvPr>
            <p:ph idx="1" type="body"/>
          </p:nvPr>
        </p:nvSpPr>
        <p:spPr>
          <a:xfrm>
            <a:off x="311700" y="1076025"/>
            <a:ext cx="8520600" cy="38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EKG made simple: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https://www.ecgmadesimple.com/tutorials2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EKG flashcard review: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https://quizlet.com/88091371/ekg-review-flash-cards/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EKG like a BOSS Part 1 Interpretation: 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https://www.youtube.com/watch?v=ocWk8zD8ZPk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EKG like BOSS part 2: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https://www.youtube.com/watch?v=nfVtAtJpjkQ&amp;t=6s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EKG like a BOSS part 3 abnormal: 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https://www.youtube.com/watch?v=kVhnNGlgIOU&amp;t=41s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EKG </a:t>
            </a:r>
            <a:r>
              <a:rPr lang="en"/>
              <a:t>interpretation</a:t>
            </a:r>
            <a:r>
              <a:rPr lang="en"/>
              <a:t> sheet: 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https://nurseslabs.com/ekg-interpretation-cheat-sheet/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Arrythmias</a:t>
            </a:r>
            <a:endParaRPr/>
          </a:p>
        </p:txBody>
      </p:sp>
      <p:sp>
        <p:nvSpPr>
          <p:cNvPr id="263" name="Google Shape;263;p41"/>
          <p:cNvSpPr txBox="1"/>
          <p:nvPr>
            <p:ph idx="1" type="body"/>
          </p:nvPr>
        </p:nvSpPr>
        <p:spPr>
          <a:xfrm>
            <a:off x="311700" y="1017725"/>
            <a:ext cx="8520600" cy="3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Atrial </a:t>
            </a:r>
            <a:r>
              <a:rPr lang="en"/>
              <a:t>arrhythmias</a:t>
            </a:r>
            <a:r>
              <a:rPr lang="en"/>
              <a:t>:  P wave is </a:t>
            </a:r>
            <a:r>
              <a:rPr lang="en"/>
              <a:t>visible</a:t>
            </a:r>
            <a:r>
              <a:rPr lang="en"/>
              <a:t> and upright. In a normal sinus rhythm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SInus brady, Sinus tach, Sinus arr</a:t>
            </a:r>
            <a:r>
              <a:rPr lang="en"/>
              <a:t>hythmia, and sinus arrest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Atrial arrhythmias:  Atrial fibrillation and   Atrial Flutter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Junctional </a:t>
            </a:r>
            <a:r>
              <a:rPr lang="en"/>
              <a:t>rhythms</a:t>
            </a:r>
            <a:r>
              <a:rPr lang="en"/>
              <a:t>:occurs at the atrial node,  p waves will be inverted,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PJC,  </a:t>
            </a:r>
            <a:r>
              <a:rPr lang="en"/>
              <a:t>Junctional</a:t>
            </a:r>
            <a:r>
              <a:rPr lang="en"/>
              <a:t> escape </a:t>
            </a:r>
            <a:r>
              <a:rPr lang="en"/>
              <a:t>rhythm</a:t>
            </a:r>
            <a:r>
              <a:rPr lang="en"/>
              <a:t>, Junctional accelerated rhythm, SVT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Ventricular rhythms:  can be urgent and life threatening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PVC, V-tach, V-Fib, Idioventricular rhythm, Agonal, Heart blocks,  Bundle Branch Blocks</a:t>
            </a:r>
            <a:endParaRPr/>
          </a:p>
        </p:txBody>
      </p:sp>
      <p:sp>
        <p:nvSpPr>
          <p:cNvPr id="264" name="Google Shape;264;p4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 approved EKG certification Vendors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8435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r>
              <a:rPr lang="en" sz="1900">
                <a:solidFill>
                  <a:schemeClr val="dk1"/>
                </a:solidFill>
              </a:rPr>
              <a:t>American Allied health: </a:t>
            </a:r>
            <a:r>
              <a:rPr lang="en" sz="19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https://www.americanalliedhealth.com/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NHA:  National Healthcare careers Association:  </a:t>
            </a:r>
            <a:r>
              <a:rPr lang="en" sz="19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https://www.nhanow.com/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AMCA:  American Medical Certification Association: </a:t>
            </a:r>
            <a:r>
              <a:rPr lang="en" sz="19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https://www.amcaexams.com/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National Center for Competency testing:  </a:t>
            </a:r>
            <a:r>
              <a:rPr lang="en" sz="19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https://www.ncctinc.com/certifications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Blocks:</a:t>
            </a:r>
            <a:endParaRPr/>
          </a:p>
        </p:txBody>
      </p:sp>
      <p:sp>
        <p:nvSpPr>
          <p:cNvPr id="270" name="Google Shape;27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degree: PR interval is &gt;20 sec.  Asymptomatic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2nd Degree Type 1: Mobitz I or Wenckebach P wave gets longer until it is absent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2nd degree Type II: Classic heart block or Mobitz II PR interval constant but there will be a P wave by itself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3rd Degree:  Complete heart block.  No pattern in cardiac cycle as atria and </a:t>
            </a:r>
            <a:r>
              <a:rPr lang="en"/>
              <a:t>ventricles</a:t>
            </a:r>
            <a:r>
              <a:rPr lang="en"/>
              <a:t> do not work together. 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https://youtu.be/GoN8RyFE3jI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EKG Rhythm Dance</a:t>
            </a:r>
            <a:endParaRPr/>
          </a:p>
        </p:txBody>
      </p:sp>
      <p:sp>
        <p:nvSpPr>
          <p:cNvPr id="276" name="Google Shape;27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 did not create this content. Full credit goes to the clever dancers in the video." id="277" name="Google Shape;277;p43" title="Heart rhythm da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8638900" cy="36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III:  sample questions</a:t>
            </a:r>
            <a:endParaRPr/>
          </a:p>
        </p:txBody>
      </p:sp>
      <p:sp>
        <p:nvSpPr>
          <p:cNvPr id="283" name="Google Shape;28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What is this rhythm?</a:t>
            </a:r>
            <a:endParaRPr sz="21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2100"/>
            </a:br>
            <a:br>
              <a:rPr lang="en" sz="2100"/>
            </a:br>
            <a:endParaRPr sz="2100"/>
          </a:p>
        </p:txBody>
      </p:sp>
      <p:pic>
        <p:nvPicPr>
          <p:cNvPr id="284" name="Google Shape;28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25" y="954925"/>
            <a:ext cx="7991678" cy="192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4"/>
          <p:cNvSpPr txBox="1"/>
          <p:nvPr/>
        </p:nvSpPr>
        <p:spPr>
          <a:xfrm>
            <a:off x="4141300" y="4199925"/>
            <a:ext cx="2731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Atrial Flutter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Rhythm?</a:t>
            </a:r>
            <a:endParaRPr/>
          </a:p>
        </p:txBody>
      </p:sp>
      <p:sp>
        <p:nvSpPr>
          <p:cNvPr id="291" name="Google Shape;291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144900" cy="1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5"/>
          <p:cNvSpPr txBox="1"/>
          <p:nvPr/>
        </p:nvSpPr>
        <p:spPr>
          <a:xfrm>
            <a:off x="3400275" y="3546075"/>
            <a:ext cx="3298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Sinus Bradycardia</a:t>
            </a:r>
            <a:endParaRPr b="1"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Rhythm?</a:t>
            </a:r>
            <a:endParaRPr/>
          </a:p>
        </p:txBody>
      </p:sp>
      <p:sp>
        <p:nvSpPr>
          <p:cNvPr id="299" name="Google Shape;299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75" y="1152475"/>
            <a:ext cx="8367025" cy="21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6"/>
          <p:cNvSpPr txBox="1"/>
          <p:nvPr/>
        </p:nvSpPr>
        <p:spPr>
          <a:xfrm>
            <a:off x="2688325" y="4011025"/>
            <a:ext cx="4199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PVC Bigeminy</a:t>
            </a:r>
            <a:endParaRPr b="1"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Rhythm is This?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624375" cy="20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7"/>
          <p:cNvSpPr txBox="1"/>
          <p:nvPr/>
        </p:nvSpPr>
        <p:spPr>
          <a:xfrm>
            <a:off x="2746975" y="3822150"/>
            <a:ext cx="3923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Ventricular Tachycardia</a:t>
            </a:r>
            <a:endParaRPr b="1"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Rhythm?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00" y="1152475"/>
            <a:ext cx="8717800" cy="22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8"/>
          <p:cNvSpPr txBox="1"/>
          <p:nvPr/>
        </p:nvSpPr>
        <p:spPr>
          <a:xfrm>
            <a:off x="1990900" y="3822150"/>
            <a:ext cx="585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Second Degree AV block Type II (Mobitz)</a:t>
            </a:r>
            <a:endParaRPr b="1"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Giving students additional certification opportunities</a:t>
            </a:r>
            <a:endParaRPr/>
          </a:p>
        </p:txBody>
      </p:sp>
      <p:sp>
        <p:nvSpPr>
          <p:cNvPr id="323" name="Google Shape;323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EKG  is a part of PCT certification  </a:t>
            </a:r>
            <a:endParaRPr sz="20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So why not allow students to test for an EKG certification too?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24" name="Google Shape;324;p49"/>
          <p:cNvPicPr preferRelativeResize="0"/>
          <p:nvPr/>
        </p:nvPicPr>
        <p:blipFill rotWithShape="1">
          <a:blip r:embed="rId3">
            <a:alphaModFix/>
          </a:blip>
          <a:srcRect b="0" l="0" r="0" t="44982"/>
          <a:stretch/>
        </p:blipFill>
        <p:spPr>
          <a:xfrm>
            <a:off x="311700" y="2340275"/>
            <a:ext cx="8711550" cy="25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lin ang="5400012" scaled="0"/>
        </a:gra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EKG Certification For Teachers	</a:t>
            </a:r>
            <a:endParaRPr/>
          </a:p>
        </p:txBody>
      </p:sp>
      <p:sp>
        <p:nvSpPr>
          <p:cNvPr id="330" name="Google Shape;330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7225"/>
            <a:ext cx="5427850" cy="352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Component of the EKG exam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Students who are testing for the EKG have to perform 10 EKG on real people.  </a:t>
            </a:r>
            <a:endParaRPr sz="19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900"/>
              <a:t>HOW?</a:t>
            </a:r>
            <a:endParaRPr sz="49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49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50" y="2571750"/>
            <a:ext cx="8005850" cy="24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Sections of The NHA EKG exam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Part 1:  Safety, Compliance, and coordinated patient care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Part 2:  EKG Acquisition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Part 3:  EKG Analysis and Interpretation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24875"/>
            <a:ext cx="9144000" cy="17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 Safety, Compliance, and Coordinated patient care</a:t>
            </a:r>
            <a:endParaRPr sz="23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-414775" y="1047125"/>
            <a:ext cx="8520600" cy="32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75" y="1453975"/>
            <a:ext cx="4024698" cy="139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8150" y="1047125"/>
            <a:ext cx="2664675" cy="16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600" y="2848825"/>
            <a:ext cx="4483224" cy="20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8150" y="2979600"/>
            <a:ext cx="2811575" cy="20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difference?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1853550" cy="38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700" y="1152475"/>
            <a:ext cx="3039850" cy="37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8800" y="1152475"/>
            <a:ext cx="2089549" cy="40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Normal?  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3267851" cy="37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5750" y="1152475"/>
            <a:ext cx="3267851" cy="37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8450" y="1175125"/>
            <a:ext cx="2812925" cy="37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Emergencies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3443876" cy="39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3875" y="1017725"/>
            <a:ext cx="2746100" cy="38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9975" y="1101725"/>
            <a:ext cx="2818750" cy="39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