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91" r:id="rId16"/>
    <p:sldId id="271" r:id="rId17"/>
    <p:sldId id="272" r:id="rId18"/>
    <p:sldId id="284" r:id="rId19"/>
    <p:sldId id="285" r:id="rId20"/>
    <p:sldId id="286" r:id="rId21"/>
    <p:sldId id="292" r:id="rId22"/>
    <p:sldId id="287" r:id="rId23"/>
    <p:sldId id="293" r:id="rId24"/>
    <p:sldId id="288" r:id="rId25"/>
    <p:sldId id="289" r:id="rId26"/>
    <p:sldId id="29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49" autoAdjust="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3A76A3-ADC8-4477-8FC1-B9DD55D84908}" type="datetime1">
              <a:rPr lang="en-US" smtClean="0"/>
              <a:t>2/1/2022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47434-7036-48DB-A148-6B3D8EE75CDA}" type="slidenum">
              <a:rPr lang="en-US" smtClean="0"/>
              <a:t>‹#›</a:t>
            </a:fld>
            <a:endParaRPr lang="en-US" dirty="0"/>
          </a:p>
        </p:txBody>
      </p:sp>
    </p:spTree>
    <p:extLst>
      <p:ext uri="{BB962C8B-B14F-4D97-AF65-F5344CB8AC3E}">
        <p14:creationId xmlns:p14="http://schemas.microsoft.com/office/powerpoint/2010/main" val="1686493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8D24A4-5FEC-4062-8995-EB21925B3B40}" type="datetime1">
              <a:rPr lang="en-US" smtClean="0"/>
              <a:t>2/1/2022</a:t>
            </a:fld>
            <a:endParaRPr lang="en-US" sz="1000" dirty="0"/>
          </a:p>
        </p:txBody>
      </p:sp>
      <p:sp>
        <p:nvSpPr>
          <p:cNvPr id="6" name="Footer Placeholder 5"/>
          <p:cNvSpPr>
            <a:spLocks noGrp="1"/>
          </p:cNvSpPr>
          <p:nvPr>
            <p:ph type="ftr" sz="quarter" idx="11"/>
          </p:nvPr>
        </p:nvSpPr>
        <p:spPr/>
        <p:txBody>
          <a:bodyPr/>
          <a:lstStyle/>
          <a:p>
            <a:endParaRPr lang="en-US" sz="1000"/>
          </a:p>
        </p:txBody>
      </p:sp>
      <p:sp>
        <p:nvSpPr>
          <p:cNvPr id="7" name="Slide Number Placeholder 6"/>
          <p:cNvSpPr>
            <a:spLocks noGrp="1"/>
          </p:cNvSpPr>
          <p:nvPr>
            <p:ph type="sldNum" sz="quarter" idx="12"/>
          </p:nvPr>
        </p:nvSpPr>
        <p:spPr/>
        <p:txBody>
          <a:bodyPr/>
          <a:lstStyle/>
          <a:p>
            <a:fld id="{35747434-7036-48DB-A148-6B3D8EE75CDA}" type="slidenum">
              <a:rPr lang="en-US" smtClean="0"/>
              <a:pPr/>
              <a:t>‹#›</a:t>
            </a:fld>
            <a:endParaRPr lang="en-US" sz="1000" dirty="0"/>
          </a:p>
        </p:txBody>
      </p:sp>
    </p:spTree>
    <p:extLst>
      <p:ext uri="{BB962C8B-B14F-4D97-AF65-F5344CB8AC3E}">
        <p14:creationId xmlns:p14="http://schemas.microsoft.com/office/powerpoint/2010/main" val="50302572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A8D24A4-5FEC-4062-8995-EB21925B3B40}" type="datetime1">
              <a:rPr lang="en-US" smtClean="0"/>
              <a:t>2/1/2022</a:t>
            </a:fld>
            <a:endParaRPr lang="en-US" sz="1000" dirty="0"/>
          </a:p>
        </p:txBody>
      </p:sp>
      <p:sp>
        <p:nvSpPr>
          <p:cNvPr id="5" name="Footer Placeholder 4"/>
          <p:cNvSpPr>
            <a:spLocks noGrp="1"/>
          </p:cNvSpPr>
          <p:nvPr>
            <p:ph type="ftr" sz="quarter" idx="11"/>
          </p:nvPr>
        </p:nvSpPr>
        <p:spPr/>
        <p:txBody>
          <a:bodyPr/>
          <a:lstStyle/>
          <a:p>
            <a:endParaRPr lang="en-US" sz="1000"/>
          </a:p>
        </p:txBody>
      </p:sp>
      <p:sp>
        <p:nvSpPr>
          <p:cNvPr id="6" name="Slide Number Placeholder 5"/>
          <p:cNvSpPr>
            <a:spLocks noGrp="1"/>
          </p:cNvSpPr>
          <p:nvPr>
            <p:ph type="sldNum" sz="quarter" idx="12"/>
          </p:nvPr>
        </p:nvSpPr>
        <p:spPr/>
        <p:txBody>
          <a:bodyPr/>
          <a:lstStyle/>
          <a:p>
            <a:fld id="{35747434-7036-48DB-A148-6B3D8EE75CDA}" type="slidenum">
              <a:rPr lang="en-US" smtClean="0"/>
              <a:pPr/>
              <a:t>‹#›</a:t>
            </a:fld>
            <a:endParaRPr lang="en-US" sz="1000" dirty="0"/>
          </a:p>
        </p:txBody>
      </p:sp>
    </p:spTree>
    <p:extLst>
      <p:ext uri="{BB962C8B-B14F-4D97-AF65-F5344CB8AC3E}">
        <p14:creationId xmlns:p14="http://schemas.microsoft.com/office/powerpoint/2010/main" val="226703539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A8D24A4-5FEC-4062-8995-EB21925B3B40}" type="datetime1">
              <a:rPr lang="en-US" smtClean="0"/>
              <a:t>2/1/2022</a:t>
            </a:fld>
            <a:endParaRPr lang="en-US" sz="1000" dirty="0"/>
          </a:p>
        </p:txBody>
      </p:sp>
      <p:sp>
        <p:nvSpPr>
          <p:cNvPr id="5" name="Footer Placeholder 4"/>
          <p:cNvSpPr>
            <a:spLocks noGrp="1"/>
          </p:cNvSpPr>
          <p:nvPr>
            <p:ph type="ftr" sz="quarter" idx="11"/>
          </p:nvPr>
        </p:nvSpPr>
        <p:spPr/>
        <p:txBody>
          <a:bodyPr/>
          <a:lstStyle/>
          <a:p>
            <a:endParaRPr lang="en-US" sz="1000"/>
          </a:p>
        </p:txBody>
      </p:sp>
      <p:sp>
        <p:nvSpPr>
          <p:cNvPr id="6" name="Slide Number Placeholder 5"/>
          <p:cNvSpPr>
            <a:spLocks noGrp="1"/>
          </p:cNvSpPr>
          <p:nvPr>
            <p:ph type="sldNum" sz="quarter" idx="12"/>
          </p:nvPr>
        </p:nvSpPr>
        <p:spPr/>
        <p:txBody>
          <a:bodyPr/>
          <a:lstStyle/>
          <a:p>
            <a:fld id="{35747434-7036-48DB-A148-6B3D8EE75CDA}" type="slidenum">
              <a:rPr lang="en-US" smtClean="0"/>
              <a:pPr/>
              <a:t>‹#›</a:t>
            </a:fld>
            <a:endParaRPr lang="en-US" sz="1000"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0350899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8D24A4-5FEC-4062-8995-EB21925B3B40}" type="datetime1">
              <a:rPr lang="en-US" smtClean="0"/>
              <a:t>2/1/2022</a:t>
            </a:fld>
            <a:endParaRPr lang="en-US" sz="1000" dirty="0"/>
          </a:p>
        </p:txBody>
      </p:sp>
      <p:sp>
        <p:nvSpPr>
          <p:cNvPr id="5" name="Footer Placeholder 4"/>
          <p:cNvSpPr>
            <a:spLocks noGrp="1"/>
          </p:cNvSpPr>
          <p:nvPr>
            <p:ph type="ftr" sz="quarter" idx="11"/>
          </p:nvPr>
        </p:nvSpPr>
        <p:spPr/>
        <p:txBody>
          <a:bodyPr/>
          <a:lstStyle/>
          <a:p>
            <a:endParaRPr lang="en-US" sz="1000"/>
          </a:p>
        </p:txBody>
      </p:sp>
      <p:sp>
        <p:nvSpPr>
          <p:cNvPr id="6" name="Slide Number Placeholder 5"/>
          <p:cNvSpPr>
            <a:spLocks noGrp="1"/>
          </p:cNvSpPr>
          <p:nvPr>
            <p:ph type="sldNum" sz="quarter" idx="12"/>
          </p:nvPr>
        </p:nvSpPr>
        <p:spPr/>
        <p:txBody>
          <a:bodyPr/>
          <a:lstStyle/>
          <a:p>
            <a:fld id="{35747434-7036-48DB-A148-6B3D8EE75CDA}" type="slidenum">
              <a:rPr lang="en-US" smtClean="0"/>
              <a:pPr/>
              <a:t>‹#›</a:t>
            </a:fld>
            <a:endParaRPr lang="en-US" sz="1000" dirty="0"/>
          </a:p>
        </p:txBody>
      </p:sp>
    </p:spTree>
    <p:extLst>
      <p:ext uri="{BB962C8B-B14F-4D97-AF65-F5344CB8AC3E}">
        <p14:creationId xmlns:p14="http://schemas.microsoft.com/office/powerpoint/2010/main" val="24873405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8D24A4-5FEC-4062-8995-EB21925B3B40}" type="datetime1">
              <a:rPr lang="en-US" smtClean="0"/>
              <a:t>2/1/2022</a:t>
            </a:fld>
            <a:endParaRPr lang="en-US" sz="1000" dirty="0"/>
          </a:p>
        </p:txBody>
      </p:sp>
      <p:sp>
        <p:nvSpPr>
          <p:cNvPr id="4" name="Footer Placeholder 4"/>
          <p:cNvSpPr>
            <a:spLocks noGrp="1"/>
          </p:cNvSpPr>
          <p:nvPr>
            <p:ph type="ftr" sz="quarter" idx="11"/>
          </p:nvPr>
        </p:nvSpPr>
        <p:spPr/>
        <p:txBody>
          <a:bodyPr/>
          <a:lstStyle/>
          <a:p>
            <a:endParaRPr lang="en-US" sz="1000"/>
          </a:p>
        </p:txBody>
      </p:sp>
      <p:sp>
        <p:nvSpPr>
          <p:cNvPr id="6" name="Slide Number Placeholder 5"/>
          <p:cNvSpPr>
            <a:spLocks noGrp="1"/>
          </p:cNvSpPr>
          <p:nvPr>
            <p:ph type="sldNum" sz="quarter" idx="12"/>
          </p:nvPr>
        </p:nvSpPr>
        <p:spPr/>
        <p:txBody>
          <a:bodyPr/>
          <a:lstStyle/>
          <a:p>
            <a:fld id="{35747434-7036-48DB-A148-6B3D8EE75CDA}" type="slidenum">
              <a:rPr lang="en-US" smtClean="0"/>
              <a:pPr/>
              <a:t>‹#›</a:t>
            </a:fld>
            <a:endParaRPr lang="en-US" sz="1000" dirty="0"/>
          </a:p>
        </p:txBody>
      </p:sp>
    </p:spTree>
    <p:extLst>
      <p:ext uri="{BB962C8B-B14F-4D97-AF65-F5344CB8AC3E}">
        <p14:creationId xmlns:p14="http://schemas.microsoft.com/office/powerpoint/2010/main" val="39966454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8D24A4-5FEC-4062-8995-EB21925B3B40}" type="datetime1">
              <a:rPr lang="en-US" smtClean="0"/>
              <a:t>2/1/2022</a:t>
            </a:fld>
            <a:endParaRPr lang="en-US" sz="1000" dirty="0"/>
          </a:p>
        </p:txBody>
      </p:sp>
      <p:sp>
        <p:nvSpPr>
          <p:cNvPr id="4" name="Footer Placeholder 4"/>
          <p:cNvSpPr>
            <a:spLocks noGrp="1"/>
          </p:cNvSpPr>
          <p:nvPr>
            <p:ph type="ftr" sz="quarter" idx="11"/>
          </p:nvPr>
        </p:nvSpPr>
        <p:spPr/>
        <p:txBody>
          <a:bodyPr/>
          <a:lstStyle/>
          <a:p>
            <a:endParaRPr lang="en-US" sz="1000"/>
          </a:p>
        </p:txBody>
      </p:sp>
      <p:sp>
        <p:nvSpPr>
          <p:cNvPr id="6" name="Slide Number Placeholder 5"/>
          <p:cNvSpPr>
            <a:spLocks noGrp="1"/>
          </p:cNvSpPr>
          <p:nvPr>
            <p:ph type="sldNum" sz="quarter" idx="12"/>
          </p:nvPr>
        </p:nvSpPr>
        <p:spPr/>
        <p:txBody>
          <a:bodyPr/>
          <a:lstStyle/>
          <a:p>
            <a:fld id="{35747434-7036-48DB-A148-6B3D8EE75CDA}" type="slidenum">
              <a:rPr lang="en-US" smtClean="0"/>
              <a:pPr/>
              <a:t>‹#›</a:t>
            </a:fld>
            <a:endParaRPr lang="en-US" sz="1000" dirty="0"/>
          </a:p>
        </p:txBody>
      </p:sp>
    </p:spTree>
    <p:extLst>
      <p:ext uri="{BB962C8B-B14F-4D97-AF65-F5344CB8AC3E}">
        <p14:creationId xmlns:p14="http://schemas.microsoft.com/office/powerpoint/2010/main" val="41718318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762538-DC4D-4667-96E5-B3278DDF8B12}" type="datetime1">
              <a:rPr lang="en-US" smtClean="0"/>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5507997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880548-5C08-4BE3-B63E-F2BB63B0B00C}" type="datetime1">
              <a:rPr lang="en-US" smtClean="0"/>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155657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DE7F49BE-398D-479A-8A7E-5DDBCA61EDCB}" type="datetime1">
              <a:rPr lang="en-US" smtClean="0"/>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914520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D0C193-4974-4A1F-9C63-07D595E30D66}" type="datetime1">
              <a:rPr lang="en-US" smtClean="0"/>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585234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1AA87F-28D4-4BF0-B81F-877A89DFD5AC}" type="datetime1">
              <a:rPr lang="en-US" smtClean="0"/>
              <a:t>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778545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A9F1F3-208B-49A3-B337-9C8ACEB3E0E1}" type="datetime1">
              <a:rPr lang="en-US" smtClean="0"/>
              <a:t>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245181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27AF6CA6-7293-4AA2-A0E0-A3BF4416E786}" type="datetime1">
              <a:rPr lang="en-US" smtClean="0"/>
              <a:t>2/1/2022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520738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8D87016-7BCD-46FB-8EE3-AB6C369108B4}" type="datetime1">
              <a:rPr lang="en-US" smtClean="0"/>
              <a:t>2/1/2022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331850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A1547011-1FFC-4EF8-9A2E-53B4AD2ADBD4}" type="datetime1">
              <a:rPr lang="en-US" smtClean="0"/>
              <a:t>2/1/2022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603854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62EB47-45B4-4EF5-A743-B4885DD2F060}" type="datetime1">
              <a:rPr lang="en-US" smtClean="0"/>
              <a:t>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470805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8D24A4-5FEC-4062-8995-EB21925B3B40}" type="datetime1">
              <a:rPr lang="en-US" smtClean="0"/>
              <a:t>2/1/2022</a:t>
            </a:fld>
            <a:endParaRPr lang="en-US" sz="1000"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sz="100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5747434-7036-48DB-A148-6B3D8EE75CDA}" type="slidenum">
              <a:rPr lang="en-US" smtClean="0"/>
              <a:pPr/>
              <a:t>‹#›</a:t>
            </a:fld>
            <a:endParaRPr lang="en-US" sz="1000" dirty="0"/>
          </a:p>
        </p:txBody>
      </p:sp>
    </p:spTree>
    <p:extLst>
      <p:ext uri="{BB962C8B-B14F-4D97-AF65-F5344CB8AC3E}">
        <p14:creationId xmlns:p14="http://schemas.microsoft.com/office/powerpoint/2010/main" val="2042097153"/>
      </p:ext>
    </p:extLst>
  </p:cSld>
  <p:clrMap bg1="dk1" tx1="lt1" bg2="dk2" tx2="lt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 id="2147483783" r:id="rId14"/>
    <p:sldLayoutId id="2147483784" r:id="rId15"/>
    <p:sldLayoutId id="2147483785" r:id="rId16"/>
    <p:sldLayoutId id="21474837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hyperlink" Target="http://www.ipharmd.net/symbol/ambulance/red_ambulance_symbol.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mailto:Mattie.Mendoza@dshs.Texas.gov" TargetMode="External"/><Relationship Id="rId2" Type="http://schemas.openxmlformats.org/officeDocument/2006/relationships/hyperlink" Target="mailto:Robert.Reynolds@dshs.Texas.gov" TargetMode="External"/><Relationship Id="rId1" Type="http://schemas.openxmlformats.org/officeDocument/2006/relationships/slideLayout" Target="../slideLayouts/slideLayout7.xml"/><Relationship Id="rId5" Type="http://schemas.openxmlformats.org/officeDocument/2006/relationships/hyperlink" Target="mailto:Claudia.torres2@uhs-sa.com" TargetMode="External"/><Relationship Id="rId4" Type="http://schemas.openxmlformats.org/officeDocument/2006/relationships/hyperlink" Target="mailto:hernandezlp@uthscsa.edu"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mailto:dramirez9@saisd.net"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0">
            <a:extLst>
              <a:ext uri="{FF2B5EF4-FFF2-40B4-BE49-F238E27FC236}">
                <a16:creationId xmlns:a16="http://schemas.microsoft.com/office/drawing/2014/main" id="{A4322390-8B58-46BE-88EB-D9FD30C08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digital map">
            <a:extLst>
              <a:ext uri="{FF2B5EF4-FFF2-40B4-BE49-F238E27FC236}">
                <a16:creationId xmlns:a16="http://schemas.microsoft.com/office/drawing/2014/main" id="{986D50C9-4524-4E4B-B014-A1397002D87B}"/>
              </a:ext>
            </a:extLst>
          </p:cNvPr>
          <p:cNvPicPr>
            <a:picLocks noChangeAspect="1"/>
          </p:cNvPicPr>
          <p:nvPr/>
        </p:nvPicPr>
        <p:blipFill rotWithShape="1">
          <a:blip r:embed="rId2">
            <a:alphaModFix amt="40000"/>
          </a:blip>
          <a:srcRect l="31365" r="9241" b="-1"/>
          <a:stretch/>
        </p:blipFill>
        <p:spPr>
          <a:xfrm>
            <a:off x="20" y="10"/>
            <a:ext cx="6102076" cy="6857990"/>
          </a:xfrm>
          <a:prstGeom prst="rect">
            <a:avLst/>
          </a:prstGeom>
        </p:spPr>
      </p:pic>
      <p:pic>
        <p:nvPicPr>
          <p:cNvPr id="6" name="Picture 5" descr="Logo&#10;&#10;Description automatically generated">
            <a:extLst>
              <a:ext uri="{FF2B5EF4-FFF2-40B4-BE49-F238E27FC236}">
                <a16:creationId xmlns:a16="http://schemas.microsoft.com/office/drawing/2014/main" id="{2A9132B6-0E82-47E1-A0CB-C667F8F5FB33}"/>
              </a:ext>
            </a:extLst>
          </p:cNvPr>
          <p:cNvPicPr>
            <a:picLocks noChangeAspect="1"/>
          </p:cNvPicPr>
          <p:nvPr/>
        </p:nvPicPr>
        <p:blipFill rotWithShape="1">
          <a:blip r:embed="rId3">
            <a:alphaModFix amt="40000"/>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7965" r="3235"/>
          <a:stretch/>
        </p:blipFill>
        <p:spPr>
          <a:xfrm>
            <a:off x="6102096" y="10"/>
            <a:ext cx="6089904" cy="6857990"/>
          </a:xfrm>
          <a:prstGeom prst="rect">
            <a:avLst/>
          </a:prstGeom>
        </p:spPr>
      </p:pic>
      <p:sp>
        <p:nvSpPr>
          <p:cNvPr id="2" name="Title 1">
            <a:extLst>
              <a:ext uri="{FF2B5EF4-FFF2-40B4-BE49-F238E27FC236}">
                <a16:creationId xmlns:a16="http://schemas.microsoft.com/office/drawing/2014/main" id="{9870049F-4382-4C47-B33B-82D63AE3034D}"/>
              </a:ext>
            </a:extLst>
          </p:cNvPr>
          <p:cNvSpPr>
            <a:spLocks noGrp="1"/>
          </p:cNvSpPr>
          <p:nvPr>
            <p:ph type="ctrTitle"/>
          </p:nvPr>
        </p:nvSpPr>
        <p:spPr>
          <a:xfrm>
            <a:off x="1154955" y="1447800"/>
            <a:ext cx="8825658" cy="3329581"/>
          </a:xfrm>
        </p:spPr>
        <p:txBody>
          <a:bodyPr>
            <a:normAutofit/>
          </a:bodyPr>
          <a:lstStyle/>
          <a:p>
            <a:pPr algn="ctr"/>
            <a:r>
              <a:rPr lang="en-US" dirty="0">
                <a:solidFill>
                  <a:schemeClr val="tx1"/>
                </a:solidFill>
              </a:rPr>
              <a:t>High School EMS-Here to stay?</a:t>
            </a:r>
          </a:p>
        </p:txBody>
      </p:sp>
    </p:spTree>
    <p:extLst>
      <p:ext uri="{BB962C8B-B14F-4D97-AF65-F5344CB8AC3E}">
        <p14:creationId xmlns:p14="http://schemas.microsoft.com/office/powerpoint/2010/main" val="228195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8968FA-EFD2-47EA-B151-C1271B2DACC9}"/>
              </a:ext>
            </a:extLst>
          </p:cNvPr>
          <p:cNvSpPr txBox="1"/>
          <p:nvPr/>
        </p:nvSpPr>
        <p:spPr>
          <a:xfrm>
            <a:off x="178904" y="25360"/>
            <a:ext cx="11834191" cy="6093976"/>
          </a:xfrm>
          <a:prstGeom prst="rect">
            <a:avLst/>
          </a:prstGeom>
          <a:noFill/>
        </p:spPr>
        <p:txBody>
          <a:bodyPr wrap="square" rtlCol="0">
            <a:spAutoFit/>
          </a:bodyPr>
          <a:lstStyle/>
          <a:p>
            <a:r>
              <a:rPr lang="en-US" sz="3200" b="1" u="sng" dirty="0"/>
              <a:t>Learning to critically think and make decisions</a:t>
            </a:r>
          </a:p>
          <a:p>
            <a:endParaRPr lang="en-US" sz="2800" dirty="0"/>
          </a:p>
          <a:p>
            <a:pPr marL="342900" indent="-342900">
              <a:buFont typeface="Arial" panose="020B0604020202020204" pitchFamily="34" charset="0"/>
              <a:buChar char="•"/>
            </a:pPr>
            <a:r>
              <a:rPr lang="en-US" sz="2400" dirty="0"/>
              <a:t>Students are presented with scenarios and required to make decisions that will help the patient they are presented with. These choices may be the difference between the patient living or dying</a:t>
            </a:r>
          </a:p>
          <a:p>
            <a:endParaRPr lang="en-US" sz="2400" dirty="0"/>
          </a:p>
          <a:p>
            <a:pPr marL="342900" indent="-342900">
              <a:buFont typeface="Arial" panose="020B0604020202020204" pitchFamily="34" charset="0"/>
              <a:buChar char="•"/>
            </a:pPr>
            <a:r>
              <a:rPr lang="en-US" sz="2400" dirty="0"/>
              <a:t>Students learn how to react in similar situations so they can make informed decisions based on prior knowledge of similar events. </a:t>
            </a:r>
          </a:p>
          <a:p>
            <a:endParaRPr lang="en-US" sz="2400" dirty="0"/>
          </a:p>
          <a:p>
            <a:pPr marL="342900" indent="-342900">
              <a:buFont typeface="Arial" panose="020B0604020202020204" pitchFamily="34" charset="0"/>
              <a:buChar char="•"/>
            </a:pPr>
            <a:r>
              <a:rPr lang="en-US" sz="2400" dirty="0"/>
              <a:t>Students will learn leadership required to make decisive treatment decisions and direct others to help with treatments he/she orders.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Student will learn confidence through well thought out choices they are able to make at emergency scenes which will translate into every-day habits.</a:t>
            </a:r>
          </a:p>
          <a:p>
            <a:endParaRPr lang="en-US" dirty="0"/>
          </a:p>
        </p:txBody>
      </p:sp>
    </p:spTree>
    <p:extLst>
      <p:ext uri="{BB962C8B-B14F-4D97-AF65-F5344CB8AC3E}">
        <p14:creationId xmlns:p14="http://schemas.microsoft.com/office/powerpoint/2010/main" val="1061177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C2D434E-34C0-4DAF-9C35-F31807A04E06}"/>
              </a:ext>
            </a:extLst>
          </p:cNvPr>
          <p:cNvSpPr txBox="1"/>
          <p:nvPr/>
        </p:nvSpPr>
        <p:spPr>
          <a:xfrm>
            <a:off x="265044" y="1179443"/>
            <a:ext cx="11449878" cy="4339650"/>
          </a:xfrm>
          <a:prstGeom prst="rect">
            <a:avLst/>
          </a:prstGeom>
          <a:noFill/>
        </p:spPr>
        <p:txBody>
          <a:bodyPr wrap="square" rtlCol="0">
            <a:spAutoFit/>
          </a:bodyPr>
          <a:lstStyle/>
          <a:p>
            <a:r>
              <a:rPr lang="en-US" sz="4400" b="1" u="sng" dirty="0"/>
              <a:t>Inspires confidence:</a:t>
            </a:r>
          </a:p>
          <a:p>
            <a:endParaRPr lang="en-US" dirty="0"/>
          </a:p>
          <a:p>
            <a:pPr marL="285750" indent="-285750">
              <a:buFont typeface="Arial" panose="020B0604020202020204" pitchFamily="34" charset="0"/>
              <a:buChar char="•"/>
            </a:pPr>
            <a:r>
              <a:rPr lang="en-US" sz="2800" dirty="0"/>
              <a:t>As student masters the skills required, self-confidence blossoms in every student</a:t>
            </a:r>
          </a:p>
          <a:p>
            <a:pPr marL="285750" indent="-285750">
              <a:buFont typeface="Arial" panose="020B0604020202020204" pitchFamily="34" charset="0"/>
              <a:buChar char="•"/>
            </a:pPr>
            <a:r>
              <a:rPr lang="en-US" sz="2800" dirty="0"/>
              <a:t>Students become sure of the correct treatment choices they are making which translates into the student feeling more assured in every aspect of their lives</a:t>
            </a:r>
          </a:p>
          <a:p>
            <a:pPr marL="285750" indent="-285750">
              <a:buFont typeface="Arial" panose="020B0604020202020204" pitchFamily="34" charset="0"/>
              <a:buChar char="•"/>
            </a:pPr>
            <a:r>
              <a:rPr lang="en-US" sz="2800" dirty="0"/>
              <a:t>More confidence translates into better communication skills and better outcomes with classes.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290111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7EED75-A83B-4FFE-B7BB-58D29CC6FCC8}"/>
              </a:ext>
            </a:extLst>
          </p:cNvPr>
          <p:cNvSpPr txBox="1"/>
          <p:nvPr/>
        </p:nvSpPr>
        <p:spPr>
          <a:xfrm>
            <a:off x="172278" y="151179"/>
            <a:ext cx="9700591" cy="5724644"/>
          </a:xfrm>
          <a:prstGeom prst="rect">
            <a:avLst/>
          </a:prstGeom>
          <a:noFill/>
        </p:spPr>
        <p:txBody>
          <a:bodyPr wrap="square" rtlCol="0">
            <a:spAutoFit/>
          </a:bodyPr>
          <a:lstStyle/>
          <a:p>
            <a:r>
              <a:rPr lang="en-US" sz="2800" b="1" u="sng" dirty="0"/>
              <a:t>Challenges</a:t>
            </a:r>
          </a:p>
          <a:p>
            <a:endParaRPr lang="en-US" sz="2800" dirty="0"/>
          </a:p>
          <a:p>
            <a:r>
              <a:rPr lang="en-US" sz="2000" dirty="0"/>
              <a:t>*	</a:t>
            </a:r>
            <a:r>
              <a:rPr lang="en-US" sz="2200" dirty="0"/>
              <a:t>Age (17)</a:t>
            </a:r>
          </a:p>
          <a:p>
            <a:r>
              <a:rPr lang="en-US" sz="2200" dirty="0"/>
              <a:t>*	Clinical sites</a:t>
            </a:r>
          </a:p>
          <a:p>
            <a:r>
              <a:rPr lang="en-US" sz="2200" dirty="0"/>
              <a:t>*	Preceptors</a:t>
            </a:r>
          </a:p>
          <a:p>
            <a:r>
              <a:rPr lang="en-US" sz="2200" dirty="0"/>
              <a:t>*	Student absences</a:t>
            </a:r>
          </a:p>
          <a:p>
            <a:r>
              <a:rPr lang="en-US" sz="2200" dirty="0"/>
              <a:t>*	Tutoring and 504/spec ed challenges</a:t>
            </a:r>
          </a:p>
          <a:p>
            <a:r>
              <a:rPr lang="en-US" sz="2200" dirty="0"/>
              <a:t>*	Senioritis</a:t>
            </a:r>
          </a:p>
          <a:p>
            <a:r>
              <a:rPr lang="en-US" sz="2200" dirty="0"/>
              <a:t>*	Dual credit and AP</a:t>
            </a:r>
          </a:p>
          <a:p>
            <a:r>
              <a:rPr lang="en-US" sz="2200" dirty="0"/>
              <a:t>*	Athletics</a:t>
            </a:r>
          </a:p>
          <a:p>
            <a:pPr marL="342900" indent="-342900">
              <a:buFont typeface="Arial" panose="020B0604020202020204" pitchFamily="34" charset="0"/>
              <a:buChar char="•"/>
            </a:pPr>
            <a:r>
              <a:rPr lang="en-US" sz="2200" dirty="0"/>
              <a:t>Senior duties -TSI, SAT, ACT, FAFSA</a:t>
            </a:r>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endParaRPr lang="en-US" sz="2200" dirty="0"/>
          </a:p>
          <a:p>
            <a:r>
              <a:rPr lang="en-US" sz="2400" dirty="0"/>
              <a:t>**Mitigating circumstances</a:t>
            </a:r>
          </a:p>
          <a:p>
            <a:r>
              <a:rPr lang="en-US" sz="2200" dirty="0"/>
              <a:t>	</a:t>
            </a:r>
          </a:p>
        </p:txBody>
      </p:sp>
    </p:spTree>
    <p:extLst>
      <p:ext uri="{BB962C8B-B14F-4D97-AF65-F5344CB8AC3E}">
        <p14:creationId xmlns:p14="http://schemas.microsoft.com/office/powerpoint/2010/main" val="3936301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6B097E1-86D6-4F7C-9D58-A88EC156B837}"/>
              </a:ext>
            </a:extLst>
          </p:cNvPr>
          <p:cNvSpPr txBox="1"/>
          <p:nvPr/>
        </p:nvSpPr>
        <p:spPr>
          <a:xfrm>
            <a:off x="609601" y="662609"/>
            <a:ext cx="11052312" cy="6063198"/>
          </a:xfrm>
          <a:prstGeom prst="rect">
            <a:avLst/>
          </a:prstGeom>
          <a:noFill/>
        </p:spPr>
        <p:txBody>
          <a:bodyPr wrap="square" rtlCol="0">
            <a:spAutoFit/>
          </a:bodyPr>
          <a:lstStyle/>
          <a:p>
            <a:r>
              <a:rPr lang="en-US" sz="2800" b="1" u="sng" dirty="0"/>
              <a:t>Age: 17 year old (no longer an issue)</a:t>
            </a:r>
          </a:p>
          <a:p>
            <a:endParaRPr lang="en-US" dirty="0"/>
          </a:p>
          <a:p>
            <a:r>
              <a:rPr lang="en-US" dirty="0"/>
              <a:t>*Department of State Health Services allows 17 years </a:t>
            </a:r>
            <a:r>
              <a:rPr lang="en-US" dirty="0" err="1"/>
              <a:t>olds</a:t>
            </a:r>
            <a:r>
              <a:rPr lang="en-US" dirty="0"/>
              <a:t> to take the test and will hold their cert until they turn 18. Will need to apply with NREMT</a:t>
            </a:r>
          </a:p>
          <a:p>
            <a:endParaRPr lang="en-US" dirty="0"/>
          </a:p>
          <a:p>
            <a:r>
              <a:rPr lang="en-US" sz="2400" b="1" u="sng" dirty="0"/>
              <a:t>Clinical Sites </a:t>
            </a:r>
          </a:p>
          <a:p>
            <a:endParaRPr lang="en-US" sz="2400" b="1" u="sng" dirty="0"/>
          </a:p>
          <a:p>
            <a:pPr marL="285750" indent="-285750">
              <a:buFont typeface="Arial" panose="020B0604020202020204" pitchFamily="34" charset="0"/>
              <a:buChar char="•"/>
            </a:pPr>
            <a:r>
              <a:rPr lang="en-US" sz="2400" dirty="0"/>
              <a:t>Getting full with so many high school medical programs. </a:t>
            </a:r>
          </a:p>
          <a:p>
            <a:pPr marL="285750" indent="-285750">
              <a:buFont typeface="Arial" panose="020B0604020202020204" pitchFamily="34" charset="0"/>
              <a:buChar char="•"/>
            </a:pPr>
            <a:r>
              <a:rPr lang="en-US" sz="2400" dirty="0"/>
              <a:t>EMT classes have a wide variety of clinical sites that high schools don’t always have: </a:t>
            </a:r>
          </a:p>
          <a:p>
            <a:r>
              <a:rPr lang="en-US" sz="2400" dirty="0"/>
              <a:t>		Stand alone ERs</a:t>
            </a:r>
          </a:p>
          <a:p>
            <a:r>
              <a:rPr lang="en-US" sz="2400" dirty="0"/>
              <a:t>		Doctor’s offices</a:t>
            </a:r>
          </a:p>
          <a:p>
            <a:r>
              <a:rPr lang="en-US" sz="2400" dirty="0"/>
              <a:t>		Dialysis clinics</a:t>
            </a:r>
          </a:p>
          <a:p>
            <a:r>
              <a:rPr lang="en-US" sz="2400" dirty="0"/>
              <a:t>		Urgent Care centers</a:t>
            </a:r>
          </a:p>
          <a:p>
            <a:endParaRPr lang="en-US" sz="2400" dirty="0"/>
          </a:p>
          <a:p>
            <a:pPr algn="ctr"/>
            <a:r>
              <a:rPr lang="en-US" sz="2400" dirty="0"/>
              <a:t>	The challenge is transportation because most of these sites only allow one or two kids there.</a:t>
            </a:r>
          </a:p>
        </p:txBody>
      </p:sp>
    </p:spTree>
    <p:extLst>
      <p:ext uri="{BB962C8B-B14F-4D97-AF65-F5344CB8AC3E}">
        <p14:creationId xmlns:p14="http://schemas.microsoft.com/office/powerpoint/2010/main" val="4257654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C00023C-6D89-4495-BB80-31050131CB0A}"/>
              </a:ext>
            </a:extLst>
          </p:cNvPr>
          <p:cNvSpPr txBox="1"/>
          <p:nvPr/>
        </p:nvSpPr>
        <p:spPr>
          <a:xfrm>
            <a:off x="318053" y="366623"/>
            <a:ext cx="9528313" cy="3662541"/>
          </a:xfrm>
          <a:prstGeom prst="rect">
            <a:avLst/>
          </a:prstGeom>
          <a:noFill/>
        </p:spPr>
        <p:txBody>
          <a:bodyPr wrap="square" rtlCol="0">
            <a:spAutoFit/>
          </a:bodyPr>
          <a:lstStyle/>
          <a:p>
            <a:r>
              <a:rPr lang="en-US" sz="3200" b="1" u="sng" dirty="0"/>
              <a:t>Student absences</a:t>
            </a:r>
          </a:p>
          <a:p>
            <a:r>
              <a:rPr lang="en-US" sz="3200" dirty="0"/>
              <a:t>*	</a:t>
            </a:r>
            <a:r>
              <a:rPr lang="en-US" sz="2800" dirty="0"/>
              <a:t>always detrimental on learning, kids miss a lot when 	they miss one day of EMT education</a:t>
            </a:r>
          </a:p>
          <a:p>
            <a:endParaRPr lang="en-US" sz="2800" dirty="0"/>
          </a:p>
          <a:p>
            <a:r>
              <a:rPr lang="en-US" sz="2800" dirty="0"/>
              <a:t>*	Making up missed clinical time (no guarantees on 	missed clinical time being made up)</a:t>
            </a:r>
          </a:p>
          <a:p>
            <a:endParaRPr lang="en-US" sz="2800" dirty="0"/>
          </a:p>
          <a:p>
            <a:endParaRPr lang="en-US" sz="2800" dirty="0"/>
          </a:p>
        </p:txBody>
      </p:sp>
    </p:spTree>
    <p:extLst>
      <p:ext uri="{BB962C8B-B14F-4D97-AF65-F5344CB8AC3E}">
        <p14:creationId xmlns:p14="http://schemas.microsoft.com/office/powerpoint/2010/main" val="264335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C967A9-8E20-4042-9AF7-32DE2CDB5801}"/>
              </a:ext>
            </a:extLst>
          </p:cNvPr>
          <p:cNvSpPr txBox="1"/>
          <p:nvPr/>
        </p:nvSpPr>
        <p:spPr>
          <a:xfrm>
            <a:off x="820396" y="1006544"/>
            <a:ext cx="10143858" cy="3970318"/>
          </a:xfrm>
          <a:prstGeom prst="rect">
            <a:avLst/>
          </a:prstGeom>
          <a:noFill/>
        </p:spPr>
        <p:txBody>
          <a:bodyPr wrap="square">
            <a:spAutoFit/>
          </a:bodyPr>
          <a:lstStyle/>
          <a:p>
            <a:r>
              <a:rPr lang="en-US" sz="2800" b="1" u="sng" dirty="0"/>
              <a:t>Clinical Sites:</a:t>
            </a:r>
          </a:p>
          <a:p>
            <a:endParaRPr lang="en-US" sz="2800" b="1" u="sng" dirty="0"/>
          </a:p>
          <a:p>
            <a:pPr marL="457200" indent="-457200">
              <a:buFont typeface="Arial" panose="020B0604020202020204" pitchFamily="34" charset="0"/>
              <a:buChar char="•"/>
            </a:pPr>
            <a:r>
              <a:rPr lang="en-US" sz="2800" dirty="0"/>
              <a:t>Preceptors are often needed at each clinical site.</a:t>
            </a:r>
          </a:p>
          <a:p>
            <a:pPr marL="1371600" lvl="2" indent="-457200">
              <a:buFont typeface="Arial" panose="020B0604020202020204" pitchFamily="34" charset="0"/>
              <a:buChar char="•"/>
            </a:pPr>
            <a:r>
              <a:rPr lang="en-US" sz="2800" dirty="0"/>
              <a:t>Teacher supplemental pay</a:t>
            </a:r>
          </a:p>
          <a:p>
            <a:pPr marL="1371600" lvl="2" indent="-457200">
              <a:buFont typeface="Arial" panose="020B0604020202020204" pitchFamily="34" charset="0"/>
              <a:buChar char="•"/>
            </a:pPr>
            <a:r>
              <a:rPr lang="en-US" sz="2800" dirty="0"/>
              <a:t>Pay required preceptors from C.C.</a:t>
            </a:r>
          </a:p>
          <a:p>
            <a:pPr marL="1371600" lvl="2" indent="-457200">
              <a:buFont typeface="Arial" panose="020B0604020202020204" pitchFamily="34" charset="0"/>
              <a:buChar char="•"/>
            </a:pPr>
            <a:r>
              <a:rPr lang="en-US" sz="2800" dirty="0"/>
              <a:t>	</a:t>
            </a:r>
          </a:p>
          <a:p>
            <a:pPr marL="457200" indent="-457200">
              <a:buFont typeface="Arial" panose="020B0604020202020204" pitchFamily="34" charset="0"/>
              <a:buChar char="•"/>
            </a:pPr>
            <a:r>
              <a:rPr lang="en-US" sz="2800" dirty="0"/>
              <a:t>Most medical directors will require preceptors for EMT programs to have specific training with documentation to prove it.</a:t>
            </a:r>
          </a:p>
        </p:txBody>
      </p:sp>
    </p:spTree>
    <p:extLst>
      <p:ext uri="{BB962C8B-B14F-4D97-AF65-F5344CB8AC3E}">
        <p14:creationId xmlns:p14="http://schemas.microsoft.com/office/powerpoint/2010/main" val="993627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AD2E03-6207-4311-BC5E-7B0DDDDFC903}"/>
              </a:ext>
            </a:extLst>
          </p:cNvPr>
          <p:cNvSpPr txBox="1"/>
          <p:nvPr/>
        </p:nvSpPr>
        <p:spPr>
          <a:xfrm>
            <a:off x="238539" y="505530"/>
            <a:ext cx="11436626" cy="5693866"/>
          </a:xfrm>
          <a:prstGeom prst="rect">
            <a:avLst/>
          </a:prstGeom>
          <a:noFill/>
        </p:spPr>
        <p:txBody>
          <a:bodyPr wrap="square" rtlCol="0">
            <a:spAutoFit/>
          </a:bodyPr>
          <a:lstStyle/>
          <a:p>
            <a:r>
              <a:rPr lang="en-US" sz="2400" b="1" u="sng" dirty="0"/>
              <a:t>Spec Ed or 504:</a:t>
            </a:r>
          </a:p>
          <a:p>
            <a:endParaRPr lang="en-US" sz="2000" dirty="0"/>
          </a:p>
          <a:p>
            <a:r>
              <a:rPr lang="en-US" sz="2000" dirty="0"/>
              <a:t>*	Not really an issue if teacher stays on top of accommodations/mods. Depending on what the 504 is (usually behavioral) there may be an issue with clinical sites. Parent and facility 	meetings will be advisable in this sort of situation.</a:t>
            </a:r>
          </a:p>
          <a:p>
            <a:endParaRPr lang="en-US" sz="2000" dirty="0"/>
          </a:p>
          <a:p>
            <a:r>
              <a:rPr lang="en-US" sz="2000" dirty="0"/>
              <a:t>*	How do schools deal with this issue?</a:t>
            </a:r>
          </a:p>
          <a:p>
            <a:r>
              <a:rPr lang="en-US" sz="2000" dirty="0"/>
              <a:t>	</a:t>
            </a:r>
            <a:r>
              <a:rPr lang="en-US" sz="2000" u="sng" dirty="0"/>
              <a:t>Mandatory parent meetings </a:t>
            </a:r>
            <a:r>
              <a:rPr lang="en-US" sz="2000" dirty="0"/>
              <a:t>as a group and private meetings with 	student and 	parent of spec ed or 504 students to discuss best plans for student success.</a:t>
            </a:r>
          </a:p>
          <a:p>
            <a:endParaRPr lang="en-US" sz="2000" dirty="0"/>
          </a:p>
          <a:p>
            <a:pPr marL="342900" indent="-342900">
              <a:buFont typeface="Arial" panose="020B0604020202020204" pitchFamily="34" charset="0"/>
              <a:buChar char="•"/>
            </a:pPr>
            <a:r>
              <a:rPr lang="en-US" sz="2000" dirty="0"/>
              <a:t>Special tutoring schedules may be needed for reteach for kids with certain learning 		challenges. </a:t>
            </a:r>
          </a:p>
          <a:p>
            <a:pPr marL="1257300" lvl="2" indent="-342900">
              <a:buFont typeface="Arial" panose="020B0604020202020204" pitchFamily="34" charset="0"/>
              <a:buChar char="•"/>
            </a:pPr>
            <a:r>
              <a:rPr lang="en-US" sz="2000" dirty="0"/>
              <a:t>We use a curriculum with an audio book as part of the app that goes with 	the book. Students can listen rather than read.</a:t>
            </a:r>
          </a:p>
          <a:p>
            <a:endParaRPr lang="en-US" sz="2000" dirty="0"/>
          </a:p>
          <a:p>
            <a:endParaRPr lang="en-US" sz="2000" dirty="0"/>
          </a:p>
          <a:p>
            <a:r>
              <a:rPr lang="en-US" sz="2000" b="1" u="sng" dirty="0"/>
              <a:t>Dual Credit or AP classes;</a:t>
            </a:r>
          </a:p>
          <a:p>
            <a:r>
              <a:rPr lang="en-US" sz="2000" dirty="0"/>
              <a:t>	*	Watch student load with EMT class. It can be overwhelming.</a:t>
            </a:r>
          </a:p>
        </p:txBody>
      </p:sp>
    </p:spTree>
    <p:extLst>
      <p:ext uri="{BB962C8B-B14F-4D97-AF65-F5344CB8AC3E}">
        <p14:creationId xmlns:p14="http://schemas.microsoft.com/office/powerpoint/2010/main" val="2555589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94B891-752B-4932-80CC-A562369174E9}"/>
              </a:ext>
            </a:extLst>
          </p:cNvPr>
          <p:cNvSpPr txBox="1"/>
          <p:nvPr/>
        </p:nvSpPr>
        <p:spPr>
          <a:xfrm>
            <a:off x="351182" y="412789"/>
            <a:ext cx="11489635" cy="6093976"/>
          </a:xfrm>
          <a:prstGeom prst="rect">
            <a:avLst/>
          </a:prstGeom>
          <a:noFill/>
        </p:spPr>
        <p:txBody>
          <a:bodyPr wrap="square" rtlCol="0">
            <a:spAutoFit/>
          </a:bodyPr>
          <a:lstStyle/>
          <a:p>
            <a:r>
              <a:rPr lang="en-US" sz="3200" b="1" u="sng" dirty="0"/>
              <a:t>Senior duties (TSI, SAT, ACT, FAFSA)</a:t>
            </a:r>
          </a:p>
          <a:p>
            <a:r>
              <a:rPr lang="en-US" sz="3200" dirty="0"/>
              <a:t>	</a:t>
            </a:r>
            <a:r>
              <a:rPr lang="en-US" sz="2800" dirty="0"/>
              <a:t>* Students may get overloaded</a:t>
            </a:r>
          </a:p>
          <a:p>
            <a:endParaRPr lang="en-US" sz="2800" dirty="0"/>
          </a:p>
          <a:p>
            <a:r>
              <a:rPr lang="en-US" sz="2800" b="1" u="sng" dirty="0"/>
              <a:t>Athletics</a:t>
            </a:r>
            <a:r>
              <a:rPr lang="en-US" sz="2800" dirty="0"/>
              <a:t> (after school tutoring as well as working around games for clinical time)</a:t>
            </a:r>
          </a:p>
          <a:p>
            <a:endParaRPr lang="en-US" sz="2800" dirty="0"/>
          </a:p>
          <a:p>
            <a:r>
              <a:rPr lang="en-US" sz="2800" b="1" u="sng" dirty="0"/>
              <a:t>Unusual or mitigating issues</a:t>
            </a:r>
          </a:p>
          <a:p>
            <a:r>
              <a:rPr lang="en-US" sz="2800" dirty="0"/>
              <a:t>		*Homelessness</a:t>
            </a:r>
          </a:p>
          <a:p>
            <a:r>
              <a:rPr lang="en-US" sz="2800" dirty="0"/>
              <a:t>		*Undocumented parents/family members</a:t>
            </a:r>
          </a:p>
          <a:p>
            <a:r>
              <a:rPr lang="en-US" sz="2800" dirty="0"/>
              <a:t>		*Money issues (driver’s license, insurance, shots)</a:t>
            </a:r>
          </a:p>
          <a:p>
            <a:r>
              <a:rPr lang="en-US" sz="2800" dirty="0"/>
              <a:t>		*Transportation to clinic sites</a:t>
            </a:r>
          </a:p>
          <a:p>
            <a:r>
              <a:rPr lang="en-US" sz="2800" dirty="0"/>
              <a:t>		*No medical insurance (can recommend </a:t>
            </a:r>
            <a:r>
              <a:rPr lang="en-US" sz="2800" dirty="0" err="1"/>
              <a:t>Carelink</a:t>
            </a:r>
            <a:r>
              <a:rPr lang="en-US" sz="2800" dirty="0"/>
              <a:t> through 		  University Health System)</a:t>
            </a:r>
          </a:p>
          <a:p>
            <a:endParaRPr lang="en-US" dirty="0"/>
          </a:p>
        </p:txBody>
      </p:sp>
    </p:spTree>
    <p:extLst>
      <p:ext uri="{BB962C8B-B14F-4D97-AF65-F5344CB8AC3E}">
        <p14:creationId xmlns:p14="http://schemas.microsoft.com/office/powerpoint/2010/main" val="116477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5E918B0-AA4F-464B-8737-4D3A8D91CD62}"/>
              </a:ext>
            </a:extLst>
          </p:cNvPr>
          <p:cNvSpPr txBox="1"/>
          <p:nvPr/>
        </p:nvSpPr>
        <p:spPr>
          <a:xfrm>
            <a:off x="225288" y="366623"/>
            <a:ext cx="11728174" cy="4893647"/>
          </a:xfrm>
          <a:prstGeom prst="rect">
            <a:avLst/>
          </a:prstGeom>
          <a:noFill/>
        </p:spPr>
        <p:txBody>
          <a:bodyPr wrap="square" rtlCol="0">
            <a:spAutoFit/>
          </a:bodyPr>
          <a:lstStyle/>
          <a:p>
            <a:r>
              <a:rPr lang="en-US" sz="4000" b="1" u="sng" dirty="0"/>
              <a:t>What I have found:</a:t>
            </a:r>
          </a:p>
          <a:p>
            <a:endParaRPr lang="en-US" sz="2800" dirty="0"/>
          </a:p>
          <a:p>
            <a:r>
              <a:rPr lang="en-US" sz="2400" dirty="0"/>
              <a:t>One lead instructor that sees them every day</a:t>
            </a:r>
          </a:p>
          <a:p>
            <a:r>
              <a:rPr lang="en-US" sz="2400" dirty="0"/>
              <a:t>		*understands challenges students face, knows who has 	learning 					  difficulty without telling a lot of different people.</a:t>
            </a:r>
          </a:p>
          <a:p>
            <a:endParaRPr lang="en-US" sz="2400" dirty="0"/>
          </a:p>
          <a:p>
            <a:r>
              <a:rPr lang="en-US" sz="2400" dirty="0"/>
              <a:t>		*not all medics who come in to teach are good teachers.</a:t>
            </a:r>
          </a:p>
          <a:p>
            <a:endParaRPr lang="en-US" sz="2400" dirty="0"/>
          </a:p>
          <a:p>
            <a:r>
              <a:rPr lang="en-US" sz="2800" dirty="0"/>
              <a:t>		**</a:t>
            </a:r>
            <a:r>
              <a:rPr lang="en-US" sz="2400" dirty="0"/>
              <a:t>*When our fire academy went to one lead instructor we went from a 			  (~)20% Academy pass rate with zero percent TCFP certifications, to an 		  Academy pass rate of 100% with a TCFP pass rate of 30% after one 				  year.</a:t>
            </a:r>
          </a:p>
        </p:txBody>
      </p:sp>
    </p:spTree>
    <p:extLst>
      <p:ext uri="{BB962C8B-B14F-4D97-AF65-F5344CB8AC3E}">
        <p14:creationId xmlns:p14="http://schemas.microsoft.com/office/powerpoint/2010/main" val="2447938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72523A-001E-42D4-9368-BAD4A21B4A4E}"/>
              </a:ext>
            </a:extLst>
          </p:cNvPr>
          <p:cNvSpPr txBox="1"/>
          <p:nvPr/>
        </p:nvSpPr>
        <p:spPr>
          <a:xfrm>
            <a:off x="463826" y="315179"/>
            <a:ext cx="11264348" cy="5970865"/>
          </a:xfrm>
          <a:prstGeom prst="rect">
            <a:avLst/>
          </a:prstGeom>
          <a:noFill/>
        </p:spPr>
        <p:txBody>
          <a:bodyPr wrap="square" rtlCol="0">
            <a:spAutoFit/>
          </a:bodyPr>
          <a:lstStyle/>
          <a:p>
            <a:r>
              <a:rPr lang="en-US" sz="2600" b="1" u="sng" dirty="0"/>
              <a:t>Edison 2021 graduating class had 23% pass rate.  </a:t>
            </a:r>
            <a:r>
              <a:rPr lang="en-US" sz="2600" b="1" dirty="0"/>
              <a:t>(UGH!)</a:t>
            </a:r>
          </a:p>
          <a:p>
            <a:r>
              <a:rPr lang="en-US" sz="2400" dirty="0"/>
              <a:t>	</a:t>
            </a:r>
          </a:p>
          <a:p>
            <a:r>
              <a:rPr lang="en-US" sz="2400" dirty="0"/>
              <a:t>	</a:t>
            </a:r>
            <a:r>
              <a:rPr lang="en-US" sz="2000" dirty="0"/>
              <a:t>Why?</a:t>
            </a:r>
          </a:p>
          <a:p>
            <a:r>
              <a:rPr lang="en-US" sz="2000" dirty="0"/>
              <a:t>		*We started the year of Covid when everything was virtual</a:t>
            </a:r>
          </a:p>
          <a:p>
            <a:r>
              <a:rPr lang="en-US" sz="2000" dirty="0"/>
              <a:t>		*Lack of in-person learning was detrimental</a:t>
            </a:r>
          </a:p>
          <a:p>
            <a:r>
              <a:rPr lang="en-US" sz="2000" dirty="0"/>
              <a:t>		*Students and teachers had to go in on Saturdays in small groups to practice skills.</a:t>
            </a:r>
          </a:p>
          <a:p>
            <a:r>
              <a:rPr lang="en-US" sz="2000" dirty="0"/>
              <a:t>		* test is adaptive and not like anything they have ever taken</a:t>
            </a:r>
          </a:p>
          <a:p>
            <a:endParaRPr lang="en-US" sz="2400" dirty="0"/>
          </a:p>
          <a:p>
            <a:r>
              <a:rPr lang="en-US" sz="2400" b="1" dirty="0"/>
              <a:t>*	2022 projected </a:t>
            </a:r>
            <a:r>
              <a:rPr lang="en-US" sz="2400" dirty="0"/>
              <a:t>pass rate based on grades and attendance we expect 	         to be about 56%. </a:t>
            </a:r>
          </a:p>
          <a:p>
            <a:endParaRPr lang="en-US" sz="2400" dirty="0"/>
          </a:p>
          <a:p>
            <a:r>
              <a:rPr lang="en-US" sz="2400" dirty="0"/>
              <a:t>*	National Registry pass rate nation wide is 58%</a:t>
            </a:r>
          </a:p>
          <a:p>
            <a:endParaRPr lang="en-US" sz="2400" dirty="0"/>
          </a:p>
          <a:p>
            <a:r>
              <a:rPr lang="en-US" sz="2400" dirty="0"/>
              <a:t>*	DSHS is looking at going to a rule of +/- 10% of national pass rate to 	keep programs going without DSHS intervention.</a:t>
            </a:r>
          </a:p>
          <a:p>
            <a:endParaRPr lang="en-US" dirty="0"/>
          </a:p>
          <a:p>
            <a:endParaRPr lang="en-US" dirty="0"/>
          </a:p>
        </p:txBody>
      </p:sp>
    </p:spTree>
    <p:extLst>
      <p:ext uri="{BB962C8B-B14F-4D97-AF65-F5344CB8AC3E}">
        <p14:creationId xmlns:p14="http://schemas.microsoft.com/office/powerpoint/2010/main" val="2419446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291315-5A45-4B51-8421-3836C6429E6A}"/>
              </a:ext>
            </a:extLst>
          </p:cNvPr>
          <p:cNvSpPr txBox="1"/>
          <p:nvPr/>
        </p:nvSpPr>
        <p:spPr>
          <a:xfrm>
            <a:off x="1166191" y="397565"/>
            <a:ext cx="9859618" cy="6678751"/>
          </a:xfrm>
          <a:prstGeom prst="rect">
            <a:avLst/>
          </a:prstGeom>
          <a:noFill/>
        </p:spPr>
        <p:txBody>
          <a:bodyPr wrap="square" rtlCol="0">
            <a:spAutoFit/>
          </a:bodyPr>
          <a:lstStyle/>
          <a:p>
            <a:r>
              <a:rPr lang="en-US" sz="2400" b="1" dirty="0"/>
              <a:t>Deborah Ramirez</a:t>
            </a:r>
          </a:p>
          <a:p>
            <a:r>
              <a:rPr lang="en-US" sz="2400" dirty="0"/>
              <a:t>Magnet Coordinator @ Edison HS</a:t>
            </a:r>
          </a:p>
          <a:p>
            <a:r>
              <a:rPr lang="en-US" sz="2400" dirty="0"/>
              <a:t>Health Professions Institute</a:t>
            </a:r>
          </a:p>
          <a:p>
            <a:r>
              <a:rPr lang="en-US" sz="2400" dirty="0"/>
              <a:t>First Responders Institute</a:t>
            </a:r>
          </a:p>
          <a:p>
            <a:endParaRPr lang="en-US" dirty="0"/>
          </a:p>
          <a:p>
            <a:r>
              <a:rPr lang="en-US" sz="2000" b="1" dirty="0"/>
              <a:t>Paramedic</a:t>
            </a:r>
            <a:r>
              <a:rPr lang="en-US" sz="2000" dirty="0"/>
              <a:t> 30 years 911 and private service</a:t>
            </a:r>
          </a:p>
          <a:p>
            <a:r>
              <a:rPr lang="en-US" sz="2000" b="1" dirty="0"/>
              <a:t>T.C.F.P. Advanced Firefighter </a:t>
            </a:r>
            <a:r>
              <a:rPr lang="en-US" sz="2000" dirty="0"/>
              <a:t>21 years (retired at 17 years)</a:t>
            </a:r>
          </a:p>
          <a:p>
            <a:r>
              <a:rPr lang="en-US" sz="2000" b="1" dirty="0"/>
              <a:t>High school EMS education </a:t>
            </a:r>
            <a:r>
              <a:rPr lang="en-US" sz="2000" dirty="0"/>
              <a:t>since 2010-2011 school year.</a:t>
            </a:r>
          </a:p>
          <a:p>
            <a:r>
              <a:rPr lang="en-US" sz="2000" b="1" dirty="0"/>
              <a:t>D.S.H.S. Course Coordinator for EMS Education</a:t>
            </a:r>
          </a:p>
          <a:p>
            <a:endParaRPr lang="en-US" dirty="0"/>
          </a:p>
          <a:p>
            <a:endParaRPr lang="en-US" dirty="0"/>
          </a:p>
          <a:p>
            <a:r>
              <a:rPr lang="en-US" dirty="0"/>
              <a:t>Disclaimer:</a:t>
            </a:r>
          </a:p>
          <a:p>
            <a:pPr algn="ctr"/>
            <a:r>
              <a:rPr lang="en-US" dirty="0"/>
              <a:t>This presentation is for information purposes only. For the best direction in setting up an</a:t>
            </a:r>
          </a:p>
          <a:p>
            <a:pPr algn="ctr"/>
            <a:r>
              <a:rPr lang="en-US" dirty="0"/>
              <a:t>Emergency Medical Technician-Basic course, please refer to the Texas  Department of State Health Services</a:t>
            </a:r>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870007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415992-0D0D-489F-9E4F-1DA5BF737DF9}"/>
              </a:ext>
            </a:extLst>
          </p:cNvPr>
          <p:cNvSpPr txBox="1"/>
          <p:nvPr/>
        </p:nvSpPr>
        <p:spPr>
          <a:xfrm>
            <a:off x="185531" y="371061"/>
            <a:ext cx="11701670" cy="4493538"/>
          </a:xfrm>
          <a:prstGeom prst="rect">
            <a:avLst/>
          </a:prstGeom>
          <a:noFill/>
        </p:spPr>
        <p:txBody>
          <a:bodyPr wrap="square" rtlCol="0">
            <a:spAutoFit/>
          </a:bodyPr>
          <a:lstStyle/>
          <a:p>
            <a:r>
              <a:rPr lang="en-US" sz="2800" b="1" u="sng" dirty="0"/>
              <a:t>Dire outcomes? No, no and, no.</a:t>
            </a:r>
          </a:p>
          <a:p>
            <a:r>
              <a:rPr lang="en-US" sz="2000" dirty="0"/>
              <a:t>	</a:t>
            </a:r>
            <a:r>
              <a:rPr lang="en-US" sz="2000" b="1" u="sng" dirty="0"/>
              <a:t>Why not?-</a:t>
            </a:r>
            <a:r>
              <a:rPr lang="en-US" sz="2000" b="1" dirty="0"/>
              <a:t>	</a:t>
            </a:r>
            <a:r>
              <a:rPr lang="en-US" sz="2000" b="1" u="sng" dirty="0"/>
              <a:t>Hope</a:t>
            </a:r>
          </a:p>
          <a:p>
            <a:endParaRPr lang="en-US" sz="2000" b="1" u="sng" dirty="0"/>
          </a:p>
          <a:p>
            <a:r>
              <a:rPr lang="en-US" sz="2000" dirty="0"/>
              <a:t>	</a:t>
            </a:r>
            <a:r>
              <a:rPr lang="en-US" dirty="0"/>
              <a:t>*	Only 27% of all certified EMTs are employed on trucks </a:t>
            </a:r>
            <a:r>
              <a:rPr lang="en-US" u="sng" dirty="0"/>
              <a:t>today.</a:t>
            </a:r>
          </a:p>
          <a:p>
            <a:r>
              <a:rPr lang="en-US" dirty="0"/>
              <a:t>			There are 91 fire departments who need to fill slots as of Feb 1</a:t>
            </a:r>
            <a:r>
              <a:rPr lang="en-US" baseline="30000" dirty="0"/>
              <a:t>st</a:t>
            </a:r>
            <a:r>
              <a:rPr lang="en-US" dirty="0"/>
              <a:t> 2022</a:t>
            </a:r>
          </a:p>
          <a:p>
            <a:r>
              <a:rPr lang="en-US" dirty="0"/>
              <a:t>			100% of all private ambulance services have one or more openings.</a:t>
            </a:r>
          </a:p>
          <a:p>
            <a:endParaRPr lang="en-US" dirty="0"/>
          </a:p>
          <a:p>
            <a:r>
              <a:rPr lang="en-US" dirty="0"/>
              <a:t>	*	Health Care industry is struggling to cover spots in direct patient care.</a:t>
            </a:r>
          </a:p>
          <a:p>
            <a:r>
              <a:rPr lang="en-US" dirty="0"/>
              <a:t>			EMTs can work as medical assistants, patient care technicians or EMTs in ERs</a:t>
            </a:r>
          </a:p>
          <a:p>
            <a:endParaRPr lang="en-US" dirty="0"/>
          </a:p>
          <a:p>
            <a:r>
              <a:rPr lang="en-US" dirty="0"/>
              <a:t>	*	High School EMTs can feed the  higher- education pipeline as they go straight from high school 	into a paramedic programs</a:t>
            </a:r>
          </a:p>
          <a:p>
            <a:r>
              <a:rPr lang="en-US" dirty="0"/>
              <a:t>			This is a current pathway I am talking to with our liaison at the community college.</a:t>
            </a:r>
          </a:p>
          <a:p>
            <a:endParaRPr lang="en-US" dirty="0"/>
          </a:p>
          <a:p>
            <a:r>
              <a:rPr lang="en-US" dirty="0"/>
              <a:t>	</a:t>
            </a:r>
          </a:p>
        </p:txBody>
      </p:sp>
    </p:spTree>
    <p:extLst>
      <p:ext uri="{BB962C8B-B14F-4D97-AF65-F5344CB8AC3E}">
        <p14:creationId xmlns:p14="http://schemas.microsoft.com/office/powerpoint/2010/main" val="143354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14F859-7A6C-48A9-B694-EF6F22A31F46}"/>
              </a:ext>
            </a:extLst>
          </p:cNvPr>
          <p:cNvSpPr txBox="1"/>
          <p:nvPr/>
        </p:nvSpPr>
        <p:spPr>
          <a:xfrm>
            <a:off x="358923" y="769121"/>
            <a:ext cx="11075350" cy="4708981"/>
          </a:xfrm>
          <a:prstGeom prst="rect">
            <a:avLst/>
          </a:prstGeom>
          <a:noFill/>
        </p:spPr>
        <p:txBody>
          <a:bodyPr wrap="square">
            <a:spAutoFit/>
          </a:bodyPr>
          <a:lstStyle/>
          <a:p>
            <a:r>
              <a:rPr lang="en-US" sz="2400" b="1" u="sng" dirty="0"/>
              <a:t>Why should we work to get more EMTs into the workforce?	</a:t>
            </a:r>
          </a:p>
          <a:p>
            <a:endParaRPr lang="en-US" dirty="0"/>
          </a:p>
          <a:p>
            <a:endParaRPr lang="en-US" dirty="0"/>
          </a:p>
          <a:p>
            <a:pPr marL="285750" indent="-285750">
              <a:buFont typeface="Arial" panose="020B0604020202020204" pitchFamily="34" charset="0"/>
              <a:buChar char="•"/>
            </a:pPr>
            <a:r>
              <a:rPr lang="en-US" dirty="0"/>
              <a:t>There aren’t enough EMT classes being taught across the state. GETAC (Governor’s 	     		Emergency Medical Services and Trauma Advisory Council) and STRAC  (Southwest 			Texas Regional Advisory Council) are monitoring shortages and creating task forces for 	combating 	the problem.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This affects every person in Texas.</a:t>
            </a:r>
          </a:p>
          <a:p>
            <a:pPr marL="1200150" lvl="2" indent="-285750">
              <a:buFont typeface="Arial" panose="020B0604020202020204" pitchFamily="34" charset="0"/>
              <a:buChar char="•"/>
            </a:pPr>
            <a:r>
              <a:rPr lang="en-US" dirty="0"/>
              <a:t>There won’t be enough ambulances to cover the number of residents.</a:t>
            </a:r>
          </a:p>
          <a:p>
            <a:pPr marL="1200150" lvl="2" indent="-285750">
              <a:buFont typeface="Arial" panose="020B0604020202020204" pitchFamily="34" charset="0"/>
              <a:buChar char="•"/>
            </a:pPr>
            <a:r>
              <a:rPr lang="en-US" dirty="0"/>
              <a:t>Response times to calls is greatly delayed.</a:t>
            </a:r>
          </a:p>
          <a:p>
            <a:endParaRPr lang="en-US" dirty="0"/>
          </a:p>
          <a:p>
            <a:r>
              <a:rPr lang="en-US" sz="2400" b="1" u="sng" dirty="0"/>
              <a:t>How can we help if we can’t get funded?</a:t>
            </a:r>
          </a:p>
          <a:p>
            <a:endParaRPr lang="en-US" dirty="0"/>
          </a:p>
          <a:p>
            <a:r>
              <a:rPr lang="en-US" dirty="0"/>
              <a:t>	*	House Bill 8 just released 21.7 million dollars for education and retention for EMS. This 			can translate into grant money for the schools to offer the training.</a:t>
            </a:r>
          </a:p>
        </p:txBody>
      </p:sp>
    </p:spTree>
    <p:extLst>
      <p:ext uri="{BB962C8B-B14F-4D97-AF65-F5344CB8AC3E}">
        <p14:creationId xmlns:p14="http://schemas.microsoft.com/office/powerpoint/2010/main" val="3638544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5322EA-AD67-4D24-8600-56E91007D998}"/>
              </a:ext>
            </a:extLst>
          </p:cNvPr>
          <p:cNvSpPr txBox="1"/>
          <p:nvPr/>
        </p:nvSpPr>
        <p:spPr>
          <a:xfrm>
            <a:off x="833649" y="579999"/>
            <a:ext cx="10296939" cy="4555093"/>
          </a:xfrm>
          <a:prstGeom prst="rect">
            <a:avLst/>
          </a:prstGeom>
          <a:noFill/>
        </p:spPr>
        <p:txBody>
          <a:bodyPr wrap="square" rtlCol="0">
            <a:spAutoFit/>
          </a:bodyPr>
          <a:lstStyle/>
          <a:p>
            <a:r>
              <a:rPr lang="en-US" sz="2800" b="1" u="sng" dirty="0"/>
              <a:t>Costs to start a program:</a:t>
            </a:r>
          </a:p>
          <a:p>
            <a:endParaRPr lang="en-US" dirty="0"/>
          </a:p>
          <a:p>
            <a:r>
              <a:rPr lang="en-US" dirty="0"/>
              <a:t>*	D.S.H.S. Course Coordinator</a:t>
            </a:r>
          </a:p>
          <a:p>
            <a:r>
              <a:rPr lang="en-US" dirty="0"/>
              <a:t>*	Possibly a Medical Director charge (some charge a fee)</a:t>
            </a:r>
          </a:p>
          <a:p>
            <a:r>
              <a:rPr lang="en-US" dirty="0"/>
              <a:t>*	Uniform shirts and EMT ID cards (may be provided by course coordinator, but they will 	charge you for them or may charge the student)</a:t>
            </a:r>
          </a:p>
          <a:p>
            <a:r>
              <a:rPr lang="en-US" dirty="0"/>
              <a:t>*	Equipment</a:t>
            </a:r>
          </a:p>
          <a:p>
            <a:r>
              <a:rPr lang="en-US" dirty="0"/>
              <a:t>*	At the minimum, the lead instructor must be EMT certified at some level  -may need to 	hire a part time instructor.</a:t>
            </a:r>
          </a:p>
          <a:p>
            <a:r>
              <a:rPr lang="en-US" dirty="0"/>
              <a:t>*	State program fees (for every class)</a:t>
            </a:r>
          </a:p>
          <a:p>
            <a:endParaRPr lang="en-US" dirty="0"/>
          </a:p>
          <a:p>
            <a:endParaRPr lang="en-US" dirty="0"/>
          </a:p>
          <a:p>
            <a:r>
              <a:rPr lang="en-US" sz="2800" b="1" u="sng" dirty="0"/>
              <a:t>Extras needed:</a:t>
            </a:r>
          </a:p>
          <a:p>
            <a:r>
              <a:rPr lang="en-US" dirty="0"/>
              <a:t>*	MOU with clinical sites (Ambulance and clinics/ERs specific)</a:t>
            </a:r>
          </a:p>
          <a:p>
            <a:r>
              <a:rPr lang="en-US" dirty="0"/>
              <a:t>	-may be supplied by Course coordinator</a:t>
            </a:r>
          </a:p>
        </p:txBody>
      </p:sp>
    </p:spTree>
    <p:extLst>
      <p:ext uri="{BB962C8B-B14F-4D97-AF65-F5344CB8AC3E}">
        <p14:creationId xmlns:p14="http://schemas.microsoft.com/office/powerpoint/2010/main" val="4219746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582AA4-9A97-4E7A-A507-0E8A03128179}"/>
              </a:ext>
            </a:extLst>
          </p:cNvPr>
          <p:cNvSpPr txBox="1"/>
          <p:nvPr/>
        </p:nvSpPr>
        <p:spPr>
          <a:xfrm>
            <a:off x="1521151" y="957129"/>
            <a:ext cx="8879081" cy="3139321"/>
          </a:xfrm>
          <a:prstGeom prst="rect">
            <a:avLst/>
          </a:prstGeom>
          <a:noFill/>
        </p:spPr>
        <p:txBody>
          <a:bodyPr wrap="square" rtlCol="0">
            <a:spAutoFit/>
          </a:bodyPr>
          <a:lstStyle/>
          <a:p>
            <a:r>
              <a:rPr lang="en-US" sz="3600" b="1" u="sng" dirty="0"/>
              <a:t>What we require of kids:</a:t>
            </a:r>
          </a:p>
          <a:p>
            <a:endParaRPr lang="en-US" dirty="0"/>
          </a:p>
          <a:p>
            <a:pPr marL="285750" indent="-285750">
              <a:buFont typeface="Arial" panose="020B0604020202020204" pitchFamily="34" charset="0"/>
              <a:buChar char="•"/>
            </a:pPr>
            <a:r>
              <a:rPr lang="en-US" dirty="0"/>
              <a:t>State ID </a:t>
            </a:r>
          </a:p>
          <a:p>
            <a:pPr marL="285750" indent="-285750">
              <a:buFont typeface="Arial" panose="020B0604020202020204" pitchFamily="34" charset="0"/>
              <a:buChar char="•"/>
            </a:pPr>
            <a:r>
              <a:rPr lang="en-US" dirty="0"/>
              <a:t>Health Insurance</a:t>
            </a:r>
          </a:p>
          <a:p>
            <a:pPr marL="285750" indent="-285750">
              <a:buFont typeface="Arial" panose="020B0604020202020204" pitchFamily="34" charset="0"/>
              <a:buChar char="•"/>
            </a:pPr>
            <a:r>
              <a:rPr lang="en-US" dirty="0"/>
              <a:t>Negative TB test</a:t>
            </a:r>
          </a:p>
          <a:p>
            <a:pPr marL="285750" indent="-285750">
              <a:buFont typeface="Arial" panose="020B0604020202020204" pitchFamily="34" charset="0"/>
              <a:buChar char="•"/>
            </a:pPr>
            <a:r>
              <a:rPr lang="en-US" dirty="0"/>
              <a:t>Covid vaccination (per medical director or community partners)</a:t>
            </a:r>
          </a:p>
          <a:p>
            <a:pPr marL="285750" indent="-285750">
              <a:buFont typeface="Arial" panose="020B0604020202020204" pitchFamily="34" charset="0"/>
              <a:buChar char="•"/>
            </a:pPr>
            <a:r>
              <a:rPr lang="en-US" dirty="0"/>
              <a:t>Vaccination records</a:t>
            </a:r>
          </a:p>
          <a:p>
            <a:pPr marL="285750" indent="-285750">
              <a:buFont typeface="Arial" panose="020B0604020202020204" pitchFamily="34" charset="0"/>
              <a:buChar char="•"/>
            </a:pPr>
            <a:r>
              <a:rPr lang="en-US" dirty="0"/>
              <a:t>Mandatory meeting with parents/guardians</a:t>
            </a:r>
          </a:p>
          <a:p>
            <a:pPr marL="285750" indent="-285750">
              <a:buFont typeface="Arial" panose="020B0604020202020204" pitchFamily="34" charset="0"/>
              <a:buChar char="•"/>
            </a:pPr>
            <a:r>
              <a:rPr lang="en-US" dirty="0"/>
              <a:t>Handbook acceptance page (code of conduct, dress requirements, travel requirements, etc.)</a:t>
            </a:r>
          </a:p>
        </p:txBody>
      </p:sp>
    </p:spTree>
    <p:extLst>
      <p:ext uri="{BB962C8B-B14F-4D97-AF65-F5344CB8AC3E}">
        <p14:creationId xmlns:p14="http://schemas.microsoft.com/office/powerpoint/2010/main" val="1161875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2DF672-8BA1-47E2-A40B-061BC8E87BBF}"/>
              </a:ext>
            </a:extLst>
          </p:cNvPr>
          <p:cNvSpPr txBox="1"/>
          <p:nvPr/>
        </p:nvSpPr>
        <p:spPr>
          <a:xfrm>
            <a:off x="1152939" y="304799"/>
            <a:ext cx="8507896" cy="6063198"/>
          </a:xfrm>
          <a:prstGeom prst="rect">
            <a:avLst/>
          </a:prstGeom>
          <a:noFill/>
        </p:spPr>
        <p:txBody>
          <a:bodyPr wrap="square" rtlCol="0">
            <a:spAutoFit/>
          </a:bodyPr>
          <a:lstStyle/>
          <a:p>
            <a:r>
              <a:rPr lang="en-US" sz="3200" b="1" u="sng" dirty="0"/>
              <a:t>Useful Contacts:</a:t>
            </a:r>
          </a:p>
          <a:p>
            <a:endParaRPr lang="en-US" sz="3200" b="1" u="sng" dirty="0"/>
          </a:p>
          <a:p>
            <a:endParaRPr lang="en-US" dirty="0"/>
          </a:p>
          <a:p>
            <a:r>
              <a:rPr lang="en-US" b="1" u="sng" dirty="0"/>
              <a:t>State EMS Education Compliance</a:t>
            </a:r>
          </a:p>
          <a:p>
            <a:endParaRPr lang="en-US" b="1" u="sng" dirty="0"/>
          </a:p>
          <a:p>
            <a:r>
              <a:rPr lang="en-US" dirty="0">
                <a:hlinkClick r:id="rId2"/>
              </a:rPr>
              <a:t>Robert.Reynolds@dshs.Texas.gov</a:t>
            </a:r>
            <a:endParaRPr lang="en-US" dirty="0"/>
          </a:p>
          <a:p>
            <a:endParaRPr lang="en-US" dirty="0"/>
          </a:p>
          <a:p>
            <a:r>
              <a:rPr lang="en-US" dirty="0">
                <a:hlinkClick r:id="rId3"/>
              </a:rPr>
              <a:t>Mattie.Mendoza@dshs.Texas.gov</a:t>
            </a:r>
            <a:endParaRPr lang="en-US" dirty="0"/>
          </a:p>
          <a:p>
            <a:endParaRPr lang="en-US" dirty="0"/>
          </a:p>
          <a:p>
            <a:endParaRPr lang="en-US" dirty="0"/>
          </a:p>
          <a:p>
            <a:endParaRPr lang="en-US" dirty="0"/>
          </a:p>
          <a:p>
            <a:r>
              <a:rPr lang="en-US" b="1" u="sng" dirty="0"/>
              <a:t>Texas Association of EMS Educators</a:t>
            </a:r>
          </a:p>
          <a:p>
            <a:endParaRPr lang="en-US" b="1" u="sng" dirty="0"/>
          </a:p>
          <a:p>
            <a:r>
              <a:rPr lang="en-US" dirty="0">
                <a:hlinkClick r:id="rId4"/>
              </a:rPr>
              <a:t>hernandezlp@uthscsa.edu</a:t>
            </a:r>
            <a:endParaRPr lang="en-US" dirty="0"/>
          </a:p>
          <a:p>
            <a:endParaRPr lang="en-US" dirty="0"/>
          </a:p>
          <a:p>
            <a:endParaRPr lang="en-US" dirty="0"/>
          </a:p>
          <a:p>
            <a:r>
              <a:rPr lang="en-US" b="1" u="sng" dirty="0" err="1"/>
              <a:t>Carelink</a:t>
            </a:r>
            <a:r>
              <a:rPr lang="en-US" b="1" u="sng" dirty="0"/>
              <a:t>- Connecting Kids to Health Care</a:t>
            </a:r>
          </a:p>
          <a:p>
            <a:endParaRPr lang="en-US" b="1" u="sng" dirty="0"/>
          </a:p>
          <a:p>
            <a:r>
              <a:rPr lang="en-US" dirty="0">
                <a:hlinkClick r:id="rId5"/>
              </a:rPr>
              <a:t>Claudia.torres2@uhs-sa.com</a:t>
            </a:r>
            <a:endParaRPr lang="en-US" dirty="0"/>
          </a:p>
          <a:p>
            <a:endParaRPr lang="en-US" dirty="0"/>
          </a:p>
        </p:txBody>
      </p:sp>
    </p:spTree>
    <p:extLst>
      <p:ext uri="{BB962C8B-B14F-4D97-AF65-F5344CB8AC3E}">
        <p14:creationId xmlns:p14="http://schemas.microsoft.com/office/powerpoint/2010/main" val="32825952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F8CB73-5FCF-4DBE-93F2-78DD3A9725BF}"/>
              </a:ext>
            </a:extLst>
          </p:cNvPr>
          <p:cNvSpPr txBox="1"/>
          <p:nvPr/>
        </p:nvSpPr>
        <p:spPr>
          <a:xfrm>
            <a:off x="821635" y="357808"/>
            <a:ext cx="10204174" cy="5509200"/>
          </a:xfrm>
          <a:prstGeom prst="rect">
            <a:avLst/>
          </a:prstGeom>
          <a:noFill/>
        </p:spPr>
        <p:txBody>
          <a:bodyPr wrap="square" rtlCol="0">
            <a:spAutoFit/>
          </a:bodyPr>
          <a:lstStyle/>
          <a:p>
            <a:r>
              <a:rPr lang="en-US" dirty="0"/>
              <a:t>My information</a:t>
            </a:r>
          </a:p>
          <a:p>
            <a:endParaRPr lang="en-US" dirty="0"/>
          </a:p>
          <a:p>
            <a:endParaRPr lang="en-US" dirty="0"/>
          </a:p>
          <a:p>
            <a:endParaRPr lang="en-US" dirty="0"/>
          </a:p>
          <a:p>
            <a:pPr algn="ctr"/>
            <a:r>
              <a:rPr lang="en-US" sz="2800" dirty="0"/>
              <a:t>Deborah Ramirez</a:t>
            </a:r>
          </a:p>
          <a:p>
            <a:pPr algn="ctr"/>
            <a:r>
              <a:rPr lang="en-US" sz="2800" dirty="0"/>
              <a:t>Magnet Coordinator</a:t>
            </a:r>
          </a:p>
          <a:p>
            <a:pPr algn="ctr"/>
            <a:r>
              <a:rPr lang="en-US" sz="2800" dirty="0"/>
              <a:t>Edison Health Professions Institute</a:t>
            </a:r>
          </a:p>
          <a:p>
            <a:pPr algn="ctr"/>
            <a:r>
              <a:rPr lang="en-US" sz="2800" dirty="0"/>
              <a:t>Edison First Responders Institute</a:t>
            </a:r>
          </a:p>
          <a:p>
            <a:pPr algn="ctr"/>
            <a:endParaRPr lang="en-US" sz="2800" dirty="0"/>
          </a:p>
          <a:p>
            <a:pPr algn="ctr"/>
            <a:r>
              <a:rPr lang="en-US" sz="2800" dirty="0">
                <a:hlinkClick r:id="rId2"/>
              </a:rPr>
              <a:t>dramirez9@saisd.net</a:t>
            </a:r>
            <a:endParaRPr lang="en-US" sz="2800" dirty="0"/>
          </a:p>
          <a:p>
            <a:pPr algn="ctr"/>
            <a:endParaRPr lang="en-US" sz="2800" dirty="0"/>
          </a:p>
          <a:p>
            <a:pPr algn="ctr"/>
            <a:r>
              <a:rPr lang="en-US" sz="2800" dirty="0"/>
              <a:t>210-738-9720 x 33035 (office)</a:t>
            </a:r>
          </a:p>
          <a:p>
            <a:pPr algn="ctr"/>
            <a:endParaRPr lang="en-US" sz="2800" dirty="0"/>
          </a:p>
          <a:p>
            <a:pPr algn="ctr"/>
            <a:r>
              <a:rPr lang="en-US" sz="2800" dirty="0"/>
              <a:t>210-885-1229 (cell)-please text</a:t>
            </a:r>
          </a:p>
        </p:txBody>
      </p:sp>
    </p:spTree>
    <p:extLst>
      <p:ext uri="{BB962C8B-B14F-4D97-AF65-F5344CB8AC3E}">
        <p14:creationId xmlns:p14="http://schemas.microsoft.com/office/powerpoint/2010/main" val="42517643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749986-A9E7-43E3-833F-C0A4CD78E0E6}"/>
              </a:ext>
            </a:extLst>
          </p:cNvPr>
          <p:cNvSpPr txBox="1"/>
          <p:nvPr/>
        </p:nvSpPr>
        <p:spPr>
          <a:xfrm>
            <a:off x="1245704" y="1245705"/>
            <a:ext cx="9435548" cy="1569660"/>
          </a:xfrm>
          <a:prstGeom prst="rect">
            <a:avLst/>
          </a:prstGeom>
          <a:noFill/>
        </p:spPr>
        <p:txBody>
          <a:bodyPr wrap="square" rtlCol="0">
            <a:spAutoFit/>
          </a:bodyPr>
          <a:lstStyle/>
          <a:p>
            <a:pPr algn="ctr"/>
            <a:endParaRPr lang="en-US" sz="4800" dirty="0"/>
          </a:p>
          <a:p>
            <a:pPr algn="ctr"/>
            <a:r>
              <a:rPr lang="en-US" sz="4800" dirty="0"/>
              <a:t>Questions?</a:t>
            </a:r>
          </a:p>
        </p:txBody>
      </p:sp>
    </p:spTree>
    <p:extLst>
      <p:ext uri="{BB962C8B-B14F-4D97-AF65-F5344CB8AC3E}">
        <p14:creationId xmlns:p14="http://schemas.microsoft.com/office/powerpoint/2010/main" val="3407909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B320AF-4EC0-431F-B18C-928D2948FB12}"/>
              </a:ext>
            </a:extLst>
          </p:cNvPr>
          <p:cNvSpPr txBox="1"/>
          <p:nvPr/>
        </p:nvSpPr>
        <p:spPr>
          <a:xfrm>
            <a:off x="503583" y="596347"/>
            <a:ext cx="11184834" cy="6093976"/>
          </a:xfrm>
          <a:prstGeom prst="rect">
            <a:avLst/>
          </a:prstGeom>
          <a:noFill/>
        </p:spPr>
        <p:txBody>
          <a:bodyPr wrap="square" rtlCol="0">
            <a:spAutoFit/>
          </a:bodyPr>
          <a:lstStyle/>
          <a:p>
            <a:pPr algn="ctr"/>
            <a:endParaRPr lang="en-US" sz="4800" dirty="0"/>
          </a:p>
          <a:p>
            <a:pPr algn="ctr"/>
            <a:endParaRPr lang="en-US" sz="4800" dirty="0"/>
          </a:p>
          <a:p>
            <a:pPr algn="ctr"/>
            <a:endParaRPr lang="en-US" sz="4800" dirty="0"/>
          </a:p>
          <a:p>
            <a:pPr algn="ctr"/>
            <a:r>
              <a:rPr lang="en-US" sz="4800" dirty="0"/>
              <a:t>Pros and cons of high school EMS</a:t>
            </a:r>
          </a:p>
          <a:p>
            <a:endParaRPr lang="en-US" sz="4800" dirty="0"/>
          </a:p>
          <a:p>
            <a:endParaRPr lang="en-US" sz="4800" dirty="0"/>
          </a:p>
          <a:p>
            <a:endParaRPr lang="en-US" sz="4800" dirty="0"/>
          </a:p>
          <a:p>
            <a:endParaRPr lang="en-US" dirty="0"/>
          </a:p>
          <a:p>
            <a:endParaRPr lang="en-US" dirty="0"/>
          </a:p>
          <a:p>
            <a:endParaRPr lang="en-US" dirty="0"/>
          </a:p>
        </p:txBody>
      </p:sp>
    </p:spTree>
    <p:extLst>
      <p:ext uri="{BB962C8B-B14F-4D97-AF65-F5344CB8AC3E}">
        <p14:creationId xmlns:p14="http://schemas.microsoft.com/office/powerpoint/2010/main" val="1210829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8DABF37-8B04-4D25-8305-1F72254C5547}"/>
              </a:ext>
            </a:extLst>
          </p:cNvPr>
          <p:cNvSpPr txBox="1"/>
          <p:nvPr/>
        </p:nvSpPr>
        <p:spPr>
          <a:xfrm>
            <a:off x="198783" y="993913"/>
            <a:ext cx="11860695" cy="5139869"/>
          </a:xfrm>
          <a:prstGeom prst="rect">
            <a:avLst/>
          </a:prstGeom>
          <a:noFill/>
        </p:spPr>
        <p:txBody>
          <a:bodyPr wrap="square" rtlCol="0">
            <a:spAutoFit/>
          </a:bodyPr>
          <a:lstStyle/>
          <a:p>
            <a:r>
              <a:rPr lang="en-US" sz="4000" b="1" u="sng" dirty="0"/>
              <a:t>Pros:</a:t>
            </a:r>
          </a:p>
          <a:p>
            <a:r>
              <a:rPr lang="en-US" sz="2800" dirty="0"/>
              <a:t>Prepares students for the rigor of college classes</a:t>
            </a:r>
          </a:p>
          <a:p>
            <a:r>
              <a:rPr lang="en-US" sz="2800" dirty="0"/>
              <a:t>	* information comes at them fast</a:t>
            </a:r>
          </a:p>
          <a:p>
            <a:r>
              <a:rPr lang="en-US" sz="2800" dirty="0"/>
              <a:t>	* no make up tests or quizzes</a:t>
            </a:r>
          </a:p>
          <a:p>
            <a:r>
              <a:rPr lang="en-US" sz="2800" dirty="0"/>
              <a:t>	* Essays are required</a:t>
            </a:r>
          </a:p>
          <a:p>
            <a:r>
              <a:rPr lang="en-US" sz="2800" dirty="0"/>
              <a:t>	* professionalism and Integrity are stressed daily.</a:t>
            </a:r>
          </a:p>
          <a:p>
            <a:r>
              <a:rPr lang="en-US" sz="2800" dirty="0"/>
              <a:t>	* perfection of skills is required</a:t>
            </a:r>
          </a:p>
          <a:p>
            <a:r>
              <a:rPr lang="en-US" sz="2800" dirty="0"/>
              <a:t>	* learning to critically think and make decisions is mastered</a:t>
            </a:r>
          </a:p>
          <a:p>
            <a:r>
              <a:rPr lang="en-US" sz="2800" dirty="0"/>
              <a:t>	* Inspires self-confidence</a:t>
            </a:r>
          </a:p>
          <a:p>
            <a:r>
              <a:rPr lang="en-US" sz="2800" dirty="0"/>
              <a:t>	* forces engagement and verbal interaction </a:t>
            </a:r>
          </a:p>
          <a:p>
            <a:endParaRPr lang="en-US" dirty="0"/>
          </a:p>
          <a:p>
            <a:endParaRPr lang="en-US" dirty="0"/>
          </a:p>
        </p:txBody>
      </p:sp>
    </p:spTree>
    <p:extLst>
      <p:ext uri="{BB962C8B-B14F-4D97-AF65-F5344CB8AC3E}">
        <p14:creationId xmlns:p14="http://schemas.microsoft.com/office/powerpoint/2010/main" val="3600999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1468F6-BEA8-4A82-8C18-E273F58B3356}"/>
              </a:ext>
            </a:extLst>
          </p:cNvPr>
          <p:cNvSpPr txBox="1"/>
          <p:nvPr/>
        </p:nvSpPr>
        <p:spPr>
          <a:xfrm>
            <a:off x="934278" y="1338470"/>
            <a:ext cx="10323444" cy="4524315"/>
          </a:xfrm>
          <a:prstGeom prst="rect">
            <a:avLst/>
          </a:prstGeom>
          <a:noFill/>
        </p:spPr>
        <p:txBody>
          <a:bodyPr wrap="square" rtlCol="0">
            <a:spAutoFit/>
          </a:bodyPr>
          <a:lstStyle/>
          <a:p>
            <a:r>
              <a:rPr lang="en-US" sz="3600" b="1" u="sng" dirty="0"/>
              <a:t>Information comes at them fast.</a:t>
            </a:r>
          </a:p>
          <a:p>
            <a:endParaRPr lang="en-US" dirty="0"/>
          </a:p>
          <a:p>
            <a:r>
              <a:rPr lang="en-US" dirty="0"/>
              <a:t>* 	42 chapters over 187 school days (not taking into account the days that seniors may 	be testing or off campus due to underclass students testing</a:t>
            </a:r>
          </a:p>
          <a:p>
            <a:endParaRPr lang="en-US" dirty="0"/>
          </a:p>
          <a:p>
            <a:r>
              <a:rPr lang="en-US" dirty="0"/>
              <a:t>* 	Chapters can be 30 pages long and power points can be over 150 slides/ chapter in    	length</a:t>
            </a:r>
          </a:p>
          <a:p>
            <a:endParaRPr lang="en-US" dirty="0"/>
          </a:p>
          <a:p>
            <a:r>
              <a:rPr lang="en-US" dirty="0"/>
              <a:t>*	Students say its like trying to get a drink of water from a fire hose. </a:t>
            </a:r>
          </a:p>
          <a:p>
            <a:endParaRPr lang="en-US" dirty="0"/>
          </a:p>
          <a:p>
            <a:r>
              <a:rPr lang="en-US" dirty="0"/>
              <a:t>*	Prerequisites of medical terminology and anatomy and physiology should be seriously 	considered before allowing students to take course.</a:t>
            </a:r>
          </a:p>
          <a:p>
            <a:endParaRPr lang="en-US" dirty="0"/>
          </a:p>
          <a:p>
            <a:r>
              <a:rPr lang="en-US" dirty="0"/>
              <a:t>*	CPR should be taught in an 11</a:t>
            </a:r>
            <a:r>
              <a:rPr lang="en-US" baseline="30000" dirty="0"/>
              <a:t>th</a:t>
            </a:r>
            <a:r>
              <a:rPr lang="en-US" dirty="0"/>
              <a:t> grade class (Health Care Provider level) so the first 	week of the new school year is CPR refresher and a retest.</a:t>
            </a:r>
          </a:p>
        </p:txBody>
      </p:sp>
    </p:spTree>
    <p:extLst>
      <p:ext uri="{BB962C8B-B14F-4D97-AF65-F5344CB8AC3E}">
        <p14:creationId xmlns:p14="http://schemas.microsoft.com/office/powerpoint/2010/main" val="3154173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356648C-6B59-4D6F-845A-88D962052922}"/>
              </a:ext>
            </a:extLst>
          </p:cNvPr>
          <p:cNvSpPr txBox="1"/>
          <p:nvPr/>
        </p:nvSpPr>
        <p:spPr>
          <a:xfrm>
            <a:off x="222314" y="169677"/>
            <a:ext cx="11595653" cy="6771084"/>
          </a:xfrm>
          <a:prstGeom prst="rect">
            <a:avLst/>
          </a:prstGeom>
          <a:noFill/>
        </p:spPr>
        <p:txBody>
          <a:bodyPr wrap="square" rtlCol="0">
            <a:spAutoFit/>
          </a:bodyPr>
          <a:lstStyle/>
          <a:p>
            <a:r>
              <a:rPr lang="en-US" sz="3200" b="1" u="sng" dirty="0"/>
              <a:t>No make-up tests or quizzes</a:t>
            </a:r>
          </a:p>
          <a:p>
            <a:endParaRPr lang="en-US" sz="3200" dirty="0"/>
          </a:p>
          <a:p>
            <a:pPr marL="457200" indent="-457200">
              <a:buFont typeface="Arial" panose="020B0604020202020204" pitchFamily="34" charset="0"/>
              <a:buChar char="•"/>
            </a:pPr>
            <a:r>
              <a:rPr lang="en-US" sz="3200" dirty="0"/>
              <a:t>College level class, college level expectations</a:t>
            </a:r>
          </a:p>
          <a:p>
            <a:pPr marL="914400" lvl="1" indent="-457200">
              <a:buFont typeface="Arial" panose="020B0604020202020204" pitchFamily="34" charset="0"/>
              <a:buChar char="•"/>
            </a:pPr>
            <a:r>
              <a:rPr lang="en-US" sz="3200" dirty="0"/>
              <a:t>Goes for behavior as well as study habits</a:t>
            </a:r>
          </a:p>
          <a:p>
            <a:endParaRPr lang="en-US" sz="3200" dirty="0"/>
          </a:p>
          <a:p>
            <a:pPr marL="457200" indent="-457200">
              <a:buFont typeface="Arial" panose="020B0604020202020204" pitchFamily="34" charset="0"/>
              <a:buChar char="•"/>
            </a:pPr>
            <a:r>
              <a:rPr lang="en-US" sz="3200" dirty="0"/>
              <a:t>Not a lot of time to reteach for retest</a:t>
            </a:r>
          </a:p>
          <a:p>
            <a:pPr marL="914400" lvl="1" indent="-457200">
              <a:buFont typeface="Arial" panose="020B0604020202020204" pitchFamily="34" charset="0"/>
              <a:buChar char="•"/>
            </a:pPr>
            <a:r>
              <a:rPr lang="en-US" sz="3200" dirty="0"/>
              <a:t>Information builds on itself.</a:t>
            </a:r>
          </a:p>
          <a:p>
            <a:pPr marL="1828800" lvl="3" indent="-457200">
              <a:buFont typeface="Arial" panose="020B0604020202020204" pitchFamily="34" charset="0"/>
              <a:buChar char="•"/>
            </a:pPr>
            <a:r>
              <a:rPr lang="en-US" sz="3200" dirty="0"/>
              <a:t>Example might be the anatomy and physiology of the heart.</a:t>
            </a:r>
          </a:p>
          <a:p>
            <a:endParaRPr lang="en-US" sz="3200" dirty="0"/>
          </a:p>
          <a:p>
            <a:pPr marL="457200" indent="-457200">
              <a:buFont typeface="Arial" panose="020B0604020202020204" pitchFamily="34" charset="0"/>
              <a:buChar char="•"/>
            </a:pPr>
            <a:r>
              <a:rPr lang="en-US" sz="3200" dirty="0"/>
              <a:t>Forces studying and knowing the material</a:t>
            </a:r>
          </a:p>
          <a:p>
            <a:pPr marL="914400" lvl="1" indent="-457200">
              <a:buFont typeface="Arial" panose="020B0604020202020204" pitchFamily="34" charset="0"/>
              <a:buChar char="•"/>
            </a:pPr>
            <a:r>
              <a:rPr lang="en-US" sz="3200" dirty="0"/>
              <a:t>Students are encouraged to work together while learning as well as use apps like Quizlet</a:t>
            </a:r>
          </a:p>
          <a:p>
            <a:endParaRPr lang="en-US" dirty="0"/>
          </a:p>
        </p:txBody>
      </p:sp>
    </p:spTree>
    <p:extLst>
      <p:ext uri="{BB962C8B-B14F-4D97-AF65-F5344CB8AC3E}">
        <p14:creationId xmlns:p14="http://schemas.microsoft.com/office/powerpoint/2010/main" val="1568222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DA14E1-2402-4E56-98B4-08761F6A9789}"/>
              </a:ext>
            </a:extLst>
          </p:cNvPr>
          <p:cNvSpPr txBox="1"/>
          <p:nvPr/>
        </p:nvSpPr>
        <p:spPr>
          <a:xfrm>
            <a:off x="371927" y="551289"/>
            <a:ext cx="10402956" cy="5755422"/>
          </a:xfrm>
          <a:prstGeom prst="rect">
            <a:avLst/>
          </a:prstGeom>
          <a:noFill/>
        </p:spPr>
        <p:txBody>
          <a:bodyPr wrap="square" rtlCol="0">
            <a:spAutoFit/>
          </a:bodyPr>
          <a:lstStyle/>
          <a:p>
            <a:r>
              <a:rPr lang="en-US" sz="4000" b="1" u="sng" dirty="0"/>
              <a:t>Essays are required: </a:t>
            </a:r>
          </a:p>
          <a:p>
            <a:endParaRPr lang="en-US" sz="4000" b="1" u="sng" dirty="0"/>
          </a:p>
          <a:p>
            <a:r>
              <a:rPr lang="en-US" sz="3600" dirty="0" err="1"/>
              <a:t>Pathophysiologies</a:t>
            </a:r>
            <a:r>
              <a:rPr lang="en-US" sz="3600" dirty="0"/>
              <a:t> on:</a:t>
            </a:r>
            <a:endParaRPr lang="en-US" sz="4000" b="1" u="sng" dirty="0"/>
          </a:p>
          <a:p>
            <a:r>
              <a:rPr lang="en-US" dirty="0"/>
              <a:t>*	Diabetes</a:t>
            </a:r>
          </a:p>
          <a:p>
            <a:r>
              <a:rPr lang="en-US" dirty="0"/>
              <a:t>* 	Stroke</a:t>
            </a:r>
          </a:p>
          <a:p>
            <a:r>
              <a:rPr lang="en-US" dirty="0"/>
              <a:t>*	Anaphylaxis</a:t>
            </a:r>
          </a:p>
          <a:p>
            <a:r>
              <a:rPr lang="en-US" dirty="0"/>
              <a:t>*	Myocardial Infarction &amp; Cardiac Arrest Management</a:t>
            </a:r>
          </a:p>
          <a:p>
            <a:r>
              <a:rPr lang="en-US" dirty="0"/>
              <a:t>*	Shock</a:t>
            </a:r>
          </a:p>
          <a:p>
            <a:pPr algn="ctr"/>
            <a:endParaRPr lang="en-US" dirty="0"/>
          </a:p>
          <a:p>
            <a:pPr algn="ctr"/>
            <a:r>
              <a:rPr lang="en-US" dirty="0"/>
              <a:t>		We use MLA format to prepare students for college level essays-work with English </a:t>
            </a:r>
          </a:p>
          <a:p>
            <a:pPr algn="ctr"/>
            <a:r>
              <a:rPr lang="en-US" dirty="0"/>
              <a:t>		    teachers to provide formats students are learning.</a:t>
            </a:r>
          </a:p>
          <a:p>
            <a:endParaRPr lang="en-US" dirty="0"/>
          </a:p>
          <a:p>
            <a:endParaRPr lang="en-US" dirty="0"/>
          </a:p>
          <a:p>
            <a:endParaRPr lang="en-US" dirty="0"/>
          </a:p>
          <a:p>
            <a:r>
              <a:rPr lang="en-US" dirty="0"/>
              <a:t>The pathophysiology approach aids students in understanding the disease process more.</a:t>
            </a:r>
          </a:p>
          <a:p>
            <a:r>
              <a:rPr lang="en-US" dirty="0"/>
              <a:t>	Student papers should be watched for </a:t>
            </a:r>
            <a:r>
              <a:rPr lang="en-US" dirty="0" err="1"/>
              <a:t>plagarsim</a:t>
            </a:r>
            <a:endParaRPr lang="en-US" dirty="0"/>
          </a:p>
          <a:p>
            <a:endParaRPr lang="en-US" dirty="0"/>
          </a:p>
        </p:txBody>
      </p:sp>
    </p:spTree>
    <p:extLst>
      <p:ext uri="{BB962C8B-B14F-4D97-AF65-F5344CB8AC3E}">
        <p14:creationId xmlns:p14="http://schemas.microsoft.com/office/powerpoint/2010/main" val="3569163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B55B06-B653-4769-8CE9-DA911BF37DDF}"/>
              </a:ext>
            </a:extLst>
          </p:cNvPr>
          <p:cNvSpPr txBox="1"/>
          <p:nvPr/>
        </p:nvSpPr>
        <p:spPr>
          <a:xfrm>
            <a:off x="238539" y="755375"/>
            <a:ext cx="11675165" cy="5693866"/>
          </a:xfrm>
          <a:prstGeom prst="rect">
            <a:avLst/>
          </a:prstGeom>
          <a:noFill/>
        </p:spPr>
        <p:txBody>
          <a:bodyPr wrap="square" rtlCol="0">
            <a:spAutoFit/>
          </a:bodyPr>
          <a:lstStyle/>
          <a:p>
            <a:r>
              <a:rPr lang="en-US" sz="2800" b="1" u="sng" dirty="0"/>
              <a:t>Professionalism and Integrity are stressed daily</a:t>
            </a:r>
          </a:p>
          <a:p>
            <a:endParaRPr lang="en-US" sz="2000" dirty="0"/>
          </a:p>
          <a:p>
            <a:r>
              <a:rPr lang="en-US" sz="2000" dirty="0"/>
              <a:t>* 	Students must learn to speak to each other and in front of each other. Teamwork is a 	requirement of the job. No one does this job alone.</a:t>
            </a:r>
          </a:p>
          <a:p>
            <a:endParaRPr lang="en-US" sz="2000" dirty="0"/>
          </a:p>
          <a:p>
            <a:r>
              <a:rPr lang="en-US" sz="2000" dirty="0"/>
              <a:t>*	Communication strategies for shy students</a:t>
            </a:r>
          </a:p>
          <a:p>
            <a:endParaRPr lang="en-US" sz="2000" dirty="0"/>
          </a:p>
          <a:p>
            <a:r>
              <a:rPr lang="en-US" sz="2000" dirty="0"/>
              <a:t>*	Discuss things that disturb them- after clinics where death or dismemberment has 	occurred. Being open with mental health struggles due to the job.</a:t>
            </a:r>
          </a:p>
          <a:p>
            <a:endParaRPr lang="en-US" sz="2000" dirty="0"/>
          </a:p>
          <a:p>
            <a:r>
              <a:rPr lang="en-US" sz="2000" dirty="0"/>
              <a:t>*	Discussing cumulative stress and the dangers of high stress and how to manage it.</a:t>
            </a:r>
          </a:p>
          <a:p>
            <a:endParaRPr lang="en-US" sz="2000" dirty="0"/>
          </a:p>
          <a:p>
            <a:r>
              <a:rPr lang="en-US" sz="2000" dirty="0"/>
              <a:t>*	Dealing with huge amounts of money, drugs or valuables at the scenes/homes they will 	go into.</a:t>
            </a:r>
          </a:p>
          <a:p>
            <a:endParaRPr lang="en-US" sz="2000" dirty="0"/>
          </a:p>
          <a:p>
            <a:r>
              <a:rPr lang="en-US" sz="2000" dirty="0"/>
              <a:t>*	Being honest in paperwork due to possibility of care reports going to court.</a:t>
            </a:r>
          </a:p>
          <a:p>
            <a:endParaRPr lang="en-US" dirty="0"/>
          </a:p>
          <a:p>
            <a:endParaRPr lang="en-US" dirty="0"/>
          </a:p>
        </p:txBody>
      </p:sp>
    </p:spTree>
    <p:extLst>
      <p:ext uri="{BB962C8B-B14F-4D97-AF65-F5344CB8AC3E}">
        <p14:creationId xmlns:p14="http://schemas.microsoft.com/office/powerpoint/2010/main" val="3645503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9490FCE-DA6B-45E7-B059-5B47B57B105C}"/>
              </a:ext>
            </a:extLst>
          </p:cNvPr>
          <p:cNvSpPr txBox="1"/>
          <p:nvPr/>
        </p:nvSpPr>
        <p:spPr>
          <a:xfrm>
            <a:off x="225286" y="516835"/>
            <a:ext cx="10628243" cy="4801314"/>
          </a:xfrm>
          <a:prstGeom prst="rect">
            <a:avLst/>
          </a:prstGeom>
          <a:noFill/>
        </p:spPr>
        <p:txBody>
          <a:bodyPr wrap="square" rtlCol="0">
            <a:spAutoFit/>
          </a:bodyPr>
          <a:lstStyle/>
          <a:p>
            <a:r>
              <a:rPr lang="en-US" sz="3600" b="1" u="sng" dirty="0"/>
              <a:t>Perfection of skills is required</a:t>
            </a:r>
          </a:p>
          <a:p>
            <a:endParaRPr lang="en-US" sz="3600" dirty="0"/>
          </a:p>
          <a:p>
            <a:r>
              <a:rPr lang="en-US" sz="3600" dirty="0"/>
              <a:t>* 	“Muscle” memory</a:t>
            </a:r>
          </a:p>
          <a:p>
            <a:endParaRPr lang="en-US" sz="3600" dirty="0"/>
          </a:p>
          <a:p>
            <a:r>
              <a:rPr lang="en-US" sz="3600" dirty="0"/>
              <a:t>*	Proactive response vs reactive response</a:t>
            </a:r>
          </a:p>
          <a:p>
            <a:endParaRPr lang="en-US" sz="3600" dirty="0"/>
          </a:p>
          <a:p>
            <a:r>
              <a:rPr lang="en-US" sz="3600" dirty="0"/>
              <a:t>*	Will use these skills for the rest of their lives</a:t>
            </a:r>
          </a:p>
          <a:p>
            <a:endParaRPr lang="en-US" sz="3600" dirty="0"/>
          </a:p>
          <a:p>
            <a:endParaRPr lang="en-US" dirty="0"/>
          </a:p>
        </p:txBody>
      </p:sp>
    </p:spTree>
    <p:extLst>
      <p:ext uri="{BB962C8B-B14F-4D97-AF65-F5344CB8AC3E}">
        <p14:creationId xmlns:p14="http://schemas.microsoft.com/office/powerpoint/2010/main" val="6319769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262</TotalTime>
  <Words>2031</Words>
  <Application>Microsoft Office PowerPoint</Application>
  <PresentationFormat>Widescreen</PresentationFormat>
  <Paragraphs>279</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Century Gothic</vt:lpstr>
      <vt:lpstr>Wingdings 3</vt:lpstr>
      <vt:lpstr>Ion</vt:lpstr>
      <vt:lpstr>High School EMS-Here to stay?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EMS-Here to stay?</dc:title>
  <dc:creator>Ramirez, Deborah L</dc:creator>
  <cp:lastModifiedBy>Ramirez, Deborah L</cp:lastModifiedBy>
  <cp:revision>2</cp:revision>
  <dcterms:created xsi:type="dcterms:W3CDTF">2022-01-30T18:13:06Z</dcterms:created>
  <dcterms:modified xsi:type="dcterms:W3CDTF">2022-02-01T22:44:13Z</dcterms:modified>
</cp:coreProperties>
</file>