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Lst>
  <p:sldSz cy="5143500" cx="9144000"/>
  <p:notesSz cx="6858000" cy="9144000"/>
  <p:embeddedFontLst>
    <p:embeddedFont>
      <p:font typeface="Playfair Display"/>
      <p:regular r:id="rId49"/>
      <p:bold r:id="rId50"/>
      <p:italic r:id="rId51"/>
      <p:boldItalic r:id="rId52"/>
    </p:embeddedFont>
    <p:embeddedFont>
      <p:font typeface="Lato"/>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font" Target="fonts/PlayfairDisplay-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PlayfairDisplay-italic.fntdata"/><Relationship Id="rId50" Type="http://schemas.openxmlformats.org/officeDocument/2006/relationships/font" Target="fonts/PlayfairDisplay-bold.fntdata"/><Relationship Id="rId53" Type="http://schemas.openxmlformats.org/officeDocument/2006/relationships/font" Target="fonts/Lato-regular.fntdata"/><Relationship Id="rId52" Type="http://schemas.openxmlformats.org/officeDocument/2006/relationships/font" Target="fonts/PlayfairDisplay-boldItalic.fntdata"/><Relationship Id="rId11" Type="http://schemas.openxmlformats.org/officeDocument/2006/relationships/slide" Target="slides/slide6.xml"/><Relationship Id="rId55" Type="http://schemas.openxmlformats.org/officeDocument/2006/relationships/font" Target="fonts/Lato-italic.fntdata"/><Relationship Id="rId10" Type="http://schemas.openxmlformats.org/officeDocument/2006/relationships/slide" Target="slides/slide5.xml"/><Relationship Id="rId54" Type="http://schemas.openxmlformats.org/officeDocument/2006/relationships/font" Target="fonts/Lato-bold.fntdata"/><Relationship Id="rId13" Type="http://schemas.openxmlformats.org/officeDocument/2006/relationships/slide" Target="slides/slide8.xml"/><Relationship Id="rId12" Type="http://schemas.openxmlformats.org/officeDocument/2006/relationships/slide" Target="slides/slide7.xml"/><Relationship Id="rId56" Type="http://schemas.openxmlformats.org/officeDocument/2006/relationships/font" Target="fonts/Lato-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3c130704b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3c130704b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3c130704b6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3c130704b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32874636b5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32874636b5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3c130704b6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3c130704b6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3c130704b6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3c130704b6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3c130704b6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3c130704b6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3c130704b6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3c130704b6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3c130704b6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13c130704b6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32874636b5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132874636b5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32874636b5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132874636b5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3c130704b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3c130704b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3c130704b6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3c130704b6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3c130704b6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13c130704b6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3c130704b6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3c130704b6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3c130704b6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13c130704b6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3c130704b6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13c130704b6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31f1c1cb0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131f1c1cb0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3c130704b6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13c130704b6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3c130704b6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13c130704b6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had nutrition stations but then they also had to put that to use on their own.</a:t>
            </a:r>
            <a:endParaRPr/>
          </a:p>
          <a:p>
            <a:pPr indent="0" lvl="0" marL="0" rtl="0" algn="l">
              <a:spcBef>
                <a:spcPts val="0"/>
              </a:spcBef>
              <a:spcAft>
                <a:spcPts val="0"/>
              </a:spcAft>
              <a:buNone/>
            </a:pPr>
            <a:r>
              <a:rPr lang="en"/>
              <a:t>Each table was given various foods (about 3-5 items). They had to create a menu out of it and then tell the class the nutritional value of that meal.</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3c130704b6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13c130704b6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3c130704b6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13c130704b6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32874636b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32874636b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3c130704b6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13c130704b6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3c130704b6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13c130704b6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13c130704b6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13c130704b6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13c130704b6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13c130704b6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131f1c1cb04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131f1c1cb04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13b8f9b753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13b8f9b753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3b8f9b7534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13b8f9b753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3b8f9b7534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13b8f9b7534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13c130704b6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13c130704b6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13b8f9b7534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13b8f9b7534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32874636b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32874636b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31f1c1cb0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131f1c1cb0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13c130704b6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13c130704b6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3c130704b6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13c130704b6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13c130704b6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13c130704b6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32874636b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32874636b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32874636b5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32874636b5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I </a:t>
            </a:r>
            <a:r>
              <a:rPr lang="en"/>
              <a:t>first</a:t>
            </a:r>
            <a:r>
              <a:rPr lang="en"/>
              <a:t> came to Hutto High School, I was hired to teach a CNA program.  During the interview, the principal asked me if I could do it.  Sure, I said confidently. I used to train the CNA’s at our home health agency and worked with the local nursing homes in providing refresher trainings, etc. He hired me. As we got ready to start the school year, I started researching the CNA program information.  Little did I know that I was not qualified to teach the CNA program since I was not directly hired by a nursing home for one year, I even called the CNA certification board to make sure……Plan B (quick, since school starts in a few days)....I found out about CMA and got the information I needed on qualifications and what I needed to teach. I met with parents the week school started and advised them that we would be teaching CMA, not CNA…..shew, they didn’t care. :) Okay, now to get busy preparing. As the school year starts, I see that EKG is part of it. I was an EKG technician for several years before going into nursing. It is part of CMA and there is only a little more detail needed to get the certification, so why not?  Same thing with phlebotomy. It’s covered, they need more details, but we can do this….right?? Remember, this is my first year teaching. I also teach multiple classes of Principles of health science. I also have no clinical contracts, we had no equipment or supplies for any of this.  Sometimes when I look back, I think….why did I think I could do this?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32874636b5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32874636b5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need to set aside a couple of hours to look at your overall school year. Get a blank calendar or put it on a list like I will show you how I did it. But it is not only the holidays, teachers inservice days, you must also put the various days that they will not be in your class for instruction as each and every day is important. The timeline is fast and furious. I initially start by listing the </a:t>
            </a:r>
            <a:r>
              <a:rPr lang="en"/>
              <a:t>monday of each week of the year from the first week of school until the last week of school. By each week I then look at where are my dates that offer large breaks as I know the students will need to get re-acclimated when they return to school. I know (now) that they rarely use that time to study although I preach it to them to use that time and I have that expectation given to them but I don’t count on it to myself. </a:t>
            </a:r>
            <a:endParaRPr/>
          </a:p>
          <a:p>
            <a:pPr indent="0" lvl="0" marL="0" rtl="0" algn="l">
              <a:spcBef>
                <a:spcPts val="0"/>
              </a:spcBef>
              <a:spcAft>
                <a:spcPts val="0"/>
              </a:spcAft>
              <a:buNone/>
            </a:pPr>
            <a:r>
              <a:rPr lang="en"/>
              <a:t>So let’s take a look at how I initially set this up.</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32874636b5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32874636b5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at Hutto ISD for our CMA class, offer 3 certifications within that course. We also offer other Health Science certifications at the High school (Pharmacy and EMT), but these 3 are embedded in the CMA program. You can offer just CCMA, or combine CMA with one of the others (EKG or Phlebotomy) or do all 3.  Today, I will show you how we do all 3.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32874636b5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32874636b5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the way that we have set up our timeline. Each school/program should set it up with what is best for the students and their success in coordination with the other education requirements the students must meet ie: testing, holidays, senior requirements, etc.</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 name="Google Shape;12;p2"/>
          <p:cNvCxnSpPr/>
          <p:nvPr/>
        </p:nvCxnSpPr>
        <p:spPr>
          <a:xfrm>
            <a:off x="733219" y="2235351"/>
            <a:ext cx="385200" cy="0"/>
          </a:xfrm>
          <a:prstGeom prst="straightConnector1">
            <a:avLst/>
          </a:prstGeom>
          <a:noFill/>
          <a:ln cap="flat" cmpd="sng" w="28575">
            <a:solidFill>
              <a:schemeClr val="dk1"/>
            </a:solidFill>
            <a:prstDash val="solid"/>
            <a:round/>
            <a:headEnd len="sm" w="sm" type="none"/>
            <a:tailEnd len="sm" w="sm" type="none"/>
          </a:ln>
        </p:spPr>
      </p:cxnSp>
      <p:sp>
        <p:nvSpPr>
          <p:cNvPr id="13" name="Google Shape;13;p2"/>
          <p:cNvSpPr txBox="1"/>
          <p:nvPr>
            <p:ph type="ctrTitle"/>
          </p:nvPr>
        </p:nvSpPr>
        <p:spPr>
          <a:xfrm>
            <a:off x="630600" y="136800"/>
            <a:ext cx="7893000" cy="1853700"/>
          </a:xfrm>
          <a:prstGeom prst="rect">
            <a:avLst/>
          </a:prstGeom>
        </p:spPr>
        <p:txBody>
          <a:bodyPr anchorCtr="0" anchor="b" bIns="91425" lIns="91425" spcFirstLastPara="1" rIns="91425" wrap="square" tIns="91425">
            <a:normAutofit/>
          </a:bodyPr>
          <a:lstStyle>
            <a:lvl1pPr lvl="0">
              <a:spcBef>
                <a:spcPts val="100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4" name="Google Shape;14;p2"/>
          <p:cNvSpPr txBox="1"/>
          <p:nvPr>
            <p:ph idx="1" type="subTitle"/>
          </p:nvPr>
        </p:nvSpPr>
        <p:spPr>
          <a:xfrm>
            <a:off x="630600" y="3228375"/>
            <a:ext cx="7893000" cy="1274100"/>
          </a:xfrm>
          <a:prstGeom prst="rect">
            <a:avLst/>
          </a:prstGeom>
        </p:spPr>
        <p:txBody>
          <a:bodyPr anchorCtr="0" anchor="b" bIns="91425" lIns="91425" spcFirstLastPara="1" rIns="91425" wrap="square" tIns="91425">
            <a:normAutofit/>
          </a:bodyPr>
          <a:lstStyle>
            <a:lvl1pPr lvl="0">
              <a:lnSpc>
                <a:spcPct val="100000"/>
              </a:lnSpc>
              <a:spcBef>
                <a:spcPts val="1000"/>
              </a:spcBef>
              <a:spcAft>
                <a:spcPts val="0"/>
              </a:spcAft>
              <a:buClr>
                <a:schemeClr val="accent6"/>
              </a:buClr>
              <a:buSzPts val="2400"/>
              <a:buNone/>
              <a:defRPr sz="2400">
                <a:solidFill>
                  <a:schemeClr val="accent6"/>
                </a:solidFill>
              </a:defRPr>
            </a:lvl1pPr>
            <a:lvl2pPr lvl="1">
              <a:lnSpc>
                <a:spcPct val="100000"/>
              </a:lnSpc>
              <a:spcBef>
                <a:spcPts val="0"/>
              </a:spcBef>
              <a:spcAft>
                <a:spcPts val="0"/>
              </a:spcAft>
              <a:buClr>
                <a:schemeClr val="accent6"/>
              </a:buClr>
              <a:buSzPts val="2400"/>
              <a:buNone/>
              <a:defRPr sz="2400">
                <a:solidFill>
                  <a:schemeClr val="accent6"/>
                </a:solidFill>
              </a:defRPr>
            </a:lvl2pPr>
            <a:lvl3pPr lvl="2">
              <a:lnSpc>
                <a:spcPct val="100000"/>
              </a:lnSpc>
              <a:spcBef>
                <a:spcPts val="0"/>
              </a:spcBef>
              <a:spcAft>
                <a:spcPts val="0"/>
              </a:spcAft>
              <a:buClr>
                <a:schemeClr val="accent6"/>
              </a:buClr>
              <a:buSzPts val="2400"/>
              <a:buNone/>
              <a:defRPr sz="2400">
                <a:solidFill>
                  <a:schemeClr val="accent6"/>
                </a:solidFill>
              </a:defRPr>
            </a:lvl3pPr>
            <a:lvl4pPr lvl="3">
              <a:lnSpc>
                <a:spcPct val="100000"/>
              </a:lnSpc>
              <a:spcBef>
                <a:spcPts val="0"/>
              </a:spcBef>
              <a:spcAft>
                <a:spcPts val="0"/>
              </a:spcAft>
              <a:buClr>
                <a:schemeClr val="accent6"/>
              </a:buClr>
              <a:buSzPts val="2400"/>
              <a:buNone/>
              <a:defRPr sz="2400">
                <a:solidFill>
                  <a:schemeClr val="accent6"/>
                </a:solidFill>
              </a:defRPr>
            </a:lvl4pPr>
            <a:lvl5pPr lvl="4">
              <a:lnSpc>
                <a:spcPct val="100000"/>
              </a:lnSpc>
              <a:spcBef>
                <a:spcPts val="0"/>
              </a:spcBef>
              <a:spcAft>
                <a:spcPts val="0"/>
              </a:spcAft>
              <a:buClr>
                <a:schemeClr val="accent6"/>
              </a:buClr>
              <a:buSzPts val="2400"/>
              <a:buNone/>
              <a:defRPr sz="2400">
                <a:solidFill>
                  <a:schemeClr val="accent6"/>
                </a:solidFill>
              </a:defRPr>
            </a:lvl5pPr>
            <a:lvl6pPr lvl="5">
              <a:lnSpc>
                <a:spcPct val="100000"/>
              </a:lnSpc>
              <a:spcBef>
                <a:spcPts val="0"/>
              </a:spcBef>
              <a:spcAft>
                <a:spcPts val="0"/>
              </a:spcAft>
              <a:buClr>
                <a:schemeClr val="accent6"/>
              </a:buClr>
              <a:buSzPts val="2400"/>
              <a:buNone/>
              <a:defRPr sz="2400">
                <a:solidFill>
                  <a:schemeClr val="accent6"/>
                </a:solidFill>
              </a:defRPr>
            </a:lvl6pPr>
            <a:lvl7pPr lvl="6">
              <a:lnSpc>
                <a:spcPct val="100000"/>
              </a:lnSpc>
              <a:spcBef>
                <a:spcPts val="0"/>
              </a:spcBef>
              <a:spcAft>
                <a:spcPts val="0"/>
              </a:spcAft>
              <a:buClr>
                <a:schemeClr val="accent6"/>
              </a:buClr>
              <a:buSzPts val="2400"/>
              <a:buNone/>
              <a:defRPr sz="2400">
                <a:solidFill>
                  <a:schemeClr val="accent6"/>
                </a:solidFill>
              </a:defRPr>
            </a:lvl7pPr>
            <a:lvl8pPr lvl="7">
              <a:lnSpc>
                <a:spcPct val="100000"/>
              </a:lnSpc>
              <a:spcBef>
                <a:spcPts val="0"/>
              </a:spcBef>
              <a:spcAft>
                <a:spcPts val="0"/>
              </a:spcAft>
              <a:buClr>
                <a:schemeClr val="accent6"/>
              </a:buClr>
              <a:buSzPts val="2400"/>
              <a:buNone/>
              <a:defRPr sz="2400">
                <a:solidFill>
                  <a:schemeClr val="accent6"/>
                </a:solidFill>
              </a:defRPr>
            </a:lvl8pPr>
            <a:lvl9pPr lvl="8">
              <a:lnSpc>
                <a:spcPct val="100000"/>
              </a:lnSpc>
              <a:spcBef>
                <a:spcPts val="0"/>
              </a:spcBef>
              <a:spcAft>
                <a:spcPts val="0"/>
              </a:spcAft>
              <a:buClr>
                <a:schemeClr val="accent6"/>
              </a:buClr>
              <a:buSzPts val="2400"/>
              <a:buNone/>
              <a:defRPr sz="2400">
                <a:solidFill>
                  <a:schemeClr val="accent6"/>
                </a:solidFill>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6" name="Shape 56"/>
        <p:cNvGrpSpPr/>
        <p:nvPr/>
      </p:nvGrpSpPr>
      <p:grpSpPr>
        <a:xfrm>
          <a:off x="0" y="0"/>
          <a:ext cx="0" cy="0"/>
          <a:chOff x="0" y="0"/>
          <a:chExt cx="0" cy="0"/>
        </a:xfrm>
      </p:grpSpPr>
      <p:sp>
        <p:nvSpPr>
          <p:cNvPr id="57" name="Google Shape;57;p11"/>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1"/>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1"/>
          <p:cNvSpPr txBox="1"/>
          <p:nvPr>
            <p:ph hasCustomPrompt="1" type="title"/>
          </p:nvPr>
        </p:nvSpPr>
        <p:spPr>
          <a:xfrm>
            <a:off x="586725" y="1353788"/>
            <a:ext cx="79707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6"/>
              </a:buClr>
              <a:buSzPts val="10800"/>
              <a:buNone/>
              <a:defRPr sz="10800">
                <a:solidFill>
                  <a:schemeClr val="accent6"/>
                </a:solidFill>
              </a:defRPr>
            </a:lvl1pPr>
            <a:lvl2pPr lvl="1" algn="ctr">
              <a:spcBef>
                <a:spcPts val="0"/>
              </a:spcBef>
              <a:spcAft>
                <a:spcPts val="0"/>
              </a:spcAft>
              <a:buClr>
                <a:schemeClr val="accent6"/>
              </a:buClr>
              <a:buSzPts val="10800"/>
              <a:buNone/>
              <a:defRPr sz="10800">
                <a:solidFill>
                  <a:schemeClr val="accent6"/>
                </a:solidFill>
              </a:defRPr>
            </a:lvl2pPr>
            <a:lvl3pPr lvl="2" algn="ctr">
              <a:spcBef>
                <a:spcPts val="0"/>
              </a:spcBef>
              <a:spcAft>
                <a:spcPts val="0"/>
              </a:spcAft>
              <a:buClr>
                <a:schemeClr val="accent6"/>
              </a:buClr>
              <a:buSzPts val="10800"/>
              <a:buNone/>
              <a:defRPr sz="10800">
                <a:solidFill>
                  <a:schemeClr val="accent6"/>
                </a:solidFill>
              </a:defRPr>
            </a:lvl3pPr>
            <a:lvl4pPr lvl="3" algn="ctr">
              <a:spcBef>
                <a:spcPts val="0"/>
              </a:spcBef>
              <a:spcAft>
                <a:spcPts val="0"/>
              </a:spcAft>
              <a:buClr>
                <a:schemeClr val="accent6"/>
              </a:buClr>
              <a:buSzPts val="10800"/>
              <a:buNone/>
              <a:defRPr sz="10800">
                <a:solidFill>
                  <a:schemeClr val="accent6"/>
                </a:solidFill>
              </a:defRPr>
            </a:lvl4pPr>
            <a:lvl5pPr lvl="4" algn="ctr">
              <a:spcBef>
                <a:spcPts val="0"/>
              </a:spcBef>
              <a:spcAft>
                <a:spcPts val="0"/>
              </a:spcAft>
              <a:buClr>
                <a:schemeClr val="accent6"/>
              </a:buClr>
              <a:buSzPts val="10800"/>
              <a:buNone/>
              <a:defRPr sz="10800">
                <a:solidFill>
                  <a:schemeClr val="accent6"/>
                </a:solidFill>
              </a:defRPr>
            </a:lvl5pPr>
            <a:lvl6pPr lvl="5" algn="ctr">
              <a:spcBef>
                <a:spcPts val="0"/>
              </a:spcBef>
              <a:spcAft>
                <a:spcPts val="0"/>
              </a:spcAft>
              <a:buClr>
                <a:schemeClr val="accent6"/>
              </a:buClr>
              <a:buSzPts val="10800"/>
              <a:buNone/>
              <a:defRPr sz="10800">
                <a:solidFill>
                  <a:schemeClr val="accent6"/>
                </a:solidFill>
              </a:defRPr>
            </a:lvl6pPr>
            <a:lvl7pPr lvl="6" algn="ctr">
              <a:spcBef>
                <a:spcPts val="0"/>
              </a:spcBef>
              <a:spcAft>
                <a:spcPts val="0"/>
              </a:spcAft>
              <a:buClr>
                <a:schemeClr val="accent6"/>
              </a:buClr>
              <a:buSzPts val="10800"/>
              <a:buNone/>
              <a:defRPr sz="10800">
                <a:solidFill>
                  <a:schemeClr val="accent6"/>
                </a:solidFill>
              </a:defRPr>
            </a:lvl7pPr>
            <a:lvl8pPr lvl="7" algn="ctr">
              <a:spcBef>
                <a:spcPts val="0"/>
              </a:spcBef>
              <a:spcAft>
                <a:spcPts val="0"/>
              </a:spcAft>
              <a:buClr>
                <a:schemeClr val="accent6"/>
              </a:buClr>
              <a:buSzPts val="10800"/>
              <a:buNone/>
              <a:defRPr sz="10800">
                <a:solidFill>
                  <a:schemeClr val="accent6"/>
                </a:solidFill>
              </a:defRPr>
            </a:lvl8pPr>
            <a:lvl9pPr lvl="8" algn="ctr">
              <a:spcBef>
                <a:spcPts val="0"/>
              </a:spcBef>
              <a:spcAft>
                <a:spcPts val="0"/>
              </a:spcAft>
              <a:buClr>
                <a:schemeClr val="accent6"/>
              </a:buClr>
              <a:buSzPts val="10800"/>
              <a:buNone/>
              <a:defRPr sz="10800">
                <a:solidFill>
                  <a:schemeClr val="accent6"/>
                </a:solidFill>
              </a:defRPr>
            </a:lvl9pPr>
          </a:lstStyle>
          <a:p>
            <a:r>
              <a:t>xx%</a:t>
            </a:r>
          </a:p>
        </p:txBody>
      </p:sp>
      <p:sp>
        <p:nvSpPr>
          <p:cNvPr id="60" name="Google Shape;60;p11"/>
          <p:cNvSpPr txBox="1"/>
          <p:nvPr>
            <p:ph idx="1" type="body"/>
          </p:nvPr>
        </p:nvSpPr>
        <p:spPr>
          <a:xfrm>
            <a:off x="586725" y="2968388"/>
            <a:ext cx="79707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1" name="Google Shape;61;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3"/>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509550" y="1921350"/>
            <a:ext cx="8124900" cy="1300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0" name="Google Shape;2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4"/>
          <p:cNvSpPr/>
          <p:nvPr/>
        </p:nvSpPr>
        <p:spPr>
          <a:xfrm>
            <a:off x="-125" y="5045700"/>
            <a:ext cx="9144000" cy="978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 name="Google Shape;23;p4"/>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4" name="Google Shape;24;p4"/>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4"/>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6" name="Google Shape;26;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cxnSp>
        <p:nvCxnSpPr>
          <p:cNvPr id="28" name="Google Shape;28;p5"/>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9" name="Google Shape;29;p5"/>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5"/>
          <p:cNvSpPr txBox="1"/>
          <p:nvPr>
            <p:ph idx="1" type="body"/>
          </p:nvPr>
        </p:nvSpPr>
        <p:spPr>
          <a:xfrm>
            <a:off x="311700" y="1417950"/>
            <a:ext cx="3999900" cy="3150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5"/>
          <p:cNvSpPr txBox="1"/>
          <p:nvPr>
            <p:ph idx="2" type="body"/>
          </p:nvPr>
        </p:nvSpPr>
        <p:spPr>
          <a:xfrm>
            <a:off x="4832400" y="1417950"/>
            <a:ext cx="3999900" cy="3150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6"/>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cxnSp>
        <p:nvCxnSpPr>
          <p:cNvPr id="37" name="Google Shape;37;p7"/>
          <p:cNvCxnSpPr/>
          <p:nvPr/>
        </p:nvCxnSpPr>
        <p:spPr>
          <a:xfrm>
            <a:off x="411044" y="1417772"/>
            <a:ext cx="385200" cy="0"/>
          </a:xfrm>
          <a:prstGeom prst="straightConnector1">
            <a:avLst/>
          </a:prstGeom>
          <a:noFill/>
          <a:ln cap="flat" cmpd="sng" w="28575">
            <a:solidFill>
              <a:schemeClr val="dk1"/>
            </a:solidFill>
            <a:prstDash val="solid"/>
            <a:round/>
            <a:headEnd len="sm" w="sm" type="none"/>
            <a:tailEnd len="sm" w="sm" type="none"/>
          </a:ln>
        </p:spPr>
      </p:cxnSp>
      <p:sp>
        <p:nvSpPr>
          <p:cNvPr id="38" name="Google Shape;38;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9" name="Google Shape;39;p7"/>
          <p:cNvSpPr txBox="1"/>
          <p:nvPr>
            <p:ph idx="1" type="body"/>
          </p:nvPr>
        </p:nvSpPr>
        <p:spPr>
          <a:xfrm>
            <a:off x="311700" y="1640350"/>
            <a:ext cx="2808000" cy="2928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1" name="Shape 41"/>
        <p:cNvGrpSpPr/>
        <p:nvPr/>
      </p:nvGrpSpPr>
      <p:grpSpPr>
        <a:xfrm>
          <a:off x="0" y="0"/>
          <a:ext cx="0" cy="0"/>
          <a:chOff x="0" y="0"/>
          <a:chExt cx="0" cy="0"/>
        </a:xfrm>
      </p:grpSpPr>
      <p:sp>
        <p:nvSpPr>
          <p:cNvPr id="42" name="Google Shape;42;p8"/>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8"/>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45" name="Google Shape;4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6" name="Shape 46"/>
        <p:cNvGrpSpPr/>
        <p:nvPr/>
      </p:nvGrpSpPr>
      <p:grpSpPr>
        <a:xfrm>
          <a:off x="0" y="0"/>
          <a:ext cx="0" cy="0"/>
          <a:chOff x="0" y="0"/>
          <a:chExt cx="0" cy="0"/>
        </a:xfrm>
      </p:grpSpPr>
      <p:sp>
        <p:nvSpPr>
          <p:cNvPr id="47" name="Google Shape;4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 name="Google Shape;4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9" name="Google Shape;49;p9"/>
          <p:cNvSpPr txBox="1"/>
          <p:nvPr>
            <p:ph type="title"/>
          </p:nvPr>
        </p:nvSpPr>
        <p:spPr>
          <a:xfrm>
            <a:off x="265500" y="1084625"/>
            <a:ext cx="4045200" cy="17070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0" name="Google Shape;50;p9"/>
          <p:cNvSpPr txBox="1"/>
          <p:nvPr>
            <p:ph idx="1" type="subTitle"/>
          </p:nvPr>
        </p:nvSpPr>
        <p:spPr>
          <a:xfrm>
            <a:off x="265500" y="2845200"/>
            <a:ext cx="4045200" cy="1421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p:txBody>
      </p:sp>
      <p:sp>
        <p:nvSpPr>
          <p:cNvPr id="51" name="Google Shape;5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0"/>
              </a:spcBef>
              <a:spcAft>
                <a:spcPts val="0"/>
              </a:spcAft>
              <a:buClr>
                <a:schemeClr val="accent1"/>
              </a:buClr>
              <a:buSzPts val="1400"/>
              <a:buChar char="○"/>
              <a:defRPr>
                <a:solidFill>
                  <a:schemeClr val="accent1"/>
                </a:solidFill>
              </a:defRPr>
            </a:lvl2pPr>
            <a:lvl3pPr indent="-317500" lvl="2" marL="1371600">
              <a:spcBef>
                <a:spcPts val="0"/>
              </a:spcBef>
              <a:spcAft>
                <a:spcPts val="0"/>
              </a:spcAft>
              <a:buClr>
                <a:schemeClr val="accent1"/>
              </a:buClr>
              <a:buSzPts val="1400"/>
              <a:buChar char="■"/>
              <a:defRPr>
                <a:solidFill>
                  <a:schemeClr val="accent1"/>
                </a:solidFill>
              </a:defRPr>
            </a:lvl3pPr>
            <a:lvl4pPr indent="-317500" lvl="3" marL="1828800">
              <a:spcBef>
                <a:spcPts val="0"/>
              </a:spcBef>
              <a:spcAft>
                <a:spcPts val="0"/>
              </a:spcAft>
              <a:buClr>
                <a:schemeClr val="accent1"/>
              </a:buClr>
              <a:buSzPts val="1400"/>
              <a:buChar char="●"/>
              <a:defRPr>
                <a:solidFill>
                  <a:schemeClr val="accent1"/>
                </a:solidFill>
              </a:defRPr>
            </a:lvl4pPr>
            <a:lvl5pPr indent="-317500" lvl="4" marL="2286000">
              <a:spcBef>
                <a:spcPts val="0"/>
              </a:spcBef>
              <a:spcAft>
                <a:spcPts val="0"/>
              </a:spcAft>
              <a:buClr>
                <a:schemeClr val="accent1"/>
              </a:buClr>
              <a:buSzPts val="1400"/>
              <a:buChar char="○"/>
              <a:defRPr>
                <a:solidFill>
                  <a:schemeClr val="accent1"/>
                </a:solidFill>
              </a:defRPr>
            </a:lvl5pPr>
            <a:lvl6pPr indent="-317500" lvl="5" marL="2743200">
              <a:spcBef>
                <a:spcPts val="0"/>
              </a:spcBef>
              <a:spcAft>
                <a:spcPts val="0"/>
              </a:spcAft>
              <a:buClr>
                <a:schemeClr val="accent1"/>
              </a:buClr>
              <a:buSzPts val="1400"/>
              <a:buChar char="■"/>
              <a:defRPr>
                <a:solidFill>
                  <a:schemeClr val="accent1"/>
                </a:solidFill>
              </a:defRPr>
            </a:lvl6pPr>
            <a:lvl7pPr indent="-317500" lvl="6" marL="3200400">
              <a:spcBef>
                <a:spcPts val="0"/>
              </a:spcBef>
              <a:spcAft>
                <a:spcPts val="0"/>
              </a:spcAft>
              <a:buClr>
                <a:schemeClr val="accent1"/>
              </a:buClr>
              <a:buSzPts val="1400"/>
              <a:buChar char="●"/>
              <a:defRPr>
                <a:solidFill>
                  <a:schemeClr val="accent1"/>
                </a:solidFill>
              </a:defRPr>
            </a:lvl7pPr>
            <a:lvl8pPr indent="-317500" lvl="7" marL="3657600">
              <a:spcBef>
                <a:spcPts val="0"/>
              </a:spcBef>
              <a:spcAft>
                <a:spcPts val="0"/>
              </a:spcAft>
              <a:buClr>
                <a:schemeClr val="accent1"/>
              </a:buClr>
              <a:buSzPts val="1400"/>
              <a:buChar char="○"/>
              <a:defRPr>
                <a:solidFill>
                  <a:schemeClr val="accent1"/>
                </a:solidFill>
              </a:defRPr>
            </a:lvl8pPr>
            <a:lvl9pPr indent="-317500" lvl="8" marL="4114800">
              <a:spcBef>
                <a:spcPts val="0"/>
              </a:spcBef>
              <a:spcAft>
                <a:spcPts val="0"/>
              </a:spcAft>
              <a:buClr>
                <a:schemeClr val="accent1"/>
              </a:buClr>
              <a:buSzPts val="1400"/>
              <a:buChar char="■"/>
              <a:defRPr>
                <a:solidFill>
                  <a:schemeClr val="accent1"/>
                </a:solidFill>
              </a:defRPr>
            </a:lvl9pPr>
          </a:lstStyle>
          <a:p/>
        </p:txBody>
      </p:sp>
      <p:sp>
        <p:nvSpPr>
          <p:cNvPr id="52" name="Google Shape;5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3" name="Shape 53"/>
        <p:cNvGrpSpPr/>
        <p:nvPr/>
      </p:nvGrpSpPr>
      <p:grpSpPr>
        <a:xfrm>
          <a:off x="0" y="0"/>
          <a:ext cx="0" cy="0"/>
          <a:chOff x="0" y="0"/>
          <a:chExt cx="0" cy="0"/>
        </a:xfrm>
      </p:grpSpPr>
      <p:sp>
        <p:nvSpPr>
          <p:cNvPr id="54" name="Google Shape;54;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5" name="Google Shape;5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lue-go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725"/>
            <a:ext cx="8520600" cy="6450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417800"/>
            <a:ext cx="8520600" cy="3150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indent="-317500" lvl="1" marL="9144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indent="-317500" lvl="2" marL="13716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indent="-317500" lvl="3" marL="18288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indent="-317500" lvl="4" marL="22860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indent="-317500" lvl="5" marL="27432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indent="-317500" lvl="6" marL="32004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indent="-317500" lvl="7" marL="36576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indent="-317500" lvl="8" marL="41148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Lato"/>
                <a:ea typeface="Lato"/>
                <a:cs typeface="Lato"/>
                <a:sym typeface="Lato"/>
              </a:defRPr>
            </a:lvl1pPr>
            <a:lvl2pPr lvl="1" algn="r">
              <a:buNone/>
              <a:defRPr sz="1000">
                <a:solidFill>
                  <a:schemeClr val="dk1"/>
                </a:solidFill>
                <a:latin typeface="Lato"/>
                <a:ea typeface="Lato"/>
                <a:cs typeface="Lato"/>
                <a:sym typeface="Lato"/>
              </a:defRPr>
            </a:lvl2pPr>
            <a:lvl3pPr lvl="2" algn="r">
              <a:buNone/>
              <a:defRPr sz="1000">
                <a:solidFill>
                  <a:schemeClr val="dk1"/>
                </a:solidFill>
                <a:latin typeface="Lato"/>
                <a:ea typeface="Lato"/>
                <a:cs typeface="Lato"/>
                <a:sym typeface="Lato"/>
              </a:defRPr>
            </a:lvl3pPr>
            <a:lvl4pPr lvl="3" algn="r">
              <a:buNone/>
              <a:defRPr sz="1000">
                <a:solidFill>
                  <a:schemeClr val="dk1"/>
                </a:solidFill>
                <a:latin typeface="Lato"/>
                <a:ea typeface="Lato"/>
                <a:cs typeface="Lato"/>
                <a:sym typeface="Lato"/>
              </a:defRPr>
            </a:lvl4pPr>
            <a:lvl5pPr lvl="4" algn="r">
              <a:buNone/>
              <a:defRPr sz="1000">
                <a:solidFill>
                  <a:schemeClr val="dk1"/>
                </a:solidFill>
                <a:latin typeface="Lato"/>
                <a:ea typeface="Lato"/>
                <a:cs typeface="Lato"/>
                <a:sym typeface="Lato"/>
              </a:defRPr>
            </a:lvl5pPr>
            <a:lvl6pPr lvl="5" algn="r">
              <a:buNone/>
              <a:defRPr sz="1000">
                <a:solidFill>
                  <a:schemeClr val="dk1"/>
                </a:solidFill>
                <a:latin typeface="Lato"/>
                <a:ea typeface="Lato"/>
                <a:cs typeface="Lato"/>
                <a:sym typeface="Lato"/>
              </a:defRPr>
            </a:lvl6pPr>
            <a:lvl7pPr lvl="6" algn="r">
              <a:buNone/>
              <a:defRPr sz="1000">
                <a:solidFill>
                  <a:schemeClr val="dk1"/>
                </a:solidFill>
                <a:latin typeface="Lato"/>
                <a:ea typeface="Lato"/>
                <a:cs typeface="Lato"/>
                <a:sym typeface="Lato"/>
              </a:defRPr>
            </a:lvl7pPr>
            <a:lvl8pPr lvl="7" algn="r">
              <a:buNone/>
              <a:defRPr sz="1000">
                <a:solidFill>
                  <a:schemeClr val="dk1"/>
                </a:solidFill>
                <a:latin typeface="Lato"/>
                <a:ea typeface="Lato"/>
                <a:cs typeface="Lato"/>
                <a:sym typeface="Lato"/>
              </a:defRPr>
            </a:lvl8pPr>
            <a:lvl9pPr lvl="8" algn="r">
              <a:buNone/>
              <a:defRPr sz="1000">
                <a:solidFill>
                  <a:schemeClr val="dk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docs.google.com/spreadsheets/d/1A-HvO5a459P7qctlamgqdJg4dWc-86zsNEb49pZtfWU/edit?usp=shari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docs.google.com/spreadsheets/d/1-z_wGvZCFo-IgINHuJ8kUZ2qvUJ1xAJ2iKu_nhRAVCg/edit?usp=sharin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9.jpg"/><Relationship Id="rId4" Type="http://schemas.openxmlformats.org/officeDocument/2006/relationships/image" Target="../media/image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18.jpg"/><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1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11.jpg"/><Relationship Id="rId4" Type="http://schemas.openxmlformats.org/officeDocument/2006/relationships/image" Target="../media/image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2.jpg"/><Relationship Id="rId4" Type="http://schemas.openxmlformats.org/officeDocument/2006/relationships/image" Target="../media/image10.jpg"/><Relationship Id="rId5" Type="http://schemas.openxmlformats.org/officeDocument/2006/relationships/image" Target="../media/image1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16.jpg"/><Relationship Id="rId4" Type="http://schemas.openxmlformats.org/officeDocument/2006/relationships/image" Target="../media/image1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20.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22.jpg"/><Relationship Id="rId4" Type="http://schemas.openxmlformats.org/officeDocument/2006/relationships/image" Target="../media/image2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23.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27.jpg"/><Relationship Id="rId4" Type="http://schemas.openxmlformats.org/officeDocument/2006/relationships/image" Target="../media/image25.jpg"/><Relationship Id="rId5" Type="http://schemas.openxmlformats.org/officeDocument/2006/relationships/image" Target="../media/image31.jpg"/><Relationship Id="rId6" Type="http://schemas.openxmlformats.org/officeDocument/2006/relationships/image" Target="../media/image28.jpg"/><Relationship Id="rId7" Type="http://schemas.openxmlformats.org/officeDocument/2006/relationships/image" Target="../media/image3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2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hyperlink" Target="https://docs.google.com/presentation/d/1pfrW4rSp4XR5ZhpJ8Q4Iue9HLRakwLfnlZjKqMP_OZk/edit?usp=sharing"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3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hyperlink" Target="https://docs.google.com/presentation/d/1I5P6GFnCLEsTXC1w120kCqDhdFY1qkohrxDILBdEIhQ/edit?usp=sharing" TargetMode="External"/><Relationship Id="rId4" Type="http://schemas.openxmlformats.org/officeDocument/2006/relationships/hyperlink" Target="https://docs.google.com/presentation/d/1I5P6GFnCLEsTXC1w120kCqDhdFY1qkohrxDILBdEIhQ/edit?usp=sharing" TargetMode="External"/><Relationship Id="rId5" Type="http://schemas.openxmlformats.org/officeDocument/2006/relationships/hyperlink" Target="https://docs.google.com/presentation/d/1I5P6GFnCLEsTXC1w120kCqDhdFY1qkohrxDILBdEIhQ/edit?usp=sharin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2.xml"/><Relationship Id="rId3" Type="http://schemas.openxmlformats.org/officeDocument/2006/relationships/image" Target="../media/image34.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6.jpg"/><Relationship Id="rId5" Type="http://schemas.openxmlformats.org/officeDocument/2006/relationships/image" Target="../media/image3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3"/>
          <p:cNvSpPr txBox="1"/>
          <p:nvPr>
            <p:ph type="ctrTitle"/>
          </p:nvPr>
        </p:nvSpPr>
        <p:spPr>
          <a:xfrm>
            <a:off x="307100" y="568075"/>
            <a:ext cx="8674800" cy="1643100"/>
          </a:xfrm>
          <a:prstGeom prst="rect">
            <a:avLst/>
          </a:prstGeom>
        </p:spPr>
        <p:txBody>
          <a:bodyPr anchorCtr="0" anchor="b" bIns="91425" lIns="91425" spcFirstLastPara="1" rIns="91425" wrap="square" tIns="91425">
            <a:normAutofit fontScale="90000"/>
          </a:bodyPr>
          <a:lstStyle/>
          <a:p>
            <a:pPr indent="0" lvl="0" marL="0" rtl="0" algn="l">
              <a:spcBef>
                <a:spcPts val="1000"/>
              </a:spcBef>
              <a:spcAft>
                <a:spcPts val="0"/>
              </a:spcAft>
              <a:buNone/>
            </a:pPr>
            <a:r>
              <a:t/>
            </a:r>
            <a:endParaRPr/>
          </a:p>
          <a:p>
            <a:pPr indent="0" lvl="0" marL="0" rtl="0" algn="l">
              <a:spcBef>
                <a:spcPts val="1000"/>
              </a:spcBef>
              <a:spcAft>
                <a:spcPts val="0"/>
              </a:spcAft>
              <a:buNone/>
            </a:pPr>
            <a:r>
              <a:rPr lang="en" sz="4466"/>
              <a:t>Multiple Certifications in One Year:</a:t>
            </a:r>
            <a:r>
              <a:rPr lang="en"/>
              <a:t> </a:t>
            </a:r>
            <a:r>
              <a:rPr lang="en" sz="4022"/>
              <a:t>The Plan, Process and Implementation</a:t>
            </a:r>
            <a:endParaRPr sz="4355"/>
          </a:p>
        </p:txBody>
      </p:sp>
      <p:sp>
        <p:nvSpPr>
          <p:cNvPr id="69" name="Google Shape;69;p13"/>
          <p:cNvSpPr txBox="1"/>
          <p:nvPr>
            <p:ph idx="1" type="subTitle"/>
          </p:nvPr>
        </p:nvSpPr>
        <p:spPr>
          <a:xfrm>
            <a:off x="630600" y="2859325"/>
            <a:ext cx="7893000" cy="1643100"/>
          </a:xfrm>
          <a:prstGeom prst="rect">
            <a:avLst/>
          </a:prstGeom>
        </p:spPr>
        <p:txBody>
          <a:bodyPr anchorCtr="0" anchor="b" bIns="91425" lIns="91425" spcFirstLastPara="1" rIns="91425" wrap="square" tIns="91425">
            <a:normAutofit fontScale="62500" lnSpcReduction="20000"/>
          </a:bodyPr>
          <a:lstStyle/>
          <a:p>
            <a:pPr indent="0" lvl="0" marL="0" rtl="0" algn="l">
              <a:spcBef>
                <a:spcPts val="1000"/>
              </a:spcBef>
              <a:spcAft>
                <a:spcPts val="0"/>
              </a:spcAft>
              <a:buNone/>
            </a:pPr>
            <a:r>
              <a:rPr lang="en"/>
              <a:t>https://www.facebook.com/groups/1106562293071566</a:t>
            </a:r>
            <a:endParaRPr/>
          </a:p>
          <a:p>
            <a:pPr indent="0" lvl="0" marL="0" rtl="0" algn="l">
              <a:spcBef>
                <a:spcPts val="1000"/>
              </a:spcBef>
              <a:spcAft>
                <a:spcPts val="0"/>
              </a:spcAft>
              <a:buNone/>
            </a:pPr>
            <a:r>
              <a:rPr lang="en"/>
              <a:t>Bonnie Heinrich, RN, COHN-S/CM</a:t>
            </a:r>
            <a:endParaRPr/>
          </a:p>
          <a:p>
            <a:pPr indent="0" lvl="0" marL="0" rtl="0" algn="l">
              <a:spcBef>
                <a:spcPts val="1000"/>
              </a:spcBef>
              <a:spcAft>
                <a:spcPts val="0"/>
              </a:spcAft>
              <a:buNone/>
            </a:pPr>
            <a:r>
              <a:rPr lang="en"/>
              <a:t>Hutto ISD</a:t>
            </a:r>
            <a:endParaRPr/>
          </a:p>
          <a:p>
            <a:pPr indent="0" lvl="0" marL="0" rtl="0" algn="l">
              <a:spcBef>
                <a:spcPts val="1000"/>
              </a:spcBef>
              <a:spcAft>
                <a:spcPts val="0"/>
              </a:spcAft>
              <a:buNone/>
            </a:pPr>
            <a:r>
              <a:rPr lang="en"/>
              <a:t>Hutto, Texas</a:t>
            </a:r>
            <a:endParaRPr/>
          </a:p>
          <a:p>
            <a:pPr indent="0" lvl="0" marL="0" rtl="0" algn="l">
              <a:spcBef>
                <a:spcPts val="1000"/>
              </a:spcBef>
              <a:spcAft>
                <a:spcPts val="0"/>
              </a:spcAft>
              <a:buNone/>
            </a:pPr>
            <a:r>
              <a:rPr lang="en"/>
              <a:t>Bonnie.heinrich@huttoisd.net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2"/>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580"/>
              <a:t>Step 1 - Year at a Glance</a:t>
            </a:r>
            <a:endParaRPr sz="3580"/>
          </a:p>
        </p:txBody>
      </p:sp>
      <p:sp>
        <p:nvSpPr>
          <p:cNvPr id="130" name="Google Shape;130;p22"/>
          <p:cNvSpPr txBox="1"/>
          <p:nvPr>
            <p:ph idx="1" type="body"/>
          </p:nvPr>
        </p:nvSpPr>
        <p:spPr>
          <a:xfrm>
            <a:off x="311700" y="1417800"/>
            <a:ext cx="8520600" cy="315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Please make a copy for your own use:</a:t>
            </a:r>
            <a:endParaRPr sz="3000"/>
          </a:p>
          <a:p>
            <a:pPr indent="0" lvl="0" marL="0" rtl="0" algn="l">
              <a:spcBef>
                <a:spcPts val="1200"/>
              </a:spcBef>
              <a:spcAft>
                <a:spcPts val="0"/>
              </a:spcAft>
              <a:buNone/>
            </a:pPr>
            <a:r>
              <a:t/>
            </a:r>
            <a:endParaRPr sz="3000"/>
          </a:p>
          <a:p>
            <a:pPr indent="0" lvl="0" marL="0" rtl="0" algn="l">
              <a:spcBef>
                <a:spcPts val="1200"/>
              </a:spcBef>
              <a:spcAft>
                <a:spcPts val="0"/>
              </a:spcAft>
              <a:buNone/>
            </a:pPr>
            <a:r>
              <a:rPr lang="en" sz="3000" u="sng">
                <a:solidFill>
                  <a:schemeClr val="hlink"/>
                </a:solidFill>
                <a:hlinkClick r:id="rId3"/>
              </a:rPr>
              <a:t>https://docs.google.com/spreadsheets/d/1A-HvO5a459P7qctlamgqdJg4dWc-86zsNEb49pZtfWU/edit?usp=sharing</a:t>
            </a:r>
            <a:endParaRPr sz="3000"/>
          </a:p>
          <a:p>
            <a:pPr indent="0" lvl="0" marL="0" rtl="0" algn="l">
              <a:spcBef>
                <a:spcPts val="1200"/>
              </a:spcBef>
              <a:spcAft>
                <a:spcPts val="1200"/>
              </a:spcAft>
              <a:buNone/>
            </a:pPr>
            <a:r>
              <a:t/>
            </a:r>
            <a:endParaRPr sz="3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3"/>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580"/>
              <a:t>Step 2- Year at a glance</a:t>
            </a:r>
            <a:endParaRPr sz="3580"/>
          </a:p>
        </p:txBody>
      </p:sp>
      <p:sp>
        <p:nvSpPr>
          <p:cNvPr id="136" name="Google Shape;136;p23"/>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000"/>
              <a:t>Please make a copy for your own use:</a:t>
            </a:r>
            <a:endParaRPr sz="3000"/>
          </a:p>
          <a:p>
            <a:pPr indent="0" lvl="0" marL="0" rtl="0" algn="l">
              <a:spcBef>
                <a:spcPts val="1200"/>
              </a:spcBef>
              <a:spcAft>
                <a:spcPts val="0"/>
              </a:spcAft>
              <a:buNone/>
            </a:pPr>
            <a:r>
              <a:t/>
            </a:r>
            <a:endParaRPr sz="3000"/>
          </a:p>
          <a:p>
            <a:pPr indent="0" lvl="0" marL="0" rtl="0" algn="l">
              <a:spcBef>
                <a:spcPts val="1200"/>
              </a:spcBef>
              <a:spcAft>
                <a:spcPts val="1200"/>
              </a:spcAft>
              <a:buNone/>
            </a:pPr>
            <a:r>
              <a:rPr lang="en" sz="3000" u="sng">
                <a:solidFill>
                  <a:schemeClr val="hlink"/>
                </a:solidFill>
                <a:hlinkClick r:id="rId3"/>
              </a:rPr>
              <a:t>https://docs.google.com/spreadsheets/d/1-z_wGvZCFo-IgINHuJ8kUZ2qvUJ1xAJ2iKu_nhRAVCg/edit?usp=sharing</a:t>
            </a:r>
            <a:r>
              <a:rPr lang="en" sz="3000"/>
              <a:t> </a:t>
            </a:r>
            <a:endParaRPr sz="3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4"/>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Student Expectations</a:t>
            </a:r>
            <a:endParaRPr/>
          </a:p>
        </p:txBody>
      </p:sp>
      <p:sp>
        <p:nvSpPr>
          <p:cNvPr id="142" name="Google Shape;142;p24"/>
          <p:cNvSpPr txBox="1"/>
          <p:nvPr>
            <p:ph idx="1" type="body"/>
          </p:nvPr>
        </p:nvSpPr>
        <p:spPr>
          <a:xfrm>
            <a:off x="311700" y="1417800"/>
            <a:ext cx="8520600" cy="31509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Minimum of 3 hours of NHA time EVERY week (even when we are off for long breaks) outside of class time.  Optimally prior to start of next module</a:t>
            </a:r>
            <a:endParaRPr/>
          </a:p>
          <a:p>
            <a:pPr indent="-342900" lvl="0" marL="457200" rtl="0" algn="l">
              <a:spcBef>
                <a:spcPts val="0"/>
              </a:spcBef>
              <a:spcAft>
                <a:spcPts val="0"/>
              </a:spcAft>
              <a:buSzPts val="1800"/>
              <a:buChar char="●"/>
            </a:pPr>
            <a:r>
              <a:rPr lang="en"/>
              <a:t>Grades are taken on the 3 hours required (usually do an average)</a:t>
            </a:r>
            <a:endParaRPr/>
          </a:p>
          <a:p>
            <a:pPr indent="-342900" lvl="0" marL="457200" rtl="0" algn="l">
              <a:spcBef>
                <a:spcPts val="0"/>
              </a:spcBef>
              <a:spcAft>
                <a:spcPts val="0"/>
              </a:spcAft>
              <a:buSzPts val="1800"/>
              <a:buChar char="●"/>
            </a:pPr>
            <a:r>
              <a:rPr lang="en"/>
              <a:t>Highly recommend that students NOT work a job outside of school and athletics.  If they MUST work to help the family, they need to </a:t>
            </a:r>
            <a:r>
              <a:rPr lang="en"/>
              <a:t>schedule</a:t>
            </a:r>
            <a:r>
              <a:rPr lang="en"/>
              <a:t> their NHA time accordingly</a:t>
            </a:r>
            <a:endParaRPr/>
          </a:p>
          <a:p>
            <a:pPr indent="-342900" lvl="0" marL="457200" rtl="0" algn="l">
              <a:spcBef>
                <a:spcPts val="0"/>
              </a:spcBef>
              <a:spcAft>
                <a:spcPts val="0"/>
              </a:spcAft>
              <a:buSzPts val="1800"/>
              <a:buChar char="●"/>
            </a:pPr>
            <a:r>
              <a:rPr lang="en"/>
              <a:t>Must Pass Pre-test with a 75. If 75 is not obtained, they are required to attend tutorials on the  weekend before the exam (they know this date ahead of time).</a:t>
            </a:r>
            <a:endParaRPr/>
          </a:p>
          <a:p>
            <a:pPr indent="-342900" lvl="0" marL="457200" rtl="0" algn="l">
              <a:spcBef>
                <a:spcPts val="0"/>
              </a:spcBef>
              <a:spcAft>
                <a:spcPts val="0"/>
              </a:spcAft>
              <a:buSzPts val="1800"/>
              <a:buChar char="●"/>
            </a:pPr>
            <a:r>
              <a:rPr lang="en"/>
              <a:t>Let student  know that  if they are not meeting expectations, parents are </a:t>
            </a:r>
            <a:r>
              <a:rPr lang="en"/>
              <a:t>notified</a:t>
            </a:r>
            <a:r>
              <a:rPr lang="en"/>
              <a: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5"/>
          <p:cNvSpPr txBox="1"/>
          <p:nvPr>
            <p:ph type="title"/>
          </p:nvPr>
        </p:nvSpPr>
        <p:spPr>
          <a:xfrm>
            <a:off x="188850" y="480200"/>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Student Expectations (continued)</a:t>
            </a:r>
            <a:endParaRPr/>
          </a:p>
        </p:txBody>
      </p:sp>
      <p:sp>
        <p:nvSpPr>
          <p:cNvPr id="148" name="Google Shape;148;p25"/>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This is a college class.  They do get college credit through the NHA program</a:t>
            </a:r>
            <a:endParaRPr/>
          </a:p>
          <a:p>
            <a:pPr indent="-342900" lvl="0" marL="457200" rtl="0" algn="l">
              <a:spcBef>
                <a:spcPts val="0"/>
              </a:spcBef>
              <a:spcAft>
                <a:spcPts val="0"/>
              </a:spcAft>
              <a:buSzPts val="1800"/>
              <a:buChar char="●"/>
            </a:pPr>
            <a:r>
              <a:rPr lang="en"/>
              <a:t>Treated as a colleague or peer as long as they continue to learn and stay engaged. When they stop doing that, they become students again. </a:t>
            </a:r>
            <a:endParaRPr/>
          </a:p>
          <a:p>
            <a:pPr indent="-342900" lvl="0" marL="457200" rtl="0" algn="l">
              <a:spcBef>
                <a:spcPts val="0"/>
              </a:spcBef>
              <a:spcAft>
                <a:spcPts val="0"/>
              </a:spcAft>
              <a:buSzPts val="1800"/>
              <a:buChar char="●"/>
            </a:pPr>
            <a:r>
              <a:rPr lang="en"/>
              <a:t>They are medical professionals and they need to start thinking of themselves as such, acting as such all of the time</a:t>
            </a:r>
            <a:endParaRPr/>
          </a:p>
          <a:p>
            <a:pPr indent="-342900" lvl="0" marL="457200" rtl="0" algn="l">
              <a:spcBef>
                <a:spcPts val="0"/>
              </a:spcBef>
              <a:spcAft>
                <a:spcPts val="0"/>
              </a:spcAft>
              <a:buSzPts val="1800"/>
              <a:buChar char="●"/>
            </a:pPr>
            <a:r>
              <a:rPr lang="en"/>
              <a:t>If  </a:t>
            </a:r>
            <a:r>
              <a:rPr lang="en"/>
              <a:t>commit to a clinic assignment, they are required to attend</a:t>
            </a:r>
            <a:endParaRPr/>
          </a:p>
          <a:p>
            <a:pPr indent="-342900" lvl="0" marL="457200" rtl="0" algn="l">
              <a:spcBef>
                <a:spcPts val="0"/>
              </a:spcBef>
              <a:spcAft>
                <a:spcPts val="0"/>
              </a:spcAft>
              <a:buSzPts val="1800"/>
              <a:buChar char="●"/>
            </a:pPr>
            <a:r>
              <a:rPr lang="en"/>
              <a:t>Must invite friends and family for their 30 venipunctures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6"/>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580"/>
              <a:t>Obstacles</a:t>
            </a:r>
            <a:endParaRPr sz="3580"/>
          </a:p>
        </p:txBody>
      </p:sp>
      <p:pic>
        <p:nvPicPr>
          <p:cNvPr id="154" name="Google Shape;154;p26"/>
          <p:cNvPicPr preferRelativeResize="0"/>
          <p:nvPr/>
        </p:nvPicPr>
        <p:blipFill>
          <a:blip r:embed="rId3">
            <a:alphaModFix/>
          </a:blip>
          <a:stretch>
            <a:fillRect/>
          </a:stretch>
        </p:blipFill>
        <p:spPr>
          <a:xfrm>
            <a:off x="1876850" y="1017725"/>
            <a:ext cx="5390304" cy="38209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7"/>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580"/>
              <a:t>Obstacles Encountered</a:t>
            </a:r>
            <a:endParaRPr sz="3580"/>
          </a:p>
          <a:p>
            <a:pPr indent="0" lvl="0" marL="0" rtl="0" algn="l">
              <a:spcBef>
                <a:spcPts val="0"/>
              </a:spcBef>
              <a:spcAft>
                <a:spcPts val="0"/>
              </a:spcAft>
              <a:buSzPts val="990"/>
              <a:buNone/>
            </a:pPr>
            <a:r>
              <a:t/>
            </a:r>
            <a:endParaRPr sz="3580"/>
          </a:p>
        </p:txBody>
      </p:sp>
      <p:sp>
        <p:nvSpPr>
          <p:cNvPr id="160" name="Google Shape;160;p27"/>
          <p:cNvSpPr txBox="1"/>
          <p:nvPr>
            <p:ph idx="1" type="body"/>
          </p:nvPr>
        </p:nvSpPr>
        <p:spPr>
          <a:xfrm>
            <a:off x="311700" y="1417800"/>
            <a:ext cx="8520600" cy="3150900"/>
          </a:xfrm>
          <a:prstGeom prst="rect">
            <a:avLst/>
          </a:prstGeom>
        </p:spPr>
        <p:txBody>
          <a:bodyPr anchorCtr="0" anchor="t" bIns="91425" lIns="91425" spcFirstLastPara="1" rIns="91425" wrap="square" tIns="91425">
            <a:normAutofit lnSpcReduction="20000"/>
          </a:bodyPr>
          <a:lstStyle/>
          <a:p>
            <a:pPr indent="-406400" lvl="0" marL="457200" rtl="0" algn="l">
              <a:spcBef>
                <a:spcPts val="0"/>
              </a:spcBef>
              <a:spcAft>
                <a:spcPts val="0"/>
              </a:spcAft>
              <a:buSzPts val="2800"/>
              <a:buChar char="➢"/>
            </a:pPr>
            <a:r>
              <a:rPr lang="en" sz="2800"/>
              <a:t>Parent communications</a:t>
            </a:r>
            <a:endParaRPr sz="2800"/>
          </a:p>
          <a:p>
            <a:pPr indent="-406400" lvl="0" marL="457200" rtl="0" algn="l">
              <a:spcBef>
                <a:spcPts val="0"/>
              </a:spcBef>
              <a:spcAft>
                <a:spcPts val="0"/>
              </a:spcAft>
              <a:buSzPts val="2800"/>
              <a:buChar char="➢"/>
            </a:pPr>
            <a:r>
              <a:rPr lang="en" sz="2800"/>
              <a:t>Students not preparing ahead of time</a:t>
            </a:r>
            <a:endParaRPr sz="2800"/>
          </a:p>
          <a:p>
            <a:pPr indent="-406400" lvl="0" marL="457200" rtl="0" algn="l">
              <a:spcBef>
                <a:spcPts val="0"/>
              </a:spcBef>
              <a:spcAft>
                <a:spcPts val="0"/>
              </a:spcAft>
              <a:buSzPts val="2800"/>
              <a:buChar char="➢"/>
            </a:pPr>
            <a:r>
              <a:rPr lang="en" sz="2800"/>
              <a:t>Keeping students engaged during class</a:t>
            </a:r>
            <a:endParaRPr sz="2800"/>
          </a:p>
          <a:p>
            <a:pPr indent="-406400" lvl="0" marL="457200" rtl="0" algn="l">
              <a:spcBef>
                <a:spcPts val="0"/>
              </a:spcBef>
              <a:spcAft>
                <a:spcPts val="0"/>
              </a:spcAft>
              <a:buSzPts val="2800"/>
              <a:buChar char="➢"/>
            </a:pPr>
            <a:r>
              <a:rPr lang="en" sz="2800"/>
              <a:t>Senioritis</a:t>
            </a:r>
            <a:endParaRPr sz="2800"/>
          </a:p>
          <a:p>
            <a:pPr indent="-406400" lvl="0" marL="457200" rtl="0" algn="l">
              <a:spcBef>
                <a:spcPts val="0"/>
              </a:spcBef>
              <a:spcAft>
                <a:spcPts val="0"/>
              </a:spcAft>
              <a:buSzPts val="2800"/>
              <a:buChar char="➢"/>
            </a:pPr>
            <a:r>
              <a:rPr lang="en" sz="2800"/>
              <a:t>Obtaining required venipunctures</a:t>
            </a:r>
            <a:endParaRPr sz="2800"/>
          </a:p>
          <a:p>
            <a:pPr indent="-406400" lvl="0" marL="457200" rtl="0" algn="l">
              <a:spcBef>
                <a:spcPts val="0"/>
              </a:spcBef>
              <a:spcAft>
                <a:spcPts val="0"/>
              </a:spcAft>
              <a:buSzPts val="2800"/>
              <a:buChar char="➢"/>
            </a:pPr>
            <a:r>
              <a:rPr lang="en" sz="2800"/>
              <a:t>Clinical rotations</a:t>
            </a:r>
            <a:endParaRPr sz="2800"/>
          </a:p>
          <a:p>
            <a:pPr indent="0" lvl="0" marL="0" rtl="0" algn="l">
              <a:spcBef>
                <a:spcPts val="1200"/>
              </a:spcBef>
              <a:spcAft>
                <a:spcPts val="12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8"/>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Parent Meetings/Letters</a:t>
            </a:r>
            <a:endParaRPr/>
          </a:p>
        </p:txBody>
      </p:sp>
      <p:sp>
        <p:nvSpPr>
          <p:cNvPr id="166" name="Google Shape;166;p28"/>
          <p:cNvSpPr txBox="1"/>
          <p:nvPr>
            <p:ph idx="1" type="body"/>
          </p:nvPr>
        </p:nvSpPr>
        <p:spPr>
          <a:xfrm>
            <a:off x="311700" y="1417800"/>
            <a:ext cx="8520600" cy="31509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If possible, a meeting in person is optimal during first couple of weeks of school</a:t>
            </a:r>
            <a:endParaRPr/>
          </a:p>
          <a:p>
            <a:pPr indent="-342900" lvl="0" marL="457200" rtl="0" algn="l">
              <a:spcBef>
                <a:spcPts val="0"/>
              </a:spcBef>
              <a:spcAft>
                <a:spcPts val="0"/>
              </a:spcAft>
              <a:buSzPts val="1800"/>
              <a:buChar char="●"/>
            </a:pPr>
            <a:r>
              <a:rPr lang="en"/>
              <a:t>Send out minutes of meeting to all parents (I have this typed ahead of time so that I go over everything in the letter that I will be sending out).</a:t>
            </a:r>
            <a:endParaRPr/>
          </a:p>
          <a:p>
            <a:pPr indent="-342900" lvl="0" marL="457200" rtl="0" algn="l">
              <a:spcBef>
                <a:spcPts val="0"/>
              </a:spcBef>
              <a:spcAft>
                <a:spcPts val="0"/>
              </a:spcAft>
              <a:buSzPts val="1800"/>
              <a:buChar char="●"/>
            </a:pPr>
            <a:r>
              <a:rPr lang="en"/>
              <a:t>Parents are advised of:</a:t>
            </a:r>
            <a:endParaRPr/>
          </a:p>
          <a:p>
            <a:pPr indent="-317500" lvl="1" marL="914400" rtl="0" algn="l">
              <a:spcBef>
                <a:spcPts val="0"/>
              </a:spcBef>
              <a:spcAft>
                <a:spcPts val="0"/>
              </a:spcAft>
              <a:buSzPts val="1400"/>
              <a:buChar char="○"/>
            </a:pPr>
            <a:r>
              <a:rPr lang="en"/>
              <a:t>Professionalism (HIPAA, phones in class/clinicals, reasons for dismissal)</a:t>
            </a:r>
            <a:endParaRPr/>
          </a:p>
          <a:p>
            <a:pPr indent="-317500" lvl="1" marL="914400" rtl="0" algn="l">
              <a:spcBef>
                <a:spcPts val="0"/>
              </a:spcBef>
              <a:spcAft>
                <a:spcPts val="0"/>
              </a:spcAft>
              <a:buSzPts val="1400"/>
              <a:buChar char="○"/>
            </a:pPr>
            <a:r>
              <a:rPr lang="en"/>
              <a:t>Hygiene (nail care and hair)</a:t>
            </a:r>
            <a:endParaRPr/>
          </a:p>
          <a:p>
            <a:pPr indent="-317500" lvl="1" marL="914400" rtl="0" algn="l">
              <a:spcBef>
                <a:spcPts val="0"/>
              </a:spcBef>
              <a:spcAft>
                <a:spcPts val="0"/>
              </a:spcAft>
              <a:buSzPts val="1400"/>
              <a:buChar char="○"/>
            </a:pPr>
            <a:r>
              <a:rPr lang="en"/>
              <a:t>Scrubs  (provided), shoes (closed-toe, rubber soled, must have a back, student provides)</a:t>
            </a:r>
            <a:endParaRPr/>
          </a:p>
          <a:p>
            <a:pPr indent="-317500" lvl="1" marL="914400" rtl="0" algn="l">
              <a:spcBef>
                <a:spcPts val="0"/>
              </a:spcBef>
              <a:spcAft>
                <a:spcPts val="0"/>
              </a:spcAft>
              <a:buSzPts val="1400"/>
              <a:buChar char="○"/>
            </a:pPr>
            <a:r>
              <a:rPr lang="en"/>
              <a:t>Supplies (stethoscope-optional to purchase for a group price of approx. $10)</a:t>
            </a:r>
            <a:endParaRPr/>
          </a:p>
          <a:p>
            <a:pPr indent="-317500" lvl="1" marL="914400" rtl="0" algn="l">
              <a:spcBef>
                <a:spcPts val="0"/>
              </a:spcBef>
              <a:spcAft>
                <a:spcPts val="0"/>
              </a:spcAft>
              <a:buSzPts val="1400"/>
              <a:buChar char="○"/>
            </a:pPr>
            <a:r>
              <a:rPr lang="en"/>
              <a:t>Optional student book from NHA, encouraged for all but especially helpful for those needing extra </a:t>
            </a:r>
            <a:r>
              <a:rPr lang="en"/>
              <a:t>help</a:t>
            </a:r>
            <a:endParaRPr/>
          </a:p>
          <a:p>
            <a:pPr indent="-317500" lvl="1" marL="914400" rtl="0" algn="l">
              <a:spcBef>
                <a:spcPts val="0"/>
              </a:spcBef>
              <a:spcAft>
                <a:spcPts val="0"/>
              </a:spcAft>
              <a:buSzPts val="1400"/>
              <a:buChar char="○"/>
            </a:pPr>
            <a:r>
              <a:rPr lang="en"/>
              <a:t>Transportation is required by parent/student for clinical rotations</a:t>
            </a:r>
            <a:endParaRPr/>
          </a:p>
          <a:p>
            <a:pPr indent="-317500" lvl="1" marL="914400" rtl="0" algn="l">
              <a:spcBef>
                <a:spcPts val="0"/>
              </a:spcBef>
              <a:spcAft>
                <a:spcPts val="0"/>
              </a:spcAft>
              <a:buSzPts val="1400"/>
              <a:buChar char="○"/>
            </a:pPr>
            <a:r>
              <a:rPr lang="en"/>
              <a:t>Students need support during “Friends and Family Night”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9"/>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b="0" lang="en" sz="3550">
                <a:latin typeface="Lato"/>
                <a:ea typeface="Lato"/>
                <a:cs typeface="Lato"/>
                <a:sym typeface="Lato"/>
              </a:rPr>
              <a:t>Students not preparing ahead of time</a:t>
            </a:r>
            <a:endParaRPr sz="3550"/>
          </a:p>
        </p:txBody>
      </p:sp>
      <p:sp>
        <p:nvSpPr>
          <p:cNvPr id="172" name="Google Shape;172;p29"/>
          <p:cNvSpPr txBox="1"/>
          <p:nvPr>
            <p:ph idx="1" type="body"/>
          </p:nvPr>
        </p:nvSpPr>
        <p:spPr>
          <a:xfrm>
            <a:off x="311700" y="1259000"/>
            <a:ext cx="8520600" cy="36540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Students might start off okay, but this quickly fades. :)</a:t>
            </a:r>
            <a:endParaRPr sz="1600"/>
          </a:p>
          <a:p>
            <a:pPr indent="-330200" lvl="1" marL="914400" rtl="0" algn="l">
              <a:spcBef>
                <a:spcPts val="0"/>
              </a:spcBef>
              <a:spcAft>
                <a:spcPts val="0"/>
              </a:spcAft>
              <a:buSzPts val="1600"/>
              <a:buChar char="○"/>
            </a:pPr>
            <a:r>
              <a:rPr lang="en" sz="1600"/>
              <a:t>Students are required to have 3 hours of NHA time each week</a:t>
            </a:r>
            <a:endParaRPr sz="1600"/>
          </a:p>
          <a:p>
            <a:pPr indent="-330200" lvl="2" marL="1371600" rtl="0" algn="l">
              <a:spcBef>
                <a:spcPts val="0"/>
              </a:spcBef>
              <a:spcAft>
                <a:spcPts val="0"/>
              </a:spcAft>
              <a:buSzPts val="1600"/>
              <a:buChar char="■"/>
            </a:pPr>
            <a:r>
              <a:rPr lang="en" sz="1600"/>
              <a:t>This breaks down to 30 minutes a day!!</a:t>
            </a:r>
            <a:endParaRPr sz="1600"/>
          </a:p>
          <a:p>
            <a:pPr indent="-330200" lvl="2" marL="1371600" rtl="0" algn="l">
              <a:spcBef>
                <a:spcPts val="0"/>
              </a:spcBef>
              <a:spcAft>
                <a:spcPts val="0"/>
              </a:spcAft>
              <a:buSzPts val="1600"/>
              <a:buChar char="■"/>
            </a:pPr>
            <a:r>
              <a:rPr lang="en" sz="1600"/>
              <a:t>Initially I take it as a grade each week</a:t>
            </a:r>
            <a:endParaRPr sz="1600"/>
          </a:p>
          <a:p>
            <a:pPr indent="-330200" lvl="2" marL="1371600" rtl="0" algn="l">
              <a:spcBef>
                <a:spcPts val="0"/>
              </a:spcBef>
              <a:spcAft>
                <a:spcPts val="0"/>
              </a:spcAft>
              <a:buSzPts val="1600"/>
              <a:buChar char="■"/>
            </a:pPr>
            <a:r>
              <a:rPr lang="en" sz="1600"/>
              <a:t>Then, as I have more grades to take and they are accustomed to doing the work, I take a grade every other week and look to see if, on average, they have 3 hours</a:t>
            </a:r>
            <a:endParaRPr sz="1600"/>
          </a:p>
          <a:p>
            <a:pPr indent="-330200" lvl="1" marL="914400" rtl="0" algn="l">
              <a:spcBef>
                <a:spcPts val="0"/>
              </a:spcBef>
              <a:spcAft>
                <a:spcPts val="0"/>
              </a:spcAft>
              <a:buSzPts val="1600"/>
              <a:buChar char="○"/>
            </a:pPr>
            <a:r>
              <a:rPr lang="en" sz="1600"/>
              <a:t>Students must complete the Digital Interactive Notebook prior to the exam</a:t>
            </a:r>
            <a:endParaRPr sz="1600"/>
          </a:p>
          <a:p>
            <a:pPr indent="-330200" lvl="2" marL="1371600" rtl="0" algn="l">
              <a:spcBef>
                <a:spcPts val="0"/>
              </a:spcBef>
              <a:spcAft>
                <a:spcPts val="0"/>
              </a:spcAft>
              <a:buSzPts val="1600"/>
              <a:buChar char="■"/>
            </a:pPr>
            <a:r>
              <a:rPr lang="en" sz="1600"/>
              <a:t>Students will complain that the 3 hours and digital notebook are too much….however, if they complete the interactive notebook they’ll almost have their 3 hours of NHA time</a:t>
            </a:r>
            <a:endParaRPr sz="1600"/>
          </a:p>
          <a:p>
            <a:pPr indent="-330200" lvl="1" marL="914400" rtl="0" algn="l">
              <a:spcBef>
                <a:spcPts val="0"/>
              </a:spcBef>
              <a:spcAft>
                <a:spcPts val="0"/>
              </a:spcAft>
              <a:buSzPts val="1600"/>
              <a:buChar char="○"/>
            </a:pPr>
            <a:r>
              <a:rPr lang="en" sz="1600"/>
              <a:t>Students must take the quiz at the end of the NHA modules</a:t>
            </a:r>
            <a:endParaRPr sz="1600"/>
          </a:p>
          <a:p>
            <a:pPr indent="-330200" lvl="2" marL="1371600" rtl="0" algn="l">
              <a:spcBef>
                <a:spcPts val="0"/>
              </a:spcBef>
              <a:spcAft>
                <a:spcPts val="0"/>
              </a:spcAft>
              <a:buSzPts val="1600"/>
              <a:buChar char="■"/>
            </a:pPr>
            <a:r>
              <a:rPr lang="en" sz="1600"/>
              <a:t>Again, by doing this, it helps them get the 3 NHA hours each week</a:t>
            </a:r>
            <a:endParaRPr sz="1600"/>
          </a:p>
          <a:p>
            <a:pPr indent="0" lvl="0" marL="0" rtl="0" algn="l">
              <a:spcBef>
                <a:spcPts val="1200"/>
              </a:spcBef>
              <a:spcAft>
                <a:spcPts val="1200"/>
              </a:spcAft>
              <a:buSzPts val="358"/>
              <a:buNone/>
            </a:pPr>
            <a:r>
              <a:t/>
            </a:r>
            <a:endParaRPr sz="16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0"/>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to Keep Students Focused?</a:t>
            </a:r>
            <a:endParaRPr sz="3422"/>
          </a:p>
        </p:txBody>
      </p:sp>
      <p:sp>
        <p:nvSpPr>
          <p:cNvPr id="178" name="Google Shape;178;p30"/>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First:  It is tough, it is stringent, and the students have to want it or want to please you or their parents</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Second: Expectations have to be set at the beginning of the year not only with the students but with a parent meeting</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Third: Send frequent updates to parents, the good news and the “I need help”</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1"/>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 Week at a Glance prior to start of clinicals…</a:t>
            </a:r>
            <a:endParaRPr/>
          </a:p>
        </p:txBody>
      </p:sp>
      <p:sp>
        <p:nvSpPr>
          <p:cNvPr id="184" name="Google Shape;184;p31"/>
          <p:cNvSpPr txBox="1"/>
          <p:nvPr>
            <p:ph idx="1" type="body"/>
          </p:nvPr>
        </p:nvSpPr>
        <p:spPr>
          <a:xfrm>
            <a:off x="311700" y="1417800"/>
            <a:ext cx="8520600" cy="3219000"/>
          </a:xfrm>
          <a:prstGeom prst="rect">
            <a:avLst/>
          </a:prstGeom>
        </p:spPr>
        <p:txBody>
          <a:bodyPr anchorCtr="0" anchor="t" bIns="91425" lIns="91425" spcFirstLastPara="1" rIns="91425" wrap="square" tIns="91425">
            <a:normAutofit fontScale="62500" lnSpcReduction="20000"/>
          </a:bodyPr>
          <a:lstStyle/>
          <a:p>
            <a:pPr indent="0" lvl="0" marL="0" rtl="0" algn="l">
              <a:spcBef>
                <a:spcPts val="0"/>
              </a:spcBef>
              <a:spcAft>
                <a:spcPts val="0"/>
              </a:spcAft>
              <a:buNone/>
            </a:pPr>
            <a:r>
              <a:rPr lang="en" sz="3059"/>
              <a:t>Monday- </a:t>
            </a:r>
            <a:r>
              <a:rPr lang="en" sz="3059"/>
              <a:t>Introduction</a:t>
            </a:r>
            <a:r>
              <a:rPr lang="en" sz="3059"/>
              <a:t> to the assigned module: Discussion/powerpoint/videos</a:t>
            </a:r>
            <a:endParaRPr sz="3059"/>
          </a:p>
          <a:p>
            <a:pPr indent="0" lvl="0" marL="0" rtl="0" algn="l">
              <a:spcBef>
                <a:spcPts val="1200"/>
              </a:spcBef>
              <a:spcAft>
                <a:spcPts val="0"/>
              </a:spcAft>
              <a:buNone/>
            </a:pPr>
            <a:r>
              <a:rPr lang="en" sz="3059"/>
              <a:t>Tuesday- Continue with discussion/powerpoint/videos. Create flashcards</a:t>
            </a:r>
            <a:endParaRPr sz="3059"/>
          </a:p>
          <a:p>
            <a:pPr indent="0" lvl="0" marL="0" rtl="0" algn="l">
              <a:spcBef>
                <a:spcPts val="1200"/>
              </a:spcBef>
              <a:spcAft>
                <a:spcPts val="0"/>
              </a:spcAft>
              <a:buNone/>
            </a:pPr>
            <a:r>
              <a:rPr lang="en" sz="3059"/>
              <a:t>Wednesday- </a:t>
            </a:r>
            <a:r>
              <a:rPr lang="en" sz="3059"/>
              <a:t>Activity related to topic (ie: Nearpod, stations, patient scenarios, matching game, Simon Says, etc.)</a:t>
            </a:r>
            <a:endParaRPr sz="3059"/>
          </a:p>
          <a:p>
            <a:pPr indent="0" lvl="0" marL="0" rtl="0" algn="l">
              <a:spcBef>
                <a:spcPts val="1200"/>
              </a:spcBef>
              <a:spcAft>
                <a:spcPts val="0"/>
              </a:spcAft>
              <a:buNone/>
            </a:pPr>
            <a:r>
              <a:rPr lang="en" sz="3059"/>
              <a:t>Thursday- Speed drill (students use their flashcards to drill each other) Blooket/Quizlet</a:t>
            </a:r>
            <a:endParaRPr sz="3059"/>
          </a:p>
          <a:p>
            <a:pPr indent="0" lvl="0" marL="0" rtl="0" algn="l">
              <a:spcBef>
                <a:spcPts val="1200"/>
              </a:spcBef>
              <a:spcAft>
                <a:spcPts val="1200"/>
              </a:spcAft>
              <a:buNone/>
            </a:pPr>
            <a:r>
              <a:rPr lang="en" sz="3059"/>
              <a:t>Friday- Exam (or if no exam, they use this time for “NHA time”). Quiz at the end of each NHA module is required to be completed.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4"/>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580"/>
              <a:t>Objectives: </a:t>
            </a:r>
            <a:endParaRPr sz="3580"/>
          </a:p>
        </p:txBody>
      </p:sp>
      <p:sp>
        <p:nvSpPr>
          <p:cNvPr id="75" name="Google Shape;75;p14"/>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Attendees of this conference will be able to:</a:t>
            </a:r>
            <a:endParaRPr/>
          </a:p>
          <a:p>
            <a:pPr indent="-342900" lvl="0" marL="457200" rtl="0" algn="l">
              <a:spcBef>
                <a:spcPts val="1200"/>
              </a:spcBef>
              <a:spcAft>
                <a:spcPts val="0"/>
              </a:spcAft>
              <a:buSzPts val="1800"/>
              <a:buAutoNum type="arabicPeriod"/>
            </a:pPr>
            <a:r>
              <a:rPr lang="en"/>
              <a:t>Understand</a:t>
            </a:r>
            <a:r>
              <a:rPr lang="en"/>
              <a:t>  the  steps needed to create a plan for offering 3 certifications in one school year</a:t>
            </a:r>
            <a:endParaRPr/>
          </a:p>
          <a:p>
            <a:pPr indent="-342900" lvl="0" marL="457200" rtl="0" algn="l">
              <a:spcBef>
                <a:spcPts val="0"/>
              </a:spcBef>
              <a:spcAft>
                <a:spcPts val="0"/>
              </a:spcAft>
              <a:buSzPts val="1800"/>
              <a:buAutoNum type="arabicPeriod"/>
            </a:pPr>
            <a:r>
              <a:rPr lang="en"/>
              <a:t>Gain knowledge of how to develop the process in order to implement the program</a:t>
            </a:r>
            <a:endParaRPr/>
          </a:p>
          <a:p>
            <a:pPr indent="-342900" lvl="0" marL="457200" rtl="0" algn="l">
              <a:spcBef>
                <a:spcPts val="0"/>
              </a:spcBef>
              <a:spcAft>
                <a:spcPts val="0"/>
              </a:spcAft>
              <a:buSzPts val="1800"/>
              <a:buAutoNum type="arabicPeriod"/>
            </a:pPr>
            <a:r>
              <a:rPr lang="en"/>
              <a:t>Obtain Year at a Glance with steps  of implementation of this program</a:t>
            </a:r>
            <a:endParaRPr/>
          </a:p>
          <a:p>
            <a:pPr indent="-342900" lvl="0" marL="457200" rtl="0" algn="l">
              <a:spcBef>
                <a:spcPts val="0"/>
              </a:spcBef>
              <a:spcAft>
                <a:spcPts val="0"/>
              </a:spcAft>
              <a:buSzPts val="1800"/>
              <a:buAutoNum type="arabicPeriod"/>
            </a:pPr>
            <a:r>
              <a:rPr lang="en"/>
              <a:t>Learn about obstacles and pitfalls to avoid and how to overcome them</a:t>
            </a:r>
            <a:endParaRPr/>
          </a:p>
          <a:p>
            <a:pPr indent="-342900" lvl="0" marL="457200" rtl="0" algn="l">
              <a:spcBef>
                <a:spcPts val="0"/>
              </a:spcBef>
              <a:spcAft>
                <a:spcPts val="0"/>
              </a:spcAft>
              <a:buSzPts val="1800"/>
              <a:buAutoNum type="arabicPeriod"/>
            </a:pPr>
            <a:r>
              <a:rPr lang="en"/>
              <a:t>Walk away with activities for the classroom, ready to implement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2"/>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 Week at a Glance after start of clinicals…</a:t>
            </a:r>
            <a:endParaRPr/>
          </a:p>
        </p:txBody>
      </p:sp>
      <p:sp>
        <p:nvSpPr>
          <p:cNvPr id="190" name="Google Shape;190;p32"/>
          <p:cNvSpPr txBox="1"/>
          <p:nvPr>
            <p:ph idx="1" type="body"/>
          </p:nvPr>
        </p:nvSpPr>
        <p:spPr>
          <a:xfrm>
            <a:off x="311700" y="1417800"/>
            <a:ext cx="8520600" cy="3219000"/>
          </a:xfrm>
          <a:prstGeom prst="rect">
            <a:avLst/>
          </a:prstGeom>
        </p:spPr>
        <p:txBody>
          <a:bodyPr anchorCtr="0" anchor="t" bIns="91425" lIns="91425" spcFirstLastPara="1" rIns="91425" wrap="square" tIns="91425">
            <a:normAutofit fontScale="62500" lnSpcReduction="10000"/>
          </a:bodyPr>
          <a:lstStyle/>
          <a:p>
            <a:pPr indent="0" lvl="0" marL="0" rtl="0" algn="l">
              <a:spcBef>
                <a:spcPts val="0"/>
              </a:spcBef>
              <a:spcAft>
                <a:spcPts val="0"/>
              </a:spcAft>
              <a:buNone/>
            </a:pPr>
            <a:r>
              <a:rPr lang="en" sz="3059"/>
              <a:t>Monday- Discussion of  the assigned module: Discussion/powerpoint/videos</a:t>
            </a:r>
            <a:endParaRPr sz="3059"/>
          </a:p>
          <a:p>
            <a:pPr indent="0" lvl="0" marL="0" rtl="0" algn="l">
              <a:spcBef>
                <a:spcPts val="1200"/>
              </a:spcBef>
              <a:spcAft>
                <a:spcPts val="0"/>
              </a:spcAft>
              <a:buNone/>
            </a:pPr>
            <a:r>
              <a:rPr lang="en" sz="3059"/>
              <a:t>Tuesday- Clinical/NHA  and Interactive Notebook time</a:t>
            </a:r>
            <a:endParaRPr sz="3059"/>
          </a:p>
          <a:p>
            <a:pPr indent="0" lvl="0" marL="0" rtl="0" algn="l">
              <a:spcBef>
                <a:spcPts val="1200"/>
              </a:spcBef>
              <a:spcAft>
                <a:spcPts val="0"/>
              </a:spcAft>
              <a:buNone/>
            </a:pPr>
            <a:r>
              <a:rPr lang="en" sz="3059"/>
              <a:t>Wednesday- Clinical/NHA and Interactive Notebook time</a:t>
            </a:r>
            <a:endParaRPr sz="3059"/>
          </a:p>
          <a:p>
            <a:pPr indent="0" lvl="0" marL="0" rtl="0" algn="l">
              <a:spcBef>
                <a:spcPts val="1200"/>
              </a:spcBef>
              <a:spcAft>
                <a:spcPts val="0"/>
              </a:spcAft>
              <a:buNone/>
            </a:pPr>
            <a:r>
              <a:rPr lang="en" sz="3059"/>
              <a:t>Thursday- Speed drill (students use their flashcards to drill each other)</a:t>
            </a:r>
            <a:endParaRPr sz="3059"/>
          </a:p>
          <a:p>
            <a:pPr indent="0" lvl="0" marL="0" rtl="0" algn="l">
              <a:spcBef>
                <a:spcPts val="1200"/>
              </a:spcBef>
              <a:spcAft>
                <a:spcPts val="0"/>
              </a:spcAft>
              <a:buNone/>
            </a:pPr>
            <a:r>
              <a:rPr lang="en" sz="3059"/>
              <a:t>Discussion and then activity</a:t>
            </a:r>
            <a:endParaRPr sz="3059"/>
          </a:p>
          <a:p>
            <a:pPr indent="0" lvl="0" marL="0" rtl="0" algn="l">
              <a:spcBef>
                <a:spcPts val="1200"/>
              </a:spcBef>
              <a:spcAft>
                <a:spcPts val="1200"/>
              </a:spcAft>
              <a:buNone/>
            </a:pPr>
            <a:r>
              <a:rPr lang="en" sz="3059"/>
              <a:t>Friday- Exam (or if no exam, Blooket or Quizlet over content). Quiz at the end of each NHA module is required to be completed.</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3"/>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Do We Do Clinicals?</a:t>
            </a:r>
            <a:endParaRPr/>
          </a:p>
        </p:txBody>
      </p:sp>
      <p:sp>
        <p:nvSpPr>
          <p:cNvPr id="196" name="Google Shape;196;p33"/>
          <p:cNvSpPr txBox="1"/>
          <p:nvPr>
            <p:ph idx="1" type="body"/>
          </p:nvPr>
        </p:nvSpPr>
        <p:spPr>
          <a:xfrm>
            <a:off x="311700" y="1417800"/>
            <a:ext cx="8520600" cy="3219000"/>
          </a:xfrm>
          <a:prstGeom prst="rect">
            <a:avLst/>
          </a:prstGeom>
        </p:spPr>
        <p:txBody>
          <a:bodyPr anchorCtr="0" anchor="t" bIns="91425" lIns="91425" spcFirstLastPara="1" rIns="91425" wrap="square" tIns="91425">
            <a:normAutofit fontScale="85000" lnSpcReduction="20000"/>
          </a:bodyPr>
          <a:lstStyle/>
          <a:p>
            <a:pPr indent="-393761" lvl="0" marL="457200" rtl="0" algn="l">
              <a:spcBef>
                <a:spcPts val="0"/>
              </a:spcBef>
              <a:spcAft>
                <a:spcPts val="0"/>
              </a:spcAft>
              <a:buSzPct val="100000"/>
              <a:buChar char="●"/>
            </a:pPr>
            <a:r>
              <a:rPr lang="en" sz="3059"/>
              <a:t>Students go to clinicals every other week on Tuesdays and Wednesdays</a:t>
            </a:r>
            <a:endParaRPr sz="3059"/>
          </a:p>
          <a:p>
            <a:pPr indent="-393761" lvl="0" marL="457200" rtl="0" algn="l">
              <a:spcBef>
                <a:spcPts val="0"/>
              </a:spcBef>
              <a:spcAft>
                <a:spcPts val="0"/>
              </a:spcAft>
              <a:buSzPct val="100000"/>
              <a:buChar char="●"/>
            </a:pPr>
            <a:r>
              <a:rPr lang="en" sz="3059"/>
              <a:t>There are 2 “shifts”; 8 am-11:30 or 1:00-4:30</a:t>
            </a:r>
            <a:endParaRPr sz="3059"/>
          </a:p>
          <a:p>
            <a:pPr indent="-393761" lvl="0" marL="457200" rtl="0" algn="l">
              <a:spcBef>
                <a:spcPts val="0"/>
              </a:spcBef>
              <a:spcAft>
                <a:spcPts val="0"/>
              </a:spcAft>
              <a:buSzPct val="100000"/>
              <a:buChar char="●"/>
            </a:pPr>
            <a:r>
              <a:rPr lang="en" sz="3059"/>
              <a:t>Allowed 1.5 hours to drive to/from clinical and have lunch</a:t>
            </a:r>
            <a:endParaRPr sz="3059"/>
          </a:p>
          <a:p>
            <a:pPr indent="-393761" lvl="0" marL="457200" rtl="0" algn="l">
              <a:spcBef>
                <a:spcPts val="0"/>
              </a:spcBef>
              <a:spcAft>
                <a:spcPts val="0"/>
              </a:spcAft>
              <a:buSzPct val="100000"/>
              <a:buChar char="●"/>
            </a:pPr>
            <a:r>
              <a:rPr lang="en" sz="3059"/>
              <a:t>Clinicals start in January and end first of May</a:t>
            </a:r>
            <a:endParaRPr sz="3059"/>
          </a:p>
          <a:p>
            <a:pPr indent="-393761" lvl="0" marL="457200" rtl="0" algn="l">
              <a:spcBef>
                <a:spcPts val="0"/>
              </a:spcBef>
              <a:spcAft>
                <a:spcPts val="0"/>
              </a:spcAft>
              <a:buSzPct val="100000"/>
              <a:buChar char="●"/>
            </a:pPr>
            <a:r>
              <a:rPr lang="en" sz="3059"/>
              <a:t>Students must be passing all other classes</a:t>
            </a:r>
            <a:endParaRPr sz="3059"/>
          </a:p>
          <a:p>
            <a:pPr indent="-393761" lvl="0" marL="457200" rtl="0" algn="l">
              <a:spcBef>
                <a:spcPts val="0"/>
              </a:spcBef>
              <a:spcAft>
                <a:spcPts val="0"/>
              </a:spcAft>
              <a:buSzPct val="100000"/>
              <a:buChar char="●"/>
            </a:pPr>
            <a:r>
              <a:rPr lang="en" sz="3059"/>
              <a:t>Students miss 2 of their classes 4 x month for 4 months</a:t>
            </a:r>
            <a:endParaRPr sz="3059"/>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4"/>
          <p:cNvSpPr txBox="1"/>
          <p:nvPr>
            <p:ph type="title"/>
          </p:nvPr>
        </p:nvSpPr>
        <p:spPr>
          <a:xfrm>
            <a:off x="509550" y="1921350"/>
            <a:ext cx="8124900" cy="1300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Activities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5"/>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Matching game</a:t>
            </a:r>
            <a:endParaRPr/>
          </a:p>
        </p:txBody>
      </p:sp>
      <p:sp>
        <p:nvSpPr>
          <p:cNvPr id="207" name="Google Shape;207;p35"/>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08" name="Google Shape;208;p35"/>
          <p:cNvPicPr preferRelativeResize="0"/>
          <p:nvPr/>
        </p:nvPicPr>
        <p:blipFill>
          <a:blip r:embed="rId3">
            <a:alphaModFix/>
          </a:blip>
          <a:stretch>
            <a:fillRect/>
          </a:stretch>
        </p:blipFill>
        <p:spPr>
          <a:xfrm>
            <a:off x="696025" y="1417800"/>
            <a:ext cx="3096350" cy="3048000"/>
          </a:xfrm>
          <a:prstGeom prst="rect">
            <a:avLst/>
          </a:prstGeom>
          <a:noFill/>
          <a:ln>
            <a:noFill/>
          </a:ln>
        </p:spPr>
      </p:pic>
      <p:pic>
        <p:nvPicPr>
          <p:cNvPr id="209" name="Google Shape;209;p35"/>
          <p:cNvPicPr preferRelativeResize="0"/>
          <p:nvPr/>
        </p:nvPicPr>
        <p:blipFill>
          <a:blip r:embed="rId4">
            <a:alphaModFix/>
          </a:blip>
          <a:stretch>
            <a:fillRect/>
          </a:stretch>
        </p:blipFill>
        <p:spPr>
          <a:xfrm>
            <a:off x="5650150" y="1417800"/>
            <a:ext cx="3096350" cy="3048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6"/>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Speed Drill:   30 seconds or 1 minute- Rotate</a:t>
            </a:r>
            <a:endParaRPr/>
          </a:p>
        </p:txBody>
      </p:sp>
      <p:pic>
        <p:nvPicPr>
          <p:cNvPr id="215" name="Google Shape;215;p36"/>
          <p:cNvPicPr preferRelativeResize="0"/>
          <p:nvPr/>
        </p:nvPicPr>
        <p:blipFill>
          <a:blip r:embed="rId3">
            <a:alphaModFix/>
          </a:blip>
          <a:stretch>
            <a:fillRect/>
          </a:stretch>
        </p:blipFill>
        <p:spPr>
          <a:xfrm rot="634914">
            <a:off x="527150" y="1469250"/>
            <a:ext cx="2286000" cy="3048000"/>
          </a:xfrm>
          <a:prstGeom prst="rect">
            <a:avLst/>
          </a:prstGeom>
          <a:noFill/>
          <a:ln>
            <a:noFill/>
          </a:ln>
        </p:spPr>
      </p:pic>
      <p:pic>
        <p:nvPicPr>
          <p:cNvPr id="216" name="Google Shape;216;p36"/>
          <p:cNvPicPr preferRelativeResize="0"/>
          <p:nvPr/>
        </p:nvPicPr>
        <p:blipFill>
          <a:blip r:embed="rId4">
            <a:alphaModFix/>
          </a:blip>
          <a:stretch>
            <a:fillRect/>
          </a:stretch>
        </p:blipFill>
        <p:spPr>
          <a:xfrm rot="-781336">
            <a:off x="4886000" y="1636150"/>
            <a:ext cx="2286000" cy="3048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7"/>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Speed Drill Activity: 15 minutes</a:t>
            </a:r>
            <a:endParaRPr/>
          </a:p>
        </p:txBody>
      </p:sp>
      <p:pic>
        <p:nvPicPr>
          <p:cNvPr id="222" name="Google Shape;222;p37"/>
          <p:cNvPicPr preferRelativeResize="0"/>
          <p:nvPr/>
        </p:nvPicPr>
        <p:blipFill>
          <a:blip r:embed="rId3">
            <a:alphaModFix/>
          </a:blip>
          <a:stretch>
            <a:fillRect/>
          </a:stretch>
        </p:blipFill>
        <p:spPr>
          <a:xfrm>
            <a:off x="2055838" y="1017725"/>
            <a:ext cx="5032325" cy="37742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8"/>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Donning/Doffing  and Gait Belt Training</a:t>
            </a:r>
            <a:endParaRPr/>
          </a:p>
        </p:txBody>
      </p:sp>
      <p:pic>
        <p:nvPicPr>
          <p:cNvPr id="228" name="Google Shape;228;p38"/>
          <p:cNvPicPr preferRelativeResize="0"/>
          <p:nvPr/>
        </p:nvPicPr>
        <p:blipFill>
          <a:blip r:embed="rId3">
            <a:alphaModFix/>
          </a:blip>
          <a:stretch>
            <a:fillRect/>
          </a:stretch>
        </p:blipFill>
        <p:spPr>
          <a:xfrm>
            <a:off x="1002625" y="1246900"/>
            <a:ext cx="2589100" cy="3452134"/>
          </a:xfrm>
          <a:prstGeom prst="rect">
            <a:avLst/>
          </a:prstGeom>
          <a:noFill/>
          <a:ln>
            <a:noFill/>
          </a:ln>
        </p:spPr>
      </p:pic>
      <p:pic>
        <p:nvPicPr>
          <p:cNvPr id="229" name="Google Shape;229;p38"/>
          <p:cNvPicPr preferRelativeResize="0"/>
          <p:nvPr/>
        </p:nvPicPr>
        <p:blipFill>
          <a:blip r:embed="rId4">
            <a:alphaModFix/>
          </a:blip>
          <a:stretch>
            <a:fillRect/>
          </a:stretch>
        </p:blipFill>
        <p:spPr>
          <a:xfrm>
            <a:off x="5266325" y="1339033"/>
            <a:ext cx="2589100" cy="345211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9"/>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Nutrition Station</a:t>
            </a:r>
            <a:endParaRPr/>
          </a:p>
        </p:txBody>
      </p:sp>
      <p:pic>
        <p:nvPicPr>
          <p:cNvPr id="235" name="Google Shape;235;p39"/>
          <p:cNvPicPr preferRelativeResize="0"/>
          <p:nvPr/>
        </p:nvPicPr>
        <p:blipFill>
          <a:blip r:embed="rId3">
            <a:alphaModFix/>
          </a:blip>
          <a:stretch>
            <a:fillRect/>
          </a:stretch>
        </p:blipFill>
        <p:spPr>
          <a:xfrm rot="-512305">
            <a:off x="929400" y="1446500"/>
            <a:ext cx="2286000" cy="3048000"/>
          </a:xfrm>
          <a:prstGeom prst="rect">
            <a:avLst/>
          </a:prstGeom>
          <a:noFill/>
          <a:ln>
            <a:noFill/>
          </a:ln>
        </p:spPr>
      </p:pic>
      <p:pic>
        <p:nvPicPr>
          <p:cNvPr id="236" name="Google Shape;236;p39"/>
          <p:cNvPicPr preferRelativeResize="0"/>
          <p:nvPr/>
        </p:nvPicPr>
        <p:blipFill>
          <a:blip r:embed="rId4">
            <a:alphaModFix/>
          </a:blip>
          <a:stretch>
            <a:fillRect/>
          </a:stretch>
        </p:blipFill>
        <p:spPr>
          <a:xfrm>
            <a:off x="3429000" y="1170125"/>
            <a:ext cx="2286000" cy="3048000"/>
          </a:xfrm>
          <a:prstGeom prst="rect">
            <a:avLst/>
          </a:prstGeom>
          <a:noFill/>
          <a:ln>
            <a:noFill/>
          </a:ln>
        </p:spPr>
      </p:pic>
      <p:pic>
        <p:nvPicPr>
          <p:cNvPr id="237" name="Google Shape;237;p39"/>
          <p:cNvPicPr preferRelativeResize="0"/>
          <p:nvPr/>
        </p:nvPicPr>
        <p:blipFill>
          <a:blip r:embed="rId5">
            <a:alphaModFix/>
          </a:blip>
          <a:stretch>
            <a:fillRect/>
          </a:stretch>
        </p:blipFill>
        <p:spPr>
          <a:xfrm rot="432954">
            <a:off x="5897375" y="1446500"/>
            <a:ext cx="2286000" cy="3048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40"/>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Heart Block Chalk</a:t>
            </a:r>
            <a:endParaRPr/>
          </a:p>
        </p:txBody>
      </p:sp>
      <p:pic>
        <p:nvPicPr>
          <p:cNvPr id="243" name="Google Shape;243;p40"/>
          <p:cNvPicPr preferRelativeResize="0"/>
          <p:nvPr/>
        </p:nvPicPr>
        <p:blipFill>
          <a:blip r:embed="rId3">
            <a:alphaModFix/>
          </a:blip>
          <a:stretch>
            <a:fillRect/>
          </a:stretch>
        </p:blipFill>
        <p:spPr>
          <a:xfrm>
            <a:off x="1190825" y="1262250"/>
            <a:ext cx="3197525" cy="3048000"/>
          </a:xfrm>
          <a:prstGeom prst="rect">
            <a:avLst/>
          </a:prstGeom>
          <a:noFill/>
          <a:ln>
            <a:noFill/>
          </a:ln>
        </p:spPr>
      </p:pic>
      <p:pic>
        <p:nvPicPr>
          <p:cNvPr id="244" name="Google Shape;244;p40"/>
          <p:cNvPicPr preferRelativeResize="0"/>
          <p:nvPr/>
        </p:nvPicPr>
        <p:blipFill>
          <a:blip r:embed="rId4">
            <a:alphaModFix/>
          </a:blip>
          <a:stretch>
            <a:fillRect/>
          </a:stretch>
        </p:blipFill>
        <p:spPr>
          <a:xfrm>
            <a:off x="4540750" y="1262250"/>
            <a:ext cx="3197525" cy="3048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1"/>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Proper Lifting</a:t>
            </a:r>
            <a:endParaRPr/>
          </a:p>
        </p:txBody>
      </p:sp>
      <p:pic>
        <p:nvPicPr>
          <p:cNvPr id="250" name="Google Shape;250;p41"/>
          <p:cNvPicPr preferRelativeResize="0"/>
          <p:nvPr/>
        </p:nvPicPr>
        <p:blipFill>
          <a:blip r:embed="rId3">
            <a:alphaModFix/>
          </a:blip>
          <a:stretch>
            <a:fillRect/>
          </a:stretch>
        </p:blipFill>
        <p:spPr>
          <a:xfrm>
            <a:off x="1365350" y="1676800"/>
            <a:ext cx="2715325" cy="3048000"/>
          </a:xfrm>
          <a:prstGeom prst="rect">
            <a:avLst/>
          </a:prstGeom>
          <a:noFill/>
          <a:ln>
            <a:noFill/>
          </a:ln>
        </p:spPr>
      </p:pic>
      <p:pic>
        <p:nvPicPr>
          <p:cNvPr id="251" name="Google Shape;251;p41"/>
          <p:cNvPicPr preferRelativeResize="0"/>
          <p:nvPr/>
        </p:nvPicPr>
        <p:blipFill>
          <a:blip r:embed="rId4">
            <a:alphaModFix/>
          </a:blip>
          <a:stretch>
            <a:fillRect/>
          </a:stretch>
        </p:blipFill>
        <p:spPr>
          <a:xfrm>
            <a:off x="4572000" y="1047750"/>
            <a:ext cx="2715325" cy="304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5"/>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4420"/>
              <a:t>About Me:</a:t>
            </a:r>
            <a:endParaRPr sz="4220"/>
          </a:p>
        </p:txBody>
      </p:sp>
      <p:sp>
        <p:nvSpPr>
          <p:cNvPr id="81" name="Google Shape;81;p15"/>
          <p:cNvSpPr txBox="1"/>
          <p:nvPr>
            <p:ph idx="1" type="body"/>
          </p:nvPr>
        </p:nvSpPr>
        <p:spPr>
          <a:xfrm>
            <a:off x="311700" y="1417800"/>
            <a:ext cx="8520600" cy="31509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a:t>High school: Work-study program as x-ray technician assistant/EKG Technician</a:t>
            </a:r>
            <a:endParaRPr/>
          </a:p>
          <a:p>
            <a:pPr indent="0" lvl="0" marL="0" rtl="0" algn="l">
              <a:spcBef>
                <a:spcPts val="1200"/>
              </a:spcBef>
              <a:spcAft>
                <a:spcPts val="0"/>
              </a:spcAft>
              <a:buNone/>
            </a:pPr>
            <a:r>
              <a:rPr lang="en"/>
              <a:t>After high school: </a:t>
            </a:r>
            <a:r>
              <a:rPr lang="en"/>
              <a:t>Worked at md office (radiologist) performing billing services then worked as an EKG technician in hospital</a:t>
            </a:r>
            <a:endParaRPr/>
          </a:p>
          <a:p>
            <a:pPr indent="0" lvl="0" marL="0" rtl="0" algn="l">
              <a:spcBef>
                <a:spcPts val="1200"/>
              </a:spcBef>
              <a:spcAft>
                <a:spcPts val="0"/>
              </a:spcAft>
              <a:buNone/>
            </a:pPr>
            <a:r>
              <a:rPr lang="en"/>
              <a:t>In 1989, became Registered Nurse (that is 33 years ago)</a:t>
            </a:r>
            <a:endParaRPr/>
          </a:p>
          <a:p>
            <a:pPr indent="0" lvl="0" marL="0" rtl="0" algn="l">
              <a:spcBef>
                <a:spcPts val="1200"/>
              </a:spcBef>
              <a:spcAft>
                <a:spcPts val="0"/>
              </a:spcAft>
              <a:buNone/>
            </a:pPr>
            <a:r>
              <a:rPr lang="en"/>
              <a:t>Neonatal ICU, Newborn nursery, Med-Surg, ICU, Post-Anesthesia Care, Home Health, Occupational Health, Med-surg Nurse manager, House/Nursing supervisor, Asst DON, Infection Control Nurse, School nurse (sub), Currently: Telephonic Triage Nurse and Health Science Teacher.  </a:t>
            </a:r>
            <a:endParaRPr/>
          </a:p>
          <a:p>
            <a:pPr indent="0" lvl="0" marL="0" rtl="0" algn="l">
              <a:spcBef>
                <a:spcPts val="1200"/>
              </a:spcBef>
              <a:spcAft>
                <a:spcPts val="1200"/>
              </a:spcAft>
              <a:buClr>
                <a:schemeClr val="dk1"/>
              </a:buClr>
              <a:buSzPct val="61111"/>
              <a:buFont typeface="Arial"/>
              <a:buNone/>
            </a:pPr>
            <a:r>
              <a:rPr lang="en"/>
              <a:t>Claim to Fame: Traveled to Iraq, Kuwait, Dubai and Afghanistan  (along with most of the 50 states) as an occupational health nurse; Hutto High School Teacher of the month December 2018; HISD High School Teacher of the Year 20-21 and HISD  District Teacher of the Year 2020-2021</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2"/>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Tutorials and Vital Sign Assessments</a:t>
            </a:r>
            <a:endParaRPr/>
          </a:p>
        </p:txBody>
      </p:sp>
      <p:pic>
        <p:nvPicPr>
          <p:cNvPr id="257" name="Google Shape;257;p42"/>
          <p:cNvPicPr preferRelativeResize="0"/>
          <p:nvPr/>
        </p:nvPicPr>
        <p:blipFill>
          <a:blip r:embed="rId3">
            <a:alphaModFix/>
          </a:blip>
          <a:stretch>
            <a:fillRect/>
          </a:stretch>
        </p:blipFill>
        <p:spPr>
          <a:xfrm rot="-594712">
            <a:off x="767675" y="1243450"/>
            <a:ext cx="4268875" cy="3132450"/>
          </a:xfrm>
          <a:prstGeom prst="rect">
            <a:avLst/>
          </a:prstGeom>
          <a:noFill/>
          <a:ln>
            <a:noFill/>
          </a:ln>
        </p:spPr>
      </p:pic>
      <p:pic>
        <p:nvPicPr>
          <p:cNvPr id="258" name="Google Shape;258;p42"/>
          <p:cNvPicPr preferRelativeResize="0"/>
          <p:nvPr/>
        </p:nvPicPr>
        <p:blipFill>
          <a:blip r:embed="rId4">
            <a:alphaModFix/>
          </a:blip>
          <a:stretch>
            <a:fillRect/>
          </a:stretch>
        </p:blipFill>
        <p:spPr>
          <a:xfrm rot="584152">
            <a:off x="5342850" y="1243450"/>
            <a:ext cx="2994225" cy="33278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3"/>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Job Fair</a:t>
            </a:r>
            <a:endParaRPr/>
          </a:p>
        </p:txBody>
      </p:sp>
      <p:pic>
        <p:nvPicPr>
          <p:cNvPr id="264" name="Google Shape;264;p43"/>
          <p:cNvPicPr preferRelativeResize="0"/>
          <p:nvPr/>
        </p:nvPicPr>
        <p:blipFill>
          <a:blip r:embed="rId3">
            <a:alphaModFix/>
          </a:blip>
          <a:stretch>
            <a:fillRect/>
          </a:stretch>
        </p:blipFill>
        <p:spPr>
          <a:xfrm>
            <a:off x="598800" y="1415800"/>
            <a:ext cx="4239334" cy="2542444"/>
          </a:xfrm>
          <a:prstGeom prst="rect">
            <a:avLst/>
          </a:prstGeom>
          <a:noFill/>
          <a:ln>
            <a:noFill/>
          </a:ln>
        </p:spPr>
      </p:pic>
      <p:pic>
        <p:nvPicPr>
          <p:cNvPr id="265" name="Google Shape;265;p43"/>
          <p:cNvPicPr preferRelativeResize="0"/>
          <p:nvPr/>
        </p:nvPicPr>
        <p:blipFill>
          <a:blip r:embed="rId4">
            <a:alphaModFix/>
          </a:blip>
          <a:stretch>
            <a:fillRect/>
          </a:stretch>
        </p:blipFill>
        <p:spPr>
          <a:xfrm>
            <a:off x="5050100" y="1415800"/>
            <a:ext cx="3179500" cy="33899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4"/>
          <p:cNvSpPr txBox="1"/>
          <p:nvPr>
            <p:ph type="title"/>
          </p:nvPr>
        </p:nvSpPr>
        <p:spPr>
          <a:xfrm>
            <a:off x="311700" y="199600"/>
            <a:ext cx="2897100" cy="982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Phlebotomy Prizes</a:t>
            </a:r>
            <a:endParaRPr/>
          </a:p>
        </p:txBody>
      </p:sp>
      <p:pic>
        <p:nvPicPr>
          <p:cNvPr id="271" name="Google Shape;271;p44"/>
          <p:cNvPicPr preferRelativeResize="0"/>
          <p:nvPr/>
        </p:nvPicPr>
        <p:blipFill>
          <a:blip r:embed="rId3">
            <a:alphaModFix/>
          </a:blip>
          <a:stretch>
            <a:fillRect/>
          </a:stretch>
        </p:blipFill>
        <p:spPr>
          <a:xfrm rot="-758339">
            <a:off x="373525" y="1245725"/>
            <a:ext cx="1989050" cy="2652050"/>
          </a:xfrm>
          <a:prstGeom prst="rect">
            <a:avLst/>
          </a:prstGeom>
          <a:noFill/>
          <a:ln>
            <a:noFill/>
          </a:ln>
        </p:spPr>
      </p:pic>
      <p:pic>
        <p:nvPicPr>
          <p:cNvPr id="272" name="Google Shape;272;p44"/>
          <p:cNvPicPr preferRelativeResize="0"/>
          <p:nvPr/>
        </p:nvPicPr>
        <p:blipFill>
          <a:blip r:embed="rId4">
            <a:alphaModFix/>
          </a:blip>
          <a:stretch>
            <a:fillRect/>
          </a:stretch>
        </p:blipFill>
        <p:spPr>
          <a:xfrm rot="955074">
            <a:off x="1485300" y="2585650"/>
            <a:ext cx="1770275" cy="2360350"/>
          </a:xfrm>
          <a:prstGeom prst="rect">
            <a:avLst/>
          </a:prstGeom>
          <a:noFill/>
          <a:ln>
            <a:noFill/>
          </a:ln>
        </p:spPr>
      </p:pic>
      <p:pic>
        <p:nvPicPr>
          <p:cNvPr id="273" name="Google Shape;273;p44"/>
          <p:cNvPicPr preferRelativeResize="0"/>
          <p:nvPr/>
        </p:nvPicPr>
        <p:blipFill>
          <a:blip r:embed="rId5">
            <a:alphaModFix/>
          </a:blip>
          <a:stretch>
            <a:fillRect/>
          </a:stretch>
        </p:blipFill>
        <p:spPr>
          <a:xfrm rot="1048492">
            <a:off x="6641325" y="2184400"/>
            <a:ext cx="2066513" cy="2755351"/>
          </a:xfrm>
          <a:prstGeom prst="rect">
            <a:avLst/>
          </a:prstGeom>
          <a:noFill/>
          <a:ln>
            <a:noFill/>
          </a:ln>
        </p:spPr>
      </p:pic>
      <p:pic>
        <p:nvPicPr>
          <p:cNvPr id="274" name="Google Shape;274;p44"/>
          <p:cNvPicPr preferRelativeResize="0"/>
          <p:nvPr/>
        </p:nvPicPr>
        <p:blipFill>
          <a:blip r:embed="rId6">
            <a:alphaModFix/>
          </a:blip>
          <a:stretch>
            <a:fillRect/>
          </a:stretch>
        </p:blipFill>
        <p:spPr>
          <a:xfrm>
            <a:off x="3012337" y="8"/>
            <a:ext cx="2066525" cy="2755366"/>
          </a:xfrm>
          <a:prstGeom prst="rect">
            <a:avLst/>
          </a:prstGeom>
          <a:noFill/>
          <a:ln>
            <a:noFill/>
          </a:ln>
        </p:spPr>
      </p:pic>
      <p:pic>
        <p:nvPicPr>
          <p:cNvPr id="275" name="Google Shape;275;p44"/>
          <p:cNvPicPr preferRelativeResize="0"/>
          <p:nvPr/>
        </p:nvPicPr>
        <p:blipFill>
          <a:blip r:embed="rId7">
            <a:alphaModFix/>
          </a:blip>
          <a:stretch>
            <a:fillRect/>
          </a:stretch>
        </p:blipFill>
        <p:spPr>
          <a:xfrm rot="584278">
            <a:off x="4014240" y="2510287"/>
            <a:ext cx="2066521" cy="2476275"/>
          </a:xfrm>
          <a:prstGeom prst="rect">
            <a:avLst/>
          </a:prstGeom>
          <a:noFill/>
          <a:ln>
            <a:noFill/>
          </a:ln>
        </p:spPr>
      </p:pic>
      <p:pic>
        <p:nvPicPr>
          <p:cNvPr id="276" name="Google Shape;276;p44"/>
          <p:cNvPicPr preferRelativeResize="0"/>
          <p:nvPr/>
        </p:nvPicPr>
        <p:blipFill>
          <a:blip r:embed="rId4">
            <a:alphaModFix/>
          </a:blip>
          <a:stretch>
            <a:fillRect/>
          </a:stretch>
        </p:blipFill>
        <p:spPr>
          <a:xfrm rot="-419084">
            <a:off x="6092025" y="138183"/>
            <a:ext cx="2066525" cy="275536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5"/>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Sleep Deprivation: </a:t>
            </a:r>
            <a:r>
              <a:rPr lang="en"/>
              <a:t>Occasionally Grace is needed</a:t>
            </a:r>
            <a:endParaRPr/>
          </a:p>
        </p:txBody>
      </p:sp>
      <p:pic>
        <p:nvPicPr>
          <p:cNvPr id="282" name="Google Shape;282;p45"/>
          <p:cNvPicPr preferRelativeResize="0"/>
          <p:nvPr/>
        </p:nvPicPr>
        <p:blipFill>
          <a:blip r:embed="rId3">
            <a:alphaModFix/>
          </a:blip>
          <a:stretch>
            <a:fillRect/>
          </a:stretch>
        </p:blipFill>
        <p:spPr>
          <a:xfrm>
            <a:off x="2885375" y="1211450"/>
            <a:ext cx="2810850" cy="37478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6"/>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Digital Interactive Notebook</a:t>
            </a:r>
            <a:endParaRPr/>
          </a:p>
        </p:txBody>
      </p:sp>
      <p:sp>
        <p:nvSpPr>
          <p:cNvPr id="288" name="Google Shape;288;p46"/>
          <p:cNvSpPr txBox="1"/>
          <p:nvPr>
            <p:ph idx="1" type="body"/>
          </p:nvPr>
        </p:nvSpPr>
        <p:spPr>
          <a:xfrm>
            <a:off x="311700" y="1417950"/>
            <a:ext cx="3999900" cy="31509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One for each certification</a:t>
            </a:r>
            <a:endParaRPr/>
          </a:p>
          <a:p>
            <a:pPr indent="0" lvl="0" marL="0" rtl="0" algn="l">
              <a:spcBef>
                <a:spcPts val="1200"/>
              </a:spcBef>
              <a:spcAft>
                <a:spcPts val="0"/>
              </a:spcAft>
              <a:buNone/>
            </a:pPr>
            <a:r>
              <a:rPr lang="en"/>
              <a:t>Forces students to look at the objectives, find it in the material read it and  then write it down.</a:t>
            </a:r>
            <a:endParaRPr/>
          </a:p>
          <a:p>
            <a:pPr indent="0" lvl="0" marL="0" rtl="0" algn="l">
              <a:spcBef>
                <a:spcPts val="1200"/>
              </a:spcBef>
              <a:spcAft>
                <a:spcPts val="0"/>
              </a:spcAft>
              <a:buNone/>
            </a:pPr>
            <a:r>
              <a:rPr lang="en"/>
              <a:t>Grades are taken on completion of notebook  for the assigned </a:t>
            </a:r>
            <a:r>
              <a:rPr lang="en"/>
              <a:t>modules</a:t>
            </a:r>
            <a:r>
              <a:rPr lang="en"/>
              <a:t> prior to exam.</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https://docs.</a:t>
            </a:r>
            <a:r>
              <a:rPr lang="en"/>
              <a:t>google</a:t>
            </a:r>
            <a:r>
              <a:rPr lang="en"/>
              <a:t>.com/presentation/d/1JRKTaAyhhG_lEJnr0Xv6ccFbru_XwhJuDMgFHW3CaVM/edit?usp=sharing</a:t>
            </a:r>
            <a:endParaRPr/>
          </a:p>
          <a:p>
            <a:pPr indent="0" lvl="0" marL="0" rtl="0" algn="l">
              <a:spcBef>
                <a:spcPts val="1200"/>
              </a:spcBef>
              <a:spcAft>
                <a:spcPts val="1200"/>
              </a:spcAft>
              <a:buNone/>
            </a:pPr>
            <a:r>
              <a:t/>
            </a:r>
            <a:endParaRPr/>
          </a:p>
        </p:txBody>
      </p:sp>
      <p:sp>
        <p:nvSpPr>
          <p:cNvPr id="289" name="Google Shape;289;p46"/>
          <p:cNvSpPr txBox="1"/>
          <p:nvPr>
            <p:ph idx="2" type="body"/>
          </p:nvPr>
        </p:nvSpPr>
        <p:spPr>
          <a:xfrm>
            <a:off x="4832400" y="1417950"/>
            <a:ext cx="3999900" cy="3150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90" name="Google Shape;290;p46"/>
          <p:cNvPicPr preferRelativeResize="0"/>
          <p:nvPr/>
        </p:nvPicPr>
        <p:blipFill>
          <a:blip r:embed="rId3">
            <a:alphaModFix/>
          </a:blip>
          <a:stretch>
            <a:fillRect/>
          </a:stretch>
        </p:blipFill>
        <p:spPr>
          <a:xfrm>
            <a:off x="4832400" y="1017725"/>
            <a:ext cx="3999900" cy="369820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7"/>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EKG Interpretation</a:t>
            </a:r>
            <a:endParaRPr/>
          </a:p>
        </p:txBody>
      </p:sp>
      <p:sp>
        <p:nvSpPr>
          <p:cNvPr id="296" name="Google Shape;296;p47"/>
          <p:cNvSpPr txBox="1"/>
          <p:nvPr>
            <p:ph idx="1" type="body"/>
          </p:nvPr>
        </p:nvSpPr>
        <p:spPr>
          <a:xfrm>
            <a:off x="311700" y="1417800"/>
            <a:ext cx="8520600" cy="31509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sz="3000"/>
              <a:t>Please make a copy for your own use:</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u="sng">
                <a:solidFill>
                  <a:schemeClr val="hlink"/>
                </a:solidFill>
                <a:hlinkClick r:id="rId3"/>
              </a:rPr>
              <a:t>https://docs.google.com/presentation/d/1pfrW4rSp4XR5ZhpJ8Q4Iue9HLRakwLfnlZjKqMP_OZk/edit?usp=sharing</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48"/>
          <p:cNvSpPr txBox="1"/>
          <p:nvPr>
            <p:ph type="title"/>
          </p:nvPr>
        </p:nvSpPr>
        <p:spPr>
          <a:xfrm>
            <a:off x="311700" y="372725"/>
            <a:ext cx="34098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EKG Activity</a:t>
            </a:r>
            <a:endParaRPr/>
          </a:p>
        </p:txBody>
      </p:sp>
      <p:pic>
        <p:nvPicPr>
          <p:cNvPr id="302" name="Google Shape;302;p48"/>
          <p:cNvPicPr preferRelativeResize="0"/>
          <p:nvPr/>
        </p:nvPicPr>
        <p:blipFill>
          <a:blip r:embed="rId3">
            <a:alphaModFix/>
          </a:blip>
          <a:stretch>
            <a:fillRect/>
          </a:stretch>
        </p:blipFill>
        <p:spPr>
          <a:xfrm>
            <a:off x="3101450" y="372725"/>
            <a:ext cx="5297050" cy="45462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9"/>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EKG Class Notes</a:t>
            </a:r>
            <a:endParaRPr/>
          </a:p>
        </p:txBody>
      </p:sp>
      <p:sp>
        <p:nvSpPr>
          <p:cNvPr id="308" name="Google Shape;308;p49"/>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000"/>
              <a:t>Please make a copy for your own use:</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https://docs.google.</a:t>
            </a:r>
            <a:r>
              <a:rPr lang="en"/>
              <a:t>com</a:t>
            </a:r>
            <a:r>
              <a:rPr lang="en"/>
              <a:t>/document/d/1QetRJBChMUkvFFK6URELuJ6-W8lSHoV368bjJV_ucQI/edit?usp=sharing</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50"/>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EKG Pitfalls</a:t>
            </a:r>
            <a:endParaRPr/>
          </a:p>
        </p:txBody>
      </p:sp>
      <p:sp>
        <p:nvSpPr>
          <p:cNvPr id="314" name="Google Shape;314;p50"/>
          <p:cNvSpPr txBox="1"/>
          <p:nvPr>
            <p:ph idx="1" type="body"/>
          </p:nvPr>
        </p:nvSpPr>
        <p:spPr>
          <a:xfrm>
            <a:off x="311700" y="1417800"/>
            <a:ext cx="8520600" cy="31509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sz="2500"/>
              <a:t>This is usually my highest successful certification exam!</a:t>
            </a:r>
            <a:endParaRPr sz="2500"/>
          </a:p>
          <a:p>
            <a:pPr indent="0" lvl="0" marL="0" rtl="0" algn="l">
              <a:spcBef>
                <a:spcPts val="1200"/>
              </a:spcBef>
              <a:spcAft>
                <a:spcPts val="0"/>
              </a:spcAft>
              <a:buNone/>
            </a:pPr>
            <a:r>
              <a:t/>
            </a:r>
            <a:endParaRPr sz="2500"/>
          </a:p>
          <a:p>
            <a:pPr indent="-363537" lvl="0" marL="457200" rtl="0" algn="l">
              <a:spcBef>
                <a:spcPts val="1200"/>
              </a:spcBef>
              <a:spcAft>
                <a:spcPts val="0"/>
              </a:spcAft>
              <a:buSzPct val="100000"/>
              <a:buAutoNum type="arabicPeriod"/>
            </a:pPr>
            <a:r>
              <a:rPr lang="en" sz="2500"/>
              <a:t>Each student must perform 10 EKG’s</a:t>
            </a:r>
            <a:endParaRPr sz="2500"/>
          </a:p>
          <a:p>
            <a:pPr indent="-363537" lvl="0" marL="457200" rtl="0" algn="l">
              <a:spcBef>
                <a:spcPts val="0"/>
              </a:spcBef>
              <a:spcAft>
                <a:spcPts val="0"/>
              </a:spcAft>
              <a:buSzPct val="100000"/>
              <a:buAutoNum type="arabicPeriod"/>
            </a:pPr>
            <a:r>
              <a:rPr lang="en" sz="2500"/>
              <a:t>Students are initially shy and </a:t>
            </a:r>
            <a:r>
              <a:rPr lang="en" sz="2500"/>
              <a:t>hesitant</a:t>
            </a:r>
            <a:r>
              <a:rPr lang="en" sz="2500"/>
              <a:t> to touch the patient's chest</a:t>
            </a:r>
            <a:endParaRPr sz="2500"/>
          </a:p>
          <a:p>
            <a:pPr indent="-363537" lvl="0" marL="457200" rtl="0" algn="l">
              <a:spcBef>
                <a:spcPts val="0"/>
              </a:spcBef>
              <a:spcAft>
                <a:spcPts val="0"/>
              </a:spcAft>
              <a:buSzPct val="100000"/>
              <a:buAutoNum type="arabicPeriod"/>
            </a:pPr>
            <a:r>
              <a:rPr lang="en" sz="2500"/>
              <a:t>Students must provide privacy for their patient; however, that means that you must be in the room with them or in your classroom with the other students</a:t>
            </a:r>
            <a:endParaRPr sz="2500"/>
          </a:p>
          <a:p>
            <a:pPr indent="0" lvl="0" marL="0" rtl="0" algn="l">
              <a:spcBef>
                <a:spcPts val="1200"/>
              </a:spcBef>
              <a:spcAft>
                <a:spcPts val="1200"/>
              </a:spcAft>
              <a:buNone/>
            </a:pPr>
            <a:r>
              <a:t/>
            </a:r>
            <a:endParaRPr sz="25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51"/>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Phlebotomy Digital Interactive Notebook</a:t>
            </a:r>
            <a:endParaRPr/>
          </a:p>
        </p:txBody>
      </p:sp>
      <p:sp>
        <p:nvSpPr>
          <p:cNvPr id="320" name="Google Shape;320;p51"/>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000"/>
              <a:t>P</a:t>
            </a:r>
            <a:r>
              <a:rPr lang="en" sz="3000"/>
              <a:t>lease make a copy for your own use:</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u="sng">
                <a:solidFill>
                  <a:schemeClr val="hlink"/>
                </a:solidFill>
                <a:hlinkClick r:id="rId3"/>
              </a:rPr>
              <a:t>https://docs.google.com/presentation/d/</a:t>
            </a:r>
            <a:r>
              <a:rPr lang="en" u="sng">
                <a:solidFill>
                  <a:schemeClr val="hlink"/>
                </a:solidFill>
                <a:hlinkClick r:id="rId4"/>
              </a:rPr>
              <a:t>1I5P6GFnCLEsTXC1w120kCqDhdFY1qkohrxDILBdEIhQ</a:t>
            </a:r>
            <a:r>
              <a:rPr lang="en" u="sng">
                <a:solidFill>
                  <a:schemeClr val="hlink"/>
                </a:solidFill>
                <a:hlinkClick r:id="rId5"/>
              </a:rPr>
              <a:t>/edit?usp=sharing</a:t>
            </a:r>
            <a:r>
              <a:rPr lang="en"/>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6"/>
          <p:cNvSpPr txBox="1"/>
          <p:nvPr>
            <p:ph type="title"/>
          </p:nvPr>
        </p:nvSpPr>
        <p:spPr>
          <a:xfrm>
            <a:off x="311700" y="445025"/>
            <a:ext cx="8520600" cy="78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4420"/>
              <a:t>What about You</a:t>
            </a:r>
            <a:endParaRPr sz="4320"/>
          </a:p>
        </p:txBody>
      </p:sp>
      <p:sp>
        <p:nvSpPr>
          <p:cNvPr id="87" name="Google Shape;87;p16"/>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4000"/>
              <a:t>Turn to your shoulder partner and share for 1 minute each, what you background is and one (or 2) of your “Claims to Fame”</a:t>
            </a:r>
            <a:endParaRPr sz="40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52"/>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580"/>
              <a:t>Stations Activity: 30 minutes</a:t>
            </a:r>
            <a:endParaRPr sz="3580"/>
          </a:p>
        </p:txBody>
      </p:sp>
      <p:sp>
        <p:nvSpPr>
          <p:cNvPr id="326" name="Google Shape;326;p52"/>
          <p:cNvSpPr txBox="1"/>
          <p:nvPr/>
        </p:nvSpPr>
        <p:spPr>
          <a:xfrm>
            <a:off x="598625" y="1340400"/>
            <a:ext cx="7342800" cy="3032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700">
                <a:latin typeface="Lato"/>
                <a:ea typeface="Lato"/>
                <a:cs typeface="Lato"/>
                <a:sym typeface="Lato"/>
              </a:rPr>
              <a:t>Examples of  stations set around the room:</a:t>
            </a:r>
            <a:endParaRPr sz="3700">
              <a:latin typeface="Lato"/>
              <a:ea typeface="Lato"/>
              <a:cs typeface="Lato"/>
              <a:sym typeface="Lato"/>
            </a:endParaRPr>
          </a:p>
          <a:p>
            <a:pPr indent="-463550" lvl="0" marL="457200" rtl="0" algn="l">
              <a:spcBef>
                <a:spcPts val="0"/>
              </a:spcBef>
              <a:spcAft>
                <a:spcPts val="0"/>
              </a:spcAft>
              <a:buSzPts val="3700"/>
              <a:buFont typeface="Lato"/>
              <a:buChar char="●"/>
            </a:pPr>
            <a:r>
              <a:rPr lang="en" sz="3700">
                <a:latin typeface="Lato"/>
                <a:ea typeface="Lato"/>
                <a:cs typeface="Lato"/>
                <a:sym typeface="Lato"/>
              </a:rPr>
              <a:t>CMA</a:t>
            </a:r>
            <a:endParaRPr sz="3700">
              <a:latin typeface="Lato"/>
              <a:ea typeface="Lato"/>
              <a:cs typeface="Lato"/>
              <a:sym typeface="Lato"/>
            </a:endParaRPr>
          </a:p>
          <a:p>
            <a:pPr indent="-463550" lvl="0" marL="457200" rtl="0" algn="l">
              <a:spcBef>
                <a:spcPts val="0"/>
              </a:spcBef>
              <a:spcAft>
                <a:spcPts val="0"/>
              </a:spcAft>
              <a:buSzPts val="3700"/>
              <a:buFont typeface="Lato"/>
              <a:buChar char="●"/>
            </a:pPr>
            <a:r>
              <a:rPr lang="en" sz="3700">
                <a:latin typeface="Lato"/>
                <a:ea typeface="Lato"/>
                <a:cs typeface="Lato"/>
                <a:sym typeface="Lato"/>
              </a:rPr>
              <a:t>EKG</a:t>
            </a:r>
            <a:endParaRPr sz="3700">
              <a:latin typeface="Lato"/>
              <a:ea typeface="Lato"/>
              <a:cs typeface="Lato"/>
              <a:sym typeface="Lato"/>
            </a:endParaRPr>
          </a:p>
          <a:p>
            <a:pPr indent="-463550" lvl="0" marL="457200" rtl="0" algn="l">
              <a:spcBef>
                <a:spcPts val="0"/>
              </a:spcBef>
              <a:spcAft>
                <a:spcPts val="0"/>
              </a:spcAft>
              <a:buSzPts val="3700"/>
              <a:buFont typeface="Lato"/>
              <a:buChar char="●"/>
            </a:pPr>
            <a:r>
              <a:rPr lang="en" sz="3700">
                <a:latin typeface="Lato"/>
                <a:ea typeface="Lato"/>
                <a:cs typeface="Lato"/>
                <a:sym typeface="Lato"/>
              </a:rPr>
              <a:t>Phlebotomy</a:t>
            </a:r>
            <a:endParaRPr sz="3700">
              <a:latin typeface="Lato"/>
              <a:ea typeface="Lato"/>
              <a:cs typeface="Lato"/>
              <a:sym typeface="Lato"/>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53"/>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Pitfalls of Phlebotomy</a:t>
            </a:r>
            <a:endParaRPr/>
          </a:p>
        </p:txBody>
      </p:sp>
      <p:sp>
        <p:nvSpPr>
          <p:cNvPr id="332" name="Google Shape;332;p53"/>
          <p:cNvSpPr txBox="1"/>
          <p:nvPr>
            <p:ph idx="1" type="body"/>
          </p:nvPr>
        </p:nvSpPr>
        <p:spPr>
          <a:xfrm>
            <a:off x="311700" y="1212950"/>
            <a:ext cx="8520600" cy="3355800"/>
          </a:xfrm>
          <a:prstGeom prst="rect">
            <a:avLst/>
          </a:prstGeom>
        </p:spPr>
        <p:txBody>
          <a:bodyPr anchorCtr="0" anchor="t" bIns="91425" lIns="91425" spcFirstLastPara="1" rIns="91425" wrap="square" tIns="91425">
            <a:normAutofit fontScale="85000"/>
          </a:bodyPr>
          <a:lstStyle/>
          <a:p>
            <a:pPr indent="0" lvl="0" marL="0" rtl="0" algn="l">
              <a:spcBef>
                <a:spcPts val="0"/>
              </a:spcBef>
              <a:spcAft>
                <a:spcPts val="0"/>
              </a:spcAft>
              <a:buNone/>
            </a:pPr>
            <a:r>
              <a:rPr lang="en" sz="2500"/>
              <a:t>Each student must perform 30 successful venipunctures and 10 capillary sticks</a:t>
            </a:r>
            <a:endParaRPr sz="2500"/>
          </a:p>
          <a:p>
            <a:pPr indent="0" lvl="0" marL="0" rtl="0" algn="l">
              <a:spcBef>
                <a:spcPts val="1200"/>
              </a:spcBef>
              <a:spcAft>
                <a:spcPts val="0"/>
              </a:spcAft>
              <a:buNone/>
            </a:pPr>
            <a:r>
              <a:rPr lang="en" sz="2500"/>
              <a:t>MAKE SURE:</a:t>
            </a:r>
            <a:endParaRPr sz="2500"/>
          </a:p>
          <a:p>
            <a:pPr indent="-363537" lvl="0" marL="457200" rtl="0" algn="l">
              <a:spcBef>
                <a:spcPts val="1200"/>
              </a:spcBef>
              <a:spcAft>
                <a:spcPts val="0"/>
              </a:spcAft>
              <a:buSzPct val="100000"/>
              <a:buAutoNum type="arabicPeriod"/>
            </a:pPr>
            <a:r>
              <a:rPr lang="en" sz="2500"/>
              <a:t>Blood and body fluid exposure policy is reviewed and up-to-</a:t>
            </a:r>
            <a:r>
              <a:rPr lang="en" sz="2500"/>
              <a:t>date</a:t>
            </a:r>
            <a:endParaRPr sz="2500"/>
          </a:p>
          <a:p>
            <a:pPr indent="-363537" lvl="0" marL="457200" rtl="0" algn="l">
              <a:spcBef>
                <a:spcPts val="0"/>
              </a:spcBef>
              <a:spcAft>
                <a:spcPts val="0"/>
              </a:spcAft>
              <a:buSzPct val="100000"/>
              <a:buAutoNum type="arabicPeriod"/>
            </a:pPr>
            <a:r>
              <a:rPr lang="en" sz="2500"/>
              <a:t>All students and visitors sign in</a:t>
            </a:r>
            <a:endParaRPr sz="2500"/>
          </a:p>
          <a:p>
            <a:pPr indent="-363537" lvl="0" marL="457200" rtl="0" algn="l">
              <a:spcBef>
                <a:spcPts val="0"/>
              </a:spcBef>
              <a:spcAft>
                <a:spcPts val="0"/>
              </a:spcAft>
              <a:buSzPct val="100000"/>
              <a:buAutoNum type="arabicPeriod"/>
            </a:pPr>
            <a:r>
              <a:rPr lang="en" sz="2500"/>
              <a:t>Release form is signed</a:t>
            </a:r>
            <a:endParaRPr sz="2500"/>
          </a:p>
          <a:p>
            <a:pPr indent="-363537" lvl="0" marL="457200" rtl="0" algn="l">
              <a:spcBef>
                <a:spcPts val="0"/>
              </a:spcBef>
              <a:spcAft>
                <a:spcPts val="0"/>
              </a:spcAft>
              <a:buSzPct val="100000"/>
              <a:buAutoNum type="arabicPeriod"/>
            </a:pPr>
            <a:r>
              <a:rPr lang="en" sz="2500"/>
              <a:t>Students understand the significance of blood leaving the room</a:t>
            </a:r>
            <a:endParaRPr sz="25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pic>
        <p:nvPicPr>
          <p:cNvPr id="337" name="Google Shape;337;p54"/>
          <p:cNvPicPr preferRelativeResize="0"/>
          <p:nvPr/>
        </p:nvPicPr>
        <p:blipFill>
          <a:blip r:embed="rId3">
            <a:alphaModFix/>
          </a:blip>
          <a:stretch>
            <a:fillRect/>
          </a:stretch>
        </p:blipFill>
        <p:spPr>
          <a:xfrm>
            <a:off x="1564950" y="459475"/>
            <a:ext cx="5857875" cy="44481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55"/>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THANK YOU</a:t>
            </a:r>
            <a:endParaRPr/>
          </a:p>
        </p:txBody>
      </p:sp>
      <p:sp>
        <p:nvSpPr>
          <p:cNvPr id="343" name="Google Shape;343;p55"/>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p>
            <a:pPr indent="0" lvl="0" marL="0" rtl="0" algn="l">
              <a:lnSpc>
                <a:spcPct val="100000"/>
              </a:lnSpc>
              <a:spcBef>
                <a:spcPts val="1000"/>
              </a:spcBef>
              <a:spcAft>
                <a:spcPts val="0"/>
              </a:spcAft>
              <a:buNone/>
            </a:pPr>
            <a:r>
              <a:rPr lang="en" sz="2400">
                <a:solidFill>
                  <a:schemeClr val="accent6"/>
                </a:solidFill>
              </a:rPr>
              <a:t>https://www.facebook.com/groups/1106562293071566</a:t>
            </a:r>
            <a:endParaRPr sz="2400">
              <a:solidFill>
                <a:schemeClr val="accent6"/>
              </a:solidFill>
            </a:endParaRPr>
          </a:p>
          <a:p>
            <a:pPr indent="0" lvl="0" marL="0" rtl="0" algn="l">
              <a:lnSpc>
                <a:spcPct val="100000"/>
              </a:lnSpc>
              <a:spcBef>
                <a:spcPts val="1000"/>
              </a:spcBef>
              <a:spcAft>
                <a:spcPts val="0"/>
              </a:spcAft>
              <a:buNone/>
            </a:pPr>
            <a:r>
              <a:rPr lang="en" sz="2400">
                <a:solidFill>
                  <a:schemeClr val="accent6"/>
                </a:solidFill>
              </a:rPr>
              <a:t>Bonnie Heinrich, RN, COHN-S/CM</a:t>
            </a:r>
            <a:endParaRPr sz="2400">
              <a:solidFill>
                <a:schemeClr val="accent6"/>
              </a:solidFill>
            </a:endParaRPr>
          </a:p>
          <a:p>
            <a:pPr indent="0" lvl="0" marL="0" rtl="0" algn="l">
              <a:lnSpc>
                <a:spcPct val="100000"/>
              </a:lnSpc>
              <a:spcBef>
                <a:spcPts val="1000"/>
              </a:spcBef>
              <a:spcAft>
                <a:spcPts val="0"/>
              </a:spcAft>
              <a:buNone/>
            </a:pPr>
            <a:r>
              <a:rPr lang="en" sz="2400">
                <a:solidFill>
                  <a:schemeClr val="accent6"/>
                </a:solidFill>
              </a:rPr>
              <a:t>Hutto ISD</a:t>
            </a:r>
            <a:endParaRPr sz="2400">
              <a:solidFill>
                <a:schemeClr val="accent6"/>
              </a:solidFill>
            </a:endParaRPr>
          </a:p>
          <a:p>
            <a:pPr indent="0" lvl="0" marL="0" rtl="0" algn="l">
              <a:lnSpc>
                <a:spcPct val="100000"/>
              </a:lnSpc>
              <a:spcBef>
                <a:spcPts val="1000"/>
              </a:spcBef>
              <a:spcAft>
                <a:spcPts val="0"/>
              </a:spcAft>
              <a:buNone/>
            </a:pPr>
            <a:r>
              <a:rPr lang="en" sz="2400">
                <a:solidFill>
                  <a:schemeClr val="accent6"/>
                </a:solidFill>
              </a:rPr>
              <a:t>Hutto, Texas</a:t>
            </a:r>
            <a:endParaRPr sz="2400">
              <a:solidFill>
                <a:schemeClr val="accent6"/>
              </a:solidFill>
            </a:endParaRPr>
          </a:p>
          <a:p>
            <a:pPr indent="0" lvl="0" marL="0" rtl="0" algn="l">
              <a:lnSpc>
                <a:spcPct val="100000"/>
              </a:lnSpc>
              <a:spcBef>
                <a:spcPts val="1000"/>
              </a:spcBef>
              <a:spcAft>
                <a:spcPts val="0"/>
              </a:spcAft>
              <a:buNone/>
            </a:pPr>
            <a:r>
              <a:rPr lang="en" sz="2400">
                <a:solidFill>
                  <a:schemeClr val="accent6"/>
                </a:solidFill>
              </a:rPr>
              <a:t>Bonnie.heinrich@huttoisd.net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7"/>
          <p:cNvSpPr txBox="1"/>
          <p:nvPr>
            <p:ph type="title"/>
          </p:nvPr>
        </p:nvSpPr>
        <p:spPr>
          <a:xfrm>
            <a:off x="1388100" y="4007300"/>
            <a:ext cx="6367800" cy="928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Let’s Dig In!</a:t>
            </a:r>
            <a:endParaRPr/>
          </a:p>
        </p:txBody>
      </p:sp>
      <p:pic>
        <p:nvPicPr>
          <p:cNvPr id="93" name="Google Shape;93;p17"/>
          <p:cNvPicPr preferRelativeResize="0"/>
          <p:nvPr/>
        </p:nvPicPr>
        <p:blipFill>
          <a:blip r:embed="rId3">
            <a:alphaModFix/>
          </a:blip>
          <a:stretch>
            <a:fillRect/>
          </a:stretch>
        </p:blipFill>
        <p:spPr>
          <a:xfrm>
            <a:off x="844450" y="0"/>
            <a:ext cx="7293024" cy="40072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8"/>
          <p:cNvSpPr txBox="1"/>
          <p:nvPr>
            <p:ph type="title"/>
          </p:nvPr>
        </p:nvSpPr>
        <p:spPr>
          <a:xfrm>
            <a:off x="311700" y="230300"/>
            <a:ext cx="8520600" cy="78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4520"/>
              <a:t>Why?</a:t>
            </a:r>
            <a:endParaRPr sz="4520"/>
          </a:p>
        </p:txBody>
      </p:sp>
      <p:sp>
        <p:nvSpPr>
          <p:cNvPr id="99" name="Google Shape;99;p18"/>
          <p:cNvSpPr txBox="1"/>
          <p:nvPr>
            <p:ph idx="1" type="body"/>
          </p:nvPr>
        </p:nvSpPr>
        <p:spPr>
          <a:xfrm>
            <a:off x="311700" y="1417950"/>
            <a:ext cx="3999900" cy="3403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500"/>
              <a:t>Why do more than one certification?</a:t>
            </a:r>
            <a:endParaRPr sz="2500"/>
          </a:p>
          <a:p>
            <a:pPr indent="0" lvl="0" marL="0" rtl="0" algn="l">
              <a:spcBef>
                <a:spcPts val="1200"/>
              </a:spcBef>
              <a:spcAft>
                <a:spcPts val="0"/>
              </a:spcAft>
              <a:buNone/>
            </a:pPr>
            <a:r>
              <a:t/>
            </a:r>
            <a:endParaRPr sz="2500"/>
          </a:p>
          <a:p>
            <a:pPr indent="0" lvl="0" marL="0" rtl="0" algn="l">
              <a:spcBef>
                <a:spcPts val="1200"/>
              </a:spcBef>
              <a:spcAft>
                <a:spcPts val="0"/>
              </a:spcAft>
              <a:buNone/>
            </a:pPr>
            <a:r>
              <a:t/>
            </a:r>
            <a:endParaRPr sz="2500"/>
          </a:p>
          <a:p>
            <a:pPr indent="0" lvl="0" marL="0" rtl="0" algn="l">
              <a:spcBef>
                <a:spcPts val="1200"/>
              </a:spcBef>
              <a:spcAft>
                <a:spcPts val="1200"/>
              </a:spcAft>
              <a:buNone/>
            </a:pPr>
            <a:r>
              <a:rPr lang="en" sz="2500"/>
              <a:t>Why do more than two </a:t>
            </a:r>
            <a:r>
              <a:rPr lang="en" sz="2500"/>
              <a:t>certifications</a:t>
            </a:r>
            <a:r>
              <a:rPr lang="en" sz="2500"/>
              <a:t>?</a:t>
            </a:r>
            <a:endParaRPr sz="2500"/>
          </a:p>
        </p:txBody>
      </p:sp>
      <p:sp>
        <p:nvSpPr>
          <p:cNvPr id="100" name="Google Shape;100;p18"/>
          <p:cNvSpPr txBox="1"/>
          <p:nvPr>
            <p:ph idx="2" type="body"/>
          </p:nvPr>
        </p:nvSpPr>
        <p:spPr>
          <a:xfrm>
            <a:off x="4832400" y="2088200"/>
            <a:ext cx="3999900" cy="12591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en" sz="2400"/>
              <a:t>You must find out your own “Why?”</a:t>
            </a:r>
            <a:endParaRPr sz="2400"/>
          </a:p>
          <a:p>
            <a:pPr indent="0" lvl="0" marL="0" rtl="0" algn="ctr">
              <a:spcBef>
                <a:spcPts val="1200"/>
              </a:spcBef>
              <a:spcAft>
                <a:spcPts val="1200"/>
              </a:spcAft>
              <a:buNone/>
            </a:pPr>
            <a:r>
              <a:rPr lang="en" sz="2400"/>
              <a:t>But… here is my “Why?”</a:t>
            </a:r>
            <a:endParaRPr sz="2400"/>
          </a:p>
        </p:txBody>
      </p:sp>
      <p:pic>
        <p:nvPicPr>
          <p:cNvPr id="101" name="Google Shape;101;p18"/>
          <p:cNvPicPr preferRelativeResize="0"/>
          <p:nvPr/>
        </p:nvPicPr>
        <p:blipFill>
          <a:blip r:embed="rId3">
            <a:alphaModFix/>
          </a:blip>
          <a:stretch>
            <a:fillRect/>
          </a:stretch>
        </p:blipFill>
        <p:spPr>
          <a:xfrm>
            <a:off x="1028700" y="2425900"/>
            <a:ext cx="2303050" cy="12590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580"/>
              <a:t>Create The Plan</a:t>
            </a:r>
            <a:endParaRPr sz="3580"/>
          </a:p>
        </p:txBody>
      </p:sp>
      <p:sp>
        <p:nvSpPr>
          <p:cNvPr id="107" name="Google Shape;107;p19"/>
          <p:cNvSpPr txBox="1"/>
          <p:nvPr>
            <p:ph idx="1" type="body"/>
          </p:nvPr>
        </p:nvSpPr>
        <p:spPr>
          <a:xfrm>
            <a:off x="311700" y="1245825"/>
            <a:ext cx="6059700" cy="3559500"/>
          </a:xfrm>
          <a:prstGeom prst="rect">
            <a:avLst/>
          </a:prstGeom>
        </p:spPr>
        <p:txBody>
          <a:bodyPr anchorCtr="0" anchor="t" bIns="91425" lIns="91425" spcFirstLastPara="1" rIns="91425" wrap="square" tIns="91425">
            <a:noAutofit/>
          </a:bodyPr>
          <a:lstStyle/>
          <a:p>
            <a:pPr indent="-374650" lvl="0" marL="457200" rtl="0" algn="l">
              <a:lnSpc>
                <a:spcPct val="95000"/>
              </a:lnSpc>
              <a:spcBef>
                <a:spcPts val="0"/>
              </a:spcBef>
              <a:spcAft>
                <a:spcPts val="0"/>
              </a:spcAft>
              <a:buSzPts val="2300"/>
              <a:buChar char="❏"/>
            </a:pPr>
            <a:r>
              <a:rPr lang="en" sz="2300"/>
              <a:t>Identify your school year, dates, weeks, off times (holidays, teacher inservice dates, mandatory school testing dates, for seniors: senior skip day, senior finals, senior picture day, senior trip, grading periods, etc.</a:t>
            </a:r>
            <a:endParaRPr sz="2300"/>
          </a:p>
          <a:p>
            <a:pPr indent="-374650" lvl="0" marL="457200" rtl="0" algn="l">
              <a:lnSpc>
                <a:spcPct val="95000"/>
              </a:lnSpc>
              <a:spcBef>
                <a:spcPts val="0"/>
              </a:spcBef>
              <a:spcAft>
                <a:spcPts val="0"/>
              </a:spcAft>
              <a:buSzPts val="2300"/>
              <a:buChar char="❏"/>
            </a:pPr>
            <a:r>
              <a:rPr lang="en" sz="2300"/>
              <a:t>Look at the number of weeks/days of instruction. </a:t>
            </a:r>
            <a:endParaRPr sz="2300"/>
          </a:p>
          <a:p>
            <a:pPr indent="-374650" lvl="0" marL="457200" rtl="0" algn="l">
              <a:lnSpc>
                <a:spcPct val="95000"/>
              </a:lnSpc>
              <a:spcBef>
                <a:spcPts val="0"/>
              </a:spcBef>
              <a:spcAft>
                <a:spcPts val="0"/>
              </a:spcAft>
              <a:buSzPts val="2300"/>
              <a:buChar char="❏"/>
            </a:pPr>
            <a:r>
              <a:rPr lang="en" sz="2300"/>
              <a:t>Where are the optimal cut-off dates between </a:t>
            </a:r>
            <a:r>
              <a:rPr lang="en" sz="2300"/>
              <a:t>certifications for each test?</a:t>
            </a:r>
            <a:endParaRPr sz="2300"/>
          </a:p>
        </p:txBody>
      </p:sp>
      <p:pic>
        <p:nvPicPr>
          <p:cNvPr id="108" name="Google Shape;108;p19"/>
          <p:cNvPicPr preferRelativeResize="0"/>
          <p:nvPr/>
        </p:nvPicPr>
        <p:blipFill>
          <a:blip r:embed="rId3">
            <a:alphaModFix/>
          </a:blip>
          <a:stretch>
            <a:fillRect/>
          </a:stretch>
        </p:blipFill>
        <p:spPr>
          <a:xfrm>
            <a:off x="6168600" y="569522"/>
            <a:ext cx="2764199" cy="2280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0"/>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550"/>
              <a:t>We Offer 3 Certifications</a:t>
            </a:r>
            <a:endParaRPr sz="3550"/>
          </a:p>
        </p:txBody>
      </p:sp>
      <p:sp>
        <p:nvSpPr>
          <p:cNvPr id="114" name="Google Shape;114;p20"/>
          <p:cNvSpPr txBox="1"/>
          <p:nvPr>
            <p:ph idx="1" type="body"/>
          </p:nvPr>
        </p:nvSpPr>
        <p:spPr>
          <a:xfrm>
            <a:off x="311700" y="1417950"/>
            <a:ext cx="3999900" cy="315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600"/>
              <a:t>Clinical Medical Assistant</a:t>
            </a:r>
            <a:endParaRPr sz="2600"/>
          </a:p>
          <a:p>
            <a:pPr indent="0" lvl="0" marL="0" rtl="0" algn="l">
              <a:spcBef>
                <a:spcPts val="1200"/>
              </a:spcBef>
              <a:spcAft>
                <a:spcPts val="0"/>
              </a:spcAft>
              <a:buNone/>
            </a:pPr>
            <a:r>
              <a:t/>
            </a:r>
            <a:endParaRPr sz="2600"/>
          </a:p>
          <a:p>
            <a:pPr indent="0" lvl="0" marL="0" rtl="0" algn="l">
              <a:spcBef>
                <a:spcPts val="1200"/>
              </a:spcBef>
              <a:spcAft>
                <a:spcPts val="0"/>
              </a:spcAft>
              <a:buNone/>
            </a:pPr>
            <a:r>
              <a:rPr lang="en" sz="2600"/>
              <a:t>EKG Technician</a:t>
            </a:r>
            <a:endParaRPr sz="2600"/>
          </a:p>
          <a:p>
            <a:pPr indent="0" lvl="0" marL="0" rtl="0" algn="l">
              <a:spcBef>
                <a:spcPts val="1200"/>
              </a:spcBef>
              <a:spcAft>
                <a:spcPts val="0"/>
              </a:spcAft>
              <a:buNone/>
            </a:pPr>
            <a:r>
              <a:t/>
            </a:r>
            <a:endParaRPr sz="2600"/>
          </a:p>
          <a:p>
            <a:pPr indent="0" lvl="0" marL="0" rtl="0" algn="l">
              <a:spcBef>
                <a:spcPts val="1200"/>
              </a:spcBef>
              <a:spcAft>
                <a:spcPts val="1200"/>
              </a:spcAft>
              <a:buNone/>
            </a:pPr>
            <a:r>
              <a:rPr lang="en" sz="2600"/>
              <a:t>Phlebotomy Technician</a:t>
            </a:r>
            <a:endParaRPr sz="2600"/>
          </a:p>
        </p:txBody>
      </p:sp>
      <p:pic>
        <p:nvPicPr>
          <p:cNvPr id="115" name="Google Shape;115;p20"/>
          <p:cNvPicPr preferRelativeResize="0"/>
          <p:nvPr/>
        </p:nvPicPr>
        <p:blipFill>
          <a:blip r:embed="rId3">
            <a:alphaModFix/>
          </a:blip>
          <a:stretch>
            <a:fillRect/>
          </a:stretch>
        </p:blipFill>
        <p:spPr>
          <a:xfrm>
            <a:off x="6191450" y="372725"/>
            <a:ext cx="2640851" cy="2067299"/>
          </a:xfrm>
          <a:prstGeom prst="rect">
            <a:avLst/>
          </a:prstGeom>
          <a:noFill/>
          <a:ln>
            <a:noFill/>
          </a:ln>
        </p:spPr>
      </p:pic>
      <p:pic>
        <p:nvPicPr>
          <p:cNvPr id="116" name="Google Shape;116;p20"/>
          <p:cNvPicPr preferRelativeResize="0"/>
          <p:nvPr/>
        </p:nvPicPr>
        <p:blipFill>
          <a:blip r:embed="rId4">
            <a:alphaModFix/>
          </a:blip>
          <a:stretch>
            <a:fillRect/>
          </a:stretch>
        </p:blipFill>
        <p:spPr>
          <a:xfrm>
            <a:off x="6328700" y="2571750"/>
            <a:ext cx="2631723" cy="2280825"/>
          </a:xfrm>
          <a:prstGeom prst="rect">
            <a:avLst/>
          </a:prstGeom>
          <a:noFill/>
          <a:ln>
            <a:noFill/>
          </a:ln>
        </p:spPr>
      </p:pic>
      <p:pic>
        <p:nvPicPr>
          <p:cNvPr id="117" name="Google Shape;117;p20"/>
          <p:cNvPicPr preferRelativeResize="0"/>
          <p:nvPr/>
        </p:nvPicPr>
        <p:blipFill>
          <a:blip r:embed="rId5">
            <a:alphaModFix/>
          </a:blip>
          <a:stretch>
            <a:fillRect/>
          </a:stretch>
        </p:blipFill>
        <p:spPr>
          <a:xfrm>
            <a:off x="3301050" y="1954625"/>
            <a:ext cx="2890397" cy="19240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1"/>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580"/>
              <a:t>Our Timeline in a Nutshell</a:t>
            </a:r>
            <a:endParaRPr sz="3580"/>
          </a:p>
        </p:txBody>
      </p:sp>
      <p:sp>
        <p:nvSpPr>
          <p:cNvPr id="123" name="Google Shape;123;p21"/>
          <p:cNvSpPr txBox="1"/>
          <p:nvPr>
            <p:ph idx="1" type="body"/>
          </p:nvPr>
        </p:nvSpPr>
        <p:spPr>
          <a:xfrm>
            <a:off x="311700" y="1245825"/>
            <a:ext cx="6469200" cy="332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t>CMA- One module a week for 17 weeks; 3 weeks of review</a:t>
            </a:r>
            <a:endParaRPr sz="1900"/>
          </a:p>
          <a:p>
            <a:pPr indent="0" lvl="0" marL="0" rtl="0" algn="l">
              <a:spcBef>
                <a:spcPts val="1200"/>
              </a:spcBef>
              <a:spcAft>
                <a:spcPts val="0"/>
              </a:spcAft>
              <a:buNone/>
            </a:pPr>
            <a:r>
              <a:rPr lang="en" sz="1900"/>
              <a:t>	National Exam taken last week of January</a:t>
            </a:r>
            <a:endParaRPr sz="1900"/>
          </a:p>
          <a:p>
            <a:pPr indent="0" lvl="0" marL="0" rtl="0" algn="l">
              <a:spcBef>
                <a:spcPts val="1200"/>
              </a:spcBef>
              <a:spcAft>
                <a:spcPts val="0"/>
              </a:spcAft>
              <a:buNone/>
            </a:pPr>
            <a:r>
              <a:rPr lang="en" sz="1900"/>
              <a:t>EKG- One module a week for 3 weeks; 1 week of review</a:t>
            </a:r>
            <a:endParaRPr sz="1900"/>
          </a:p>
          <a:p>
            <a:pPr indent="0" lvl="0" marL="0" rtl="0" algn="l">
              <a:spcBef>
                <a:spcPts val="1200"/>
              </a:spcBef>
              <a:spcAft>
                <a:spcPts val="0"/>
              </a:spcAft>
              <a:buNone/>
            </a:pPr>
            <a:r>
              <a:rPr lang="en" sz="1900"/>
              <a:t>	National Exam taken week before spring break (March)</a:t>
            </a:r>
            <a:endParaRPr sz="1900"/>
          </a:p>
          <a:p>
            <a:pPr indent="0" lvl="0" marL="0" rtl="0" algn="l">
              <a:spcBef>
                <a:spcPts val="1200"/>
              </a:spcBef>
              <a:spcAft>
                <a:spcPts val="0"/>
              </a:spcAft>
              <a:buNone/>
            </a:pPr>
            <a:r>
              <a:rPr lang="en" sz="1900"/>
              <a:t>Phlebotomy- One module/week for 7 wks; 1 wk of  review</a:t>
            </a:r>
            <a:endParaRPr sz="1900"/>
          </a:p>
          <a:p>
            <a:pPr indent="457200" lvl="0" marL="0" rtl="0" algn="l">
              <a:spcBef>
                <a:spcPts val="1200"/>
              </a:spcBef>
              <a:spcAft>
                <a:spcPts val="1200"/>
              </a:spcAft>
              <a:buNone/>
            </a:pPr>
            <a:r>
              <a:rPr lang="en" sz="1900"/>
              <a:t>National Exam taken 1st week of May</a:t>
            </a:r>
            <a:endParaRPr sz="1900"/>
          </a:p>
        </p:txBody>
      </p:sp>
      <p:pic>
        <p:nvPicPr>
          <p:cNvPr id="124" name="Google Shape;124;p21"/>
          <p:cNvPicPr preferRelativeResize="0"/>
          <p:nvPr/>
        </p:nvPicPr>
        <p:blipFill>
          <a:blip r:embed="rId3">
            <a:alphaModFix/>
          </a:blip>
          <a:stretch>
            <a:fillRect/>
          </a:stretch>
        </p:blipFill>
        <p:spPr>
          <a:xfrm flipH="1">
            <a:off x="6620699" y="753350"/>
            <a:ext cx="2371776" cy="1818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