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66" r:id="rId3"/>
    <p:sldId id="273" r:id="rId4"/>
    <p:sldId id="265" r:id="rId5"/>
    <p:sldId id="258" r:id="rId6"/>
    <p:sldId id="259" r:id="rId7"/>
    <p:sldId id="260" r:id="rId8"/>
    <p:sldId id="261" r:id="rId9"/>
    <p:sldId id="269" r:id="rId10"/>
    <p:sldId id="270" r:id="rId11"/>
    <p:sldId id="262" r:id="rId12"/>
    <p:sldId id="263" r:id="rId13"/>
    <p:sldId id="271" r:id="rId14"/>
    <p:sldId id="272" r:id="rId15"/>
    <p:sldId id="274" r:id="rId16"/>
    <p:sldId id="275" r:id="rId17"/>
    <p:sldId id="276" r:id="rId18"/>
    <p:sldId id="277" r:id="rId19"/>
    <p:sldId id="279" r:id="rId20"/>
    <p:sldId id="278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7T15:40:07.0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7T17:17:21.5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2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2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4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8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1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4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8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1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eople celebrating">
            <a:extLst>
              <a:ext uri="{FF2B5EF4-FFF2-40B4-BE49-F238E27FC236}">
                <a16:creationId xmlns:a16="http://schemas.microsoft.com/office/drawing/2014/main" id="{CA5F1B2D-C302-41D1-B58E-5C57F5E21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39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E7637-F30E-42CA-82B5-972BAEBB0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Effective Praise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FA711-36DD-4423-BF89-EF339F6F0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78424"/>
            <a:ext cx="10908792" cy="548640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</a:rPr>
              <a:t>Lori Powell RN, MSN Educator</a:t>
            </a:r>
          </a:p>
          <a:p>
            <a:pPr algn="ctr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</a:rPr>
              <a:t>THOA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37062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E1349-4356-4F4E-B3EE-10058B185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212080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/>
              <a:t>Sub-Categories 3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CD23AD-07F7-4CC5-8640-B30CB97E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2618703"/>
            <a:ext cx="5212080" cy="35748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Outcome or Performance Praise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Prevue of a result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Informational feedback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Gives direction for what to repeat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Details what to modify in future assignments</a:t>
            </a:r>
          </a:p>
          <a:p>
            <a:pPr>
              <a:lnSpc>
                <a:spcPct val="100000"/>
              </a:lnSpc>
            </a:pPr>
            <a:r>
              <a:rPr lang="en-US" dirty="0"/>
              <a:t>Intrinsic motivation enhances constructive feedback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Specific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Supportively articulate</a:t>
            </a:r>
          </a:p>
        </p:txBody>
      </p:sp>
      <p:pic>
        <p:nvPicPr>
          <p:cNvPr id="5" name="Content Placeholder 4" descr="Young girls crafting in a modern studio">
            <a:extLst>
              <a:ext uri="{FF2B5EF4-FFF2-40B4-BE49-F238E27FC236}">
                <a16:creationId xmlns:a16="http://schemas.microsoft.com/office/drawing/2014/main" id="{EC935B0D-81FB-43ED-B8B6-CEFD0C1B2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1657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124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A77BB-4286-485E-9501-EF33F4E2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693" y="344424"/>
            <a:ext cx="6937248" cy="1783080"/>
          </a:xfrm>
        </p:spPr>
        <p:txBody>
          <a:bodyPr anchor="b">
            <a:normAutofit/>
          </a:bodyPr>
          <a:lstStyle/>
          <a:p>
            <a:r>
              <a:rPr lang="en-US" sz="7200" dirty="0"/>
              <a:t>Positive for Most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094080-BDC7-4EF7-A572-6410834B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dirty="0"/>
              <a:t>Understanding students helps to implement effective praise techniques and approaches</a:t>
            </a:r>
          </a:p>
          <a:p>
            <a:r>
              <a:rPr lang="en-US" dirty="0"/>
              <a:t>Lower achieving students and low socioeconomic backgrounds are apt to gain in classroom </a:t>
            </a:r>
          </a:p>
          <a:p>
            <a:r>
              <a:rPr lang="en-US" dirty="0"/>
              <a:t>Students who are more likely to be disappointed educationally may decipher teacher praise as more significant</a:t>
            </a:r>
          </a:p>
        </p:txBody>
      </p:sp>
      <p:pic>
        <p:nvPicPr>
          <p:cNvPr id="5" name="Content Placeholder 4" descr="Five pre-teen children riding school bus">
            <a:extLst>
              <a:ext uri="{FF2B5EF4-FFF2-40B4-BE49-F238E27FC236}">
                <a16:creationId xmlns:a16="http://schemas.microsoft.com/office/drawing/2014/main" id="{31E08E2D-378B-4FD4-9491-9277CC50F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r="23702" b="-1"/>
          <a:stretch/>
        </p:blipFill>
        <p:spPr>
          <a:xfrm>
            <a:off x="0" y="10"/>
            <a:ext cx="5297761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5395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C811B-3810-47C3-958E-AD0D2660C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13177"/>
            <a:ext cx="5565648" cy="1956841"/>
          </a:xfrm>
        </p:spPr>
        <p:txBody>
          <a:bodyPr anchor="b">
            <a:normAutofit/>
          </a:bodyPr>
          <a:lstStyle/>
          <a:p>
            <a:r>
              <a:rPr lang="en-US" sz="6600" dirty="0"/>
              <a:t>Conditioned reinforcer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E8B45D-09DD-47F7-9CD0-21986E893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dirty="0"/>
              <a:t>Multiple reinforcers &gt; singular approaches</a:t>
            </a:r>
          </a:p>
          <a:p>
            <a:r>
              <a:rPr lang="en-US" dirty="0"/>
              <a:t>Behavior specific praise is effective</a:t>
            </a:r>
          </a:p>
          <a:p>
            <a:pPr lvl="1"/>
            <a:r>
              <a:rPr lang="en-US" dirty="0"/>
              <a:t>For student motivation</a:t>
            </a:r>
          </a:p>
          <a:p>
            <a:pPr lvl="1"/>
            <a:r>
              <a:rPr lang="en-US" dirty="0"/>
              <a:t>For classroom management</a:t>
            </a:r>
          </a:p>
          <a:p>
            <a:pPr lvl="1"/>
            <a:r>
              <a:rPr lang="en-US" dirty="0"/>
              <a:t>Adding gestures synergistic</a:t>
            </a:r>
          </a:p>
          <a:p>
            <a:pPr lvl="1"/>
            <a:r>
              <a:rPr lang="en-US" dirty="0"/>
              <a:t>Greatest impact diverse, unique</a:t>
            </a:r>
          </a:p>
          <a:p>
            <a:pPr lvl="1"/>
            <a:r>
              <a:rPr lang="en-US" dirty="0"/>
              <a:t>        for self-esteem and classwork</a:t>
            </a:r>
          </a:p>
        </p:txBody>
      </p:sp>
      <p:pic>
        <p:nvPicPr>
          <p:cNvPr id="5" name="Content Placeholder 4" descr="Laughing girl thumbs up">
            <a:extLst>
              <a:ext uri="{FF2B5EF4-FFF2-40B4-BE49-F238E27FC236}">
                <a16:creationId xmlns:a16="http://schemas.microsoft.com/office/drawing/2014/main" id="{B4A6D33F-13E5-4791-BF0C-4B6C5B521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r="1711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Arrow: Quad 3">
            <a:extLst>
              <a:ext uri="{FF2B5EF4-FFF2-40B4-BE49-F238E27FC236}">
                <a16:creationId xmlns:a16="http://schemas.microsoft.com/office/drawing/2014/main" id="{20B80D63-D2C4-4DB8-BA50-FF0DD3A0517C}"/>
              </a:ext>
            </a:extLst>
          </p:cNvPr>
          <p:cNvSpPr/>
          <p:nvPr/>
        </p:nvSpPr>
        <p:spPr>
          <a:xfrm>
            <a:off x="1377696" y="5868674"/>
            <a:ext cx="423672" cy="398076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4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7DED8-3C3F-4AA8-B29C-220D3E97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Diverse Approaches</a:t>
            </a:r>
          </a:p>
        </p:txBody>
      </p:sp>
      <p:pic>
        <p:nvPicPr>
          <p:cNvPr id="5" name="Content Placeholder 4" descr="Wheelchair student in classroom">
            <a:extLst>
              <a:ext uri="{FF2B5EF4-FFF2-40B4-BE49-F238E27FC236}">
                <a16:creationId xmlns:a16="http://schemas.microsoft.com/office/drawing/2014/main" id="{ADF90494-AFAA-43A2-B839-3FFA96115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4" r="18152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4FB5D5-B6F1-415D-8D07-F6645A37A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542" y="2706624"/>
            <a:ext cx="7496330" cy="348386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/>
              <a:t>Electronic prompting</a:t>
            </a:r>
          </a:p>
          <a:p>
            <a:r>
              <a:rPr lang="en-US" dirty="0"/>
              <a:t>Tactile responses</a:t>
            </a:r>
          </a:p>
          <a:p>
            <a:r>
              <a:rPr lang="en-US" dirty="0"/>
              <a:t>Use of technology</a:t>
            </a:r>
          </a:p>
          <a:p>
            <a:r>
              <a:rPr lang="en-US" dirty="0"/>
              <a:t>Whether face to face or remote, benefits of praise more positive impact than rewards</a:t>
            </a:r>
          </a:p>
        </p:txBody>
      </p:sp>
    </p:spTree>
    <p:extLst>
      <p:ext uri="{BB962C8B-B14F-4D97-AF65-F5344CB8AC3E}">
        <p14:creationId xmlns:p14="http://schemas.microsoft.com/office/powerpoint/2010/main" val="61190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D4779-4CC3-4BCF-871C-6E526D31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6600" dirty="0"/>
              <a:t>Giving is Receiving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8DA4DB-E629-4786-BC38-5EA81170F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872899"/>
            <a:ext cx="5066337" cy="3320668"/>
          </a:xfrm>
        </p:spPr>
        <p:txBody>
          <a:bodyPr>
            <a:normAutofit/>
          </a:bodyPr>
          <a:lstStyle/>
          <a:p>
            <a:r>
              <a:rPr lang="en-US" dirty="0"/>
              <a:t>Increasing student motivation has impact on teachers</a:t>
            </a:r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Negative impact </a:t>
            </a:r>
            <a:r>
              <a:rPr lang="en-US" dirty="0"/>
              <a:t>occurs on praise-r &amp; praise-</a:t>
            </a:r>
            <a:r>
              <a:rPr lang="en-US" dirty="0" err="1"/>
              <a:t>ee</a:t>
            </a:r>
            <a:r>
              <a:rPr lang="en-US" dirty="0"/>
              <a:t> when praise is policy and response along with circumstances is mandated</a:t>
            </a:r>
          </a:p>
          <a:p>
            <a:r>
              <a:rPr lang="en-US" dirty="0"/>
              <a:t>Genuine, detailed and innately personal praise is critical for both students and those offering the praise</a:t>
            </a:r>
          </a:p>
        </p:txBody>
      </p:sp>
      <p:pic>
        <p:nvPicPr>
          <p:cNvPr id="5" name="Content Placeholder 4" descr="High school teacher calling on student in classroom">
            <a:extLst>
              <a:ext uri="{FF2B5EF4-FFF2-40B4-BE49-F238E27FC236}">
                <a16:creationId xmlns:a16="http://schemas.microsoft.com/office/drawing/2014/main" id="{5EA6EBB4-152A-4769-A0B2-11BBE7D8A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r="153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1798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7A7B4-D19D-49BA-8A80-267E1885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7200" dirty="0"/>
              <a:t>Do this…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07AE938-6542-43FE-B266-1880E6CDD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345" y="2468880"/>
            <a:ext cx="7376159" cy="3721608"/>
          </a:xfrm>
        </p:spPr>
        <p:txBody>
          <a:bodyPr>
            <a:noAutofit/>
          </a:bodyPr>
          <a:lstStyle/>
          <a:p>
            <a:r>
              <a:rPr lang="en-US" sz="2400" dirty="0"/>
              <a:t>1. Ensure praise is sincere and bears credibility with students</a:t>
            </a:r>
          </a:p>
          <a:p>
            <a:r>
              <a:rPr lang="en-US" sz="2400" dirty="0"/>
              <a:t>2. Ensure there is careful application considering </a:t>
            </a:r>
          </a:p>
          <a:p>
            <a:pPr lvl="1"/>
            <a:r>
              <a:rPr lang="en-US" dirty="0"/>
              <a:t>timing</a:t>
            </a:r>
          </a:p>
          <a:p>
            <a:pPr lvl="1"/>
            <a:r>
              <a:rPr lang="en-US" dirty="0"/>
              <a:t>Circumstances</a:t>
            </a:r>
          </a:p>
          <a:p>
            <a:pPr lvl="1"/>
            <a:r>
              <a:rPr lang="en-US" dirty="0"/>
              <a:t>student dynamics</a:t>
            </a:r>
          </a:p>
          <a:p>
            <a:pPr lvl="1"/>
            <a:r>
              <a:rPr lang="en-US" dirty="0"/>
              <a:t>setting</a:t>
            </a:r>
          </a:p>
          <a:p>
            <a:r>
              <a:rPr lang="en-US" sz="2400" dirty="0"/>
              <a:t>3. Rather than applaud completion generically, consider saying something like the task is too easy and offer a more challenging one…which means the teacher values challenging tasks that require effort</a:t>
            </a:r>
          </a:p>
        </p:txBody>
      </p:sp>
      <p:pic>
        <p:nvPicPr>
          <p:cNvPr id="5" name="Content Placeholder 4" descr="Child with superhero costume">
            <a:extLst>
              <a:ext uri="{FF2B5EF4-FFF2-40B4-BE49-F238E27FC236}">
                <a16:creationId xmlns:a16="http://schemas.microsoft.com/office/drawing/2014/main" id="{F7107DC8-D2C1-4BB9-A052-64AA7964C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0" r="1747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0724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7A7B4-D19D-49BA-8A80-267E1885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6600"/>
              <a:t>&amp; do this…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07AE938-6542-43FE-B266-1880E6CDD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4. Give praise that is condition on behavior to be reinforced</a:t>
            </a:r>
          </a:p>
          <a:p>
            <a:pPr>
              <a:lnSpc>
                <a:spcPct val="100000"/>
              </a:lnSpc>
            </a:pPr>
            <a:r>
              <a:rPr lang="en-US" sz="2400"/>
              <a:t>5. Be better than average (10%)</a:t>
            </a:r>
          </a:p>
          <a:p>
            <a:pPr>
              <a:lnSpc>
                <a:spcPct val="100000"/>
              </a:lnSpc>
            </a:pPr>
            <a:r>
              <a:rPr lang="en-US" sz="2400"/>
              <a:t>6. Be consistent</a:t>
            </a:r>
          </a:p>
          <a:p>
            <a:pPr>
              <a:lnSpc>
                <a:spcPct val="100000"/>
              </a:lnSpc>
            </a:pPr>
            <a:r>
              <a:rPr lang="en-US" sz="2400"/>
              <a:t>7. Jointly creating short- and long-term goals breeds positive results</a:t>
            </a:r>
          </a:p>
          <a:p>
            <a:pPr>
              <a:lnSpc>
                <a:spcPct val="100000"/>
              </a:lnSpc>
            </a:pPr>
            <a:r>
              <a:rPr lang="en-US" sz="2400"/>
              <a:t>8. Provide opportunity for peer recognition</a:t>
            </a:r>
          </a:p>
        </p:txBody>
      </p:sp>
      <p:pic>
        <p:nvPicPr>
          <p:cNvPr id="5" name="Content Placeholder 4" descr="Child in doctor costume">
            <a:extLst>
              <a:ext uri="{FF2B5EF4-FFF2-40B4-BE49-F238E27FC236}">
                <a16:creationId xmlns:a16="http://schemas.microsoft.com/office/drawing/2014/main" id="{F7107DC8-D2C1-4BB9-A052-64AA7964C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713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7A7B4-D19D-49BA-8A80-267E1885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7200" dirty="0"/>
              <a:t>&amp; this…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07AE938-6542-43FE-B266-1880E6CDD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345" y="2468880"/>
            <a:ext cx="6891527" cy="3721608"/>
          </a:xfrm>
        </p:spPr>
        <p:txBody>
          <a:bodyPr>
            <a:normAutofit/>
          </a:bodyPr>
          <a:lstStyle/>
          <a:p>
            <a:r>
              <a:rPr lang="en-US" dirty="0"/>
              <a:t>9. Value in setting an environment that exudes </a:t>
            </a:r>
          </a:p>
          <a:p>
            <a:pPr lvl="1"/>
            <a:r>
              <a:rPr lang="en-US" dirty="0"/>
              <a:t>Enthusiasm</a:t>
            </a:r>
          </a:p>
          <a:p>
            <a:pPr lvl="1"/>
            <a:r>
              <a:rPr lang="en-US" dirty="0"/>
              <a:t>Motivations</a:t>
            </a:r>
          </a:p>
          <a:p>
            <a:pPr lvl="1"/>
            <a:r>
              <a:rPr lang="en-US" dirty="0"/>
              <a:t>Competency</a:t>
            </a:r>
          </a:p>
          <a:p>
            <a:pPr lvl="1"/>
            <a:r>
              <a:rPr lang="en-US" dirty="0"/>
              <a:t>Flexibility</a:t>
            </a:r>
          </a:p>
          <a:p>
            <a:pPr lvl="1"/>
            <a:r>
              <a:rPr lang="en-US" dirty="0"/>
              <a:t>Creativity</a:t>
            </a:r>
          </a:p>
          <a:p>
            <a:pPr lvl="1"/>
            <a:r>
              <a:rPr lang="en-US" dirty="0"/>
              <a:t>Light-hearted</a:t>
            </a:r>
          </a:p>
          <a:p>
            <a:pPr lvl="1"/>
            <a:r>
              <a:rPr lang="en-US" dirty="0"/>
              <a:t>Empathy</a:t>
            </a:r>
          </a:p>
        </p:txBody>
      </p:sp>
      <p:pic>
        <p:nvPicPr>
          <p:cNvPr id="5" name="Content Placeholder 4" descr="Child with glasses reading">
            <a:extLst>
              <a:ext uri="{FF2B5EF4-FFF2-40B4-BE49-F238E27FC236}">
                <a16:creationId xmlns:a16="http://schemas.microsoft.com/office/drawing/2014/main" id="{F7107DC8-D2C1-4BB9-A052-64AA7964C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6" r="2736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8895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81694-90E6-49FC-9239-87E92114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7200"/>
              <a:t>Don’t do this…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67561-CA22-48D5-882C-AA8FE619D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817073"/>
            <a:ext cx="7428842" cy="490940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Don’t praise easy tasks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Breeds negative impact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Opposes intrinsic motivation</a:t>
            </a:r>
          </a:p>
          <a:p>
            <a:pPr>
              <a:lnSpc>
                <a:spcPct val="100000"/>
              </a:lnSpc>
            </a:pPr>
            <a:r>
              <a:rPr lang="en-US" dirty="0"/>
              <a:t>Don’t praise speed and ease of completing tasks/assignments</a:t>
            </a:r>
          </a:p>
          <a:p>
            <a:pPr>
              <a:lnSpc>
                <a:spcPct val="100000"/>
              </a:lnSpc>
            </a:pPr>
            <a:r>
              <a:rPr lang="en-US" dirty="0"/>
              <a:t>Don’t praise incorrect responses equally to correct responses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Discredits genuine praise</a:t>
            </a:r>
          </a:p>
          <a:p>
            <a:pPr>
              <a:lnSpc>
                <a:spcPct val="100000"/>
              </a:lnSpc>
            </a:pPr>
            <a:r>
              <a:rPr lang="en-US" dirty="0"/>
              <a:t>Abstain from using personal praise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Damaging to intrinsic motivation</a:t>
            </a:r>
          </a:p>
          <a:p>
            <a:pPr>
              <a:lnSpc>
                <a:spcPct val="100000"/>
              </a:lnSpc>
            </a:pPr>
            <a:r>
              <a:rPr lang="en-US" dirty="0"/>
              <a:t>Withhold praise of talent rather than effort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4" descr="Child covering face">
            <a:extLst>
              <a:ext uri="{FF2B5EF4-FFF2-40B4-BE49-F238E27FC236}">
                <a16:creationId xmlns:a16="http://schemas.microsoft.com/office/drawing/2014/main" id="{13E38B2B-B2D2-49C2-8509-E800FD7FE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r="21817" b="2"/>
          <a:stretch/>
        </p:blipFill>
        <p:spPr>
          <a:xfrm>
            <a:off x="7425138" y="2119108"/>
            <a:ext cx="3941064" cy="43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3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2C926-1362-4219-AD24-CAB474F9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 dirty="0"/>
              <a:t>Final thoughts…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148C3C-4DD8-454C-BD2F-25A546AD5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345" y="2465832"/>
            <a:ext cx="6891358" cy="3483864"/>
          </a:xfrm>
        </p:spPr>
        <p:txBody>
          <a:bodyPr>
            <a:normAutofit/>
          </a:bodyPr>
          <a:lstStyle/>
          <a:p>
            <a:r>
              <a:rPr lang="en-US" dirty="0"/>
              <a:t>Praise has benefits…for everyone</a:t>
            </a:r>
          </a:p>
          <a:p>
            <a:r>
              <a:rPr lang="en-US" dirty="0"/>
              <a:t>Types of praise to be used varies</a:t>
            </a:r>
          </a:p>
          <a:p>
            <a:r>
              <a:rPr lang="en-US" dirty="0"/>
              <a:t>Effective praise requires a savvy praise provider</a:t>
            </a:r>
          </a:p>
          <a:p>
            <a:r>
              <a:rPr lang="en-US" dirty="0"/>
              <a:t>Timing is important</a:t>
            </a:r>
          </a:p>
          <a:p>
            <a:r>
              <a:rPr lang="en-US" dirty="0"/>
              <a:t>Best Synergy: Verbal + Tactile + Other Forms</a:t>
            </a:r>
          </a:p>
          <a:p>
            <a:r>
              <a:rPr lang="en-US" dirty="0"/>
              <a:t>Praise specific and unique to each student individually</a:t>
            </a:r>
          </a:p>
          <a:p>
            <a:r>
              <a:rPr lang="en-US" dirty="0"/>
              <a:t>We can develop this knowledge and skill…a most worthwhile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GOAL</a:t>
            </a:r>
          </a:p>
          <a:p>
            <a:endParaRPr lang="en-US" dirty="0"/>
          </a:p>
        </p:txBody>
      </p:sp>
      <p:pic>
        <p:nvPicPr>
          <p:cNvPr id="5" name="Content Placeholder 4" descr="Lighted tunnel">
            <a:extLst>
              <a:ext uri="{FF2B5EF4-FFF2-40B4-BE49-F238E27FC236}">
                <a16:creationId xmlns:a16="http://schemas.microsoft.com/office/drawing/2014/main" id="{E13B42A2-FDB5-4FAA-8B61-445CF7168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5" r="2754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576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C34D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A2CA2-A40A-44F4-BC32-B16D0821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Adding one more…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79B10663-507E-4957-9BF6-D853A0E34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161205"/>
            <a:ext cx="5452872" cy="2065860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000" dirty="0"/>
              <a:t>Doing a million things all at once well is hard…</a:t>
            </a:r>
          </a:p>
          <a:p>
            <a:r>
              <a:rPr lang="en-US" sz="2000" dirty="0"/>
              <a:t>We call it our passion</a:t>
            </a:r>
          </a:p>
          <a:p>
            <a:r>
              <a:rPr lang="en-US" sz="2000" dirty="0"/>
              <a:t>Others call it education</a:t>
            </a:r>
          </a:p>
          <a:p>
            <a:r>
              <a:rPr lang="en-US" sz="2000" dirty="0"/>
              <a:t>Motivation of students is but one SLIVER of a spinning plate</a:t>
            </a:r>
          </a:p>
          <a:p>
            <a:r>
              <a:rPr lang="en-US" sz="2000" dirty="0"/>
              <a:t>Effective praise of students is contained within that SLIVER</a:t>
            </a:r>
          </a:p>
        </p:txBody>
      </p:sp>
      <p:pic>
        <p:nvPicPr>
          <p:cNvPr id="2050" name="Picture 2" descr="All The Things Syndrome. Whenever someone signs up for this… | by Femke van  Schoonhoven | Medium">
            <a:extLst>
              <a:ext uri="{FF2B5EF4-FFF2-40B4-BE49-F238E27FC236}">
                <a16:creationId xmlns:a16="http://schemas.microsoft.com/office/drawing/2014/main" id="{8EA19DFF-DEC4-4064-9048-050743D5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643466"/>
            <a:ext cx="4786942" cy="35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171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'The End' typed on a typewriter">
            <a:extLst>
              <a:ext uri="{FF2B5EF4-FFF2-40B4-BE49-F238E27FC236}">
                <a16:creationId xmlns:a16="http://schemas.microsoft.com/office/drawing/2014/main" id="{3D4F8110-3CF3-41A1-B610-9E512DA2AE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 r="-1" b="-1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D8486-C78E-47E7-9EBC-4E996D940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Finally...&amp; Thanks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F00DE43-3E0C-4C93-A175-152EFF519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961888"/>
            <a:ext cx="10908792" cy="682752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Presentation found in Conference Portal</a:t>
            </a:r>
          </a:p>
        </p:txBody>
      </p:sp>
    </p:spTree>
    <p:extLst>
      <p:ext uri="{BB962C8B-B14F-4D97-AF65-F5344CB8AC3E}">
        <p14:creationId xmlns:p14="http://schemas.microsoft.com/office/powerpoint/2010/main" val="13538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C34D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A36E6-6AB1-45FC-A0B2-69D5AF98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100" dirty="0">
                <a:solidFill>
                  <a:srgbClr val="FFFFFF"/>
                </a:solidFill>
              </a:rPr>
              <a:t>In case you are interested…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0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2E44C941-690A-4AE5-8657-2350E0462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076" y="681738"/>
            <a:ext cx="5138716" cy="54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10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0B67C63-21CE-4DD4-B07B-F0EA5AC8F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7E4ED-CA4D-4EE5-B0E6-B96F603F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" y="170689"/>
            <a:ext cx="11765280" cy="19141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Praise is broadly endorsed as a strengthening technique because it is without cost and can offer inspiration and improved confidence. 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Durwin</a:t>
            </a:r>
            <a:r>
              <a:rPr lang="en-US" sz="2800" dirty="0"/>
              <a:t>-Reese-Weber, 2021)</a:t>
            </a:r>
          </a:p>
        </p:txBody>
      </p:sp>
      <p:pic>
        <p:nvPicPr>
          <p:cNvPr id="4" name="Picture 3" descr="Photo of school study group enjoying learning">
            <a:extLst>
              <a:ext uri="{FF2B5EF4-FFF2-40B4-BE49-F238E27FC236}">
                <a16:creationId xmlns:a16="http://schemas.microsoft.com/office/drawing/2014/main" id="{87661499-57C1-40A4-9C31-5B03A79BA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0" b="24060"/>
          <a:stretch/>
        </p:blipFill>
        <p:spPr>
          <a:xfrm>
            <a:off x="-3028" y="2084832"/>
            <a:ext cx="12191980" cy="4773169"/>
          </a:xfrm>
          <a:custGeom>
            <a:avLst/>
            <a:gdLst/>
            <a:ahLst/>
            <a:cxnLst/>
            <a:rect l="l" t="t" r="r" b="b"/>
            <a:pathLst>
              <a:path w="12192000" h="4206245">
                <a:moveTo>
                  <a:pt x="7221828" y="879"/>
                </a:moveTo>
                <a:cubicBezTo>
                  <a:pt x="7321999" y="5084"/>
                  <a:pt x="7421080" y="23261"/>
                  <a:pt x="7520947" y="31075"/>
                </a:cubicBezTo>
                <a:cubicBezTo>
                  <a:pt x="7615987" y="38571"/>
                  <a:pt x="7711026" y="49499"/>
                  <a:pt x="7806574" y="34506"/>
                </a:cubicBezTo>
                <a:cubicBezTo>
                  <a:pt x="7900292" y="21762"/>
                  <a:pt x="7995077" y="18776"/>
                  <a:pt x="8089405" y="25612"/>
                </a:cubicBezTo>
                <a:cubicBezTo>
                  <a:pt x="8193720" y="30821"/>
                  <a:pt x="8297780" y="48101"/>
                  <a:pt x="8402730" y="33616"/>
                </a:cubicBezTo>
                <a:cubicBezTo>
                  <a:pt x="8415956" y="32269"/>
                  <a:pt x="8429310" y="34010"/>
                  <a:pt x="8441737" y="38699"/>
                </a:cubicBezTo>
                <a:cubicBezTo>
                  <a:pt x="8482535" y="52255"/>
                  <a:pt x="8526485" y="53094"/>
                  <a:pt x="8567778" y="41113"/>
                </a:cubicBezTo>
                <a:cubicBezTo>
                  <a:pt x="8619999" y="27213"/>
                  <a:pt x="8674837" y="26297"/>
                  <a:pt x="8727490" y="38445"/>
                </a:cubicBezTo>
                <a:cubicBezTo>
                  <a:pt x="8805758" y="55470"/>
                  <a:pt x="8884280" y="72242"/>
                  <a:pt x="8965724" y="58266"/>
                </a:cubicBezTo>
                <a:cubicBezTo>
                  <a:pt x="9013117" y="50261"/>
                  <a:pt x="9057079" y="30821"/>
                  <a:pt x="9103836" y="21673"/>
                </a:cubicBezTo>
                <a:cubicBezTo>
                  <a:pt x="9238517" y="-4628"/>
                  <a:pt x="9374470" y="3249"/>
                  <a:pt x="9510422" y="12143"/>
                </a:cubicBezTo>
                <a:cubicBezTo>
                  <a:pt x="9643198" y="20910"/>
                  <a:pt x="9775338" y="38952"/>
                  <a:pt x="9908876" y="36284"/>
                </a:cubicBezTo>
                <a:cubicBezTo>
                  <a:pt x="9937311" y="36500"/>
                  <a:pt x="9965684" y="38876"/>
                  <a:pt x="9993750" y="43400"/>
                </a:cubicBezTo>
                <a:cubicBezTo>
                  <a:pt x="10097938" y="57122"/>
                  <a:pt x="10202634" y="70082"/>
                  <a:pt x="10305678" y="42383"/>
                </a:cubicBezTo>
                <a:cubicBezTo>
                  <a:pt x="10398062" y="17340"/>
                  <a:pt x="10494461" y="10695"/>
                  <a:pt x="10589399" y="22816"/>
                </a:cubicBezTo>
                <a:cubicBezTo>
                  <a:pt x="10714411" y="39194"/>
                  <a:pt x="10840770" y="42777"/>
                  <a:pt x="10966507" y="33489"/>
                </a:cubicBezTo>
                <a:cubicBezTo>
                  <a:pt x="11005971" y="29563"/>
                  <a:pt x="11045651" y="28153"/>
                  <a:pt x="11085306" y="29296"/>
                </a:cubicBezTo>
                <a:cubicBezTo>
                  <a:pt x="11374490" y="42510"/>
                  <a:pt x="11664564" y="25103"/>
                  <a:pt x="11953240" y="55851"/>
                </a:cubicBezTo>
                <a:cubicBezTo>
                  <a:pt x="11998873" y="61232"/>
                  <a:pt x="12044817" y="61626"/>
                  <a:pt x="12090273" y="57111"/>
                </a:cubicBezTo>
                <a:lnTo>
                  <a:pt x="12192000" y="35723"/>
                </a:lnTo>
                <a:lnTo>
                  <a:pt x="12192000" y="4206245"/>
                </a:lnTo>
                <a:lnTo>
                  <a:pt x="0" y="4206245"/>
                </a:lnTo>
                <a:lnTo>
                  <a:pt x="0" y="36060"/>
                </a:lnTo>
                <a:lnTo>
                  <a:pt x="6227" y="34760"/>
                </a:lnTo>
                <a:cubicBezTo>
                  <a:pt x="22764" y="29906"/>
                  <a:pt x="39831" y="27085"/>
                  <a:pt x="57050" y="26374"/>
                </a:cubicBezTo>
                <a:cubicBezTo>
                  <a:pt x="189699" y="9729"/>
                  <a:pt x="322475" y="14176"/>
                  <a:pt x="455759" y="19640"/>
                </a:cubicBezTo>
                <a:cubicBezTo>
                  <a:pt x="687894" y="29042"/>
                  <a:pt x="920283" y="39969"/>
                  <a:pt x="1152799" y="36666"/>
                </a:cubicBezTo>
                <a:cubicBezTo>
                  <a:pt x="1388746" y="33235"/>
                  <a:pt x="1624184" y="40478"/>
                  <a:pt x="1859877" y="50007"/>
                </a:cubicBezTo>
                <a:cubicBezTo>
                  <a:pt x="1963175" y="53946"/>
                  <a:pt x="2067109" y="57884"/>
                  <a:pt x="2168755" y="28534"/>
                </a:cubicBezTo>
                <a:cubicBezTo>
                  <a:pt x="2191727" y="23159"/>
                  <a:pt x="2215678" y="23680"/>
                  <a:pt x="2238383" y="30059"/>
                </a:cubicBezTo>
                <a:cubicBezTo>
                  <a:pt x="2352481" y="56614"/>
                  <a:pt x="2467214" y="64491"/>
                  <a:pt x="2582583" y="38317"/>
                </a:cubicBezTo>
                <a:cubicBezTo>
                  <a:pt x="2715206" y="9602"/>
                  <a:pt x="2851717" y="3465"/>
                  <a:pt x="2986373" y="20148"/>
                </a:cubicBezTo>
                <a:cubicBezTo>
                  <a:pt x="3109493" y="33870"/>
                  <a:pt x="3233247" y="48736"/>
                  <a:pt x="3356620" y="37682"/>
                </a:cubicBezTo>
                <a:cubicBezTo>
                  <a:pt x="3551528" y="20148"/>
                  <a:pt x="3746180" y="35395"/>
                  <a:pt x="3941087" y="40096"/>
                </a:cubicBezTo>
                <a:cubicBezTo>
                  <a:pt x="4005887" y="41621"/>
                  <a:pt x="4071068" y="54962"/>
                  <a:pt x="4135486" y="43018"/>
                </a:cubicBezTo>
                <a:cubicBezTo>
                  <a:pt x="4237006" y="24214"/>
                  <a:pt x="4337382" y="31456"/>
                  <a:pt x="4439028" y="42002"/>
                </a:cubicBezTo>
                <a:cubicBezTo>
                  <a:pt x="4633681" y="62332"/>
                  <a:pt x="4828207" y="72115"/>
                  <a:pt x="5021970" y="33997"/>
                </a:cubicBezTo>
                <a:cubicBezTo>
                  <a:pt x="5082069" y="22054"/>
                  <a:pt x="5141786" y="15193"/>
                  <a:pt x="5202902" y="31202"/>
                </a:cubicBezTo>
                <a:cubicBezTo>
                  <a:pt x="5229888" y="37364"/>
                  <a:pt x="5257981" y="36844"/>
                  <a:pt x="5284727" y="29678"/>
                </a:cubicBezTo>
                <a:cubicBezTo>
                  <a:pt x="5374023" y="9971"/>
                  <a:pt x="5466013" y="5676"/>
                  <a:pt x="5556757" y="16972"/>
                </a:cubicBezTo>
                <a:cubicBezTo>
                  <a:pt x="5631597" y="24214"/>
                  <a:pt x="5706686" y="29296"/>
                  <a:pt x="5781523" y="36920"/>
                </a:cubicBezTo>
                <a:cubicBezTo>
                  <a:pt x="5814812" y="40350"/>
                  <a:pt x="5848485" y="27645"/>
                  <a:pt x="5881264" y="39334"/>
                </a:cubicBezTo>
                <a:cubicBezTo>
                  <a:pt x="5953687" y="65254"/>
                  <a:pt x="6027889" y="62585"/>
                  <a:pt x="6101074" y="48101"/>
                </a:cubicBezTo>
                <a:cubicBezTo>
                  <a:pt x="6253468" y="16133"/>
                  <a:pt x="6410016" y="8916"/>
                  <a:pt x="6564709" y="26755"/>
                </a:cubicBezTo>
                <a:cubicBezTo>
                  <a:pt x="6628873" y="35141"/>
                  <a:pt x="6693292" y="47847"/>
                  <a:pt x="6758599" y="35141"/>
                </a:cubicBezTo>
                <a:cubicBezTo>
                  <a:pt x="6764749" y="34048"/>
                  <a:pt x="6770937" y="36818"/>
                  <a:pt x="6774228" y="42129"/>
                </a:cubicBezTo>
                <a:cubicBezTo>
                  <a:pt x="6806500" y="81517"/>
                  <a:pt x="6848429" y="80246"/>
                  <a:pt x="6891248" y="67541"/>
                </a:cubicBezTo>
                <a:cubicBezTo>
                  <a:pt x="6919353" y="58837"/>
                  <a:pt x="6946899" y="48406"/>
                  <a:pt x="6973708" y="36284"/>
                </a:cubicBezTo>
                <a:cubicBezTo>
                  <a:pt x="7020644" y="16819"/>
                  <a:pt x="7070501" y="5308"/>
                  <a:pt x="7121223" y="2233"/>
                </a:cubicBezTo>
                <a:cubicBezTo>
                  <a:pt x="7154926" y="-372"/>
                  <a:pt x="7188437" y="-522"/>
                  <a:pt x="7221828" y="87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93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CCA42-17C8-40D1-BC0F-286FCB8B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6600" dirty="0"/>
              <a:t>Age Matters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0BEA7B-7E3E-4D8C-A4A2-987683D8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&lt; 7 </a:t>
            </a:r>
            <a:r>
              <a:rPr lang="en-US" dirty="0" err="1"/>
              <a:t>yoa</a:t>
            </a:r>
            <a:r>
              <a:rPr lang="en-US" dirty="0"/>
              <a:t> Praise = </a:t>
            </a:r>
          </a:p>
          <a:p>
            <a:pPr lvl="1"/>
            <a:r>
              <a:rPr lang="en-US" dirty="0"/>
              <a:t>Satisfying Authority</a:t>
            </a:r>
          </a:p>
          <a:p>
            <a:pPr lvl="1"/>
            <a:r>
              <a:rPr lang="en-US" dirty="0"/>
              <a:t>Value praise with awareness of correlation with obedience/scholarly accomplishment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Children tinkering">
            <a:extLst>
              <a:ext uri="{FF2B5EF4-FFF2-40B4-BE49-F238E27FC236}">
                <a16:creationId xmlns:a16="http://schemas.microsoft.com/office/drawing/2014/main" id="{CFAECDB8-6B10-4E48-B58F-BF8053280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r="2677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085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2016F-9EEC-462C-B00D-D1A35F3E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7200" dirty="0"/>
              <a:t>Age Matters 2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0F1859-F285-482A-A900-243D0A998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593" y="2391927"/>
            <a:ext cx="6251110" cy="3483864"/>
          </a:xfrm>
        </p:spPr>
        <p:txBody>
          <a:bodyPr>
            <a:normAutofit/>
          </a:bodyPr>
          <a:lstStyle/>
          <a:p>
            <a:r>
              <a:rPr lang="en-US" dirty="0"/>
              <a:t>HS-Praise = signal of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minimal</a:t>
            </a:r>
            <a:r>
              <a:rPr lang="en-US" dirty="0"/>
              <a:t> ability </a:t>
            </a:r>
          </a:p>
          <a:p>
            <a:r>
              <a:rPr lang="en-US" dirty="0"/>
              <a:t>Effective praise in JH/HS requires</a:t>
            </a:r>
          </a:p>
          <a:p>
            <a:pPr lvl="1"/>
            <a:r>
              <a:rPr lang="en-US" sz="2000" dirty="0"/>
              <a:t>Genuine</a:t>
            </a:r>
          </a:p>
          <a:p>
            <a:pPr lvl="1"/>
            <a:r>
              <a:rPr lang="en-US" sz="2000" dirty="0"/>
              <a:t>Detailed</a:t>
            </a:r>
          </a:p>
          <a:p>
            <a:r>
              <a:rPr lang="en-US" dirty="0"/>
              <a:t>Required to be on level with student’s competency</a:t>
            </a:r>
          </a:p>
          <a:p>
            <a:r>
              <a:rPr lang="en-US" dirty="0"/>
              <a:t>REFRAIN from praising</a:t>
            </a:r>
          </a:p>
          <a:p>
            <a:pPr lvl="1"/>
            <a:r>
              <a:rPr lang="en-US" sz="2000" dirty="0"/>
              <a:t>Effort</a:t>
            </a:r>
          </a:p>
          <a:p>
            <a:pPr lvl="1"/>
            <a:r>
              <a:rPr lang="en-US" sz="2000" dirty="0"/>
              <a:t>Labor</a:t>
            </a:r>
          </a:p>
          <a:p>
            <a:pPr lvl="1"/>
            <a:r>
              <a:rPr lang="en-US" sz="2000" dirty="0"/>
              <a:t>Simple assignments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Kid in paid shirt using desktop computer in classroom">
            <a:extLst>
              <a:ext uri="{FF2B5EF4-FFF2-40B4-BE49-F238E27FC236}">
                <a16:creationId xmlns:a16="http://schemas.microsoft.com/office/drawing/2014/main" id="{91313224-C806-473B-8D42-AD366D66A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8" r="2420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642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86F3B-7EFE-4FD1-A350-E4E07659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257286" cy="2156175"/>
          </a:xfrm>
        </p:spPr>
        <p:txBody>
          <a:bodyPr anchor="b">
            <a:noAutofit/>
          </a:bodyPr>
          <a:lstStyle/>
          <a:p>
            <a:r>
              <a:rPr lang="en-US" sz="5400" dirty="0"/>
              <a:t>Special Student Populations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F5E3974-C2B6-441D-9945-C0F23CDC6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dirty="0"/>
              <a:t>Students with outside point of control are more amenable to praise</a:t>
            </a:r>
          </a:p>
          <a:p>
            <a:r>
              <a:rPr lang="en-US" dirty="0"/>
              <a:t>These students GAIN in the classroom from praise</a:t>
            </a:r>
          </a:p>
          <a:p>
            <a:pPr lvl="1"/>
            <a:r>
              <a:rPr lang="en-US" dirty="0"/>
              <a:t>Lower achieving students </a:t>
            </a:r>
          </a:p>
          <a:p>
            <a:pPr lvl="1"/>
            <a:r>
              <a:rPr lang="en-US" dirty="0"/>
              <a:t>Low socioeconomic backgrounds</a:t>
            </a:r>
          </a:p>
        </p:txBody>
      </p:sp>
      <p:pic>
        <p:nvPicPr>
          <p:cNvPr id="9" name="Content Placeholder 8" descr="Child coloring">
            <a:extLst>
              <a:ext uri="{FF2B5EF4-FFF2-40B4-BE49-F238E27FC236}">
                <a16:creationId xmlns:a16="http://schemas.microsoft.com/office/drawing/2014/main" id="{CB09C93C-D9CE-4054-B75F-C0625535B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r="1891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0842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411124-AF78-450F-AF5E-E9AADA67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76" y="329184"/>
            <a:ext cx="6689196" cy="1783080"/>
          </a:xfrm>
        </p:spPr>
        <p:txBody>
          <a:bodyPr anchor="b">
            <a:normAutofit/>
          </a:bodyPr>
          <a:lstStyle/>
          <a:p>
            <a:r>
              <a:rPr lang="en-US" sz="7200" dirty="0"/>
              <a:t>The Unexpected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79DE97-82A9-4C42-801A-17E138FF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676" y="2706624"/>
            <a:ext cx="6689196" cy="3483864"/>
          </a:xfrm>
        </p:spPr>
        <p:txBody>
          <a:bodyPr>
            <a:normAutofit/>
          </a:bodyPr>
          <a:lstStyle/>
          <a:p>
            <a:r>
              <a:rPr lang="en-US" dirty="0"/>
              <a:t>Unexpected feedback      truly have accomplished something worthwhile </a:t>
            </a:r>
          </a:p>
          <a:p>
            <a:r>
              <a:rPr lang="en-US" dirty="0"/>
              <a:t>Praise can enrich OR destabilize internal motivation of students</a:t>
            </a:r>
          </a:p>
          <a:p>
            <a:r>
              <a:rPr lang="en-US" dirty="0"/>
              <a:t>Positive or Negative Impact depends on:</a:t>
            </a:r>
          </a:p>
          <a:p>
            <a:pPr lvl="1"/>
            <a:r>
              <a:rPr lang="en-US" dirty="0"/>
              <a:t>Kind</a:t>
            </a:r>
          </a:p>
          <a:p>
            <a:pPr lvl="1"/>
            <a:r>
              <a:rPr lang="en-US" dirty="0"/>
              <a:t>Method of delivers</a:t>
            </a:r>
          </a:p>
          <a:p>
            <a:pPr lvl="1"/>
            <a:r>
              <a:rPr lang="en-US" dirty="0"/>
              <a:t>How it is perceived</a:t>
            </a:r>
          </a:p>
        </p:txBody>
      </p:sp>
      <p:pic>
        <p:nvPicPr>
          <p:cNvPr id="5" name="Content Placeholder 4" descr="Girl working on a machine">
            <a:extLst>
              <a:ext uri="{FF2B5EF4-FFF2-40B4-BE49-F238E27FC236}">
                <a16:creationId xmlns:a16="http://schemas.microsoft.com/office/drawing/2014/main" id="{60861601-1160-40CF-B7AD-7BE9C875B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r="3369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Action Button: Go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9228FA6-5D7C-4D6F-A29D-67CBF99BDF0C}"/>
              </a:ext>
            </a:extLst>
          </p:cNvPr>
          <p:cNvSpPr/>
          <p:nvPr/>
        </p:nvSpPr>
        <p:spPr>
          <a:xfrm>
            <a:off x="6925056" y="2850642"/>
            <a:ext cx="310896" cy="3337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99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E1349-4356-4F4E-B3EE-10058B185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/>
              <a:t>Sub-Categories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CD23AD-07F7-4CC5-8640-B30CB97E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Process praise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Method used to complete something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Applies to all ages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Cultivates intrinsic motivation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Cultivates intrinsic sentiments of competence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Adolescents require process praise to be specific</a:t>
            </a:r>
          </a:p>
        </p:txBody>
      </p:sp>
      <p:pic>
        <p:nvPicPr>
          <p:cNvPr id="5" name="Content Placeholder 4" descr="Woman running while looking at phone">
            <a:extLst>
              <a:ext uri="{FF2B5EF4-FFF2-40B4-BE49-F238E27FC236}">
                <a16:creationId xmlns:a16="http://schemas.microsoft.com/office/drawing/2014/main" id="{EC935B0D-81FB-43ED-B8B6-CEFD0C1B2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r="1358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551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E1349-4356-4F4E-B3EE-10058B185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6700" dirty="0"/>
              <a:t>Sub-Categories2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1"/>
          </a:solidFill>
          <a:ln w="38100" cap="rnd">
            <a:solidFill>
              <a:srgbClr val="C34D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CD23AD-07F7-4CC5-8640-B30CB97E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dirty="0"/>
              <a:t>Person Praise</a:t>
            </a:r>
          </a:p>
          <a:p>
            <a:pPr lvl="1"/>
            <a:r>
              <a:rPr lang="en-US" dirty="0"/>
              <a:t>Affirmations of one’s traits or actions</a:t>
            </a:r>
          </a:p>
          <a:p>
            <a:pPr lvl="1"/>
            <a:r>
              <a:rPr lang="en-US" dirty="0"/>
              <a:t>Not specific</a:t>
            </a:r>
          </a:p>
          <a:p>
            <a:pPr lvl="1"/>
            <a:r>
              <a:rPr lang="en-US" dirty="0"/>
              <a:t>Considered to be controlling</a:t>
            </a:r>
          </a:p>
          <a:p>
            <a:pPr lvl="1"/>
            <a:r>
              <a:rPr lang="en-US" dirty="0"/>
              <a:t>May be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detrimental</a:t>
            </a:r>
            <a:r>
              <a:rPr lang="en-US" dirty="0"/>
              <a:t> to intrinsic motivation</a:t>
            </a:r>
          </a:p>
          <a:p>
            <a:pPr lvl="1"/>
            <a:r>
              <a:rPr lang="en-US" dirty="0"/>
              <a:t>Evade difficult assignments</a:t>
            </a:r>
          </a:p>
          <a:p>
            <a:pPr lvl="1"/>
            <a:r>
              <a:rPr lang="en-US" dirty="0"/>
              <a:t>Learned helplessness associated with repeated failures</a:t>
            </a:r>
          </a:p>
          <a:p>
            <a:pPr lvl="1"/>
            <a:r>
              <a:rPr lang="en-US" dirty="0"/>
              <a:t>Feelings of shame, poor self-worth and lack of control for failing</a:t>
            </a:r>
          </a:p>
        </p:txBody>
      </p:sp>
      <p:pic>
        <p:nvPicPr>
          <p:cNvPr id="5" name="Content Placeholder 4" descr="Young multiracial friends">
            <a:extLst>
              <a:ext uri="{FF2B5EF4-FFF2-40B4-BE49-F238E27FC236}">
                <a16:creationId xmlns:a16="http://schemas.microsoft.com/office/drawing/2014/main" id="{EC935B0D-81FB-43ED-B8B6-CEFD0C1B2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5" r="19333" b="-1"/>
          <a:stretch/>
        </p:blipFill>
        <p:spPr>
          <a:xfrm>
            <a:off x="0" y="10"/>
            <a:ext cx="5412861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428988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61A2E"/>
      </a:dk2>
      <a:lt2>
        <a:srgbClr val="F0F3F3"/>
      </a:lt2>
      <a:accent1>
        <a:srgbClr val="C34D61"/>
      </a:accent1>
      <a:accent2>
        <a:srgbClr val="B13B81"/>
      </a:accent2>
      <a:accent3>
        <a:srgbClr val="C34DC3"/>
      </a:accent3>
      <a:accent4>
        <a:srgbClr val="7F3BB1"/>
      </a:accent4>
      <a:accent5>
        <a:srgbClr val="604DC3"/>
      </a:accent5>
      <a:accent6>
        <a:srgbClr val="3B59B1"/>
      </a:accent6>
      <a:hlink>
        <a:srgbClr val="7853C5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688</Words>
  <Application>Microsoft Office PowerPoint</Application>
  <PresentationFormat>Widescreen</PresentationFormat>
  <Paragraphs>128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Modern Love</vt:lpstr>
      <vt:lpstr>The Hand</vt:lpstr>
      <vt:lpstr>SketchyVTI</vt:lpstr>
      <vt:lpstr>Effective Praise</vt:lpstr>
      <vt:lpstr>Adding one more…</vt:lpstr>
      <vt:lpstr>Praise is broadly endorsed as a strengthening technique because it is without cost and can offer inspiration and improved confidence.  (Durwin-Reese-Weber, 2021)</vt:lpstr>
      <vt:lpstr>Age Matters</vt:lpstr>
      <vt:lpstr>Age Matters 2</vt:lpstr>
      <vt:lpstr>Special Student Populations</vt:lpstr>
      <vt:lpstr>The Unexpected</vt:lpstr>
      <vt:lpstr>Sub-Categories</vt:lpstr>
      <vt:lpstr>Sub-Categories2</vt:lpstr>
      <vt:lpstr>Sub-Categories 3</vt:lpstr>
      <vt:lpstr>Positive for Most</vt:lpstr>
      <vt:lpstr>Conditioned reinforcer</vt:lpstr>
      <vt:lpstr>Diverse Approaches</vt:lpstr>
      <vt:lpstr>Giving is Receiving</vt:lpstr>
      <vt:lpstr>Do this…</vt:lpstr>
      <vt:lpstr>&amp; do this…</vt:lpstr>
      <vt:lpstr>&amp; this…</vt:lpstr>
      <vt:lpstr>Don’t do this…</vt:lpstr>
      <vt:lpstr>Final thoughts…</vt:lpstr>
      <vt:lpstr>Finally...&amp; Thanks</vt:lpstr>
      <vt:lpstr>In case you are interested…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Praise</dc:title>
  <dc:creator>Lori Powell</dc:creator>
  <cp:lastModifiedBy>Powell, Lori</cp:lastModifiedBy>
  <cp:revision>5</cp:revision>
  <dcterms:created xsi:type="dcterms:W3CDTF">2022-02-16T22:23:30Z</dcterms:created>
  <dcterms:modified xsi:type="dcterms:W3CDTF">2022-07-17T19:50:48Z</dcterms:modified>
</cp:coreProperties>
</file>