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99" r:id="rId5"/>
    <p:sldMasterId id="2147483778" r:id="rId6"/>
  </p:sldMasterIdLst>
  <p:notesMasterIdLst>
    <p:notesMasterId r:id="rId41"/>
  </p:notesMasterIdLst>
  <p:handoutMasterIdLst>
    <p:handoutMasterId r:id="rId42"/>
  </p:handoutMasterIdLst>
  <p:sldIdLst>
    <p:sldId id="256" r:id="rId7"/>
    <p:sldId id="257" r:id="rId8"/>
    <p:sldId id="266" r:id="rId9"/>
    <p:sldId id="269" r:id="rId10"/>
    <p:sldId id="261" r:id="rId11"/>
    <p:sldId id="270" r:id="rId12"/>
    <p:sldId id="286" r:id="rId13"/>
    <p:sldId id="287" r:id="rId14"/>
    <p:sldId id="271" r:id="rId15"/>
    <p:sldId id="272" r:id="rId16"/>
    <p:sldId id="273" r:id="rId17"/>
    <p:sldId id="280" r:id="rId18"/>
    <p:sldId id="291" r:id="rId19"/>
    <p:sldId id="268" r:id="rId20"/>
    <p:sldId id="282" r:id="rId21"/>
    <p:sldId id="284" r:id="rId22"/>
    <p:sldId id="285" r:id="rId23"/>
    <p:sldId id="281" r:id="rId24"/>
    <p:sldId id="288" r:id="rId25"/>
    <p:sldId id="289" r:id="rId26"/>
    <p:sldId id="259" r:id="rId27"/>
    <p:sldId id="260" r:id="rId28"/>
    <p:sldId id="290" r:id="rId29"/>
    <p:sldId id="262" r:id="rId30"/>
    <p:sldId id="263" r:id="rId31"/>
    <p:sldId id="264" r:id="rId32"/>
    <p:sldId id="258" r:id="rId33"/>
    <p:sldId id="294" r:id="rId34"/>
    <p:sldId id="274" r:id="rId35"/>
    <p:sldId id="275" r:id="rId36"/>
    <p:sldId id="276" r:id="rId37"/>
    <p:sldId id="277" r:id="rId38"/>
    <p:sldId id="278" r:id="rId39"/>
    <p:sldId id="279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28E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93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006"/>
    </p:cViewPr>
  </p:sorterViewPr>
  <p:notesViewPr>
    <p:cSldViewPr snapToGrid="0" showGuides="1">
      <p:cViewPr varScale="1">
        <p:scale>
          <a:sx n="58" d="100"/>
          <a:sy n="58" d="100"/>
        </p:scale>
        <p:origin x="1974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C6F378-CEE8-4832-A75B-01EA9EF5541E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CDB4F3-4787-4420-83FE-FC111F6BC78B}">
      <dgm:prSet/>
      <dgm:spPr/>
      <dgm:t>
        <a:bodyPr/>
        <a:lstStyle/>
        <a:p>
          <a:r>
            <a:rPr lang="en-US"/>
            <a:t>Evocation Stage</a:t>
          </a:r>
        </a:p>
      </dgm:t>
    </dgm:pt>
    <dgm:pt modelId="{E16377ED-BF29-4874-BF10-125A69C93ECD}" type="parTrans" cxnId="{75525BDB-212D-4312-ACAA-BF22F33FD9F7}">
      <dgm:prSet/>
      <dgm:spPr/>
      <dgm:t>
        <a:bodyPr/>
        <a:lstStyle/>
        <a:p>
          <a:endParaRPr lang="en-US"/>
        </a:p>
      </dgm:t>
    </dgm:pt>
    <dgm:pt modelId="{0EECF442-3CDA-4BF3-B194-8B0C3D6457CB}" type="sibTrans" cxnId="{75525BDB-212D-4312-ACAA-BF22F33FD9F7}">
      <dgm:prSet/>
      <dgm:spPr/>
      <dgm:t>
        <a:bodyPr/>
        <a:lstStyle/>
        <a:p>
          <a:endParaRPr lang="en-US"/>
        </a:p>
      </dgm:t>
    </dgm:pt>
    <dgm:pt modelId="{2C11F7BF-A1E5-47B1-9AB7-2AC0D35F8444}">
      <dgm:prSet/>
      <dgm:spPr/>
      <dgm:t>
        <a:bodyPr/>
        <a:lstStyle/>
        <a:p>
          <a:r>
            <a:rPr lang="en-US" dirty="0"/>
            <a:t>Process key components </a:t>
          </a:r>
        </a:p>
      </dgm:t>
    </dgm:pt>
    <dgm:pt modelId="{B0C7C11F-137C-4C6F-858D-E69B8ED0EA4D}" type="parTrans" cxnId="{9E6281AA-CBCB-4936-B900-B2B8B1FC744F}">
      <dgm:prSet/>
      <dgm:spPr/>
      <dgm:t>
        <a:bodyPr/>
        <a:lstStyle/>
        <a:p>
          <a:endParaRPr lang="en-US"/>
        </a:p>
      </dgm:t>
    </dgm:pt>
    <dgm:pt modelId="{E29ED53D-D955-4FF5-8882-1011E6B33BEE}" type="sibTrans" cxnId="{9E6281AA-CBCB-4936-B900-B2B8B1FC744F}">
      <dgm:prSet/>
      <dgm:spPr/>
      <dgm:t>
        <a:bodyPr/>
        <a:lstStyle/>
        <a:p>
          <a:endParaRPr lang="en-US"/>
        </a:p>
      </dgm:t>
    </dgm:pt>
    <dgm:pt modelId="{C0770FEF-2FEA-404F-9CC1-E76FA76396EE}">
      <dgm:prSet/>
      <dgm:spPr/>
      <dgm:t>
        <a:bodyPr/>
        <a:lstStyle/>
        <a:p>
          <a:r>
            <a:rPr lang="en-US"/>
            <a:t>Alternatives Stage</a:t>
          </a:r>
        </a:p>
      </dgm:t>
    </dgm:pt>
    <dgm:pt modelId="{E2A689D9-A891-4409-B7CF-A89B822CCEB2}" type="parTrans" cxnId="{FEBD9F40-0CCE-4567-A90F-0CBD82234A99}">
      <dgm:prSet/>
      <dgm:spPr/>
      <dgm:t>
        <a:bodyPr/>
        <a:lstStyle/>
        <a:p>
          <a:endParaRPr lang="en-US"/>
        </a:p>
      </dgm:t>
    </dgm:pt>
    <dgm:pt modelId="{B6A7A68B-5D51-4B79-8D9D-4D7598A02865}" type="sibTrans" cxnId="{FEBD9F40-0CCE-4567-A90F-0CBD82234A99}">
      <dgm:prSet/>
      <dgm:spPr/>
      <dgm:t>
        <a:bodyPr/>
        <a:lstStyle/>
        <a:p>
          <a:endParaRPr lang="en-US"/>
        </a:p>
      </dgm:t>
    </dgm:pt>
    <dgm:pt modelId="{AAA6D703-87A5-4525-945F-E65C7E20D8BD}">
      <dgm:prSet/>
      <dgm:spPr/>
      <dgm:t>
        <a:bodyPr/>
        <a:lstStyle/>
        <a:p>
          <a:r>
            <a:rPr lang="en-US" dirty="0"/>
            <a:t>Personal application preview</a:t>
          </a:r>
        </a:p>
      </dgm:t>
    </dgm:pt>
    <dgm:pt modelId="{7ADB3DBC-0F4A-4D90-9AFE-1F304C434749}" type="parTrans" cxnId="{CB24FA3B-0B8B-4CBC-AB44-63552C8E55CF}">
      <dgm:prSet/>
      <dgm:spPr/>
      <dgm:t>
        <a:bodyPr/>
        <a:lstStyle/>
        <a:p>
          <a:endParaRPr lang="en-US"/>
        </a:p>
      </dgm:t>
    </dgm:pt>
    <dgm:pt modelId="{03423213-D96A-4400-B51F-70FCC4D9CD09}" type="sibTrans" cxnId="{CB24FA3B-0B8B-4CBC-AB44-63552C8E55CF}">
      <dgm:prSet/>
      <dgm:spPr/>
      <dgm:t>
        <a:bodyPr/>
        <a:lstStyle/>
        <a:p>
          <a:endParaRPr lang="en-US"/>
        </a:p>
      </dgm:t>
    </dgm:pt>
    <dgm:pt modelId="{8E561768-CB60-44EE-8E77-29900AC5C4E0}">
      <dgm:prSet/>
      <dgm:spPr/>
      <dgm:t>
        <a:bodyPr/>
        <a:lstStyle/>
        <a:p>
          <a:r>
            <a:rPr lang="en-US" dirty="0"/>
            <a:t>Seek to evaluate from different perspective</a:t>
          </a:r>
        </a:p>
      </dgm:t>
    </dgm:pt>
    <dgm:pt modelId="{CEC92074-514F-420B-91FD-535EAF3D3C11}" type="parTrans" cxnId="{B9CE8F15-1F09-439F-B022-73FC906EB247}">
      <dgm:prSet/>
      <dgm:spPr/>
      <dgm:t>
        <a:bodyPr/>
        <a:lstStyle/>
        <a:p>
          <a:endParaRPr lang="en-US"/>
        </a:p>
      </dgm:t>
    </dgm:pt>
    <dgm:pt modelId="{2A125530-2DD5-4412-8AFA-D9C7C859E0D5}" type="sibTrans" cxnId="{B9CE8F15-1F09-439F-B022-73FC906EB247}">
      <dgm:prSet/>
      <dgm:spPr/>
      <dgm:t>
        <a:bodyPr/>
        <a:lstStyle/>
        <a:p>
          <a:endParaRPr lang="en-US"/>
        </a:p>
      </dgm:t>
    </dgm:pt>
    <dgm:pt modelId="{1B605019-0779-4A46-A2A6-6BD79E49DDAC}">
      <dgm:prSet/>
      <dgm:spPr/>
      <dgm:t>
        <a:bodyPr/>
        <a:lstStyle/>
        <a:p>
          <a:r>
            <a:rPr lang="en-US" dirty="0"/>
            <a:t>Reflective Thinking Stage</a:t>
          </a:r>
        </a:p>
      </dgm:t>
    </dgm:pt>
    <dgm:pt modelId="{00016EC6-18C0-4CDA-9E10-E4AA2D73DFB3}" type="parTrans" cxnId="{55D275B8-1CE0-4F15-9A70-CF10672A0248}">
      <dgm:prSet/>
      <dgm:spPr/>
      <dgm:t>
        <a:bodyPr/>
        <a:lstStyle/>
        <a:p>
          <a:endParaRPr lang="en-US"/>
        </a:p>
      </dgm:t>
    </dgm:pt>
    <dgm:pt modelId="{14B90E63-E146-4CDE-8611-BADE624520D5}" type="sibTrans" cxnId="{55D275B8-1CE0-4F15-9A70-CF10672A0248}">
      <dgm:prSet/>
      <dgm:spPr/>
      <dgm:t>
        <a:bodyPr/>
        <a:lstStyle/>
        <a:p>
          <a:endParaRPr lang="en-US"/>
        </a:p>
      </dgm:t>
    </dgm:pt>
    <dgm:pt modelId="{8C980230-9286-454A-96BE-233DBF271691}">
      <dgm:prSet/>
      <dgm:spPr/>
      <dgm:t>
        <a:bodyPr/>
        <a:lstStyle/>
        <a:p>
          <a:r>
            <a:rPr lang="en-US" dirty="0"/>
            <a:t>Generalize meaning of the story</a:t>
          </a:r>
        </a:p>
      </dgm:t>
    </dgm:pt>
    <dgm:pt modelId="{3B318BF1-6C04-4A8E-9312-8DB9BC0FFC57}" type="parTrans" cxnId="{D4F95FB6-25EE-4D48-91CC-A88A5744351B}">
      <dgm:prSet/>
      <dgm:spPr/>
      <dgm:t>
        <a:bodyPr/>
        <a:lstStyle/>
        <a:p>
          <a:endParaRPr lang="en-US"/>
        </a:p>
      </dgm:t>
    </dgm:pt>
    <dgm:pt modelId="{23D512AD-A1FE-4D0C-AF57-ED4C779C092B}" type="sibTrans" cxnId="{D4F95FB6-25EE-4D48-91CC-A88A5744351B}">
      <dgm:prSet/>
      <dgm:spPr/>
      <dgm:t>
        <a:bodyPr/>
        <a:lstStyle/>
        <a:p>
          <a:endParaRPr lang="en-US"/>
        </a:p>
      </dgm:t>
    </dgm:pt>
    <dgm:pt modelId="{F852E297-3FDF-416D-91C0-150B1D88375F}">
      <dgm:prSet/>
      <dgm:spPr/>
      <dgm:t>
        <a:bodyPr/>
        <a:lstStyle/>
        <a:p>
          <a:r>
            <a:rPr lang="en-US" dirty="0"/>
            <a:t>Evaluation Stage</a:t>
          </a:r>
        </a:p>
      </dgm:t>
    </dgm:pt>
    <dgm:pt modelId="{9025DB9F-A4D0-408B-95A7-974661875530}" type="parTrans" cxnId="{EA3E0A3D-344B-49B1-A18B-9AFE76D4D263}">
      <dgm:prSet/>
      <dgm:spPr/>
      <dgm:t>
        <a:bodyPr/>
        <a:lstStyle/>
        <a:p>
          <a:endParaRPr lang="en-US"/>
        </a:p>
      </dgm:t>
    </dgm:pt>
    <dgm:pt modelId="{CDA2FDAA-E3F0-4DA2-82F2-E09FC282B30D}" type="sibTrans" cxnId="{EA3E0A3D-344B-49B1-A18B-9AFE76D4D263}">
      <dgm:prSet/>
      <dgm:spPr/>
      <dgm:t>
        <a:bodyPr/>
        <a:lstStyle/>
        <a:p>
          <a:endParaRPr lang="en-US"/>
        </a:p>
      </dgm:t>
    </dgm:pt>
    <dgm:pt modelId="{BCD5C851-EF8C-4002-A268-246629FAA833}">
      <dgm:prSet/>
      <dgm:spPr/>
      <dgm:t>
        <a:bodyPr/>
        <a:lstStyle/>
        <a:p>
          <a:r>
            <a:rPr lang="en-US" dirty="0"/>
            <a:t>Articulate what was learned </a:t>
          </a:r>
        </a:p>
      </dgm:t>
    </dgm:pt>
    <dgm:pt modelId="{983E08F3-D225-4FE2-B1FE-5854505E48B2}" type="parTrans" cxnId="{5AF43C0C-E2D2-4B97-9F5D-91ACDC5C0F67}">
      <dgm:prSet/>
      <dgm:spPr/>
      <dgm:t>
        <a:bodyPr/>
        <a:lstStyle/>
        <a:p>
          <a:endParaRPr lang="en-US"/>
        </a:p>
      </dgm:t>
    </dgm:pt>
    <dgm:pt modelId="{45DF2C0F-24FC-4E0C-BB52-C0451998EA58}" type="sibTrans" cxnId="{5AF43C0C-E2D2-4B97-9F5D-91ACDC5C0F67}">
      <dgm:prSet/>
      <dgm:spPr/>
      <dgm:t>
        <a:bodyPr/>
        <a:lstStyle/>
        <a:p>
          <a:endParaRPr lang="en-US"/>
        </a:p>
      </dgm:t>
    </dgm:pt>
    <dgm:pt modelId="{1453D1FF-C5C7-48F5-9016-158206B4EAA8}">
      <dgm:prSet/>
      <dgm:spPr/>
      <dgm:t>
        <a:bodyPr/>
        <a:lstStyle/>
        <a:p>
          <a:r>
            <a:rPr lang="en-US" dirty="0"/>
            <a:t>Identify application opportunities</a:t>
          </a:r>
        </a:p>
      </dgm:t>
    </dgm:pt>
    <dgm:pt modelId="{33A88C76-9577-4980-A6D5-9D86371E767F}" type="parTrans" cxnId="{1197DA46-1CE9-44A6-A91D-B8148DD27E62}">
      <dgm:prSet/>
      <dgm:spPr/>
      <dgm:t>
        <a:bodyPr/>
        <a:lstStyle/>
        <a:p>
          <a:endParaRPr lang="en-US"/>
        </a:p>
      </dgm:t>
    </dgm:pt>
    <dgm:pt modelId="{D5194240-63A6-4CDD-ACC0-833609A88B52}" type="sibTrans" cxnId="{1197DA46-1CE9-44A6-A91D-B8148DD27E62}">
      <dgm:prSet/>
      <dgm:spPr/>
      <dgm:t>
        <a:bodyPr/>
        <a:lstStyle/>
        <a:p>
          <a:endParaRPr lang="en-US"/>
        </a:p>
      </dgm:t>
    </dgm:pt>
    <dgm:pt modelId="{E898495E-B090-4821-B416-B2799F472081}" type="pres">
      <dgm:prSet presAssocID="{8CC6F378-CEE8-4832-A75B-01EA9EF5541E}" presName="outerComposite" presStyleCnt="0">
        <dgm:presLayoutVars>
          <dgm:chMax val="5"/>
          <dgm:dir/>
          <dgm:resizeHandles val="exact"/>
        </dgm:presLayoutVars>
      </dgm:prSet>
      <dgm:spPr/>
    </dgm:pt>
    <dgm:pt modelId="{EAAE782D-9315-4AF1-A76C-C8F9741FB0E1}" type="pres">
      <dgm:prSet presAssocID="{8CC6F378-CEE8-4832-A75B-01EA9EF5541E}" presName="dummyMaxCanvas" presStyleCnt="0">
        <dgm:presLayoutVars/>
      </dgm:prSet>
      <dgm:spPr/>
    </dgm:pt>
    <dgm:pt modelId="{9D706C01-3589-462F-AA12-083A41B1B080}" type="pres">
      <dgm:prSet presAssocID="{8CC6F378-CEE8-4832-A75B-01EA9EF5541E}" presName="FourNodes_1" presStyleLbl="node1" presStyleIdx="0" presStyleCnt="4">
        <dgm:presLayoutVars>
          <dgm:bulletEnabled val="1"/>
        </dgm:presLayoutVars>
      </dgm:prSet>
      <dgm:spPr/>
    </dgm:pt>
    <dgm:pt modelId="{5399F09A-A1C7-4F87-8DEB-AC6948E80562}" type="pres">
      <dgm:prSet presAssocID="{8CC6F378-CEE8-4832-A75B-01EA9EF5541E}" presName="FourNodes_2" presStyleLbl="node1" presStyleIdx="1" presStyleCnt="4">
        <dgm:presLayoutVars>
          <dgm:bulletEnabled val="1"/>
        </dgm:presLayoutVars>
      </dgm:prSet>
      <dgm:spPr/>
    </dgm:pt>
    <dgm:pt modelId="{C1EE0DB8-96E5-4408-8E0B-CD21880954EC}" type="pres">
      <dgm:prSet presAssocID="{8CC6F378-CEE8-4832-A75B-01EA9EF5541E}" presName="FourNodes_3" presStyleLbl="node1" presStyleIdx="2" presStyleCnt="4">
        <dgm:presLayoutVars>
          <dgm:bulletEnabled val="1"/>
        </dgm:presLayoutVars>
      </dgm:prSet>
      <dgm:spPr/>
    </dgm:pt>
    <dgm:pt modelId="{9EF2161D-F161-48A5-963E-99ED7269A8A6}" type="pres">
      <dgm:prSet presAssocID="{8CC6F378-CEE8-4832-A75B-01EA9EF5541E}" presName="FourNodes_4" presStyleLbl="node1" presStyleIdx="3" presStyleCnt="4">
        <dgm:presLayoutVars>
          <dgm:bulletEnabled val="1"/>
        </dgm:presLayoutVars>
      </dgm:prSet>
      <dgm:spPr/>
    </dgm:pt>
    <dgm:pt modelId="{BF24D133-579A-48E7-BADB-6134A8850CEE}" type="pres">
      <dgm:prSet presAssocID="{8CC6F378-CEE8-4832-A75B-01EA9EF5541E}" presName="FourConn_1-2" presStyleLbl="fgAccFollowNode1" presStyleIdx="0" presStyleCnt="3">
        <dgm:presLayoutVars>
          <dgm:bulletEnabled val="1"/>
        </dgm:presLayoutVars>
      </dgm:prSet>
      <dgm:spPr/>
    </dgm:pt>
    <dgm:pt modelId="{6EB2EC8A-E2C5-4896-938B-46299C10805A}" type="pres">
      <dgm:prSet presAssocID="{8CC6F378-CEE8-4832-A75B-01EA9EF5541E}" presName="FourConn_2-3" presStyleLbl="fgAccFollowNode1" presStyleIdx="1" presStyleCnt="3">
        <dgm:presLayoutVars>
          <dgm:bulletEnabled val="1"/>
        </dgm:presLayoutVars>
      </dgm:prSet>
      <dgm:spPr/>
    </dgm:pt>
    <dgm:pt modelId="{716D6B19-7ECB-412C-8FEC-88787027B2A9}" type="pres">
      <dgm:prSet presAssocID="{8CC6F378-CEE8-4832-A75B-01EA9EF5541E}" presName="FourConn_3-4" presStyleLbl="fgAccFollowNode1" presStyleIdx="2" presStyleCnt="3">
        <dgm:presLayoutVars>
          <dgm:bulletEnabled val="1"/>
        </dgm:presLayoutVars>
      </dgm:prSet>
      <dgm:spPr/>
    </dgm:pt>
    <dgm:pt modelId="{ED51799D-4CC5-449D-BB81-95566B13748F}" type="pres">
      <dgm:prSet presAssocID="{8CC6F378-CEE8-4832-A75B-01EA9EF5541E}" presName="FourNodes_1_text" presStyleLbl="node1" presStyleIdx="3" presStyleCnt="4">
        <dgm:presLayoutVars>
          <dgm:bulletEnabled val="1"/>
        </dgm:presLayoutVars>
      </dgm:prSet>
      <dgm:spPr/>
    </dgm:pt>
    <dgm:pt modelId="{F6F5D742-69C5-4CB4-8F01-1DC09018DB9C}" type="pres">
      <dgm:prSet presAssocID="{8CC6F378-CEE8-4832-A75B-01EA9EF5541E}" presName="FourNodes_2_text" presStyleLbl="node1" presStyleIdx="3" presStyleCnt="4">
        <dgm:presLayoutVars>
          <dgm:bulletEnabled val="1"/>
        </dgm:presLayoutVars>
      </dgm:prSet>
      <dgm:spPr/>
    </dgm:pt>
    <dgm:pt modelId="{7508B9AB-EE6A-43BA-BEF2-6CF9F2A71240}" type="pres">
      <dgm:prSet presAssocID="{8CC6F378-CEE8-4832-A75B-01EA9EF5541E}" presName="FourNodes_3_text" presStyleLbl="node1" presStyleIdx="3" presStyleCnt="4">
        <dgm:presLayoutVars>
          <dgm:bulletEnabled val="1"/>
        </dgm:presLayoutVars>
      </dgm:prSet>
      <dgm:spPr/>
    </dgm:pt>
    <dgm:pt modelId="{E27EF79D-70E4-4617-9DD0-BB801B03B2C1}" type="pres">
      <dgm:prSet presAssocID="{8CC6F378-CEE8-4832-A75B-01EA9EF5541E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AF43C0C-E2D2-4B97-9F5D-91ACDC5C0F67}" srcId="{F852E297-3FDF-416D-91C0-150B1D88375F}" destId="{BCD5C851-EF8C-4002-A268-246629FAA833}" srcOrd="0" destOrd="0" parTransId="{983E08F3-D225-4FE2-B1FE-5854505E48B2}" sibTransId="{45DF2C0F-24FC-4E0C-BB52-C0451998EA58}"/>
    <dgm:cxn modelId="{B9CE8F15-1F09-439F-B022-73FC906EB247}" srcId="{C0770FEF-2FEA-404F-9CC1-E76FA76396EE}" destId="{8E561768-CB60-44EE-8E77-29900AC5C4E0}" srcOrd="1" destOrd="0" parTransId="{CEC92074-514F-420B-91FD-535EAF3D3C11}" sibTransId="{2A125530-2DD5-4412-8AFA-D9C7C859E0D5}"/>
    <dgm:cxn modelId="{577A8017-680E-495D-BCC3-C9896E35FE5D}" type="presOf" srcId="{8C980230-9286-454A-96BE-233DBF271691}" destId="{7508B9AB-EE6A-43BA-BEF2-6CF9F2A71240}" srcOrd="1" destOrd="1" presId="urn:microsoft.com/office/officeart/2005/8/layout/vProcess5"/>
    <dgm:cxn modelId="{0F770F1B-8039-4890-8A64-873F2B2B6B76}" type="presOf" srcId="{C0770FEF-2FEA-404F-9CC1-E76FA76396EE}" destId="{F6F5D742-69C5-4CB4-8F01-1DC09018DB9C}" srcOrd="1" destOrd="0" presId="urn:microsoft.com/office/officeart/2005/8/layout/vProcess5"/>
    <dgm:cxn modelId="{8A54F91E-9F8F-44A2-825B-0CDB014B7126}" type="presOf" srcId="{BCD5C851-EF8C-4002-A268-246629FAA833}" destId="{E27EF79D-70E4-4617-9DD0-BB801B03B2C1}" srcOrd="1" destOrd="1" presId="urn:microsoft.com/office/officeart/2005/8/layout/vProcess5"/>
    <dgm:cxn modelId="{B5D24E25-A3D4-434F-AEF2-3ED7D6F70ED8}" type="presOf" srcId="{8C980230-9286-454A-96BE-233DBF271691}" destId="{C1EE0DB8-96E5-4408-8E0B-CD21880954EC}" srcOrd="0" destOrd="1" presId="urn:microsoft.com/office/officeart/2005/8/layout/vProcess5"/>
    <dgm:cxn modelId="{17758B2A-1E75-42A8-B929-FB8B90107BCD}" type="presOf" srcId="{C0770FEF-2FEA-404F-9CC1-E76FA76396EE}" destId="{5399F09A-A1C7-4F87-8DEB-AC6948E80562}" srcOrd="0" destOrd="0" presId="urn:microsoft.com/office/officeart/2005/8/layout/vProcess5"/>
    <dgm:cxn modelId="{E9570C2F-54B2-4A1A-B8B5-59EBFFE3C5DD}" type="presOf" srcId="{8CC6F378-CEE8-4832-A75B-01EA9EF5541E}" destId="{E898495E-B090-4821-B416-B2799F472081}" srcOrd="0" destOrd="0" presId="urn:microsoft.com/office/officeart/2005/8/layout/vProcess5"/>
    <dgm:cxn modelId="{A950C631-DB69-4D13-8CBD-52732543E8FD}" type="presOf" srcId="{F852E297-3FDF-416D-91C0-150B1D88375F}" destId="{9EF2161D-F161-48A5-963E-99ED7269A8A6}" srcOrd="0" destOrd="0" presId="urn:microsoft.com/office/officeart/2005/8/layout/vProcess5"/>
    <dgm:cxn modelId="{0A4CE533-5D46-4BAC-8F17-DBF8315BBC3B}" type="presOf" srcId="{1B605019-0779-4A46-A2A6-6BD79E49DDAC}" destId="{7508B9AB-EE6A-43BA-BEF2-6CF9F2A71240}" srcOrd="1" destOrd="0" presId="urn:microsoft.com/office/officeart/2005/8/layout/vProcess5"/>
    <dgm:cxn modelId="{7D263637-8CD7-4877-BF95-7AD07DADE0DB}" type="presOf" srcId="{1453D1FF-C5C7-48F5-9016-158206B4EAA8}" destId="{E27EF79D-70E4-4617-9DD0-BB801B03B2C1}" srcOrd="1" destOrd="2" presId="urn:microsoft.com/office/officeart/2005/8/layout/vProcess5"/>
    <dgm:cxn modelId="{8936453A-DC9F-4ABC-B1BE-7F055ADEF87D}" type="presOf" srcId="{1B605019-0779-4A46-A2A6-6BD79E49DDAC}" destId="{C1EE0DB8-96E5-4408-8E0B-CD21880954EC}" srcOrd="0" destOrd="0" presId="urn:microsoft.com/office/officeart/2005/8/layout/vProcess5"/>
    <dgm:cxn modelId="{CB24FA3B-0B8B-4CBC-AB44-63552C8E55CF}" srcId="{C0770FEF-2FEA-404F-9CC1-E76FA76396EE}" destId="{AAA6D703-87A5-4525-945F-E65C7E20D8BD}" srcOrd="0" destOrd="0" parTransId="{7ADB3DBC-0F4A-4D90-9AFE-1F304C434749}" sibTransId="{03423213-D96A-4400-B51F-70FCC4D9CD09}"/>
    <dgm:cxn modelId="{EA3E0A3D-344B-49B1-A18B-9AFE76D4D263}" srcId="{8CC6F378-CEE8-4832-A75B-01EA9EF5541E}" destId="{F852E297-3FDF-416D-91C0-150B1D88375F}" srcOrd="3" destOrd="0" parTransId="{9025DB9F-A4D0-408B-95A7-974661875530}" sibTransId="{CDA2FDAA-E3F0-4DA2-82F2-E09FC282B30D}"/>
    <dgm:cxn modelId="{FEBD9F40-0CCE-4567-A90F-0CBD82234A99}" srcId="{8CC6F378-CEE8-4832-A75B-01EA9EF5541E}" destId="{C0770FEF-2FEA-404F-9CC1-E76FA76396EE}" srcOrd="1" destOrd="0" parTransId="{E2A689D9-A891-4409-B7CF-A89B822CCEB2}" sibTransId="{B6A7A68B-5D51-4B79-8D9D-4D7598A02865}"/>
    <dgm:cxn modelId="{1197DA46-1CE9-44A6-A91D-B8148DD27E62}" srcId="{F852E297-3FDF-416D-91C0-150B1D88375F}" destId="{1453D1FF-C5C7-48F5-9016-158206B4EAA8}" srcOrd="1" destOrd="0" parTransId="{33A88C76-9577-4980-A6D5-9D86371E767F}" sibTransId="{D5194240-63A6-4CDD-ACC0-833609A88B52}"/>
    <dgm:cxn modelId="{59CC9267-8D77-44BA-933D-482B52315795}" type="presOf" srcId="{2C11F7BF-A1E5-47B1-9AB7-2AC0D35F8444}" destId="{9D706C01-3589-462F-AA12-083A41B1B080}" srcOrd="0" destOrd="1" presId="urn:microsoft.com/office/officeart/2005/8/layout/vProcess5"/>
    <dgm:cxn modelId="{21CB7C6C-6B89-4A6A-B964-CD5B4EE263A6}" type="presOf" srcId="{BCD5C851-EF8C-4002-A268-246629FAA833}" destId="{9EF2161D-F161-48A5-963E-99ED7269A8A6}" srcOrd="0" destOrd="1" presId="urn:microsoft.com/office/officeart/2005/8/layout/vProcess5"/>
    <dgm:cxn modelId="{C2B8CD6D-941D-45E7-AECF-38FA586FFBC8}" type="presOf" srcId="{19CDB4F3-4787-4420-83FE-FC111F6BC78B}" destId="{9D706C01-3589-462F-AA12-083A41B1B080}" srcOrd="0" destOrd="0" presId="urn:microsoft.com/office/officeart/2005/8/layout/vProcess5"/>
    <dgm:cxn modelId="{46B7494E-B93D-4082-97CB-EEFF64E41B79}" type="presOf" srcId="{19CDB4F3-4787-4420-83FE-FC111F6BC78B}" destId="{ED51799D-4CC5-449D-BB81-95566B13748F}" srcOrd="1" destOrd="0" presId="urn:microsoft.com/office/officeart/2005/8/layout/vProcess5"/>
    <dgm:cxn modelId="{F8D2CA4E-63C1-4485-A889-B34FE8DC16B6}" type="presOf" srcId="{AAA6D703-87A5-4525-945F-E65C7E20D8BD}" destId="{5399F09A-A1C7-4F87-8DEB-AC6948E80562}" srcOrd="0" destOrd="1" presId="urn:microsoft.com/office/officeart/2005/8/layout/vProcess5"/>
    <dgm:cxn modelId="{5A679F58-AC07-47CB-99B0-5237C31DEEC2}" type="presOf" srcId="{AAA6D703-87A5-4525-945F-E65C7E20D8BD}" destId="{F6F5D742-69C5-4CB4-8F01-1DC09018DB9C}" srcOrd="1" destOrd="1" presId="urn:microsoft.com/office/officeart/2005/8/layout/vProcess5"/>
    <dgm:cxn modelId="{043BB182-0795-4BDE-B191-AE5D1C754F5E}" type="presOf" srcId="{B6A7A68B-5D51-4B79-8D9D-4D7598A02865}" destId="{6EB2EC8A-E2C5-4896-938B-46299C10805A}" srcOrd="0" destOrd="0" presId="urn:microsoft.com/office/officeart/2005/8/layout/vProcess5"/>
    <dgm:cxn modelId="{1CD45C84-1AFF-402F-9C97-E88603FB8EBC}" type="presOf" srcId="{0EECF442-3CDA-4BF3-B194-8B0C3D6457CB}" destId="{BF24D133-579A-48E7-BADB-6134A8850CEE}" srcOrd="0" destOrd="0" presId="urn:microsoft.com/office/officeart/2005/8/layout/vProcess5"/>
    <dgm:cxn modelId="{3B28F4A2-250F-47B9-B3E3-FF2536F4975E}" type="presOf" srcId="{2C11F7BF-A1E5-47B1-9AB7-2AC0D35F8444}" destId="{ED51799D-4CC5-449D-BB81-95566B13748F}" srcOrd="1" destOrd="1" presId="urn:microsoft.com/office/officeart/2005/8/layout/vProcess5"/>
    <dgm:cxn modelId="{9E6281AA-CBCB-4936-B900-B2B8B1FC744F}" srcId="{19CDB4F3-4787-4420-83FE-FC111F6BC78B}" destId="{2C11F7BF-A1E5-47B1-9AB7-2AC0D35F8444}" srcOrd="0" destOrd="0" parTransId="{B0C7C11F-137C-4C6F-858D-E69B8ED0EA4D}" sibTransId="{E29ED53D-D955-4FF5-8882-1011E6B33BEE}"/>
    <dgm:cxn modelId="{944826B3-2C34-4DE2-B91F-2912598FAE34}" type="presOf" srcId="{14B90E63-E146-4CDE-8611-BADE624520D5}" destId="{716D6B19-7ECB-412C-8FEC-88787027B2A9}" srcOrd="0" destOrd="0" presId="urn:microsoft.com/office/officeart/2005/8/layout/vProcess5"/>
    <dgm:cxn modelId="{D4F95FB6-25EE-4D48-91CC-A88A5744351B}" srcId="{1B605019-0779-4A46-A2A6-6BD79E49DDAC}" destId="{8C980230-9286-454A-96BE-233DBF271691}" srcOrd="0" destOrd="0" parTransId="{3B318BF1-6C04-4A8E-9312-8DB9BC0FFC57}" sibTransId="{23D512AD-A1FE-4D0C-AF57-ED4C779C092B}"/>
    <dgm:cxn modelId="{55D275B8-1CE0-4F15-9A70-CF10672A0248}" srcId="{8CC6F378-CEE8-4832-A75B-01EA9EF5541E}" destId="{1B605019-0779-4A46-A2A6-6BD79E49DDAC}" srcOrd="2" destOrd="0" parTransId="{00016EC6-18C0-4CDA-9E10-E4AA2D73DFB3}" sibTransId="{14B90E63-E146-4CDE-8611-BADE624520D5}"/>
    <dgm:cxn modelId="{140EA4C1-86EB-400A-A0C3-5D1F22865FB2}" type="presOf" srcId="{8E561768-CB60-44EE-8E77-29900AC5C4E0}" destId="{5399F09A-A1C7-4F87-8DEB-AC6948E80562}" srcOrd="0" destOrd="2" presId="urn:microsoft.com/office/officeart/2005/8/layout/vProcess5"/>
    <dgm:cxn modelId="{75525BDB-212D-4312-ACAA-BF22F33FD9F7}" srcId="{8CC6F378-CEE8-4832-A75B-01EA9EF5541E}" destId="{19CDB4F3-4787-4420-83FE-FC111F6BC78B}" srcOrd="0" destOrd="0" parTransId="{E16377ED-BF29-4874-BF10-125A69C93ECD}" sibTransId="{0EECF442-3CDA-4BF3-B194-8B0C3D6457CB}"/>
    <dgm:cxn modelId="{75AF23EB-E849-414B-917E-7B17AC89C77A}" type="presOf" srcId="{1453D1FF-C5C7-48F5-9016-158206B4EAA8}" destId="{9EF2161D-F161-48A5-963E-99ED7269A8A6}" srcOrd="0" destOrd="2" presId="urn:microsoft.com/office/officeart/2005/8/layout/vProcess5"/>
    <dgm:cxn modelId="{257B35F2-4E8F-4873-BFE0-ABFBDCD2E377}" type="presOf" srcId="{F852E297-3FDF-416D-91C0-150B1D88375F}" destId="{E27EF79D-70E4-4617-9DD0-BB801B03B2C1}" srcOrd="1" destOrd="0" presId="urn:microsoft.com/office/officeart/2005/8/layout/vProcess5"/>
    <dgm:cxn modelId="{5A998DFF-0544-44C2-9407-3DFBE8449BB3}" type="presOf" srcId="{8E561768-CB60-44EE-8E77-29900AC5C4E0}" destId="{F6F5D742-69C5-4CB4-8F01-1DC09018DB9C}" srcOrd="1" destOrd="2" presId="urn:microsoft.com/office/officeart/2005/8/layout/vProcess5"/>
    <dgm:cxn modelId="{A15CFDEB-72D9-4121-83A1-FA8813CCE846}" type="presParOf" srcId="{E898495E-B090-4821-B416-B2799F472081}" destId="{EAAE782D-9315-4AF1-A76C-C8F9741FB0E1}" srcOrd="0" destOrd="0" presId="urn:microsoft.com/office/officeart/2005/8/layout/vProcess5"/>
    <dgm:cxn modelId="{793FD1CC-1B79-48E7-9A65-AD4EA5821797}" type="presParOf" srcId="{E898495E-B090-4821-B416-B2799F472081}" destId="{9D706C01-3589-462F-AA12-083A41B1B080}" srcOrd="1" destOrd="0" presId="urn:microsoft.com/office/officeart/2005/8/layout/vProcess5"/>
    <dgm:cxn modelId="{1A49CC9C-BF10-4142-8EDC-4DD64171CD55}" type="presParOf" srcId="{E898495E-B090-4821-B416-B2799F472081}" destId="{5399F09A-A1C7-4F87-8DEB-AC6948E80562}" srcOrd="2" destOrd="0" presId="urn:microsoft.com/office/officeart/2005/8/layout/vProcess5"/>
    <dgm:cxn modelId="{446ECF88-48A4-40B0-AB86-B4FE556A412A}" type="presParOf" srcId="{E898495E-B090-4821-B416-B2799F472081}" destId="{C1EE0DB8-96E5-4408-8E0B-CD21880954EC}" srcOrd="3" destOrd="0" presId="urn:microsoft.com/office/officeart/2005/8/layout/vProcess5"/>
    <dgm:cxn modelId="{C03D460E-7310-418F-BCE8-8C7E88561DFF}" type="presParOf" srcId="{E898495E-B090-4821-B416-B2799F472081}" destId="{9EF2161D-F161-48A5-963E-99ED7269A8A6}" srcOrd="4" destOrd="0" presId="urn:microsoft.com/office/officeart/2005/8/layout/vProcess5"/>
    <dgm:cxn modelId="{72F6C665-F9E9-41AD-A16A-E6B86804C53B}" type="presParOf" srcId="{E898495E-B090-4821-B416-B2799F472081}" destId="{BF24D133-579A-48E7-BADB-6134A8850CEE}" srcOrd="5" destOrd="0" presId="urn:microsoft.com/office/officeart/2005/8/layout/vProcess5"/>
    <dgm:cxn modelId="{D4C03297-006D-403F-94D9-60B26CE3E7CC}" type="presParOf" srcId="{E898495E-B090-4821-B416-B2799F472081}" destId="{6EB2EC8A-E2C5-4896-938B-46299C10805A}" srcOrd="6" destOrd="0" presId="urn:microsoft.com/office/officeart/2005/8/layout/vProcess5"/>
    <dgm:cxn modelId="{11E98991-DA27-4D48-9CB3-8D63D1DD246C}" type="presParOf" srcId="{E898495E-B090-4821-B416-B2799F472081}" destId="{716D6B19-7ECB-412C-8FEC-88787027B2A9}" srcOrd="7" destOrd="0" presId="urn:microsoft.com/office/officeart/2005/8/layout/vProcess5"/>
    <dgm:cxn modelId="{C3CFF494-E1A5-4B0F-8501-13970C63A63F}" type="presParOf" srcId="{E898495E-B090-4821-B416-B2799F472081}" destId="{ED51799D-4CC5-449D-BB81-95566B13748F}" srcOrd="8" destOrd="0" presId="urn:microsoft.com/office/officeart/2005/8/layout/vProcess5"/>
    <dgm:cxn modelId="{59231848-EF13-45DC-9087-49E0E9963F65}" type="presParOf" srcId="{E898495E-B090-4821-B416-B2799F472081}" destId="{F6F5D742-69C5-4CB4-8F01-1DC09018DB9C}" srcOrd="9" destOrd="0" presId="urn:microsoft.com/office/officeart/2005/8/layout/vProcess5"/>
    <dgm:cxn modelId="{71510E82-28AB-48F5-8395-B58CC70B58BC}" type="presParOf" srcId="{E898495E-B090-4821-B416-B2799F472081}" destId="{7508B9AB-EE6A-43BA-BEF2-6CF9F2A71240}" srcOrd="10" destOrd="0" presId="urn:microsoft.com/office/officeart/2005/8/layout/vProcess5"/>
    <dgm:cxn modelId="{33187D09-AB9B-4836-855B-607522684A46}" type="presParOf" srcId="{E898495E-B090-4821-B416-B2799F472081}" destId="{E27EF79D-70E4-4617-9DD0-BB801B03B2C1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706C01-3589-462F-AA12-083A41B1B080}">
      <dsp:nvSpPr>
        <dsp:cNvPr id="0" name=""/>
        <dsp:cNvSpPr/>
      </dsp:nvSpPr>
      <dsp:spPr>
        <a:xfrm>
          <a:off x="0" y="0"/>
          <a:ext cx="5146990" cy="125510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Evocation Stage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Process key components </a:t>
          </a:r>
        </a:p>
      </dsp:txBody>
      <dsp:txXfrm>
        <a:off x="36761" y="36761"/>
        <a:ext cx="3686579" cy="1181581"/>
      </dsp:txXfrm>
    </dsp:sp>
    <dsp:sp modelId="{5399F09A-A1C7-4F87-8DEB-AC6948E80562}">
      <dsp:nvSpPr>
        <dsp:cNvPr id="0" name=""/>
        <dsp:cNvSpPr/>
      </dsp:nvSpPr>
      <dsp:spPr>
        <a:xfrm>
          <a:off x="431060" y="1483303"/>
          <a:ext cx="5146990" cy="125510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Alternatives Stage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Personal application preview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Seek to evaluate from different perspective</a:t>
          </a:r>
        </a:p>
      </dsp:txBody>
      <dsp:txXfrm>
        <a:off x="467821" y="1520064"/>
        <a:ext cx="3826590" cy="1181581"/>
      </dsp:txXfrm>
    </dsp:sp>
    <dsp:sp modelId="{C1EE0DB8-96E5-4408-8E0B-CD21880954EC}">
      <dsp:nvSpPr>
        <dsp:cNvPr id="0" name=""/>
        <dsp:cNvSpPr/>
      </dsp:nvSpPr>
      <dsp:spPr>
        <a:xfrm>
          <a:off x="855687" y="2966607"/>
          <a:ext cx="5146990" cy="125510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Reflective Thinking Stage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Generalize meaning of the story</a:t>
          </a:r>
        </a:p>
      </dsp:txBody>
      <dsp:txXfrm>
        <a:off x="892448" y="3003368"/>
        <a:ext cx="3833024" cy="1181581"/>
      </dsp:txXfrm>
    </dsp:sp>
    <dsp:sp modelId="{9EF2161D-F161-48A5-963E-99ED7269A8A6}">
      <dsp:nvSpPr>
        <dsp:cNvPr id="0" name=""/>
        <dsp:cNvSpPr/>
      </dsp:nvSpPr>
      <dsp:spPr>
        <a:xfrm>
          <a:off x="1286747" y="4449911"/>
          <a:ext cx="5146990" cy="125510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Evaluation Stage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Articulate what was learned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Identify application opportunities</a:t>
          </a:r>
        </a:p>
      </dsp:txBody>
      <dsp:txXfrm>
        <a:off x="1323508" y="4486672"/>
        <a:ext cx="3826590" cy="1181581"/>
      </dsp:txXfrm>
    </dsp:sp>
    <dsp:sp modelId="{BF24D133-579A-48E7-BADB-6134A8850CEE}">
      <dsp:nvSpPr>
        <dsp:cNvPr id="0" name=""/>
        <dsp:cNvSpPr/>
      </dsp:nvSpPr>
      <dsp:spPr>
        <a:xfrm>
          <a:off x="4331173" y="961295"/>
          <a:ext cx="815817" cy="815817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514732" y="961295"/>
        <a:ext cx="448699" cy="613902"/>
      </dsp:txXfrm>
    </dsp:sp>
    <dsp:sp modelId="{6EB2EC8A-E2C5-4896-938B-46299C10805A}">
      <dsp:nvSpPr>
        <dsp:cNvPr id="0" name=""/>
        <dsp:cNvSpPr/>
      </dsp:nvSpPr>
      <dsp:spPr>
        <a:xfrm>
          <a:off x="4762233" y="2444598"/>
          <a:ext cx="815817" cy="815817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945792" y="2444598"/>
        <a:ext cx="448699" cy="613902"/>
      </dsp:txXfrm>
    </dsp:sp>
    <dsp:sp modelId="{716D6B19-7ECB-412C-8FEC-88787027B2A9}">
      <dsp:nvSpPr>
        <dsp:cNvPr id="0" name=""/>
        <dsp:cNvSpPr/>
      </dsp:nvSpPr>
      <dsp:spPr>
        <a:xfrm>
          <a:off x="5186860" y="3927902"/>
          <a:ext cx="815817" cy="81581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370419" y="3927902"/>
        <a:ext cx="448699" cy="6139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EAAF3-9831-450B-8D59-2C09DB96C8FC}" type="datetimeFigureOut">
              <a:rPr lang="en-US"/>
              <a:t>7/17/2022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834459-7356-44BF-850D-8B30C4FB3B6B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9016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50CD79-FC16-4410-AB61-17F26E6D3BC8}" type="datetimeFigureOut">
              <a:rPr lang="en-US"/>
              <a:t>7/17/2022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3C37BE-C303-496D-B5CD-85F2937540FC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0842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i="1" dirty="0">
                <a:latin typeface="Arial" pitchFamily="34" charset="0"/>
                <a:cs typeface="Arial" pitchFamily="34" charset="0"/>
              </a:rPr>
              <a:t>NOTE:</a:t>
            </a:r>
          </a:p>
          <a:p>
            <a:r>
              <a:rPr lang="en-US" i="1" dirty="0">
                <a:latin typeface="Arial" pitchFamily="34" charset="0"/>
                <a:cs typeface="Arial" pitchFamily="34" charset="0"/>
              </a:rPr>
              <a:t>To change the  image on this slide, select the picture and delete it. Then click the Pictures icon in the placeholder to insert your own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3C37BE-C303-496D-B5CD-85F2937540F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15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22F66-727D-4150-ADA5-49CF3A0F68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9829800" cy="2387600"/>
          </a:xfrm>
        </p:spPr>
        <p:txBody>
          <a:bodyPr anchor="b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D9A1FE-C39F-4D7C-B93D-F8C203A1D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98298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08AAC-7D41-4304-8D59-EF34B23268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136525"/>
            <a:ext cx="2743200" cy="365125"/>
          </a:xfrm>
        </p:spPr>
        <p:txBody>
          <a:bodyPr/>
          <a:lstStyle>
            <a:lvl1pPr algn="l">
              <a:defRPr/>
            </a:lvl1pPr>
          </a:lstStyle>
          <a:p>
            <a:fld id="{9549D6DC-E1CB-4874-BF52-C3407230D20E}" type="datetime1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4D078-DE22-4F23-8B48-21FB1415C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411480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4C1F5-608B-4335-9F2A-17F63D5FA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79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F2C5-A3FC-44EF-BA15-CEC83C83D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5040D3-67DB-455C-AD79-49E185DB63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2B07A-258E-42DD-9A68-2C76F7D540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701D81-C4B9-4A87-89A7-22E29E6C9200}" type="datetime1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1E9BC-3BB8-40CD-9294-59A2E59E1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3979D-5589-4770-9D29-046F2B506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77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693CD-CB65-4F37-A6DA-F300B93C14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731520"/>
            <a:ext cx="2628900" cy="537807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8D117-7AE6-4831-9867-5145F64A0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731520"/>
            <a:ext cx="7734300" cy="53780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88CF8-397F-485E-8081-AFA4DADD4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307718-69F7-427E-95A3-C1246AF46913}" type="datetime1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E4773-4660-4F21-83CF-1A449395B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59537-EB47-40FA-893E-785D6FE00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88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402B9795-92DC-40DC-A1CA-9A4B349D7824}" type="datetimeFigureOut">
              <a:rPr lang="en-US" smtClean="0"/>
              <a:pPr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319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6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71070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39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1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83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59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7B4A7-C566-48F4-B4B8-3A5E7B6C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B93F5-BC8B-452C-ACE2-C7E01D1B80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A49B3-A57D-46C5-8462-0C52509F8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913E51-B7F7-4C24-B8E3-5471755DC0E0}" type="datetime1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8C810-EAF4-4D86-84DD-2E574122D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7E738-8574-490B-974B-9AD3B2AAE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5033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069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918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336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</p:spPr>
        <p:txBody>
          <a:bodyPr anchor="ctr">
            <a:normAutofit/>
          </a:bodyPr>
          <a:lstStyle>
            <a:lvl1pPr algn="l">
              <a:defRPr sz="4400" cap="all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Picture Placeholder 10" descr="An empty placeholder to add an image. Click on the placeholder and select the image that you wish to add."/>
          <p:cNvSpPr>
            <a:spLocks noGrp="1"/>
          </p:cNvSpPr>
          <p:nvPr>
            <p:ph type="pic" sz="quarter" idx="13"/>
          </p:nvPr>
        </p:nvSpPr>
        <p:spPr>
          <a:xfrm>
            <a:off x="6981063" y="1310656"/>
            <a:ext cx="5210937" cy="4208604"/>
          </a:xfrm>
          <a:solidFill>
            <a:schemeClr val="tx1">
              <a:lumMod val="20000"/>
              <a:lumOff val="80000"/>
            </a:schemeClr>
          </a:solidFill>
        </p:spPr>
        <p:txBody>
          <a:bodyPr tIns="1005840"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97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4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77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11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0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68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9764E-4B3D-4B6A-A210-B50E4F60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30AEC2-B6E6-4C09-A16F-5E2A1C9A0D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37CAB-B545-4E42-BB5A-F1DAA933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1A59F-D956-4598-A3C1-AE72A5387751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D720B-7E58-43F4-9659-ADB2403A5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5F53F-2FA5-4B5C-A151-F07BBC00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649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5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87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14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73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9616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440021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84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4928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20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3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473D3-0F03-4BF4-831F-34E80BAC5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C09409-59F2-486F-A6D0-FAEE8FFF25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087241-B390-47A6-8070-C3D4652F88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95847"/>
            <a:ext cx="5181600" cy="39811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80B360-2ACA-4B93-9439-591B6D3FB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BBD69-7BD3-4731-8064-242619E92CBE}" type="datetime1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4A73E2-CF78-404C-A86F-E70A284A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8F42A-11E1-42A0-8ECF-A5BBA3B8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853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402B9795-92DC-40DC-A1CA-9A4B349D7824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FF54DE5-C571-48E8-A5BC-B369434E2F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47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ECA31-EE14-41DD-9914-DA7138220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B22AB6-1657-4AE2-8607-2C77A25D7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5157787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AA6DC0-D4D5-4164-A3FD-6BB5CBB2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5157787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9B35F8-95F3-43D1-8917-5836BAA904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149131"/>
            <a:ext cx="5183188" cy="693696"/>
          </a:xfrm>
        </p:spPr>
        <p:txBody>
          <a:bodyPr anchor="b">
            <a:normAutofit/>
          </a:bodyPr>
          <a:lstStyle>
            <a:lvl1pPr marL="0" indent="0">
              <a:buNone/>
              <a:defRPr sz="20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B639E7-F4A3-4ADE-B290-0A4F9761B9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10625"/>
            <a:ext cx="5183188" cy="310056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F296B-429F-4DFC-ABC3-0A078EA99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BD77D9-239F-488B-9358-023C46BC7084}" type="datetime1">
              <a:rPr lang="en-US" smtClean="0"/>
              <a:t>7/17/2022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7103B9-D521-4910-AC15-F12F25CB95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73A6D9-123D-492C-B5CE-294EF2559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459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92A22-4B4D-4F58-9783-A0469DA4D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1520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5EE610-5457-4E8C-B568-B8D56077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1C24-7140-4FDE-92F3-654C6E2D3C1C}" type="datetime1">
              <a:rPr lang="en-US" smtClean="0"/>
              <a:t>7/17/2022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BA57BB-288A-4A30-A4EC-FF0537BC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14C89-B968-4A85-A035-E2997A5F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631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7A339C-4093-4B40-8C90-52F005CA9A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D6ACF-ECB9-4B5F-A429-08B8AC75E8EF}" type="datetime1">
              <a:rPr lang="en-US" smtClean="0"/>
              <a:t>7/17/2022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A33F04-8E0A-4165-930C-527D781A7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62F57B-BEB6-4973-A362-38F638E0D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19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FAC90-C2CA-44DD-8EF8-20BDD6724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6326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E915FB-D5F4-4CAD-AE70-3644E8180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731521"/>
            <a:ext cx="6172200" cy="512953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74DA3-3BAC-4045-825F-B3C27B8973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5A0D65-0423-4E45-947A-E08C8569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B429B-EE2A-486A-BDB9-0C848B4FAFDD}" type="datetime1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E6FBD0-E49F-4DE6-9264-CEDB9BAA0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16B246-A768-4B2D-96C6-9F4178526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85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B0C8-915E-4BF2-976E-B8D7EDC59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731520"/>
            <a:ext cx="3932237" cy="2341564"/>
          </a:xfrm>
        </p:spPr>
        <p:txBody>
          <a:bodyPr anchor="b"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0714E6-8E50-4B50-A2E0-F9D20155EB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87257"/>
            <a:ext cx="6172200" cy="51737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D67A6C-5CA5-4EF0-B1C4-ED85FF255A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429000"/>
            <a:ext cx="3932237" cy="2439987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C76474-31D4-4567-B4EC-B6AF24488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5FE4A-CB8D-40AB-BFFC-AAF37EA071CB}" type="datetime1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902DE0-33F5-4372-8EB5-F5746D344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5C2EF-849D-4B2C-8ED6-D26553657D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BAE12-D270-459D-897B-6833652BB1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0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293296F-4C3A-4530-98F5-F83646ACE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89" y="0"/>
            <a:ext cx="12192000" cy="6857997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14D2BD-3C47-433D-81FE-DC6C39595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2" y="-1"/>
            <a:ext cx="12192000" cy="6857996"/>
            <a:chOff x="572" y="-1"/>
            <a:chExt cx="12192000" cy="6857996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3DD55E4-EA4F-4874-8B5B-6E0EAF4BBFC4}"/>
                </a:ext>
              </a:extLst>
            </p:cNvPr>
            <p:cNvCxnSpPr>
              <a:cxnSpLocks/>
            </p:cNvCxnSpPr>
            <p:nvPr/>
          </p:nvCxnSpPr>
          <p:spPr>
            <a:xfrm>
              <a:off x="1667" y="6276706"/>
              <a:ext cx="12189811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32950BAF-7673-4138-AEA2-DE7D368CC357}"/>
                </a:ext>
              </a:extLst>
            </p:cNvPr>
            <p:cNvCxnSpPr>
              <a:cxnSpLocks/>
            </p:cNvCxnSpPr>
            <p:nvPr/>
          </p:nvCxnSpPr>
          <p:spPr>
            <a:xfrm>
              <a:off x="572" y="580876"/>
              <a:ext cx="12192000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BE3E2B5-EA1C-415A-941A-843C7EA148E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8134324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87FA3A6-E398-4576-B6B8-3328028D84B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-2794261" y="3428956"/>
              <a:ext cx="6857912" cy="0"/>
            </a:xfrm>
            <a:prstGeom prst="line">
              <a:avLst/>
            </a:prstGeom>
            <a:ln w="127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Graphic 33">
              <a:extLst>
                <a:ext uri="{FF2B5EF4-FFF2-40B4-BE49-F238E27FC236}">
                  <a16:creationId xmlns:a16="http://schemas.microsoft.com/office/drawing/2014/main" id="{EFB597D7-65E0-476A-B9EB-3AA6ED33884C}"/>
                </a:ext>
              </a:extLst>
            </p:cNvPr>
            <p:cNvSpPr/>
            <p:nvPr/>
          </p:nvSpPr>
          <p:spPr>
            <a:xfrm>
              <a:off x="4277016" y="-1"/>
              <a:ext cx="3637968" cy="580875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" name="Graphic 33">
              <a:extLst>
                <a:ext uri="{FF2B5EF4-FFF2-40B4-BE49-F238E27FC236}">
                  <a16:creationId xmlns:a16="http://schemas.microsoft.com/office/drawing/2014/main" id="{11AA060A-BE0E-4687-8F9E-0E2955D9796D}"/>
                </a:ext>
              </a:extLst>
            </p:cNvPr>
            <p:cNvSpPr/>
            <p:nvPr/>
          </p:nvSpPr>
          <p:spPr>
            <a:xfrm rot="10800000">
              <a:off x="4305089" y="6276705"/>
              <a:ext cx="3581824" cy="581290"/>
            </a:xfrm>
            <a:custGeom>
              <a:avLst/>
              <a:gdLst>
                <a:gd name="connsiteX0" fmla="*/ 0 w 2679858"/>
                <a:gd name="connsiteY0" fmla="*/ 4953 h 434911"/>
                <a:gd name="connsiteX1" fmla="*/ 1336548 w 2679858"/>
                <a:gd name="connsiteY1" fmla="*/ 434912 h 434911"/>
                <a:gd name="connsiteX2" fmla="*/ 2679859 w 2679858"/>
                <a:gd name="connsiteY2" fmla="*/ 0 h 434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679858" h="434911">
                  <a:moveTo>
                    <a:pt x="0" y="4953"/>
                  </a:moveTo>
                  <a:cubicBezTo>
                    <a:pt x="370427" y="274606"/>
                    <a:pt x="833723" y="434912"/>
                    <a:pt x="1336548" y="434912"/>
                  </a:cubicBezTo>
                  <a:cubicBezTo>
                    <a:pt x="1842326" y="434912"/>
                    <a:pt x="2308289" y="272701"/>
                    <a:pt x="2679859" y="0"/>
                  </a:cubicBezTo>
                </a:path>
              </a:pathLst>
            </a:custGeom>
            <a:noFill/>
            <a:ln w="1270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78318D-FE3E-41D7-9A8C-2065A2C46A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06718-79E7-4159-A003-F86FE7B3D8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189408"/>
            <a:ext cx="10515600" cy="3821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1F99FF-FFE2-431D-A0C8-A46C21712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1365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C0517C94-3B1E-4991-BED3-41F8B0158A00}" type="datetime1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3547E-668D-4191-847C-7424F75496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34506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BB6E6E-8527-4F63-A0C7-84CD44A2B0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3467" y="3246434"/>
            <a:ext cx="6285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spc="150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273BAE12-D270-459D-897B-6833652BB16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4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kern="1200">
          <a:solidFill>
            <a:schemeClr val="tx2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2">
              <a:lumMod val="60000"/>
              <a:lumOff val="4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02B9795-92DC-40DC-A1CA-9A4B349D7824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807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2B9795-92DC-40DC-A1CA-9A4B349D7824}" type="datetimeFigureOut">
              <a:rPr lang="en-US" smtClean="0"/>
              <a:pPr/>
              <a:t>7/17/2022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F54DE5-C571-48E8-A5BC-B369434E2F4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8626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928/01484834-20100115-07" TargetMode="External"/><Relationship Id="rId2" Type="http://schemas.openxmlformats.org/officeDocument/2006/relationships/hyperlink" Target="https://doi.org/10.1016/j.nedt.2016.06.002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doi.org/10.19043/ipdj.112.005" TargetMode="External"/><Relationship Id="rId4" Type="http://schemas.openxmlformats.org/officeDocument/2006/relationships/hyperlink" Target="https://doi.org/10.12806/v19/i3/a3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doi.org/10.3233/efi-189003" TargetMode="Externa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epr.2014.05.001" TargetMode="External"/><Relationship Id="rId2" Type="http://schemas.openxmlformats.org/officeDocument/2006/relationships/hyperlink" Target="https://doi.org/10.1186/s41039-017-0061-9" TargetMode="Externa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doi.org/10.1067/mno.2003.2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epr.2014.05.001" TargetMode="External"/><Relationship Id="rId2" Type="http://schemas.openxmlformats.org/officeDocument/2006/relationships/hyperlink" Target="https://doi.org/10.3233/efi-189003" TargetMode="Externa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3" descr="Open book on table, blurred shelves of books in background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ctrTitle"/>
          </p:nvPr>
        </p:nvSpPr>
        <p:spPr>
          <a:xfrm>
            <a:off x="1024128" y="585216"/>
            <a:ext cx="9720072" cy="35600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8000" dirty="0">
                <a:solidFill>
                  <a:srgbClr val="628E64"/>
                </a:solidFill>
              </a:rPr>
              <a:t>Storytelling: </a:t>
            </a:r>
            <a:br>
              <a:rPr lang="en-US" sz="8000" dirty="0">
                <a:solidFill>
                  <a:srgbClr val="628E64"/>
                </a:solidFill>
              </a:rPr>
            </a:br>
            <a:r>
              <a:rPr lang="en-US" sz="8000" dirty="0">
                <a:solidFill>
                  <a:srgbClr val="628E64"/>
                </a:solidFill>
              </a:rPr>
              <a:t> A Pedagogy Tool </a:t>
            </a:r>
            <a:br>
              <a:rPr lang="en-US" sz="8000" dirty="0">
                <a:solidFill>
                  <a:srgbClr val="628E64"/>
                </a:solidFill>
              </a:rPr>
            </a:br>
            <a:r>
              <a:rPr lang="en-US" sz="8000" dirty="0">
                <a:solidFill>
                  <a:srgbClr val="628E64"/>
                </a:solidFill>
              </a:rPr>
              <a:t>Worth Hearing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8588E83-7B84-4FD7-97FB-8724570C8C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tx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109472" y="3938016"/>
            <a:ext cx="9720073" cy="2919973"/>
          </a:xfrm>
        </p:spPr>
        <p:txBody>
          <a:bodyPr vert="horz" lIns="45720" tIns="45720" rIns="45720" bIns="45720" rtlCol="0">
            <a:normAutofit/>
          </a:bodyPr>
          <a:lstStyle/>
          <a:p>
            <a:pPr marL="0" marR="0" lvl="0" indent="0" algn="ctr" fontAlgn="base"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628E64"/>
                </a:solidFill>
                <a:effectLst/>
                <a:uLnTx/>
                <a:uFillTx/>
              </a:rPr>
              <a:t>Lori Powell RN, MSN Educator</a:t>
            </a:r>
          </a:p>
          <a:p>
            <a:pPr marL="0" marR="0" lvl="0" indent="0" algn="ctr" fontAlgn="base"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628E64"/>
                </a:solidFill>
                <a:effectLst/>
                <a:uLnTx/>
                <a:uFillTx/>
              </a:rPr>
              <a:t>THOA Conference</a:t>
            </a:r>
          </a:p>
          <a:p>
            <a:pPr marL="0" marR="0" lvl="0" indent="0" algn="ctr" fontAlgn="base"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628E64"/>
                </a:solidFill>
                <a:effectLst/>
                <a:uLnTx/>
                <a:uFillTx/>
              </a:rPr>
              <a:t>Spring 2022</a:t>
            </a:r>
          </a:p>
          <a:p>
            <a:pPr marL="0" marR="0" lvl="0" indent="0" algn="ctr" fontAlgn="base"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rgbClr val="628E64"/>
              </a:solidFill>
              <a:effectLst/>
              <a:uLnTx/>
              <a:uFillTx/>
            </a:endParaRPr>
          </a:p>
          <a:p>
            <a:pPr marL="0" marR="0" lvl="0" indent="0" algn="ctr" fontAlgn="base"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/>
              <a:defRPr/>
            </a:pPr>
            <a:endParaRPr kumimoji="0" lang="en-US" sz="2000" b="0" i="0" u="none" strike="noStrike" cap="none" spc="0" normalizeH="0" baseline="0" noProof="0" dirty="0">
              <a:ln>
                <a:noFill/>
              </a:ln>
              <a:solidFill>
                <a:srgbClr val="628E64"/>
              </a:solidFill>
              <a:effectLst/>
              <a:uLnTx/>
              <a:uFillTx/>
            </a:endParaRPr>
          </a:p>
          <a:p>
            <a:pPr marL="0" marR="0" lvl="0" indent="0" algn="ctr" fontAlgn="base"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/>
              <a:defRPr/>
            </a:pPr>
            <a:r>
              <a:rPr lang="en-US" sz="2000" dirty="0">
                <a:solidFill>
                  <a:srgbClr val="628E64"/>
                </a:solidFill>
              </a:rPr>
              <a:t>Credit Academic Preceptor: Col (Ret) Susan E. Basset, PhD, RN</a:t>
            </a:r>
          </a:p>
          <a:p>
            <a:pPr marL="0" marR="0" lvl="0" indent="0" algn="ctr" fontAlgn="base"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628E64"/>
                </a:solidFill>
                <a:effectLst/>
                <a:uLnTx/>
                <a:uFillTx/>
              </a:rPr>
              <a:t>Nursing Program Instructor Faculty </a:t>
            </a:r>
          </a:p>
          <a:p>
            <a:pPr marL="0" marR="0" lvl="0" indent="0" algn="ctr" fontAlgn="base">
              <a:spcBef>
                <a:spcPts val="0"/>
              </a:spcBef>
              <a:spcAft>
                <a:spcPts val="600"/>
              </a:spcAft>
              <a:buSzTx/>
              <a:buFontTx/>
              <a:buNone/>
              <a:tabLst/>
              <a:defRPr/>
            </a:pPr>
            <a:r>
              <a:rPr kumimoji="0" lang="en-US" sz="2000" b="0" i="0" u="none" strike="noStrike" cap="none" spc="0" normalizeH="0" baseline="0" noProof="0" dirty="0">
                <a:ln>
                  <a:noFill/>
                </a:ln>
                <a:solidFill>
                  <a:srgbClr val="628E64"/>
                </a:solidFill>
                <a:effectLst/>
                <a:uLnTx/>
                <a:uFillTx/>
              </a:rPr>
              <a:t>Eastern New Mexico University</a:t>
            </a:r>
          </a:p>
        </p:txBody>
      </p:sp>
    </p:spTree>
    <p:extLst>
      <p:ext uri="{BB962C8B-B14F-4D97-AF65-F5344CB8AC3E}">
        <p14:creationId xmlns:p14="http://schemas.microsoft.com/office/powerpoint/2010/main" val="1652133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Storytelling Basics</a:t>
            </a:r>
          </a:p>
        </p:txBody>
      </p:sp>
      <p:pic>
        <p:nvPicPr>
          <p:cNvPr id="6" name="Content Placeholder 5" descr="Boy listening to heartbeat in clinic with stethoscope">
            <a:extLst>
              <a:ext uri="{FF2B5EF4-FFF2-40B4-BE49-F238E27FC236}">
                <a16:creationId xmlns:a16="http://schemas.microsoft.com/office/drawing/2014/main" id="{6EAE7288-20F6-4A7E-A193-C1969C3EE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382" y="1750089"/>
            <a:ext cx="3607724" cy="3329247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87BA-A06C-4868-ABC2-25978F4B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899" y="1600200"/>
            <a:ext cx="6283453" cy="4572000"/>
          </a:xfrm>
        </p:spPr>
        <p:txBody>
          <a:bodyPr>
            <a:normAutofit fontScale="625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There is evidence for nursing education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Transformative and Adaptive to future needs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Used for 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800" dirty="0">
                <a:solidFill>
                  <a:prstClr val="black"/>
                </a:solidFill>
              </a:rPr>
              <a:t>B</a:t>
            </a: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uilding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critical thinking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Problem-solving abilities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Aide with better preparation for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Holistic view and culturally minded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Application of advanced knowledge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Empathy development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274C137-C291-4018-8F71-C8D8BCA32541}"/>
              </a:ext>
            </a:extLst>
          </p:cNvPr>
          <p:cNvSpPr txBox="1">
            <a:spLocks/>
          </p:cNvSpPr>
          <p:nvPr/>
        </p:nvSpPr>
        <p:spPr>
          <a:xfrm>
            <a:off x="1239012" y="6272356"/>
            <a:ext cx="10099548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(Brady &amp; Asselin, 2016; Holland &amp; Muir, 2021; Scheckel &amp; Ironside, 2006)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85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4F47E8-C2CA-43A6-9404-03BADA34D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01D43C-86DB-4B5D-A163-81BC9420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5" y="620720"/>
            <a:ext cx="4193173" cy="5571069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6A995F0-906C-4573-A739-16EED217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9343" y="620720"/>
            <a:ext cx="6442480" cy="55931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0120" y="1105351"/>
            <a:ext cx="5477071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altLang="en-US" sz="3700" b="0" i="0" u="none" strike="noStrik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US" sz="3700" b="0" i="0" u="none" strike="noStrik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"People are more receptive to stories than to data-based presentations" </a:t>
            </a:r>
            <a:br>
              <a:rPr kumimoji="0" lang="en-US" sz="3700" b="0" i="0" u="none" strike="noStrik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br>
              <a:rPr kumimoji="0" lang="en-US" sz="3700" b="0" i="0" u="none" strike="noStrik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endParaRPr kumimoji="0" lang="en-US" altLang="en-US" sz="3700" b="0" i="0" u="none" strike="noStrik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0120" y="4297556"/>
            <a:ext cx="5477071" cy="1431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1" algn="r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100000"/>
              <a:tabLst/>
              <a:defRPr/>
            </a:pPr>
            <a:r>
              <a:rPr kumimoji="0" lang="en-US" sz="1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(Yoder-Wise &amp; Kowalski, 2003, p. 37) </a:t>
            </a:r>
            <a:r>
              <a:rPr kumimoji="0" lang="en-US" altLang="en-US" sz="1600" b="0" i="0" u="none" strike="noStrike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kumimoji="0" lang="en-US" sz="1600" b="0" i="0" u="none" strike="noStrike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F5F06D-7250-43A5-9B61-0B7F1FD7E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960" y="4214336"/>
            <a:ext cx="51206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856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Storytelling Considerations</a:t>
            </a:r>
          </a:p>
        </p:txBody>
      </p:sp>
      <p:pic>
        <p:nvPicPr>
          <p:cNvPr id="6" name="Content Placeholder 5" descr="People in a classroom">
            <a:extLst>
              <a:ext uri="{FF2B5EF4-FFF2-40B4-BE49-F238E27FC236}">
                <a16:creationId xmlns:a16="http://schemas.microsoft.com/office/drawing/2014/main" id="{6EAE7288-20F6-4A7E-A193-C1969C3EE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4481" y="1908313"/>
            <a:ext cx="4991101" cy="3796748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87BA-A06C-4868-ABC2-25978F4B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899" y="1600200"/>
            <a:ext cx="4991101" cy="457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Unique experience for all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Everyone can tell a story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Not everyone hears the same message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Consider the audience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Timing and process provisions may benefit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Connection building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60C57D8-C400-4A68-ABC6-EA4F6F927194}"/>
              </a:ext>
            </a:extLst>
          </p:cNvPr>
          <p:cNvSpPr txBox="1">
            <a:spLocks/>
          </p:cNvSpPr>
          <p:nvPr/>
        </p:nvSpPr>
        <p:spPr>
          <a:xfrm>
            <a:off x="1239012" y="6272356"/>
            <a:ext cx="10099548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(Kaye &amp; Jacobson, 1999; Yoder-Wise &amp; Kowalski, 2003)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4225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1F95B122-D478-435A-B1E8-24666D70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Rubric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69BB5C2-B8FF-49ED-997E-1F348E03E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058249"/>
              </p:ext>
            </p:extLst>
          </p:nvPr>
        </p:nvGraphicFramePr>
        <p:xfrm>
          <a:off x="1104900" y="1996163"/>
          <a:ext cx="9982202" cy="3780077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1981565">
                  <a:extLst>
                    <a:ext uri="{9D8B030D-6E8A-4147-A177-3AD203B41FA5}">
                      <a16:colId xmlns:a16="http://schemas.microsoft.com/office/drawing/2014/main" val="416739832"/>
                    </a:ext>
                  </a:extLst>
                </a:gridCol>
                <a:gridCol w="2361870">
                  <a:extLst>
                    <a:ext uri="{9D8B030D-6E8A-4147-A177-3AD203B41FA5}">
                      <a16:colId xmlns:a16="http://schemas.microsoft.com/office/drawing/2014/main" val="4096796216"/>
                    </a:ext>
                  </a:extLst>
                </a:gridCol>
                <a:gridCol w="2314157">
                  <a:extLst>
                    <a:ext uri="{9D8B030D-6E8A-4147-A177-3AD203B41FA5}">
                      <a16:colId xmlns:a16="http://schemas.microsoft.com/office/drawing/2014/main" val="2816313855"/>
                    </a:ext>
                  </a:extLst>
                </a:gridCol>
                <a:gridCol w="2548515">
                  <a:extLst>
                    <a:ext uri="{9D8B030D-6E8A-4147-A177-3AD203B41FA5}">
                      <a16:colId xmlns:a16="http://schemas.microsoft.com/office/drawing/2014/main" val="1052914939"/>
                    </a:ext>
                  </a:extLst>
                </a:gridCol>
                <a:gridCol w="776095">
                  <a:extLst>
                    <a:ext uri="{9D8B030D-6E8A-4147-A177-3AD203B41FA5}">
                      <a16:colId xmlns:a16="http://schemas.microsoft.com/office/drawing/2014/main" val="1176571141"/>
                    </a:ext>
                  </a:extLst>
                </a:gridCol>
              </a:tblGrid>
              <a:tr h="33931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Criteria</a:t>
                      </a:r>
                      <a:endParaRPr lang="en-US" sz="1200" b="1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Ratings</a:t>
                      </a:r>
                      <a:endParaRPr lang="en-US" sz="1200" b="1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Points</a:t>
                      </a:r>
                      <a:endParaRPr lang="en-US" sz="1200" b="1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3119051"/>
                  </a:ext>
                </a:extLst>
              </a:tr>
              <a:tr h="86113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Engaging 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Connecting message between communicator, audience, and subject matter.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2 pts Outstanding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 dirty="0">
                          <a:solidFill>
                            <a:srgbClr val="628E64"/>
                          </a:solidFill>
                          <a:effectLst/>
                        </a:rPr>
                        <a:t>Demonstrates a connecting message between </a:t>
                      </a: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all three-story </a:t>
                      </a:r>
                      <a:r>
                        <a:rPr lang="en-US" sz="900" cap="none" spc="0" dirty="0">
                          <a:solidFill>
                            <a:srgbClr val="628E64"/>
                          </a:solidFill>
                          <a:effectLst/>
                        </a:rPr>
                        <a:t>components: The communicator, audience and subject matter. 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1 pts Average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 dirty="0">
                          <a:solidFill>
                            <a:srgbClr val="628E64"/>
                          </a:solidFill>
                          <a:effectLst/>
                        </a:rPr>
                        <a:t>Does not demonstrate a connection among all three-story components: The communicator, audience and subject matter.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0.5 pts Needs Improvement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 dirty="0">
                          <a:solidFill>
                            <a:srgbClr val="628E64"/>
                          </a:solidFill>
                          <a:effectLst/>
                        </a:rPr>
                        <a:t>Does not demonstrate a connection among any three-story components: The communicator, audience and subject matter.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2 Points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6609739"/>
                  </a:ext>
                </a:extLst>
              </a:tr>
              <a:tr h="716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Character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Central person confronted with a challenge. Resolution or management of challenge.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2 pts Outstanding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Specifies a central person as well as contributing people with a developed challenge. 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1 pts Average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Specifies a central person as well as contributing people without developing a challenge.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0.5 pts Needs Improvement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Does not specify a central person or contributing people. Does not develop a challenge.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2 Points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6595608"/>
                  </a:ext>
                </a:extLst>
              </a:tr>
              <a:tr h="7169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Plot  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Theme produced. Draws out emotional reaction. Holds interest. Relates character(s) and event.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2 pts Outstanding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Compose a theme that draws out emotion, holds attention and relates characters with events. 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1 pts Average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Composes a theme that does not draw out emotion and does not hold attention related to characters with events.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0.5 pts Needs Improvement</a:t>
                      </a: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 Does not have a theme that draws out emotion, holds attention and relates characters with events.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2 Points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84083173"/>
                  </a:ext>
                </a:extLst>
              </a:tr>
              <a:tr h="572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Crisis 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Communicates the issue in need of resolution.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2 pts Outstanding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Assembles an issue and explains the process for resolution.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1 pts Average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Assembles an issue but does not explain the process for resolution.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0.5 pts Needs Improvement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Does not assemble an issue and does not explain the process for resolution.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2 Points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9525" cap="flat" cmpd="sng" algn="ctr">
                      <a:solidFill>
                        <a:srgbClr val="C7C6C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139308"/>
                  </a:ext>
                </a:extLst>
              </a:tr>
              <a:tr h="57283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Conveys Message Articulate leadership opportunities or examples from which to learn.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2 pts Outstanding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Summarize leadership form, opportunities and specific leadership references.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1 pts Average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Summarizes leadership form and opportunities without examples.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>
                          <a:solidFill>
                            <a:srgbClr val="628E64"/>
                          </a:solidFill>
                          <a:effectLst/>
                        </a:rPr>
                        <a:t>0.5 pts Needs Improvement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cap="none" spc="0">
                          <a:solidFill>
                            <a:srgbClr val="628E64"/>
                          </a:solidFill>
                          <a:effectLst/>
                        </a:rPr>
                        <a:t>Does not summarize leadership form and opportunities without examples.</a:t>
                      </a:r>
                      <a:endParaRPr lang="en-US" sz="900" cap="none" spc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900" kern="1200" cap="none" spc="0" dirty="0">
                          <a:solidFill>
                            <a:srgbClr val="628E64"/>
                          </a:solidFill>
                          <a:effectLst/>
                        </a:rPr>
                        <a:t>2 Points</a:t>
                      </a:r>
                      <a:endParaRPr lang="en-US" sz="900" cap="none" spc="0" dirty="0">
                        <a:solidFill>
                          <a:srgbClr val="628E64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5342" marR="86506" marT="57671" marB="57671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rgbClr val="C7C6C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14700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549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D black question marks with one yellow question mark">
            <a:extLst>
              <a:ext uri="{FF2B5EF4-FFF2-40B4-BE49-F238E27FC236}">
                <a16:creationId xmlns:a16="http://schemas.microsoft.com/office/drawing/2014/main" id="{262E3C8B-028C-6949-A09B-3CB760C75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87" r="4725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FFD1AD6-47DB-4E92-8664-8F8522581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9968"/>
            <a:ext cx="12192000" cy="2298032"/>
          </a:xfrm>
          <a:prstGeom prst="rect">
            <a:avLst/>
          </a:prstGeom>
          <a:solidFill>
            <a:schemeClr val="bg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>
            <a:normAutofit/>
          </a:bodyPr>
          <a:lstStyle/>
          <a:p>
            <a:r>
              <a:rPr lang="en-US"/>
              <a:t>Questions &amp; Answers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FDDB48-728D-4A1A-BE30-494474A9E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6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6B3004-D0E8-4C41-8380-1BAD53D92D03}"/>
              </a:ext>
            </a:extLst>
          </p:cNvPr>
          <p:cNvSpPr txBox="1">
            <a:spLocks/>
          </p:cNvSpPr>
          <p:nvPr/>
        </p:nvSpPr>
        <p:spPr>
          <a:xfrm>
            <a:off x="1104900" y="1389821"/>
            <a:ext cx="9980682" cy="40783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Abrahamson, C. E. (1998). Storytelling as a pedagogical tool in higher education.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Education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118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(3), 440–452.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Brady, D. R., &amp; Asselin, M. E. (2016). Exploring outcomes and evaluation in narrative pedagogy: An integrative review.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Nurse Education Today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45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1–8.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  <a:hlinkClick r:id="rId2"/>
              </a:rPr>
              <a:t>https://doi.org/10.1016/j.nedt.2016.06.002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Segoe UI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Fischer, D. (2019). Storytelling as a nursing pedagogy.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The Midwest Quarterly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60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(3), 311–319.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Gazarian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P. K. (2010). Digital stories: Incorporating narrative pedagogy.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Journal of Nursing Education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49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(5), 287–290.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  <a:hlinkClick r:id="rId3"/>
              </a:rPr>
              <a:t>https://doi.org/10.3928/01484834-20100115-07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Hobson, T.,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Benevides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M.,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Mestrovich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 Seay, A. (2019). Transformative leadership education using arts-based storytelling.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Journal of Leadership Education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19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(3).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  <a:hlinkClick r:id="rId4"/>
              </a:rPr>
              <a:t>https://doi.org/10.12806/v19/i3/a3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Segoe UI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Holland, J., &amp; Muir, N. (2021). Evaluating the use of narrative pedagogy in person-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centred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 care and human factors in perioperative practice education.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International Practice Development Journal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11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(2), 1–18.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  <a:hlinkClick r:id="rId5"/>
              </a:rPr>
              <a:t>https://doi.org/10.19043/ipdj.112.005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Segoe UI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Segoe U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44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6B3004-D0E8-4C41-8380-1BAD53D92D03}"/>
              </a:ext>
            </a:extLst>
          </p:cNvPr>
          <p:cNvSpPr txBox="1">
            <a:spLocks/>
          </p:cNvSpPr>
          <p:nvPr/>
        </p:nvSpPr>
        <p:spPr>
          <a:xfrm>
            <a:off x="1104900" y="1389821"/>
            <a:ext cx="9980682" cy="40783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Kaye, B., &amp; Jacobson, B. (1999). True tales and tall tales: The power of organizational storytelling.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Training and Development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53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(3), 44–49.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McDowell, K. (2018). Storytelling: Practice and process as non-textual pedagogy.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Education for Information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34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(1), 15–19.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  <a:hlinkClick r:id="rId2"/>
              </a:rPr>
              <a:t>https://doi.org/10.3233/efi-189003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dirty="0">
                <a:solidFill>
                  <a:srgbClr val="222222"/>
                </a:solidFill>
                <a:effectLst/>
              </a:rPr>
              <a:t>Paley, J., &amp; Eva, G. (2005). Narrative vigilance: the analysis of stories in health care. 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Nursing Philosophy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6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(2), 83-97.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400" b="0" i="0" dirty="0">
                <a:solidFill>
                  <a:srgbClr val="222222"/>
                </a:solidFill>
                <a:effectLst/>
              </a:rPr>
              <a:t>Scheckel, M. M., &amp; Ironside, P. M. (2006). Cultivating interpretive thinking through enacting narrative pedagogy. 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Nursing Outlook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, </a:t>
            </a:r>
            <a:r>
              <a:rPr lang="en-US" sz="1400" b="0" i="1" dirty="0">
                <a:solidFill>
                  <a:srgbClr val="222222"/>
                </a:solidFill>
                <a:effectLst/>
              </a:rPr>
              <a:t>54</a:t>
            </a:r>
            <a:r>
              <a:rPr lang="en-US" sz="1400" b="0" i="0" dirty="0">
                <a:solidFill>
                  <a:srgbClr val="222222"/>
                </a:solidFill>
                <a:effectLst/>
              </a:rPr>
              <a:t>(3), 159-165.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Sebasta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S. L., Monson, D. L., &amp;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Senn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H. D. (1995). A hierarchy to assess reader response.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Journal of Reading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38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(6), 444–450.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219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6B3004-D0E8-4C41-8380-1BAD53D92D03}"/>
              </a:ext>
            </a:extLst>
          </p:cNvPr>
          <p:cNvSpPr txBox="1">
            <a:spLocks/>
          </p:cNvSpPr>
          <p:nvPr/>
        </p:nvSpPr>
        <p:spPr>
          <a:xfrm>
            <a:off x="1104900" y="1389821"/>
            <a:ext cx="9980682" cy="407835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200000"/>
              </a:lnSpc>
              <a:spcBef>
                <a:spcPts val="0"/>
              </a:spcBef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Staley, B., &amp; Freeman, L. A. (2017). Digital storytelling as student-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centred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 pedagogy: Empowering high school students to frame their futures.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Research and Practice in Technology Enhanced Learning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12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(1).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  <a:hlinkClick r:id="rId2"/>
              </a:rPr>
              <a:t>https://doi.org/10.1186/s41039-017-0061-9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Wood, P. J. (2014). Historical imagination, narrative learning and nursing practice: Graduate nursing students' reader-responses to a nurse's storytelling from the past.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Nurse Education in Practice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14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(5), 473–478.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  <a:hlinkClick r:id="rId3"/>
              </a:rPr>
              <a:t>https://doi.org/10.1016/j.nepr.2014.05.001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563C1"/>
              </a:solidFill>
              <a:effectLst/>
              <a:uLnTx/>
              <a:uFillTx/>
              <a:latin typeface="Segoe UI"/>
              <a:ea typeface="Times New Roman" panose="02020603050405020304" pitchFamily="18" charset="0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Woodruff, A. H., &amp; Griffin, R. A. (2017). Reader response in secondary settings: Increasing comprehension through meaningful interactions with literary texts.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Texas Journal of Literacy Education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5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(2), 108–116.</a:t>
            </a:r>
          </a:p>
          <a:p>
            <a:pPr marL="457200" marR="0" lvl="0" indent="-45720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Yoder-Wise, P. S., &amp; Kowalski, K. (2003). The power of storytelling.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Nursing Outlook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51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, Article 37-42.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  <a:hlinkClick r:id="rId4"/>
              </a:rPr>
              <a:t>https://doi.org/10.1067/mno.2003.2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Times New Roman" panose="02020603050405020304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870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7C4FC30-B5C3-47C2-B8E7-93106C428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05862B-0C5A-4A14-8804-4EC82F8E5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632" y="486184"/>
            <a:ext cx="3248522" cy="588563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9365198-CF4B-47A0-AFF6-FF5D2339FC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7745" y="486184"/>
            <a:ext cx="7794722" cy="58856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9626" y="858475"/>
            <a:ext cx="6984459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alt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br>
              <a:rPr kumimoji="0" lang="en-US" alt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br>
              <a:rPr kumimoji="0" lang="en-US" alt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br>
              <a:rPr kumimoji="0" lang="en-US" alt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“Stories opened and encouraged others to share…</a:t>
            </a:r>
            <a:br>
              <a:rPr kumimoji="0" 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r>
              <a:rPr kumimoji="0" 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facilitated mutual learning." </a:t>
            </a:r>
            <a:br>
              <a:rPr kumimoji="0" 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br>
              <a:rPr kumimoji="0" 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br>
              <a:rPr kumimoji="0" 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br>
              <a:rPr kumimoji="0" lang="en-US" sz="3300" b="0" i="0" u="none" strike="noStrike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</a:br>
            <a:endParaRPr kumimoji="0" lang="en-US" altLang="en-US" sz="3300" b="0" i="0" u="none" strike="noStrike" normalizeH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485" y="858475"/>
            <a:ext cx="2629727" cy="51410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1" algn="r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100000"/>
              <a:tabLst/>
              <a:defRPr/>
            </a:pPr>
            <a:r>
              <a:rPr kumimoji="0" lang="en-US" sz="24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(Holland &amp; Muir, 2021).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5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AvenirNext LT Pro Medium" panose="020B0504020202020204" pitchFamily="34" charset="0"/>
              <a:ea typeface="+mn-ea"/>
              <a:cs typeface="+mn-cs"/>
            </a:endParaRPr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73D29514-880F-4DD3-A595-9274AC3EB3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4FBEBF3-C941-4CB0-8AC2-3B50E1371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152153" y="-1181847"/>
            <a:ext cx="6858000" cy="9221694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494CCA-552D-450E-B821-1AD5AD0C5E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4475" y="1094762"/>
            <a:ext cx="5770281" cy="3617644"/>
          </a:xfrm>
        </p:spPr>
        <p:txBody>
          <a:bodyPr anchor="b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Storytelling: </a:t>
            </a:r>
            <a:br>
              <a:rPr lang="en-US" dirty="0">
                <a:solidFill>
                  <a:srgbClr val="FFFFFF"/>
                </a:solidFill>
              </a:rPr>
            </a:br>
            <a:r>
              <a:rPr lang="en-US" dirty="0">
                <a:solidFill>
                  <a:srgbClr val="FFFFFF"/>
                </a:solidFill>
              </a:rPr>
              <a:t>Reader’s Response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A4ED01-117B-4EC8-98D3-1BFB1F712E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8624" y="4857035"/>
            <a:ext cx="4586132" cy="1327420"/>
          </a:xfrm>
        </p:spPr>
        <p:txBody>
          <a:bodyPr anchor="t">
            <a:normAutofit fontScale="85000" lnSpcReduction="10000"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Footlight MT Light" panose="0204060206030A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737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8247444" cy="4572000"/>
          </a:xfrm>
        </p:spPr>
        <p:txBody>
          <a:bodyPr>
            <a:normAutofit fontScale="92500" lnSpcReduction="20000"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sz="1400" b="1" dirty="0"/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Storytelling has history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Oral cultures well reputed  </a:t>
            </a:r>
          </a:p>
          <a:p>
            <a:pPr marL="1143000" marR="0" lvl="2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For Precision</a:t>
            </a:r>
          </a:p>
          <a:p>
            <a:pPr marL="1143000" marR="0" lvl="2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Relativity of events</a:t>
            </a:r>
          </a:p>
          <a:p>
            <a:pPr marL="1143000" marR="0" lvl="2" indent="-228600" defTabSz="914400" rtl="0" eaLnBrk="1" fontAlgn="auto" latinLnBrk="0" hangingPunct="1"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Emotions were engaged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dirty="0"/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Picture 2" descr="Stack of books">
            <a:extLst>
              <a:ext uri="{FF2B5EF4-FFF2-40B4-BE49-F238E27FC236}">
                <a16:creationId xmlns:a16="http://schemas.microsoft.com/office/drawing/2014/main" id="{10D4C39B-84FA-46D9-9F75-5DCA0C5775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11647"/>
            <a:ext cx="4989581" cy="3634705"/>
          </a:xfrm>
          <a:prstGeom prst="rect">
            <a:avLst/>
          </a:prstGeom>
          <a:noFill/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7DF083E-8DF6-4C61-9F0C-5D72C5251ABA}"/>
              </a:ext>
            </a:extLst>
          </p:cNvPr>
          <p:cNvSpPr txBox="1">
            <a:spLocks/>
          </p:cNvSpPr>
          <p:nvPr/>
        </p:nvSpPr>
        <p:spPr>
          <a:xfrm>
            <a:off x="1104900" y="6183647"/>
            <a:ext cx="10071099" cy="3551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(Abrahamson, 1998; Fischer, 2019; Kaye &amp; Jacobson, 1999)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25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A4DBD-593F-4D80-8709-98BABDC06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5603"/>
            <a:ext cx="3918652" cy="2463347"/>
          </a:xfrm>
        </p:spPr>
        <p:txBody>
          <a:bodyPr anchor="b">
            <a:normAutofit/>
          </a:bodyPr>
          <a:lstStyle/>
          <a:p>
            <a:r>
              <a:rPr lang="en-US" dirty="0"/>
              <a:t>Meaningful Response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4E194AC-7402-402E-AF6F-D0F80DBBC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3133725"/>
            <a:ext cx="4193449" cy="3128918"/>
          </a:xfrm>
        </p:spPr>
        <p:txBody>
          <a:bodyPr>
            <a:normAutofit/>
          </a:bodyPr>
          <a:lstStyle/>
          <a:p>
            <a:endParaRPr lang="en-US" dirty="0"/>
          </a:p>
          <a:p>
            <a:pPr lvl="1"/>
            <a:r>
              <a:rPr lang="en-US" sz="1800" dirty="0"/>
              <a:t>Promotes interaction</a:t>
            </a:r>
          </a:p>
          <a:p>
            <a:pPr lvl="1"/>
            <a:r>
              <a:rPr lang="en-US" sz="1800" dirty="0"/>
              <a:t>Increased comprehension</a:t>
            </a:r>
          </a:p>
          <a:p>
            <a:pPr lvl="1"/>
            <a:r>
              <a:rPr lang="en-US" sz="1800" dirty="0"/>
              <a:t>Increased engagement</a:t>
            </a:r>
          </a:p>
          <a:p>
            <a:pPr lvl="1"/>
            <a:r>
              <a:rPr lang="en-US" sz="1800" dirty="0"/>
              <a:t>Approximately 5-6 paragraphs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 algn="r">
              <a:buNone/>
            </a:pPr>
            <a:r>
              <a:rPr lang="en-US" sz="1200" dirty="0"/>
              <a:t>Woodruff &amp; Griffin, 2017</a:t>
            </a:r>
          </a:p>
        </p:txBody>
      </p:sp>
      <p:pic>
        <p:nvPicPr>
          <p:cNvPr id="5" name="Content Placeholder 4" descr="Person wearing yellow">
            <a:extLst>
              <a:ext uri="{FF2B5EF4-FFF2-40B4-BE49-F238E27FC236}">
                <a16:creationId xmlns:a16="http://schemas.microsoft.com/office/drawing/2014/main" id="{1AED3ADC-62FE-4E99-8CF1-F4D6C0E36E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16"/>
          <a:stretch/>
        </p:blipFill>
        <p:spPr>
          <a:xfrm>
            <a:off x="5352373" y="1150838"/>
            <a:ext cx="6071687" cy="4449535"/>
          </a:xfrm>
          <a:custGeom>
            <a:avLst/>
            <a:gdLst/>
            <a:ahLst/>
            <a:cxnLst/>
            <a:rect l="l" t="t" r="r" b="b"/>
            <a:pathLst>
              <a:path w="6391928" h="4660591">
                <a:moveTo>
                  <a:pt x="2329728" y="0"/>
                </a:moveTo>
                <a:lnTo>
                  <a:pt x="2398607" y="0"/>
                </a:lnTo>
                <a:lnTo>
                  <a:pt x="3158515" y="0"/>
                </a:lnTo>
                <a:lnTo>
                  <a:pt x="3993320" y="0"/>
                </a:lnTo>
                <a:lnTo>
                  <a:pt x="4062199" y="0"/>
                </a:lnTo>
                <a:cubicBezTo>
                  <a:pt x="5348874" y="0"/>
                  <a:pt x="6391928" y="1043309"/>
                  <a:pt x="6391928" y="2330293"/>
                </a:cubicBezTo>
                <a:cubicBezTo>
                  <a:pt x="6391928" y="3617285"/>
                  <a:pt x="5348874" y="4660591"/>
                  <a:pt x="4062199" y="4660591"/>
                </a:cubicBezTo>
                <a:lnTo>
                  <a:pt x="3993320" y="4660591"/>
                </a:lnTo>
                <a:lnTo>
                  <a:pt x="3233415" y="4660591"/>
                </a:lnTo>
                <a:lnTo>
                  <a:pt x="2398607" y="4660591"/>
                </a:lnTo>
                <a:lnTo>
                  <a:pt x="2329728" y="4660591"/>
                </a:lnTo>
                <a:cubicBezTo>
                  <a:pt x="1043053" y="4660591"/>
                  <a:pt x="0" y="3617281"/>
                  <a:pt x="0" y="2330297"/>
                </a:cubicBezTo>
                <a:cubicBezTo>
                  <a:pt x="0" y="1043306"/>
                  <a:pt x="1043053" y="0"/>
                  <a:pt x="2329728" y="0"/>
                </a:cubicBezTo>
                <a:close/>
              </a:path>
            </a:pathLst>
          </a:custGeom>
          <a:ln w="12700">
            <a:solidFill>
              <a:schemeClr val="accent4"/>
            </a:solidFill>
          </a:ln>
        </p:spPr>
      </p:pic>
    </p:spTree>
    <p:extLst>
      <p:ext uri="{BB962C8B-B14F-4D97-AF65-F5344CB8AC3E}">
        <p14:creationId xmlns:p14="http://schemas.microsoft.com/office/powerpoint/2010/main" val="400963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4F600-3035-49C8-A0ED-4D9790B07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4933950" cy="1596291"/>
          </a:xfrm>
        </p:spPr>
        <p:txBody>
          <a:bodyPr>
            <a:normAutofit/>
          </a:bodyPr>
          <a:lstStyle/>
          <a:p>
            <a:r>
              <a:rPr lang="en-US" dirty="0"/>
              <a:t>Attention to Story-Teller’s Perspective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4CEA4D1-4342-4ACE-9CB4-7BB211231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196"/>
            <a:ext cx="4933950" cy="3430575"/>
          </a:xfrm>
        </p:spPr>
        <p:txBody>
          <a:bodyPr>
            <a:normAutofit/>
          </a:bodyPr>
          <a:lstStyle/>
          <a:p>
            <a:r>
              <a:rPr lang="en-US" dirty="0"/>
              <a:t>Seek to capture character and setting</a:t>
            </a:r>
          </a:p>
          <a:p>
            <a:r>
              <a:rPr lang="en-US" dirty="0"/>
              <a:t>Identify message intended</a:t>
            </a:r>
          </a:p>
          <a:p>
            <a:r>
              <a:rPr lang="en-US" dirty="0"/>
              <a:t>Look for aspects that are relatable</a:t>
            </a:r>
          </a:p>
          <a:p>
            <a:r>
              <a:rPr lang="en-US" dirty="0"/>
              <a:t>Mindful of cultural particulars</a:t>
            </a:r>
          </a:p>
          <a:p>
            <a:r>
              <a:rPr lang="en-US" dirty="0"/>
              <a:t>Prepare to document efferent &amp; aesthetic</a:t>
            </a:r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1200" dirty="0"/>
              <a:t>(Sebesta et. al., 1995; Woodruff &amp; Griffin, 2017)</a:t>
            </a:r>
          </a:p>
        </p:txBody>
      </p:sp>
      <p:pic>
        <p:nvPicPr>
          <p:cNvPr id="5" name="Content Placeholder 4" descr="Person with idea outline">
            <a:extLst>
              <a:ext uri="{FF2B5EF4-FFF2-40B4-BE49-F238E27FC236}">
                <a16:creationId xmlns:a16="http://schemas.microsoft.com/office/drawing/2014/main" id="{EC51D3C4-6693-4ED3-A8E5-475D0D65F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3358" b="13358"/>
          <a:stretch/>
        </p:blipFill>
        <p:spPr>
          <a:xfrm>
            <a:off x="6415260" y="1660729"/>
            <a:ext cx="4824168" cy="3535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7DDD94C-90D1-4111-8EA0-FC0204DB5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Attention to Story-Teller’s Perspective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FC771-E3E2-46BB-9B20-83263DC6E1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49131"/>
            <a:ext cx="3269225" cy="693696"/>
          </a:xfrm>
        </p:spPr>
        <p:txBody>
          <a:bodyPr/>
          <a:lstStyle/>
          <a:p>
            <a:pPr algn="ctr"/>
            <a:r>
              <a:rPr lang="en-US" dirty="0"/>
              <a:t>Efferent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BA296A-20C8-4AF6-99E6-29FD1F51E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10625"/>
            <a:ext cx="3269225" cy="3100561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/>
              <a:t>Information to carry away</a:t>
            </a:r>
          </a:p>
          <a:p>
            <a:endParaRPr lang="en-US" sz="3300" dirty="0"/>
          </a:p>
          <a:p>
            <a:r>
              <a:rPr lang="en-US" sz="3300" dirty="0"/>
              <a:t>Information intended for specific application</a:t>
            </a:r>
          </a:p>
          <a:p>
            <a:endParaRPr lang="en-US" sz="3300" dirty="0"/>
          </a:p>
          <a:p>
            <a:r>
              <a:rPr lang="en-US" sz="3300" dirty="0"/>
              <a:t>Directions, Facts, and ideas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5A1349-1D73-4C3F-A6EC-974E980719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569842" y="2149131"/>
            <a:ext cx="3785545" cy="693696"/>
          </a:xfrm>
        </p:spPr>
        <p:txBody>
          <a:bodyPr/>
          <a:lstStyle/>
          <a:p>
            <a:pPr algn="ctr"/>
            <a:r>
              <a:rPr lang="en-US" dirty="0"/>
              <a:t>Aesthetic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AB9861E-9735-481D-91F4-859AD2A27A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569842" y="2910625"/>
            <a:ext cx="3785546" cy="3513324"/>
          </a:xfrm>
        </p:spPr>
        <p:txBody>
          <a:bodyPr>
            <a:normAutofit fontScale="55000" lnSpcReduction="20000"/>
          </a:bodyPr>
          <a:lstStyle/>
          <a:p>
            <a:r>
              <a:rPr lang="en-US" sz="3300" dirty="0"/>
              <a:t>“Live through reading”</a:t>
            </a:r>
          </a:p>
          <a:p>
            <a:endParaRPr lang="en-US" sz="3300" dirty="0"/>
          </a:p>
          <a:p>
            <a:r>
              <a:rPr lang="en-US" sz="3300" dirty="0"/>
              <a:t>Information for immersion of the reader</a:t>
            </a:r>
          </a:p>
          <a:p>
            <a:endParaRPr lang="en-US" sz="3300" dirty="0"/>
          </a:p>
          <a:p>
            <a:r>
              <a:rPr lang="en-US" sz="3300" dirty="0"/>
              <a:t>Feelings, attitudes</a:t>
            </a:r>
          </a:p>
          <a:p>
            <a:endParaRPr lang="en-US" sz="2900" dirty="0"/>
          </a:p>
          <a:p>
            <a:endParaRPr lang="en-US" sz="2900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2200" dirty="0"/>
              <a:t>(Sebesta et. al., 1995; Woodruff &amp; Griffin, 2017)</a:t>
            </a:r>
          </a:p>
          <a:p>
            <a:endParaRPr lang="en-US" dirty="0"/>
          </a:p>
        </p:txBody>
      </p:sp>
      <p:sp>
        <p:nvSpPr>
          <p:cNvPr id="2" name="Callout: Left-Right Arrow 1">
            <a:extLst>
              <a:ext uri="{FF2B5EF4-FFF2-40B4-BE49-F238E27FC236}">
                <a16:creationId xmlns:a16="http://schemas.microsoft.com/office/drawing/2014/main" id="{D96CF908-6D99-46BD-BF19-DEB4589B8CED}"/>
              </a:ext>
            </a:extLst>
          </p:cNvPr>
          <p:cNvSpPr/>
          <p:nvPr/>
        </p:nvSpPr>
        <p:spPr>
          <a:xfrm>
            <a:off x="3784296" y="2149131"/>
            <a:ext cx="3866570" cy="3405008"/>
          </a:xfrm>
          <a:prstGeom prst="leftRigh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Stories can be appreciated either way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Aesthetic is response focus</a:t>
            </a:r>
          </a:p>
        </p:txBody>
      </p:sp>
    </p:spTree>
    <p:extLst>
      <p:ext uri="{BB962C8B-B14F-4D97-AF65-F5344CB8AC3E}">
        <p14:creationId xmlns:p14="http://schemas.microsoft.com/office/powerpoint/2010/main" val="77829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D0CABAD-213B-4163-8FF4-F4424FBB9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Processing the Response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511FAB1-44A4-4EA0-8891-8131D7A4B6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Regurgitate the story</a:t>
            </a:r>
          </a:p>
          <a:p>
            <a:r>
              <a:rPr lang="en-US" dirty="0"/>
              <a:t>Process accuracy of internal predictions</a:t>
            </a:r>
          </a:p>
          <a:p>
            <a:r>
              <a:rPr lang="en-US" dirty="0"/>
              <a:t>Relate and link story to listener/reader</a:t>
            </a:r>
          </a:p>
          <a:p>
            <a:r>
              <a:rPr lang="en-US" dirty="0"/>
              <a:t>Responses are individually unique</a:t>
            </a:r>
          </a:p>
          <a:p>
            <a:r>
              <a:rPr lang="en-US" dirty="0"/>
              <a:t>Prepare to justify response with evidence</a:t>
            </a:r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1200" dirty="0"/>
              <a:t>(Woodruff &amp; Griffin, 2017)</a:t>
            </a:r>
          </a:p>
        </p:txBody>
      </p:sp>
      <p:pic>
        <p:nvPicPr>
          <p:cNvPr id="10" name="Picture 9" descr="Machine gears">
            <a:extLst>
              <a:ext uri="{FF2B5EF4-FFF2-40B4-BE49-F238E27FC236}">
                <a16:creationId xmlns:a16="http://schemas.microsoft.com/office/drawing/2014/main" id="{D4BA29DD-ACC8-48B4-B246-3FB4F26581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823" y="1847783"/>
            <a:ext cx="4437081" cy="29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1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8F3BC-BDBB-4EA2-8357-93FEB2EC34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491"/>
            <a:ext cx="4276541" cy="5705015"/>
          </a:xfrm>
        </p:spPr>
        <p:txBody>
          <a:bodyPr anchor="ctr">
            <a:normAutofit/>
          </a:bodyPr>
          <a:lstStyle/>
          <a:p>
            <a:br>
              <a:rPr lang="en-US" sz="5200" dirty="0"/>
            </a:br>
            <a:r>
              <a:rPr lang="en-US" sz="5200" dirty="0"/>
              <a:t>Reader Response in Four Stages</a:t>
            </a:r>
            <a:br>
              <a:rPr lang="en-US" sz="5200" dirty="0"/>
            </a:br>
            <a:br>
              <a:rPr lang="en-US" sz="5200" dirty="0"/>
            </a:br>
            <a:r>
              <a:rPr lang="en-US" sz="5200" dirty="0"/>
              <a:t>         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B2131">
                    <a:lumMod val="60000"/>
                    <a:lumOff val="40000"/>
                  </a:srgbClr>
                </a:solidFill>
                <a:effectLst/>
                <a:uLnTx/>
                <a:uFillTx/>
                <a:latin typeface="Avenir Next LT Pro"/>
                <a:ea typeface="+mn-ea"/>
                <a:cs typeface="+mn-cs"/>
              </a:rPr>
              <a:t>(Sebesta et. al., 1995)</a:t>
            </a:r>
            <a:endParaRPr lang="en-US" sz="5200" dirty="0"/>
          </a:p>
        </p:txBody>
      </p:sp>
      <p:graphicFrame>
        <p:nvGraphicFramePr>
          <p:cNvPr id="16" name="Content Placeholder 13">
            <a:extLst>
              <a:ext uri="{FF2B5EF4-FFF2-40B4-BE49-F238E27FC236}">
                <a16:creationId xmlns:a16="http://schemas.microsoft.com/office/drawing/2014/main" id="{F60334FE-9DE2-412C-A67F-8284B78BA8A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14741" y="576492"/>
          <a:ext cx="6433738" cy="57050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074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CE566-C7DD-4D44-91D0-067818EC8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3"/>
            <a:ext cx="4933950" cy="1596291"/>
          </a:xfrm>
        </p:spPr>
        <p:txBody>
          <a:bodyPr>
            <a:normAutofit/>
          </a:bodyPr>
          <a:lstStyle/>
          <a:p>
            <a:r>
              <a:rPr lang="en-US" dirty="0"/>
              <a:t>Substantiate Response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59159-F161-4433-9344-F78CBC07CB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196"/>
            <a:ext cx="4933950" cy="383384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Provide evidence</a:t>
            </a:r>
          </a:p>
          <a:p>
            <a:r>
              <a:rPr lang="en-US" dirty="0"/>
              <a:t>Not all stories are pleasant</a:t>
            </a:r>
          </a:p>
          <a:p>
            <a:r>
              <a:rPr lang="en-US" dirty="0"/>
              <a:t>Reflections can be </a:t>
            </a:r>
          </a:p>
          <a:p>
            <a:pPr lvl="1"/>
            <a:r>
              <a:rPr lang="en-US" dirty="0"/>
              <a:t>Difficult</a:t>
            </a:r>
          </a:p>
          <a:p>
            <a:pPr lvl="1"/>
            <a:r>
              <a:rPr lang="en-US" dirty="0"/>
              <a:t>Possibly uncomfortable</a:t>
            </a:r>
          </a:p>
          <a:p>
            <a:pPr lvl="1"/>
            <a:r>
              <a:rPr lang="en-US" dirty="0"/>
              <a:t>Outside expected views intended</a:t>
            </a:r>
          </a:p>
          <a:p>
            <a:r>
              <a:rPr lang="en-US" dirty="0"/>
              <a:t>Express criticism in question form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sz="1200" dirty="0"/>
              <a:t>      (McDowell, 2018; Sebesta et. al., 1995; Woodruff &amp; Griffin, 2017)</a:t>
            </a:r>
          </a:p>
          <a:p>
            <a:endParaRPr lang="en-US" dirty="0"/>
          </a:p>
        </p:txBody>
      </p:sp>
      <p:pic>
        <p:nvPicPr>
          <p:cNvPr id="5" name="Picture 4" descr="Sticky notes on a wall">
            <a:extLst>
              <a:ext uri="{FF2B5EF4-FFF2-40B4-BE49-F238E27FC236}">
                <a16:creationId xmlns:a16="http://schemas.microsoft.com/office/drawing/2014/main" id="{78F9A8B2-1B7F-4C9E-8E82-3396238B87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5260" y="1745972"/>
            <a:ext cx="4824168" cy="336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284B3E3-A91A-45FC-B0C2-2552F0B76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7324"/>
            <a:ext cx="10515600" cy="1228798"/>
          </a:xfrm>
        </p:spPr>
        <p:txBody>
          <a:bodyPr>
            <a:normAutofit fontScale="90000"/>
          </a:bodyPr>
          <a:lstStyle/>
          <a:p>
            <a:r>
              <a:rPr lang="en-US" dirty="0"/>
              <a:t>Single Point Rubric Tool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76432F2-88F7-4F7A-A194-5ECC83650B9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641916" y="1828044"/>
          <a:ext cx="8908168" cy="4227515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2227042">
                  <a:extLst>
                    <a:ext uri="{9D8B030D-6E8A-4147-A177-3AD203B41FA5}">
                      <a16:colId xmlns:a16="http://schemas.microsoft.com/office/drawing/2014/main" val="2300780094"/>
                    </a:ext>
                  </a:extLst>
                </a:gridCol>
                <a:gridCol w="2227042">
                  <a:extLst>
                    <a:ext uri="{9D8B030D-6E8A-4147-A177-3AD203B41FA5}">
                      <a16:colId xmlns:a16="http://schemas.microsoft.com/office/drawing/2014/main" val="1551720671"/>
                    </a:ext>
                  </a:extLst>
                </a:gridCol>
                <a:gridCol w="941408">
                  <a:extLst>
                    <a:ext uri="{9D8B030D-6E8A-4147-A177-3AD203B41FA5}">
                      <a16:colId xmlns:a16="http://schemas.microsoft.com/office/drawing/2014/main" val="2223432190"/>
                    </a:ext>
                  </a:extLst>
                </a:gridCol>
                <a:gridCol w="3512676">
                  <a:extLst>
                    <a:ext uri="{9D8B030D-6E8A-4147-A177-3AD203B41FA5}">
                      <a16:colId xmlns:a16="http://schemas.microsoft.com/office/drawing/2014/main" val="1696001322"/>
                    </a:ext>
                  </a:extLst>
                </a:gridCol>
              </a:tblGrid>
              <a:tr h="30955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Evaluation Stage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Definition</a:t>
                      </a:r>
                      <a:endParaRPr lang="en-US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+mn-lt"/>
                        </a:rPr>
                        <a:t>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Aesthetic Evidence: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713997"/>
                  </a:ext>
                </a:extLst>
              </a:tr>
              <a:tr h="357461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Evocation Stage</a:t>
                      </a:r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Process key components 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3865033"/>
                  </a:ext>
                </a:extLst>
              </a:tr>
              <a:tr h="108312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Alternatives Stage</a:t>
                      </a:r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Personal application preview</a:t>
                      </a:r>
                    </a:p>
                    <a:p>
                      <a:pPr lvl="0" algn="ctr"/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lvl="0"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Seek to evaluate from different perspective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9699774"/>
                  </a:ext>
                </a:extLst>
              </a:tr>
              <a:tr h="684078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Reflective Stage</a:t>
                      </a:r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Generalize meaning of the story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5688281"/>
                  </a:ext>
                </a:extLst>
              </a:tr>
              <a:tr h="108312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Evaluation Stage</a:t>
                      </a:r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Articulate what was learned </a:t>
                      </a:r>
                    </a:p>
                    <a:p>
                      <a:pPr algn="ctr"/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</a:rPr>
                        <a:t>Identify application opportunities</a:t>
                      </a:r>
                      <a:endParaRPr lang="en-US" sz="1400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604217"/>
                  </a:ext>
                </a:extLst>
              </a:tr>
              <a:tr h="52311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If listening instead of reading, what questions or responses would you make to this story-teller?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What questions or responses would you make to this story-teller?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2">
                              <a:lumMod val="75000"/>
                              <a:lumOff val="25000"/>
                            </a:schemeClr>
                          </a:solidFill>
                          <a:latin typeface="+mn-lt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2">
                            <a:lumMod val="75000"/>
                            <a:lumOff val="25000"/>
                          </a:schemeClr>
                        </a:solidFill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807589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14B83DD-549E-49C2-992A-661377F226E7}"/>
              </a:ext>
            </a:extLst>
          </p:cNvPr>
          <p:cNvSpPr txBox="1"/>
          <p:nvPr/>
        </p:nvSpPr>
        <p:spPr>
          <a:xfrm>
            <a:off x="8866190" y="6331352"/>
            <a:ext cx="2545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2131">
                    <a:lumMod val="75000"/>
                    <a:lumOff val="25000"/>
                  </a:srgbClr>
                </a:solidFill>
                <a:effectLst/>
                <a:uLnTx/>
                <a:uFillTx/>
                <a:latin typeface="Footlight MT Light"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1B2131">
                    <a:lumMod val="75000"/>
                    <a:lumOff val="25000"/>
                  </a:srgbClr>
                </a:solidFill>
                <a:effectLst/>
                <a:uLnTx/>
                <a:uFillTx/>
                <a:latin typeface="Footlight MT Light"/>
                <a:ea typeface="Times New Roman" panose="02020603050405020304" pitchFamily="18" charset="0"/>
                <a:cs typeface="+mn-cs"/>
              </a:rPr>
              <a:t>Vercellotti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B2131">
                    <a:lumMod val="75000"/>
                    <a:lumOff val="25000"/>
                  </a:srgbClr>
                </a:solidFill>
                <a:effectLst/>
                <a:uLnTx/>
                <a:uFillTx/>
                <a:latin typeface="Footlight MT Light"/>
                <a:ea typeface="Times New Roman" panose="02020603050405020304" pitchFamily="18" charset="0"/>
                <a:cs typeface="+mn-cs"/>
              </a:rPr>
              <a:t>, 2021)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B2131">
                  <a:lumMod val="75000"/>
                  <a:lumOff val="25000"/>
                </a:srgbClr>
              </a:solidFill>
              <a:effectLst/>
              <a:uLnTx/>
              <a:uFillTx/>
              <a:latin typeface="Footlight M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1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64CB1-38BE-41E3-B8FC-DC46A2F15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D8F968-1C6C-4AF1-88D1-88A79D8B2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McDowell, K. (2018). Storytelling: Practice and process as non-textual pedagogy.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Education for Information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34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(1), 15–19. </a:t>
            </a:r>
            <a:r>
              <a:rPr lang="en-US" sz="14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2"/>
              </a:rPr>
              <a:t>https://doi.org/10.3233/efi-189003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Sebasta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S. L., Monson, D. L., &amp;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Senn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H. D. (1995). A hierarchy to assess reader response.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Journal of Reading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38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(6), 444–450.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Vercellotti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M. (2021). Beyond the Rubric: Classroom Assessment Tools and Assessment Practice. TESL-EJ, 25(3).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Wood, P. J. (2014). Historical imagination, narrative learning and nursing practice: Graduate nursing students' reader-responses to a nurse's storytelling from the past.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Nurse Education in Practice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(5), 473–478. </a:t>
            </a:r>
            <a:r>
              <a:rPr lang="en-US" sz="14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hlinkClick r:id="rId3"/>
              </a:rPr>
              <a:t>https://doi.org/10.1016/j.nepr.2014.05.001</a:t>
            </a:r>
            <a:r>
              <a:rPr lang="en-US" sz="1400" u="none" strike="noStrike" dirty="0">
                <a:solidFill>
                  <a:srgbClr val="0563C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Woodruff, A. H., &amp; Griffin, R. A. (2017). Reader response in secondary settings: Increasing comprehension through meaningful    interactions with literary texts.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Texas Journal of Literacy Education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4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(2), 108–116.</a:t>
            </a:r>
          </a:p>
          <a:p>
            <a:pPr marL="457200" marR="0" indent="-45720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endParaRPr lang="en-US" sz="1400" u="none" strike="noStrike" dirty="0">
              <a:solidFill>
                <a:srgbClr val="0563C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39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'The End' typed on a typewriter">
            <a:extLst>
              <a:ext uri="{FF2B5EF4-FFF2-40B4-BE49-F238E27FC236}">
                <a16:creationId xmlns:a16="http://schemas.microsoft.com/office/drawing/2014/main" id="{3D4F8110-3CF3-41A1-B610-9E512DA2AE7C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3" r="-1" b="-1"/>
          <a:stretch/>
        </p:blipFill>
        <p:spPr>
          <a:xfrm>
            <a:off x="3048" y="0"/>
            <a:ext cx="12188952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B2D8486-C78E-47E7-9EBC-4E996D940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1604" y="4553712"/>
            <a:ext cx="10908792" cy="1069848"/>
          </a:xfrm>
        </p:spPr>
        <p:txBody>
          <a:bodyPr anchor="ctr">
            <a:norm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Finally...&amp; Thanks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7F00DE43-3E0C-4C93-A175-152EFF5195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5961888"/>
            <a:ext cx="10908792" cy="682752"/>
          </a:xfrm>
        </p:spPr>
        <p:txBody>
          <a:bodyPr anchor="ctr">
            <a:norm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 Presentation found in Conference Portal</a:t>
            </a:r>
          </a:p>
        </p:txBody>
      </p:sp>
    </p:spTree>
    <p:extLst>
      <p:ext uri="{BB962C8B-B14F-4D97-AF65-F5344CB8AC3E}">
        <p14:creationId xmlns:p14="http://schemas.microsoft.com/office/powerpoint/2010/main" val="1353840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30595"/>
            <a:ext cx="5256212" cy="957072"/>
          </a:xfrm>
        </p:spPr>
        <p:txBody>
          <a:bodyPr>
            <a:normAutofit/>
          </a:bodyPr>
          <a:lstStyle/>
          <a:p>
            <a:r>
              <a:rPr lang="en-US" sz="4000" dirty="0"/>
              <a:t>Storytelling Essentials</a:t>
            </a:r>
          </a:p>
        </p:txBody>
      </p:sp>
      <p:pic>
        <p:nvPicPr>
          <p:cNvPr id="6" name="Content Placeholder 5" descr="Close-up of bookshelves in a public library">
            <a:extLst>
              <a:ext uri="{FF2B5EF4-FFF2-40B4-BE49-F238E27FC236}">
                <a16:creationId xmlns:a16="http://schemas.microsoft.com/office/drawing/2014/main" id="{6EAE7288-20F6-4A7E-A193-C1969C3EE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318919" y="2473686"/>
            <a:ext cx="4343400" cy="332509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87BA-A06C-4868-ABC2-25978F4B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130" y="2124456"/>
            <a:ext cx="4991101" cy="457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Basics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Central character or characters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Plot or main event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Dilemma, problem or crisis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Intended message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DB251D1-8677-449C-8874-2C227A68600C}"/>
              </a:ext>
            </a:extLst>
          </p:cNvPr>
          <p:cNvSpPr txBox="1">
            <a:spLocks/>
          </p:cNvSpPr>
          <p:nvPr/>
        </p:nvSpPr>
        <p:spPr>
          <a:xfrm>
            <a:off x="1239012" y="6272356"/>
            <a:ext cx="10099548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(Kaye &amp; Jacobson, 1999; Yoder-Wise &amp; Kowalski, 2003)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10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8D3741-4ACF-4DA5-ABD5-0C432115CD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4" descr="Close-up of books on shelves with more books blurred in foreground and background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96" b="1729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BB2617E-E8F8-47F4-901F-DC4BF9370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chemeClr val="accent1">
              <a:lumMod val="75000"/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pc="100">
                <a:solidFill>
                  <a:srgbClr val="FFFFFF"/>
                </a:solidFill>
              </a:rPr>
              <a:t>Introduction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A18590F-3062-475B-97B9-978D8FC059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86000"/>
            <a:ext cx="6007027" cy="4023360"/>
          </a:xfrm>
        </p:spPr>
        <p:txBody>
          <a:bodyPr vert="horz" lIns="45720" tIns="45720" rIns="45720" bIns="45720" rtlCol="0">
            <a:normAutofit/>
          </a:bodyPr>
          <a:lstStyle/>
          <a:p>
            <a:pPr marL="0"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1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0" indent="0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b="1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Storytelling has history</a:t>
            </a: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Telltales, folklore and history</a:t>
            </a: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Entertain, Teach, Paint an Image</a:t>
            </a: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Communicate facts</a:t>
            </a: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Inspire, Build and Create</a:t>
            </a: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1" fontAlgn="auto">
              <a:spcBef>
                <a:spcPts val="1000"/>
              </a:spcBef>
              <a:spcAft>
                <a:spcPts val="0"/>
              </a:spcAft>
              <a:buSzTx/>
              <a:tabLst/>
              <a:defRPr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lang="en-US">
              <a:solidFill>
                <a:srgbClr val="FFFFFF"/>
              </a:solidFill>
            </a:endParaRP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228600" marR="0" lvl="1" indent="-22860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 marL="0" marR="0" lvl="1" indent="0" fontAlgn="auto">
              <a:spcBef>
                <a:spcPts val="1000"/>
              </a:spcBef>
              <a:spcAft>
                <a:spcPts val="0"/>
              </a:spcAft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  <a:p>
            <a:pPr>
              <a:lnSpc>
                <a:spcPct val="90000"/>
              </a:lnSpc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DF8C270-AE22-49A9-885C-92A695793DFD}"/>
              </a:ext>
            </a:extLst>
          </p:cNvPr>
          <p:cNvSpPr txBox="1">
            <a:spLocks/>
          </p:cNvSpPr>
          <p:nvPr/>
        </p:nvSpPr>
        <p:spPr>
          <a:xfrm>
            <a:off x="1104900" y="6183647"/>
            <a:ext cx="10071099" cy="35516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(Fischer, 2019; Kaye and Jacobson, 1999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54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892692"/>
          </a:xfrm>
        </p:spPr>
        <p:txBody>
          <a:bodyPr anchor="b">
            <a:normAutofit/>
          </a:bodyPr>
          <a:lstStyle/>
          <a:p>
            <a:r>
              <a:rPr lang="en-US" sz="4000" dirty="0"/>
              <a:t>Storytelling Essentials</a:t>
            </a:r>
          </a:p>
        </p:txBody>
      </p:sp>
      <p:pic>
        <p:nvPicPr>
          <p:cNvPr id="6" name="Content Placeholder 5" descr="Woman sitting in hospital bed">
            <a:extLst>
              <a:ext uri="{FF2B5EF4-FFF2-40B4-BE49-F238E27FC236}">
                <a16:creationId xmlns:a16="http://schemas.microsoft.com/office/drawing/2014/main" id="{6EAE7288-20F6-4A7E-A193-C1969C3EE96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8" b="19068"/>
          <a:stretch/>
        </p:blipFill>
        <p:spPr>
          <a:xfrm>
            <a:off x="5978806" y="2336874"/>
            <a:ext cx="4315376" cy="3599312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87BA-A06C-4868-ABC2-25978F4B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593847"/>
            <a:ext cx="5978806" cy="426415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Character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Build the setting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Include details such as time and place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Consider relativity with audience and message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Vivid picture should be present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lang="en-US" sz="15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DAAB137-9979-4C5F-AC73-4CA704F116C6}"/>
              </a:ext>
            </a:extLst>
          </p:cNvPr>
          <p:cNvSpPr txBox="1">
            <a:spLocks/>
          </p:cNvSpPr>
          <p:nvPr/>
        </p:nvSpPr>
        <p:spPr>
          <a:xfrm>
            <a:off x="1473100" y="6369891"/>
            <a:ext cx="10099548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(Kaye &amp; Jacobson, 1999; Yoder-Wise &amp; Kowalski, 2003)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1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188" y="746953"/>
            <a:ext cx="5640185" cy="1176528"/>
          </a:xfrm>
        </p:spPr>
        <p:txBody>
          <a:bodyPr>
            <a:normAutofit/>
          </a:bodyPr>
          <a:lstStyle/>
          <a:p>
            <a:r>
              <a:rPr lang="en-US" sz="4000" dirty="0"/>
              <a:t>Storytelling Essentials</a:t>
            </a:r>
          </a:p>
        </p:txBody>
      </p:sp>
      <p:pic>
        <p:nvPicPr>
          <p:cNvPr id="6" name="Content Placeholder 5" descr="Smiling students chatting in school corridor">
            <a:extLst>
              <a:ext uri="{FF2B5EF4-FFF2-40B4-BE49-F238E27FC236}">
                <a16:creationId xmlns:a16="http://schemas.microsoft.com/office/drawing/2014/main" id="{6EAE7288-20F6-4A7E-A193-C1969C3EE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701304" y="2725146"/>
            <a:ext cx="3578629" cy="282217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87BA-A06C-4868-ABC2-25978F4B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725146"/>
            <a:ext cx="6405373" cy="457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Plot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Engage the reader/listener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Create interest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>
                <a:solidFill>
                  <a:prstClr val="black"/>
                </a:solidFill>
              </a:rPr>
              <a:t>Unfold events chronologically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Situational relationship helps deepen meaning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b="0" i="0" dirty="0">
                <a:solidFill>
                  <a:srgbClr val="000000"/>
                </a:solidFill>
                <a:effectLst/>
              </a:rPr>
              <a:t>Detail precipitating events and articulate ensuing event(s)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22C7908-34ED-4D1A-A4A1-01B22B88DCBA}"/>
              </a:ext>
            </a:extLst>
          </p:cNvPr>
          <p:cNvSpPr txBox="1">
            <a:spLocks/>
          </p:cNvSpPr>
          <p:nvPr/>
        </p:nvSpPr>
        <p:spPr>
          <a:xfrm>
            <a:off x="1239012" y="6272356"/>
            <a:ext cx="10099548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(Kaye &amp; Jacobson, 1999; Yoder-Wise &amp; Kowalski, 2003)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67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22337"/>
            <a:ext cx="5256212" cy="749808"/>
          </a:xfrm>
        </p:spPr>
        <p:txBody>
          <a:bodyPr>
            <a:normAutofit/>
          </a:bodyPr>
          <a:lstStyle/>
          <a:p>
            <a:r>
              <a:rPr lang="en-US" sz="4000" dirty="0"/>
              <a:t>Storytelling Essentials</a:t>
            </a:r>
          </a:p>
        </p:txBody>
      </p:sp>
      <p:pic>
        <p:nvPicPr>
          <p:cNvPr id="6" name="Content Placeholder 5" descr="Colorful pencils and books">
            <a:extLst>
              <a:ext uri="{FF2B5EF4-FFF2-40B4-BE49-F238E27FC236}">
                <a16:creationId xmlns:a16="http://schemas.microsoft.com/office/drawing/2014/main" id="{6EAE7288-20F6-4A7E-A193-C1969C3EE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253209" y="2336800"/>
            <a:ext cx="4474820" cy="359886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87BA-A06C-4868-ABC2-25978F4B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286000"/>
            <a:ext cx="5478780" cy="457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Dilemma or Crisis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Alert moment 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Point of the message is evident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Point can be emotionally regarded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Situation result or resolution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Ensure clarity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D7DBCC9-628A-401E-9DB8-9D0343D2A7E7}"/>
              </a:ext>
            </a:extLst>
          </p:cNvPr>
          <p:cNvSpPr txBox="1">
            <a:spLocks/>
          </p:cNvSpPr>
          <p:nvPr/>
        </p:nvSpPr>
        <p:spPr>
          <a:xfrm>
            <a:off x="1239012" y="6272356"/>
            <a:ext cx="10099548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(Kaye &amp; Jacobson, 1999; Yoder-Wise &amp; Kowalski, 2003)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61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252" y="777924"/>
            <a:ext cx="5256212" cy="927020"/>
          </a:xfrm>
        </p:spPr>
        <p:txBody>
          <a:bodyPr>
            <a:normAutofit/>
          </a:bodyPr>
          <a:lstStyle/>
          <a:p>
            <a:r>
              <a:rPr lang="en-US" sz="4000" dirty="0"/>
              <a:t>Storytelling Essentials</a:t>
            </a:r>
          </a:p>
        </p:txBody>
      </p:sp>
      <p:pic>
        <p:nvPicPr>
          <p:cNvPr id="6" name="Content Placeholder 5" descr="Close-up of person writing message with marker pen on card">
            <a:extLst>
              <a:ext uri="{FF2B5EF4-FFF2-40B4-BE49-F238E27FC236}">
                <a16:creationId xmlns:a16="http://schemas.microsoft.com/office/drawing/2014/main" id="{6EAE7288-20F6-4A7E-A193-C1969C3EE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146331" y="2336800"/>
            <a:ext cx="4688575" cy="359886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87BA-A06C-4868-ABC2-25978F4B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336800"/>
            <a:ext cx="4991101" cy="4584192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Intended Message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Expound from the crisis point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Reinforce lesson to be appreciated 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Include details of character(s) change(s)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0B5EDF7-30D1-499E-BD6E-EF8D57E0101B}"/>
              </a:ext>
            </a:extLst>
          </p:cNvPr>
          <p:cNvSpPr txBox="1">
            <a:spLocks/>
          </p:cNvSpPr>
          <p:nvPr/>
        </p:nvSpPr>
        <p:spPr>
          <a:xfrm>
            <a:off x="1239012" y="6272356"/>
            <a:ext cx="10099548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(Kaye &amp; Jacobson, 1999; Yoder-Wise &amp; Kowalski, 2003)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843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E772F-AE83-4D42-98DF-6CA49FE70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When Creating a Story…</a:t>
            </a:r>
          </a:p>
        </p:txBody>
      </p:sp>
      <p:pic>
        <p:nvPicPr>
          <p:cNvPr id="6" name="Content Placeholder 5" descr="Magnifying glass and question mark">
            <a:extLst>
              <a:ext uri="{FF2B5EF4-FFF2-40B4-BE49-F238E27FC236}">
                <a16:creationId xmlns:a16="http://schemas.microsoft.com/office/drawing/2014/main" id="{6EAE7288-20F6-4A7E-A193-C1969C3EE9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953396" y="2336800"/>
            <a:ext cx="3074445" cy="3598863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9C87BA-A06C-4868-ABC2-25978F4B3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2336800"/>
            <a:ext cx="6380989" cy="4572000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Identify thematic foundations.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Seek cause and effect markers.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Was there a growth opportunity?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Take note of success and hidden nuggets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Open to sharing mistakes. Breeds relativity.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Be watchful in person and in resources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CCFDF2C-E647-47AC-92CC-CC1665253BA0}"/>
              </a:ext>
            </a:extLst>
          </p:cNvPr>
          <p:cNvSpPr txBox="1">
            <a:spLocks/>
          </p:cNvSpPr>
          <p:nvPr/>
        </p:nvSpPr>
        <p:spPr>
          <a:xfrm>
            <a:off x="1239012" y="6272356"/>
            <a:ext cx="10099548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(Kaye &amp; Jacobson, 1999; Yoder-Wise &amp; Kowalski, 2003)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938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AAD03-3564-447C-A4F1-A20B0809C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sz="4000" dirty="0"/>
              <a:t>Introduction</a:t>
            </a:r>
          </a:p>
        </p:txBody>
      </p:sp>
      <p:pic>
        <p:nvPicPr>
          <p:cNvPr id="6" name="Picture Placeholder 5" descr="Person writing on a notebook">
            <a:extLst>
              <a:ext uri="{FF2B5EF4-FFF2-40B4-BE49-F238E27FC236}">
                <a16:creationId xmlns:a16="http://schemas.microsoft.com/office/drawing/2014/main" id="{2B436862-F4ED-4D3E-989D-D51B65EB6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176772" y="1345018"/>
            <a:ext cx="5216716" cy="4139388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5B91B3-3585-48E3-9E6B-F94D22305A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4991100" cy="4572000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Storytelling has benefits for students and teachers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Mutually dependent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Builds Relationship, Respect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Refreshed framework for learning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Multi-sensory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Challenges tradition, belief, opinions and norms</a:t>
            </a:r>
          </a:p>
          <a:p>
            <a:pPr marL="228600" marR="0" lvl="1" indent="-22860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dirty="0"/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altLang="en-US" dirty="0"/>
          </a:p>
          <a:p>
            <a:pPr marL="0" marR="0" lvl="1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endParaRPr lang="en-US" sz="1500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65BF92-150A-4C6D-839F-7DDBDDDCED9A}"/>
              </a:ext>
            </a:extLst>
          </p:cNvPr>
          <p:cNvSpPr txBox="1">
            <a:spLocks/>
          </p:cNvSpPr>
          <p:nvPr/>
        </p:nvSpPr>
        <p:spPr>
          <a:xfrm>
            <a:off x="1104900" y="6183647"/>
            <a:ext cx="10071099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(Abrahamson, 1998; McDowell, 2018; Yoder-Wise &amp; Kowalski, 2003)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815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7">
            <a:extLst>
              <a:ext uri="{FF2B5EF4-FFF2-40B4-BE49-F238E27FC236}">
                <a16:creationId xmlns:a16="http://schemas.microsoft.com/office/drawing/2014/main" id="{C9D6DD36-50FE-47C1-8D00-3D3C4187E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9">
            <a:extLst>
              <a:ext uri="{FF2B5EF4-FFF2-40B4-BE49-F238E27FC236}">
                <a16:creationId xmlns:a16="http://schemas.microsoft.com/office/drawing/2014/main" id="{0F9ADC11-F6B8-4B69-8AC7-50377071A1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blipFill dpi="0" rotWithShape="1">
            <a:blip r:embed="rId2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-635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11">
            <a:extLst>
              <a:ext uri="{FF2B5EF4-FFF2-40B4-BE49-F238E27FC236}">
                <a16:creationId xmlns:a16="http://schemas.microsoft.com/office/drawing/2014/main" id="{B64F47E8-C2CA-43A6-9404-03BADA34D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3">
            <a:extLst>
              <a:ext uri="{FF2B5EF4-FFF2-40B4-BE49-F238E27FC236}">
                <a16:creationId xmlns:a16="http://schemas.microsoft.com/office/drawing/2014/main" id="{FF01D43C-86DB-4B5D-A163-81BC94201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7945" y="620720"/>
            <a:ext cx="4193173" cy="5571069"/>
          </a:xfrm>
          <a:prstGeom prst="rect">
            <a:avLst/>
          </a:prstGeom>
          <a:blipFill dpi="0" rotWithShape="1"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0" ty="0" sx="80000" sy="80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36A995F0-906C-4573-A739-16EED217D8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09343" y="620720"/>
            <a:ext cx="6442480" cy="559316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0120" y="1105351"/>
            <a:ext cx="5477071" cy="30239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buClrTx/>
              <a:buSzTx/>
              <a:tabLst/>
              <a:defRPr/>
            </a:pPr>
            <a:br>
              <a:rPr kumimoji="0" lang="en-US" altLang="en-US" sz="3400" b="0" i="0" u="none" strike="noStrike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US" sz="3400" b="0" i="0" u="none" strike="noStrike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Abrahamson (1998) wrote about the use of storytelling in higher education and states, </a:t>
            </a:r>
            <a:br>
              <a:rPr kumimoji="0" lang="en-US" sz="3400" b="0" i="0" u="none" strike="noStrike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</a:br>
            <a:r>
              <a:rPr kumimoji="0" lang="en-US" sz="3400" b="0" i="0" u="none" strike="noStrike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“Storytelling is the foundation of the teaching profession.“</a:t>
            </a:r>
            <a:endParaRPr kumimoji="0" lang="en-US" altLang="en-US" sz="3400" b="0" i="0" u="none" strike="noStrik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90120" y="4297556"/>
            <a:ext cx="5477071" cy="143169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1" algn="r" fontAlgn="auto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100000"/>
              <a:tabLst/>
              <a:defRPr/>
            </a:pPr>
            <a:r>
              <a:rPr kumimoji="0" lang="en-US" sz="16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(Abrahamson, 1998) </a:t>
            </a:r>
            <a:r>
              <a:rPr kumimoji="0" lang="en-US" altLang="en-US" sz="1600" b="0" i="0" u="none" strike="noStrike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 </a:t>
            </a:r>
            <a:endParaRPr kumimoji="0" lang="en-US" sz="1600" b="0" i="0" u="none" strike="noStrike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  <a:p>
            <a:endParaRPr lang="en-US" sz="1600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3F5F06D-7250-43A5-9B61-0B7F1FD7E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09960" y="4214336"/>
            <a:ext cx="512064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88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89FE-1EBE-4EFD-BB03-41918656A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128691"/>
          </a:xfrm>
        </p:spPr>
        <p:txBody>
          <a:bodyPr>
            <a:normAutofit/>
          </a:bodyPr>
          <a:lstStyle/>
          <a:p>
            <a:r>
              <a:rPr lang="en-US" sz="4000" dirty="0"/>
              <a:t>Storytelling Basics</a:t>
            </a:r>
          </a:p>
        </p:txBody>
      </p:sp>
      <p:pic>
        <p:nvPicPr>
          <p:cNvPr id="6" name="Content Placeholder 5" descr="Close-up of hardbound books in various colors standing vertically shot from above">
            <a:extLst>
              <a:ext uri="{FF2B5EF4-FFF2-40B4-BE49-F238E27FC236}">
                <a16:creationId xmlns:a16="http://schemas.microsoft.com/office/drawing/2014/main" id="{B77A4059-91E0-446E-B3C8-6EB0217B8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52" y="1600200"/>
            <a:ext cx="4384548" cy="450388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D80E-95CC-45AC-A025-EE00B11F5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368552"/>
            <a:ext cx="5556504" cy="5257800"/>
          </a:xfrm>
        </p:spPr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What makes up a good story?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Relationship between 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Communicator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udience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prstClr val="black"/>
                </a:solidFill>
              </a:rPr>
              <a:t>S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ubject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Multi-dimensionally engaging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Developed 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C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haracter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(s) 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Plot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0000"/>
                </a:solidFill>
              </a:rPr>
              <a:t>D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ilemma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or crisis 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Convey message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19C4ABE-FAAC-440B-A033-5B12C4161429}"/>
              </a:ext>
            </a:extLst>
          </p:cNvPr>
          <p:cNvSpPr txBox="1">
            <a:spLocks/>
          </p:cNvSpPr>
          <p:nvPr/>
        </p:nvSpPr>
        <p:spPr>
          <a:xfrm>
            <a:off x="1104900" y="6299470"/>
            <a:ext cx="10071099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(Abrahamson, 1998; Fischer, 2019;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Gazarian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, 2010; Kaye &amp; Jacobson, 1999; Paley &amp; Eva, 2005)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569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89FE-1EBE-4EFD-BB03-41918656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Storytelling Basics (Expounded)</a:t>
            </a:r>
          </a:p>
        </p:txBody>
      </p:sp>
      <p:pic>
        <p:nvPicPr>
          <p:cNvPr id="6" name="Content Placeholder 5" descr="Sketch of outdoor things">
            <a:extLst>
              <a:ext uri="{FF2B5EF4-FFF2-40B4-BE49-F238E27FC236}">
                <a16:creationId xmlns:a16="http://schemas.microsoft.com/office/drawing/2014/main" id="{B77A4059-91E0-446E-B3C8-6EB0217B8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241" y="2233032"/>
            <a:ext cx="4991101" cy="283999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D80E-95CC-45AC-A025-EE00B11F5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899" y="2208868"/>
            <a:ext cx="4991101" cy="4090601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Character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rgbClr val="000000"/>
                </a:solidFill>
              </a:rPr>
              <a:t>A central person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Confronted with challenge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Challenge addressed (and possibly resolved)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600" dirty="0">
                <a:solidFill>
                  <a:srgbClr val="000000"/>
                </a:solidFill>
              </a:rPr>
              <a:t>Description of character connection with dilemma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0B9007-32C6-4D16-B90F-FF5BE125D837}"/>
              </a:ext>
            </a:extLst>
          </p:cNvPr>
          <p:cNvSpPr txBox="1">
            <a:spLocks/>
          </p:cNvSpPr>
          <p:nvPr/>
        </p:nvSpPr>
        <p:spPr>
          <a:xfrm>
            <a:off x="1104900" y="6299470"/>
            <a:ext cx="10071099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(Abrahamson, 1998; Fischer, 2019;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Gazarian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, 2010; Kaye &amp; Jacobson, 1999; Paley &amp; Eva, 2005)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1726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289FE-1EBE-4EFD-BB03-41918656A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Storytelling Basics (Expounded)</a:t>
            </a:r>
          </a:p>
        </p:txBody>
      </p:sp>
      <p:pic>
        <p:nvPicPr>
          <p:cNvPr id="6" name="Content Placeholder 5" descr="Sketch of outdoor things">
            <a:extLst>
              <a:ext uri="{FF2B5EF4-FFF2-40B4-BE49-F238E27FC236}">
                <a16:creationId xmlns:a16="http://schemas.microsoft.com/office/drawing/2014/main" id="{B77A4059-91E0-446E-B3C8-6EB0217B8E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363840" y="1995314"/>
            <a:ext cx="4380807" cy="2838796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D80E-95CC-45AC-A025-EE00B11F5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945" y="1995314"/>
            <a:ext cx="5401056" cy="4373507"/>
          </a:xfrm>
        </p:spPr>
        <p:txBody>
          <a:bodyPr>
            <a:normAutofit fontScale="47500" lnSpcReduction="20000"/>
          </a:bodyPr>
          <a:lstStyle/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Plot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Relationship of character, problem and circumstance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Draws out emotional reaction 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Produces theme</a:t>
            </a:r>
          </a:p>
          <a:p>
            <a:pPr marL="228600" lvl="1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5100" dirty="0">
                <a:solidFill>
                  <a:srgbClr val="000000"/>
                </a:solidFill>
              </a:rPr>
              <a:t>Essential element that binds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5100" dirty="0">
                <a:solidFill>
                  <a:srgbClr val="000000"/>
                </a:solidFill>
              </a:rPr>
              <a:t>Character(s)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5100" dirty="0">
                <a:solidFill>
                  <a:srgbClr val="000000"/>
                </a:solidFill>
              </a:rPr>
              <a:t>Events</a:t>
            </a:r>
          </a:p>
          <a:p>
            <a:pPr marL="685800" lvl="2" indent="-228600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5100" dirty="0">
                <a:solidFill>
                  <a:srgbClr val="000000"/>
                </a:solidFill>
              </a:rPr>
              <a:t>Occurrence(s)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5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Holds interest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5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4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B01ED5F7-A5AC-4133-AF27-8B964B83291F}"/>
              </a:ext>
            </a:extLst>
          </p:cNvPr>
          <p:cNvSpPr txBox="1">
            <a:spLocks/>
          </p:cNvSpPr>
          <p:nvPr/>
        </p:nvSpPr>
        <p:spPr>
          <a:xfrm>
            <a:off x="1239012" y="6418161"/>
            <a:ext cx="10071099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1" indent="0" algn="r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(Abrahamson, 1998; Fischer, 2019;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Gazarian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uphemia"/>
                <a:ea typeface="Times New Roman" panose="02020603050405020304" pitchFamily="18" charset="0"/>
                <a:cs typeface="+mn-cs"/>
              </a:rPr>
              <a:t>, 2010; Kaye &amp; Jacobson, 1999; Paley &amp; Eva, 2005)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08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0DEA5-F085-4E6A-AE10-89B4EE789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Storytelling Basics</a:t>
            </a:r>
          </a:p>
        </p:txBody>
      </p:sp>
      <p:pic>
        <p:nvPicPr>
          <p:cNvPr id="8" name="Content Placeholder 7" descr="Close up of heart shaped pages of a book">
            <a:extLst>
              <a:ext uri="{FF2B5EF4-FFF2-40B4-BE49-F238E27FC236}">
                <a16:creationId xmlns:a16="http://schemas.microsoft.com/office/drawing/2014/main" id="{9E3950EE-219F-4E0F-A558-3676C4F24B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440733" y="2003627"/>
            <a:ext cx="4227022" cy="282217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7058C3-94AC-423F-B171-1B150625B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4900" y="1600200"/>
            <a:ext cx="6344412" cy="4572000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Great messaging is not restrictive: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Verbal or traditional storytelling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Written or literary (ex. online education)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Digital (video recording and submission)</a:t>
            </a:r>
          </a:p>
          <a:p>
            <a:pPr marL="2286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Artistic (review of art including photography)</a:t>
            </a:r>
          </a:p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Studies show benefits for any format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1A562F-EEC9-46E2-BAD5-F2F43D490EE7}"/>
              </a:ext>
            </a:extLst>
          </p:cNvPr>
          <p:cNvSpPr txBox="1">
            <a:spLocks/>
          </p:cNvSpPr>
          <p:nvPr/>
        </p:nvSpPr>
        <p:spPr>
          <a:xfrm>
            <a:off x="1239012" y="6272356"/>
            <a:ext cx="10071099" cy="32688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Gazarian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Times New Roman" panose="02020603050405020304" pitchFamily="18" charset="0"/>
                <a:cs typeface="+mn-cs"/>
              </a:rPr>
              <a:t>, 2010; Hobson et. al, 2019; Staley &amp; Freeman, 2017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Times New Roman" panose="02020603050405020304" pitchFamily="18" charset="0"/>
                <a:cs typeface="+mn-cs"/>
              </a:rPr>
              <a:t>) 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56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chVTI">
  <a:themeElements>
    <a:clrScheme name="AnalogousFromDarkSeedLeftStep">
      <a:dk1>
        <a:srgbClr val="000000"/>
      </a:dk1>
      <a:lt1>
        <a:srgbClr val="FFFFFF"/>
      </a:lt1>
      <a:dk2>
        <a:srgbClr val="1B2131"/>
      </a:dk2>
      <a:lt2>
        <a:srgbClr val="F0F3F2"/>
      </a:lt2>
      <a:accent1>
        <a:srgbClr val="C34D91"/>
      </a:accent1>
      <a:accent2>
        <a:srgbClr val="B13BB1"/>
      </a:accent2>
      <a:accent3>
        <a:srgbClr val="924DC3"/>
      </a:accent3>
      <a:accent4>
        <a:srgbClr val="513DB2"/>
      </a:accent4>
      <a:accent5>
        <a:srgbClr val="4D6AC3"/>
      </a:accent5>
      <a:accent6>
        <a:srgbClr val="3B89B1"/>
      </a:accent6>
      <a:hlink>
        <a:srgbClr val="3F49BF"/>
      </a:hlink>
      <a:folHlink>
        <a:srgbClr val="7F7F7F"/>
      </a:folHlink>
    </a:clrScheme>
    <a:fontScheme name="Custom 16">
      <a:majorFont>
        <a:latin typeface="Footlight MT Ligh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hVTI" id="{23FE938F-4DF0-4C94-8546-C2AC6D26660D}" vid="{62E62DA1-385F-4EE3-8841-58A87FAE2068}"/>
    </a:ext>
  </a:extLst>
</a:theme>
</file>

<file path=ppt/theme/theme2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99CB38"/>
      </a:accent1>
      <a:accent2>
        <a:srgbClr val="63A537"/>
      </a:accent2>
      <a:accent3>
        <a:srgbClr val="E6D024"/>
      </a:accent3>
      <a:accent4>
        <a:srgbClr val="CC9700"/>
      </a:accent4>
      <a:accent5>
        <a:srgbClr val="4EB3CF"/>
      </a:accent5>
      <a:accent6>
        <a:srgbClr val="378DA6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29F68FFC-748B-4FC3-BF39-7F84A6D5840F}"/>
    </a:ext>
  </a:extLst>
</a:theme>
</file>

<file path=ppt/theme/theme3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ppt/theme/theme4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Plantagenet Cherokee-Euphemia">
      <a:majorFont>
        <a:latin typeface="Plantagenet Cherokee"/>
        <a:ea typeface=""/>
        <a:cs typeface=""/>
      </a:majorFont>
      <a:minorFont>
        <a:latin typeface="Euphemia"/>
        <a:ea typeface=""/>
        <a:cs typeface=""/>
      </a:minorFont>
    </a:fontScheme>
    <a:fmtScheme name="AcademicLiterature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300000"/>
              </a:schemeClr>
            </a:gs>
            <a:gs pos="100000">
              <a:schemeClr val="phClr">
                <a:tint val="68000"/>
                <a:satMod val="300000"/>
              </a:schemeClr>
            </a:gs>
          </a:gsLst>
          <a:path path="rect">
            <a:fillToRect l="50000" t="50000" r="50000" b="50000"/>
          </a:path>
        </a:gradFill>
        <a:gradFill rotWithShape="1">
          <a:gsLst>
            <a:gs pos="0">
              <a:schemeClr val="phClr">
                <a:shade val="100000"/>
                <a:satMod val="137000"/>
              </a:schemeClr>
            </a:gs>
            <a:gs pos="71000">
              <a:schemeClr val="phClr">
                <a:shade val="98000"/>
                <a:satMod val="137000"/>
              </a:schemeClr>
            </a:gs>
            <a:gs pos="100000">
              <a:schemeClr val="phClr">
                <a:shade val="75000"/>
                <a:satMod val="137000"/>
              </a:schemeClr>
            </a:gs>
          </a:gsLst>
          <a:path path="rect">
            <a:fillToRect l="50000" t="50000" r="50000" b="50000"/>
          </a:path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20000" t="20000" r="20000" b="2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90000"/>
                <a:alpha val="80000"/>
                <a:satMod val="200000"/>
              </a:schemeClr>
            </a:gs>
          </a:gsLst>
          <a:path path="rect">
            <a:fillToRect l="5000" t="5000" r="5000" b="5000"/>
          </a:path>
        </a:gradFill>
      </a:bgFillStyleLst>
    </a:fmtScheme>
  </a:themeElements>
  <a:objectDefaults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PDescription xmlns="4873beb7-5857-4685-be1f-d57550cc96cc" xsi:nil="true"/>
    <AssetExpire xmlns="4873beb7-5857-4685-be1f-d57550cc96cc">2029-01-01T08:00:00+00:00</AssetExpire>
    <CampaignTagsTaxHTField0 xmlns="4873beb7-5857-4685-be1f-d57550cc96cc">
      <Terms xmlns="http://schemas.microsoft.com/office/infopath/2007/PartnerControls"/>
    </CampaignTagsTaxHTField0>
    <IntlLangReviewDate xmlns="4873beb7-5857-4685-be1f-d57550cc96cc" xsi:nil="true"/>
    <TPFriendlyName xmlns="4873beb7-5857-4685-be1f-d57550cc96cc" xsi:nil="true"/>
    <IntlLangReview xmlns="4873beb7-5857-4685-be1f-d57550cc96cc">false</IntlLangReview>
    <LocLastLocAttemptVersionLookup xmlns="4873beb7-5857-4685-be1f-d57550cc96cc">855024</LocLastLocAttemptVersionLookup>
    <PolicheckWords xmlns="4873beb7-5857-4685-be1f-d57550cc96cc" xsi:nil="true"/>
    <SubmitterId xmlns="4873beb7-5857-4685-be1f-d57550cc96cc" xsi:nil="true"/>
    <AcquiredFrom xmlns="4873beb7-5857-4685-be1f-d57550cc96cc">Internal MS</AcquiredFrom>
    <EditorialStatus xmlns="4873beb7-5857-4685-be1f-d57550cc96cc">Complete</EditorialStatus>
    <Markets xmlns="4873beb7-5857-4685-be1f-d57550cc96cc"/>
    <OriginAsset xmlns="4873beb7-5857-4685-be1f-d57550cc96cc" xsi:nil="true"/>
    <AssetStart xmlns="4873beb7-5857-4685-be1f-d57550cc96cc">2012-08-31T08:50:00+00:00</AssetStart>
    <FriendlyTitle xmlns="4873beb7-5857-4685-be1f-d57550cc96cc" xsi:nil="true"/>
    <MarketSpecific xmlns="4873beb7-5857-4685-be1f-d57550cc96cc">false</MarketSpecific>
    <TPNamespace xmlns="4873beb7-5857-4685-be1f-d57550cc96cc" xsi:nil="true"/>
    <PublishStatusLookup xmlns="4873beb7-5857-4685-be1f-d57550cc96cc">
      <Value>1616423</Value>
    </PublishStatusLookup>
    <APAuthor xmlns="4873beb7-5857-4685-be1f-d57550cc96cc">
      <UserInfo>
        <DisplayName>REDMOND\kristaa</DisplayName>
        <AccountId>136</AccountId>
        <AccountType/>
      </UserInfo>
    </APAuthor>
    <TPCommandLine xmlns="4873beb7-5857-4685-be1f-d57550cc96cc" xsi:nil="true"/>
    <IntlLangReviewer xmlns="4873beb7-5857-4685-be1f-d57550cc96cc" xsi:nil="true"/>
    <OpenTemplate xmlns="4873beb7-5857-4685-be1f-d57550cc96cc">true</OpenTemplate>
    <CSXSubmissionDate xmlns="4873beb7-5857-4685-be1f-d57550cc96cc" xsi:nil="true"/>
    <TaxCatchAll xmlns="4873beb7-5857-4685-be1f-d57550cc96cc"/>
    <Manager xmlns="4873beb7-5857-4685-be1f-d57550cc96cc" xsi:nil="true"/>
    <NumericId xmlns="4873beb7-5857-4685-be1f-d57550cc96cc" xsi:nil="true"/>
    <ParentAssetId xmlns="4873beb7-5857-4685-be1f-d57550cc96cc" xsi:nil="true"/>
    <OriginalSourceMarket xmlns="4873beb7-5857-4685-be1f-d57550cc96cc" xsi:nil="true"/>
    <ApprovalStatus xmlns="4873beb7-5857-4685-be1f-d57550cc96cc">InProgress</ApprovalStatus>
    <TPComponent xmlns="4873beb7-5857-4685-be1f-d57550cc96cc" xsi:nil="true"/>
    <EditorialTags xmlns="4873beb7-5857-4685-be1f-d57550cc96cc" xsi:nil="true"/>
    <TPExecutable xmlns="4873beb7-5857-4685-be1f-d57550cc96cc" xsi:nil="true"/>
    <TPLaunchHelpLink xmlns="4873beb7-5857-4685-be1f-d57550cc96cc" xsi:nil="true"/>
    <LocComments xmlns="4873beb7-5857-4685-be1f-d57550cc96cc" xsi:nil="true"/>
    <LocRecommendedHandoff xmlns="4873beb7-5857-4685-be1f-d57550cc96cc" xsi:nil="true"/>
    <SourceTitle xmlns="4873beb7-5857-4685-be1f-d57550cc96cc" xsi:nil="true"/>
    <CSXUpdate xmlns="4873beb7-5857-4685-be1f-d57550cc96cc">false</CSXUpdate>
    <IntlLocPriority xmlns="4873beb7-5857-4685-be1f-d57550cc96cc" xsi:nil="true"/>
    <UAProjectedTotalWords xmlns="4873beb7-5857-4685-be1f-d57550cc96cc" xsi:nil="true"/>
    <AssetType xmlns="4873beb7-5857-4685-be1f-d57550cc96cc">TP</AssetType>
    <MachineTranslated xmlns="4873beb7-5857-4685-be1f-d57550cc96cc">false</MachineTranslated>
    <OutputCachingOn xmlns="4873beb7-5857-4685-be1f-d57550cc96cc">false</OutputCachingOn>
    <TemplateStatus xmlns="4873beb7-5857-4685-be1f-d57550cc96cc">Complete</TemplateStatus>
    <IsSearchable xmlns="4873beb7-5857-4685-be1f-d57550cc96cc">true</IsSearchable>
    <ContentItem xmlns="4873beb7-5857-4685-be1f-d57550cc96cc" xsi:nil="true"/>
    <HandoffToMSDN xmlns="4873beb7-5857-4685-be1f-d57550cc96cc" xsi:nil="true"/>
    <ShowIn xmlns="4873beb7-5857-4685-be1f-d57550cc96cc">Show everywhere</ShowIn>
    <ThumbnailAssetId xmlns="4873beb7-5857-4685-be1f-d57550cc96cc" xsi:nil="true"/>
    <UALocComments xmlns="4873beb7-5857-4685-be1f-d57550cc96cc" xsi:nil="true"/>
    <UALocRecommendation xmlns="4873beb7-5857-4685-be1f-d57550cc96cc">Localize</UALocRecommendation>
    <LastModifiedDateTime xmlns="4873beb7-5857-4685-be1f-d57550cc96cc" xsi:nil="true"/>
    <LegacyData xmlns="4873beb7-5857-4685-be1f-d57550cc96cc" xsi:nil="true"/>
    <LocManualTestRequired xmlns="4873beb7-5857-4685-be1f-d57550cc96cc">false</LocManualTestRequired>
    <LocMarketGroupTiers2 xmlns="4873beb7-5857-4685-be1f-d57550cc96cc" xsi:nil="true"/>
    <ClipArtFilename xmlns="4873beb7-5857-4685-be1f-d57550cc96cc" xsi:nil="true"/>
    <TPApplication xmlns="4873beb7-5857-4685-be1f-d57550cc96cc" xsi:nil="true"/>
    <CSXHash xmlns="4873beb7-5857-4685-be1f-d57550cc96cc" xsi:nil="true"/>
    <DirectSourceMarket xmlns="4873beb7-5857-4685-be1f-d57550cc96cc" xsi:nil="true"/>
    <PrimaryImageGen xmlns="4873beb7-5857-4685-be1f-d57550cc96cc">true</PrimaryImageGen>
    <PlannedPubDate xmlns="4873beb7-5857-4685-be1f-d57550cc96cc" xsi:nil="true"/>
    <CSXSubmissionMarket xmlns="4873beb7-5857-4685-be1f-d57550cc96cc" xsi:nil="true"/>
    <Downloads xmlns="4873beb7-5857-4685-be1f-d57550cc96cc">0</Downloads>
    <ArtSampleDocs xmlns="4873beb7-5857-4685-be1f-d57550cc96cc" xsi:nil="true"/>
    <TrustLevel xmlns="4873beb7-5857-4685-be1f-d57550cc96cc">1 Microsoft Managed Content</TrustLevel>
    <BlockPublish xmlns="4873beb7-5857-4685-be1f-d57550cc96cc">false</BlockPublish>
    <TPLaunchHelpLinkType xmlns="4873beb7-5857-4685-be1f-d57550cc96cc">Template</TPLaunchHelpLinkType>
    <LocalizationTagsTaxHTField0 xmlns="4873beb7-5857-4685-be1f-d57550cc96cc">
      <Terms xmlns="http://schemas.microsoft.com/office/infopath/2007/PartnerControls"/>
    </LocalizationTagsTaxHTField0>
    <BusinessGroup xmlns="4873beb7-5857-4685-be1f-d57550cc96cc" xsi:nil="true"/>
    <Providers xmlns="4873beb7-5857-4685-be1f-d57550cc96cc" xsi:nil="true"/>
    <TemplateTemplateType xmlns="4873beb7-5857-4685-be1f-d57550cc96cc">PowerPoint Presentation Template</TemplateTemplateType>
    <TimesCloned xmlns="4873beb7-5857-4685-be1f-d57550cc96cc" xsi:nil="true"/>
    <TPAppVersion xmlns="4873beb7-5857-4685-be1f-d57550cc96cc" xsi:nil="true"/>
    <VoteCount xmlns="4873beb7-5857-4685-be1f-d57550cc96cc" xsi:nil="true"/>
    <AverageRating xmlns="4873beb7-5857-4685-be1f-d57550cc96cc" xsi:nil="true"/>
    <FeatureTagsTaxHTField0 xmlns="4873beb7-5857-4685-be1f-d57550cc96cc">
      <Terms xmlns="http://schemas.microsoft.com/office/infopath/2007/PartnerControls"/>
    </FeatureTagsTaxHTField0>
    <Provider xmlns="4873beb7-5857-4685-be1f-d57550cc96cc" xsi:nil="true"/>
    <UACurrentWords xmlns="4873beb7-5857-4685-be1f-d57550cc96cc" xsi:nil="true"/>
    <AssetId xmlns="4873beb7-5857-4685-be1f-d57550cc96cc">TP103431361</AssetId>
    <TPClientViewer xmlns="4873beb7-5857-4685-be1f-d57550cc96cc" xsi:nil="true"/>
    <DSATActionTaken xmlns="4873beb7-5857-4685-be1f-d57550cc96cc" xsi:nil="true"/>
    <APEditor xmlns="4873beb7-5857-4685-be1f-d57550cc96cc">
      <UserInfo>
        <DisplayName/>
        <AccountId xsi:nil="true"/>
        <AccountType/>
      </UserInfo>
    </APEditor>
    <TPInstallLocation xmlns="4873beb7-5857-4685-be1f-d57550cc96cc" xsi:nil="true"/>
    <OOCacheId xmlns="4873beb7-5857-4685-be1f-d57550cc96cc" xsi:nil="true"/>
    <IsDeleted xmlns="4873beb7-5857-4685-be1f-d57550cc96cc">false</IsDeleted>
    <PublishTargets xmlns="4873beb7-5857-4685-be1f-d57550cc96cc">OfficeOnlineVNext</PublishTargets>
    <ApprovalLog xmlns="4873beb7-5857-4685-be1f-d57550cc96cc" xsi:nil="true"/>
    <BugNumber xmlns="4873beb7-5857-4685-be1f-d57550cc96cc" xsi:nil="true"/>
    <CrawlForDependencies xmlns="4873beb7-5857-4685-be1f-d57550cc96cc">false</CrawlForDependencies>
    <InternalTagsTaxHTField0 xmlns="4873beb7-5857-4685-be1f-d57550cc96cc">
      <Terms xmlns="http://schemas.microsoft.com/office/infopath/2007/PartnerControls"/>
    </InternalTagsTaxHTField0>
    <LastHandOff xmlns="4873beb7-5857-4685-be1f-d57550cc96cc" xsi:nil="true"/>
    <Milestone xmlns="4873beb7-5857-4685-be1f-d57550cc96cc" xsi:nil="true"/>
    <OriginalRelease xmlns="4873beb7-5857-4685-be1f-d57550cc96cc">15</OriginalRelease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UANotes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CDDBB83-77C1-4099-A0AA-289882E745E2}">
  <ds:schemaRefs>
    <ds:schemaRef ds:uri="http://purl.org/dc/elements/1.1/"/>
    <ds:schemaRef ds:uri="http://schemas.microsoft.com/office/2006/metadata/properties"/>
    <ds:schemaRef ds:uri="4873beb7-5857-4685-be1f-d57550cc96cc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28C8B9CA-0273-4370-889A-FC05DA5C2FA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61E720F-F05D-4536-9C34-0CFCED65D3B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Academic presentation, pinstripe and ribbon design (widescreen)</Template>
  <TotalTime>2156</TotalTime>
  <Words>2281</Words>
  <Application>Microsoft Office PowerPoint</Application>
  <PresentationFormat>Widescreen</PresentationFormat>
  <Paragraphs>411</Paragraphs>
  <Slides>34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</vt:lpstr>
      <vt:lpstr>Avenir Next LT Pro</vt:lpstr>
      <vt:lpstr>AvenirNext LT Pro Medium</vt:lpstr>
      <vt:lpstr>Calibri</vt:lpstr>
      <vt:lpstr>Euphemia</vt:lpstr>
      <vt:lpstr>Footlight MT Light</vt:lpstr>
      <vt:lpstr>Segoe UI</vt:lpstr>
      <vt:lpstr>Times New Roman</vt:lpstr>
      <vt:lpstr>Trebuchet MS</vt:lpstr>
      <vt:lpstr>Tw Cen MT</vt:lpstr>
      <vt:lpstr>Tw Cen MT Condensed</vt:lpstr>
      <vt:lpstr>Wingdings</vt:lpstr>
      <vt:lpstr>Wingdings 3</vt:lpstr>
      <vt:lpstr>ArchVTI</vt:lpstr>
      <vt:lpstr>Integral</vt:lpstr>
      <vt:lpstr>Berlin</vt:lpstr>
      <vt:lpstr>Storytelling:   A Pedagogy Tool  Worth Hearing</vt:lpstr>
      <vt:lpstr>Introduction</vt:lpstr>
      <vt:lpstr>Introduction</vt:lpstr>
      <vt:lpstr>Introduction</vt:lpstr>
      <vt:lpstr> Abrahamson (1998) wrote about the use of storytelling in higher education and states,  “Storytelling is the foundation of the teaching profession.“</vt:lpstr>
      <vt:lpstr>Storytelling Basics</vt:lpstr>
      <vt:lpstr>Storytelling Basics (Expounded)</vt:lpstr>
      <vt:lpstr>Storytelling Basics (Expounded)</vt:lpstr>
      <vt:lpstr>Storytelling Basics</vt:lpstr>
      <vt:lpstr>Storytelling Basics</vt:lpstr>
      <vt:lpstr> "People are more receptive to stories than to data-based presentations"   </vt:lpstr>
      <vt:lpstr>Storytelling Considerations</vt:lpstr>
      <vt:lpstr>Rubric</vt:lpstr>
      <vt:lpstr>Questions &amp; Answers</vt:lpstr>
      <vt:lpstr>References</vt:lpstr>
      <vt:lpstr>References</vt:lpstr>
      <vt:lpstr>References</vt:lpstr>
      <vt:lpstr>    “Stories opened and encouraged others to share… facilitated mutual learning."     </vt:lpstr>
      <vt:lpstr>Storytelling:  Reader’s Response</vt:lpstr>
      <vt:lpstr>Meaningful Response</vt:lpstr>
      <vt:lpstr>Attention to Story-Teller’s Perspective</vt:lpstr>
      <vt:lpstr>Attention to Story-Teller’s Perspective</vt:lpstr>
      <vt:lpstr>Processing the Response</vt:lpstr>
      <vt:lpstr> Reader Response in Four Stages                 (Sebesta et. al., 1995)</vt:lpstr>
      <vt:lpstr>Substantiate Response</vt:lpstr>
      <vt:lpstr>Single Point Rubric Tool </vt:lpstr>
      <vt:lpstr>References</vt:lpstr>
      <vt:lpstr>Finally...&amp; Thanks</vt:lpstr>
      <vt:lpstr>Storytelling Essentials</vt:lpstr>
      <vt:lpstr>Storytelling Essentials</vt:lpstr>
      <vt:lpstr>Storytelling Essentials</vt:lpstr>
      <vt:lpstr>Storytelling Essentials</vt:lpstr>
      <vt:lpstr>Storytelling Essentials</vt:lpstr>
      <vt:lpstr>When Creating a Story…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Storytelling:   A Pedagogy Tool Worth Hearing</dc:title>
  <dc:creator>Powell, Lori</dc:creator>
  <cp:lastModifiedBy>Powell, Lori</cp:lastModifiedBy>
  <cp:revision>11</cp:revision>
  <dcterms:created xsi:type="dcterms:W3CDTF">2022-02-01T02:49:43Z</dcterms:created>
  <dcterms:modified xsi:type="dcterms:W3CDTF">2022-07-17T20:47:45Z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