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7" r:id="rId5"/>
    <p:sldId id="258" r:id="rId6"/>
    <p:sldId id="290" r:id="rId7"/>
    <p:sldId id="293" r:id="rId8"/>
    <p:sldId id="275" r:id="rId9"/>
    <p:sldId id="276" r:id="rId10"/>
    <p:sldId id="277" r:id="rId11"/>
    <p:sldId id="292" r:id="rId12"/>
    <p:sldId id="283" r:id="rId13"/>
    <p:sldId id="280" r:id="rId14"/>
    <p:sldId id="284" r:id="rId15"/>
    <p:sldId id="278" r:id="rId16"/>
    <p:sldId id="285" r:id="rId17"/>
    <p:sldId id="279" r:id="rId18"/>
    <p:sldId id="281" r:id="rId19"/>
    <p:sldId id="287" r:id="rId20"/>
    <p:sldId id="289" r:id="rId21"/>
    <p:sldId id="291" r:id="rId22"/>
    <p:sldId id="294"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DE63D5-997A-4646-A377-4702673A728D}">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2722" autoAdjust="0"/>
  </p:normalViewPr>
  <p:slideViewPr>
    <p:cSldViewPr snapToGrid="0">
      <p:cViewPr varScale="1">
        <p:scale>
          <a:sx n="39" d="100"/>
          <a:sy n="39" d="100"/>
        </p:scale>
        <p:origin x="2338" y="3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9" d="100"/>
          <a:sy n="69" d="100"/>
        </p:scale>
        <p:origin x="3082"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5716D-39C9-48C4-A3EB-B88E4515427D}" type="datetimeFigureOut">
              <a:rPr lang="en-US" smtClean="0"/>
              <a:t>9/14/2024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C6D3C-9EB0-4F2C-9026-3887D1CDB44E}" type="slidenum">
              <a:rPr lang="en-US" smtClean="0"/>
              <a:t>‹#›</a:t>
            </a:fld>
            <a:endParaRPr lang="en-US" dirty="0"/>
          </a:p>
        </p:txBody>
      </p:sp>
    </p:spTree>
    <p:extLst>
      <p:ext uri="{BB962C8B-B14F-4D97-AF65-F5344CB8AC3E}">
        <p14:creationId xmlns:p14="http://schemas.microsoft.com/office/powerpoint/2010/main" val="2437763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pmc/articles/PMC10936000/#ref7"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ncbi.nlm.nih.gov/pmc/articles/PMC10936000/#ref10" TargetMode="External"/><Relationship Id="rId4" Type="http://schemas.openxmlformats.org/officeDocument/2006/relationships/hyperlink" Target="https://www.ncbi.nlm.nih.gov/pmc/articles/PMC10936000/#ref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1</a:t>
            </a:fld>
            <a:endParaRPr lang="en-US" dirty="0"/>
          </a:p>
        </p:txBody>
      </p:sp>
    </p:spTree>
    <p:extLst>
      <p:ext uri="{BB962C8B-B14F-4D97-AF65-F5344CB8AC3E}">
        <p14:creationId xmlns:p14="http://schemas.microsoft.com/office/powerpoint/2010/main" val="2477187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make these simulations work for us? My university partner is facilitating a train derailment with hazmat spill simulation coming up.</a:t>
            </a:r>
          </a:p>
          <a:p>
            <a:endParaRPr lang="en-US" dirty="0"/>
          </a:p>
          <a:p>
            <a:r>
              <a:rPr lang="en-US" dirty="0"/>
              <a:t>We began by establishing the desired objectives from each course because all participating students are in different courses based on level. This also ensures that we assign the students based on their level of knowledge task within the simulation</a:t>
            </a:r>
          </a:p>
          <a:p>
            <a:endParaRPr lang="en-US" dirty="0"/>
          </a:p>
          <a:p>
            <a:r>
              <a:rPr lang="en-US" dirty="0"/>
              <a:t>Then we determine how many participants we will have and how many are patients or nurses. </a:t>
            </a:r>
          </a:p>
          <a:p>
            <a:endParaRPr lang="en-US" dirty="0"/>
          </a:p>
          <a:p>
            <a:r>
              <a:rPr lang="en-US" dirty="0"/>
              <a:t>For our program, we used our senior students as the nurses. We have around 50 seniors, which we broke into a triage area, emergency department, med/surg unit, OR, ICU, and OB. </a:t>
            </a:r>
          </a:p>
          <a:p>
            <a:endParaRPr lang="en-US" dirty="0"/>
          </a:p>
          <a:p>
            <a:r>
              <a:rPr lang="en-US" dirty="0"/>
              <a:t>Each “unit” was assigned 1-2 charge nurses to facilitate patient flow and ensure situational awareness. We also designated a code team to respond to patient deterioration.</a:t>
            </a:r>
          </a:p>
          <a:p>
            <a:endParaRPr lang="en-US" dirty="0"/>
          </a:p>
          <a:p>
            <a:r>
              <a:rPr lang="en-US" dirty="0"/>
              <a:t>The lower-level students, around 210 of them, were assigned injuries ranging from abrasions and dehydration to impalement, shark bite, and chronic disease exacerbations escalating the patients to ICU.</a:t>
            </a:r>
          </a:p>
          <a:p>
            <a:endParaRPr lang="en-US" dirty="0"/>
          </a:p>
          <a:p>
            <a:r>
              <a:rPr lang="en-US" dirty="0"/>
              <a:t>The faculty were assigned as providers to give orders to the nurses when asked.</a:t>
            </a:r>
          </a:p>
        </p:txBody>
      </p:sp>
      <p:sp>
        <p:nvSpPr>
          <p:cNvPr id="4" name="Slide Number Placeholder 3"/>
          <p:cNvSpPr>
            <a:spLocks noGrp="1"/>
          </p:cNvSpPr>
          <p:nvPr>
            <p:ph type="sldNum" sz="quarter" idx="5"/>
          </p:nvPr>
        </p:nvSpPr>
        <p:spPr/>
        <p:txBody>
          <a:bodyPr/>
          <a:lstStyle/>
          <a:p>
            <a:fld id="{060C6D3C-9EB0-4F2C-9026-3887D1CDB44E}" type="slidenum">
              <a:rPr lang="en-US" smtClean="0"/>
              <a:t>10</a:t>
            </a:fld>
            <a:endParaRPr lang="en-US" dirty="0"/>
          </a:p>
        </p:txBody>
      </p:sp>
    </p:spTree>
    <p:extLst>
      <p:ext uri="{BB962C8B-B14F-4D97-AF65-F5344CB8AC3E}">
        <p14:creationId xmlns:p14="http://schemas.microsoft.com/office/powerpoint/2010/main" val="1236924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developed treatment plans for each injury, which were provided to the “physicians” during the simulation. The “nurses” were given the injuries they could anticipate to prepare for the simulation. The patients were given their injuries and, in the weeks leading up the simulation, practiced moulage and developed their “story” for their nurse. Some were assigned injuries which would escalate, and they worked with faculty to know when and how to change their patient status.</a:t>
            </a:r>
          </a:p>
          <a:p>
            <a:endParaRPr lang="en-US" dirty="0"/>
          </a:p>
          <a:p>
            <a:r>
              <a:rPr lang="en-US" dirty="0"/>
              <a:t>The “charge nurses” also ensured they knew what was happening on their unit and maintained situational awareness.</a:t>
            </a:r>
          </a:p>
        </p:txBody>
      </p:sp>
      <p:sp>
        <p:nvSpPr>
          <p:cNvPr id="4" name="Slide Number Placeholder 3"/>
          <p:cNvSpPr>
            <a:spLocks noGrp="1"/>
          </p:cNvSpPr>
          <p:nvPr>
            <p:ph type="sldNum" sz="quarter" idx="5"/>
          </p:nvPr>
        </p:nvSpPr>
        <p:spPr/>
        <p:txBody>
          <a:bodyPr/>
          <a:lstStyle/>
          <a:p>
            <a:fld id="{060C6D3C-9EB0-4F2C-9026-3887D1CDB44E}" type="slidenum">
              <a:rPr lang="en-US" smtClean="0"/>
              <a:t>11</a:t>
            </a:fld>
            <a:endParaRPr lang="en-US" dirty="0"/>
          </a:p>
        </p:txBody>
      </p:sp>
    </p:spTree>
    <p:extLst>
      <p:ext uri="{BB962C8B-B14F-4D97-AF65-F5344CB8AC3E}">
        <p14:creationId xmlns:p14="http://schemas.microsoft.com/office/powerpoint/2010/main" val="2614448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things can create injury to patients, bringing them to the hospital for treatment. What happens when the sewers overflow? Now you have chemicals, sewage, and other toxic materials potentially compromising drinking water integrity, poisoning individuals, etc. You get the picture. Think about what nurses at the hospitals will see. How many times do nurse have patients suffering from toxic sewage poisoning? What happens when it’s the entire street or neighborhood? It’s crucial for the nurses to understand how to respond in these situations and determine patient priority and treatability. </a:t>
            </a:r>
          </a:p>
        </p:txBody>
      </p:sp>
      <p:sp>
        <p:nvSpPr>
          <p:cNvPr id="4" name="Slide Number Placeholder 3"/>
          <p:cNvSpPr>
            <a:spLocks noGrp="1"/>
          </p:cNvSpPr>
          <p:nvPr>
            <p:ph type="sldNum" sz="quarter" idx="5"/>
          </p:nvPr>
        </p:nvSpPr>
        <p:spPr/>
        <p:txBody>
          <a:bodyPr/>
          <a:lstStyle/>
          <a:p>
            <a:fld id="{060C6D3C-9EB0-4F2C-9026-3887D1CDB44E}" type="slidenum">
              <a:rPr lang="en-US" smtClean="0"/>
              <a:t>12</a:t>
            </a:fld>
            <a:endParaRPr lang="en-US" dirty="0"/>
          </a:p>
        </p:txBody>
      </p:sp>
    </p:spTree>
    <p:extLst>
      <p:ext uri="{BB962C8B-B14F-4D97-AF65-F5344CB8AC3E}">
        <p14:creationId xmlns:p14="http://schemas.microsoft.com/office/powerpoint/2010/main" val="367874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step in the planning is determining where you will have the simulation. </a:t>
            </a:r>
          </a:p>
          <a:p>
            <a:endParaRPr lang="en-US" dirty="0"/>
          </a:p>
          <a:p>
            <a:r>
              <a:rPr lang="en-US" dirty="0"/>
              <a:t>Another big part of planning is knowing what tools to make the simulation work. It would be best if you planned for the moulage make-up, and pre-make injuries to speed up the moulage process on the simulation day. What medical supplies will you use in the sim? We won’t start an IV or insert a foley catheter, but bandages, braces, crutches, etc. are utilized and planned for in our budgeting.</a:t>
            </a:r>
          </a:p>
          <a:p>
            <a:endParaRPr lang="en-US" dirty="0"/>
          </a:p>
          <a:p>
            <a:r>
              <a:rPr lang="en-US" dirty="0"/>
              <a:t>You’ll need to obtain a Certificate of Insurance in case of a real-world injury. Establish a “safe word” and ensure all participants know it. It is used if a real injury occurs. Our success coaches are present as well to provide support. We often include our partner’s wellness center for counsellors, depending on the situation, such as an active shooter</a:t>
            </a:r>
          </a:p>
          <a:p>
            <a:endParaRPr lang="en-US" dirty="0"/>
          </a:p>
          <a:p>
            <a:r>
              <a:rPr lang="en-US" dirty="0"/>
              <a:t>We also invite our EMS, PD, and FD to serve as front-line experts and participate in the debrief. They also participate by bringing patients. Many of our hospital partners have participated as well, testing their responses in these crises</a:t>
            </a:r>
          </a:p>
        </p:txBody>
      </p:sp>
      <p:sp>
        <p:nvSpPr>
          <p:cNvPr id="4" name="Slide Number Placeholder 3"/>
          <p:cNvSpPr>
            <a:spLocks noGrp="1"/>
          </p:cNvSpPr>
          <p:nvPr>
            <p:ph type="sldNum" sz="quarter" idx="5"/>
          </p:nvPr>
        </p:nvSpPr>
        <p:spPr/>
        <p:txBody>
          <a:bodyPr/>
          <a:lstStyle/>
          <a:p>
            <a:fld id="{060C6D3C-9EB0-4F2C-9026-3887D1CDB44E}" type="slidenum">
              <a:rPr lang="en-US" smtClean="0"/>
              <a:t>13</a:t>
            </a:fld>
            <a:endParaRPr lang="en-US" dirty="0"/>
          </a:p>
        </p:txBody>
      </p:sp>
    </p:spTree>
    <p:extLst>
      <p:ext uri="{BB962C8B-B14F-4D97-AF65-F5344CB8AC3E}">
        <p14:creationId xmlns:p14="http://schemas.microsoft.com/office/powerpoint/2010/main" val="2573339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crucial for the nurses to understand how to respond in these situations and determine patient priority and treatability. Think of the scene in Pearl Harbor. Remember the lipstick? These nurses had to decide in seconds who they couldn’t save, make tough decisions, and prioritize the patients. Save who you can!</a:t>
            </a:r>
          </a:p>
        </p:txBody>
      </p:sp>
      <p:sp>
        <p:nvSpPr>
          <p:cNvPr id="4" name="Slide Number Placeholder 3"/>
          <p:cNvSpPr>
            <a:spLocks noGrp="1"/>
          </p:cNvSpPr>
          <p:nvPr>
            <p:ph type="sldNum" sz="quarter" idx="5"/>
          </p:nvPr>
        </p:nvSpPr>
        <p:spPr/>
        <p:txBody>
          <a:bodyPr/>
          <a:lstStyle/>
          <a:p>
            <a:fld id="{060C6D3C-9EB0-4F2C-9026-3887D1CDB44E}" type="slidenum">
              <a:rPr lang="en-US" smtClean="0"/>
              <a:t>14</a:t>
            </a:fld>
            <a:endParaRPr lang="en-US" dirty="0"/>
          </a:p>
        </p:txBody>
      </p:sp>
    </p:spTree>
    <p:extLst>
      <p:ext uri="{BB962C8B-B14F-4D97-AF65-F5344CB8AC3E}">
        <p14:creationId xmlns:p14="http://schemas.microsoft.com/office/powerpoint/2010/main" val="112987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prepare our students to triage their patients using the above chart. It provides a high level, basic blueprint for who is highest treatment priority. We also have triage tags, printed and laminated which are provided to the patients at the triage area.</a:t>
            </a:r>
          </a:p>
        </p:txBody>
      </p:sp>
      <p:sp>
        <p:nvSpPr>
          <p:cNvPr id="4" name="Slide Number Placeholder 3"/>
          <p:cNvSpPr>
            <a:spLocks noGrp="1"/>
          </p:cNvSpPr>
          <p:nvPr>
            <p:ph type="sldNum" sz="quarter" idx="5"/>
          </p:nvPr>
        </p:nvSpPr>
        <p:spPr/>
        <p:txBody>
          <a:bodyPr/>
          <a:lstStyle/>
          <a:p>
            <a:fld id="{060C6D3C-9EB0-4F2C-9026-3887D1CDB44E}" type="slidenum">
              <a:rPr lang="en-US" smtClean="0"/>
              <a:t>15</a:t>
            </a:fld>
            <a:endParaRPr lang="en-US" dirty="0"/>
          </a:p>
        </p:txBody>
      </p:sp>
    </p:spTree>
    <p:extLst>
      <p:ext uri="{BB962C8B-B14F-4D97-AF65-F5344CB8AC3E}">
        <p14:creationId xmlns:p14="http://schemas.microsoft.com/office/powerpoint/2010/main" val="55315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16</a:t>
            </a:fld>
            <a:endParaRPr lang="en-US" dirty="0"/>
          </a:p>
        </p:txBody>
      </p:sp>
    </p:spTree>
    <p:extLst>
      <p:ext uri="{BB962C8B-B14F-4D97-AF65-F5344CB8AC3E}">
        <p14:creationId xmlns:p14="http://schemas.microsoft.com/office/powerpoint/2010/main" val="159004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What is disruptive innovation?</a:t>
            </a:r>
          </a:p>
          <a:p>
            <a:r>
              <a:rPr lang="en-US" dirty="0">
                <a:latin typeface="+mn-lt"/>
              </a:rPr>
              <a:t>Nurses are trained throughout nursing school to develop their critical thinking and clinical judgement 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mn-lt"/>
                <a:cs typeface="Arial" panose="020B0604020202020204" pitchFamily="34" charset="0"/>
              </a:rPr>
              <a:t>It’s imperative for nursing leaders to thoughtfully consider how we deliver care. Innovations can foster efficiencies in the day-to-day work of clinical nurses and promote effectiveness in meeting patient outcomes. What does that mean for education? How can we expand our students’ critical thinking and judgement skills. We must develop new ways, thinking outside the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mn-lt"/>
                <a:cs typeface="Arial" panose="020B0604020202020204" pitchFamily="34" charset="0"/>
              </a:rPr>
              <a:t>Ask: What have you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mn-lt"/>
                <a:cs typeface="Arial" panose="020B0604020202020204" pitchFamily="34" charset="0"/>
              </a:rPr>
              <a:t>What did you learn?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mn-lt"/>
                <a:cs typeface="Arial" panose="020B0604020202020204" pitchFamily="34" charset="0"/>
              </a:rPr>
              <a:t>How was it received by your partner or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mn-lt"/>
                <a:cs typeface="Arial" panose="020B0604020202020204" pitchFamily="34" charset="0"/>
              </a:rPr>
              <a:t>What was the student feedback?</a:t>
            </a:r>
            <a:endParaRPr lang="en-US" dirty="0">
              <a:latin typeface="+mn-lt"/>
            </a:endParaRPr>
          </a:p>
        </p:txBody>
      </p:sp>
      <p:sp>
        <p:nvSpPr>
          <p:cNvPr id="4" name="Slide Number Placeholder 3"/>
          <p:cNvSpPr>
            <a:spLocks noGrp="1"/>
          </p:cNvSpPr>
          <p:nvPr>
            <p:ph type="sldNum" sz="quarter" idx="5"/>
          </p:nvPr>
        </p:nvSpPr>
        <p:spPr/>
        <p:txBody>
          <a:bodyPr/>
          <a:lstStyle/>
          <a:p>
            <a:fld id="{060C6D3C-9EB0-4F2C-9026-3887D1CDB44E}" type="slidenum">
              <a:rPr lang="en-US" smtClean="0"/>
              <a:t>2</a:t>
            </a:fld>
            <a:endParaRPr lang="en-US" dirty="0"/>
          </a:p>
        </p:txBody>
      </p:sp>
    </p:spTree>
    <p:extLst>
      <p:ext uri="{BB962C8B-B14F-4D97-AF65-F5344CB8AC3E}">
        <p14:creationId xmlns:p14="http://schemas.microsoft.com/office/powerpoint/2010/main" val="170889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33333"/>
                </a:solidFill>
                <a:effectLst/>
                <a:latin typeface="+mn-lt"/>
              </a:rPr>
              <a:t>"I've been through two bad hurricanes on Team A (Tampa). The hospital is a ghost town during the storm. Be prepared for chaos once it passes. You will get a lot of clean up injuries, people who need dialysis, oxygen dependent pts who don't have electricity or back up tanks, plus people who don't have AC and no place to go. Nursing homes will start sending you residents if they don't have electricity. </a:t>
            </a:r>
          </a:p>
          <a:p>
            <a:endParaRPr lang="en-US" sz="1200" b="0" i="0" dirty="0">
              <a:solidFill>
                <a:srgbClr val="333333"/>
              </a:solidFill>
              <a:effectLst/>
              <a:latin typeface="+mn-lt"/>
            </a:endParaRPr>
          </a:p>
          <a:p>
            <a:r>
              <a:rPr lang="en-US" sz="1200" b="0" i="0" dirty="0">
                <a:solidFill>
                  <a:srgbClr val="333333"/>
                </a:solidFill>
                <a:effectLst/>
                <a:latin typeface="+mn-lt"/>
              </a:rPr>
              <a:t>Why should we do these drills? Think about the first time you do something. How does your response look? Is there room for improvement?</a:t>
            </a:r>
          </a:p>
          <a:p>
            <a:endParaRPr lang="en-US" sz="1200" b="0" i="0" dirty="0">
              <a:solidFill>
                <a:srgbClr val="333333"/>
              </a:solidFill>
              <a:effectLst/>
              <a:latin typeface="+mn-lt"/>
            </a:endParaRPr>
          </a:p>
          <a:p>
            <a:r>
              <a:rPr lang="en-US" sz="1200" b="0" i="0" dirty="0">
                <a:solidFill>
                  <a:srgbClr val="212121"/>
                </a:solidFill>
                <a:effectLst/>
                <a:latin typeface="+mn-lt"/>
              </a:rPr>
              <a:t>Simulated emergency drills are essential components of any robust emergency preparedness framework (</a:t>
            </a:r>
            <a:r>
              <a:rPr lang="en-US" sz="1200" b="0" i="0" u="sng" dirty="0">
                <a:solidFill>
                  <a:srgbClr val="376FAA"/>
                </a:solidFill>
                <a:effectLst/>
                <a:latin typeface="+mn-lt"/>
                <a:hlinkClick r:id="rId3"/>
              </a:rPr>
              <a:t>7</a:t>
            </a:r>
            <a:r>
              <a:rPr lang="en-US" sz="1200" b="0" i="0" dirty="0">
                <a:solidFill>
                  <a:srgbClr val="212121"/>
                </a:solidFill>
                <a:effectLst/>
                <a:latin typeface="+mn-lt"/>
              </a:rPr>
              <a:t>). They aim to be part of a continuous cycle that includes planning, training, practicing, identifying weaknesses, improving areas, and implementing corrective actions.</a:t>
            </a:r>
            <a:r>
              <a:rPr lang="en-US" sz="1200" b="0" i="0" dirty="0">
                <a:solidFill>
                  <a:srgbClr val="333333"/>
                </a:solidFill>
                <a:effectLst/>
                <a:latin typeface="+mn-lt"/>
              </a:rPr>
              <a:t> </a:t>
            </a:r>
            <a:r>
              <a:rPr lang="en-US" sz="1200" b="0" i="0" dirty="0">
                <a:solidFill>
                  <a:srgbClr val="212121"/>
                </a:solidFill>
                <a:effectLst/>
                <a:latin typeface="+mn-lt"/>
              </a:rPr>
              <a:t>emergency drills are by no means a simple repetition of past emergency practices. They emphasize the exploration of standardized emergency response or the simulation of “worst-case scenarios” (</a:t>
            </a:r>
            <a:r>
              <a:rPr lang="en-US" sz="1200" b="0" i="0" u="sng" dirty="0">
                <a:solidFill>
                  <a:srgbClr val="376FAA"/>
                </a:solidFill>
                <a:effectLst/>
                <a:latin typeface="+mn-lt"/>
                <a:hlinkClick r:id="rId4"/>
              </a:rPr>
              <a:t>9</a:t>
            </a:r>
            <a:r>
              <a:rPr lang="en-US" sz="1200" b="0" i="0" dirty="0">
                <a:solidFill>
                  <a:srgbClr val="212121"/>
                </a:solidFill>
                <a:effectLst/>
                <a:latin typeface="+mn-lt"/>
              </a:rPr>
              <a:t>). Furthermore, drills are training, which emphasizes “scenario-driven, role-playing, teaching interaction, and joint evaluation (</a:t>
            </a:r>
            <a:r>
              <a:rPr lang="en-US" sz="1200" b="0" i="0" u="sng" dirty="0">
                <a:solidFill>
                  <a:srgbClr val="376FAA"/>
                </a:solidFill>
                <a:effectLst/>
                <a:latin typeface="+mn-lt"/>
                <a:hlinkClick r:id="rId5"/>
              </a:rPr>
              <a:t>10</a:t>
            </a:r>
            <a:r>
              <a:rPr lang="en-US" sz="1200" b="0" i="0" dirty="0">
                <a:solidFill>
                  <a:srgbClr val="212121"/>
                </a:solidFill>
                <a:effectLst/>
                <a:latin typeface="+mn-lt"/>
              </a:rPr>
              <a:t>).”</a:t>
            </a:r>
            <a:r>
              <a:rPr lang="en-US" sz="1200" b="0" i="0" dirty="0">
                <a:solidFill>
                  <a:srgbClr val="333333"/>
                </a:solidFill>
                <a:effectLst/>
                <a:latin typeface="+mn-lt"/>
              </a:rPr>
              <a:t> </a:t>
            </a:r>
            <a:r>
              <a:rPr lang="en-US" sz="1200" b="0" i="0" dirty="0" err="1">
                <a:solidFill>
                  <a:srgbClr val="333333"/>
                </a:solidFill>
                <a:effectLst/>
                <a:latin typeface="+mn-lt"/>
              </a:rPr>
              <a:t>Zhuge</a:t>
            </a:r>
            <a:r>
              <a:rPr lang="en-US" sz="1200" b="0" i="0" dirty="0">
                <a:solidFill>
                  <a:srgbClr val="333333"/>
                </a:solidFill>
                <a:effectLst/>
                <a:latin typeface="+mn-lt"/>
              </a:rPr>
              <a:t> et at., 2024.</a:t>
            </a:r>
          </a:p>
          <a:p>
            <a:endParaRPr lang="en-US" sz="1200" b="0" i="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Calibri" panose="020F0502020204030204" pitchFamily="34" charset="0"/>
              </a:rPr>
              <a:t>“</a:t>
            </a:r>
            <a:r>
              <a:rPr lang="en-US" sz="1200" dirty="0">
                <a:solidFill>
                  <a:srgbClr val="000000"/>
                </a:solidFill>
                <a:effectLst/>
                <a:latin typeface="+mn-lt"/>
                <a:ea typeface="Calibri" panose="020F0502020204030204" pitchFamily="34" charset="0"/>
                <a:cs typeface="Calibri" panose="020F0502020204030204" pitchFamily="34" charset="0"/>
              </a:rPr>
              <a:t>Health care personnel training and education are essential for successful disaster responses.” (Winters et al. 2022) </a:t>
            </a:r>
            <a:r>
              <a:rPr lang="en-US" sz="1200" dirty="0">
                <a:effectLst/>
                <a:latin typeface="+mn-lt"/>
                <a:ea typeface="Calibri" panose="020F0502020204030204" pitchFamily="34" charset="0"/>
                <a:cs typeface="Times New Roman" panose="02020603050405020304" pitchFamily="18" charset="0"/>
              </a:rPr>
              <a:t>In a study by Currie &amp; Heslop (2022) 140 nursing students were surveyed after participating in a mass casualty simulation. 94% of the students surveyed indicated they learned something from the simulation, and an amazing 85.5% reported that their participation in the simulation changed the way they would approach future practice (Currie &amp; Heslop, 2022). This presentation will suggest how to successfully leverage community resources and providers to plan and implement a mass casualty simulation to offer a real-world simulation for tragic and unplanned situations, as well as large scale disasters.</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3</a:t>
            </a:fld>
            <a:endParaRPr lang="en-US" dirty="0"/>
          </a:p>
        </p:txBody>
      </p:sp>
    </p:spTree>
    <p:extLst>
      <p:ext uri="{BB962C8B-B14F-4D97-AF65-F5344CB8AC3E}">
        <p14:creationId xmlns:p14="http://schemas.microsoft.com/office/powerpoint/2010/main" val="194763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While there is no substitute for real-life events to develop the ability to respond in an expedited and accurate manner to high-stress situations, simulation comes very close. Nursing programs have utilized high-fidelity simulations to address the need for highly trained nurses. Our world is constantly changing and the ability to respond to high-stress situations is crucial.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 October 26, 2023, the University of St. Thomas’s ABSN program partnered with multiple local, state, and federal agencies in a large-scale, no-notice drill. The agencies included local EMS, hospital systems, fire departments, police departments, Homeland Security, Texas Rangers, Texas Department of Public Safety, and the FBI.</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More than 100 students portrayed victims and nurses in a terroristic attack, spanning the entire state of Texas. 4 drills were held simultaneously across the state. Not only was there an active shooter, but also suspicious bags were left, requiring bomb squads and SWAT.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students reported the simulated experience was eye-opening on what happens in a real-world situation and how to successfully leverage community resources and providers to plan and implement a mass casualty simulation to offer a real-world simulation for tragic and unplanned situations, as well as large-scale disasters.</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April 2024 we performed a hurricane response drill, while in August, we again partnered in a large venue fire scenario.</a:t>
            </a:r>
          </a:p>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4</a:t>
            </a:fld>
            <a:endParaRPr lang="en-US" dirty="0"/>
          </a:p>
        </p:txBody>
      </p:sp>
    </p:spTree>
    <p:extLst>
      <p:ext uri="{BB962C8B-B14F-4D97-AF65-F5344CB8AC3E}">
        <p14:creationId xmlns:p14="http://schemas.microsoft.com/office/powerpoint/2010/main" val="33214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mn-lt"/>
                <a:cs typeface="Arial" panose="020B0604020202020204" pitchFamily="34" charset="0"/>
              </a:rPr>
              <a:t>So how do you plan your simulation?</a:t>
            </a:r>
          </a:p>
          <a:p>
            <a:pPr algn="l"/>
            <a:r>
              <a:rPr lang="en-US" b="0" i="0" dirty="0">
                <a:solidFill>
                  <a:srgbClr val="555555"/>
                </a:solidFill>
                <a:effectLst/>
                <a:latin typeface="+mn-lt"/>
                <a:cs typeface="Arial" panose="020B0604020202020204" pitchFamily="34" charset="0"/>
              </a:rPr>
              <a:t>Just as in a traditional high-fidelity simulation, you’ll gather the information and tools necessary to facilitate the simulation, roles, tools, care plan, and determine the objectives, goals, and structure of the simulation. </a:t>
            </a:r>
          </a:p>
          <a:p>
            <a:pPr algn="l"/>
            <a:r>
              <a:rPr lang="en-US" b="0" i="0" dirty="0">
                <a:solidFill>
                  <a:srgbClr val="555555"/>
                </a:solidFill>
                <a:effectLst/>
                <a:latin typeface="+mn-lt"/>
                <a:cs typeface="Arial" panose="020B0604020202020204" pitchFamily="34" charset="0"/>
              </a:rPr>
              <a:t>Factors, such as how many students, faculty, and support staff you’ll have will help determine how many “nurses” will be assigned, as well as how many of the various acuity levels of patients you utilize. </a:t>
            </a:r>
          </a:p>
        </p:txBody>
      </p:sp>
      <p:sp>
        <p:nvSpPr>
          <p:cNvPr id="4" name="Slide Number Placeholder 3"/>
          <p:cNvSpPr>
            <a:spLocks noGrp="1"/>
          </p:cNvSpPr>
          <p:nvPr>
            <p:ph type="sldNum" sz="quarter" idx="5"/>
          </p:nvPr>
        </p:nvSpPr>
        <p:spPr/>
        <p:txBody>
          <a:bodyPr/>
          <a:lstStyle/>
          <a:p>
            <a:fld id="{060C6D3C-9EB0-4F2C-9026-3887D1CDB44E}" type="slidenum">
              <a:rPr lang="en-US" smtClean="0"/>
              <a:t>5</a:t>
            </a:fld>
            <a:endParaRPr lang="en-US" dirty="0"/>
          </a:p>
        </p:txBody>
      </p:sp>
    </p:spTree>
    <p:extLst>
      <p:ext uri="{BB962C8B-B14F-4D97-AF65-F5344CB8AC3E}">
        <p14:creationId xmlns:p14="http://schemas.microsoft.com/office/powerpoint/2010/main" val="148426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options to choose from. You can rotate between the various types of scenarios, such as a natural disaster or a man-made situation. In the three years we’ve been offering the simulation, we’ve varied the scenario each time. We’ve participated in: gas explosion, multi-vehicle bus crash, tornado, chemical spill at water park, active shooter, high-school wide drug overdose, and hurricane is in two weeks. In the early planning stages are: train wreck, plane crash, riot, structure collapse, and earthquake. Although we don’t typically have earthquakes in Houston, our students are from all over the country and may return to places such a California where it is more frequent. Ironically, or maybe providentially, when we held our active shooter drill, the literal night before there was an active shooter in Maine who killed several people and injured many others. We did our hurricane scenario in April, and in May we dealt with the Derecho and July was our first hurricane of the season. You just never know when these will be needed.</a:t>
            </a:r>
          </a:p>
        </p:txBody>
      </p:sp>
      <p:sp>
        <p:nvSpPr>
          <p:cNvPr id="4" name="Slide Number Placeholder 3"/>
          <p:cNvSpPr>
            <a:spLocks noGrp="1"/>
          </p:cNvSpPr>
          <p:nvPr>
            <p:ph type="sldNum" sz="quarter" idx="5"/>
          </p:nvPr>
        </p:nvSpPr>
        <p:spPr/>
        <p:txBody>
          <a:bodyPr/>
          <a:lstStyle/>
          <a:p>
            <a:fld id="{060C6D3C-9EB0-4F2C-9026-3887D1CDB44E}" type="slidenum">
              <a:rPr lang="en-US" smtClean="0"/>
              <a:t>6</a:t>
            </a:fld>
            <a:endParaRPr lang="en-US" dirty="0"/>
          </a:p>
        </p:txBody>
      </p:sp>
    </p:spTree>
    <p:extLst>
      <p:ext uri="{BB962C8B-B14F-4D97-AF65-F5344CB8AC3E}">
        <p14:creationId xmlns:p14="http://schemas.microsoft.com/office/powerpoint/2010/main" val="3211460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options to consider for natural disasters would include the above topics. Take hurricane for example. Think about what happens during a hurricane. You have high winds, storm surge, rivers run out of their banks due to excessive rain. If the rivers run out of their banks, it brings not only water, but everything IN that water up into areas it doesn’t belong. Things like snakes, chemicals, insects, fallen trees, trash, alligators. </a:t>
            </a:r>
          </a:p>
        </p:txBody>
      </p:sp>
      <p:sp>
        <p:nvSpPr>
          <p:cNvPr id="4" name="Slide Number Placeholder 3"/>
          <p:cNvSpPr>
            <a:spLocks noGrp="1"/>
          </p:cNvSpPr>
          <p:nvPr>
            <p:ph type="sldNum" sz="quarter" idx="5"/>
          </p:nvPr>
        </p:nvSpPr>
        <p:spPr/>
        <p:txBody>
          <a:bodyPr/>
          <a:lstStyle/>
          <a:p>
            <a:fld id="{060C6D3C-9EB0-4F2C-9026-3887D1CDB44E}" type="slidenum">
              <a:rPr lang="en-US" smtClean="0"/>
              <a:t>7</a:t>
            </a:fld>
            <a:endParaRPr lang="en-US" dirty="0"/>
          </a:p>
        </p:txBody>
      </p:sp>
    </p:spTree>
    <p:extLst>
      <p:ext uri="{BB962C8B-B14F-4D97-AF65-F5344CB8AC3E}">
        <p14:creationId xmlns:p14="http://schemas.microsoft.com/office/powerpoint/2010/main" val="195296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8</a:t>
            </a:fld>
            <a:endParaRPr lang="en-US" dirty="0"/>
          </a:p>
        </p:txBody>
      </p:sp>
    </p:spTree>
    <p:extLst>
      <p:ext uri="{BB962C8B-B14F-4D97-AF65-F5344CB8AC3E}">
        <p14:creationId xmlns:p14="http://schemas.microsoft.com/office/powerpoint/2010/main" val="222536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C6D3C-9EB0-4F2C-9026-3887D1CDB44E}" type="slidenum">
              <a:rPr lang="en-US" smtClean="0"/>
              <a:t>9</a:t>
            </a:fld>
            <a:endParaRPr lang="en-US" dirty="0"/>
          </a:p>
        </p:txBody>
      </p:sp>
    </p:spTree>
    <p:extLst>
      <p:ext uri="{BB962C8B-B14F-4D97-AF65-F5344CB8AC3E}">
        <p14:creationId xmlns:p14="http://schemas.microsoft.com/office/powerpoint/2010/main" val="3434892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0"/>
            <a:ext cx="9672000" cy="6857999"/>
          </a:xfrm>
          <a:solidFill>
            <a:schemeClr val="tx2">
              <a:alpha val="70000"/>
            </a:schemeClr>
          </a:solidFill>
        </p:spPr>
        <p:txBody>
          <a:bodyPr lIns="1116000" rIns="180000" anchor="ctr"/>
          <a:lstStyle>
            <a:lvl1pPr algn="l">
              <a:defRPr sz="500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5C97F3D-57FA-4E82-9EEC-E93088055A15}"/>
              </a:ext>
            </a:extLst>
          </p:cNvPr>
          <p:cNvSpPr>
            <a:spLocks noGrp="1"/>
          </p:cNvSpPr>
          <p:nvPr>
            <p:ph type="subTitle" idx="1"/>
          </p:nvPr>
        </p:nvSpPr>
        <p:spPr>
          <a:xfrm>
            <a:off x="3600000" y="4276447"/>
            <a:ext cx="5161550" cy="620016"/>
          </a:xfrm>
          <a:gradFill>
            <a:gsLst>
              <a:gs pos="0">
                <a:schemeClr val="tx2"/>
              </a:gs>
              <a:gs pos="100000">
                <a:schemeClr val="accent2"/>
              </a:gs>
            </a:gsLst>
            <a:lin ang="14400000" scaled="0"/>
          </a:gradFill>
        </p:spPr>
        <p:txBody>
          <a:bodyPr lIns="144000" anchor="ctr"/>
          <a:lstStyle>
            <a:lvl1pPr marL="0" indent="0" algn="l">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endParaRPr lang="en-US" dirty="0"/>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fld id="{EECC7194-A4D0-457B-9D3E-53681723AFF7}" type="slidenum">
              <a:rPr lang="en-US" smtClean="0"/>
              <a:pPr/>
              <a:t>‹#›</a:t>
            </a:fld>
            <a:endParaRPr lang="en-US" dirty="0"/>
          </a:p>
        </p:txBody>
      </p:sp>
    </p:spTree>
    <p:extLst>
      <p:ext uri="{BB962C8B-B14F-4D97-AF65-F5344CB8AC3E}">
        <p14:creationId xmlns:p14="http://schemas.microsoft.com/office/powerpoint/2010/main" val="214234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3"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3"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1"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1"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3"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3"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1"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1"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92197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0" y="1992933"/>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3" y="19929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3"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3" y="48693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0" y="3422739"/>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0" y="4867850"/>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2119471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Tree>
    <p:extLst>
      <p:ext uri="{BB962C8B-B14F-4D97-AF65-F5344CB8AC3E}">
        <p14:creationId xmlns:p14="http://schemas.microsoft.com/office/powerpoint/2010/main" val="3041740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0"/>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3"/>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1"/>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0"/>
            <a:ext cx="3314700" cy="205029"/>
          </a:xfrm>
        </p:spPr>
        <p:txBody>
          <a:bodyPr anchor="t"/>
          <a:lstStyle>
            <a:lvl1pPr marL="0" indent="0">
              <a:buNone/>
              <a:defRPr sz="1000" i="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3185791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3" y="2731933"/>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3999" y="6262080"/>
            <a:ext cx="6190934" cy="360000"/>
          </a:xfrm>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fld id="{EECC7194-A4D0-457B-9D3E-53681723AFF7}" type="slidenum">
              <a:rPr lang="en-US" smtClean="0"/>
              <a:pPr/>
              <a:t>‹#›</a:t>
            </a:fld>
            <a:endParaRPr lang="en-US" dirty="0"/>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6593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 X Number &amp; Icon">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7"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6"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2"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4"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0"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4"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49" y="2217585"/>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389258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6"/>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57894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9" name="Freeform: Shape 8">
            <a:extLst>
              <a:ext uri="{FF2B5EF4-FFF2-40B4-BE49-F238E27FC236}">
                <a16:creationId xmlns:a16="http://schemas.microsoft.com/office/drawing/2014/main" id="{1706BC54-FE11-4237-96CC-8DA267DB5D7C}"/>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3875987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7"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6"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4"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14259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26" name="Freeform: Shape 25">
            <a:extLst>
              <a:ext uri="{FF2B5EF4-FFF2-40B4-BE49-F238E27FC236}">
                <a16:creationId xmlns:a16="http://schemas.microsoft.com/office/drawing/2014/main" id="{89445125-53D2-43B3-8ABC-C88E463BE7DD}"/>
              </a:ext>
            </a:extLst>
          </p:cNvPr>
          <p:cNvSpPr/>
          <p:nvPr userDrawn="1"/>
        </p:nvSpPr>
        <p:spPr>
          <a:xfrm rot="5400000">
            <a:off x="9166516" y="-574515"/>
            <a:ext cx="2450969" cy="3600000"/>
          </a:xfrm>
          <a:custGeom>
            <a:avLst/>
            <a:gdLst>
              <a:gd name="connsiteX0" fmla="*/ 0 w 2450969"/>
              <a:gd name="connsiteY0" fmla="*/ 3600000 h 3600000"/>
              <a:gd name="connsiteX1" fmla="*/ 0 w 2450969"/>
              <a:gd name="connsiteY1" fmla="*/ 0 h 3600000"/>
              <a:gd name="connsiteX2" fmla="*/ 180000 w 2450969"/>
              <a:gd name="connsiteY2" fmla="*/ 0 h 3600000"/>
              <a:gd name="connsiteX3" fmla="*/ 2450969 w 2450969"/>
              <a:gd name="connsiteY3" fmla="*/ 0 h 3600000"/>
              <a:gd name="connsiteX4" fmla="*/ 2450969 w 2450969"/>
              <a:gd name="connsiteY4" fmla="*/ 180000 h 3600000"/>
              <a:gd name="connsiteX5" fmla="*/ 180000 w 2450969"/>
              <a:gd name="connsiteY5" fmla="*/ 180000 h 3600000"/>
              <a:gd name="connsiteX6" fmla="*/ 180000 w 2450969"/>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69" h="3600000">
                <a:moveTo>
                  <a:pt x="0" y="3600000"/>
                </a:moveTo>
                <a:lnTo>
                  <a:pt x="0" y="0"/>
                </a:lnTo>
                <a:lnTo>
                  <a:pt x="180000" y="0"/>
                </a:lnTo>
                <a:lnTo>
                  <a:pt x="2450969" y="0"/>
                </a:lnTo>
                <a:lnTo>
                  <a:pt x="2450969"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975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Only - Full Photo">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dirty="0"/>
              <a:t>SUBTITLE</a:t>
            </a:r>
          </a:p>
        </p:txBody>
      </p:sp>
    </p:spTree>
    <p:extLst>
      <p:ext uri="{BB962C8B-B14F-4D97-AF65-F5344CB8AC3E}">
        <p14:creationId xmlns:p14="http://schemas.microsoft.com/office/powerpoint/2010/main" val="203936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dirty="0"/>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773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5246D-ECE9-473C-953D-D56C3F7B32F8}"/>
              </a:ext>
            </a:extLst>
          </p:cNvPr>
          <p:cNvSpPr>
            <a:spLocks noGrp="1"/>
          </p:cNvSpPr>
          <p:nvPr>
            <p:ph type="title"/>
          </p:nvPr>
        </p:nvSpPr>
        <p:spPr>
          <a:xfrm>
            <a:off x="684000" y="808186"/>
            <a:ext cx="7560000" cy="370166"/>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65D946F0-677D-45B4-83B9-FD3BD3FFCA3C}"/>
              </a:ext>
            </a:extLst>
          </p:cNvPr>
          <p:cNvSpPr>
            <a:spLocks noGrp="1"/>
          </p:cNvSpPr>
          <p:nvPr>
            <p:ph type="body" idx="1"/>
          </p:nvPr>
        </p:nvSpPr>
        <p:spPr>
          <a:xfrm>
            <a:off x="684000" y="1825625"/>
            <a:ext cx="10800000" cy="432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Footer Placeholder 4">
            <a:extLst>
              <a:ext uri="{FF2B5EF4-FFF2-40B4-BE49-F238E27FC236}">
                <a16:creationId xmlns:a16="http://schemas.microsoft.com/office/drawing/2014/main" id="{1445BE21-FA72-48F5-9A53-134902BF63DC}"/>
              </a:ext>
            </a:extLst>
          </p:cNvPr>
          <p:cNvSpPr>
            <a:spLocks noGrp="1"/>
          </p:cNvSpPr>
          <p:nvPr>
            <p:ph type="ftr" sz="quarter" idx="3"/>
          </p:nvPr>
        </p:nvSpPr>
        <p:spPr>
          <a:xfrm>
            <a:off x="288000" y="6192000"/>
            <a:ext cx="7560000" cy="360000"/>
          </a:xfrm>
          <a:prstGeom prst="rect">
            <a:avLst/>
          </a:prstGeom>
        </p:spPr>
        <p:txBody>
          <a:bodyPr vert="horz" lIns="0" tIns="0" rIns="0" bIns="0" rtlCol="0" anchor="b"/>
          <a:lstStyle>
            <a:lvl1pPr algn="l">
              <a:defRPr sz="8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70F79B29-5421-49A7-A511-D916B66A8890}"/>
              </a:ext>
            </a:extLst>
          </p:cNvPr>
          <p:cNvSpPr>
            <a:spLocks noGrp="1"/>
          </p:cNvSpPr>
          <p:nvPr>
            <p:ph type="sldNum" sz="quarter" idx="4"/>
          </p:nvPr>
        </p:nvSpPr>
        <p:spPr>
          <a:xfrm>
            <a:off x="11575764" y="6241764"/>
            <a:ext cx="270474" cy="270474"/>
          </a:xfrm>
          <a:prstGeom prst="ellipse">
            <a:avLst/>
          </a:prstGeom>
          <a:solidFill>
            <a:schemeClr val="accent1"/>
          </a:solidFill>
        </p:spPr>
        <p:txBody>
          <a:bodyPr vert="horz" lIns="0" tIns="0" rIns="0" bIns="0" rtlCol="0" anchor="ctr"/>
          <a:lstStyle>
            <a:lvl1pPr algn="ctr">
              <a:defRPr sz="1000">
                <a:solidFill>
                  <a:schemeClr val="tx2"/>
                </a:solidFill>
              </a:defRPr>
            </a:lvl1pPr>
          </a:lstStyle>
          <a:p>
            <a:fld id="{EECC7194-A4D0-457B-9D3E-53681723AFF7}" type="slidenum">
              <a:rPr lang="en-US" noProof="0" smtClean="0"/>
              <a:pPr/>
              <a:t>‹#›</a:t>
            </a:fld>
            <a:endParaRPr lang="en-US" noProof="0" dirty="0"/>
          </a:p>
        </p:txBody>
      </p:sp>
    </p:spTree>
    <p:extLst>
      <p:ext uri="{BB962C8B-B14F-4D97-AF65-F5344CB8AC3E}">
        <p14:creationId xmlns:p14="http://schemas.microsoft.com/office/powerpoint/2010/main" val="327892528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50" r:id="rId12"/>
    <p:sldLayoutId id="2147483669" r:id="rId13"/>
  </p:sldLayoutIdLst>
  <p:hf hdr="0" ftr="0" dt="0"/>
  <p:txStyles>
    <p:titleStyle>
      <a:lvl1pPr algn="l" defTabSz="914400" rtl="0" eaLnBrk="1" latinLnBrk="0" hangingPunct="1">
        <a:lnSpc>
          <a:spcPct val="90000"/>
        </a:lnSpc>
        <a:spcBef>
          <a:spcPct val="0"/>
        </a:spcBef>
        <a:buNone/>
        <a:defRPr sz="3200" b="1" kern="1200" cap="all" spc="-150" baseline="0">
          <a:solidFill>
            <a:schemeClr val="accent2"/>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hyperlink" Target="https://doi.org/10.3389/fpubh.2024.1305426"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s://doi.org/10.3928/01484834-20211129-01" TargetMode="External"/><Relationship Id="rId5" Type="http://schemas.openxmlformats.org/officeDocument/2006/relationships/hyperlink" Target="http://www.disabled-world.com/calculators-charts/triage.php" TargetMode="External"/><Relationship Id="rId4" Type="http://schemas.openxmlformats.org/officeDocument/2006/relationships/hyperlink" Target="https://doi.org/10.1016/j.ecns.2021.08.00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alpha val="80000"/>
          </a:schemeClr>
        </a:solidFill>
        <a:effectLst/>
      </p:bgPr>
    </p:bg>
    <p:spTree>
      <p:nvGrpSpPr>
        <p:cNvPr id="1" name=""/>
        <p:cNvGrpSpPr/>
        <p:nvPr/>
      </p:nvGrpSpPr>
      <p:grpSpPr>
        <a:xfrm>
          <a:off x="0" y="0"/>
          <a:ext cx="0" cy="0"/>
          <a:chOff x="0" y="0"/>
          <a:chExt cx="0" cy="0"/>
        </a:xfrm>
      </p:grpSpPr>
      <p:pic>
        <p:nvPicPr>
          <p:cNvPr id="14" name="Picture Placeholder 13" descr="Doctor pointing on a large display">
            <a:extLst>
              <a:ext uri="{FF2B5EF4-FFF2-40B4-BE49-F238E27FC236}">
                <a16:creationId xmlns:a16="http://schemas.microsoft.com/office/drawing/2014/main" id="{8F02F647-7DBC-4618-AFF3-8CED69C5CDE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3" name="Title 2">
            <a:extLst>
              <a:ext uri="{FF2B5EF4-FFF2-40B4-BE49-F238E27FC236}">
                <a16:creationId xmlns:a16="http://schemas.microsoft.com/office/drawing/2014/main" id="{B8D8E648-93B0-47FF-A306-492EFF7FC499}"/>
              </a:ext>
            </a:extLst>
          </p:cNvPr>
          <p:cNvSpPr>
            <a:spLocks noGrp="1"/>
          </p:cNvSpPr>
          <p:nvPr>
            <p:ph type="ctrTitle"/>
          </p:nvPr>
        </p:nvSpPr>
        <p:spPr/>
        <p:txBody>
          <a:bodyPr/>
          <a:lstStyle/>
          <a:p>
            <a:pPr>
              <a:lnSpc>
                <a:spcPct val="110000"/>
              </a:lnSpc>
            </a:pPr>
            <a:r>
              <a:rPr lang="en-US" dirty="0"/>
              <a:t>Disruptive Teaching Methods</a:t>
            </a:r>
            <a:br>
              <a:rPr lang="en-US" dirty="0"/>
            </a:br>
            <a:r>
              <a:rPr lang="en-US" dirty="0"/>
              <a:t>Mass Casualty simulations and disaster drills</a:t>
            </a:r>
            <a:br>
              <a:rPr lang="en-US" dirty="0"/>
            </a:br>
            <a:endParaRPr lang="en-US" dirty="0"/>
          </a:p>
        </p:txBody>
      </p:sp>
      <p:sp>
        <p:nvSpPr>
          <p:cNvPr id="4" name="Subtitle 3">
            <a:extLst>
              <a:ext uri="{FF2B5EF4-FFF2-40B4-BE49-F238E27FC236}">
                <a16:creationId xmlns:a16="http://schemas.microsoft.com/office/drawing/2014/main" id="{64857D70-F12B-4E1B-99F8-92DAD4349846}"/>
              </a:ext>
            </a:extLst>
          </p:cNvPr>
          <p:cNvSpPr>
            <a:spLocks noGrp="1"/>
          </p:cNvSpPr>
          <p:nvPr>
            <p:ph type="subTitle" idx="1"/>
          </p:nvPr>
        </p:nvSpPr>
        <p:spPr>
          <a:xfrm>
            <a:off x="562218" y="5113036"/>
            <a:ext cx="9484752" cy="1605811"/>
          </a:xfrm>
          <a:gradFill>
            <a:gsLst>
              <a:gs pos="8000">
                <a:schemeClr val="tx2"/>
              </a:gs>
              <a:gs pos="100000">
                <a:schemeClr val="accent2"/>
              </a:gs>
            </a:gsLst>
            <a:lin ang="14400000" scaled="0"/>
          </a:gradFill>
        </p:spPr>
        <p:txBody>
          <a:bodyPr/>
          <a:lstStyle/>
          <a:p>
            <a:r>
              <a:rPr lang="en-US" dirty="0"/>
              <a:t>Presented by: 	Kristen Tamez, MSN, RN, DNP-October 2024</a:t>
            </a:r>
          </a:p>
          <a:p>
            <a:r>
              <a:rPr lang="en-US" dirty="0"/>
              <a:t>			Senior Director Nursing Services</a:t>
            </a:r>
          </a:p>
        </p:txBody>
      </p:sp>
      <p:sp>
        <p:nvSpPr>
          <p:cNvPr id="5" name="object 7" descr="Beige rectangle">
            <a:extLst>
              <a:ext uri="{FF2B5EF4-FFF2-40B4-BE49-F238E27FC236}">
                <a16:creationId xmlns:a16="http://schemas.microsoft.com/office/drawing/2014/main" id="{C85C272F-FCB2-478D-9E03-EC734D1AB6C0}"/>
              </a:ext>
            </a:extLst>
          </p:cNvPr>
          <p:cNvSpPr/>
          <p:nvPr/>
        </p:nvSpPr>
        <p:spPr bwMode="white">
          <a:xfrm flipV="1">
            <a:off x="3608651" y="2310519"/>
            <a:ext cx="7494697" cy="275426"/>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dirty="0"/>
          </a:p>
        </p:txBody>
      </p:sp>
    </p:spTree>
    <p:extLst>
      <p:ext uri="{BB962C8B-B14F-4D97-AF65-F5344CB8AC3E}">
        <p14:creationId xmlns:p14="http://schemas.microsoft.com/office/powerpoint/2010/main" val="850593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1D28F-D94E-3FAB-8AEE-ED239133F722}"/>
              </a:ext>
            </a:extLst>
          </p:cNvPr>
          <p:cNvSpPr>
            <a:spLocks noGrp="1"/>
          </p:cNvSpPr>
          <p:nvPr>
            <p:ph type="title"/>
          </p:nvPr>
        </p:nvSpPr>
        <p:spPr/>
        <p:txBody>
          <a:bodyPr/>
          <a:lstStyle/>
          <a:p>
            <a:r>
              <a:rPr lang="en-US" sz="6000" dirty="0"/>
              <a:t>Personnel</a:t>
            </a:r>
          </a:p>
        </p:txBody>
      </p:sp>
      <p:sp>
        <p:nvSpPr>
          <p:cNvPr id="3" name="Text Placeholder 2">
            <a:extLst>
              <a:ext uri="{FF2B5EF4-FFF2-40B4-BE49-F238E27FC236}">
                <a16:creationId xmlns:a16="http://schemas.microsoft.com/office/drawing/2014/main" id="{97F6B212-AC38-0325-5472-3695BA0EC0DA}"/>
              </a:ext>
            </a:extLst>
          </p:cNvPr>
          <p:cNvSpPr>
            <a:spLocks noGrp="1"/>
          </p:cNvSpPr>
          <p:nvPr>
            <p:ph type="body" sz="quarter" idx="12"/>
          </p:nvPr>
        </p:nvSpPr>
        <p:spPr>
          <a:xfrm>
            <a:off x="684000" y="2828042"/>
            <a:ext cx="10009400" cy="2391657"/>
          </a:xfrm>
        </p:spPr>
        <p:txBody>
          <a:bodyPr/>
          <a:lstStyle/>
          <a:p>
            <a:pPr marL="342900" indent="-342900">
              <a:buFont typeface="Arial" panose="020B0604020202020204" pitchFamily="34" charset="0"/>
              <a:buChar char="•"/>
            </a:pPr>
            <a:r>
              <a:rPr lang="en-US" sz="3200" dirty="0">
                <a:solidFill>
                  <a:schemeClr val="tx1"/>
                </a:solidFill>
              </a:rPr>
              <a:t>Nurses: 6 units</a:t>
            </a:r>
          </a:p>
          <a:p>
            <a:pPr marL="342900" indent="-342900">
              <a:buFont typeface="Arial" panose="020B0604020202020204" pitchFamily="34" charset="0"/>
              <a:buChar char="•"/>
            </a:pPr>
            <a:r>
              <a:rPr lang="en-US" sz="3200" dirty="0">
                <a:solidFill>
                  <a:schemeClr val="tx1"/>
                </a:solidFill>
              </a:rPr>
              <a:t>Patients: variety of injuries, superficial to life-threatening</a:t>
            </a:r>
          </a:p>
          <a:p>
            <a:pPr marL="342900" indent="-342900">
              <a:buFont typeface="Arial" panose="020B0604020202020204" pitchFamily="34" charset="0"/>
              <a:buChar char="•"/>
            </a:pPr>
            <a:r>
              <a:rPr lang="en-US" sz="3200" dirty="0">
                <a:solidFill>
                  <a:schemeClr val="tx1"/>
                </a:solidFill>
              </a:rPr>
              <a:t>Support staff: moulage, facilitation, set up, clean up</a:t>
            </a:r>
          </a:p>
          <a:p>
            <a:pPr marL="342900" indent="-342900">
              <a:buFont typeface="Arial" panose="020B0604020202020204" pitchFamily="34" charset="0"/>
              <a:buChar char="•"/>
            </a:pPr>
            <a:r>
              <a:rPr lang="en-US" sz="3200" dirty="0">
                <a:solidFill>
                  <a:schemeClr val="tx1"/>
                </a:solidFill>
              </a:rPr>
              <a:t>Instructors: healthcare providers, doctors, nurse practitioners</a:t>
            </a:r>
          </a:p>
        </p:txBody>
      </p:sp>
      <p:sp>
        <p:nvSpPr>
          <p:cNvPr id="4" name="Slide Number Placeholder 3">
            <a:extLst>
              <a:ext uri="{FF2B5EF4-FFF2-40B4-BE49-F238E27FC236}">
                <a16:creationId xmlns:a16="http://schemas.microsoft.com/office/drawing/2014/main" id="{D35A83AC-71A1-DADA-BED8-34E0FE5A5F0E}"/>
              </a:ext>
            </a:extLst>
          </p:cNvPr>
          <p:cNvSpPr>
            <a:spLocks noGrp="1"/>
          </p:cNvSpPr>
          <p:nvPr>
            <p:ph type="sldNum" sz="quarter" idx="11"/>
          </p:nvPr>
        </p:nvSpPr>
        <p:spPr/>
        <p:txBody>
          <a:bodyPr/>
          <a:lstStyle/>
          <a:p>
            <a:fld id="{EECC7194-A4D0-457B-9D3E-53681723AFF7}" type="slidenum">
              <a:rPr lang="en-US" noProof="0" smtClean="0"/>
              <a:pPr/>
              <a:t>10</a:t>
            </a:fld>
            <a:endParaRPr lang="en-US" noProof="0" dirty="0"/>
          </a:p>
        </p:txBody>
      </p:sp>
    </p:spTree>
    <p:extLst>
      <p:ext uri="{BB962C8B-B14F-4D97-AF65-F5344CB8AC3E}">
        <p14:creationId xmlns:p14="http://schemas.microsoft.com/office/powerpoint/2010/main" val="1053654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9C98-5719-8AEE-B60C-54A35921C3E6}"/>
              </a:ext>
            </a:extLst>
          </p:cNvPr>
          <p:cNvSpPr>
            <a:spLocks noGrp="1"/>
          </p:cNvSpPr>
          <p:nvPr>
            <p:ph type="title"/>
          </p:nvPr>
        </p:nvSpPr>
        <p:spPr>
          <a:xfrm>
            <a:off x="684000" y="808186"/>
            <a:ext cx="9971300" cy="830114"/>
          </a:xfrm>
        </p:spPr>
        <p:txBody>
          <a:bodyPr/>
          <a:lstStyle/>
          <a:p>
            <a:r>
              <a:rPr lang="en-US" sz="5400" dirty="0"/>
              <a:t>Injuries and treatments</a:t>
            </a:r>
          </a:p>
        </p:txBody>
      </p:sp>
      <p:sp>
        <p:nvSpPr>
          <p:cNvPr id="3" name="Text Placeholder 2">
            <a:extLst>
              <a:ext uri="{FF2B5EF4-FFF2-40B4-BE49-F238E27FC236}">
                <a16:creationId xmlns:a16="http://schemas.microsoft.com/office/drawing/2014/main" id="{B470E195-2227-0422-36CE-27D5B098E730}"/>
              </a:ext>
            </a:extLst>
          </p:cNvPr>
          <p:cNvSpPr>
            <a:spLocks noGrp="1"/>
          </p:cNvSpPr>
          <p:nvPr>
            <p:ph type="body" sz="quarter" idx="12"/>
          </p:nvPr>
        </p:nvSpPr>
        <p:spPr>
          <a:xfrm>
            <a:off x="1065213" y="2804500"/>
            <a:ext cx="7559675" cy="360000"/>
          </a:xfrm>
        </p:spPr>
        <p:txBody>
          <a:bodyPr numCol="2"/>
          <a:lstStyle/>
          <a:p>
            <a:pPr marL="742950" indent="-742950">
              <a:buFont typeface="Arial" panose="020B0604020202020204" pitchFamily="34" charset="0"/>
              <a:buChar char="•"/>
            </a:pPr>
            <a:r>
              <a:rPr lang="en-US" sz="3600" dirty="0">
                <a:solidFill>
                  <a:schemeClr val="tx1"/>
                </a:solidFill>
              </a:rPr>
              <a:t>Chronic health exacerbations</a:t>
            </a:r>
          </a:p>
          <a:p>
            <a:pPr marL="742950" indent="-742950">
              <a:buFont typeface="Arial" panose="020B0604020202020204" pitchFamily="34" charset="0"/>
              <a:buChar char="•"/>
            </a:pPr>
            <a:r>
              <a:rPr lang="en-US" sz="3600" dirty="0">
                <a:solidFill>
                  <a:schemeClr val="tx1"/>
                </a:solidFill>
              </a:rPr>
              <a:t>Superficial injuries, such as abrasions</a:t>
            </a:r>
          </a:p>
          <a:p>
            <a:pPr marL="742950" indent="-742950">
              <a:buFont typeface="Arial" panose="020B0604020202020204" pitchFamily="34" charset="0"/>
              <a:buChar char="•"/>
            </a:pPr>
            <a:r>
              <a:rPr lang="en-US" sz="3600" dirty="0">
                <a:solidFill>
                  <a:schemeClr val="tx1"/>
                </a:solidFill>
              </a:rPr>
              <a:t>Serious injuries</a:t>
            </a:r>
          </a:p>
          <a:p>
            <a:pPr marL="742950" indent="-742950">
              <a:buFont typeface="Arial" panose="020B0604020202020204" pitchFamily="34" charset="0"/>
              <a:buChar char="•"/>
            </a:pPr>
            <a:r>
              <a:rPr lang="en-US" sz="3600" dirty="0">
                <a:solidFill>
                  <a:schemeClr val="tx1"/>
                </a:solidFill>
              </a:rPr>
              <a:t>Care plans</a:t>
            </a:r>
          </a:p>
          <a:p>
            <a:pPr marL="742950" indent="-742950">
              <a:buFont typeface="Arial" panose="020B0604020202020204" pitchFamily="34" charset="0"/>
              <a:buChar char="•"/>
            </a:pPr>
            <a:r>
              <a:rPr lang="en-US" sz="3600" dirty="0">
                <a:solidFill>
                  <a:schemeClr val="tx1"/>
                </a:solidFill>
              </a:rPr>
              <a:t>Treatment protocols</a:t>
            </a:r>
          </a:p>
          <a:p>
            <a:pPr marL="742950" indent="-742950">
              <a:buFont typeface="Arial" panose="020B0604020202020204" pitchFamily="34" charset="0"/>
              <a:buChar char="•"/>
            </a:pPr>
            <a:r>
              <a:rPr lang="en-US" sz="3600" dirty="0">
                <a:solidFill>
                  <a:schemeClr val="tx1"/>
                </a:solidFill>
              </a:rPr>
              <a:t>Units and patient flow</a:t>
            </a:r>
          </a:p>
        </p:txBody>
      </p:sp>
      <p:sp>
        <p:nvSpPr>
          <p:cNvPr id="4" name="Slide Number Placeholder 3">
            <a:extLst>
              <a:ext uri="{FF2B5EF4-FFF2-40B4-BE49-F238E27FC236}">
                <a16:creationId xmlns:a16="http://schemas.microsoft.com/office/drawing/2014/main" id="{6193FB94-52AD-48D9-0EA4-D04972875473}"/>
              </a:ext>
            </a:extLst>
          </p:cNvPr>
          <p:cNvSpPr>
            <a:spLocks noGrp="1"/>
          </p:cNvSpPr>
          <p:nvPr>
            <p:ph type="sldNum" sz="quarter" idx="11"/>
          </p:nvPr>
        </p:nvSpPr>
        <p:spPr/>
        <p:txBody>
          <a:bodyPr/>
          <a:lstStyle/>
          <a:p>
            <a:fld id="{EECC7194-A4D0-457B-9D3E-53681723AFF7}" type="slidenum">
              <a:rPr lang="en-US" noProof="0" smtClean="0"/>
              <a:pPr/>
              <a:t>11</a:t>
            </a:fld>
            <a:endParaRPr lang="en-US" noProof="0" dirty="0"/>
          </a:p>
        </p:txBody>
      </p:sp>
    </p:spTree>
    <p:extLst>
      <p:ext uri="{BB962C8B-B14F-4D97-AF65-F5344CB8AC3E}">
        <p14:creationId xmlns:p14="http://schemas.microsoft.com/office/powerpoint/2010/main" val="570529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6C25-DAE5-B86B-9272-ED4A347155A5}"/>
              </a:ext>
            </a:extLst>
          </p:cNvPr>
          <p:cNvSpPr>
            <a:spLocks noGrp="1"/>
          </p:cNvSpPr>
          <p:nvPr>
            <p:ph type="title"/>
          </p:nvPr>
        </p:nvSpPr>
        <p:spPr/>
        <p:txBody>
          <a:bodyPr/>
          <a:lstStyle/>
          <a:p>
            <a:r>
              <a:rPr lang="en-US" sz="5400" dirty="0"/>
              <a:t>Moulage</a:t>
            </a:r>
          </a:p>
        </p:txBody>
      </p:sp>
      <p:sp>
        <p:nvSpPr>
          <p:cNvPr id="4" name="Slide Number Placeholder 3">
            <a:extLst>
              <a:ext uri="{FF2B5EF4-FFF2-40B4-BE49-F238E27FC236}">
                <a16:creationId xmlns:a16="http://schemas.microsoft.com/office/drawing/2014/main" id="{B013BC65-58C1-D599-3125-4B322E87976B}"/>
              </a:ext>
            </a:extLst>
          </p:cNvPr>
          <p:cNvSpPr>
            <a:spLocks noGrp="1"/>
          </p:cNvSpPr>
          <p:nvPr>
            <p:ph type="sldNum" sz="quarter" idx="11"/>
          </p:nvPr>
        </p:nvSpPr>
        <p:spPr/>
        <p:txBody>
          <a:bodyPr/>
          <a:lstStyle/>
          <a:p>
            <a:fld id="{EECC7194-A4D0-457B-9D3E-53681723AFF7}" type="slidenum">
              <a:rPr lang="en-US" noProof="0" smtClean="0"/>
              <a:pPr/>
              <a:t>12</a:t>
            </a:fld>
            <a:endParaRPr lang="en-US" noProof="0" dirty="0"/>
          </a:p>
        </p:txBody>
      </p:sp>
      <p:pic>
        <p:nvPicPr>
          <p:cNvPr id="1026" name="Picture 2">
            <a:extLst>
              <a:ext uri="{FF2B5EF4-FFF2-40B4-BE49-F238E27FC236}">
                <a16:creationId xmlns:a16="http://schemas.microsoft.com/office/drawing/2014/main" id="{0ACAC2BD-F5A7-D9F1-8692-C4A57BDAE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1833032"/>
            <a:ext cx="2711450" cy="36152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3F3CF08-2524-26B4-6F84-4730E6BF0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9024" y="673100"/>
            <a:ext cx="2638425" cy="35179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447EC64-9787-9C15-CFD9-84672D180E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29835" y="5021724"/>
            <a:ext cx="1519237" cy="15413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8DFDF11-265E-89A1-509F-37315172B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9962" y="355600"/>
            <a:ext cx="2876550" cy="38354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F10AB74-26CE-EB9F-9DA5-718C9D80B9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081167" y="3932386"/>
            <a:ext cx="3834114" cy="1879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 hand holding a mannequin with a bruised skin&#10;&#10;Description automatically generated">
            <a:extLst>
              <a:ext uri="{FF2B5EF4-FFF2-40B4-BE49-F238E27FC236}">
                <a16:creationId xmlns:a16="http://schemas.microsoft.com/office/drawing/2014/main" id="{EBEEC31A-9089-1F46-3312-7C4495BA711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2599961" y="3068786"/>
            <a:ext cx="2687463" cy="325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ith a bruised arm&#10;&#10;Description automatically generated">
            <a:extLst>
              <a:ext uri="{FF2B5EF4-FFF2-40B4-BE49-F238E27FC236}">
                <a16:creationId xmlns:a16="http://schemas.microsoft.com/office/drawing/2014/main" id="{36CEEC18-1FFA-B7FD-24F0-D24B27519922}"/>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5400000">
            <a:off x="8747682" y="3638033"/>
            <a:ext cx="3034195" cy="2059540"/>
          </a:xfrm>
          <a:prstGeom prst="rect">
            <a:avLst/>
          </a:prstGeom>
        </p:spPr>
      </p:pic>
    </p:spTree>
    <p:extLst>
      <p:ext uri="{BB962C8B-B14F-4D97-AF65-F5344CB8AC3E}">
        <p14:creationId xmlns:p14="http://schemas.microsoft.com/office/powerpoint/2010/main" val="1658281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E72D9-7425-4A04-9764-984A501A8067}"/>
              </a:ext>
            </a:extLst>
          </p:cNvPr>
          <p:cNvSpPr>
            <a:spLocks noGrp="1"/>
          </p:cNvSpPr>
          <p:nvPr>
            <p:ph type="title"/>
          </p:nvPr>
        </p:nvSpPr>
        <p:spPr>
          <a:xfrm>
            <a:off x="417300" y="604985"/>
            <a:ext cx="11428938" cy="1160657"/>
          </a:xfrm>
        </p:spPr>
        <p:txBody>
          <a:bodyPr/>
          <a:lstStyle/>
          <a:p>
            <a:r>
              <a:rPr lang="en-US" sz="5400" dirty="0"/>
              <a:t>Requirements and supplies</a:t>
            </a:r>
          </a:p>
        </p:txBody>
      </p:sp>
      <p:sp>
        <p:nvSpPr>
          <p:cNvPr id="3" name="Text Placeholder 2">
            <a:extLst>
              <a:ext uri="{FF2B5EF4-FFF2-40B4-BE49-F238E27FC236}">
                <a16:creationId xmlns:a16="http://schemas.microsoft.com/office/drawing/2014/main" id="{BD11B83E-17FD-8093-B227-4D460631D6A1}"/>
              </a:ext>
            </a:extLst>
          </p:cNvPr>
          <p:cNvSpPr>
            <a:spLocks noGrp="1"/>
          </p:cNvSpPr>
          <p:nvPr>
            <p:ph type="body" sz="quarter" idx="12"/>
          </p:nvPr>
        </p:nvSpPr>
        <p:spPr>
          <a:xfrm>
            <a:off x="963400" y="2713400"/>
            <a:ext cx="7559675" cy="2582500"/>
          </a:xfrm>
        </p:spPr>
        <p:txBody>
          <a:bodyPr numCol="2"/>
          <a:lstStyle/>
          <a:p>
            <a:pPr marL="457200" indent="-457200">
              <a:buFont typeface="Arial" panose="020B0604020202020204" pitchFamily="34" charset="0"/>
              <a:buChar char="•"/>
            </a:pPr>
            <a:r>
              <a:rPr lang="en-US" sz="4000" dirty="0">
                <a:solidFill>
                  <a:schemeClr val="tx1"/>
                </a:solidFill>
              </a:rPr>
              <a:t>Moulage</a:t>
            </a:r>
          </a:p>
          <a:p>
            <a:pPr marL="457200" indent="-457200">
              <a:buFont typeface="Arial" panose="020B0604020202020204" pitchFamily="34" charset="0"/>
              <a:buChar char="•"/>
            </a:pPr>
            <a:r>
              <a:rPr lang="en-US" sz="4000" dirty="0">
                <a:solidFill>
                  <a:schemeClr val="tx1"/>
                </a:solidFill>
              </a:rPr>
              <a:t>Consumables</a:t>
            </a:r>
          </a:p>
          <a:p>
            <a:pPr marL="457200" indent="-457200">
              <a:buFont typeface="Arial" panose="020B0604020202020204" pitchFamily="34" charset="0"/>
              <a:buChar char="•"/>
            </a:pPr>
            <a:r>
              <a:rPr lang="en-US" sz="4000" dirty="0">
                <a:solidFill>
                  <a:schemeClr val="tx1"/>
                </a:solidFill>
              </a:rPr>
              <a:t>Location</a:t>
            </a:r>
          </a:p>
          <a:p>
            <a:pPr marL="457200" indent="-457200">
              <a:buFont typeface="Arial" panose="020B0604020202020204" pitchFamily="34" charset="0"/>
              <a:buChar char="•"/>
            </a:pPr>
            <a:r>
              <a:rPr lang="en-US" sz="4000" dirty="0">
                <a:solidFill>
                  <a:schemeClr val="tx1"/>
                </a:solidFill>
              </a:rPr>
              <a:t>Insurance</a:t>
            </a:r>
          </a:p>
          <a:p>
            <a:pPr marL="457200" indent="-457200">
              <a:buFont typeface="Arial" panose="020B0604020202020204" pitchFamily="34" charset="0"/>
              <a:buChar char="•"/>
            </a:pPr>
            <a:r>
              <a:rPr lang="en-US" sz="4000" dirty="0">
                <a:solidFill>
                  <a:schemeClr val="tx1"/>
                </a:solidFill>
              </a:rPr>
              <a:t>Community Partners</a:t>
            </a:r>
          </a:p>
        </p:txBody>
      </p:sp>
      <p:sp>
        <p:nvSpPr>
          <p:cNvPr id="4" name="Slide Number Placeholder 3">
            <a:extLst>
              <a:ext uri="{FF2B5EF4-FFF2-40B4-BE49-F238E27FC236}">
                <a16:creationId xmlns:a16="http://schemas.microsoft.com/office/drawing/2014/main" id="{5761287A-7D36-4259-CD50-DBCE6643EC09}"/>
              </a:ext>
            </a:extLst>
          </p:cNvPr>
          <p:cNvSpPr>
            <a:spLocks noGrp="1"/>
          </p:cNvSpPr>
          <p:nvPr>
            <p:ph type="sldNum" sz="quarter" idx="11"/>
          </p:nvPr>
        </p:nvSpPr>
        <p:spPr/>
        <p:txBody>
          <a:bodyPr/>
          <a:lstStyle/>
          <a:p>
            <a:fld id="{EECC7194-A4D0-457B-9D3E-53681723AFF7}" type="slidenum">
              <a:rPr lang="en-US" noProof="0" smtClean="0"/>
              <a:pPr/>
              <a:t>13</a:t>
            </a:fld>
            <a:endParaRPr lang="en-US" noProof="0" dirty="0"/>
          </a:p>
        </p:txBody>
      </p:sp>
    </p:spTree>
    <p:extLst>
      <p:ext uri="{BB962C8B-B14F-4D97-AF65-F5344CB8AC3E}">
        <p14:creationId xmlns:p14="http://schemas.microsoft.com/office/powerpoint/2010/main" val="2380623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6CA1EE-FB99-1F6B-F165-93875753BAE4}"/>
              </a:ext>
            </a:extLst>
          </p:cNvPr>
          <p:cNvSpPr>
            <a:spLocks noGrp="1"/>
          </p:cNvSpPr>
          <p:nvPr>
            <p:ph type="sldNum" sz="quarter" idx="11"/>
          </p:nvPr>
        </p:nvSpPr>
        <p:spPr/>
        <p:txBody>
          <a:bodyPr/>
          <a:lstStyle/>
          <a:p>
            <a:fld id="{EECC7194-A4D0-457B-9D3E-53681723AFF7}" type="slidenum">
              <a:rPr lang="en-US" noProof="0" smtClean="0"/>
              <a:pPr/>
              <a:t>14</a:t>
            </a:fld>
            <a:endParaRPr lang="en-US" noProof="0" dirty="0"/>
          </a:p>
        </p:txBody>
      </p:sp>
      <p:pic>
        <p:nvPicPr>
          <p:cNvPr id="13" name="Picture 12">
            <a:extLst>
              <a:ext uri="{FF2B5EF4-FFF2-40B4-BE49-F238E27FC236}">
                <a16:creationId xmlns:a16="http://schemas.microsoft.com/office/drawing/2014/main" id="{D750AD38-8B95-3876-8E06-F662750E37D3}"/>
              </a:ext>
            </a:extLst>
          </p:cNvPr>
          <p:cNvPicPr>
            <a:picLocks noChangeAspect="1"/>
          </p:cNvPicPr>
          <p:nvPr/>
        </p:nvPicPr>
        <p:blipFill rotWithShape="1">
          <a:blip r:embed="rId3"/>
          <a:srcRect l="3925"/>
          <a:stretch/>
        </p:blipFill>
        <p:spPr>
          <a:xfrm>
            <a:off x="7061200" y="425076"/>
            <a:ext cx="3683000" cy="2962452"/>
          </a:xfrm>
          <a:prstGeom prst="rect">
            <a:avLst/>
          </a:prstGeom>
        </p:spPr>
      </p:pic>
      <p:pic>
        <p:nvPicPr>
          <p:cNvPr id="19" name="Picture 18">
            <a:extLst>
              <a:ext uri="{FF2B5EF4-FFF2-40B4-BE49-F238E27FC236}">
                <a16:creationId xmlns:a16="http://schemas.microsoft.com/office/drawing/2014/main" id="{2F567B58-A92B-EE27-5475-8BF157A5808D}"/>
              </a:ext>
            </a:extLst>
          </p:cNvPr>
          <p:cNvPicPr>
            <a:picLocks noChangeAspect="1"/>
          </p:cNvPicPr>
          <p:nvPr/>
        </p:nvPicPr>
        <p:blipFill>
          <a:blip r:embed="rId4"/>
          <a:stretch>
            <a:fillRect/>
          </a:stretch>
        </p:blipFill>
        <p:spPr>
          <a:xfrm>
            <a:off x="512796" y="3737623"/>
            <a:ext cx="3959798" cy="2774615"/>
          </a:xfrm>
          <a:prstGeom prst="rect">
            <a:avLst/>
          </a:prstGeom>
        </p:spPr>
      </p:pic>
      <p:pic>
        <p:nvPicPr>
          <p:cNvPr id="15" name="Picture 14">
            <a:extLst>
              <a:ext uri="{FF2B5EF4-FFF2-40B4-BE49-F238E27FC236}">
                <a16:creationId xmlns:a16="http://schemas.microsoft.com/office/drawing/2014/main" id="{5ACFD39F-919C-4B14-A6B2-91323B497E8E}"/>
              </a:ext>
            </a:extLst>
          </p:cNvPr>
          <p:cNvPicPr>
            <a:picLocks noChangeAspect="1"/>
          </p:cNvPicPr>
          <p:nvPr/>
        </p:nvPicPr>
        <p:blipFill>
          <a:blip r:embed="rId5"/>
          <a:stretch>
            <a:fillRect/>
          </a:stretch>
        </p:blipFill>
        <p:spPr>
          <a:xfrm>
            <a:off x="6637590" y="3602386"/>
            <a:ext cx="5208648" cy="2774615"/>
          </a:xfrm>
          <a:prstGeom prst="rect">
            <a:avLst/>
          </a:prstGeom>
        </p:spPr>
      </p:pic>
      <p:pic>
        <p:nvPicPr>
          <p:cNvPr id="21" name="Picture 20">
            <a:extLst>
              <a:ext uri="{FF2B5EF4-FFF2-40B4-BE49-F238E27FC236}">
                <a16:creationId xmlns:a16="http://schemas.microsoft.com/office/drawing/2014/main" id="{28B7A0BA-7146-0F1A-7A33-BEBD30E8AF0F}"/>
              </a:ext>
            </a:extLst>
          </p:cNvPr>
          <p:cNvPicPr>
            <a:picLocks noChangeAspect="1"/>
          </p:cNvPicPr>
          <p:nvPr/>
        </p:nvPicPr>
        <p:blipFill>
          <a:blip r:embed="rId6"/>
          <a:stretch>
            <a:fillRect/>
          </a:stretch>
        </p:blipFill>
        <p:spPr>
          <a:xfrm>
            <a:off x="260620" y="425076"/>
            <a:ext cx="3858123" cy="2387188"/>
          </a:xfrm>
          <a:prstGeom prst="rect">
            <a:avLst/>
          </a:prstGeom>
        </p:spPr>
      </p:pic>
      <p:pic>
        <p:nvPicPr>
          <p:cNvPr id="11" name="Picture 10">
            <a:extLst>
              <a:ext uri="{FF2B5EF4-FFF2-40B4-BE49-F238E27FC236}">
                <a16:creationId xmlns:a16="http://schemas.microsoft.com/office/drawing/2014/main" id="{1E74BAC5-C996-4882-8CBA-6D6E3E2C2F6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972060" y="2122694"/>
            <a:ext cx="3683000" cy="3846085"/>
          </a:xfrm>
          <a:prstGeom prst="rect">
            <a:avLst/>
          </a:prstGeom>
        </p:spPr>
      </p:pic>
    </p:spTree>
    <p:extLst>
      <p:ext uri="{BB962C8B-B14F-4D97-AF65-F5344CB8AC3E}">
        <p14:creationId xmlns:p14="http://schemas.microsoft.com/office/powerpoint/2010/main" val="1634034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B53549-D6A8-A464-CF7F-C8C947F86F05}"/>
              </a:ext>
            </a:extLst>
          </p:cNvPr>
          <p:cNvSpPr>
            <a:spLocks noGrp="1"/>
          </p:cNvSpPr>
          <p:nvPr>
            <p:ph type="sldNum" sz="quarter" idx="11"/>
          </p:nvPr>
        </p:nvSpPr>
        <p:spPr/>
        <p:txBody>
          <a:bodyPr/>
          <a:lstStyle/>
          <a:p>
            <a:fld id="{EECC7194-A4D0-457B-9D3E-53681723AFF7}" type="slidenum">
              <a:rPr lang="en-US" noProof="0" smtClean="0"/>
              <a:pPr/>
              <a:t>15</a:t>
            </a:fld>
            <a:endParaRPr lang="en-US" noProof="0" dirty="0"/>
          </a:p>
        </p:txBody>
      </p:sp>
      <p:pic>
        <p:nvPicPr>
          <p:cNvPr id="5" name="Picture 4">
            <a:extLst>
              <a:ext uri="{FF2B5EF4-FFF2-40B4-BE49-F238E27FC236}">
                <a16:creationId xmlns:a16="http://schemas.microsoft.com/office/drawing/2014/main" id="{9FA83268-656F-0388-14DE-10329EDA9AEB}"/>
              </a:ext>
            </a:extLst>
          </p:cNvPr>
          <p:cNvPicPr>
            <a:picLocks noChangeAspect="1"/>
          </p:cNvPicPr>
          <p:nvPr/>
        </p:nvPicPr>
        <p:blipFill rotWithShape="1">
          <a:blip r:embed="rId3"/>
          <a:srcRect l="19615" t="14815" r="20128" b="14302"/>
          <a:stretch/>
        </p:blipFill>
        <p:spPr bwMode="auto">
          <a:xfrm>
            <a:off x="345762" y="1143001"/>
            <a:ext cx="6930882" cy="4586512"/>
          </a:xfrm>
          <a:prstGeom prst="rect">
            <a:avLst/>
          </a:prstGeom>
          <a:ln>
            <a:noFill/>
          </a:ln>
          <a:extLs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0274E12E-0B31-C9E9-5D27-94AC1F9A2B26}"/>
              </a:ext>
            </a:extLst>
          </p:cNvPr>
          <p:cNvSpPr txBox="1">
            <a:spLocks/>
          </p:cNvSpPr>
          <p:nvPr/>
        </p:nvSpPr>
        <p:spPr>
          <a:xfrm>
            <a:off x="607800" y="345762"/>
            <a:ext cx="7560000" cy="3701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cap="all" spc="-150" baseline="0">
                <a:solidFill>
                  <a:schemeClr val="bg1"/>
                </a:solidFill>
                <a:latin typeface="+mj-lt"/>
                <a:ea typeface="+mj-ea"/>
                <a:cs typeface="+mj-cs"/>
              </a:defRPr>
            </a:lvl1pPr>
          </a:lstStyle>
          <a:p>
            <a:r>
              <a:rPr lang="en-US"/>
              <a:t>Patient Prioritization</a:t>
            </a:r>
            <a:endParaRPr lang="en-US" dirty="0"/>
          </a:p>
        </p:txBody>
      </p:sp>
      <p:sp>
        <p:nvSpPr>
          <p:cNvPr id="7" name="TextBox 6">
            <a:extLst>
              <a:ext uri="{FF2B5EF4-FFF2-40B4-BE49-F238E27FC236}">
                <a16:creationId xmlns:a16="http://schemas.microsoft.com/office/drawing/2014/main" id="{F10301B3-163E-8B0B-B78D-FD8C448D0238}"/>
              </a:ext>
            </a:extLst>
          </p:cNvPr>
          <p:cNvSpPr txBox="1"/>
          <p:nvPr/>
        </p:nvSpPr>
        <p:spPr>
          <a:xfrm>
            <a:off x="163300" y="5903893"/>
            <a:ext cx="6466100" cy="307777"/>
          </a:xfrm>
          <a:prstGeom prst="rect">
            <a:avLst/>
          </a:prstGeom>
          <a:noFill/>
        </p:spPr>
        <p:txBody>
          <a:bodyPr wrap="square" rtlCol="0">
            <a:spAutoFit/>
          </a:bodyPr>
          <a:lstStyle/>
          <a:p>
            <a:r>
              <a:rPr lang="en-US" sz="1400" dirty="0"/>
              <a:t>Image retrieved from </a:t>
            </a:r>
            <a:r>
              <a:rPr lang="en-US" sz="1400" b="0" i="0" dirty="0">
                <a:solidFill>
                  <a:srgbClr val="000000"/>
                </a:solidFill>
                <a:effectLst/>
              </a:rPr>
              <a:t>www.disabled-world.com/calculators-charts/triage.php</a:t>
            </a:r>
            <a:endParaRPr lang="en-US" sz="1400" dirty="0"/>
          </a:p>
        </p:txBody>
      </p:sp>
      <p:pic>
        <p:nvPicPr>
          <p:cNvPr id="9" name="Picture 8">
            <a:extLst>
              <a:ext uri="{FF2B5EF4-FFF2-40B4-BE49-F238E27FC236}">
                <a16:creationId xmlns:a16="http://schemas.microsoft.com/office/drawing/2014/main" id="{B69C7EA9-C941-2DA8-C7BD-A0B07353F24C}"/>
              </a:ext>
            </a:extLst>
          </p:cNvPr>
          <p:cNvPicPr>
            <a:picLocks noChangeAspect="1"/>
          </p:cNvPicPr>
          <p:nvPr/>
        </p:nvPicPr>
        <p:blipFill rotWithShape="1">
          <a:blip r:embed="rId4"/>
          <a:srcRect l="28021" t="18519" r="27500" b="7037"/>
          <a:stretch/>
        </p:blipFill>
        <p:spPr>
          <a:xfrm>
            <a:off x="7212072" y="1128487"/>
            <a:ext cx="4634166" cy="4362845"/>
          </a:xfrm>
          <a:prstGeom prst="rect">
            <a:avLst/>
          </a:prstGeom>
        </p:spPr>
      </p:pic>
    </p:spTree>
    <p:extLst>
      <p:ext uri="{BB962C8B-B14F-4D97-AF65-F5344CB8AC3E}">
        <p14:creationId xmlns:p14="http://schemas.microsoft.com/office/powerpoint/2010/main" val="3614730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6F10-04D8-7531-A81F-24CABE6CC306}"/>
              </a:ext>
            </a:extLst>
          </p:cNvPr>
          <p:cNvSpPr>
            <a:spLocks noGrp="1"/>
          </p:cNvSpPr>
          <p:nvPr>
            <p:ph type="title"/>
          </p:nvPr>
        </p:nvSpPr>
        <p:spPr/>
        <p:txBody>
          <a:bodyPr/>
          <a:lstStyle/>
          <a:p>
            <a:r>
              <a:rPr lang="en-US" dirty="0"/>
              <a:t>Debrief / hotwash</a:t>
            </a:r>
          </a:p>
        </p:txBody>
      </p:sp>
      <p:sp>
        <p:nvSpPr>
          <p:cNvPr id="3" name="Text Placeholder 2">
            <a:extLst>
              <a:ext uri="{FF2B5EF4-FFF2-40B4-BE49-F238E27FC236}">
                <a16:creationId xmlns:a16="http://schemas.microsoft.com/office/drawing/2014/main" id="{E020C126-0CF9-51EF-CB91-5E778C33C354}"/>
              </a:ext>
            </a:extLst>
          </p:cNvPr>
          <p:cNvSpPr>
            <a:spLocks noGrp="1"/>
          </p:cNvSpPr>
          <p:nvPr>
            <p:ph type="body" sz="quarter" idx="12"/>
          </p:nvPr>
        </p:nvSpPr>
        <p:spPr>
          <a:xfrm>
            <a:off x="468100" y="3022601"/>
            <a:ext cx="10136400" cy="3464808"/>
          </a:xfrm>
        </p:spPr>
        <p:txBody>
          <a:bodyPr/>
          <a:lstStyle/>
          <a:p>
            <a:pPr marL="342900" indent="-342900">
              <a:buFont typeface="Arial" panose="020B0604020202020204" pitchFamily="34" charset="0"/>
              <a:buChar char="•"/>
            </a:pPr>
            <a:r>
              <a:rPr lang="en-US" sz="4000" dirty="0">
                <a:solidFill>
                  <a:schemeClr val="tx1"/>
                </a:solidFill>
              </a:rPr>
              <a:t>What did they learn?</a:t>
            </a:r>
          </a:p>
          <a:p>
            <a:pPr marL="342900" indent="-342900">
              <a:buFont typeface="Arial" panose="020B0604020202020204" pitchFamily="34" charset="0"/>
              <a:buChar char="•"/>
            </a:pPr>
            <a:r>
              <a:rPr lang="en-US" sz="4000" dirty="0">
                <a:solidFill>
                  <a:schemeClr val="tx1"/>
                </a:solidFill>
              </a:rPr>
              <a:t>How did it make them feel?</a:t>
            </a:r>
          </a:p>
          <a:p>
            <a:pPr marL="342900" indent="-342900">
              <a:buFont typeface="Arial" panose="020B0604020202020204" pitchFamily="34" charset="0"/>
              <a:buChar char="•"/>
            </a:pPr>
            <a:r>
              <a:rPr lang="en-US" sz="4000" dirty="0">
                <a:solidFill>
                  <a:schemeClr val="tx1"/>
                </a:solidFill>
              </a:rPr>
              <a:t>How would it change their response?</a:t>
            </a:r>
          </a:p>
        </p:txBody>
      </p:sp>
      <p:sp>
        <p:nvSpPr>
          <p:cNvPr id="4" name="Slide Number Placeholder 3">
            <a:extLst>
              <a:ext uri="{FF2B5EF4-FFF2-40B4-BE49-F238E27FC236}">
                <a16:creationId xmlns:a16="http://schemas.microsoft.com/office/drawing/2014/main" id="{E019A146-C2EC-E024-F5DC-2494CBD0007F}"/>
              </a:ext>
            </a:extLst>
          </p:cNvPr>
          <p:cNvSpPr>
            <a:spLocks noGrp="1"/>
          </p:cNvSpPr>
          <p:nvPr>
            <p:ph type="sldNum" sz="quarter" idx="11"/>
          </p:nvPr>
        </p:nvSpPr>
        <p:spPr/>
        <p:txBody>
          <a:bodyPr/>
          <a:lstStyle/>
          <a:p>
            <a:fld id="{EECC7194-A4D0-457B-9D3E-53681723AFF7}" type="slidenum">
              <a:rPr lang="en-US" noProof="0" smtClean="0"/>
              <a:pPr/>
              <a:t>16</a:t>
            </a:fld>
            <a:endParaRPr lang="en-US" noProof="0" dirty="0"/>
          </a:p>
        </p:txBody>
      </p:sp>
    </p:spTree>
    <p:extLst>
      <p:ext uri="{BB962C8B-B14F-4D97-AF65-F5344CB8AC3E}">
        <p14:creationId xmlns:p14="http://schemas.microsoft.com/office/powerpoint/2010/main" val="3891595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4D0DD2-3AD0-9CC2-DA01-58017E32CFF0}"/>
              </a:ext>
            </a:extLst>
          </p:cNvPr>
          <p:cNvSpPr>
            <a:spLocks noGrp="1"/>
          </p:cNvSpPr>
          <p:nvPr>
            <p:ph type="sldNum" sz="quarter" idx="11"/>
          </p:nvPr>
        </p:nvSpPr>
        <p:spPr/>
        <p:txBody>
          <a:bodyPr/>
          <a:lstStyle/>
          <a:p>
            <a:fld id="{EECC7194-A4D0-457B-9D3E-53681723AFF7}" type="slidenum">
              <a:rPr lang="en-US" noProof="0" smtClean="0"/>
              <a:pPr/>
              <a:t>17</a:t>
            </a:fld>
            <a:endParaRPr lang="en-US" noProof="0" dirty="0"/>
          </a:p>
        </p:txBody>
      </p:sp>
      <p:pic>
        <p:nvPicPr>
          <p:cNvPr id="5" name="Picture 4" descr="A group of people in a room&#10;&#10;Description automatically generated">
            <a:extLst>
              <a:ext uri="{FF2B5EF4-FFF2-40B4-BE49-F238E27FC236}">
                <a16:creationId xmlns:a16="http://schemas.microsoft.com/office/drawing/2014/main" id="{9F61CFDD-FAEC-5E5E-930D-7D2D4E16A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522" y="727338"/>
            <a:ext cx="5220878" cy="3915658"/>
          </a:xfrm>
          <a:prstGeom prst="rect">
            <a:avLst/>
          </a:prstGeom>
        </p:spPr>
      </p:pic>
      <p:pic>
        <p:nvPicPr>
          <p:cNvPr id="7" name="Picture 6" descr="A group of people in a classroom&#10;&#10;Description automatically generated">
            <a:extLst>
              <a:ext uri="{FF2B5EF4-FFF2-40B4-BE49-F238E27FC236}">
                <a16:creationId xmlns:a16="http://schemas.microsoft.com/office/drawing/2014/main" id="{665170C5-4BFE-FA04-7121-3D645E251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503" y="1598768"/>
            <a:ext cx="6190661" cy="4642996"/>
          </a:xfrm>
          <a:prstGeom prst="rect">
            <a:avLst/>
          </a:prstGeom>
        </p:spPr>
      </p:pic>
    </p:spTree>
    <p:extLst>
      <p:ext uri="{BB962C8B-B14F-4D97-AF65-F5344CB8AC3E}">
        <p14:creationId xmlns:p14="http://schemas.microsoft.com/office/powerpoint/2010/main" val="578294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C5905-CE18-53B1-D1E8-467377A6C208}"/>
              </a:ext>
            </a:extLst>
          </p:cNvPr>
          <p:cNvSpPr>
            <a:spLocks noGrp="1"/>
          </p:cNvSpPr>
          <p:nvPr>
            <p:ph type="title"/>
          </p:nvPr>
        </p:nvSpPr>
        <p:spPr>
          <a:xfrm>
            <a:off x="684000" y="808186"/>
            <a:ext cx="4561100" cy="1909614"/>
          </a:xfrm>
        </p:spPr>
        <p:txBody>
          <a:bodyPr/>
          <a:lstStyle/>
          <a:p>
            <a:r>
              <a:rPr lang="en-US" dirty="0"/>
              <a:t>Gas explosion</a:t>
            </a:r>
            <a:br>
              <a:rPr lang="en-US" dirty="0"/>
            </a:br>
            <a:r>
              <a:rPr lang="en-US" dirty="0"/>
              <a:t>inaugural drill</a:t>
            </a:r>
          </a:p>
        </p:txBody>
      </p:sp>
      <p:sp>
        <p:nvSpPr>
          <p:cNvPr id="4" name="Slide Number Placeholder 3">
            <a:extLst>
              <a:ext uri="{FF2B5EF4-FFF2-40B4-BE49-F238E27FC236}">
                <a16:creationId xmlns:a16="http://schemas.microsoft.com/office/drawing/2014/main" id="{C4A8522B-16C1-73AE-D58B-9F843CC1C5B2}"/>
              </a:ext>
            </a:extLst>
          </p:cNvPr>
          <p:cNvSpPr>
            <a:spLocks noGrp="1"/>
          </p:cNvSpPr>
          <p:nvPr>
            <p:ph type="sldNum" sz="quarter" idx="11"/>
          </p:nvPr>
        </p:nvSpPr>
        <p:spPr/>
        <p:txBody>
          <a:bodyPr/>
          <a:lstStyle/>
          <a:p>
            <a:fld id="{EECC7194-A4D0-457B-9D3E-53681723AFF7}" type="slidenum">
              <a:rPr lang="en-US" noProof="0" smtClean="0"/>
              <a:pPr/>
              <a:t>18</a:t>
            </a:fld>
            <a:endParaRPr lang="en-US" noProof="0" dirty="0"/>
          </a:p>
        </p:txBody>
      </p:sp>
      <p:pic>
        <p:nvPicPr>
          <p:cNvPr id="5" name="video-20220208-233541-b2e6c2dd">
            <a:hlinkClick r:id="" action="ppaction://media"/>
            <a:extLst>
              <a:ext uri="{FF2B5EF4-FFF2-40B4-BE49-F238E27FC236}">
                <a16:creationId xmlns:a16="http://schemas.microsoft.com/office/drawing/2014/main" id="{BB4981C9-1B5B-6347-AB49-15F0E4B6B9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1500201"/>
            <a:ext cx="2743200" cy="4876800"/>
          </a:xfrm>
          <a:prstGeom prst="rect">
            <a:avLst/>
          </a:prstGeom>
        </p:spPr>
      </p:pic>
    </p:spTree>
    <p:extLst>
      <p:ext uri="{BB962C8B-B14F-4D97-AF65-F5344CB8AC3E}">
        <p14:creationId xmlns:p14="http://schemas.microsoft.com/office/powerpoint/2010/main" val="382551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32C5-9C7F-B3A9-569C-0DE716AF0EAA}"/>
              </a:ext>
            </a:extLst>
          </p:cNvPr>
          <p:cNvSpPr>
            <a:spLocks noGrp="1"/>
          </p:cNvSpPr>
          <p:nvPr>
            <p:ph type="title"/>
          </p:nvPr>
        </p:nvSpPr>
        <p:spPr>
          <a:xfrm>
            <a:off x="1847782" y="2574640"/>
            <a:ext cx="7560000" cy="370166"/>
          </a:xfrm>
        </p:spPr>
        <p:txBody>
          <a:bodyPr/>
          <a:lstStyle/>
          <a:p>
            <a:pPr algn="ctr"/>
            <a:r>
              <a:rPr lang="en-US" sz="6600" dirty="0"/>
              <a:t>Questions</a:t>
            </a:r>
            <a:endParaRPr lang="en-US" dirty="0"/>
          </a:p>
        </p:txBody>
      </p:sp>
    </p:spTree>
    <p:extLst>
      <p:ext uri="{BB962C8B-B14F-4D97-AF65-F5344CB8AC3E}">
        <p14:creationId xmlns:p14="http://schemas.microsoft.com/office/powerpoint/2010/main" val="746586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8" name="Picture Placeholder 27" descr="Woman walking through a door">
            <a:extLst>
              <a:ext uri="{FF2B5EF4-FFF2-40B4-BE49-F238E27FC236}">
                <a16:creationId xmlns:a16="http://schemas.microsoft.com/office/drawing/2014/main" id="{86D7D4AC-BE7B-45B9-AF4A-E2AF1B6C796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0" y="0"/>
            <a:ext cx="12012000" cy="6858000"/>
          </a:xfrm>
        </p:spPr>
      </p:pic>
      <p:sp>
        <p:nvSpPr>
          <p:cNvPr id="15" name="Rectangle 14">
            <a:extLst>
              <a:ext uri="{FF2B5EF4-FFF2-40B4-BE49-F238E27FC236}">
                <a16:creationId xmlns:a16="http://schemas.microsoft.com/office/drawing/2014/main" id="{DD509E5E-F68C-4F2B-8EC7-4325958603E7}"/>
              </a:ext>
              <a:ext uri="{C183D7F6-B498-43B3-948B-1728B52AA6E4}">
                <adec:decorative xmlns:adec="http://schemas.microsoft.com/office/drawing/2017/decorative" val="1"/>
              </a:ext>
            </a:extLst>
          </p:cNvPr>
          <p:cNvSpPr/>
          <p:nvPr/>
        </p:nvSpPr>
        <p:spPr>
          <a:xfrm>
            <a:off x="1569877" y="0"/>
            <a:ext cx="6058185"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9AF7E39F-041F-4A45-A1CF-F8C269887D5A}"/>
              </a:ext>
            </a:extLst>
          </p:cNvPr>
          <p:cNvSpPr>
            <a:spLocks noGrp="1"/>
          </p:cNvSpPr>
          <p:nvPr>
            <p:ph type="body" sz="quarter" idx="13"/>
          </p:nvPr>
        </p:nvSpPr>
        <p:spPr>
          <a:xfrm>
            <a:off x="1147343" y="2731934"/>
            <a:ext cx="6903253" cy="3172156"/>
          </a:xfrm>
          <a:gradFill>
            <a:gsLst>
              <a:gs pos="0">
                <a:schemeClr val="tx2"/>
              </a:gs>
              <a:gs pos="100000">
                <a:schemeClr val="accent2"/>
              </a:gs>
            </a:gsLst>
            <a:lin ang="14400000" scaled="0"/>
          </a:gradFill>
        </p:spPr>
        <p:txBody>
          <a:bodyPr/>
          <a:lstStyle/>
          <a:p>
            <a:r>
              <a:rPr lang="en-US" sz="2400" dirty="0"/>
              <a:t>What is disruptive innovation?</a:t>
            </a:r>
          </a:p>
        </p:txBody>
      </p:sp>
      <p:sp>
        <p:nvSpPr>
          <p:cNvPr id="3" name="Title 2">
            <a:extLst>
              <a:ext uri="{FF2B5EF4-FFF2-40B4-BE49-F238E27FC236}">
                <a16:creationId xmlns:a16="http://schemas.microsoft.com/office/drawing/2014/main" id="{E9BE4A06-2673-41EF-AF84-96B0EDEC0F01}"/>
              </a:ext>
            </a:extLst>
          </p:cNvPr>
          <p:cNvSpPr>
            <a:spLocks noGrp="1"/>
          </p:cNvSpPr>
          <p:nvPr>
            <p:ph type="title"/>
          </p:nvPr>
        </p:nvSpPr>
        <p:spPr>
          <a:xfrm>
            <a:off x="2870207" y="3129954"/>
            <a:ext cx="4585966" cy="1008000"/>
          </a:xfrm>
        </p:spPr>
        <p:txBody>
          <a:bodyPr/>
          <a:lstStyle/>
          <a:p>
            <a:r>
              <a:rPr lang="en-US" dirty="0"/>
              <a:t>Disruptive Innovation</a:t>
            </a:r>
          </a:p>
        </p:txBody>
      </p:sp>
      <p:sp>
        <p:nvSpPr>
          <p:cNvPr id="9" name="object 7" descr="Beige rectangle">
            <a:extLst>
              <a:ext uri="{FF2B5EF4-FFF2-40B4-BE49-F238E27FC236}">
                <a16:creationId xmlns:a16="http://schemas.microsoft.com/office/drawing/2014/main" id="{400AB11A-4D5E-4CDE-BB60-C8578F59C3E0}"/>
              </a:ext>
            </a:extLst>
          </p:cNvPr>
          <p:cNvSpPr/>
          <p:nvPr/>
        </p:nvSpPr>
        <p:spPr bwMode="white">
          <a:xfrm>
            <a:off x="1793360" y="4332687"/>
            <a:ext cx="4104000"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grpSp>
        <p:nvGrpSpPr>
          <p:cNvPr id="36" name="Group 35" descr="Icon Lightbulb">
            <a:extLst>
              <a:ext uri="{FF2B5EF4-FFF2-40B4-BE49-F238E27FC236}">
                <a16:creationId xmlns:a16="http://schemas.microsoft.com/office/drawing/2014/main" id="{840CA54E-FBB9-4848-A45D-E086AA4A5012}"/>
              </a:ext>
            </a:extLst>
          </p:cNvPr>
          <p:cNvGrpSpPr>
            <a:grpSpLocks noChangeAspect="1"/>
          </p:cNvGrpSpPr>
          <p:nvPr/>
        </p:nvGrpSpPr>
        <p:grpSpPr>
          <a:xfrm>
            <a:off x="1985345" y="3363146"/>
            <a:ext cx="362015" cy="584795"/>
            <a:chOff x="1684741" y="3186732"/>
            <a:chExt cx="530027" cy="856197"/>
          </a:xfrm>
        </p:grpSpPr>
        <p:sp>
          <p:nvSpPr>
            <p:cNvPr id="32" name="Freeform: Shape 31">
              <a:extLst>
                <a:ext uri="{FF2B5EF4-FFF2-40B4-BE49-F238E27FC236}">
                  <a16:creationId xmlns:a16="http://schemas.microsoft.com/office/drawing/2014/main" id="{B8ABB65B-B8A5-4C0E-BE4C-E88A7BB3E8A2}"/>
                </a:ext>
              </a:extLst>
            </p:cNvPr>
            <p:cNvSpPr/>
            <p:nvPr/>
          </p:nvSpPr>
          <p:spPr>
            <a:xfrm>
              <a:off x="1817248" y="3777916"/>
              <a:ext cx="265013" cy="61157"/>
            </a:xfrm>
            <a:custGeom>
              <a:avLst/>
              <a:gdLst>
                <a:gd name="connsiteX0" fmla="*/ 30578 w 265013"/>
                <a:gd name="connsiteY0" fmla="*/ 0 h 61156"/>
                <a:gd name="connsiteX1" fmla="*/ 234435 w 265013"/>
                <a:gd name="connsiteY1" fmla="*/ 0 h 61156"/>
                <a:gd name="connsiteX2" fmla="*/ 265013 w 265013"/>
                <a:gd name="connsiteY2" fmla="*/ 30578 h 61156"/>
                <a:gd name="connsiteX3" fmla="*/ 234435 w 265013"/>
                <a:gd name="connsiteY3" fmla="*/ 61157 h 61156"/>
                <a:gd name="connsiteX4" fmla="*/ 30578 w 265013"/>
                <a:gd name="connsiteY4" fmla="*/ 61157 h 61156"/>
                <a:gd name="connsiteX5" fmla="*/ 0 w 265013"/>
                <a:gd name="connsiteY5" fmla="*/ 30578 h 61156"/>
                <a:gd name="connsiteX6" fmla="*/ 30578 w 265013"/>
                <a:gd name="connsiteY6" fmla="*/ 0 h 6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13" h="61156">
                  <a:moveTo>
                    <a:pt x="30578" y="0"/>
                  </a:moveTo>
                  <a:lnTo>
                    <a:pt x="234435" y="0"/>
                  </a:lnTo>
                  <a:cubicBezTo>
                    <a:pt x="251763" y="0"/>
                    <a:pt x="265013" y="13251"/>
                    <a:pt x="265013" y="30578"/>
                  </a:cubicBezTo>
                  <a:cubicBezTo>
                    <a:pt x="265013" y="47906"/>
                    <a:pt x="251763" y="61157"/>
                    <a:pt x="234435" y="61157"/>
                  </a:cubicBezTo>
                  <a:lnTo>
                    <a:pt x="30578" y="61157"/>
                  </a:lnTo>
                  <a:cubicBezTo>
                    <a:pt x="13251" y="61157"/>
                    <a:pt x="0" y="47906"/>
                    <a:pt x="0" y="30578"/>
                  </a:cubicBezTo>
                  <a:cubicBezTo>
                    <a:pt x="0" y="13251"/>
                    <a:pt x="13251" y="0"/>
                    <a:pt x="30578" y="0"/>
                  </a:cubicBezTo>
                  <a:close/>
                </a:path>
              </a:pathLst>
            </a:custGeom>
            <a:solidFill>
              <a:schemeClr val="accent1"/>
            </a:solidFill>
            <a:ln w="10120"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71DD07A-CE80-41D5-AEEB-65192AD34639}"/>
                </a:ext>
              </a:extLst>
            </p:cNvPr>
            <p:cNvSpPr/>
            <p:nvPr/>
          </p:nvSpPr>
          <p:spPr>
            <a:xfrm>
              <a:off x="1817248" y="3879844"/>
              <a:ext cx="265013" cy="61157"/>
            </a:xfrm>
            <a:custGeom>
              <a:avLst/>
              <a:gdLst>
                <a:gd name="connsiteX0" fmla="*/ 30578 w 265013"/>
                <a:gd name="connsiteY0" fmla="*/ 0 h 61156"/>
                <a:gd name="connsiteX1" fmla="*/ 234435 w 265013"/>
                <a:gd name="connsiteY1" fmla="*/ 0 h 61156"/>
                <a:gd name="connsiteX2" fmla="*/ 265013 w 265013"/>
                <a:gd name="connsiteY2" fmla="*/ 30578 h 61156"/>
                <a:gd name="connsiteX3" fmla="*/ 234435 w 265013"/>
                <a:gd name="connsiteY3" fmla="*/ 61157 h 61156"/>
                <a:gd name="connsiteX4" fmla="*/ 30578 w 265013"/>
                <a:gd name="connsiteY4" fmla="*/ 61157 h 61156"/>
                <a:gd name="connsiteX5" fmla="*/ 0 w 265013"/>
                <a:gd name="connsiteY5" fmla="*/ 30578 h 61156"/>
                <a:gd name="connsiteX6" fmla="*/ 30578 w 265013"/>
                <a:gd name="connsiteY6" fmla="*/ 0 h 6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13" h="61156">
                  <a:moveTo>
                    <a:pt x="30578" y="0"/>
                  </a:moveTo>
                  <a:lnTo>
                    <a:pt x="234435" y="0"/>
                  </a:lnTo>
                  <a:cubicBezTo>
                    <a:pt x="251763" y="0"/>
                    <a:pt x="265013" y="13251"/>
                    <a:pt x="265013" y="30578"/>
                  </a:cubicBezTo>
                  <a:cubicBezTo>
                    <a:pt x="265013" y="47906"/>
                    <a:pt x="251763" y="61157"/>
                    <a:pt x="234435" y="61157"/>
                  </a:cubicBezTo>
                  <a:lnTo>
                    <a:pt x="30578" y="61157"/>
                  </a:lnTo>
                  <a:cubicBezTo>
                    <a:pt x="13251" y="61157"/>
                    <a:pt x="0" y="47906"/>
                    <a:pt x="0" y="30578"/>
                  </a:cubicBezTo>
                  <a:cubicBezTo>
                    <a:pt x="0" y="13251"/>
                    <a:pt x="13251" y="0"/>
                    <a:pt x="30578" y="0"/>
                  </a:cubicBezTo>
                  <a:close/>
                </a:path>
              </a:pathLst>
            </a:custGeom>
            <a:solidFill>
              <a:schemeClr val="accent1"/>
            </a:solidFill>
            <a:ln w="10120"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522D638-DE3D-438D-8C73-954C32D8CB63}"/>
                </a:ext>
              </a:extLst>
            </p:cNvPr>
            <p:cNvSpPr/>
            <p:nvPr/>
          </p:nvSpPr>
          <p:spPr>
            <a:xfrm>
              <a:off x="1883501" y="3981772"/>
              <a:ext cx="132507" cy="61157"/>
            </a:xfrm>
            <a:custGeom>
              <a:avLst/>
              <a:gdLst>
                <a:gd name="connsiteX0" fmla="*/ 0 w 132506"/>
                <a:gd name="connsiteY0" fmla="*/ 0 h 61156"/>
                <a:gd name="connsiteX1" fmla="*/ 66253 w 132506"/>
                <a:gd name="connsiteY1" fmla="*/ 61157 h 61156"/>
                <a:gd name="connsiteX2" fmla="*/ 132507 w 132506"/>
                <a:gd name="connsiteY2" fmla="*/ 0 h 61156"/>
                <a:gd name="connsiteX3" fmla="*/ 0 w 132506"/>
                <a:gd name="connsiteY3" fmla="*/ 0 h 61156"/>
              </a:gdLst>
              <a:ahLst/>
              <a:cxnLst>
                <a:cxn ang="0">
                  <a:pos x="connsiteX0" y="connsiteY0"/>
                </a:cxn>
                <a:cxn ang="0">
                  <a:pos x="connsiteX1" y="connsiteY1"/>
                </a:cxn>
                <a:cxn ang="0">
                  <a:pos x="connsiteX2" y="connsiteY2"/>
                </a:cxn>
                <a:cxn ang="0">
                  <a:pos x="connsiteX3" y="connsiteY3"/>
                </a:cxn>
              </a:cxnLst>
              <a:rect l="l" t="t" r="r" b="b"/>
              <a:pathLst>
                <a:path w="132506" h="61156">
                  <a:moveTo>
                    <a:pt x="0" y="0"/>
                  </a:moveTo>
                  <a:cubicBezTo>
                    <a:pt x="3058" y="34656"/>
                    <a:pt x="31598" y="61157"/>
                    <a:pt x="66253" y="61157"/>
                  </a:cubicBezTo>
                  <a:cubicBezTo>
                    <a:pt x="100909" y="61157"/>
                    <a:pt x="129449" y="34656"/>
                    <a:pt x="132507" y="0"/>
                  </a:cubicBezTo>
                  <a:lnTo>
                    <a:pt x="0" y="0"/>
                  </a:lnTo>
                  <a:close/>
                </a:path>
              </a:pathLst>
            </a:custGeom>
            <a:solidFill>
              <a:schemeClr val="accent1"/>
            </a:solidFill>
            <a:ln w="10120"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01AB190E-B14D-440E-9910-B22D8C998B54}"/>
                </a:ext>
              </a:extLst>
            </p:cNvPr>
            <p:cNvSpPr/>
            <p:nvPr/>
          </p:nvSpPr>
          <p:spPr>
            <a:xfrm>
              <a:off x="1684741" y="3186732"/>
              <a:ext cx="530027" cy="550412"/>
            </a:xfrm>
            <a:custGeom>
              <a:avLst/>
              <a:gdLst>
                <a:gd name="connsiteX0" fmla="*/ 265013 w 530026"/>
                <a:gd name="connsiteY0" fmla="*/ 0 h 550412"/>
                <a:gd name="connsiteX1" fmla="*/ 265013 w 530026"/>
                <a:gd name="connsiteY1" fmla="*/ 0 h 550412"/>
                <a:gd name="connsiteX2" fmla="*/ 265013 w 530026"/>
                <a:gd name="connsiteY2" fmla="*/ 0 h 550412"/>
                <a:gd name="connsiteX3" fmla="*/ 0 w 530026"/>
                <a:gd name="connsiteY3" fmla="*/ 261956 h 550412"/>
                <a:gd name="connsiteX4" fmla="*/ 0 w 530026"/>
                <a:gd name="connsiteY4" fmla="*/ 271129 h 550412"/>
                <a:gd name="connsiteX5" fmla="*/ 18347 w 530026"/>
                <a:gd name="connsiteY5" fmla="*/ 362864 h 550412"/>
                <a:gd name="connsiteX6" fmla="*/ 64215 w 530026"/>
                <a:gd name="connsiteY6" fmla="*/ 438291 h 550412"/>
                <a:gd name="connsiteX7" fmla="*/ 126391 w 530026"/>
                <a:gd name="connsiteY7" fmla="*/ 539200 h 550412"/>
                <a:gd name="connsiteX8" fmla="*/ 144738 w 530026"/>
                <a:gd name="connsiteY8" fmla="*/ 550412 h 550412"/>
                <a:gd name="connsiteX9" fmla="*/ 385289 w 530026"/>
                <a:gd name="connsiteY9" fmla="*/ 550412 h 550412"/>
                <a:gd name="connsiteX10" fmla="*/ 403636 w 530026"/>
                <a:gd name="connsiteY10" fmla="*/ 539200 h 550412"/>
                <a:gd name="connsiteX11" fmla="*/ 465812 w 530026"/>
                <a:gd name="connsiteY11" fmla="*/ 438291 h 550412"/>
                <a:gd name="connsiteX12" fmla="*/ 511680 w 530026"/>
                <a:gd name="connsiteY12" fmla="*/ 362864 h 550412"/>
                <a:gd name="connsiteX13" fmla="*/ 530027 w 530026"/>
                <a:gd name="connsiteY13" fmla="*/ 271129 h 550412"/>
                <a:gd name="connsiteX14" fmla="*/ 530027 w 530026"/>
                <a:gd name="connsiteY14" fmla="*/ 261956 h 550412"/>
                <a:gd name="connsiteX15" fmla="*/ 265013 w 530026"/>
                <a:gd name="connsiteY15" fmla="*/ 0 h 550412"/>
                <a:gd name="connsiteX16" fmla="*/ 468870 w 530026"/>
                <a:gd name="connsiteY16" fmla="*/ 270110 h 550412"/>
                <a:gd name="connsiteX17" fmla="*/ 454600 w 530026"/>
                <a:gd name="connsiteY17" fmla="*/ 341460 h 550412"/>
                <a:gd name="connsiteX18" fmla="*/ 419944 w 530026"/>
                <a:gd name="connsiteY18" fmla="*/ 397520 h 550412"/>
                <a:gd name="connsiteX19" fmla="*/ 360826 w 530026"/>
                <a:gd name="connsiteY19" fmla="*/ 489256 h 550412"/>
                <a:gd name="connsiteX20" fmla="*/ 265013 w 530026"/>
                <a:gd name="connsiteY20" fmla="*/ 489256 h 550412"/>
                <a:gd name="connsiteX21" fmla="*/ 170220 w 530026"/>
                <a:gd name="connsiteY21" fmla="*/ 489256 h 550412"/>
                <a:gd name="connsiteX22" fmla="*/ 111102 w 530026"/>
                <a:gd name="connsiteY22" fmla="*/ 397520 h 550412"/>
                <a:gd name="connsiteX23" fmla="*/ 76446 w 530026"/>
                <a:gd name="connsiteY23" fmla="*/ 341460 h 550412"/>
                <a:gd name="connsiteX24" fmla="*/ 62176 w 530026"/>
                <a:gd name="connsiteY24" fmla="*/ 270110 h 550412"/>
                <a:gd name="connsiteX25" fmla="*/ 62176 w 530026"/>
                <a:gd name="connsiteY25" fmla="*/ 261956 h 550412"/>
                <a:gd name="connsiteX26" fmla="*/ 266033 w 530026"/>
                <a:gd name="connsiteY26" fmla="*/ 60138 h 550412"/>
                <a:gd name="connsiteX27" fmla="*/ 266033 w 530026"/>
                <a:gd name="connsiteY27" fmla="*/ 60138 h 550412"/>
                <a:gd name="connsiteX28" fmla="*/ 266033 w 530026"/>
                <a:gd name="connsiteY28" fmla="*/ 60138 h 550412"/>
                <a:gd name="connsiteX29" fmla="*/ 266033 w 530026"/>
                <a:gd name="connsiteY29" fmla="*/ 60138 h 550412"/>
                <a:gd name="connsiteX30" fmla="*/ 266033 w 530026"/>
                <a:gd name="connsiteY30" fmla="*/ 60138 h 550412"/>
                <a:gd name="connsiteX31" fmla="*/ 266033 w 530026"/>
                <a:gd name="connsiteY31" fmla="*/ 60138 h 550412"/>
                <a:gd name="connsiteX32" fmla="*/ 266033 w 530026"/>
                <a:gd name="connsiteY32" fmla="*/ 60138 h 550412"/>
                <a:gd name="connsiteX33" fmla="*/ 469889 w 530026"/>
                <a:gd name="connsiteY33" fmla="*/ 261956 h 550412"/>
                <a:gd name="connsiteX34" fmla="*/ 469889 w 530026"/>
                <a:gd name="connsiteY34" fmla="*/ 270110 h 55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0026" h="550412">
                  <a:moveTo>
                    <a:pt x="265013" y="0"/>
                  </a:moveTo>
                  <a:cubicBezTo>
                    <a:pt x="265013" y="0"/>
                    <a:pt x="265013" y="0"/>
                    <a:pt x="265013" y="0"/>
                  </a:cubicBezTo>
                  <a:cubicBezTo>
                    <a:pt x="265013" y="0"/>
                    <a:pt x="265013" y="0"/>
                    <a:pt x="265013" y="0"/>
                  </a:cubicBezTo>
                  <a:cubicBezTo>
                    <a:pt x="120275" y="1019"/>
                    <a:pt x="3058" y="117217"/>
                    <a:pt x="0" y="261956"/>
                  </a:cubicBezTo>
                  <a:lnTo>
                    <a:pt x="0" y="271129"/>
                  </a:lnTo>
                  <a:cubicBezTo>
                    <a:pt x="1019" y="302727"/>
                    <a:pt x="7135" y="333305"/>
                    <a:pt x="18347" y="362864"/>
                  </a:cubicBezTo>
                  <a:cubicBezTo>
                    <a:pt x="29559" y="390385"/>
                    <a:pt x="44848" y="415867"/>
                    <a:pt x="64215" y="438291"/>
                  </a:cubicBezTo>
                  <a:cubicBezTo>
                    <a:pt x="88678" y="464793"/>
                    <a:pt x="115179" y="516776"/>
                    <a:pt x="126391" y="539200"/>
                  </a:cubicBezTo>
                  <a:cubicBezTo>
                    <a:pt x="129449" y="546335"/>
                    <a:pt x="136584" y="550412"/>
                    <a:pt x="144738" y="550412"/>
                  </a:cubicBezTo>
                  <a:lnTo>
                    <a:pt x="385289" y="550412"/>
                  </a:lnTo>
                  <a:cubicBezTo>
                    <a:pt x="393443" y="550412"/>
                    <a:pt x="400578" y="546335"/>
                    <a:pt x="403636" y="539200"/>
                  </a:cubicBezTo>
                  <a:cubicBezTo>
                    <a:pt x="414848" y="516776"/>
                    <a:pt x="441349" y="464793"/>
                    <a:pt x="465812" y="438291"/>
                  </a:cubicBezTo>
                  <a:cubicBezTo>
                    <a:pt x="485178" y="415867"/>
                    <a:pt x="501487" y="390385"/>
                    <a:pt x="511680" y="362864"/>
                  </a:cubicBezTo>
                  <a:cubicBezTo>
                    <a:pt x="522892" y="333305"/>
                    <a:pt x="529008" y="302727"/>
                    <a:pt x="530027" y="271129"/>
                  </a:cubicBezTo>
                  <a:lnTo>
                    <a:pt x="530027" y="261956"/>
                  </a:lnTo>
                  <a:cubicBezTo>
                    <a:pt x="526969" y="117217"/>
                    <a:pt x="409752" y="1019"/>
                    <a:pt x="265013" y="0"/>
                  </a:cubicBezTo>
                  <a:close/>
                  <a:moveTo>
                    <a:pt x="468870" y="270110"/>
                  </a:moveTo>
                  <a:cubicBezTo>
                    <a:pt x="467851" y="294573"/>
                    <a:pt x="462754" y="319035"/>
                    <a:pt x="454600" y="341460"/>
                  </a:cubicBezTo>
                  <a:cubicBezTo>
                    <a:pt x="446446" y="361845"/>
                    <a:pt x="435234" y="381212"/>
                    <a:pt x="419944" y="397520"/>
                  </a:cubicBezTo>
                  <a:cubicBezTo>
                    <a:pt x="396501" y="426060"/>
                    <a:pt x="376115" y="456638"/>
                    <a:pt x="360826" y="489256"/>
                  </a:cubicBezTo>
                  <a:lnTo>
                    <a:pt x="265013" y="489256"/>
                  </a:lnTo>
                  <a:lnTo>
                    <a:pt x="170220" y="489256"/>
                  </a:lnTo>
                  <a:cubicBezTo>
                    <a:pt x="153912" y="456638"/>
                    <a:pt x="133526" y="426060"/>
                    <a:pt x="111102" y="397520"/>
                  </a:cubicBezTo>
                  <a:cubicBezTo>
                    <a:pt x="96832" y="381212"/>
                    <a:pt x="84600" y="361845"/>
                    <a:pt x="76446" y="341460"/>
                  </a:cubicBezTo>
                  <a:cubicBezTo>
                    <a:pt x="67273" y="319035"/>
                    <a:pt x="63196" y="294573"/>
                    <a:pt x="62176" y="270110"/>
                  </a:cubicBezTo>
                  <a:lnTo>
                    <a:pt x="62176" y="261956"/>
                  </a:lnTo>
                  <a:cubicBezTo>
                    <a:pt x="64215" y="150854"/>
                    <a:pt x="154931" y="61157"/>
                    <a:pt x="266033" y="60138"/>
                  </a:cubicBezTo>
                  <a:lnTo>
                    <a:pt x="266033" y="60138"/>
                  </a:lnTo>
                  <a:lnTo>
                    <a:pt x="266033" y="60138"/>
                  </a:lnTo>
                  <a:cubicBezTo>
                    <a:pt x="266033" y="60138"/>
                    <a:pt x="266033" y="60138"/>
                    <a:pt x="266033" y="60138"/>
                  </a:cubicBezTo>
                  <a:cubicBezTo>
                    <a:pt x="266033" y="60138"/>
                    <a:pt x="266033" y="60138"/>
                    <a:pt x="266033" y="60138"/>
                  </a:cubicBezTo>
                  <a:lnTo>
                    <a:pt x="266033" y="60138"/>
                  </a:lnTo>
                  <a:lnTo>
                    <a:pt x="266033" y="60138"/>
                  </a:lnTo>
                  <a:cubicBezTo>
                    <a:pt x="377134" y="61157"/>
                    <a:pt x="467851" y="149835"/>
                    <a:pt x="469889" y="261956"/>
                  </a:cubicBezTo>
                  <a:lnTo>
                    <a:pt x="469889" y="270110"/>
                  </a:lnTo>
                  <a:close/>
                </a:path>
              </a:pathLst>
            </a:custGeom>
            <a:solidFill>
              <a:schemeClr val="accent1"/>
            </a:solidFill>
            <a:ln w="10120" cap="flat">
              <a:noFill/>
              <a:prstDash val="solid"/>
              <a:miter/>
            </a:ln>
          </p:spPr>
          <p:txBody>
            <a:bodyPr rtlCol="0" anchor="ctr"/>
            <a:lstStyle/>
            <a:p>
              <a:endParaRPr lang="en-US" dirty="0"/>
            </a:p>
          </p:txBody>
        </p:sp>
      </p:grpSp>
      <p:sp>
        <p:nvSpPr>
          <p:cNvPr id="48" name="Rectangle 47">
            <a:extLst>
              <a:ext uri="{FF2B5EF4-FFF2-40B4-BE49-F238E27FC236}">
                <a16:creationId xmlns:a16="http://schemas.microsoft.com/office/drawing/2014/main" id="{C3FC51DE-D10A-4DE8-A7E3-22FA2E4FC194}"/>
              </a:ext>
              <a:ext uri="{C183D7F6-B498-43B3-948B-1728B52AA6E4}">
                <adec:decorative xmlns:adec="http://schemas.microsoft.com/office/drawing/2017/decorative" val="1"/>
              </a:ext>
            </a:extLst>
          </p:cNvPr>
          <p:cNvSpPr/>
          <p:nvPr/>
        </p:nvSpPr>
        <p:spPr>
          <a:xfrm>
            <a:off x="1569877" y="5904087"/>
            <a:ext cx="6058183"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lide Number Placeholder 51">
            <a:extLst>
              <a:ext uri="{FF2B5EF4-FFF2-40B4-BE49-F238E27FC236}">
                <a16:creationId xmlns:a16="http://schemas.microsoft.com/office/drawing/2014/main" id="{947A81F6-261F-44F4-B660-7BD323AE2991}"/>
              </a:ext>
            </a:extLst>
          </p:cNvPr>
          <p:cNvSpPr>
            <a:spLocks noGrp="1"/>
          </p:cNvSpPr>
          <p:nvPr>
            <p:ph type="sldNum" sz="quarter" idx="11"/>
          </p:nvPr>
        </p:nvSpPr>
        <p:spPr/>
        <p:txBody>
          <a:bodyPr/>
          <a:lstStyle/>
          <a:p>
            <a:fld id="{EECC7194-A4D0-457B-9D3E-53681723AFF7}" type="slidenum">
              <a:rPr lang="en-US" smtClean="0"/>
              <a:pPr/>
              <a:t>2</a:t>
            </a:fld>
            <a:endParaRPr lang="en-US" dirty="0"/>
          </a:p>
        </p:txBody>
      </p:sp>
      <p:grpSp>
        <p:nvGrpSpPr>
          <p:cNvPr id="14" name="Group 13">
            <a:extLst>
              <a:ext uri="{FF2B5EF4-FFF2-40B4-BE49-F238E27FC236}">
                <a16:creationId xmlns:a16="http://schemas.microsoft.com/office/drawing/2014/main" id="{8CDC0198-E919-4071-9C4B-5B3D19A46785}"/>
              </a:ext>
              <a:ext uri="{C183D7F6-B498-43B3-948B-1728B52AA6E4}">
                <adec:decorative xmlns:adec="http://schemas.microsoft.com/office/drawing/2017/decorative" val="1"/>
              </a:ext>
            </a:extLst>
          </p:cNvPr>
          <p:cNvGrpSpPr>
            <a:grpSpLocks noChangeAspect="1"/>
          </p:cNvGrpSpPr>
          <p:nvPr/>
        </p:nvGrpSpPr>
        <p:grpSpPr>
          <a:xfrm>
            <a:off x="1713143" y="3198674"/>
            <a:ext cx="906419" cy="906419"/>
            <a:chOff x="5482999" y="1607028"/>
            <a:chExt cx="1200866" cy="1200866"/>
          </a:xfrm>
        </p:grpSpPr>
        <p:sp>
          <p:nvSpPr>
            <p:cNvPr id="16" name="Rectangle 15">
              <a:extLst>
                <a:ext uri="{FF2B5EF4-FFF2-40B4-BE49-F238E27FC236}">
                  <a16:creationId xmlns:a16="http://schemas.microsoft.com/office/drawing/2014/main" id="{667DDF34-4085-4945-A320-585AC8EBAAF2}"/>
                </a:ext>
              </a:extLst>
            </p:cNvPr>
            <p:cNvSpPr/>
            <p:nvPr/>
          </p:nvSpPr>
          <p:spPr>
            <a:xfrm>
              <a:off x="5587207" y="1711236"/>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D521D40-9109-4214-B458-FAB53B1DA80D}"/>
                </a:ext>
              </a:extLst>
            </p:cNvPr>
            <p:cNvSpPr/>
            <p:nvPr/>
          </p:nvSpPr>
          <p:spPr>
            <a:xfrm>
              <a:off x="5482999" y="1607028"/>
              <a:ext cx="1200866" cy="1200866"/>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43203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677B-ABDF-61C2-C680-5D2A3A57C89C}"/>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2A4EA72C-08CD-02FC-346C-A55695E1F59D}"/>
              </a:ext>
            </a:extLst>
          </p:cNvPr>
          <p:cNvSpPr>
            <a:spLocks noGrp="1"/>
          </p:cNvSpPr>
          <p:nvPr>
            <p:ph type="body" sz="quarter" idx="12"/>
          </p:nvPr>
        </p:nvSpPr>
        <p:spPr>
          <a:xfrm>
            <a:off x="684000" y="2802642"/>
            <a:ext cx="7559675" cy="3439121"/>
          </a:xfrm>
        </p:spPr>
        <p:txBody>
          <a:bodyPr/>
          <a:lstStyle/>
          <a:p>
            <a:r>
              <a:rPr lang="en-US" sz="1400" b="0" i="0" dirty="0">
                <a:solidFill>
                  <a:srgbClr val="000000"/>
                </a:solidFill>
                <a:effectLst/>
                <a:latin typeface="Arial" panose="020B0604020202020204" pitchFamily="34" charset="0"/>
              </a:rPr>
              <a:t>Currie, &amp; Heslop, D. (2022). Playing Sick and Injured: The Experiences of Undergraduate Nurses as Casualty Actors in a Mass Casualty Simulation Exercise. Clinical Simulation in Nursing, 62, 73–82. </a:t>
            </a:r>
            <a:r>
              <a:rPr lang="en-US" sz="1400" b="0" i="0" dirty="0">
                <a:solidFill>
                  <a:srgbClr val="000000"/>
                </a:solidFill>
                <a:effectLst/>
                <a:latin typeface="Arial" panose="020B0604020202020204" pitchFamily="34" charset="0"/>
                <a:hlinkClick r:id="rId4"/>
              </a:rPr>
              <a:t>https://doi.org/10.1016/j.ecns.2021.08.005</a:t>
            </a:r>
            <a:r>
              <a:rPr lang="en-US" sz="1400" b="0" i="0" dirty="0">
                <a:solidFill>
                  <a:srgbClr val="000000"/>
                </a:solidFill>
                <a:effectLst/>
                <a:latin typeface="Arial" panose="020B0604020202020204" pitchFamily="34" charset="0"/>
              </a:rPr>
              <a:t> </a:t>
            </a:r>
          </a:p>
          <a:p>
            <a:r>
              <a:rPr lang="en-US" sz="1400" b="0" i="0" dirty="0" err="1">
                <a:solidFill>
                  <a:srgbClr val="000000"/>
                </a:solidFill>
                <a:effectLst/>
                <a:latin typeface="Arial" panose="020B0604020202020204" pitchFamily="34" charset="0"/>
              </a:rPr>
              <a:t>Langtree</a:t>
            </a:r>
            <a:r>
              <a:rPr lang="en-US" sz="1400" b="0" i="0" dirty="0">
                <a:solidFill>
                  <a:srgbClr val="000000"/>
                </a:solidFill>
                <a:effectLst/>
                <a:latin typeface="Arial" panose="020B0604020202020204" pitchFamily="34" charset="0"/>
              </a:rPr>
              <a:t>, I. C. (2021, April 6). Medical Triage Explanation and Tag Color Chart. </a:t>
            </a:r>
            <a:r>
              <a:rPr lang="en-US" sz="1400" b="0" i="1" dirty="0">
                <a:solidFill>
                  <a:srgbClr val="000000"/>
                </a:solidFill>
                <a:effectLst/>
                <a:latin typeface="Arial" panose="020B0604020202020204" pitchFamily="34" charset="0"/>
              </a:rPr>
              <a:t>Disabled World</a:t>
            </a:r>
            <a:r>
              <a:rPr lang="en-US" sz="1400" b="0" i="0" dirty="0">
                <a:solidFill>
                  <a:srgbClr val="000000"/>
                </a:solidFill>
                <a:effectLst/>
                <a:latin typeface="Arial" panose="020B0604020202020204" pitchFamily="34" charset="0"/>
              </a:rPr>
              <a:t>. Retrieved April 5</a:t>
            </a:r>
            <a:r>
              <a:rPr lang="en-US" sz="1400" b="0" i="0">
                <a:solidFill>
                  <a:srgbClr val="000000"/>
                </a:solidFill>
                <a:effectLst/>
                <a:latin typeface="Arial" panose="020B0604020202020204" pitchFamily="34" charset="0"/>
              </a:rPr>
              <a:t>, 2024, </a:t>
            </a:r>
            <a:r>
              <a:rPr lang="en-US" sz="1400" b="0" i="0" dirty="0">
                <a:solidFill>
                  <a:srgbClr val="000000"/>
                </a:solidFill>
                <a:effectLst/>
                <a:latin typeface="Arial" panose="020B0604020202020204" pitchFamily="34" charset="0"/>
              </a:rPr>
              <a:t>from </a:t>
            </a:r>
            <a:r>
              <a:rPr lang="en-US" sz="1400" b="0" i="0" dirty="0">
                <a:solidFill>
                  <a:srgbClr val="000000"/>
                </a:solidFill>
                <a:effectLst/>
                <a:latin typeface="Arial" panose="020B0604020202020204" pitchFamily="34" charset="0"/>
                <a:hlinkClick r:id="rId5"/>
              </a:rPr>
              <a:t>www.disabled-world.com/calculators-charts/triage.php</a:t>
            </a:r>
            <a:endParaRPr lang="en-US" sz="1400" b="0" i="0" dirty="0">
              <a:solidFill>
                <a:srgbClr val="000000"/>
              </a:solidFill>
              <a:effectLst/>
              <a:latin typeface="Arial" panose="020B0604020202020204" pitchFamily="34" charset="0"/>
            </a:endParaRPr>
          </a:p>
          <a:p>
            <a:r>
              <a:rPr lang="en-US" sz="1400" b="0" i="0" dirty="0">
                <a:solidFill>
                  <a:srgbClr val="000000"/>
                </a:solidFill>
                <a:effectLst/>
                <a:latin typeface="Arial" panose="020B0604020202020204" pitchFamily="34" charset="0"/>
              </a:rPr>
              <a:t>Winters, Lund, E., Sylvester, K., &amp; Price, L. (2022). Lessons Learned in a Large-Scale Mass Casualty Simulation. The Journal of Nursing Education, 61(1), 50–52. </a:t>
            </a:r>
            <a:r>
              <a:rPr lang="en-US" sz="1400" b="0" i="0" dirty="0">
                <a:solidFill>
                  <a:srgbClr val="000000"/>
                </a:solidFill>
                <a:effectLst/>
                <a:latin typeface="Arial" panose="020B0604020202020204" pitchFamily="34" charset="0"/>
                <a:hlinkClick r:id="rId6"/>
              </a:rPr>
              <a:t>https://doi.org/10.3928/01484834-20211129-01</a:t>
            </a:r>
            <a:r>
              <a:rPr lang="en-US" sz="1400" b="0" i="0" dirty="0">
                <a:solidFill>
                  <a:srgbClr val="000000"/>
                </a:solidFill>
                <a:effectLst/>
                <a:latin typeface="Arial" panose="020B0604020202020204" pitchFamily="34" charset="0"/>
              </a:rPr>
              <a:t> </a:t>
            </a:r>
          </a:p>
          <a:p>
            <a:r>
              <a:rPr lang="en-US" sz="1400" b="0" i="0" dirty="0" err="1">
                <a:solidFill>
                  <a:srgbClr val="212121"/>
                </a:solidFill>
                <a:effectLst/>
                <a:latin typeface="Roboto" panose="02000000000000000000" pitchFamily="2" charset="0"/>
              </a:rPr>
              <a:t>Zhuge</a:t>
            </a:r>
            <a:r>
              <a:rPr lang="en-US" sz="1400" b="0" i="0" dirty="0">
                <a:solidFill>
                  <a:srgbClr val="212121"/>
                </a:solidFill>
                <a:effectLst/>
                <a:latin typeface="Roboto" panose="02000000000000000000" pitchFamily="2" charset="0"/>
              </a:rPr>
              <a:t>, R., </a:t>
            </a:r>
            <a:r>
              <a:rPr lang="en-US" sz="1400" b="0" i="0" dirty="0" err="1">
                <a:solidFill>
                  <a:srgbClr val="212121"/>
                </a:solidFill>
                <a:effectLst/>
                <a:latin typeface="Roboto" panose="02000000000000000000" pitchFamily="2" charset="0"/>
              </a:rPr>
              <a:t>Ruzieva</a:t>
            </a:r>
            <a:r>
              <a:rPr lang="en-US" sz="1400" b="0" i="0" dirty="0">
                <a:solidFill>
                  <a:srgbClr val="212121"/>
                </a:solidFill>
                <a:effectLst/>
                <a:latin typeface="Roboto" panose="02000000000000000000" pitchFamily="2" charset="0"/>
              </a:rPr>
              <a:t>, A., Chang, N., Wang, X., Qi, X., Wang, Q., Wang, Y., Kang, Z., Liu, J., &amp; Wu, Q. (2024). Evaluation of emergency drills effectiveness by center of disease prevention and control staff in Heilongjiang Province, China: an empirical study using the logistic-ISM model. </a:t>
            </a:r>
            <a:r>
              <a:rPr lang="en-US" sz="1400" b="0" i="1" dirty="0">
                <a:solidFill>
                  <a:srgbClr val="212121"/>
                </a:solidFill>
                <a:effectLst/>
                <a:latin typeface="Roboto" panose="02000000000000000000" pitchFamily="2" charset="0"/>
              </a:rPr>
              <a:t>Frontiers in public health</a:t>
            </a:r>
            <a:r>
              <a:rPr lang="en-US" sz="1400" b="0" i="0" dirty="0">
                <a:solidFill>
                  <a:srgbClr val="212121"/>
                </a:solidFill>
                <a:effectLst/>
                <a:latin typeface="Roboto" panose="02000000000000000000" pitchFamily="2" charset="0"/>
              </a:rPr>
              <a:t>, </a:t>
            </a:r>
            <a:r>
              <a:rPr lang="en-US" sz="1400" b="0" i="1" dirty="0">
                <a:solidFill>
                  <a:srgbClr val="212121"/>
                </a:solidFill>
                <a:effectLst/>
                <a:latin typeface="Roboto" panose="02000000000000000000" pitchFamily="2" charset="0"/>
              </a:rPr>
              <a:t>12</a:t>
            </a:r>
            <a:r>
              <a:rPr lang="en-US" sz="1400" b="0" i="0" dirty="0">
                <a:solidFill>
                  <a:srgbClr val="212121"/>
                </a:solidFill>
                <a:effectLst/>
                <a:latin typeface="Roboto" panose="02000000000000000000" pitchFamily="2" charset="0"/>
              </a:rPr>
              <a:t>, 1305426. </a:t>
            </a:r>
            <a:r>
              <a:rPr lang="en-US" sz="1400" b="0" i="0" dirty="0">
                <a:solidFill>
                  <a:srgbClr val="212121"/>
                </a:solidFill>
                <a:effectLst/>
                <a:latin typeface="Roboto" panose="02000000000000000000" pitchFamily="2" charset="0"/>
                <a:hlinkClick r:id="rId7"/>
              </a:rPr>
              <a:t>https://doi.org/10.3389/fpubh.2024.1305426</a:t>
            </a:r>
            <a:r>
              <a:rPr lang="en-US" sz="1400" b="0" i="0" dirty="0">
                <a:solidFill>
                  <a:srgbClr val="212121"/>
                </a:solidFill>
                <a:effectLst/>
                <a:latin typeface="Roboto" panose="02000000000000000000" pitchFamily="2" charset="0"/>
              </a:rPr>
              <a:t> </a:t>
            </a:r>
            <a:endParaRPr lang="en-US" sz="1400" dirty="0"/>
          </a:p>
        </p:txBody>
      </p:sp>
      <p:sp>
        <p:nvSpPr>
          <p:cNvPr id="4" name="Slide Number Placeholder 3">
            <a:extLst>
              <a:ext uri="{FF2B5EF4-FFF2-40B4-BE49-F238E27FC236}">
                <a16:creationId xmlns:a16="http://schemas.microsoft.com/office/drawing/2014/main" id="{5902E926-CFBB-FC7A-35F4-9EB2665D5CC1}"/>
              </a:ext>
            </a:extLst>
          </p:cNvPr>
          <p:cNvSpPr>
            <a:spLocks noGrp="1"/>
          </p:cNvSpPr>
          <p:nvPr>
            <p:ph type="sldNum" sz="quarter" idx="11"/>
          </p:nvPr>
        </p:nvSpPr>
        <p:spPr/>
        <p:txBody>
          <a:bodyPr/>
          <a:lstStyle/>
          <a:p>
            <a:fld id="{EECC7194-A4D0-457B-9D3E-53681723AFF7}" type="slidenum">
              <a:rPr lang="en-US" noProof="0" smtClean="0"/>
              <a:pPr/>
              <a:t>20</a:t>
            </a:fld>
            <a:endParaRPr lang="en-US" noProof="0" dirty="0"/>
          </a:p>
        </p:txBody>
      </p:sp>
      <p:pic>
        <p:nvPicPr>
          <p:cNvPr id="5" name="video-20220208-233541-b2e6c2dd">
            <a:hlinkClick r:id="" action="ppaction://media"/>
            <a:extLst>
              <a:ext uri="{FF2B5EF4-FFF2-40B4-BE49-F238E27FC236}">
                <a16:creationId xmlns:a16="http://schemas.microsoft.com/office/drawing/2014/main" id="{5FD82BCB-C680-C7ED-C1ED-B6B8D4CAEBA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496300" y="808186"/>
            <a:ext cx="2743200" cy="4876800"/>
          </a:xfrm>
          <a:prstGeom prst="rect">
            <a:avLst/>
          </a:prstGeom>
        </p:spPr>
      </p:pic>
    </p:spTree>
    <p:extLst>
      <p:ext uri="{BB962C8B-B14F-4D97-AF65-F5344CB8AC3E}">
        <p14:creationId xmlns:p14="http://schemas.microsoft.com/office/powerpoint/2010/main" val="398847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6E31EE-BCC7-1398-DFED-91AE997F334A}"/>
              </a:ext>
            </a:extLst>
          </p:cNvPr>
          <p:cNvSpPr>
            <a:spLocks noGrp="1"/>
          </p:cNvSpPr>
          <p:nvPr>
            <p:ph type="body" sz="quarter" idx="12"/>
          </p:nvPr>
        </p:nvSpPr>
        <p:spPr>
          <a:xfrm>
            <a:off x="684213" y="1405642"/>
            <a:ext cx="10034587" cy="2442457"/>
          </a:xfrm>
        </p:spPr>
        <p:txBody>
          <a:bodyPr/>
          <a:lstStyle/>
          <a:p>
            <a:pPr marL="342900" indent="-342900">
              <a:buFont typeface="Arial" panose="020B0604020202020204" pitchFamily="34" charset="0"/>
              <a:buChar char="•"/>
            </a:pPr>
            <a:r>
              <a:rPr lang="en-US" sz="3600" dirty="0"/>
              <a:t>Improve preparedness</a:t>
            </a:r>
          </a:p>
          <a:p>
            <a:pPr marL="342900" indent="-342900">
              <a:buFont typeface="Arial" panose="020B0604020202020204" pitchFamily="34" charset="0"/>
              <a:buChar char="•"/>
            </a:pPr>
            <a:r>
              <a:rPr lang="en-US" sz="3600" dirty="0"/>
              <a:t>Hone and refine responses</a:t>
            </a:r>
          </a:p>
          <a:p>
            <a:pPr marL="342900" indent="-342900">
              <a:buFont typeface="Arial" panose="020B0604020202020204" pitchFamily="34" charset="0"/>
              <a:buChar char="•"/>
            </a:pPr>
            <a:r>
              <a:rPr lang="en-US" sz="3600" dirty="0"/>
              <a:t>Validate plans</a:t>
            </a:r>
          </a:p>
          <a:p>
            <a:pPr marL="342900" indent="-342900">
              <a:buFont typeface="Arial" panose="020B0604020202020204" pitchFamily="34" charset="0"/>
              <a:buChar char="•"/>
            </a:pPr>
            <a:r>
              <a:rPr lang="en-US" sz="3600" dirty="0"/>
              <a:t>Develop responses</a:t>
            </a:r>
          </a:p>
          <a:p>
            <a:pPr marL="342900" indent="-342900">
              <a:buFont typeface="Arial" panose="020B0604020202020204" pitchFamily="34" charset="0"/>
              <a:buChar char="•"/>
            </a:pPr>
            <a:r>
              <a:rPr lang="en-US" sz="3600" dirty="0"/>
              <a:t>Unlock critical thinking and clinical judgment skills</a:t>
            </a:r>
            <a:endParaRPr lang="en-US" dirty="0"/>
          </a:p>
        </p:txBody>
      </p:sp>
      <p:sp>
        <p:nvSpPr>
          <p:cNvPr id="4" name="Slide Number Placeholder 3">
            <a:extLst>
              <a:ext uri="{FF2B5EF4-FFF2-40B4-BE49-F238E27FC236}">
                <a16:creationId xmlns:a16="http://schemas.microsoft.com/office/drawing/2014/main" id="{2B021A1C-11FF-B571-7909-5C783D496D4D}"/>
              </a:ext>
            </a:extLst>
          </p:cNvPr>
          <p:cNvSpPr>
            <a:spLocks noGrp="1"/>
          </p:cNvSpPr>
          <p:nvPr>
            <p:ph type="sldNum" sz="quarter" idx="11"/>
          </p:nvPr>
        </p:nvSpPr>
        <p:spPr/>
        <p:txBody>
          <a:bodyPr/>
          <a:lstStyle/>
          <a:p>
            <a:fld id="{EECC7194-A4D0-457B-9D3E-53681723AFF7}" type="slidenum">
              <a:rPr lang="en-US" smtClean="0"/>
              <a:pPr/>
              <a:t>3</a:t>
            </a:fld>
            <a:endParaRPr lang="en-US" dirty="0"/>
          </a:p>
        </p:txBody>
      </p:sp>
      <p:sp>
        <p:nvSpPr>
          <p:cNvPr id="6" name="Title 5">
            <a:extLst>
              <a:ext uri="{FF2B5EF4-FFF2-40B4-BE49-F238E27FC236}">
                <a16:creationId xmlns:a16="http://schemas.microsoft.com/office/drawing/2014/main" id="{DA06C6DD-9E57-2981-82D7-D871FF2BB1EE}"/>
              </a:ext>
            </a:extLst>
          </p:cNvPr>
          <p:cNvSpPr>
            <a:spLocks noGrp="1"/>
          </p:cNvSpPr>
          <p:nvPr>
            <p:ph type="title"/>
          </p:nvPr>
        </p:nvSpPr>
        <p:spPr/>
        <p:txBody>
          <a:bodyPr/>
          <a:lstStyle/>
          <a:p>
            <a:r>
              <a:rPr lang="en-US" dirty="0"/>
              <a:t>Why include disaster drills</a:t>
            </a:r>
          </a:p>
        </p:txBody>
      </p:sp>
    </p:spTree>
    <p:extLst>
      <p:ext uri="{BB962C8B-B14F-4D97-AF65-F5344CB8AC3E}">
        <p14:creationId xmlns:p14="http://schemas.microsoft.com/office/powerpoint/2010/main" val="1515040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C10BED-E256-1DE7-7488-16460CEF63E9}"/>
              </a:ext>
            </a:extLst>
          </p:cNvPr>
          <p:cNvSpPr>
            <a:spLocks noGrp="1"/>
          </p:cNvSpPr>
          <p:nvPr>
            <p:ph type="title"/>
          </p:nvPr>
        </p:nvSpPr>
        <p:spPr/>
        <p:txBody>
          <a:bodyPr/>
          <a:lstStyle/>
          <a:p>
            <a:r>
              <a:rPr lang="en-US" dirty="0"/>
              <a:t>Mapping to BSN essentials	</a:t>
            </a:r>
          </a:p>
        </p:txBody>
      </p:sp>
      <p:sp>
        <p:nvSpPr>
          <p:cNvPr id="2" name="Text Placeholder 1">
            <a:extLst>
              <a:ext uri="{FF2B5EF4-FFF2-40B4-BE49-F238E27FC236}">
                <a16:creationId xmlns:a16="http://schemas.microsoft.com/office/drawing/2014/main" id="{BD1F414C-B111-FFD7-4C3A-D7AD6920A328}"/>
              </a:ext>
            </a:extLst>
          </p:cNvPr>
          <p:cNvSpPr>
            <a:spLocks noGrp="1"/>
          </p:cNvSpPr>
          <p:nvPr>
            <p:ph type="body" sz="quarter" idx="12"/>
          </p:nvPr>
        </p:nvSpPr>
        <p:spPr>
          <a:xfrm>
            <a:off x="768296" y="2624843"/>
            <a:ext cx="7559675" cy="360000"/>
          </a:xfrm>
        </p:spPr>
        <p:txBody>
          <a:bodyPr/>
          <a:lstStyle/>
          <a:p>
            <a:pPr marL="0" marR="0">
              <a:lnSpc>
                <a:spcPct val="107000"/>
              </a:lnSpc>
              <a:spcBef>
                <a:spcPts val="0"/>
              </a:spcBef>
              <a:spcAft>
                <a:spcPts val="0"/>
              </a:spcAft>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Domain 2:</a:t>
            </a:r>
          </a:p>
          <a:p>
            <a:pPr marL="285750" marR="0" indent="-285750">
              <a:lnSpc>
                <a:spcPct val="107000"/>
              </a:lnSpc>
              <a:spcBef>
                <a:spcPts val="0"/>
              </a:spcBef>
              <a:spcAft>
                <a:spcPts val="0"/>
              </a:spcAft>
              <a:buFont typeface="Arial" panose="020B0604020202020204" pitchFamily="34" charset="0"/>
              <a:buChar char="•"/>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2.3 b, c, e, f</a:t>
            </a:r>
          </a:p>
          <a:p>
            <a:pPr marL="285750" marR="0" indent="-285750">
              <a:lnSpc>
                <a:spcPct val="107000"/>
              </a:lnSpc>
              <a:spcBef>
                <a:spcPts val="0"/>
              </a:spcBef>
              <a:spcAft>
                <a:spcPts val="0"/>
              </a:spcAft>
              <a:buFont typeface="Arial" panose="020B0604020202020204" pitchFamily="34" charset="0"/>
              <a:buChar char="•"/>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2.4 a, b, c, e</a:t>
            </a:r>
          </a:p>
          <a:p>
            <a:pPr marL="285750" marR="0" indent="-285750">
              <a:lnSpc>
                <a:spcPct val="107000"/>
              </a:lnSpc>
              <a:spcBef>
                <a:spcPts val="0"/>
              </a:spcBef>
              <a:spcAft>
                <a:spcPts val="0"/>
              </a:spcAft>
              <a:buFont typeface="Arial" panose="020B0604020202020204" pitchFamily="34" charset="0"/>
              <a:buChar char="•"/>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2.5a</a:t>
            </a:r>
            <a:endParaRPr lang="en-US" sz="1800" dirty="0">
              <a:solidFill>
                <a:srgbClr val="444444"/>
              </a:solidFill>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2.9 a, b, c, 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Domain 3:</a:t>
            </a:r>
          </a:p>
          <a:p>
            <a:pPr marL="285750" marR="0" indent="-285750">
              <a:lnSpc>
                <a:spcPct val="107000"/>
              </a:lnSpc>
              <a:spcBef>
                <a:spcPts val="0"/>
              </a:spcBef>
              <a:spcAft>
                <a:spcPts val="0"/>
              </a:spcAft>
              <a:buFont typeface="Arial" panose="020B0604020202020204" pitchFamily="34" charset="0"/>
              <a:buChar char="•"/>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3.2 a, b</a:t>
            </a:r>
          </a:p>
          <a:p>
            <a:pPr marL="285750" marR="0" indent="-285750">
              <a:lnSpc>
                <a:spcPct val="107000"/>
              </a:lnSpc>
              <a:spcBef>
                <a:spcPts val="0"/>
              </a:spcBef>
              <a:spcAft>
                <a:spcPts val="0"/>
              </a:spcAft>
              <a:buFont typeface="Arial" panose="020B0604020202020204" pitchFamily="34" charset="0"/>
              <a:buChar char="•"/>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3.6 a, 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Domain 6:</a:t>
            </a:r>
          </a:p>
          <a:p>
            <a:pPr marL="285750" marR="0" indent="-285750">
              <a:lnSpc>
                <a:spcPct val="107000"/>
              </a:lnSpc>
              <a:spcBef>
                <a:spcPts val="0"/>
              </a:spcBef>
              <a:spcAft>
                <a:spcPts val="0"/>
              </a:spcAft>
              <a:buFont typeface="Arial" panose="020B0604020202020204" pitchFamily="34" charset="0"/>
              <a:buChar char="•"/>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6.2 a, b, c, d</a:t>
            </a:r>
          </a:p>
          <a:p>
            <a:pPr marL="285750" marR="0" indent="-285750">
              <a:lnSpc>
                <a:spcPct val="107000"/>
              </a:lnSpc>
              <a:spcBef>
                <a:spcPts val="0"/>
              </a:spcBef>
              <a:spcAft>
                <a:spcPts val="0"/>
              </a:spcAft>
              <a:buFont typeface="Arial" panose="020B0604020202020204" pitchFamily="34" charset="0"/>
              <a:buChar char="•"/>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6.3 a, b, c</a:t>
            </a:r>
          </a:p>
          <a:p>
            <a:pPr marL="285750" marR="0" indent="-285750">
              <a:lnSpc>
                <a:spcPct val="107000"/>
              </a:lnSpc>
              <a:spcBef>
                <a:spcPts val="0"/>
              </a:spcBef>
              <a:spcAft>
                <a:spcPts val="0"/>
              </a:spcAft>
              <a:buFont typeface="Arial" panose="020B0604020202020204" pitchFamily="34" charset="0"/>
              <a:buChar char="•"/>
            </a:pPr>
            <a:r>
              <a:rPr lang="en-US"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6.4d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0B4318DE-3F5B-5109-8168-071AF70ECAF9}"/>
              </a:ext>
            </a:extLst>
          </p:cNvPr>
          <p:cNvSpPr>
            <a:spLocks noGrp="1"/>
          </p:cNvSpPr>
          <p:nvPr>
            <p:ph type="sldNum" sz="quarter" idx="11"/>
          </p:nvPr>
        </p:nvSpPr>
        <p:spPr/>
        <p:txBody>
          <a:bodyPr/>
          <a:lstStyle/>
          <a:p>
            <a:fld id="{EECC7194-A4D0-457B-9D3E-53681723AFF7}" type="slidenum">
              <a:rPr lang="en-US" smtClean="0"/>
              <a:pPr/>
              <a:t>4</a:t>
            </a:fld>
            <a:endParaRPr lang="en-US" dirty="0"/>
          </a:p>
        </p:txBody>
      </p:sp>
    </p:spTree>
    <p:extLst>
      <p:ext uri="{BB962C8B-B14F-4D97-AF65-F5344CB8AC3E}">
        <p14:creationId xmlns:p14="http://schemas.microsoft.com/office/powerpoint/2010/main" val="2230389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734A-A531-6EEE-D797-22FE6DEEDE5B}"/>
              </a:ext>
            </a:extLst>
          </p:cNvPr>
          <p:cNvSpPr>
            <a:spLocks noGrp="1"/>
          </p:cNvSpPr>
          <p:nvPr>
            <p:ph type="title"/>
          </p:nvPr>
        </p:nvSpPr>
        <p:spPr>
          <a:xfrm>
            <a:off x="684000" y="808186"/>
            <a:ext cx="10187200" cy="1261914"/>
          </a:xfrm>
        </p:spPr>
        <p:txBody>
          <a:bodyPr/>
          <a:lstStyle/>
          <a:p>
            <a:r>
              <a:rPr lang="en-US" sz="4800" dirty="0"/>
              <a:t>Planning your simulation</a:t>
            </a:r>
          </a:p>
        </p:txBody>
      </p:sp>
      <p:sp>
        <p:nvSpPr>
          <p:cNvPr id="3" name="Text Placeholder 2">
            <a:extLst>
              <a:ext uri="{FF2B5EF4-FFF2-40B4-BE49-F238E27FC236}">
                <a16:creationId xmlns:a16="http://schemas.microsoft.com/office/drawing/2014/main" id="{444F054A-6904-9FE3-8006-5D55422D9439}"/>
              </a:ext>
            </a:extLst>
          </p:cNvPr>
          <p:cNvSpPr>
            <a:spLocks noGrp="1"/>
          </p:cNvSpPr>
          <p:nvPr>
            <p:ph type="body" sz="quarter" idx="12"/>
          </p:nvPr>
        </p:nvSpPr>
        <p:spPr>
          <a:xfrm>
            <a:off x="1306300" y="3135382"/>
            <a:ext cx="8460000" cy="2224018"/>
          </a:xfrm>
        </p:spPr>
        <p:txBody>
          <a:bodyPr numCol="2"/>
          <a:lstStyle/>
          <a:p>
            <a:pPr marL="342900" indent="-342900">
              <a:buFont typeface="Arial" panose="020B0604020202020204" pitchFamily="34" charset="0"/>
              <a:buChar char="•"/>
            </a:pPr>
            <a:r>
              <a:rPr lang="en-US" sz="3200" dirty="0">
                <a:solidFill>
                  <a:schemeClr val="tx1"/>
                </a:solidFill>
              </a:rPr>
              <a:t>Determine the scenario</a:t>
            </a:r>
          </a:p>
          <a:p>
            <a:pPr marL="342900" indent="-342900">
              <a:buFont typeface="Arial" panose="020B0604020202020204" pitchFamily="34" charset="0"/>
              <a:buChar char="•"/>
            </a:pPr>
            <a:r>
              <a:rPr lang="en-US" sz="3200" dirty="0">
                <a:solidFill>
                  <a:schemeClr val="tx1"/>
                </a:solidFill>
              </a:rPr>
              <a:t>Identify roles and ratios of participants</a:t>
            </a:r>
          </a:p>
          <a:p>
            <a:pPr marL="342900" indent="-342900">
              <a:buFont typeface="Arial" panose="020B0604020202020204" pitchFamily="34" charset="0"/>
              <a:buChar char="•"/>
            </a:pPr>
            <a:r>
              <a:rPr lang="en-US" sz="3200" dirty="0">
                <a:solidFill>
                  <a:schemeClr val="tx1"/>
                </a:solidFill>
              </a:rPr>
              <a:t>Research injuries and treatments</a:t>
            </a:r>
          </a:p>
          <a:p>
            <a:pPr marL="342900" indent="-342900">
              <a:buFont typeface="Arial" panose="020B0604020202020204" pitchFamily="34" charset="0"/>
              <a:buChar char="•"/>
            </a:pPr>
            <a:r>
              <a:rPr lang="en-US" sz="3200" dirty="0">
                <a:solidFill>
                  <a:schemeClr val="tx1"/>
                </a:solidFill>
              </a:rPr>
              <a:t>Resources/ requirements/supplies</a:t>
            </a:r>
          </a:p>
        </p:txBody>
      </p:sp>
      <p:sp>
        <p:nvSpPr>
          <p:cNvPr id="4" name="Slide Number Placeholder 3">
            <a:extLst>
              <a:ext uri="{FF2B5EF4-FFF2-40B4-BE49-F238E27FC236}">
                <a16:creationId xmlns:a16="http://schemas.microsoft.com/office/drawing/2014/main" id="{C4562D73-F3FD-2D49-1FC8-2A190D56337C}"/>
              </a:ext>
            </a:extLst>
          </p:cNvPr>
          <p:cNvSpPr>
            <a:spLocks noGrp="1"/>
          </p:cNvSpPr>
          <p:nvPr>
            <p:ph type="sldNum" sz="quarter" idx="11"/>
          </p:nvPr>
        </p:nvSpPr>
        <p:spPr/>
        <p:txBody>
          <a:bodyPr/>
          <a:lstStyle/>
          <a:p>
            <a:fld id="{EECC7194-A4D0-457B-9D3E-53681723AFF7}" type="slidenum">
              <a:rPr lang="en-US" noProof="0" smtClean="0"/>
              <a:pPr/>
              <a:t>5</a:t>
            </a:fld>
            <a:endParaRPr lang="en-US" noProof="0" dirty="0"/>
          </a:p>
        </p:txBody>
      </p:sp>
    </p:spTree>
    <p:extLst>
      <p:ext uri="{BB962C8B-B14F-4D97-AF65-F5344CB8AC3E}">
        <p14:creationId xmlns:p14="http://schemas.microsoft.com/office/powerpoint/2010/main" val="2304731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28F5A-F190-9454-710B-92D5A0F6C7BB}"/>
              </a:ext>
            </a:extLst>
          </p:cNvPr>
          <p:cNvSpPr>
            <a:spLocks noGrp="1"/>
          </p:cNvSpPr>
          <p:nvPr>
            <p:ph type="title"/>
          </p:nvPr>
        </p:nvSpPr>
        <p:spPr/>
        <p:txBody>
          <a:bodyPr/>
          <a:lstStyle/>
          <a:p>
            <a:r>
              <a:rPr lang="en-US" sz="5400" dirty="0"/>
              <a:t>Scenarios</a:t>
            </a:r>
          </a:p>
        </p:txBody>
      </p:sp>
      <p:sp>
        <p:nvSpPr>
          <p:cNvPr id="3" name="Text Placeholder 2">
            <a:extLst>
              <a:ext uri="{FF2B5EF4-FFF2-40B4-BE49-F238E27FC236}">
                <a16:creationId xmlns:a16="http://schemas.microsoft.com/office/drawing/2014/main" id="{16D0CE4E-AC22-4A1C-CC5A-A57979D1D266}"/>
              </a:ext>
            </a:extLst>
          </p:cNvPr>
          <p:cNvSpPr>
            <a:spLocks noGrp="1"/>
          </p:cNvSpPr>
          <p:nvPr>
            <p:ph type="body" sz="quarter" idx="12"/>
          </p:nvPr>
        </p:nvSpPr>
        <p:spPr>
          <a:xfrm>
            <a:off x="489903" y="2708663"/>
            <a:ext cx="5694997" cy="2423408"/>
          </a:xfrm>
        </p:spPr>
        <p:txBody>
          <a:bodyPr/>
          <a:lstStyle/>
          <a:p>
            <a:r>
              <a:rPr lang="en-US" sz="4400" dirty="0">
                <a:solidFill>
                  <a:schemeClr val="tx1"/>
                </a:solidFill>
                <a:latin typeface="+mn-lt"/>
              </a:rPr>
              <a:t>What’s your disaster?</a:t>
            </a:r>
          </a:p>
          <a:p>
            <a:pPr marL="342900" indent="-342900">
              <a:buFont typeface="Arial" panose="020B0604020202020204" pitchFamily="34" charset="0"/>
              <a:buChar char="•"/>
            </a:pPr>
            <a:r>
              <a:rPr lang="en-US" sz="4400" dirty="0">
                <a:solidFill>
                  <a:schemeClr val="tx1"/>
                </a:solidFill>
                <a:latin typeface="+mn-lt"/>
              </a:rPr>
              <a:t>Natural</a:t>
            </a:r>
          </a:p>
          <a:p>
            <a:pPr marL="342900" indent="-342900">
              <a:buFont typeface="Arial" panose="020B0604020202020204" pitchFamily="34" charset="0"/>
              <a:buChar char="•"/>
            </a:pPr>
            <a:r>
              <a:rPr lang="en-US" sz="4400" dirty="0">
                <a:solidFill>
                  <a:schemeClr val="tx1"/>
                </a:solidFill>
                <a:latin typeface="+mn-lt"/>
              </a:rPr>
              <a:t>Man-made</a:t>
            </a:r>
          </a:p>
        </p:txBody>
      </p:sp>
      <p:sp>
        <p:nvSpPr>
          <p:cNvPr id="4" name="Slide Number Placeholder 3">
            <a:extLst>
              <a:ext uri="{FF2B5EF4-FFF2-40B4-BE49-F238E27FC236}">
                <a16:creationId xmlns:a16="http://schemas.microsoft.com/office/drawing/2014/main" id="{DA022E43-02E0-BD00-3ACC-37E1FC209E7B}"/>
              </a:ext>
            </a:extLst>
          </p:cNvPr>
          <p:cNvSpPr>
            <a:spLocks noGrp="1"/>
          </p:cNvSpPr>
          <p:nvPr>
            <p:ph type="sldNum" sz="quarter" idx="11"/>
          </p:nvPr>
        </p:nvSpPr>
        <p:spPr/>
        <p:txBody>
          <a:bodyPr/>
          <a:lstStyle/>
          <a:p>
            <a:fld id="{EECC7194-A4D0-457B-9D3E-53681723AFF7}" type="slidenum">
              <a:rPr lang="en-US" noProof="0" smtClean="0"/>
              <a:pPr/>
              <a:t>6</a:t>
            </a:fld>
            <a:endParaRPr lang="en-US" noProof="0" dirty="0"/>
          </a:p>
        </p:txBody>
      </p:sp>
      <p:pic>
        <p:nvPicPr>
          <p:cNvPr id="6" name="Picture 5" descr="A group of people at a tent event&#10;&#10;Description automatically generated">
            <a:extLst>
              <a:ext uri="{FF2B5EF4-FFF2-40B4-BE49-F238E27FC236}">
                <a16:creationId xmlns:a16="http://schemas.microsoft.com/office/drawing/2014/main" id="{975457AE-1908-D441-12D0-9A508BD45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100" y="3429000"/>
            <a:ext cx="4844764" cy="3229843"/>
          </a:xfrm>
          <a:prstGeom prst="rect">
            <a:avLst/>
          </a:prstGeom>
        </p:spPr>
      </p:pic>
      <p:pic>
        <p:nvPicPr>
          <p:cNvPr id="8" name="Picture 7" descr="A group of people in hard hats&#10;&#10;Description automatically generated">
            <a:extLst>
              <a:ext uri="{FF2B5EF4-FFF2-40B4-BE49-F238E27FC236}">
                <a16:creationId xmlns:a16="http://schemas.microsoft.com/office/drawing/2014/main" id="{F67357FC-35A8-372C-59E8-C8F165BCB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114" y="4770317"/>
            <a:ext cx="2326787" cy="1721822"/>
          </a:xfrm>
          <a:prstGeom prst="rect">
            <a:avLst/>
          </a:prstGeom>
        </p:spPr>
      </p:pic>
      <p:pic>
        <p:nvPicPr>
          <p:cNvPr id="10" name="Picture 9" descr="A group of people in a hospital&#10;&#10;Description automatically generated">
            <a:extLst>
              <a:ext uri="{FF2B5EF4-FFF2-40B4-BE49-F238E27FC236}">
                <a16:creationId xmlns:a16="http://schemas.microsoft.com/office/drawing/2014/main" id="{C36D68F4-2FA9-004F-4C0D-D2F2F8375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5733" y="522622"/>
            <a:ext cx="3636533" cy="2423408"/>
          </a:xfrm>
          <a:prstGeom prst="rect">
            <a:avLst/>
          </a:prstGeom>
        </p:spPr>
      </p:pic>
    </p:spTree>
    <p:extLst>
      <p:ext uri="{BB962C8B-B14F-4D97-AF65-F5344CB8AC3E}">
        <p14:creationId xmlns:p14="http://schemas.microsoft.com/office/powerpoint/2010/main" val="4072845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047B0-4252-D9C8-35CA-B05C77E2A17A}"/>
              </a:ext>
            </a:extLst>
          </p:cNvPr>
          <p:cNvSpPr>
            <a:spLocks noGrp="1"/>
          </p:cNvSpPr>
          <p:nvPr>
            <p:ph type="title"/>
          </p:nvPr>
        </p:nvSpPr>
        <p:spPr/>
        <p:txBody>
          <a:bodyPr/>
          <a:lstStyle/>
          <a:p>
            <a:r>
              <a:rPr lang="en-US" sz="5400" dirty="0"/>
              <a:t>Natural Disasters</a:t>
            </a:r>
          </a:p>
        </p:txBody>
      </p:sp>
      <p:sp>
        <p:nvSpPr>
          <p:cNvPr id="3" name="Text Placeholder 2">
            <a:extLst>
              <a:ext uri="{FF2B5EF4-FFF2-40B4-BE49-F238E27FC236}">
                <a16:creationId xmlns:a16="http://schemas.microsoft.com/office/drawing/2014/main" id="{B89462BB-C500-2ED2-1F4F-AE9FCED30EF1}"/>
              </a:ext>
            </a:extLst>
          </p:cNvPr>
          <p:cNvSpPr>
            <a:spLocks noGrp="1"/>
          </p:cNvSpPr>
          <p:nvPr>
            <p:ph type="body" sz="quarter" idx="12"/>
          </p:nvPr>
        </p:nvSpPr>
        <p:spPr>
          <a:xfrm>
            <a:off x="684325" y="2845823"/>
            <a:ext cx="7559675" cy="360000"/>
          </a:xfrm>
        </p:spPr>
        <p:txBody>
          <a:bodyPr numCol="2"/>
          <a:lstStyle/>
          <a:p>
            <a:r>
              <a:rPr lang="en-US" sz="4400" dirty="0">
                <a:solidFill>
                  <a:schemeClr val="tx1"/>
                </a:solidFill>
              </a:rPr>
              <a:t>Hurricane</a:t>
            </a:r>
          </a:p>
          <a:p>
            <a:r>
              <a:rPr lang="en-US" sz="4400" dirty="0">
                <a:solidFill>
                  <a:schemeClr val="tx1"/>
                </a:solidFill>
              </a:rPr>
              <a:t>Tornado</a:t>
            </a:r>
          </a:p>
          <a:p>
            <a:r>
              <a:rPr lang="en-US" sz="4400" dirty="0">
                <a:solidFill>
                  <a:schemeClr val="tx1"/>
                </a:solidFill>
              </a:rPr>
              <a:t>Earthquake</a:t>
            </a:r>
          </a:p>
          <a:p>
            <a:r>
              <a:rPr lang="en-US" sz="4400" dirty="0">
                <a:solidFill>
                  <a:schemeClr val="tx1"/>
                </a:solidFill>
              </a:rPr>
              <a:t>Flooding</a:t>
            </a:r>
          </a:p>
          <a:p>
            <a:r>
              <a:rPr lang="en-US" sz="4400" dirty="0">
                <a:solidFill>
                  <a:schemeClr val="tx1"/>
                </a:solidFill>
              </a:rPr>
              <a:t>Blizzard/Freeze</a:t>
            </a:r>
          </a:p>
          <a:p>
            <a:r>
              <a:rPr lang="en-US" sz="4400" dirty="0">
                <a:solidFill>
                  <a:schemeClr val="tx1"/>
                </a:solidFill>
              </a:rPr>
              <a:t>Fire</a:t>
            </a:r>
          </a:p>
        </p:txBody>
      </p:sp>
      <p:sp>
        <p:nvSpPr>
          <p:cNvPr id="4" name="Slide Number Placeholder 3">
            <a:extLst>
              <a:ext uri="{FF2B5EF4-FFF2-40B4-BE49-F238E27FC236}">
                <a16:creationId xmlns:a16="http://schemas.microsoft.com/office/drawing/2014/main" id="{5B890190-B72E-378E-403E-37E10F89E4CB}"/>
              </a:ext>
            </a:extLst>
          </p:cNvPr>
          <p:cNvSpPr>
            <a:spLocks noGrp="1"/>
          </p:cNvSpPr>
          <p:nvPr>
            <p:ph type="sldNum" sz="quarter" idx="11"/>
          </p:nvPr>
        </p:nvSpPr>
        <p:spPr/>
        <p:txBody>
          <a:bodyPr/>
          <a:lstStyle/>
          <a:p>
            <a:fld id="{EECC7194-A4D0-457B-9D3E-53681723AFF7}" type="slidenum">
              <a:rPr lang="en-US" noProof="0" smtClean="0"/>
              <a:pPr/>
              <a:t>7</a:t>
            </a:fld>
            <a:endParaRPr lang="en-US" noProof="0" dirty="0"/>
          </a:p>
        </p:txBody>
      </p:sp>
    </p:spTree>
    <p:extLst>
      <p:ext uri="{BB962C8B-B14F-4D97-AF65-F5344CB8AC3E}">
        <p14:creationId xmlns:p14="http://schemas.microsoft.com/office/powerpoint/2010/main" val="1892103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DB69E-F367-27C3-C54E-518A09AEF985}"/>
              </a:ext>
            </a:extLst>
          </p:cNvPr>
          <p:cNvSpPr>
            <a:spLocks noGrp="1"/>
          </p:cNvSpPr>
          <p:nvPr>
            <p:ph type="sldNum" sz="quarter" idx="11"/>
          </p:nvPr>
        </p:nvSpPr>
        <p:spPr/>
        <p:txBody>
          <a:bodyPr anchor="ctr">
            <a:normAutofit/>
          </a:bodyPr>
          <a:lstStyle/>
          <a:p>
            <a:pPr>
              <a:spcAft>
                <a:spcPts val="600"/>
              </a:spcAft>
            </a:pPr>
            <a:fld id="{EECC7194-A4D0-457B-9D3E-53681723AFF7}" type="slidenum">
              <a:rPr lang="en-US" noProof="0" smtClean="0"/>
              <a:pPr>
                <a:spcAft>
                  <a:spcPts val="600"/>
                </a:spcAft>
              </a:pPr>
              <a:t>8</a:t>
            </a:fld>
            <a:endParaRPr lang="en-US" noProof="0"/>
          </a:p>
        </p:txBody>
      </p:sp>
      <p:pic>
        <p:nvPicPr>
          <p:cNvPr id="13" name="Picture 12" descr="A person wearing a mask and standing next to a person wearing a mask&#10;&#10;Description automatically generated">
            <a:extLst>
              <a:ext uri="{FF2B5EF4-FFF2-40B4-BE49-F238E27FC236}">
                <a16:creationId xmlns:a16="http://schemas.microsoft.com/office/drawing/2014/main" id="{6FB5D0D2-DAB8-EDB3-DCD6-7ECFBF736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131407" y="662283"/>
            <a:ext cx="2508268" cy="1881201"/>
          </a:xfrm>
          <a:prstGeom prst="rect">
            <a:avLst/>
          </a:prstGeom>
        </p:spPr>
      </p:pic>
      <p:pic>
        <p:nvPicPr>
          <p:cNvPr id="15" name="Picture 14" descr="A group of people standing around a bus&#10;&#10;Description automatically generated">
            <a:extLst>
              <a:ext uri="{FF2B5EF4-FFF2-40B4-BE49-F238E27FC236}">
                <a16:creationId xmlns:a16="http://schemas.microsoft.com/office/drawing/2014/main" id="{57AE1575-B76B-092D-B004-3E8AE1225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266" y="3429000"/>
            <a:ext cx="5283200" cy="2969846"/>
          </a:xfrm>
          <a:prstGeom prst="rect">
            <a:avLst/>
          </a:prstGeom>
        </p:spPr>
      </p:pic>
      <p:pic>
        <p:nvPicPr>
          <p:cNvPr id="17" name="Picture 16" descr="A person lying on a stretcher in a hospital&#10;&#10;Description automatically generated">
            <a:extLst>
              <a:ext uri="{FF2B5EF4-FFF2-40B4-BE49-F238E27FC236}">
                <a16:creationId xmlns:a16="http://schemas.microsoft.com/office/drawing/2014/main" id="{D72443D7-A1F1-C091-2A92-FA556450EED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644587" y="405700"/>
            <a:ext cx="3363738" cy="2508269"/>
          </a:xfrm>
          <a:prstGeom prst="rect">
            <a:avLst/>
          </a:prstGeom>
        </p:spPr>
      </p:pic>
      <p:pic>
        <p:nvPicPr>
          <p:cNvPr id="19" name="Picture 18" descr="A person with a wound on their arm&#10;&#10;Description automatically generated">
            <a:extLst>
              <a:ext uri="{FF2B5EF4-FFF2-40B4-BE49-F238E27FC236}">
                <a16:creationId xmlns:a16="http://schemas.microsoft.com/office/drawing/2014/main" id="{7BE27F05-71C6-38A8-E6E6-0FB00616A2C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5400000">
            <a:off x="7072502" y="1344636"/>
            <a:ext cx="3041455" cy="1740650"/>
          </a:xfrm>
          <a:prstGeom prst="rect">
            <a:avLst/>
          </a:prstGeom>
        </p:spPr>
      </p:pic>
      <p:pic>
        <p:nvPicPr>
          <p:cNvPr id="21" name="Picture 20" descr="A group of people in a room&#10;&#10;Description automatically generated">
            <a:extLst>
              <a:ext uri="{FF2B5EF4-FFF2-40B4-BE49-F238E27FC236}">
                <a16:creationId xmlns:a16="http://schemas.microsoft.com/office/drawing/2014/main" id="{D252E4B3-D6BE-FADC-0859-9F78D1D4C4F1}"/>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503907" y="3095962"/>
            <a:ext cx="4951399" cy="3067805"/>
          </a:xfrm>
          <a:prstGeom prst="rect">
            <a:avLst/>
          </a:prstGeom>
        </p:spPr>
      </p:pic>
      <p:pic>
        <p:nvPicPr>
          <p:cNvPr id="9" name="Picture 8" descr="A group of people in red uniforms&#10;&#10;Description automatically generated">
            <a:extLst>
              <a:ext uri="{FF2B5EF4-FFF2-40B4-BE49-F238E27FC236}">
                <a16:creationId xmlns:a16="http://schemas.microsoft.com/office/drawing/2014/main" id="{74FEAE5C-1A4E-918D-CBCB-A0E1445AA8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446" y="125427"/>
            <a:ext cx="4197641" cy="4367102"/>
          </a:xfrm>
          <a:prstGeom prst="rect">
            <a:avLst/>
          </a:prstGeom>
        </p:spPr>
      </p:pic>
    </p:spTree>
    <p:extLst>
      <p:ext uri="{BB962C8B-B14F-4D97-AF65-F5344CB8AC3E}">
        <p14:creationId xmlns:p14="http://schemas.microsoft.com/office/powerpoint/2010/main" val="4158717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E5FE2-1BD8-DD0A-7FC1-0F200C10ED23}"/>
              </a:ext>
            </a:extLst>
          </p:cNvPr>
          <p:cNvSpPr>
            <a:spLocks noGrp="1"/>
          </p:cNvSpPr>
          <p:nvPr>
            <p:ph type="title"/>
          </p:nvPr>
        </p:nvSpPr>
        <p:spPr/>
        <p:txBody>
          <a:bodyPr/>
          <a:lstStyle/>
          <a:p>
            <a:r>
              <a:rPr lang="en-US" sz="5400" dirty="0"/>
              <a:t>Man-Made</a:t>
            </a:r>
          </a:p>
        </p:txBody>
      </p:sp>
      <p:sp>
        <p:nvSpPr>
          <p:cNvPr id="3" name="Text Placeholder 2">
            <a:extLst>
              <a:ext uri="{FF2B5EF4-FFF2-40B4-BE49-F238E27FC236}">
                <a16:creationId xmlns:a16="http://schemas.microsoft.com/office/drawing/2014/main" id="{71047178-6D42-0574-6B2C-104D991972FB}"/>
              </a:ext>
            </a:extLst>
          </p:cNvPr>
          <p:cNvSpPr>
            <a:spLocks noGrp="1"/>
          </p:cNvSpPr>
          <p:nvPr>
            <p:ph type="body" sz="quarter" idx="12"/>
          </p:nvPr>
        </p:nvSpPr>
        <p:spPr>
          <a:xfrm>
            <a:off x="684325" y="2777242"/>
            <a:ext cx="9247075" cy="1350257"/>
          </a:xfrm>
        </p:spPr>
        <p:txBody>
          <a:bodyPr numCol="2"/>
          <a:lstStyle/>
          <a:p>
            <a:r>
              <a:rPr lang="en-US" sz="4000" dirty="0">
                <a:solidFill>
                  <a:schemeClr val="tx1"/>
                </a:solidFill>
              </a:rPr>
              <a:t>Riots</a:t>
            </a:r>
          </a:p>
          <a:p>
            <a:r>
              <a:rPr lang="en-US" sz="4000" dirty="0">
                <a:solidFill>
                  <a:schemeClr val="tx1"/>
                </a:solidFill>
              </a:rPr>
              <a:t>Active shooting</a:t>
            </a:r>
          </a:p>
          <a:p>
            <a:r>
              <a:rPr lang="en-US" sz="4000" dirty="0">
                <a:solidFill>
                  <a:schemeClr val="tx1"/>
                </a:solidFill>
              </a:rPr>
              <a:t>Bomb</a:t>
            </a:r>
          </a:p>
          <a:p>
            <a:r>
              <a:rPr lang="en-US" sz="4000" dirty="0">
                <a:solidFill>
                  <a:schemeClr val="tx1"/>
                </a:solidFill>
              </a:rPr>
              <a:t>Explosion</a:t>
            </a:r>
          </a:p>
          <a:p>
            <a:r>
              <a:rPr lang="en-US" sz="4000" dirty="0">
                <a:solidFill>
                  <a:schemeClr val="tx1"/>
                </a:solidFill>
              </a:rPr>
              <a:t>Multi-vehicle car crash</a:t>
            </a:r>
          </a:p>
          <a:p>
            <a:r>
              <a:rPr lang="en-US" sz="4000" dirty="0">
                <a:solidFill>
                  <a:schemeClr val="tx1"/>
                </a:solidFill>
              </a:rPr>
              <a:t>Train wreck</a:t>
            </a:r>
          </a:p>
          <a:p>
            <a:r>
              <a:rPr lang="en-US" sz="4000" dirty="0">
                <a:solidFill>
                  <a:schemeClr val="tx1"/>
                </a:solidFill>
              </a:rPr>
              <a:t>Airplane crash</a:t>
            </a:r>
          </a:p>
        </p:txBody>
      </p:sp>
      <p:sp>
        <p:nvSpPr>
          <p:cNvPr id="4" name="Slide Number Placeholder 3">
            <a:extLst>
              <a:ext uri="{FF2B5EF4-FFF2-40B4-BE49-F238E27FC236}">
                <a16:creationId xmlns:a16="http://schemas.microsoft.com/office/drawing/2014/main" id="{B149529B-75F6-4997-6897-A9E69F4FC556}"/>
              </a:ext>
            </a:extLst>
          </p:cNvPr>
          <p:cNvSpPr>
            <a:spLocks noGrp="1"/>
          </p:cNvSpPr>
          <p:nvPr>
            <p:ph type="sldNum" sz="quarter" idx="11"/>
          </p:nvPr>
        </p:nvSpPr>
        <p:spPr/>
        <p:txBody>
          <a:bodyPr/>
          <a:lstStyle/>
          <a:p>
            <a:fld id="{EECC7194-A4D0-457B-9D3E-53681723AFF7}" type="slidenum">
              <a:rPr lang="en-US" noProof="0" smtClean="0"/>
              <a:pPr/>
              <a:t>9</a:t>
            </a:fld>
            <a:endParaRPr lang="en-US" noProof="0" dirty="0"/>
          </a:p>
        </p:txBody>
      </p:sp>
    </p:spTree>
    <p:extLst>
      <p:ext uri="{BB962C8B-B14F-4D97-AF65-F5344CB8AC3E}">
        <p14:creationId xmlns:p14="http://schemas.microsoft.com/office/powerpoint/2010/main" val="1246535206"/>
      </p:ext>
    </p:extLst>
  </p:cSld>
  <p:clrMapOvr>
    <a:masterClrMapping/>
  </p:clrMapOvr>
</p:sld>
</file>

<file path=ppt/theme/theme1.xml><?xml version="1.0" encoding="utf-8"?>
<a:theme xmlns:a="http://schemas.openxmlformats.org/drawingml/2006/main" name="Office Theme">
  <a:themeElements>
    <a:clrScheme name="MS Healthcare Pitch">
      <a:dk1>
        <a:sysClr val="windowText" lastClr="000000"/>
      </a:dk1>
      <a:lt1>
        <a:sysClr val="window" lastClr="FFFFFF"/>
      </a:lt1>
      <a:dk2>
        <a:srgbClr val="00292E"/>
      </a:dk2>
      <a:lt2>
        <a:srgbClr val="64B2C1"/>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fontScheme name="MS Healthcare Pitch">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2"/>
            </a:gs>
          </a:gsLst>
          <a:lin ang="14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Healthcare Pitch Deck SB_v3" id="{F20654C3-30CB-4A23-AE37-CA3918CCFD51}" vid="{71C4247B-9648-406B-9B0E-E712402798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4BDB64-2AF8-42D4-96C8-B6B6F098993C}">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0C66BDC7-24D2-4343-8D41-18F9C23F860A}">
  <ds:schemaRefs>
    <ds:schemaRef ds:uri="http://schemas.microsoft.com/sharepoint/v3/contenttype/forms"/>
  </ds:schemaRefs>
</ds:datastoreItem>
</file>

<file path=customXml/itemProps3.xml><?xml version="1.0" encoding="utf-8"?>
<ds:datastoreItem xmlns:ds="http://schemas.openxmlformats.org/officeDocument/2006/customXml" ds:itemID="{533BAED8-F9E7-4D41-86E9-333473F909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Healthcare office pitch deck</Template>
  <TotalTime>1828</TotalTime>
  <Words>2347</Words>
  <Application>Microsoft Office PowerPoint</Application>
  <PresentationFormat>Widescreen</PresentationFormat>
  <Paragraphs>169</Paragraphs>
  <Slides>20</Slides>
  <Notes>16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vt:lpstr>
      <vt:lpstr>Calibri</vt:lpstr>
      <vt:lpstr>Courier New</vt:lpstr>
      <vt:lpstr>Gill Sans MT</vt:lpstr>
      <vt:lpstr>Roboto</vt:lpstr>
      <vt:lpstr>Office Theme</vt:lpstr>
      <vt:lpstr>Disruptive Teaching Methods Mass Casualty simulations and disaster drills </vt:lpstr>
      <vt:lpstr>Disruptive Innovation</vt:lpstr>
      <vt:lpstr>Why include disaster drills</vt:lpstr>
      <vt:lpstr>Mapping to BSN essentials </vt:lpstr>
      <vt:lpstr>Planning your simulation</vt:lpstr>
      <vt:lpstr>Scenarios</vt:lpstr>
      <vt:lpstr>Natural Disasters</vt:lpstr>
      <vt:lpstr>PowerPoint Presentation</vt:lpstr>
      <vt:lpstr>Man-Made</vt:lpstr>
      <vt:lpstr>Personnel</vt:lpstr>
      <vt:lpstr>Injuries and treatments</vt:lpstr>
      <vt:lpstr>Moulage</vt:lpstr>
      <vt:lpstr>Requirements and supplies</vt:lpstr>
      <vt:lpstr>PowerPoint Presentation</vt:lpstr>
      <vt:lpstr>PowerPoint Presentation</vt:lpstr>
      <vt:lpstr>Debrief / hotwash</vt:lpstr>
      <vt:lpstr>PowerPoint Presentation</vt:lpstr>
      <vt:lpstr>Gas explosion inaugural drill</vt:lpstr>
      <vt:lpstr>Questions</vt:lpstr>
      <vt:lpstr>References</vt:lpstr>
    </vt:vector>
  </TitlesOfParts>
  <Company>Grand Canyon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Disruptive Teaching Methods Mass Casualty simulations and disaster drills </dc:title>
  <dc:creator>Kristen Tamez (Orbis)</dc:creator>
  <cp:lastModifiedBy>Kristen Tamez (Orbis)</cp:lastModifiedBy>
  <cp:revision>8</cp:revision>
  <dcterms:created xsi:type="dcterms:W3CDTF">2024-04-05T01:23:49Z</dcterms:created>
  <dcterms:modified xsi:type="dcterms:W3CDTF">2024-09-14T17:29:07Z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