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1" r:id="rId5"/>
    <p:sldId id="272" r:id="rId6"/>
    <p:sldId id="261" r:id="rId7"/>
    <p:sldId id="259" r:id="rId8"/>
    <p:sldId id="260" r:id="rId9"/>
    <p:sldId id="273" r:id="rId10"/>
    <p:sldId id="275" r:id="rId11"/>
    <p:sldId id="276" r:id="rId12"/>
    <p:sldId id="277" r:id="rId13"/>
    <p:sldId id="278" r:id="rId14"/>
    <p:sldId id="280" r:id="rId15"/>
    <p:sldId id="281" r:id="rId16"/>
    <p:sldId id="274" r:id="rId17"/>
    <p:sldId id="286" r:id="rId18"/>
    <p:sldId id="282" r:id="rId19"/>
    <p:sldId id="283" r:id="rId20"/>
    <p:sldId id="284" r:id="rId21"/>
    <p:sldId id="285" r:id="rId22"/>
    <p:sldId id="270" r:id="rId23"/>
  </p:sldIdLst>
  <p:sldSz cx="18288000" cy="10287000"/>
  <p:notesSz cx="7315200" cy="9601200"/>
  <p:embeddedFontLst>
    <p:embeddedFont>
      <p:font typeface="Canva Sans" panose="020B0604020202020204" charset="0"/>
      <p:regular r:id="rId26"/>
    </p:embeddedFont>
    <p:embeddedFont>
      <p:font typeface="Cranberry" panose="020B0604020202020204" charset="0"/>
      <p:regular r:id="rId27"/>
    </p:embeddedFont>
    <p:embeddedFont>
      <p:font typeface="DM Sans" pitchFamily="2" charset="0"/>
      <p:regular r:id="rId28"/>
      <p:bold r:id="rId29"/>
      <p:italic r:id="rId30"/>
      <p:boldItalic r:id="rId31"/>
    </p:embeddedFont>
    <p:embeddedFont>
      <p:font typeface="DM Sans Bold" charset="0"/>
      <p:regular r:id="rId32"/>
    </p:embeddedFont>
    <p:embeddedFont>
      <p:font typeface="Open Sauce Bold" panose="020B0604020202020204" charset="0"/>
      <p:regular r:id="rId33"/>
    </p:embeddedFont>
    <p:embeddedFont>
      <p:font typeface="Open Sauce Bold Italics" panose="020B0604020202020204" charset="0"/>
      <p:regular r:id="rId34"/>
    </p:embeddedFont>
    <p:embeddedFont>
      <p:font typeface="Oswald" panose="00000500000000000000" pitchFamily="2" charset="0"/>
      <p:regular r:id="rId35"/>
      <p:bold r:id="rId36"/>
    </p:embeddedFont>
    <p:embeddedFont>
      <p:font typeface="Oswald Bold" panose="00000800000000000000" charset="0"/>
      <p:regular r:id="rId37"/>
    </p:embeddedFont>
    <p:embeddedFont>
      <p:font typeface="Saira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hdHi+w73Z8NQ/xTDMqUWg==" hashData="f3YgeIgcaVjJCYRLv/gJCVgicPtBaH1D0qgU4I8sozlZNNTpd87JoVMBo5b/TCiH2bDTiYDcFy7nDHQ1w3ibf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5C1"/>
    <a:srgbClr val="215968"/>
    <a:srgbClr val="B1EFDC"/>
    <a:srgbClr val="FFFFCC"/>
    <a:srgbClr val="FF66C4"/>
    <a:srgbClr val="F93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2C0852-990F-F4E7-1452-A01E181FB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85AB3-4EE7-2FEB-FF7C-DF117EEDE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465540-AA41-4EBE-9A9A-F36F674BA74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B5FCA-E5FB-AAB9-664F-C431B4B99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A5CD9-A5D8-8FEB-BFF4-D4F984301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99CB2B-1367-466E-85C2-B678D986B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0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736457-293C-40CA-ACFA-C52BFCD78F2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8D9B75-9894-4A6E-884D-D33B4F01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9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1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8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3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6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7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2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53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3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1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svg"/><Relationship Id="rId12" Type="http://schemas.openxmlformats.org/officeDocument/2006/relationships/image" Target="../media/image54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eB6lSS3Oak?feature=oembed" TargetMode="Externa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svg"/><Relationship Id="rId10" Type="http://schemas.openxmlformats.org/officeDocument/2006/relationships/image" Target="../media/image52.sv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eB6lSS3Oak?feature=oembed" TargetMode="External"/><Relationship Id="rId6" Type="http://schemas.openxmlformats.org/officeDocument/2006/relationships/image" Target="../media/image56.png"/><Relationship Id="rId11" Type="http://schemas.openxmlformats.org/officeDocument/2006/relationships/image" Target="../media/image55.jpeg"/><Relationship Id="rId5" Type="http://schemas.openxmlformats.org/officeDocument/2006/relationships/image" Target="../media/image32.svg"/><Relationship Id="rId10" Type="http://schemas.openxmlformats.org/officeDocument/2006/relationships/image" Target="../media/image60.svg"/><Relationship Id="rId4" Type="http://schemas.openxmlformats.org/officeDocument/2006/relationships/image" Target="../media/image31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svg"/><Relationship Id="rId12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eB6lSS3Oak?feature=oembed" TargetMode="External"/><Relationship Id="rId6" Type="http://schemas.openxmlformats.org/officeDocument/2006/relationships/image" Target="../media/image62.svg"/><Relationship Id="rId11" Type="http://schemas.openxmlformats.org/officeDocument/2006/relationships/image" Target="../media/image67.sv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8.gif"/><Relationship Id="rId9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ursinghealthsciencecentral/facilitating-student-learning-engagement-6xmxzrwiimk360z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536" b="-12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749" y="1489189"/>
            <a:ext cx="16046502" cy="7308622"/>
            <a:chOff x="0" y="0"/>
            <a:chExt cx="4226239" cy="19249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39" cy="1924904"/>
            </a:xfrm>
            <a:custGeom>
              <a:avLst/>
              <a:gdLst/>
              <a:ahLst/>
              <a:cxnLst/>
              <a:rect l="l" t="t" r="r" b="b"/>
              <a:pathLst>
                <a:path w="4226239" h="1924904">
                  <a:moveTo>
                    <a:pt x="24606" y="0"/>
                  </a:moveTo>
                  <a:lnTo>
                    <a:pt x="4201633" y="0"/>
                  </a:lnTo>
                  <a:cubicBezTo>
                    <a:pt x="4208159" y="0"/>
                    <a:pt x="4214418" y="2592"/>
                    <a:pt x="4219032" y="7207"/>
                  </a:cubicBezTo>
                  <a:cubicBezTo>
                    <a:pt x="4223647" y="11821"/>
                    <a:pt x="4226239" y="18080"/>
                    <a:pt x="4226239" y="24606"/>
                  </a:cubicBezTo>
                  <a:lnTo>
                    <a:pt x="4226239" y="1900299"/>
                  </a:lnTo>
                  <a:cubicBezTo>
                    <a:pt x="4226239" y="1906825"/>
                    <a:pt x="4223647" y="1913083"/>
                    <a:pt x="4219032" y="1917697"/>
                  </a:cubicBezTo>
                  <a:cubicBezTo>
                    <a:pt x="4214418" y="1922312"/>
                    <a:pt x="4208159" y="1924904"/>
                    <a:pt x="4201633" y="1924904"/>
                  </a:cubicBezTo>
                  <a:lnTo>
                    <a:pt x="24606" y="1924904"/>
                  </a:lnTo>
                  <a:cubicBezTo>
                    <a:pt x="18080" y="1924904"/>
                    <a:pt x="11821" y="1922312"/>
                    <a:pt x="7207" y="1917697"/>
                  </a:cubicBezTo>
                  <a:cubicBezTo>
                    <a:pt x="2592" y="1913083"/>
                    <a:pt x="0" y="1906825"/>
                    <a:pt x="0" y="1900299"/>
                  </a:cubicBezTo>
                  <a:lnTo>
                    <a:pt x="0" y="24606"/>
                  </a:lnTo>
                  <a:cubicBezTo>
                    <a:pt x="0" y="18080"/>
                    <a:pt x="2592" y="11821"/>
                    <a:pt x="7207" y="7207"/>
                  </a:cubicBezTo>
                  <a:cubicBezTo>
                    <a:pt x="11821" y="2592"/>
                    <a:pt x="18080" y="0"/>
                    <a:pt x="24606" y="0"/>
                  </a:cubicBezTo>
                  <a:close/>
                </a:path>
              </a:pathLst>
            </a:custGeom>
            <a:solidFill>
              <a:srgbClr val="FFFB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239" cy="1943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5455" y="2738624"/>
            <a:ext cx="15017090" cy="102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6063" b="1" spc="59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ESTABLISHING SUCCESS FROM DAY 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5668" y="3943419"/>
            <a:ext cx="11052780" cy="413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4599" b="1" i="1">
                <a:solidFill>
                  <a:srgbClr val="231F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Essential First Week Practices</a:t>
            </a:r>
          </a:p>
          <a:p>
            <a:pPr algn="l">
              <a:lnSpc>
                <a:spcPts val="2859"/>
              </a:lnSpc>
            </a:pPr>
            <a:endParaRPr lang="en-US" sz="4599" b="1" i="1">
              <a:solidFill>
                <a:srgbClr val="231F20"/>
              </a:solidFill>
              <a:latin typeface="Open Sauce Bold Italics"/>
              <a:ea typeface="Open Sauce Bold Italics"/>
              <a:cs typeface="Open Sauce Bold Italics"/>
              <a:sym typeface="Open Sauce Bold Italics"/>
            </a:endParaRPr>
          </a:p>
          <a:p>
            <a:pPr algn="l">
              <a:lnSpc>
                <a:spcPts val="2859"/>
              </a:lnSpc>
            </a:pPr>
            <a:endParaRPr lang="en-US" sz="4599" b="1" i="1">
              <a:solidFill>
                <a:srgbClr val="231F20"/>
              </a:solidFill>
              <a:latin typeface="Open Sauce Bold Italics"/>
              <a:ea typeface="Open Sauce Bold Italics"/>
              <a:cs typeface="Open Sauce Bold Italics"/>
              <a:sym typeface="Open Sauce Bold Italics"/>
            </a:endParaRPr>
          </a:p>
          <a:p>
            <a:pPr algn="l">
              <a:lnSpc>
                <a:spcPts val="2859"/>
              </a:lnSpc>
            </a:pPr>
            <a:endParaRPr lang="en-US" sz="4599" b="1" i="1">
              <a:solidFill>
                <a:srgbClr val="231F20"/>
              </a:solidFill>
              <a:latin typeface="Open Sauce Bold Italics"/>
              <a:ea typeface="Open Sauce Bold Italics"/>
              <a:cs typeface="Open Sauce Bold Italics"/>
              <a:sym typeface="Open Sauce Bold Italics"/>
            </a:endParaRPr>
          </a:p>
          <a:p>
            <a:pPr algn="l">
              <a:lnSpc>
                <a:spcPts val="7999"/>
              </a:lnSpc>
            </a:pPr>
            <a:r>
              <a:rPr lang="en-US" sz="3999" b="1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Lara Climer, EdD, MSN, RN</a:t>
            </a:r>
          </a:p>
          <a:p>
            <a:pPr algn="l">
              <a:lnSpc>
                <a:spcPts val="3379"/>
              </a:lnSpc>
            </a:pPr>
            <a:r>
              <a:rPr lang="en-US" sz="2599" b="1" i="1">
                <a:solidFill>
                  <a:srgbClr val="231F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Health Science Technology Teacher</a:t>
            </a:r>
          </a:p>
          <a:p>
            <a:pPr algn="l">
              <a:lnSpc>
                <a:spcPts val="3379"/>
              </a:lnSpc>
            </a:pPr>
            <a:r>
              <a:rPr lang="en-US" sz="2599" b="1" i="1">
                <a:solidFill>
                  <a:srgbClr val="231F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Nursing Academic Readiness Educator</a:t>
            </a:r>
          </a:p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599" b="1" i="1">
                <a:solidFill>
                  <a:srgbClr val="231F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Owner, Nursing &amp; Health Science Central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3566834" y="6919648"/>
            <a:ext cx="6969730" cy="673470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81200" y="1322453"/>
            <a:ext cx="12481892" cy="1507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74"/>
              </a:lnSpc>
            </a:pPr>
            <a:r>
              <a:rPr lang="en-US" sz="6000" b="1" spc="97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Engagement Among Students</a:t>
            </a:r>
          </a:p>
        </p:txBody>
      </p:sp>
      <p:sp>
        <p:nvSpPr>
          <p:cNvPr id="4" name="Freeform 4"/>
          <p:cNvSpPr/>
          <p:nvPr/>
        </p:nvSpPr>
        <p:spPr>
          <a:xfrm rot="13292569">
            <a:off x="14492545" y="-3488483"/>
            <a:ext cx="5579345" cy="4854200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48000" y="3807989"/>
            <a:ext cx="13496511" cy="5079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Facilitate opportunities for students to engage with one another</a:t>
            </a:r>
          </a:p>
          <a:p>
            <a:pPr marL="1600200" lvl="2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Collaborative seating arrangements</a:t>
            </a:r>
          </a:p>
          <a:p>
            <a:pPr marL="1600200" lvl="2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Ice breaker activities</a:t>
            </a:r>
          </a:p>
          <a:p>
            <a:pPr marL="1600200" lvl="2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Random grouping and jigsaw activities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448" y="9808036"/>
            <a:ext cx="1529152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353370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88248B44-84E6-D16B-07B0-ACA807BBAE18}"/>
              </a:ext>
            </a:extLst>
          </p:cNvPr>
          <p:cNvSpPr txBox="1"/>
          <p:nvPr/>
        </p:nvSpPr>
        <p:spPr>
          <a:xfrm>
            <a:off x="223448" y="9808036"/>
            <a:ext cx="1529152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87A0AF3-DE10-8D66-96A7-70475DF23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36447"/>
          <a:stretch/>
        </p:blipFill>
        <p:spPr bwMode="auto">
          <a:xfrm>
            <a:off x="9753600" y="3467099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Desks with Papers on Top Stock Photo">
            <a:extLst>
              <a:ext uri="{FF2B5EF4-FFF2-40B4-BE49-F238E27FC236}">
                <a16:creationId xmlns:a16="http://schemas.microsoft.com/office/drawing/2014/main" id="{40E03C63-BAB1-75EE-C94E-117A8CF3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67100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01543E98-87AD-C0B5-211E-F6B8428170B1}"/>
              </a:ext>
            </a:extLst>
          </p:cNvPr>
          <p:cNvSpPr txBox="1"/>
          <p:nvPr/>
        </p:nvSpPr>
        <p:spPr>
          <a:xfrm>
            <a:off x="2660812" y="953983"/>
            <a:ext cx="12966376" cy="1308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Collaborative Seating</a:t>
            </a:r>
          </a:p>
        </p:txBody>
      </p:sp>
    </p:spTree>
    <p:extLst>
      <p:ext uri="{BB962C8B-B14F-4D97-AF65-F5344CB8AC3E}">
        <p14:creationId xmlns:p14="http://schemas.microsoft.com/office/powerpoint/2010/main" val="380953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6470" y="4883809"/>
            <a:ext cx="8905661" cy="7917942"/>
          </a:xfrm>
          <a:custGeom>
            <a:avLst/>
            <a:gdLst/>
            <a:ahLst/>
            <a:cxnLst/>
            <a:rect l="l" t="t" r="r" b="b"/>
            <a:pathLst>
              <a:path w="8905661" h="7917942">
                <a:moveTo>
                  <a:pt x="0" y="0"/>
                </a:moveTo>
                <a:lnTo>
                  <a:pt x="8905660" y="0"/>
                </a:lnTo>
                <a:lnTo>
                  <a:pt x="8905660" y="7917941"/>
                </a:lnTo>
                <a:lnTo>
                  <a:pt x="0" y="7917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33279" y="3555112"/>
            <a:ext cx="14221442" cy="237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1"/>
              </a:lnSpc>
            </a:pPr>
            <a:r>
              <a:rPr lang="en-US" sz="15745" spc="472">
                <a:solidFill>
                  <a:srgbClr val="F8FAF9"/>
                </a:solidFill>
                <a:latin typeface="Cranberry"/>
              </a:rPr>
              <a:t>This or That</a:t>
            </a:r>
          </a:p>
        </p:txBody>
      </p:sp>
      <p:sp>
        <p:nvSpPr>
          <p:cNvPr id="4" name="Freeform 4"/>
          <p:cNvSpPr/>
          <p:nvPr/>
        </p:nvSpPr>
        <p:spPr>
          <a:xfrm rot="-10401208">
            <a:off x="-3424130" y="-2234521"/>
            <a:ext cx="8905661" cy="7917942"/>
          </a:xfrm>
          <a:custGeom>
            <a:avLst/>
            <a:gdLst/>
            <a:ahLst/>
            <a:cxnLst/>
            <a:rect l="l" t="t" r="r" b="b"/>
            <a:pathLst>
              <a:path w="8905661" h="7917942">
                <a:moveTo>
                  <a:pt x="0" y="0"/>
                </a:moveTo>
                <a:lnTo>
                  <a:pt x="8905660" y="0"/>
                </a:lnTo>
                <a:lnTo>
                  <a:pt x="8905660" y="7917941"/>
                </a:lnTo>
                <a:lnTo>
                  <a:pt x="0" y="7917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01470">
            <a:off x="15900730" y="-438194"/>
            <a:ext cx="3873937" cy="3873937"/>
          </a:xfrm>
          <a:custGeom>
            <a:avLst/>
            <a:gdLst/>
            <a:ahLst/>
            <a:cxnLst/>
            <a:rect l="l" t="t" r="r" b="b"/>
            <a:pathLst>
              <a:path w="3873937" h="3873937">
                <a:moveTo>
                  <a:pt x="0" y="0"/>
                </a:moveTo>
                <a:lnTo>
                  <a:pt x="3873937" y="0"/>
                </a:lnTo>
                <a:lnTo>
                  <a:pt x="3873937" y="3873937"/>
                </a:lnTo>
                <a:lnTo>
                  <a:pt x="0" y="3873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861182" y="1933293"/>
            <a:ext cx="1603815" cy="2013923"/>
          </a:xfrm>
          <a:custGeom>
            <a:avLst/>
            <a:gdLst/>
            <a:ahLst/>
            <a:cxnLst/>
            <a:rect l="l" t="t" r="r" b="b"/>
            <a:pathLst>
              <a:path w="1603815" h="2013923">
                <a:moveTo>
                  <a:pt x="0" y="0"/>
                </a:moveTo>
                <a:lnTo>
                  <a:pt x="1603815" y="0"/>
                </a:lnTo>
                <a:lnTo>
                  <a:pt x="1603815" y="2013924"/>
                </a:lnTo>
                <a:lnTo>
                  <a:pt x="0" y="201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0037" y="635732"/>
            <a:ext cx="1822994" cy="2243057"/>
          </a:xfrm>
          <a:custGeom>
            <a:avLst/>
            <a:gdLst/>
            <a:ahLst/>
            <a:cxnLst/>
            <a:rect l="l" t="t" r="r" b="b"/>
            <a:pathLst>
              <a:path w="1822994" h="2243057">
                <a:moveTo>
                  <a:pt x="0" y="0"/>
                </a:moveTo>
                <a:lnTo>
                  <a:pt x="1822994" y="0"/>
                </a:lnTo>
                <a:lnTo>
                  <a:pt x="1822994" y="2243057"/>
                </a:lnTo>
                <a:lnTo>
                  <a:pt x="0" y="22430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06769">
            <a:off x="-908269" y="7536936"/>
            <a:ext cx="3873937" cy="3873937"/>
          </a:xfrm>
          <a:custGeom>
            <a:avLst/>
            <a:gdLst/>
            <a:ahLst/>
            <a:cxnLst/>
            <a:rect l="l" t="t" r="r" b="b"/>
            <a:pathLst>
              <a:path w="3873937" h="3873937">
                <a:moveTo>
                  <a:pt x="0" y="0"/>
                </a:moveTo>
                <a:lnTo>
                  <a:pt x="3873938" y="0"/>
                </a:lnTo>
                <a:lnTo>
                  <a:pt x="3873938" y="3873937"/>
                </a:lnTo>
                <a:lnTo>
                  <a:pt x="0" y="3873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70785">
            <a:off x="1283435" y="7298095"/>
            <a:ext cx="1499689" cy="1845255"/>
          </a:xfrm>
          <a:custGeom>
            <a:avLst/>
            <a:gdLst/>
            <a:ahLst/>
            <a:cxnLst/>
            <a:rect l="l" t="t" r="r" b="b"/>
            <a:pathLst>
              <a:path w="1499689" h="1845255">
                <a:moveTo>
                  <a:pt x="0" y="0"/>
                </a:moveTo>
                <a:lnTo>
                  <a:pt x="1499689" y="0"/>
                </a:lnTo>
                <a:lnTo>
                  <a:pt x="1499689" y="1845255"/>
                </a:lnTo>
                <a:lnTo>
                  <a:pt x="0" y="18452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47252" y="8760511"/>
            <a:ext cx="5214937" cy="995579"/>
          </a:xfrm>
          <a:custGeom>
            <a:avLst/>
            <a:gdLst/>
            <a:ahLst/>
            <a:cxnLst/>
            <a:rect l="l" t="t" r="r" b="b"/>
            <a:pathLst>
              <a:path w="5214937" h="995579">
                <a:moveTo>
                  <a:pt x="0" y="0"/>
                </a:moveTo>
                <a:lnTo>
                  <a:pt x="5214937" y="0"/>
                </a:lnTo>
                <a:lnTo>
                  <a:pt x="5214937" y="995578"/>
                </a:lnTo>
                <a:lnTo>
                  <a:pt x="0" y="995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118274" y="880286"/>
            <a:ext cx="946612" cy="1188668"/>
          </a:xfrm>
          <a:custGeom>
            <a:avLst/>
            <a:gdLst/>
            <a:ahLst/>
            <a:cxnLst/>
            <a:rect l="l" t="t" r="r" b="b"/>
            <a:pathLst>
              <a:path w="946612" h="1188668">
                <a:moveTo>
                  <a:pt x="0" y="0"/>
                </a:moveTo>
                <a:lnTo>
                  <a:pt x="946612" y="0"/>
                </a:lnTo>
                <a:lnTo>
                  <a:pt x="946612" y="1188668"/>
                </a:lnTo>
                <a:lnTo>
                  <a:pt x="0" y="11886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653681" y="6526353"/>
            <a:ext cx="715278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Saira"/>
              </a:rPr>
              <a:t>Health Science Edition</a:t>
            </a:r>
          </a:p>
        </p:txBody>
      </p:sp>
      <p:sp>
        <p:nvSpPr>
          <p:cNvPr id="13" name="Freeform 13"/>
          <p:cNvSpPr/>
          <p:nvPr/>
        </p:nvSpPr>
        <p:spPr>
          <a:xfrm rot="-10401208">
            <a:off x="-3271730" y="-2082121"/>
            <a:ext cx="8905661" cy="7917942"/>
          </a:xfrm>
          <a:custGeom>
            <a:avLst/>
            <a:gdLst/>
            <a:ahLst/>
            <a:cxnLst/>
            <a:rect l="l" t="t" r="r" b="b"/>
            <a:pathLst>
              <a:path w="8905661" h="7917942">
                <a:moveTo>
                  <a:pt x="0" y="0"/>
                </a:moveTo>
                <a:lnTo>
                  <a:pt x="8905660" y="0"/>
                </a:lnTo>
                <a:lnTo>
                  <a:pt x="8905660" y="7917941"/>
                </a:lnTo>
                <a:lnTo>
                  <a:pt x="0" y="7917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91285" y="407589"/>
            <a:ext cx="2140498" cy="2633722"/>
          </a:xfrm>
          <a:custGeom>
            <a:avLst/>
            <a:gdLst/>
            <a:ahLst/>
            <a:cxnLst/>
            <a:rect l="l" t="t" r="r" b="b"/>
            <a:pathLst>
              <a:path w="2140498" h="2633722">
                <a:moveTo>
                  <a:pt x="0" y="0"/>
                </a:moveTo>
                <a:lnTo>
                  <a:pt x="2140498" y="0"/>
                </a:lnTo>
                <a:lnTo>
                  <a:pt x="2140498" y="2633722"/>
                </a:lnTo>
                <a:lnTo>
                  <a:pt x="0" y="26337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254050D-6BF5-82E7-3947-90ACE7F471CA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8369" y="3258166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401208">
            <a:off x="-3424130" y="-3263221"/>
            <a:ext cx="8905661" cy="7917942"/>
          </a:xfrm>
          <a:custGeom>
            <a:avLst/>
            <a:gdLst/>
            <a:ahLst/>
            <a:cxnLst/>
            <a:rect l="l" t="t" r="r" b="b"/>
            <a:pathLst>
              <a:path w="8905661" h="7917942">
                <a:moveTo>
                  <a:pt x="0" y="0"/>
                </a:moveTo>
                <a:lnTo>
                  <a:pt x="8905660" y="0"/>
                </a:lnTo>
                <a:lnTo>
                  <a:pt x="8905660" y="7917941"/>
                </a:lnTo>
                <a:lnTo>
                  <a:pt x="0" y="7917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44905" y="3258166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4549">
            <a:off x="13123347" y="6109848"/>
            <a:ext cx="8271905" cy="7354476"/>
          </a:xfrm>
          <a:custGeom>
            <a:avLst/>
            <a:gdLst/>
            <a:ahLst/>
            <a:cxnLst/>
            <a:rect l="l" t="t" r="r" b="b"/>
            <a:pathLst>
              <a:path w="8271905" h="7354476">
                <a:moveTo>
                  <a:pt x="0" y="0"/>
                </a:moveTo>
                <a:lnTo>
                  <a:pt x="8271906" y="0"/>
                </a:lnTo>
                <a:lnTo>
                  <a:pt x="8271906" y="7354476"/>
                </a:lnTo>
                <a:lnTo>
                  <a:pt x="0" y="73544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130559">
            <a:off x="-721721" y="8568626"/>
            <a:ext cx="3921938" cy="1818353"/>
          </a:xfrm>
          <a:custGeom>
            <a:avLst/>
            <a:gdLst/>
            <a:ahLst/>
            <a:cxnLst/>
            <a:rect l="l" t="t" r="r" b="b"/>
            <a:pathLst>
              <a:path w="3921938" h="1818353">
                <a:moveTo>
                  <a:pt x="0" y="0"/>
                </a:moveTo>
                <a:lnTo>
                  <a:pt x="3921938" y="0"/>
                </a:lnTo>
                <a:lnTo>
                  <a:pt x="3921938" y="1818354"/>
                </a:lnTo>
                <a:lnTo>
                  <a:pt x="0" y="18183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130559">
            <a:off x="15162613" y="-119340"/>
            <a:ext cx="3921938" cy="1818353"/>
          </a:xfrm>
          <a:custGeom>
            <a:avLst/>
            <a:gdLst/>
            <a:ahLst/>
            <a:cxnLst/>
            <a:rect l="l" t="t" r="r" b="b"/>
            <a:pathLst>
              <a:path w="3921938" h="1818353">
                <a:moveTo>
                  <a:pt x="0" y="0"/>
                </a:moveTo>
                <a:lnTo>
                  <a:pt x="3921938" y="0"/>
                </a:lnTo>
                <a:lnTo>
                  <a:pt x="3921938" y="1818353"/>
                </a:lnTo>
                <a:lnTo>
                  <a:pt x="0" y="18183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79225" y="4743525"/>
            <a:ext cx="5246370" cy="115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>
                <a:solidFill>
                  <a:srgbClr val="0C4451"/>
                </a:solidFill>
                <a:latin typeface="Cranberry"/>
              </a:rPr>
              <a:t>day shift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15761" y="4663727"/>
            <a:ext cx="5246370" cy="210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 dirty="0">
                <a:solidFill>
                  <a:srgbClr val="0C4451"/>
                </a:solidFill>
                <a:latin typeface="Cranberry"/>
              </a:rPr>
              <a:t>night shift</a:t>
            </a:r>
          </a:p>
        </p:txBody>
      </p:sp>
      <p:pic>
        <p:nvPicPr>
          <p:cNvPr id="11" name="Online Media 10" title="20 SECOND TIMER | LOUD ALARM ⏰">
            <a:hlinkClick r:id="" action="ppaction://media"/>
            <a:extLst>
              <a:ext uri="{FF2B5EF4-FFF2-40B4-BE49-F238E27FC236}">
                <a16:creationId xmlns:a16="http://schemas.microsoft.com/office/drawing/2014/main" id="{A9C4EFDC-8621-6DAB-2546-5B43313749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7674635" y="8032409"/>
            <a:ext cx="2641126" cy="149223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7F9F3CBB-2E2E-C0C7-1844-7DBAA4559EAE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401208">
            <a:off x="-3424130" y="-3263221"/>
            <a:ext cx="8905661" cy="7917942"/>
          </a:xfrm>
          <a:custGeom>
            <a:avLst/>
            <a:gdLst/>
            <a:ahLst/>
            <a:cxnLst/>
            <a:rect l="l" t="t" r="r" b="b"/>
            <a:pathLst>
              <a:path w="8905661" h="7917942">
                <a:moveTo>
                  <a:pt x="0" y="0"/>
                </a:moveTo>
                <a:lnTo>
                  <a:pt x="8905660" y="0"/>
                </a:lnTo>
                <a:lnTo>
                  <a:pt x="8905660" y="7917941"/>
                </a:lnTo>
                <a:lnTo>
                  <a:pt x="0" y="7917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82126" y="3204275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44549">
            <a:off x="13123347" y="6109848"/>
            <a:ext cx="8271905" cy="7354476"/>
          </a:xfrm>
          <a:custGeom>
            <a:avLst/>
            <a:gdLst/>
            <a:ahLst/>
            <a:cxnLst/>
            <a:rect l="l" t="t" r="r" b="b"/>
            <a:pathLst>
              <a:path w="8271905" h="7354476">
                <a:moveTo>
                  <a:pt x="0" y="0"/>
                </a:moveTo>
                <a:lnTo>
                  <a:pt x="8271906" y="0"/>
                </a:lnTo>
                <a:lnTo>
                  <a:pt x="8271906" y="7354476"/>
                </a:lnTo>
                <a:lnTo>
                  <a:pt x="0" y="7354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156666" y="118372"/>
            <a:ext cx="2555258" cy="2401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0320761">
            <a:off x="629538" y="7719177"/>
            <a:ext cx="2555258" cy="24019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085910" y="-2590723"/>
            <a:ext cx="6684751" cy="7045012"/>
            <a:chOff x="0" y="0"/>
            <a:chExt cx="8913002" cy="9393350"/>
          </a:xfrm>
        </p:grpSpPr>
        <p:sp>
          <p:nvSpPr>
            <p:cNvPr id="8" name="Freeform 8"/>
            <p:cNvSpPr/>
            <p:nvPr/>
          </p:nvSpPr>
          <p:spPr>
            <a:xfrm rot="-1917885">
              <a:off x="751730" y="4418957"/>
              <a:ext cx="4438541" cy="4111199"/>
            </a:xfrm>
            <a:custGeom>
              <a:avLst/>
              <a:gdLst/>
              <a:ahLst/>
              <a:cxnLst/>
              <a:rect l="l" t="t" r="r" b="b"/>
              <a:pathLst>
                <a:path w="4438541" h="4111199">
                  <a:moveTo>
                    <a:pt x="0" y="0"/>
                  </a:moveTo>
                  <a:lnTo>
                    <a:pt x="4438541" y="0"/>
                  </a:lnTo>
                  <a:lnTo>
                    <a:pt x="4438541" y="4111199"/>
                  </a:lnTo>
                  <a:lnTo>
                    <a:pt x="0" y="411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1917885">
              <a:off x="3722731" y="863194"/>
              <a:ext cx="4438541" cy="4111199"/>
            </a:xfrm>
            <a:custGeom>
              <a:avLst/>
              <a:gdLst/>
              <a:ahLst/>
              <a:cxnLst/>
              <a:rect l="l" t="t" r="r" b="b"/>
              <a:pathLst>
                <a:path w="4438541" h="4111199">
                  <a:moveTo>
                    <a:pt x="0" y="0"/>
                  </a:moveTo>
                  <a:lnTo>
                    <a:pt x="4438541" y="0"/>
                  </a:lnTo>
                  <a:lnTo>
                    <a:pt x="4438541" y="4111199"/>
                  </a:lnTo>
                  <a:lnTo>
                    <a:pt x="0" y="411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256209">
            <a:off x="15094315" y="9023416"/>
            <a:ext cx="2873009" cy="2661125"/>
          </a:xfrm>
          <a:custGeom>
            <a:avLst/>
            <a:gdLst/>
            <a:ahLst/>
            <a:cxnLst/>
            <a:rect l="l" t="t" r="r" b="b"/>
            <a:pathLst>
              <a:path w="2873009" h="2661125">
                <a:moveTo>
                  <a:pt x="0" y="0"/>
                </a:moveTo>
                <a:lnTo>
                  <a:pt x="2873009" y="0"/>
                </a:lnTo>
                <a:lnTo>
                  <a:pt x="2873009" y="2661125"/>
                </a:lnTo>
                <a:lnTo>
                  <a:pt x="0" y="2661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8683430">
            <a:off x="16909180" y="6894043"/>
            <a:ext cx="2803927" cy="2597137"/>
          </a:xfrm>
          <a:custGeom>
            <a:avLst/>
            <a:gdLst/>
            <a:ahLst/>
            <a:cxnLst/>
            <a:rect l="l" t="t" r="r" b="b"/>
            <a:pathLst>
              <a:path w="2803927" h="2597137">
                <a:moveTo>
                  <a:pt x="0" y="0"/>
                </a:moveTo>
                <a:lnTo>
                  <a:pt x="2803927" y="0"/>
                </a:lnTo>
                <a:lnTo>
                  <a:pt x="2803927" y="2597137"/>
                </a:lnTo>
                <a:lnTo>
                  <a:pt x="0" y="25971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525423" y="3204275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1" y="0"/>
                </a:lnTo>
                <a:lnTo>
                  <a:pt x="57880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730099" y="4369901"/>
            <a:ext cx="5378728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 dirty="0">
                <a:solidFill>
                  <a:srgbClr val="0C4451"/>
                </a:solidFill>
                <a:latin typeface="Cranberry"/>
              </a:rPr>
              <a:t>emergency room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2982" y="4369901"/>
            <a:ext cx="5246370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 dirty="0">
                <a:solidFill>
                  <a:srgbClr val="0C4451"/>
                </a:solidFill>
                <a:latin typeface="Cranberry"/>
              </a:rPr>
              <a:t>newborn nursery</a:t>
            </a:r>
          </a:p>
        </p:txBody>
      </p:sp>
      <p:pic>
        <p:nvPicPr>
          <p:cNvPr id="15" name="Online Media 14" title="20 SECOND TIMER | LOUD ALARM ⏰">
            <a:hlinkClick r:id="" action="ppaction://media"/>
            <a:extLst>
              <a:ext uri="{FF2B5EF4-FFF2-40B4-BE49-F238E27FC236}">
                <a16:creationId xmlns:a16="http://schemas.microsoft.com/office/drawing/2014/main" id="{C695FC85-AF8F-4DAE-CE1F-0C098F6035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7428710" y="8275598"/>
            <a:ext cx="2724272" cy="153921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C2ED8DA2-AAC0-84DF-CBCD-BC66C95A17AD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A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56666" y="118372"/>
            <a:ext cx="2555258" cy="24019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320761">
            <a:off x="629538" y="7719177"/>
            <a:ext cx="2555258" cy="240194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292392" y="309839"/>
            <a:ext cx="2097400" cy="2633722"/>
          </a:xfrm>
          <a:custGeom>
            <a:avLst/>
            <a:gdLst/>
            <a:ahLst/>
            <a:cxnLst/>
            <a:rect l="l" t="t" r="r" b="b"/>
            <a:pathLst>
              <a:path w="2097400" h="2633722">
                <a:moveTo>
                  <a:pt x="0" y="0"/>
                </a:moveTo>
                <a:lnTo>
                  <a:pt x="2097401" y="0"/>
                </a:lnTo>
                <a:lnTo>
                  <a:pt x="2097401" y="2633722"/>
                </a:lnTo>
                <a:lnTo>
                  <a:pt x="0" y="2633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8016" y="430700"/>
            <a:ext cx="952451" cy="1196000"/>
          </a:xfrm>
          <a:custGeom>
            <a:avLst/>
            <a:gdLst/>
            <a:ahLst/>
            <a:cxnLst/>
            <a:rect l="l" t="t" r="r" b="b"/>
            <a:pathLst>
              <a:path w="952451" h="1196000">
                <a:moveTo>
                  <a:pt x="0" y="0"/>
                </a:moveTo>
                <a:lnTo>
                  <a:pt x="952451" y="0"/>
                </a:lnTo>
                <a:lnTo>
                  <a:pt x="952451" y="1196000"/>
                </a:lnTo>
                <a:lnTo>
                  <a:pt x="0" y="119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59300" y="7673343"/>
            <a:ext cx="1715768" cy="2111124"/>
          </a:xfrm>
          <a:custGeom>
            <a:avLst/>
            <a:gdLst/>
            <a:ahLst/>
            <a:cxnLst/>
            <a:rect l="l" t="t" r="r" b="b"/>
            <a:pathLst>
              <a:path w="1715768" h="2111124">
                <a:moveTo>
                  <a:pt x="0" y="0"/>
                </a:moveTo>
                <a:lnTo>
                  <a:pt x="1715768" y="0"/>
                </a:lnTo>
                <a:lnTo>
                  <a:pt x="1715768" y="2111124"/>
                </a:lnTo>
                <a:lnTo>
                  <a:pt x="0" y="2111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54643" flipH="1">
            <a:off x="16078791" y="9091930"/>
            <a:ext cx="1404912" cy="1728639"/>
          </a:xfrm>
          <a:custGeom>
            <a:avLst/>
            <a:gdLst/>
            <a:ahLst/>
            <a:cxnLst/>
            <a:rect l="l" t="t" r="r" b="b"/>
            <a:pathLst>
              <a:path w="1404912" h="1728639">
                <a:moveTo>
                  <a:pt x="1404912" y="0"/>
                </a:moveTo>
                <a:lnTo>
                  <a:pt x="0" y="0"/>
                </a:lnTo>
                <a:lnTo>
                  <a:pt x="0" y="1728639"/>
                </a:lnTo>
                <a:lnTo>
                  <a:pt x="1404912" y="1728639"/>
                </a:lnTo>
                <a:lnTo>
                  <a:pt x="140491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48081" y="3086100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118937" y="4571459"/>
            <a:ext cx="5246370" cy="115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>
                <a:solidFill>
                  <a:srgbClr val="FFFFFF"/>
                </a:solidFill>
                <a:latin typeface="Cranberry"/>
              </a:rPr>
              <a:t>pediatrics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77186" y="3086100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148042" y="4571459"/>
            <a:ext cx="5246370" cy="115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7704">
                <a:solidFill>
                  <a:srgbClr val="FFFFFF"/>
                </a:solidFill>
                <a:latin typeface="Cranberry"/>
              </a:rPr>
              <a:t>geriatrics</a:t>
            </a:r>
          </a:p>
        </p:txBody>
      </p:sp>
      <p:pic>
        <p:nvPicPr>
          <p:cNvPr id="13" name="Online Media 12" title="20 SECOND TIMER | LOUD ALARM ⏰">
            <a:hlinkClick r:id="" action="ppaction://media"/>
            <a:extLst>
              <a:ext uri="{FF2B5EF4-FFF2-40B4-BE49-F238E27FC236}">
                <a16:creationId xmlns:a16="http://schemas.microsoft.com/office/drawing/2014/main" id="{866646BB-6973-23CE-D224-E3E07835FD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7742764" y="8562480"/>
            <a:ext cx="2405278" cy="1358982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5C3E9196-6C14-1808-0F9A-F56D75341557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536" b="-12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749" y="1416859"/>
            <a:ext cx="16046502" cy="7380953"/>
            <a:chOff x="0" y="-19050"/>
            <a:chExt cx="4226239" cy="19439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39" cy="1924904"/>
            </a:xfrm>
            <a:custGeom>
              <a:avLst/>
              <a:gdLst/>
              <a:ahLst/>
              <a:cxnLst/>
              <a:rect l="l" t="t" r="r" b="b"/>
              <a:pathLst>
                <a:path w="4226239" h="1924904">
                  <a:moveTo>
                    <a:pt x="24606" y="0"/>
                  </a:moveTo>
                  <a:lnTo>
                    <a:pt x="4201633" y="0"/>
                  </a:lnTo>
                  <a:cubicBezTo>
                    <a:pt x="4208159" y="0"/>
                    <a:pt x="4214418" y="2592"/>
                    <a:pt x="4219032" y="7207"/>
                  </a:cubicBezTo>
                  <a:cubicBezTo>
                    <a:pt x="4223647" y="11821"/>
                    <a:pt x="4226239" y="18080"/>
                    <a:pt x="4226239" y="24606"/>
                  </a:cubicBezTo>
                  <a:lnTo>
                    <a:pt x="4226239" y="1900299"/>
                  </a:lnTo>
                  <a:cubicBezTo>
                    <a:pt x="4226239" y="1906825"/>
                    <a:pt x="4223647" y="1913083"/>
                    <a:pt x="4219032" y="1917697"/>
                  </a:cubicBezTo>
                  <a:cubicBezTo>
                    <a:pt x="4214418" y="1922312"/>
                    <a:pt x="4208159" y="1924904"/>
                    <a:pt x="4201633" y="1924904"/>
                  </a:cubicBezTo>
                  <a:lnTo>
                    <a:pt x="24606" y="1924904"/>
                  </a:lnTo>
                  <a:cubicBezTo>
                    <a:pt x="18080" y="1924904"/>
                    <a:pt x="11821" y="1922312"/>
                    <a:pt x="7207" y="1917697"/>
                  </a:cubicBezTo>
                  <a:cubicBezTo>
                    <a:pt x="2592" y="1913083"/>
                    <a:pt x="0" y="1906825"/>
                    <a:pt x="0" y="1900299"/>
                  </a:cubicBezTo>
                  <a:lnTo>
                    <a:pt x="0" y="24606"/>
                  </a:lnTo>
                  <a:cubicBezTo>
                    <a:pt x="0" y="18080"/>
                    <a:pt x="2592" y="11821"/>
                    <a:pt x="7207" y="7207"/>
                  </a:cubicBezTo>
                  <a:cubicBezTo>
                    <a:pt x="11821" y="2592"/>
                    <a:pt x="18080" y="0"/>
                    <a:pt x="24606" y="0"/>
                  </a:cubicBezTo>
                  <a:close/>
                </a:path>
              </a:pathLst>
            </a:custGeom>
            <a:solidFill>
              <a:srgbClr val="FFFB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239" cy="1943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5455" y="2059674"/>
            <a:ext cx="1501709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7200" b="1" spc="594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Be Predictable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3717" y="3718973"/>
            <a:ext cx="14900566" cy="3969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Clearly communicate classroom and school norms</a:t>
            </a:r>
          </a:p>
          <a:p>
            <a:pPr marL="1485900" lvl="2" indent="-571500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Environmental organization and routines</a:t>
            </a:r>
          </a:p>
          <a:p>
            <a:pPr marL="1485900" lvl="2" indent="-571500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Behavior expectations</a:t>
            </a:r>
          </a:p>
          <a:p>
            <a:pPr marL="1485900" lvl="2" indent="-571500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Academic expectations and grading criteria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313745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E907FC0E-6DDA-D793-7B61-4B1AA82B914B}"/>
              </a:ext>
            </a:extLst>
          </p:cNvPr>
          <p:cNvSpPr/>
          <p:nvPr/>
        </p:nvSpPr>
        <p:spPr>
          <a:xfrm>
            <a:off x="2476391" y="3924300"/>
            <a:ext cx="4448034" cy="832746"/>
          </a:xfrm>
          <a:custGeom>
            <a:avLst/>
            <a:gdLst/>
            <a:ahLst/>
            <a:cxnLst/>
            <a:rect l="l" t="t" r="r" b="b"/>
            <a:pathLst>
              <a:path w="914964" h="170593">
                <a:moveTo>
                  <a:pt x="0" y="0"/>
                </a:moveTo>
                <a:lnTo>
                  <a:pt x="914964" y="0"/>
                </a:lnTo>
                <a:lnTo>
                  <a:pt x="914964" y="170593"/>
                </a:lnTo>
                <a:lnTo>
                  <a:pt x="0" y="170593"/>
                </a:lnTo>
                <a:close/>
              </a:path>
            </a:pathLst>
          </a:custGeom>
          <a:solidFill>
            <a:srgbClr val="1A1A1A"/>
          </a:solidFill>
        </p:spPr>
        <p:txBody>
          <a:bodyPr/>
          <a:lstStyle/>
          <a:p>
            <a:pPr algn="ctr">
              <a:spcBef>
                <a:spcPts val="2400"/>
              </a:spcBef>
            </a:pPr>
            <a:r>
              <a:rPr lang="en-US" sz="5400" dirty="0">
                <a:solidFill>
                  <a:schemeClr val="bg1"/>
                </a:solidFill>
                <a:latin typeface="Oswald" panose="00000500000000000000" pitchFamily="2" charset="0"/>
              </a:rPr>
              <a:t>Classroom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13252" y="0"/>
            <a:ext cx="18288000" cy="3442596"/>
            <a:chOff x="0" y="0"/>
            <a:chExt cx="48165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478000" y="-4729397"/>
            <a:ext cx="6589579" cy="7188219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51369" y="-3442595"/>
            <a:ext cx="6432769" cy="6528696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700408" y="365455"/>
            <a:ext cx="8913683" cy="2732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Environmental Organization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6B5BA318-9432-D257-236D-C46004E1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1693DAE-63B2-9516-889B-C34184ED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DED6A3E-BADC-EEA1-8A23-E53FB122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25B4ED5-66ED-8E96-D75F-637E4FED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D2E9A481-0F64-F4A8-6F6E-38AB93E5A9CA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C54A950-1B12-B19C-0A45-FF6E17484B00}"/>
              </a:ext>
            </a:extLst>
          </p:cNvPr>
          <p:cNvSpPr txBox="1"/>
          <p:nvPr/>
        </p:nvSpPr>
        <p:spPr>
          <a:xfrm>
            <a:off x="2476390" y="5032570"/>
            <a:ext cx="444803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Supplies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Bulletin Boards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Homework baskets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Hall passes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70C181B-8AA4-9BD3-1EA7-1487DBB244B2}"/>
              </a:ext>
            </a:extLst>
          </p:cNvPr>
          <p:cNvSpPr txBox="1"/>
          <p:nvPr/>
        </p:nvSpPr>
        <p:spPr>
          <a:xfrm>
            <a:off x="11386766" y="5034198"/>
            <a:ext cx="444803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Restroom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Water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Library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Nurse</a:t>
            </a:r>
          </a:p>
          <a:p>
            <a:pPr marL="1257300" lvl="2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Counselor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05FAE77-4D6B-D380-C111-995D8B20F34E}"/>
              </a:ext>
            </a:extLst>
          </p:cNvPr>
          <p:cNvSpPr/>
          <p:nvPr/>
        </p:nvSpPr>
        <p:spPr>
          <a:xfrm>
            <a:off x="11386766" y="3924298"/>
            <a:ext cx="4448034" cy="832747"/>
          </a:xfrm>
          <a:custGeom>
            <a:avLst/>
            <a:gdLst/>
            <a:ahLst/>
            <a:cxnLst/>
            <a:rect l="l" t="t" r="r" b="b"/>
            <a:pathLst>
              <a:path w="914964" h="170593">
                <a:moveTo>
                  <a:pt x="0" y="0"/>
                </a:moveTo>
                <a:lnTo>
                  <a:pt x="914964" y="0"/>
                </a:lnTo>
                <a:lnTo>
                  <a:pt x="914964" y="170593"/>
                </a:lnTo>
                <a:lnTo>
                  <a:pt x="0" y="170593"/>
                </a:lnTo>
                <a:close/>
              </a:path>
            </a:pathLst>
          </a:custGeom>
          <a:solidFill>
            <a:srgbClr val="1A1A1A"/>
          </a:solidFill>
        </p:spPr>
        <p:txBody>
          <a:bodyPr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swald" panose="00000500000000000000" pitchFamily="2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5262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>
            <a:normAutofit/>
          </a:bodyPr>
          <a:lstStyle/>
          <a:p>
            <a:r>
              <a:rPr lang="en-US" sz="6000" b="1" dirty="0"/>
              <a:t>Classroom Expectations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BFF0A-05C3-CB74-0010-9A1DF051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8288000" cy="1028396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66244667-6B72-4E0F-F30F-E3A0B8E33BB0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40989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>
            <a:normAutofit/>
          </a:bodyPr>
          <a:lstStyle/>
          <a:p>
            <a:r>
              <a:rPr lang="en-US" sz="6000" b="1" dirty="0"/>
              <a:t>Classroom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BA561-F445-4118-4D6E-2BB0D91A4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8288000" cy="1026441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9D3FF09-2425-F9BC-27A2-C352D579AC63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17166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31353" y="2019300"/>
            <a:ext cx="7416941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OBJECTIVE</a:t>
            </a:r>
          </a:p>
        </p:txBody>
      </p:sp>
      <p:sp>
        <p:nvSpPr>
          <p:cNvPr id="4" name="Freeform 4"/>
          <p:cNvSpPr/>
          <p:nvPr/>
        </p:nvSpPr>
        <p:spPr>
          <a:xfrm rot="13292569">
            <a:off x="14242889" y="-1896737"/>
            <a:ext cx="5579345" cy="4854200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241292" y="4381500"/>
            <a:ext cx="10591800" cy="4872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Explore strategies for establishing a structured, supportive classroom learning environment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448" y="9808036"/>
            <a:ext cx="1529152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>
            <a:normAutofit/>
          </a:bodyPr>
          <a:lstStyle/>
          <a:p>
            <a:r>
              <a:rPr lang="en-US" sz="6000" b="1" dirty="0"/>
              <a:t>Classroom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E03AE-98C4-2EC0-95DB-34CF64AC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" y="-6569"/>
            <a:ext cx="18285372" cy="1031445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AB47D2B3-94AB-BC6C-8C77-7593732C328F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94701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 dirty="0">
                <a:latin typeface="Oswald Bold"/>
                <a:ea typeface="Oswald Bold"/>
                <a:cs typeface="Oswald Bold"/>
                <a:sym typeface="Oswald Bold"/>
              </a:rPr>
              <a:t>References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6B5BA318-9432-D257-236D-C46004E1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1693DAE-63B2-9516-889B-C34184ED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DED6A3E-BADC-EEA1-8A23-E53FB122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25B4ED5-66ED-8E96-D75F-637E4FED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D2E9A481-0F64-F4A8-6F6E-38AB93E5A9CA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B5077-D27E-7580-9E45-CB5D8FEABDC7}"/>
              </a:ext>
            </a:extLst>
          </p:cNvPr>
          <p:cNvSpPr txBox="1"/>
          <p:nvPr/>
        </p:nvSpPr>
        <p:spPr>
          <a:xfrm>
            <a:off x="1977734" y="3357318"/>
            <a:ext cx="14332532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50000"/>
              </a:lnSpc>
            </a:pPr>
            <a:r>
              <a:rPr lang="en-US" sz="2000" dirty="0">
                <a:effectLst/>
                <a:latin typeface="Oswald" panose="00000500000000000000" pitchFamily="2" charset="0"/>
              </a:rPr>
              <a:t>Brake, A. (2020). Right from the Start: Critical Classroom Practices for Building Teacher–Student Trust in the First 10 Weeks of Ninth Grade.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The Urban </a:t>
            </a:r>
          </a:p>
          <a:p>
            <a:pPr indent="-457200">
              <a:lnSpc>
                <a:spcPct val="150000"/>
              </a:lnSpc>
            </a:pPr>
            <a:r>
              <a:rPr lang="en-US" sz="2000" i="1" dirty="0">
                <a:latin typeface="Oswald" panose="00000500000000000000" pitchFamily="2" charset="0"/>
              </a:rPr>
              <a:t>	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Review</a:t>
            </a:r>
            <a:r>
              <a:rPr lang="en-US" sz="2000" dirty="0">
                <a:effectLst/>
                <a:latin typeface="Oswald" panose="00000500000000000000" pitchFamily="2" charset="0"/>
              </a:rPr>
              <a:t>,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52</a:t>
            </a:r>
            <a:r>
              <a:rPr lang="en-US" sz="2000" dirty="0">
                <a:effectLst/>
                <a:latin typeface="Oswald" panose="00000500000000000000" pitchFamily="2" charset="0"/>
              </a:rPr>
              <a:t>(2), 277–298. https://doi.org/10.1007/s11256-019-00528-z</a:t>
            </a:r>
          </a:p>
          <a:p>
            <a:pPr indent="-457200">
              <a:lnSpc>
                <a:spcPct val="150000"/>
              </a:lnSpc>
            </a:pPr>
            <a:endParaRPr lang="en-US" sz="2000" dirty="0">
              <a:effectLst/>
              <a:latin typeface="Oswald" panose="00000500000000000000" pitchFamily="2" charset="0"/>
            </a:endParaRPr>
          </a:p>
          <a:p>
            <a:pPr indent="-457200">
              <a:lnSpc>
                <a:spcPct val="150000"/>
              </a:lnSpc>
            </a:pPr>
            <a:r>
              <a:rPr lang="en-US" sz="2000" dirty="0" err="1">
                <a:effectLst/>
                <a:latin typeface="Oswald" panose="00000500000000000000" pitchFamily="2" charset="0"/>
              </a:rPr>
              <a:t>Demerath</a:t>
            </a:r>
            <a:r>
              <a:rPr lang="en-US" sz="2000" dirty="0">
                <a:effectLst/>
                <a:latin typeface="Oswald" panose="00000500000000000000" pitchFamily="2" charset="0"/>
              </a:rPr>
              <a:t>, P., Kemper, S., Yousuf, E., &amp; </a:t>
            </a:r>
            <a:r>
              <a:rPr lang="en-US" sz="2000" dirty="0" err="1">
                <a:effectLst/>
                <a:latin typeface="Oswald" panose="00000500000000000000" pitchFamily="2" charset="0"/>
              </a:rPr>
              <a:t>Banwo</a:t>
            </a:r>
            <a:r>
              <a:rPr lang="en-US" sz="2000" dirty="0">
                <a:effectLst/>
                <a:latin typeface="Oswald" panose="00000500000000000000" pitchFamily="2" charset="0"/>
              </a:rPr>
              <a:t>, B. (2022). A Grounded Model of How Educators Earn Students’ Trust in a High Performing U.S. Urban High</a:t>
            </a:r>
          </a:p>
          <a:p>
            <a:pPr indent="-457200">
              <a:lnSpc>
                <a:spcPct val="150000"/>
              </a:lnSpc>
            </a:pPr>
            <a:r>
              <a:rPr lang="en-US" sz="2000" dirty="0">
                <a:latin typeface="Oswald" panose="00000500000000000000" pitchFamily="2" charset="0"/>
              </a:rPr>
              <a:t>	</a:t>
            </a:r>
            <a:r>
              <a:rPr lang="en-US" sz="2000" dirty="0">
                <a:effectLst/>
                <a:latin typeface="Oswald" panose="00000500000000000000" pitchFamily="2" charset="0"/>
              </a:rPr>
              <a:t>School.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The Urban Review</a:t>
            </a:r>
            <a:r>
              <a:rPr lang="en-US" sz="2000" dirty="0">
                <a:effectLst/>
                <a:latin typeface="Oswald" panose="00000500000000000000" pitchFamily="2" charset="0"/>
              </a:rPr>
              <a:t>,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54</a:t>
            </a:r>
            <a:r>
              <a:rPr lang="en-US" sz="2000" dirty="0">
                <a:effectLst/>
                <a:latin typeface="Oswald" panose="00000500000000000000" pitchFamily="2" charset="0"/>
              </a:rPr>
              <a:t>(5), 703–732. https://doi.org/10.1007/s11256-022-00635-4</a:t>
            </a:r>
          </a:p>
          <a:p>
            <a:pPr indent="-457200">
              <a:lnSpc>
                <a:spcPct val="150000"/>
              </a:lnSpc>
            </a:pPr>
            <a:endParaRPr lang="en-US" sz="2000" dirty="0">
              <a:effectLst/>
              <a:latin typeface="Oswald" panose="00000500000000000000" pitchFamily="2" charset="0"/>
            </a:endParaRPr>
          </a:p>
          <a:p>
            <a:pPr indent="-457200">
              <a:lnSpc>
                <a:spcPct val="150000"/>
              </a:lnSpc>
            </a:pPr>
            <a:r>
              <a:rPr lang="en-US" sz="2000" dirty="0">
                <a:effectLst/>
                <a:latin typeface="Oswald" panose="00000500000000000000" pitchFamily="2" charset="0"/>
              </a:rPr>
              <a:t>Keyes, T. S. (2019). A Qualitative Inquiry: Factors That Promote Classroom Belonging and Engagement among High School Students.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School Community</a:t>
            </a:r>
          </a:p>
          <a:p>
            <a:pPr indent="-457200">
              <a:lnSpc>
                <a:spcPct val="150000"/>
              </a:lnSpc>
            </a:pPr>
            <a:r>
              <a:rPr lang="en-US" sz="2000" i="1" dirty="0">
                <a:latin typeface="Oswald" panose="00000500000000000000" pitchFamily="2" charset="0"/>
              </a:rPr>
              <a:t>	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Journal</a:t>
            </a:r>
            <a:r>
              <a:rPr lang="en-US" sz="2000" dirty="0">
                <a:effectLst/>
                <a:latin typeface="Oswald" panose="00000500000000000000" pitchFamily="2" charset="0"/>
              </a:rPr>
              <a:t>,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29</a:t>
            </a:r>
            <a:r>
              <a:rPr lang="en-US" sz="2000" dirty="0">
                <a:effectLst/>
                <a:latin typeface="Oswald" panose="00000500000000000000" pitchFamily="2" charset="0"/>
              </a:rPr>
              <a:t>(1), 171–200.</a:t>
            </a:r>
          </a:p>
          <a:p>
            <a:pPr indent="-457200">
              <a:lnSpc>
                <a:spcPct val="150000"/>
              </a:lnSpc>
            </a:pPr>
            <a:endParaRPr lang="en-US" sz="2000" dirty="0">
              <a:effectLst/>
              <a:latin typeface="Oswald" panose="00000500000000000000" pitchFamily="2" charset="0"/>
            </a:endParaRPr>
          </a:p>
          <a:p>
            <a:pPr indent="-457200">
              <a:lnSpc>
                <a:spcPct val="150000"/>
              </a:lnSpc>
            </a:pPr>
            <a:r>
              <a:rPr lang="en-US" sz="2000" dirty="0" err="1">
                <a:effectLst/>
                <a:latin typeface="Oswald" panose="00000500000000000000" pitchFamily="2" charset="0"/>
              </a:rPr>
              <a:t>Thornberg</a:t>
            </a:r>
            <a:r>
              <a:rPr lang="en-US" sz="2000" dirty="0">
                <a:effectLst/>
                <a:latin typeface="Oswald" panose="00000500000000000000" pitchFamily="2" charset="0"/>
              </a:rPr>
              <a:t>, R., Forsberg, C., </a:t>
            </a:r>
            <a:r>
              <a:rPr lang="en-US" sz="2000" dirty="0" err="1">
                <a:effectLst/>
                <a:latin typeface="Oswald" panose="00000500000000000000" pitchFamily="2" charset="0"/>
              </a:rPr>
              <a:t>Hammar</a:t>
            </a:r>
            <a:r>
              <a:rPr lang="en-US" sz="2000" dirty="0">
                <a:effectLst/>
                <a:latin typeface="Oswald" panose="00000500000000000000" pitchFamily="2" charset="0"/>
              </a:rPr>
              <a:t> </a:t>
            </a:r>
            <a:r>
              <a:rPr lang="en-US" sz="2000" dirty="0" err="1">
                <a:effectLst/>
                <a:latin typeface="Oswald" panose="00000500000000000000" pitchFamily="2" charset="0"/>
              </a:rPr>
              <a:t>Chiriac</a:t>
            </a:r>
            <a:r>
              <a:rPr lang="en-US" sz="2000" dirty="0">
                <a:effectLst/>
                <a:latin typeface="Oswald" panose="00000500000000000000" pitchFamily="2" charset="0"/>
              </a:rPr>
              <a:t>, E., &amp; </a:t>
            </a:r>
            <a:r>
              <a:rPr lang="en-US" sz="2000" dirty="0" err="1">
                <a:effectLst/>
                <a:latin typeface="Oswald" panose="00000500000000000000" pitchFamily="2" charset="0"/>
              </a:rPr>
              <a:t>Bjereld</a:t>
            </a:r>
            <a:r>
              <a:rPr lang="en-US" sz="2000" dirty="0">
                <a:effectLst/>
                <a:latin typeface="Oswald" panose="00000500000000000000" pitchFamily="2" charset="0"/>
              </a:rPr>
              <a:t>, Y. (2022). Teacher–Student Relationship Quality and Student Engagement: A Sequential</a:t>
            </a:r>
          </a:p>
          <a:p>
            <a:pPr indent="-457200">
              <a:lnSpc>
                <a:spcPct val="150000"/>
              </a:lnSpc>
            </a:pPr>
            <a:r>
              <a:rPr lang="en-US" sz="2000" dirty="0">
                <a:latin typeface="Oswald" panose="00000500000000000000" pitchFamily="2" charset="0"/>
              </a:rPr>
              <a:t>	</a:t>
            </a:r>
            <a:r>
              <a:rPr lang="en-US" sz="2000" dirty="0">
                <a:effectLst/>
                <a:latin typeface="Oswald" panose="00000500000000000000" pitchFamily="2" charset="0"/>
              </a:rPr>
              <a:t>Explanatory Mixed-Methods Study.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Research Papers in Education</a:t>
            </a:r>
            <a:r>
              <a:rPr lang="en-US" sz="2000" dirty="0">
                <a:effectLst/>
                <a:latin typeface="Oswald" panose="00000500000000000000" pitchFamily="2" charset="0"/>
              </a:rPr>
              <a:t>, </a:t>
            </a:r>
            <a:r>
              <a:rPr lang="en-US" sz="2000" i="1" dirty="0">
                <a:effectLst/>
                <a:latin typeface="Oswald" panose="00000500000000000000" pitchFamily="2" charset="0"/>
              </a:rPr>
              <a:t>37</a:t>
            </a:r>
            <a:r>
              <a:rPr lang="en-US" sz="2000" dirty="0">
                <a:effectLst/>
                <a:latin typeface="Oswald" panose="00000500000000000000" pitchFamily="2" charset="0"/>
              </a:rPr>
              <a:t>(6), 840–859. https://doi.org/10.1080/02671522.2020.1864772</a:t>
            </a:r>
          </a:p>
        </p:txBody>
      </p:sp>
    </p:spTree>
    <p:extLst>
      <p:ext uri="{BB962C8B-B14F-4D97-AF65-F5344CB8AC3E}">
        <p14:creationId xmlns:p14="http://schemas.microsoft.com/office/powerpoint/2010/main" val="357397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536" b="-12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749" y="1838704"/>
            <a:ext cx="16046502" cy="6609591"/>
            <a:chOff x="0" y="0"/>
            <a:chExt cx="4226239" cy="1740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39" cy="1740798"/>
            </a:xfrm>
            <a:custGeom>
              <a:avLst/>
              <a:gdLst/>
              <a:ahLst/>
              <a:cxnLst/>
              <a:rect l="l" t="t" r="r" b="b"/>
              <a:pathLst>
                <a:path w="4226239" h="1740798">
                  <a:moveTo>
                    <a:pt x="24606" y="0"/>
                  </a:moveTo>
                  <a:lnTo>
                    <a:pt x="4201633" y="0"/>
                  </a:lnTo>
                  <a:cubicBezTo>
                    <a:pt x="4208159" y="0"/>
                    <a:pt x="4214418" y="2592"/>
                    <a:pt x="4219032" y="7207"/>
                  </a:cubicBezTo>
                  <a:cubicBezTo>
                    <a:pt x="4223647" y="11821"/>
                    <a:pt x="4226239" y="18080"/>
                    <a:pt x="4226239" y="24606"/>
                  </a:cubicBezTo>
                  <a:lnTo>
                    <a:pt x="4226239" y="1716192"/>
                  </a:lnTo>
                  <a:cubicBezTo>
                    <a:pt x="4226239" y="1722718"/>
                    <a:pt x="4223647" y="1728976"/>
                    <a:pt x="4219032" y="1733591"/>
                  </a:cubicBezTo>
                  <a:cubicBezTo>
                    <a:pt x="4214418" y="1738205"/>
                    <a:pt x="4208159" y="1740798"/>
                    <a:pt x="4201633" y="1740798"/>
                  </a:cubicBezTo>
                  <a:lnTo>
                    <a:pt x="24606" y="1740798"/>
                  </a:lnTo>
                  <a:cubicBezTo>
                    <a:pt x="18080" y="1740798"/>
                    <a:pt x="11821" y="1738205"/>
                    <a:pt x="7207" y="1733591"/>
                  </a:cubicBezTo>
                  <a:cubicBezTo>
                    <a:pt x="2592" y="1728976"/>
                    <a:pt x="0" y="1722718"/>
                    <a:pt x="0" y="1716192"/>
                  </a:cubicBezTo>
                  <a:lnTo>
                    <a:pt x="0" y="24606"/>
                  </a:lnTo>
                  <a:cubicBezTo>
                    <a:pt x="0" y="18080"/>
                    <a:pt x="2592" y="11821"/>
                    <a:pt x="7207" y="7207"/>
                  </a:cubicBezTo>
                  <a:cubicBezTo>
                    <a:pt x="11821" y="2592"/>
                    <a:pt x="18080" y="0"/>
                    <a:pt x="24606" y="0"/>
                  </a:cubicBezTo>
                  <a:close/>
                </a:path>
              </a:pathLst>
            </a:custGeom>
            <a:solidFill>
              <a:srgbClr val="FFFB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239" cy="1759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430614" y="5000271"/>
            <a:ext cx="2258919" cy="2386909"/>
          </a:xfrm>
          <a:custGeom>
            <a:avLst/>
            <a:gdLst/>
            <a:ahLst/>
            <a:cxnLst/>
            <a:rect l="l" t="t" r="r" b="b"/>
            <a:pathLst>
              <a:path w="1998985" h="1986796">
                <a:moveTo>
                  <a:pt x="0" y="0"/>
                </a:moveTo>
                <a:lnTo>
                  <a:pt x="1998985" y="0"/>
                </a:lnTo>
                <a:lnTo>
                  <a:pt x="1998985" y="1986796"/>
                </a:lnTo>
                <a:lnTo>
                  <a:pt x="0" y="1986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06949" y="4657088"/>
            <a:ext cx="2850439" cy="2938326"/>
          </a:xfrm>
          <a:custGeom>
            <a:avLst/>
            <a:gdLst/>
            <a:ahLst/>
            <a:cxnLst/>
            <a:rect l="l" t="t" r="r" b="b"/>
            <a:pathLst>
              <a:path w="2480031" h="2480031">
                <a:moveTo>
                  <a:pt x="0" y="0"/>
                </a:moveTo>
                <a:lnTo>
                  <a:pt x="2480031" y="0"/>
                </a:lnTo>
                <a:lnTo>
                  <a:pt x="2480031" y="2480031"/>
                </a:lnTo>
                <a:lnTo>
                  <a:pt x="0" y="24800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16016" y="3093975"/>
            <a:ext cx="925596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231F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Lara Climer, EdD, MSN, 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600" y="10011408"/>
            <a:ext cx="1544204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0" y="2247900"/>
            <a:ext cx="6286500" cy="608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b="1" spc="450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What is the </a:t>
            </a:r>
            <a:r>
              <a:rPr lang="en-US" sz="5400" b="1" u="sng" spc="450" dirty="0">
                <a:latin typeface="Oswald Bold"/>
                <a:ea typeface="Oswald Bold"/>
                <a:cs typeface="Oswald Bold"/>
                <a:sym typeface="Oswald Bold"/>
              </a:rPr>
              <a:t>most</a:t>
            </a:r>
            <a:r>
              <a:rPr lang="en-US" sz="5400" b="1" spc="450" dirty="0"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5400" b="1" spc="450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significant factor supporting student learning and engagement?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8248B44-84E6-D16B-07B0-ACA807BBAE18}"/>
              </a:ext>
            </a:extLst>
          </p:cNvPr>
          <p:cNvSpPr txBox="1"/>
          <p:nvPr/>
        </p:nvSpPr>
        <p:spPr>
          <a:xfrm>
            <a:off x="223448" y="9808036"/>
            <a:ext cx="1529152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pic>
        <p:nvPicPr>
          <p:cNvPr id="5" name="Picture 4" descr="A qr code with a few squar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8F1C758-9697-F5ED-8211-DB78FE27B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958996"/>
            <a:ext cx="4660692" cy="4660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3566834" y="6919648"/>
            <a:ext cx="6969730" cy="673470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29308" y="1441813"/>
            <a:ext cx="16429384" cy="1507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6000" b="1" spc="97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Trust       Belonging and Engagement</a:t>
            </a:r>
          </a:p>
        </p:txBody>
      </p:sp>
      <p:sp>
        <p:nvSpPr>
          <p:cNvPr id="4" name="Freeform 4"/>
          <p:cNvSpPr/>
          <p:nvPr/>
        </p:nvSpPr>
        <p:spPr>
          <a:xfrm rot="13292569">
            <a:off x="14492545" y="-3488483"/>
            <a:ext cx="5579345" cy="4854200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38800" y="3771900"/>
            <a:ext cx="12362622" cy="554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Caring, respectful relationships</a:t>
            </a:r>
          </a:p>
          <a:p>
            <a:pPr marL="2057400" lvl="3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with and among students</a:t>
            </a:r>
          </a:p>
          <a:p>
            <a:pPr marL="685800" indent="-685800" algn="l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Sense of value</a:t>
            </a:r>
          </a:p>
          <a:p>
            <a:pPr marL="685800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Structure and routines</a:t>
            </a:r>
          </a:p>
          <a:p>
            <a:pPr marL="685800" indent="-685800">
              <a:lnSpc>
                <a:spcPts val="5795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400" spc="411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Support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448" y="9808036"/>
            <a:ext cx="1529152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pic>
        <p:nvPicPr>
          <p:cNvPr id="8" name="Graphic 7" descr="Arrow: Straight with solid fill">
            <a:extLst>
              <a:ext uri="{FF2B5EF4-FFF2-40B4-BE49-F238E27FC236}">
                <a16:creationId xmlns:a16="http://schemas.microsoft.com/office/drawing/2014/main" id="{35213146-04EF-5608-9E2A-CE6C018AD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3962400" y="191602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536" b="-12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749" y="1416859"/>
            <a:ext cx="16046502" cy="7380953"/>
            <a:chOff x="0" y="-19050"/>
            <a:chExt cx="4226239" cy="19439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39" cy="1924904"/>
            </a:xfrm>
            <a:custGeom>
              <a:avLst/>
              <a:gdLst/>
              <a:ahLst/>
              <a:cxnLst/>
              <a:rect l="l" t="t" r="r" b="b"/>
              <a:pathLst>
                <a:path w="4226239" h="1924904">
                  <a:moveTo>
                    <a:pt x="24606" y="0"/>
                  </a:moveTo>
                  <a:lnTo>
                    <a:pt x="4201633" y="0"/>
                  </a:lnTo>
                  <a:cubicBezTo>
                    <a:pt x="4208159" y="0"/>
                    <a:pt x="4214418" y="2592"/>
                    <a:pt x="4219032" y="7207"/>
                  </a:cubicBezTo>
                  <a:cubicBezTo>
                    <a:pt x="4223647" y="11821"/>
                    <a:pt x="4226239" y="18080"/>
                    <a:pt x="4226239" y="24606"/>
                  </a:cubicBezTo>
                  <a:lnTo>
                    <a:pt x="4226239" y="1900299"/>
                  </a:lnTo>
                  <a:cubicBezTo>
                    <a:pt x="4226239" y="1906825"/>
                    <a:pt x="4223647" y="1913083"/>
                    <a:pt x="4219032" y="1917697"/>
                  </a:cubicBezTo>
                  <a:cubicBezTo>
                    <a:pt x="4214418" y="1922312"/>
                    <a:pt x="4208159" y="1924904"/>
                    <a:pt x="4201633" y="1924904"/>
                  </a:cubicBezTo>
                  <a:lnTo>
                    <a:pt x="24606" y="1924904"/>
                  </a:lnTo>
                  <a:cubicBezTo>
                    <a:pt x="18080" y="1924904"/>
                    <a:pt x="11821" y="1922312"/>
                    <a:pt x="7207" y="1917697"/>
                  </a:cubicBezTo>
                  <a:cubicBezTo>
                    <a:pt x="2592" y="1913083"/>
                    <a:pt x="0" y="1906825"/>
                    <a:pt x="0" y="1900299"/>
                  </a:cubicBezTo>
                  <a:lnTo>
                    <a:pt x="0" y="24606"/>
                  </a:lnTo>
                  <a:cubicBezTo>
                    <a:pt x="0" y="18080"/>
                    <a:pt x="2592" y="11821"/>
                    <a:pt x="7207" y="7207"/>
                  </a:cubicBezTo>
                  <a:cubicBezTo>
                    <a:pt x="11821" y="2592"/>
                    <a:pt x="18080" y="0"/>
                    <a:pt x="24606" y="0"/>
                  </a:cubicBezTo>
                  <a:close/>
                </a:path>
              </a:pathLst>
            </a:custGeom>
            <a:solidFill>
              <a:srgbClr val="FFFB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239" cy="1943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5455" y="2059674"/>
            <a:ext cx="1501709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7200" b="1" spc="594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Be Vulnerable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3717" y="3718973"/>
            <a:ext cx="14900566" cy="3969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Never ask kids to do something you aren’t willing to do</a:t>
            </a:r>
          </a:p>
          <a:p>
            <a:pPr marL="571500" indent="-571500" algn="l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Let them know who you are</a:t>
            </a:r>
          </a:p>
          <a:p>
            <a:pPr marL="571500" indent="-571500" algn="l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Let them know you care</a:t>
            </a:r>
          </a:p>
          <a:p>
            <a:pPr marL="571500" indent="-571500" algn="l">
              <a:lnSpc>
                <a:spcPts val="5979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31F20"/>
                </a:solidFill>
                <a:latin typeface="DM Sans" pitchFamily="2" charset="0"/>
                <a:ea typeface="Open Sauce Bold Italics"/>
                <a:cs typeface="Open Sauce Bold Italics"/>
                <a:sym typeface="Open Sauce Bold Italics"/>
              </a:rPr>
              <a:t>Maintain professional boundaries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  <p:extLst>
      <p:ext uri="{BB962C8B-B14F-4D97-AF65-F5344CB8AC3E}">
        <p14:creationId xmlns:p14="http://schemas.microsoft.com/office/powerpoint/2010/main" val="263779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2926" y="688284"/>
            <a:ext cx="16535400" cy="155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48"/>
              </a:lnSpc>
            </a:pPr>
            <a:r>
              <a:rPr lang="en-US" sz="7200" b="1" spc="990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Be Approachable – Who Are You?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C4172-BA20-7C7A-A339-AE77EF2E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10" y="3390900"/>
            <a:ext cx="4177280" cy="2338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71CBD-F873-6EC5-B4A4-4799D9E5C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422" y="3389485"/>
            <a:ext cx="4177280" cy="2341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A436D-A1BE-D02B-C35F-ED953B636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125" y="6896099"/>
            <a:ext cx="4171625" cy="2350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F0C82-090D-1408-BE6A-449F1FA74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250" y="6897685"/>
            <a:ext cx="4171625" cy="2340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6B9FEB-8CEF-3EA6-3613-93D2EE3E2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668" y="6896100"/>
            <a:ext cx="4177916" cy="2350963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69F7E49B-069A-B2FB-93A5-40974F71FB0E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4190660" y="7792825"/>
            <a:ext cx="2743540" cy="270939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307470" y="7891200"/>
            <a:ext cx="7673056" cy="6454533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961256" y="1318160"/>
            <a:ext cx="12365483" cy="11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Know Your Students as People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400C3C-A66D-67DA-1B1A-98A16C17FB65}"/>
              </a:ext>
            </a:extLst>
          </p:cNvPr>
          <p:cNvGrpSpPr/>
          <p:nvPr/>
        </p:nvGrpSpPr>
        <p:grpSpPr>
          <a:xfrm>
            <a:off x="3276599" y="3167529"/>
            <a:ext cx="4508802" cy="4369017"/>
            <a:chOff x="3119683" y="2798473"/>
            <a:chExt cx="4508802" cy="4369017"/>
          </a:xfrm>
        </p:grpSpPr>
        <p:grpSp>
          <p:nvGrpSpPr>
            <p:cNvPr id="9" name="Group 9"/>
            <p:cNvGrpSpPr/>
            <p:nvPr/>
          </p:nvGrpSpPr>
          <p:grpSpPr>
            <a:xfrm>
              <a:off x="3119683" y="2798473"/>
              <a:ext cx="4448034" cy="1383972"/>
              <a:chOff x="-32560" y="-41315"/>
              <a:chExt cx="1171499" cy="2277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32560" y="-15650"/>
                <a:ext cx="1171499" cy="186244"/>
              </a:xfrm>
              <a:custGeom>
                <a:avLst/>
                <a:gdLst/>
                <a:ahLst/>
                <a:cxnLst/>
                <a:rect l="l" t="t" r="r" b="b"/>
                <a:pathLst>
                  <a:path w="914964" h="170593">
                    <a:moveTo>
                      <a:pt x="0" y="0"/>
                    </a:moveTo>
                    <a:lnTo>
                      <a:pt x="914964" y="0"/>
                    </a:lnTo>
                    <a:lnTo>
                      <a:pt x="914964" y="170593"/>
                    </a:lnTo>
                    <a:lnTo>
                      <a:pt x="0" y="170593"/>
                    </a:lnTo>
                    <a:close/>
                  </a:path>
                </a:pathLst>
              </a:custGeom>
              <a:solidFill>
                <a:srgbClr val="1A1A1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-32560" y="-41315"/>
                <a:ext cx="1139565" cy="227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400" b="1" spc="29" dirty="0">
                    <a:solidFill>
                      <a:srgbClr val="FFFFFF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Know Students By Name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301701" y="4243613"/>
              <a:ext cx="4326784" cy="29238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Seating charts</a:t>
              </a:r>
            </a:p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Name tags</a:t>
              </a:r>
            </a:p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Greeting at the door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5A542E-7414-6EF1-8982-3A8F521B9022}"/>
              </a:ext>
            </a:extLst>
          </p:cNvPr>
          <p:cNvGrpSpPr/>
          <p:nvPr/>
        </p:nvGrpSpPr>
        <p:grpSpPr>
          <a:xfrm>
            <a:off x="10296698" y="3323493"/>
            <a:ext cx="4327210" cy="4313158"/>
            <a:chOff x="11241151" y="3052737"/>
            <a:chExt cx="4327210" cy="4313158"/>
          </a:xfrm>
        </p:grpSpPr>
        <p:grpSp>
          <p:nvGrpSpPr>
            <p:cNvPr id="14" name="Group 14"/>
            <p:cNvGrpSpPr/>
            <p:nvPr/>
          </p:nvGrpSpPr>
          <p:grpSpPr>
            <a:xfrm>
              <a:off x="11241151" y="3052737"/>
              <a:ext cx="4326781" cy="1228008"/>
              <a:chOff x="2377865" y="-154150"/>
              <a:chExt cx="1139564" cy="3464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377865" y="-131826"/>
                <a:ext cx="1139564" cy="290740"/>
              </a:xfrm>
              <a:custGeom>
                <a:avLst/>
                <a:gdLst/>
                <a:ahLst/>
                <a:cxnLst/>
                <a:rect l="l" t="t" r="r" b="b"/>
                <a:pathLst>
                  <a:path w="914964" h="170593">
                    <a:moveTo>
                      <a:pt x="0" y="0"/>
                    </a:moveTo>
                    <a:lnTo>
                      <a:pt x="914964" y="0"/>
                    </a:lnTo>
                    <a:lnTo>
                      <a:pt x="914964" y="170593"/>
                    </a:lnTo>
                    <a:lnTo>
                      <a:pt x="0" y="170593"/>
                    </a:lnTo>
                    <a:close/>
                  </a:path>
                </a:pathLst>
              </a:custGeom>
              <a:solidFill>
                <a:srgbClr val="1A1A1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377865" y="-154150"/>
                <a:ext cx="1139564" cy="3464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400" b="1" spc="29" dirty="0">
                    <a:solidFill>
                      <a:srgbClr val="FFFFFF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Understand Their Lives and </a:t>
                </a:r>
              </a:p>
              <a:p>
                <a:pPr marL="0" lvl="0" indent="0" algn="ctr">
                  <a:spcBef>
                    <a:spcPct val="0"/>
                  </a:spcBef>
                </a:pPr>
                <a:r>
                  <a:rPr lang="en-US" sz="2400" b="1" spc="29" dirty="0">
                    <a:solidFill>
                      <a:srgbClr val="FFFFFF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What Matters to Them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447054" y="4442018"/>
              <a:ext cx="4121307" cy="29238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Student surveys</a:t>
              </a:r>
            </a:p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Ice breakers</a:t>
              </a:r>
            </a:p>
            <a:p>
              <a:pPr marL="342900" lvl="0" indent="-342900">
                <a:spcBef>
                  <a:spcPct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000" spc="197" dirty="0">
                  <a:solidFill>
                    <a:srgbClr val="231F20"/>
                  </a:solidFill>
                  <a:latin typeface="DM Sans"/>
                  <a:ea typeface="DM Sans"/>
                  <a:cs typeface="DM Sans"/>
                  <a:sym typeface="DM Sans"/>
                </a:rPr>
                <a:t>Check-ins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77ADEAAB-E67B-34E6-CF93-F8C9B845BD12}"/>
              </a:ext>
            </a:extLst>
          </p:cNvPr>
          <p:cNvSpPr/>
          <p:nvPr/>
        </p:nvSpPr>
        <p:spPr>
          <a:xfrm>
            <a:off x="11088320" y="7792825"/>
            <a:ext cx="2743540" cy="270939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4176364">
            <a:off x="-3584831" y="6243713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84350" y="8739012"/>
            <a:ext cx="956159" cy="910727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42028" y="8692159"/>
            <a:ext cx="1036124" cy="910727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2DED8B57-F5FD-33BF-67D4-EAAB35DEDBB4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695700"/>
            <a:chOff x="0" y="0"/>
            <a:chExt cx="48165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Student Survey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6B5BA318-9432-D257-236D-C46004E1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1693DAE-63B2-9516-889B-C34184ED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DED6A3E-BADC-EEA1-8A23-E53FB122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25B4ED5-66ED-8E96-D75F-637E4FED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596B8D-5B29-4D79-5F68-C604A12C0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8656" y="5098265"/>
            <a:ext cx="3424732" cy="3400614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D2E9A481-0F64-F4A8-6F6E-38AB93E5A9CA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E3BECA3-E289-D565-2E83-80D6FF7AD0EE}"/>
              </a:ext>
            </a:extLst>
          </p:cNvPr>
          <p:cNvSpPr txBox="1"/>
          <p:nvPr/>
        </p:nvSpPr>
        <p:spPr>
          <a:xfrm>
            <a:off x="1981200" y="4413303"/>
            <a:ext cx="777583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Demonstrate you care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Incorporate their interests and cultures into your lessons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Let them have a say – consider their learning preferences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52" y="0"/>
            <a:ext cx="18288000" cy="3442596"/>
            <a:chOff x="0" y="0"/>
            <a:chExt cx="48165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478000" y="-4729397"/>
            <a:ext cx="6589579" cy="7188219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51369" y="-3442595"/>
            <a:ext cx="6432769" cy="6528696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97988" y="1150259"/>
            <a:ext cx="12692020" cy="1308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Visual Presence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6B5BA318-9432-D257-236D-C46004E1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1693DAE-63B2-9516-889B-C34184ED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DED6A3E-BADC-EEA1-8A23-E53FB122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25B4ED5-66ED-8E96-D75F-637E4FED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D2E9A481-0F64-F4A8-6F6E-38AB93E5A9CA}"/>
              </a:ext>
            </a:extLst>
          </p:cNvPr>
          <p:cNvSpPr txBox="1"/>
          <p:nvPr/>
        </p:nvSpPr>
        <p:spPr>
          <a:xfrm>
            <a:off x="223448" y="9808036"/>
            <a:ext cx="15222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© 2024 Lara Climer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EBCB0-9271-24F4-6218-201B9BD31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3610">
            <a:off x="11625645" y="4801706"/>
            <a:ext cx="3648911" cy="4418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BD34A-F04C-8519-1338-832F9B025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720" y="3989670"/>
            <a:ext cx="3717364" cy="448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CC54A950-1B12-B19C-0A45-FF6E17484B00}"/>
              </a:ext>
            </a:extLst>
          </p:cNvPr>
          <p:cNvSpPr txBox="1"/>
          <p:nvPr/>
        </p:nvSpPr>
        <p:spPr>
          <a:xfrm>
            <a:off x="1684150" y="4701712"/>
            <a:ext cx="66294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Student interests, values, goals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Foster belongingness</a:t>
            </a:r>
          </a:p>
          <a:p>
            <a:pPr marL="1257300" lvl="2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Display</a:t>
            </a:r>
          </a:p>
          <a:p>
            <a:pPr marL="1257300" lvl="2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spc="197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Gallery walks</a:t>
            </a:r>
          </a:p>
        </p:txBody>
      </p:sp>
    </p:spTree>
    <p:extLst>
      <p:ext uri="{BB962C8B-B14F-4D97-AF65-F5344CB8AC3E}">
        <p14:creationId xmlns:p14="http://schemas.microsoft.com/office/powerpoint/2010/main" val="270607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Custom</PresentationFormat>
  <Paragraphs>112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Open Sauce Bold</vt:lpstr>
      <vt:lpstr>Oswald</vt:lpstr>
      <vt:lpstr>Cranberry</vt:lpstr>
      <vt:lpstr>Calibri</vt:lpstr>
      <vt:lpstr>Saira</vt:lpstr>
      <vt:lpstr>Aptos</vt:lpstr>
      <vt:lpstr>Arial</vt:lpstr>
      <vt:lpstr>DM Sans</vt:lpstr>
      <vt:lpstr>Open Sauce Bold Italics</vt:lpstr>
      <vt:lpstr>Canva Sans</vt:lpstr>
      <vt:lpstr>Oswald Bold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Expectations</vt:lpstr>
      <vt:lpstr>Classroom Expectations</vt:lpstr>
      <vt:lpstr>Classroom Expectations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Success From Day One: Essential First Week Procedures for New Teachers</dc:title>
  <dc:creator/>
  <cp:lastModifiedBy/>
  <cp:revision>20</cp:revision>
  <cp:lastPrinted>2024-09-26T01:09:04Z</cp:lastPrinted>
  <dcterms:created xsi:type="dcterms:W3CDTF">2006-08-16T00:00:00Z</dcterms:created>
  <dcterms:modified xsi:type="dcterms:W3CDTF">2024-09-26T01:16:01Z</dcterms:modified>
  <dc:identifier>DAGRcPzgawg</dc:identifier>
</cp:coreProperties>
</file>