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87"/>
  </p:notesMasterIdLst>
  <p:sldIdLst>
    <p:sldId id="256" r:id="rId2"/>
    <p:sldId id="262" r:id="rId3"/>
    <p:sldId id="378" r:id="rId4"/>
    <p:sldId id="379" r:id="rId5"/>
    <p:sldId id="312" r:id="rId6"/>
    <p:sldId id="257" r:id="rId7"/>
    <p:sldId id="260" r:id="rId8"/>
    <p:sldId id="323" r:id="rId9"/>
    <p:sldId id="354" r:id="rId10"/>
    <p:sldId id="355" r:id="rId11"/>
    <p:sldId id="356" r:id="rId12"/>
    <p:sldId id="357" r:id="rId13"/>
    <p:sldId id="344" r:id="rId14"/>
    <p:sldId id="309" r:id="rId15"/>
    <p:sldId id="266" r:id="rId16"/>
    <p:sldId id="365" r:id="rId17"/>
    <p:sldId id="308" r:id="rId18"/>
    <p:sldId id="259" r:id="rId19"/>
    <p:sldId id="311" r:id="rId20"/>
    <p:sldId id="318" r:id="rId21"/>
    <p:sldId id="313" r:id="rId22"/>
    <p:sldId id="314" r:id="rId23"/>
    <p:sldId id="280" r:id="rId24"/>
    <p:sldId id="366" r:id="rId25"/>
    <p:sldId id="367" r:id="rId26"/>
    <p:sldId id="300" r:id="rId27"/>
    <p:sldId id="310" r:id="rId28"/>
    <p:sldId id="302" r:id="rId29"/>
    <p:sldId id="390" r:id="rId30"/>
    <p:sldId id="332" r:id="rId31"/>
    <p:sldId id="353" r:id="rId32"/>
    <p:sldId id="333" r:id="rId33"/>
    <p:sldId id="380" r:id="rId34"/>
    <p:sldId id="382" r:id="rId35"/>
    <p:sldId id="381" r:id="rId36"/>
    <p:sldId id="334" r:id="rId37"/>
    <p:sldId id="383" r:id="rId38"/>
    <p:sldId id="361" r:id="rId39"/>
    <p:sldId id="307" r:id="rId40"/>
    <p:sldId id="345" r:id="rId41"/>
    <p:sldId id="316" r:id="rId42"/>
    <p:sldId id="324" r:id="rId43"/>
    <p:sldId id="317" r:id="rId44"/>
    <p:sldId id="283" r:id="rId45"/>
    <p:sldId id="271" r:id="rId46"/>
    <p:sldId id="346" r:id="rId47"/>
    <p:sldId id="371" r:id="rId48"/>
    <p:sldId id="347" r:id="rId49"/>
    <p:sldId id="322" r:id="rId50"/>
    <p:sldId id="360" r:id="rId51"/>
    <p:sldId id="384" r:id="rId52"/>
    <p:sldId id="358" r:id="rId53"/>
    <p:sldId id="385" r:id="rId54"/>
    <p:sldId id="264" r:id="rId55"/>
    <p:sldId id="268" r:id="rId56"/>
    <p:sldId id="303" r:id="rId57"/>
    <p:sldId id="263" r:id="rId58"/>
    <p:sldId id="265" r:id="rId59"/>
    <p:sldId id="335" r:id="rId60"/>
    <p:sldId id="352" r:id="rId61"/>
    <p:sldId id="269" r:id="rId62"/>
    <p:sldId id="289" r:id="rId63"/>
    <p:sldId id="343" r:id="rId64"/>
    <p:sldId id="276" r:id="rId65"/>
    <p:sldId id="386" r:id="rId66"/>
    <p:sldId id="370" r:id="rId67"/>
    <p:sldId id="375" r:id="rId68"/>
    <p:sldId id="387" r:id="rId69"/>
    <p:sldId id="388" r:id="rId70"/>
    <p:sldId id="389" r:id="rId71"/>
    <p:sldId id="278" r:id="rId72"/>
    <p:sldId id="284" r:id="rId73"/>
    <p:sldId id="277" r:id="rId74"/>
    <p:sldId id="279" r:id="rId75"/>
    <p:sldId id="336" r:id="rId76"/>
    <p:sldId id="337" r:id="rId77"/>
    <p:sldId id="349" r:id="rId78"/>
    <p:sldId id="286" r:id="rId79"/>
    <p:sldId id="295" r:id="rId80"/>
    <p:sldId id="340" r:id="rId81"/>
    <p:sldId id="274" r:id="rId82"/>
    <p:sldId id="338" r:id="rId83"/>
    <p:sldId id="273" r:id="rId84"/>
    <p:sldId id="275" r:id="rId85"/>
    <p:sldId id="37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4429" autoAdjust="0"/>
  </p:normalViewPr>
  <p:slideViewPr>
    <p:cSldViewPr snapToGrid="0">
      <p:cViewPr varScale="1">
        <p:scale>
          <a:sx n="83" d="100"/>
          <a:sy n="83" d="100"/>
        </p:scale>
        <p:origin x="59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5972B-3917-49D7-A10A-CACCA3F91989}"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D2B79CAF-E64F-4D67-ABB1-F0204A6BD48E}">
      <dgm:prSet custT="1"/>
      <dgm:spPr/>
      <dgm:t>
        <a:bodyPr/>
        <a:lstStyle/>
        <a:p>
          <a:r>
            <a:rPr lang="en-US" sz="1800" dirty="0"/>
            <a:t>Social Media (modeling gigs)</a:t>
          </a:r>
        </a:p>
      </dgm:t>
    </dgm:pt>
    <dgm:pt modelId="{D400A93E-7834-4939-B77C-E1BA079646CF}" type="parTrans" cxnId="{4F20DCFA-03F4-458D-BC81-3F4F5E94B3FF}">
      <dgm:prSet/>
      <dgm:spPr/>
      <dgm:t>
        <a:bodyPr/>
        <a:lstStyle/>
        <a:p>
          <a:endParaRPr lang="en-US" sz="2800"/>
        </a:p>
      </dgm:t>
    </dgm:pt>
    <dgm:pt modelId="{96D2F383-FEAC-4A28-8D6B-E863257598A5}" type="sibTrans" cxnId="{4F20DCFA-03F4-458D-BC81-3F4F5E94B3FF}">
      <dgm:prSet/>
      <dgm:spPr/>
      <dgm:t>
        <a:bodyPr/>
        <a:lstStyle/>
        <a:p>
          <a:endParaRPr lang="en-US" sz="2800"/>
        </a:p>
      </dgm:t>
    </dgm:pt>
    <dgm:pt modelId="{85A57CE7-A500-4D20-AEA7-6A458E6FB7AA}">
      <dgm:prSet custT="1"/>
      <dgm:spPr/>
      <dgm:t>
        <a:bodyPr/>
        <a:lstStyle/>
        <a:p>
          <a:r>
            <a:rPr lang="en-US" sz="1800" dirty="0"/>
            <a:t>Internet Based Commercial Sex Act (CSA) (i.e. back page or craigslist)</a:t>
          </a:r>
        </a:p>
      </dgm:t>
    </dgm:pt>
    <dgm:pt modelId="{6A0EAEEC-AD7B-4B8D-B963-F49A0895AAB2}" type="parTrans" cxnId="{8B014F2E-661B-4419-8732-00C0E952BD9E}">
      <dgm:prSet/>
      <dgm:spPr/>
      <dgm:t>
        <a:bodyPr/>
        <a:lstStyle/>
        <a:p>
          <a:endParaRPr lang="en-US" sz="2800"/>
        </a:p>
      </dgm:t>
    </dgm:pt>
    <dgm:pt modelId="{203CDC50-3438-481E-A84F-67E1176D2368}" type="sibTrans" cxnId="{8B014F2E-661B-4419-8732-00C0E952BD9E}">
      <dgm:prSet/>
      <dgm:spPr/>
      <dgm:t>
        <a:bodyPr/>
        <a:lstStyle/>
        <a:p>
          <a:endParaRPr lang="en-US" sz="2800"/>
        </a:p>
      </dgm:t>
    </dgm:pt>
    <dgm:pt modelId="{9521E416-7C76-492B-887E-DD1CB4BA9997}">
      <dgm:prSet custT="1"/>
      <dgm:spPr/>
      <dgm:t>
        <a:bodyPr/>
        <a:lstStyle/>
        <a:p>
          <a:r>
            <a:rPr lang="en-US" sz="1800" dirty="0"/>
            <a:t>Fake Massage or Spa business (strip shopping mall)</a:t>
          </a:r>
        </a:p>
      </dgm:t>
    </dgm:pt>
    <dgm:pt modelId="{59D9D653-6965-4130-8BE8-63BD5549E30F}" type="parTrans" cxnId="{7AAF9220-83A9-4A7D-BF50-81D0859442DA}">
      <dgm:prSet/>
      <dgm:spPr/>
      <dgm:t>
        <a:bodyPr/>
        <a:lstStyle/>
        <a:p>
          <a:endParaRPr lang="en-US" sz="2800"/>
        </a:p>
      </dgm:t>
    </dgm:pt>
    <dgm:pt modelId="{1A848995-F802-437D-A1C8-5614329F12D1}" type="sibTrans" cxnId="{7AAF9220-83A9-4A7D-BF50-81D0859442DA}">
      <dgm:prSet/>
      <dgm:spPr/>
      <dgm:t>
        <a:bodyPr/>
        <a:lstStyle/>
        <a:p>
          <a:endParaRPr lang="en-US" sz="2800"/>
        </a:p>
      </dgm:t>
    </dgm:pt>
    <dgm:pt modelId="{0EAF3E25-383E-4DDC-B3B2-0A00B177F38D}">
      <dgm:prSet custT="1"/>
      <dgm:spPr/>
      <dgm:t>
        <a:bodyPr/>
        <a:lstStyle/>
        <a:p>
          <a:r>
            <a:rPr lang="en-US" sz="1800" dirty="0"/>
            <a:t>Residential based commercial sex act</a:t>
          </a:r>
        </a:p>
      </dgm:t>
    </dgm:pt>
    <dgm:pt modelId="{475CCF30-8293-45BE-8C11-0A4D9F7D246A}" type="parTrans" cxnId="{B19AD0F1-8EB4-45FA-84F3-41A9F9134F83}">
      <dgm:prSet/>
      <dgm:spPr/>
      <dgm:t>
        <a:bodyPr/>
        <a:lstStyle/>
        <a:p>
          <a:endParaRPr lang="en-US" sz="2800"/>
        </a:p>
      </dgm:t>
    </dgm:pt>
    <dgm:pt modelId="{83CA20F8-B03A-472F-A9B4-60D8B1DE97EB}" type="sibTrans" cxnId="{B19AD0F1-8EB4-45FA-84F3-41A9F9134F83}">
      <dgm:prSet/>
      <dgm:spPr/>
      <dgm:t>
        <a:bodyPr/>
        <a:lstStyle/>
        <a:p>
          <a:endParaRPr lang="en-US" sz="2800"/>
        </a:p>
      </dgm:t>
    </dgm:pt>
    <dgm:pt modelId="{D5B14882-4F8A-433D-848B-988D4926BB3C}">
      <dgm:prSet custT="1"/>
      <dgm:spPr/>
      <dgm:t>
        <a:bodyPr/>
        <a:lstStyle/>
        <a:p>
          <a:r>
            <a:rPr lang="en-US" sz="1800" dirty="0"/>
            <a:t>Truck stop</a:t>
          </a:r>
        </a:p>
      </dgm:t>
    </dgm:pt>
    <dgm:pt modelId="{EDAFAE44-1476-411C-8876-57E08EF0E0CE}" type="parTrans" cxnId="{8FA7EDF7-1DB2-426C-8914-6AFA90EFA5BD}">
      <dgm:prSet/>
      <dgm:spPr/>
      <dgm:t>
        <a:bodyPr/>
        <a:lstStyle/>
        <a:p>
          <a:endParaRPr lang="en-US" sz="2800"/>
        </a:p>
      </dgm:t>
    </dgm:pt>
    <dgm:pt modelId="{D0175ED2-74F2-48DD-996C-81D05E3AADF5}" type="sibTrans" cxnId="{8FA7EDF7-1DB2-426C-8914-6AFA90EFA5BD}">
      <dgm:prSet/>
      <dgm:spPr/>
      <dgm:t>
        <a:bodyPr/>
        <a:lstStyle/>
        <a:p>
          <a:endParaRPr lang="en-US" sz="2800"/>
        </a:p>
      </dgm:t>
    </dgm:pt>
    <dgm:pt modelId="{328A06BB-1EA3-4F26-AAEA-1FA8587B6978}">
      <dgm:prSet custT="1"/>
      <dgm:spPr/>
      <dgm:t>
        <a:bodyPr/>
        <a:lstStyle/>
        <a:p>
          <a:r>
            <a:rPr lang="en-US" sz="1800" dirty="0"/>
            <a:t>Hotel</a:t>
          </a:r>
        </a:p>
      </dgm:t>
    </dgm:pt>
    <dgm:pt modelId="{4672B95B-EEA0-4C58-898C-0CFC4B0520CB}" type="parTrans" cxnId="{6018D2EA-F815-4FF6-A859-5003AF42C2F2}">
      <dgm:prSet/>
      <dgm:spPr/>
      <dgm:t>
        <a:bodyPr/>
        <a:lstStyle/>
        <a:p>
          <a:endParaRPr lang="en-US" sz="2800"/>
        </a:p>
      </dgm:t>
    </dgm:pt>
    <dgm:pt modelId="{EE2BF628-9D4F-4240-852F-F5ACE938ADC8}" type="sibTrans" cxnId="{6018D2EA-F815-4FF6-A859-5003AF42C2F2}">
      <dgm:prSet/>
      <dgm:spPr/>
      <dgm:t>
        <a:bodyPr/>
        <a:lstStyle/>
        <a:p>
          <a:endParaRPr lang="en-US" sz="2800"/>
        </a:p>
      </dgm:t>
    </dgm:pt>
    <dgm:pt modelId="{CCC696BE-9692-4B07-B110-E4202F89F56A}">
      <dgm:prSet custT="1"/>
      <dgm:spPr/>
      <dgm:t>
        <a:bodyPr/>
        <a:lstStyle/>
        <a:p>
          <a:r>
            <a:rPr lang="en-US" sz="1800" dirty="0"/>
            <a:t>Escort Service Ad (newspaper, magazine)</a:t>
          </a:r>
        </a:p>
      </dgm:t>
    </dgm:pt>
    <dgm:pt modelId="{DF36A795-9FD9-4D31-B8B6-7B636786E874}" type="parTrans" cxnId="{20C690CA-98BE-4923-88D9-9F3912011F53}">
      <dgm:prSet/>
      <dgm:spPr/>
      <dgm:t>
        <a:bodyPr/>
        <a:lstStyle/>
        <a:p>
          <a:endParaRPr lang="en-US" sz="2800"/>
        </a:p>
      </dgm:t>
    </dgm:pt>
    <dgm:pt modelId="{83C6EF88-CD54-402F-AC71-EEBB478EA31E}" type="sibTrans" cxnId="{20C690CA-98BE-4923-88D9-9F3912011F53}">
      <dgm:prSet/>
      <dgm:spPr/>
      <dgm:t>
        <a:bodyPr/>
        <a:lstStyle/>
        <a:p>
          <a:endParaRPr lang="en-US" sz="2800"/>
        </a:p>
      </dgm:t>
    </dgm:pt>
    <dgm:pt modelId="{F6E0611F-1F13-46B2-9D90-620452F6F8C3}">
      <dgm:prSet custT="1"/>
      <dgm:spPr/>
      <dgm:t>
        <a:bodyPr/>
        <a:lstStyle/>
        <a:p>
          <a:r>
            <a:rPr lang="en-US" sz="1800" dirty="0"/>
            <a:t>Prostitution (i.e. gang affiliation, pimps, madams)</a:t>
          </a:r>
        </a:p>
      </dgm:t>
    </dgm:pt>
    <dgm:pt modelId="{DE851458-6463-484F-9688-0EC5CFED52CF}" type="parTrans" cxnId="{73CE0E71-7EB3-4793-9C8B-43A620C7EA32}">
      <dgm:prSet/>
      <dgm:spPr/>
      <dgm:t>
        <a:bodyPr/>
        <a:lstStyle/>
        <a:p>
          <a:endParaRPr lang="en-US" sz="2800"/>
        </a:p>
      </dgm:t>
    </dgm:pt>
    <dgm:pt modelId="{EF482A94-8BCB-4B1D-A021-C8925F6A1F45}" type="sibTrans" cxnId="{73CE0E71-7EB3-4793-9C8B-43A620C7EA32}">
      <dgm:prSet/>
      <dgm:spPr/>
      <dgm:t>
        <a:bodyPr/>
        <a:lstStyle/>
        <a:p>
          <a:endParaRPr lang="en-US" sz="2800"/>
        </a:p>
      </dgm:t>
    </dgm:pt>
    <dgm:pt modelId="{79C01D87-96BE-43A1-87D5-135AAEE5617E}">
      <dgm:prSet custT="1"/>
      <dgm:spPr/>
      <dgm:t>
        <a:bodyPr/>
        <a:lstStyle/>
        <a:p>
          <a:r>
            <a:rPr lang="en-US" sz="1800" dirty="0"/>
            <a:t>Labor Trafficking: Restaurant/ Food Services (i.e. undocumented immigrants)</a:t>
          </a:r>
        </a:p>
      </dgm:t>
    </dgm:pt>
    <dgm:pt modelId="{E93A2D49-833B-4434-8F20-A9D37C8E0C2F}" type="parTrans" cxnId="{A8E3479A-25C1-4C79-A9CA-2EFF2F149C81}">
      <dgm:prSet/>
      <dgm:spPr/>
      <dgm:t>
        <a:bodyPr/>
        <a:lstStyle/>
        <a:p>
          <a:endParaRPr lang="en-US" sz="2800"/>
        </a:p>
      </dgm:t>
    </dgm:pt>
    <dgm:pt modelId="{B357C040-69BD-4EDD-86F4-06BF5E210C98}" type="sibTrans" cxnId="{A8E3479A-25C1-4C79-A9CA-2EFF2F149C81}">
      <dgm:prSet/>
      <dgm:spPr/>
      <dgm:t>
        <a:bodyPr/>
        <a:lstStyle/>
        <a:p>
          <a:endParaRPr lang="en-US" sz="2800"/>
        </a:p>
      </dgm:t>
    </dgm:pt>
    <dgm:pt modelId="{0672C99B-BEDB-4859-99BA-C4D54E560B18}">
      <dgm:prSet custT="1"/>
      <dgm:spPr/>
      <dgm:t>
        <a:bodyPr/>
        <a:lstStyle/>
        <a:p>
          <a:r>
            <a:rPr lang="en-US" sz="1800" dirty="0"/>
            <a:t>Traveling Sales Crews (i.e. carnivals, cruises, panhandling w/kids)</a:t>
          </a:r>
        </a:p>
      </dgm:t>
    </dgm:pt>
    <dgm:pt modelId="{107E73BD-DFBB-4182-AB1B-0365910B0ACE}" type="parTrans" cxnId="{3591FE23-937F-4C4A-AA7B-108BEC6F1C56}">
      <dgm:prSet/>
      <dgm:spPr/>
      <dgm:t>
        <a:bodyPr/>
        <a:lstStyle/>
        <a:p>
          <a:endParaRPr lang="en-US" sz="2800"/>
        </a:p>
      </dgm:t>
    </dgm:pt>
    <dgm:pt modelId="{BE60C8FC-A904-4EC1-8BC0-42EF480F5489}" type="sibTrans" cxnId="{3591FE23-937F-4C4A-AA7B-108BEC6F1C56}">
      <dgm:prSet/>
      <dgm:spPr/>
      <dgm:t>
        <a:bodyPr/>
        <a:lstStyle/>
        <a:p>
          <a:endParaRPr lang="en-US" sz="2800"/>
        </a:p>
      </dgm:t>
    </dgm:pt>
    <dgm:pt modelId="{46CA2CAF-0201-46BB-B77E-C6E1BB71874C}">
      <dgm:prSet custT="1"/>
      <dgm:spPr/>
      <dgm:t>
        <a:bodyPr/>
        <a:lstStyle/>
        <a:p>
          <a:r>
            <a:rPr lang="en-US" sz="1800" dirty="0"/>
            <a:t>Parties </a:t>
          </a:r>
        </a:p>
      </dgm:t>
    </dgm:pt>
    <dgm:pt modelId="{F7E002AC-A75F-4061-8787-5E2548A6D875}" type="sibTrans" cxnId="{47D21FFA-EF30-48C8-8F35-02AB97C3DBCF}">
      <dgm:prSet/>
      <dgm:spPr/>
      <dgm:t>
        <a:bodyPr/>
        <a:lstStyle/>
        <a:p>
          <a:endParaRPr lang="en-US" sz="2800"/>
        </a:p>
      </dgm:t>
    </dgm:pt>
    <dgm:pt modelId="{F9A37965-98F1-4638-BF25-629E0E615B8C}" type="parTrans" cxnId="{47D21FFA-EF30-48C8-8F35-02AB97C3DBCF}">
      <dgm:prSet/>
      <dgm:spPr/>
      <dgm:t>
        <a:bodyPr/>
        <a:lstStyle/>
        <a:p>
          <a:endParaRPr lang="en-US" sz="2800"/>
        </a:p>
      </dgm:t>
    </dgm:pt>
    <dgm:pt modelId="{EF69CCBB-9040-674C-9E5B-A5BCEE6331E5}" type="pres">
      <dgm:prSet presAssocID="{9F45972B-3917-49D7-A10A-CACCA3F91989}" presName="diagram" presStyleCnt="0">
        <dgm:presLayoutVars>
          <dgm:dir/>
          <dgm:resizeHandles val="exact"/>
        </dgm:presLayoutVars>
      </dgm:prSet>
      <dgm:spPr/>
    </dgm:pt>
    <dgm:pt modelId="{85FD3A28-229E-0C4F-A520-6AF29E288AB0}" type="pres">
      <dgm:prSet presAssocID="{D2B79CAF-E64F-4D67-ABB1-F0204A6BD48E}" presName="node" presStyleLbl="node1" presStyleIdx="0" presStyleCnt="11" custScaleY="62917" custLinFactY="100000" custLinFactNeighborX="3487" custLinFactNeighborY="109464">
        <dgm:presLayoutVars>
          <dgm:bulletEnabled val="1"/>
        </dgm:presLayoutVars>
      </dgm:prSet>
      <dgm:spPr/>
    </dgm:pt>
    <dgm:pt modelId="{00C17108-310C-6F4E-8986-F78073920ADC}" type="pres">
      <dgm:prSet presAssocID="{96D2F383-FEAC-4A28-8D6B-E863257598A5}" presName="sibTrans" presStyleCnt="0"/>
      <dgm:spPr/>
    </dgm:pt>
    <dgm:pt modelId="{89BDDBCD-7C92-6A4F-AAEC-FB385632608A}" type="pres">
      <dgm:prSet presAssocID="{85A57CE7-A500-4D20-AEA7-6A458E6FB7AA}" presName="node" presStyleLbl="node1" presStyleIdx="1" presStyleCnt="11">
        <dgm:presLayoutVars>
          <dgm:bulletEnabled val="1"/>
        </dgm:presLayoutVars>
      </dgm:prSet>
      <dgm:spPr/>
    </dgm:pt>
    <dgm:pt modelId="{952FA3A5-A139-4C42-9DA3-39A01A8F190A}" type="pres">
      <dgm:prSet presAssocID="{203CDC50-3438-481E-A84F-67E1176D2368}" presName="sibTrans" presStyleCnt="0"/>
      <dgm:spPr/>
    </dgm:pt>
    <dgm:pt modelId="{149A169F-C64C-964A-B41F-60F499FB1EDA}" type="pres">
      <dgm:prSet presAssocID="{9521E416-7C76-492B-887E-DD1CB4BA9997}" presName="node" presStyleLbl="node1" presStyleIdx="2" presStyleCnt="11" custLinFactX="-100000" custLinFactY="14939" custLinFactNeighborX="-117611" custLinFactNeighborY="100000">
        <dgm:presLayoutVars>
          <dgm:bulletEnabled val="1"/>
        </dgm:presLayoutVars>
      </dgm:prSet>
      <dgm:spPr/>
    </dgm:pt>
    <dgm:pt modelId="{7AD81C2E-2226-214A-B05B-709BBCD595B9}" type="pres">
      <dgm:prSet presAssocID="{1A848995-F802-437D-A1C8-5614329F12D1}" presName="sibTrans" presStyleCnt="0"/>
      <dgm:spPr/>
    </dgm:pt>
    <dgm:pt modelId="{7394145A-49E0-B448-AAE3-2FAB67AA3847}" type="pres">
      <dgm:prSet presAssocID="{0EAF3E25-383E-4DDC-B3B2-0A00B177F38D}" presName="node" presStyleLbl="node1" presStyleIdx="3" presStyleCnt="11" custLinFactX="-100000" custLinFactY="16045" custLinFactNeighborX="-118501" custLinFactNeighborY="100000">
        <dgm:presLayoutVars>
          <dgm:bulletEnabled val="1"/>
        </dgm:presLayoutVars>
      </dgm:prSet>
      <dgm:spPr/>
    </dgm:pt>
    <dgm:pt modelId="{0CAB7B02-76D6-764D-B771-B158CC4A3755}" type="pres">
      <dgm:prSet presAssocID="{83CA20F8-B03A-472F-A9B4-60D8B1DE97EB}" presName="sibTrans" presStyleCnt="0"/>
      <dgm:spPr/>
    </dgm:pt>
    <dgm:pt modelId="{CD0BD5AE-09B7-9B40-AB11-0EBF3EB25431}" type="pres">
      <dgm:prSet presAssocID="{D5B14882-4F8A-433D-848B-988D4926BB3C}" presName="node" presStyleLbl="node1" presStyleIdx="4" presStyleCnt="11" custScaleY="61633" custLinFactX="100000" custLinFactNeighborX="122785" custLinFactNeighborY="92492">
        <dgm:presLayoutVars>
          <dgm:bulletEnabled val="1"/>
        </dgm:presLayoutVars>
      </dgm:prSet>
      <dgm:spPr/>
    </dgm:pt>
    <dgm:pt modelId="{A1D54103-EB43-BD42-B4A7-0BED69F2ED4B}" type="pres">
      <dgm:prSet presAssocID="{D0175ED2-74F2-48DD-996C-81D05E3AADF5}" presName="sibTrans" presStyleCnt="0"/>
      <dgm:spPr/>
    </dgm:pt>
    <dgm:pt modelId="{54FEA048-0002-634B-8C4A-860EAE3273CF}" type="pres">
      <dgm:prSet presAssocID="{328A06BB-1EA3-4F26-AAEA-1FA8587B6978}" presName="node" presStyleLbl="node1" presStyleIdx="5" presStyleCnt="11" custScaleY="63411" custLinFactNeighborX="3491" custLinFactNeighborY="93374">
        <dgm:presLayoutVars>
          <dgm:bulletEnabled val="1"/>
        </dgm:presLayoutVars>
      </dgm:prSet>
      <dgm:spPr/>
    </dgm:pt>
    <dgm:pt modelId="{19147B75-E411-4E4D-B526-F9088531EF81}" type="pres">
      <dgm:prSet presAssocID="{EE2BF628-9D4F-4240-852F-F5ACE938ADC8}" presName="sibTrans" presStyleCnt="0"/>
      <dgm:spPr/>
    </dgm:pt>
    <dgm:pt modelId="{FDB55F52-7C02-1A4B-A01D-AE10AE2385F6}" type="pres">
      <dgm:prSet presAssocID="{46CA2CAF-0201-46BB-B77E-C6E1BB71874C}" presName="node" presStyleLbl="node1" presStyleIdx="6" presStyleCnt="11" custLinFactNeighborX="3090" custLinFactNeighborY="-1727">
        <dgm:presLayoutVars>
          <dgm:bulletEnabled val="1"/>
        </dgm:presLayoutVars>
      </dgm:prSet>
      <dgm:spPr/>
    </dgm:pt>
    <dgm:pt modelId="{381DA8CA-641E-E449-A968-C6764BD7DD0D}" type="pres">
      <dgm:prSet presAssocID="{F7E002AC-A75F-4061-8787-5E2548A6D875}" presName="sibTrans" presStyleCnt="0"/>
      <dgm:spPr/>
    </dgm:pt>
    <dgm:pt modelId="{C5834A26-866B-224D-BC2A-5301F953CFDB}" type="pres">
      <dgm:prSet presAssocID="{CCC696BE-9692-4B07-B110-E4202F89F56A}" presName="node" presStyleLbl="node1" presStyleIdx="7" presStyleCnt="11" custLinFactNeighborX="2400" custLinFactNeighborY="-1727">
        <dgm:presLayoutVars>
          <dgm:bulletEnabled val="1"/>
        </dgm:presLayoutVars>
      </dgm:prSet>
      <dgm:spPr/>
    </dgm:pt>
    <dgm:pt modelId="{CF620C9F-7B12-7B4A-B4A9-0303705EA247}" type="pres">
      <dgm:prSet presAssocID="{83C6EF88-CD54-402F-AC71-EEBB478EA31E}" presName="sibTrans" presStyleCnt="0"/>
      <dgm:spPr/>
    </dgm:pt>
    <dgm:pt modelId="{6C5514E1-AB5E-A946-B7F3-C52C98E49674}" type="pres">
      <dgm:prSet presAssocID="{F6E0611F-1F13-46B2-9D90-620452F6F8C3}" presName="node" presStyleLbl="node1" presStyleIdx="8" presStyleCnt="11" custLinFactX="65700" custLinFactY="-100000" custLinFactNeighborX="100000" custLinFactNeighborY="-136716">
        <dgm:presLayoutVars>
          <dgm:bulletEnabled val="1"/>
        </dgm:presLayoutVars>
      </dgm:prSet>
      <dgm:spPr/>
    </dgm:pt>
    <dgm:pt modelId="{B458410F-9D01-AB4F-BA7B-A43B29A3A54C}" type="pres">
      <dgm:prSet presAssocID="{EF482A94-8BCB-4B1D-A021-C8925F6A1F45}" presName="sibTrans" presStyleCnt="0"/>
      <dgm:spPr/>
    </dgm:pt>
    <dgm:pt modelId="{540174AF-B92A-5E47-B504-5604852316ED}" type="pres">
      <dgm:prSet presAssocID="{79C01D87-96BE-43A1-87D5-135AAEE5617E}" presName="node" presStyleLbl="node1" presStyleIdx="9" presStyleCnt="11" custLinFactX="-64348" custLinFactY="-100000" custLinFactNeighborX="-100000" custLinFactNeighborY="-136716">
        <dgm:presLayoutVars>
          <dgm:bulletEnabled val="1"/>
        </dgm:presLayoutVars>
      </dgm:prSet>
      <dgm:spPr/>
    </dgm:pt>
    <dgm:pt modelId="{F1C43344-97B5-F748-ABC6-9F32A53DC704}" type="pres">
      <dgm:prSet presAssocID="{B357C040-69BD-4EDD-86F4-06BF5E210C98}" presName="sibTrans" presStyleCnt="0"/>
      <dgm:spPr/>
    </dgm:pt>
    <dgm:pt modelId="{F2C8C665-E22C-AF4E-8EA0-8E44111E6BF3}" type="pres">
      <dgm:prSet presAssocID="{0672C99B-BEDB-4859-99BA-C4D54E560B18}" presName="node" presStyleLbl="node1" presStyleIdx="10" presStyleCnt="11" custLinFactY="-100000" custLinFactNeighborX="55804" custLinFactNeighborY="-136716">
        <dgm:presLayoutVars>
          <dgm:bulletEnabled val="1"/>
        </dgm:presLayoutVars>
      </dgm:prSet>
      <dgm:spPr/>
    </dgm:pt>
  </dgm:ptLst>
  <dgm:cxnLst>
    <dgm:cxn modelId="{7AAF9220-83A9-4A7D-BF50-81D0859442DA}" srcId="{9F45972B-3917-49D7-A10A-CACCA3F91989}" destId="{9521E416-7C76-492B-887E-DD1CB4BA9997}" srcOrd="2" destOrd="0" parTransId="{59D9D653-6965-4130-8BE8-63BD5549E30F}" sibTransId="{1A848995-F802-437D-A1C8-5614329F12D1}"/>
    <dgm:cxn modelId="{3591FE23-937F-4C4A-AA7B-108BEC6F1C56}" srcId="{9F45972B-3917-49D7-A10A-CACCA3F91989}" destId="{0672C99B-BEDB-4859-99BA-C4D54E560B18}" srcOrd="10" destOrd="0" parTransId="{107E73BD-DFBB-4182-AB1B-0365910B0ACE}" sibTransId="{BE60C8FC-A904-4EC1-8BC0-42EF480F5489}"/>
    <dgm:cxn modelId="{8B014F2E-661B-4419-8732-00C0E952BD9E}" srcId="{9F45972B-3917-49D7-A10A-CACCA3F91989}" destId="{85A57CE7-A500-4D20-AEA7-6A458E6FB7AA}" srcOrd="1" destOrd="0" parTransId="{6A0EAEEC-AD7B-4B8D-B963-F49A0895AAB2}" sibTransId="{203CDC50-3438-481E-A84F-67E1176D2368}"/>
    <dgm:cxn modelId="{BDC9BE45-4B65-A541-BDE2-AE20E99B534C}" type="presOf" srcId="{85A57CE7-A500-4D20-AEA7-6A458E6FB7AA}" destId="{89BDDBCD-7C92-6A4F-AAEC-FB385632608A}" srcOrd="0" destOrd="0" presId="urn:microsoft.com/office/officeart/2005/8/layout/default"/>
    <dgm:cxn modelId="{9A0E1C5E-B894-2446-8670-CC7D73D4904C}" type="presOf" srcId="{328A06BB-1EA3-4F26-AAEA-1FA8587B6978}" destId="{54FEA048-0002-634B-8C4A-860EAE3273CF}" srcOrd="0" destOrd="0" presId="urn:microsoft.com/office/officeart/2005/8/layout/default"/>
    <dgm:cxn modelId="{73CE0E71-7EB3-4793-9C8B-43A620C7EA32}" srcId="{9F45972B-3917-49D7-A10A-CACCA3F91989}" destId="{F6E0611F-1F13-46B2-9D90-620452F6F8C3}" srcOrd="8" destOrd="0" parTransId="{DE851458-6463-484F-9688-0EC5CFED52CF}" sibTransId="{EF482A94-8BCB-4B1D-A021-C8925F6A1F45}"/>
    <dgm:cxn modelId="{E8F1D279-CB51-6D4D-87B2-5E6C7128A348}" type="presOf" srcId="{D2B79CAF-E64F-4D67-ABB1-F0204A6BD48E}" destId="{85FD3A28-229E-0C4F-A520-6AF29E288AB0}" srcOrd="0" destOrd="0" presId="urn:microsoft.com/office/officeart/2005/8/layout/default"/>
    <dgm:cxn modelId="{3181867C-56D4-C948-A1B0-791F89865923}" type="presOf" srcId="{F6E0611F-1F13-46B2-9D90-620452F6F8C3}" destId="{6C5514E1-AB5E-A946-B7F3-C52C98E49674}" srcOrd="0" destOrd="0" presId="urn:microsoft.com/office/officeart/2005/8/layout/default"/>
    <dgm:cxn modelId="{724B3A99-921E-F84D-884D-D76ABF9B2FD3}" type="presOf" srcId="{46CA2CAF-0201-46BB-B77E-C6E1BB71874C}" destId="{FDB55F52-7C02-1A4B-A01D-AE10AE2385F6}" srcOrd="0" destOrd="0" presId="urn:microsoft.com/office/officeart/2005/8/layout/default"/>
    <dgm:cxn modelId="{A8E3479A-25C1-4C79-A9CA-2EFF2F149C81}" srcId="{9F45972B-3917-49D7-A10A-CACCA3F91989}" destId="{79C01D87-96BE-43A1-87D5-135AAEE5617E}" srcOrd="9" destOrd="0" parTransId="{E93A2D49-833B-4434-8F20-A9D37C8E0C2F}" sibTransId="{B357C040-69BD-4EDD-86F4-06BF5E210C98}"/>
    <dgm:cxn modelId="{D865FAA1-68A6-034C-9252-44F7E96F107E}" type="presOf" srcId="{79C01D87-96BE-43A1-87D5-135AAEE5617E}" destId="{540174AF-B92A-5E47-B504-5604852316ED}" srcOrd="0" destOrd="0" presId="urn:microsoft.com/office/officeart/2005/8/layout/default"/>
    <dgm:cxn modelId="{7C1C2BA2-2E24-D243-9A56-D1DF5A77F119}" type="presOf" srcId="{0672C99B-BEDB-4859-99BA-C4D54E560B18}" destId="{F2C8C665-E22C-AF4E-8EA0-8E44111E6BF3}" srcOrd="0" destOrd="0" presId="urn:microsoft.com/office/officeart/2005/8/layout/default"/>
    <dgm:cxn modelId="{11FB86A6-BE38-D843-BE34-1C20C1AFDDFC}" type="presOf" srcId="{CCC696BE-9692-4B07-B110-E4202F89F56A}" destId="{C5834A26-866B-224D-BC2A-5301F953CFDB}" srcOrd="0" destOrd="0" presId="urn:microsoft.com/office/officeart/2005/8/layout/default"/>
    <dgm:cxn modelId="{F2E6B7C4-87E3-694F-85DC-14B90F6A58A3}" type="presOf" srcId="{D5B14882-4F8A-433D-848B-988D4926BB3C}" destId="{CD0BD5AE-09B7-9B40-AB11-0EBF3EB25431}" srcOrd="0" destOrd="0" presId="urn:microsoft.com/office/officeart/2005/8/layout/default"/>
    <dgm:cxn modelId="{CACB21C6-B210-454E-883B-E64DCA939AE5}" type="presOf" srcId="{9F45972B-3917-49D7-A10A-CACCA3F91989}" destId="{EF69CCBB-9040-674C-9E5B-A5BCEE6331E5}" srcOrd="0" destOrd="0" presId="urn:microsoft.com/office/officeart/2005/8/layout/default"/>
    <dgm:cxn modelId="{20C690CA-98BE-4923-88D9-9F3912011F53}" srcId="{9F45972B-3917-49D7-A10A-CACCA3F91989}" destId="{CCC696BE-9692-4B07-B110-E4202F89F56A}" srcOrd="7" destOrd="0" parTransId="{DF36A795-9FD9-4D31-B8B6-7B636786E874}" sibTransId="{83C6EF88-CD54-402F-AC71-EEBB478EA31E}"/>
    <dgm:cxn modelId="{6018D2EA-F815-4FF6-A859-5003AF42C2F2}" srcId="{9F45972B-3917-49D7-A10A-CACCA3F91989}" destId="{328A06BB-1EA3-4F26-AAEA-1FA8587B6978}" srcOrd="5" destOrd="0" parTransId="{4672B95B-EEA0-4C58-898C-0CFC4B0520CB}" sibTransId="{EE2BF628-9D4F-4240-852F-F5ACE938ADC8}"/>
    <dgm:cxn modelId="{B3D298EB-165D-5244-8917-5BE260354412}" type="presOf" srcId="{0EAF3E25-383E-4DDC-B3B2-0A00B177F38D}" destId="{7394145A-49E0-B448-AAE3-2FAB67AA3847}" srcOrd="0" destOrd="0" presId="urn:microsoft.com/office/officeart/2005/8/layout/default"/>
    <dgm:cxn modelId="{B19AD0F1-8EB4-45FA-84F3-41A9F9134F83}" srcId="{9F45972B-3917-49D7-A10A-CACCA3F91989}" destId="{0EAF3E25-383E-4DDC-B3B2-0A00B177F38D}" srcOrd="3" destOrd="0" parTransId="{475CCF30-8293-45BE-8C11-0A4D9F7D246A}" sibTransId="{83CA20F8-B03A-472F-A9B4-60D8B1DE97EB}"/>
    <dgm:cxn modelId="{8FA7EDF7-1DB2-426C-8914-6AFA90EFA5BD}" srcId="{9F45972B-3917-49D7-A10A-CACCA3F91989}" destId="{D5B14882-4F8A-433D-848B-988D4926BB3C}" srcOrd="4" destOrd="0" parTransId="{EDAFAE44-1476-411C-8876-57E08EF0E0CE}" sibTransId="{D0175ED2-74F2-48DD-996C-81D05E3AADF5}"/>
    <dgm:cxn modelId="{47D21FFA-EF30-48C8-8F35-02AB97C3DBCF}" srcId="{9F45972B-3917-49D7-A10A-CACCA3F91989}" destId="{46CA2CAF-0201-46BB-B77E-C6E1BB71874C}" srcOrd="6" destOrd="0" parTransId="{F9A37965-98F1-4638-BF25-629E0E615B8C}" sibTransId="{F7E002AC-A75F-4061-8787-5E2548A6D875}"/>
    <dgm:cxn modelId="{4F20DCFA-03F4-458D-BC81-3F4F5E94B3FF}" srcId="{9F45972B-3917-49D7-A10A-CACCA3F91989}" destId="{D2B79CAF-E64F-4D67-ABB1-F0204A6BD48E}" srcOrd="0" destOrd="0" parTransId="{D400A93E-7834-4939-B77C-E1BA079646CF}" sibTransId="{96D2F383-FEAC-4A28-8D6B-E863257598A5}"/>
    <dgm:cxn modelId="{8A02B5FC-048E-F24D-9172-438A1CF90F08}" type="presOf" srcId="{9521E416-7C76-492B-887E-DD1CB4BA9997}" destId="{149A169F-C64C-964A-B41F-60F499FB1EDA}" srcOrd="0" destOrd="0" presId="urn:microsoft.com/office/officeart/2005/8/layout/default"/>
    <dgm:cxn modelId="{27F0C150-BD5D-6341-BB44-8C3B7ECD6A48}" type="presParOf" srcId="{EF69CCBB-9040-674C-9E5B-A5BCEE6331E5}" destId="{85FD3A28-229E-0C4F-A520-6AF29E288AB0}" srcOrd="0" destOrd="0" presId="urn:microsoft.com/office/officeart/2005/8/layout/default"/>
    <dgm:cxn modelId="{E0FC5D83-E802-F242-A82F-554BA8C25A65}" type="presParOf" srcId="{EF69CCBB-9040-674C-9E5B-A5BCEE6331E5}" destId="{00C17108-310C-6F4E-8986-F78073920ADC}" srcOrd="1" destOrd="0" presId="urn:microsoft.com/office/officeart/2005/8/layout/default"/>
    <dgm:cxn modelId="{8A6C3DA1-EFE6-824A-A888-DADD9EB61029}" type="presParOf" srcId="{EF69CCBB-9040-674C-9E5B-A5BCEE6331E5}" destId="{89BDDBCD-7C92-6A4F-AAEC-FB385632608A}" srcOrd="2" destOrd="0" presId="urn:microsoft.com/office/officeart/2005/8/layout/default"/>
    <dgm:cxn modelId="{6138D175-A9C2-5441-95CF-C1E594C71613}" type="presParOf" srcId="{EF69CCBB-9040-674C-9E5B-A5BCEE6331E5}" destId="{952FA3A5-A139-4C42-9DA3-39A01A8F190A}" srcOrd="3" destOrd="0" presId="urn:microsoft.com/office/officeart/2005/8/layout/default"/>
    <dgm:cxn modelId="{F7D8FEDD-EE69-8643-93F2-64DFEE872076}" type="presParOf" srcId="{EF69CCBB-9040-674C-9E5B-A5BCEE6331E5}" destId="{149A169F-C64C-964A-B41F-60F499FB1EDA}" srcOrd="4" destOrd="0" presId="urn:microsoft.com/office/officeart/2005/8/layout/default"/>
    <dgm:cxn modelId="{E009AA5D-4D53-804A-AAE0-C6FCD2C76999}" type="presParOf" srcId="{EF69CCBB-9040-674C-9E5B-A5BCEE6331E5}" destId="{7AD81C2E-2226-214A-B05B-709BBCD595B9}" srcOrd="5" destOrd="0" presId="urn:microsoft.com/office/officeart/2005/8/layout/default"/>
    <dgm:cxn modelId="{05946B51-B1BA-554D-9D46-74C55F9569DA}" type="presParOf" srcId="{EF69CCBB-9040-674C-9E5B-A5BCEE6331E5}" destId="{7394145A-49E0-B448-AAE3-2FAB67AA3847}" srcOrd="6" destOrd="0" presId="urn:microsoft.com/office/officeart/2005/8/layout/default"/>
    <dgm:cxn modelId="{021318BD-1871-5D4C-9C21-B881B999E2E8}" type="presParOf" srcId="{EF69CCBB-9040-674C-9E5B-A5BCEE6331E5}" destId="{0CAB7B02-76D6-764D-B771-B158CC4A3755}" srcOrd="7" destOrd="0" presId="urn:microsoft.com/office/officeart/2005/8/layout/default"/>
    <dgm:cxn modelId="{16052423-975D-2442-B48A-622C1F70B1CF}" type="presParOf" srcId="{EF69CCBB-9040-674C-9E5B-A5BCEE6331E5}" destId="{CD0BD5AE-09B7-9B40-AB11-0EBF3EB25431}" srcOrd="8" destOrd="0" presId="urn:microsoft.com/office/officeart/2005/8/layout/default"/>
    <dgm:cxn modelId="{A86CFA8A-7F40-BC4B-A48C-0D67CB987BBA}" type="presParOf" srcId="{EF69CCBB-9040-674C-9E5B-A5BCEE6331E5}" destId="{A1D54103-EB43-BD42-B4A7-0BED69F2ED4B}" srcOrd="9" destOrd="0" presId="urn:microsoft.com/office/officeart/2005/8/layout/default"/>
    <dgm:cxn modelId="{C9464B0D-8452-6D46-A983-FE2AB2160C89}" type="presParOf" srcId="{EF69CCBB-9040-674C-9E5B-A5BCEE6331E5}" destId="{54FEA048-0002-634B-8C4A-860EAE3273CF}" srcOrd="10" destOrd="0" presId="urn:microsoft.com/office/officeart/2005/8/layout/default"/>
    <dgm:cxn modelId="{6D4C951E-A4AD-C046-9666-8B1841DF5F26}" type="presParOf" srcId="{EF69CCBB-9040-674C-9E5B-A5BCEE6331E5}" destId="{19147B75-E411-4E4D-B526-F9088531EF81}" srcOrd="11" destOrd="0" presId="urn:microsoft.com/office/officeart/2005/8/layout/default"/>
    <dgm:cxn modelId="{88EC0FE1-5F27-344E-9043-09F0FB7CBFF6}" type="presParOf" srcId="{EF69CCBB-9040-674C-9E5B-A5BCEE6331E5}" destId="{FDB55F52-7C02-1A4B-A01D-AE10AE2385F6}" srcOrd="12" destOrd="0" presId="urn:microsoft.com/office/officeart/2005/8/layout/default"/>
    <dgm:cxn modelId="{6562AC38-B6C1-2A47-9B77-0691DD775F64}" type="presParOf" srcId="{EF69CCBB-9040-674C-9E5B-A5BCEE6331E5}" destId="{381DA8CA-641E-E449-A968-C6764BD7DD0D}" srcOrd="13" destOrd="0" presId="urn:microsoft.com/office/officeart/2005/8/layout/default"/>
    <dgm:cxn modelId="{40021074-49AF-A440-9E8A-D67641D198D4}" type="presParOf" srcId="{EF69CCBB-9040-674C-9E5B-A5BCEE6331E5}" destId="{C5834A26-866B-224D-BC2A-5301F953CFDB}" srcOrd="14" destOrd="0" presId="urn:microsoft.com/office/officeart/2005/8/layout/default"/>
    <dgm:cxn modelId="{8F1308E9-1751-524C-8B87-D215C0265C11}" type="presParOf" srcId="{EF69CCBB-9040-674C-9E5B-A5BCEE6331E5}" destId="{CF620C9F-7B12-7B4A-B4A9-0303705EA247}" srcOrd="15" destOrd="0" presId="urn:microsoft.com/office/officeart/2005/8/layout/default"/>
    <dgm:cxn modelId="{1C90D9C0-7559-F042-90CB-2A08EEF0D019}" type="presParOf" srcId="{EF69CCBB-9040-674C-9E5B-A5BCEE6331E5}" destId="{6C5514E1-AB5E-A946-B7F3-C52C98E49674}" srcOrd="16" destOrd="0" presId="urn:microsoft.com/office/officeart/2005/8/layout/default"/>
    <dgm:cxn modelId="{1904336A-1B9F-B941-862E-52A92EC58E7C}" type="presParOf" srcId="{EF69CCBB-9040-674C-9E5B-A5BCEE6331E5}" destId="{B458410F-9D01-AB4F-BA7B-A43B29A3A54C}" srcOrd="17" destOrd="0" presId="urn:microsoft.com/office/officeart/2005/8/layout/default"/>
    <dgm:cxn modelId="{6CB2F16F-000C-3D4A-8F2E-00CB37CF542D}" type="presParOf" srcId="{EF69CCBB-9040-674C-9E5B-A5BCEE6331E5}" destId="{540174AF-B92A-5E47-B504-5604852316ED}" srcOrd="18" destOrd="0" presId="urn:microsoft.com/office/officeart/2005/8/layout/default"/>
    <dgm:cxn modelId="{1524B1DE-7294-EE44-B817-ADDC92542D51}" type="presParOf" srcId="{EF69CCBB-9040-674C-9E5B-A5BCEE6331E5}" destId="{F1C43344-97B5-F748-ABC6-9F32A53DC704}" srcOrd="19" destOrd="0" presId="urn:microsoft.com/office/officeart/2005/8/layout/default"/>
    <dgm:cxn modelId="{D4028B51-6137-BE47-A3D7-D46B55874BCA}" type="presParOf" srcId="{EF69CCBB-9040-674C-9E5B-A5BCEE6331E5}" destId="{F2C8C665-E22C-AF4E-8EA0-8E44111E6BF3}"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D3A28-229E-0C4F-A520-6AF29E288AB0}">
      <dsp:nvSpPr>
        <dsp:cNvPr id="0" name=""/>
        <dsp:cNvSpPr/>
      </dsp:nvSpPr>
      <dsp:spPr>
        <a:xfrm>
          <a:off x="545143" y="3195352"/>
          <a:ext cx="2334722" cy="88136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Social Media (modeling gigs)</a:t>
          </a:r>
        </a:p>
      </dsp:txBody>
      <dsp:txXfrm>
        <a:off x="545143" y="3195352"/>
        <a:ext cx="2334722" cy="881362"/>
      </dsp:txXfrm>
    </dsp:sp>
    <dsp:sp modelId="{89BDDBCD-7C92-6A4F-AAEC-FB385632608A}">
      <dsp:nvSpPr>
        <dsp:cNvPr id="0" name=""/>
        <dsp:cNvSpPr/>
      </dsp:nvSpPr>
      <dsp:spPr>
        <a:xfrm>
          <a:off x="3031926" y="1374"/>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Internet Based Commercial Sex Act (CSA) (i.e. back page or craigslist)</a:t>
          </a:r>
        </a:p>
      </dsp:txBody>
      <dsp:txXfrm>
        <a:off x="3031926" y="1374"/>
        <a:ext cx="2334722" cy="1400833"/>
      </dsp:txXfrm>
    </dsp:sp>
    <dsp:sp modelId="{149A169F-C64C-964A-B41F-60F499FB1EDA}">
      <dsp:nvSpPr>
        <dsp:cNvPr id="0" name=""/>
        <dsp:cNvSpPr/>
      </dsp:nvSpPr>
      <dsp:spPr>
        <a:xfrm>
          <a:off x="519508" y="1611479"/>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Fake Massage or Spa business (strip shopping mall)</a:t>
          </a:r>
        </a:p>
      </dsp:txBody>
      <dsp:txXfrm>
        <a:off x="519508" y="1611479"/>
        <a:ext cx="2334722" cy="1400833"/>
      </dsp:txXfrm>
    </dsp:sp>
    <dsp:sp modelId="{7394145A-49E0-B448-AAE3-2FAB67AA3847}">
      <dsp:nvSpPr>
        <dsp:cNvPr id="0" name=""/>
        <dsp:cNvSpPr/>
      </dsp:nvSpPr>
      <dsp:spPr>
        <a:xfrm>
          <a:off x="3066923" y="1626972"/>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Residential based commercial sex act</a:t>
          </a:r>
        </a:p>
      </dsp:txBody>
      <dsp:txXfrm>
        <a:off x="3066923" y="1626972"/>
        <a:ext cx="2334722" cy="1400833"/>
      </dsp:txXfrm>
    </dsp:sp>
    <dsp:sp modelId="{CD0BD5AE-09B7-9B40-AB11-0EBF3EB25431}">
      <dsp:nvSpPr>
        <dsp:cNvPr id="0" name=""/>
        <dsp:cNvSpPr/>
      </dsp:nvSpPr>
      <dsp:spPr>
        <a:xfrm>
          <a:off x="5665143" y="3200068"/>
          <a:ext cx="2334722" cy="86337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Truck stop</a:t>
          </a:r>
        </a:p>
      </dsp:txBody>
      <dsp:txXfrm>
        <a:off x="5665143" y="3200068"/>
        <a:ext cx="2334722" cy="863375"/>
      </dsp:txXfrm>
    </dsp:sp>
    <dsp:sp modelId="{54FEA048-0002-634B-8C4A-860EAE3273CF}">
      <dsp:nvSpPr>
        <dsp:cNvPr id="0" name=""/>
        <dsp:cNvSpPr/>
      </dsp:nvSpPr>
      <dsp:spPr>
        <a:xfrm>
          <a:off x="3113431" y="3199970"/>
          <a:ext cx="2334722" cy="88828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Hotel</a:t>
          </a:r>
        </a:p>
      </dsp:txBody>
      <dsp:txXfrm>
        <a:off x="3113431" y="3199970"/>
        <a:ext cx="2334722" cy="888282"/>
      </dsp:txXfrm>
    </dsp:sp>
    <dsp:sp modelId="{FDB55F52-7C02-1A4B-A01D-AE10AE2385F6}">
      <dsp:nvSpPr>
        <dsp:cNvPr id="0" name=""/>
        <dsp:cNvSpPr/>
      </dsp:nvSpPr>
      <dsp:spPr>
        <a:xfrm>
          <a:off x="5672264" y="1611488"/>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Parties </a:t>
          </a:r>
        </a:p>
      </dsp:txBody>
      <dsp:txXfrm>
        <a:off x="5672264" y="1611488"/>
        <a:ext cx="2334722" cy="1400833"/>
      </dsp:txXfrm>
    </dsp:sp>
    <dsp:sp modelId="{C5834A26-866B-224D-BC2A-5301F953CFDB}">
      <dsp:nvSpPr>
        <dsp:cNvPr id="0" name=""/>
        <dsp:cNvSpPr/>
      </dsp:nvSpPr>
      <dsp:spPr>
        <a:xfrm>
          <a:off x="8224349" y="1611488"/>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Escort Service Ad (newspaper, magazine)</a:t>
          </a:r>
        </a:p>
      </dsp:txBody>
      <dsp:txXfrm>
        <a:off x="8224349" y="1611488"/>
        <a:ext cx="2334722" cy="1400833"/>
      </dsp:txXfrm>
    </dsp:sp>
    <dsp:sp modelId="{6C5514E1-AB5E-A946-B7F3-C52C98E49674}">
      <dsp:nvSpPr>
        <dsp:cNvPr id="0" name=""/>
        <dsp:cNvSpPr/>
      </dsp:nvSpPr>
      <dsp:spPr>
        <a:xfrm>
          <a:off x="5616464" y="0"/>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Prostitution (i.e. gang affiliation, pimps, madams)</a:t>
          </a:r>
        </a:p>
      </dsp:txBody>
      <dsp:txXfrm>
        <a:off x="5616464" y="0"/>
        <a:ext cx="2334722" cy="1400833"/>
      </dsp:txXfrm>
    </dsp:sp>
    <dsp:sp modelId="{540174AF-B92A-5E47-B504-5604852316ED}">
      <dsp:nvSpPr>
        <dsp:cNvPr id="0" name=""/>
        <dsp:cNvSpPr/>
      </dsp:nvSpPr>
      <dsp:spPr>
        <a:xfrm>
          <a:off x="478953" y="0"/>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Labor Trafficking: Restaurant/ Food Services (i.e. undocumented immigrants)</a:t>
          </a:r>
        </a:p>
      </dsp:txBody>
      <dsp:txXfrm>
        <a:off x="478953" y="0"/>
        <a:ext cx="2334722" cy="1400833"/>
      </dsp:txXfrm>
    </dsp:sp>
    <dsp:sp modelId="{F2C8C665-E22C-AF4E-8EA0-8E44111E6BF3}">
      <dsp:nvSpPr>
        <dsp:cNvPr id="0" name=""/>
        <dsp:cNvSpPr/>
      </dsp:nvSpPr>
      <dsp:spPr>
        <a:xfrm>
          <a:off x="8187087" y="0"/>
          <a:ext cx="2334722" cy="140083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Traveling Sales Crews (i.e. carnivals, cruises, panhandling w/kids)</a:t>
          </a:r>
        </a:p>
      </dsp:txBody>
      <dsp:txXfrm>
        <a:off x="8187087" y="0"/>
        <a:ext cx="2334722" cy="14008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FE7C7-DBCD-4ABC-B138-BB8DF7CB307C}" type="datetimeFigureOut">
              <a:rPr lang="en-US" smtClean="0"/>
              <a:t>7/10/24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06F26-35F9-48EF-99FC-99E19AFF1DFB}" type="slidenum">
              <a:rPr lang="en-US" smtClean="0"/>
              <a:t>‹#›</a:t>
            </a:fld>
            <a:endParaRPr lang="en-US"/>
          </a:p>
        </p:txBody>
      </p:sp>
    </p:spTree>
    <p:extLst>
      <p:ext uri="{BB962C8B-B14F-4D97-AF65-F5344CB8AC3E}">
        <p14:creationId xmlns:p14="http://schemas.microsoft.com/office/powerpoint/2010/main" val="167612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po.gov/fdsys/pkg/BILLS-106hr3244enr/pdf/BILLS-106hr3244enr.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nhope.org/EN/articles/what-is-familial-traffick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nhope.org/EN/articles/what-is-familial-traffick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gov/human-trafficking#:~:text=Combatting%20Hu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olarisproject.org/wp-content/uploads/2019/09/Polaris-2019-US-National-Human-Trafficking-Hotline-Data-Report.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justice.gov/usao-sdtx/pr/woman-guilty-trafficking-women-cantina-backro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1</a:t>
            </a:fld>
            <a:endParaRPr lang="en-US"/>
          </a:p>
        </p:txBody>
      </p:sp>
    </p:spTree>
    <p:extLst>
      <p:ext uri="{BB962C8B-B14F-4D97-AF65-F5344CB8AC3E}">
        <p14:creationId xmlns:p14="http://schemas.microsoft.com/office/powerpoint/2010/main" val="227249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12</a:t>
            </a:fld>
            <a:endParaRPr lang="en-US"/>
          </a:p>
        </p:txBody>
      </p:sp>
    </p:spTree>
    <p:extLst>
      <p:ext uri="{BB962C8B-B14F-4D97-AF65-F5344CB8AC3E}">
        <p14:creationId xmlns:p14="http://schemas.microsoft.com/office/powerpoint/2010/main" val="105462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13</a:t>
            </a:fld>
            <a:endParaRPr lang="en-US"/>
          </a:p>
        </p:txBody>
      </p:sp>
    </p:spTree>
    <p:extLst>
      <p:ext uri="{BB962C8B-B14F-4D97-AF65-F5344CB8AC3E}">
        <p14:creationId xmlns:p14="http://schemas.microsoft.com/office/powerpoint/2010/main" val="331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Roboto" panose="02000000000000000000" pitchFamily="2" charset="0"/>
              </a:rPr>
              <a:t>The </a:t>
            </a:r>
            <a:r>
              <a:rPr lang="en-US" b="1" i="0" dirty="0">
                <a:effectLst/>
                <a:latin typeface="Roboto" panose="02000000000000000000" pitchFamily="2" charset="0"/>
                <a:hlinkClick r:id="rId3"/>
              </a:rPr>
              <a:t>Trafficking Victims Protection Act (TVPA) of 2000</a:t>
            </a:r>
            <a:r>
              <a:rPr lang="en-US" b="0" i="0" dirty="0">
                <a:solidFill>
                  <a:srgbClr val="333333"/>
                </a:solidFill>
                <a:effectLst/>
                <a:latin typeface="Roboto" panose="02000000000000000000" pitchFamily="2" charset="0"/>
              </a:rPr>
              <a:t> is the first comprehensive federal law to address trafficking in persons. The law provides a three-pronged approach that includes prevention, protection, and prosecution. The TVPA was reauthorized through the Trafficking Victims Protection Reauthorization Act (TVPRA)</a:t>
            </a:r>
            <a:r>
              <a:rPr lang="en-US" sz="1200" b="0" i="0" u="none" strike="noStrike" baseline="0" dirty="0">
                <a:solidFill>
                  <a:schemeClr val="tx1"/>
                </a:solidFill>
              </a:rPr>
              <a:t> the unlawful act of recruiting, harboring, transporting, provisioning, obtaining, patronizing, or soliciting of a person, through the use of force, fraud, or coercion for the purpose of forced labor or sexual exploitation. Peonage is holding someone against his or her will to pay off a debt.</a:t>
            </a:r>
          </a:p>
          <a:p>
            <a:endParaRPr lang="en-US" b="0" i="0" dirty="0">
              <a:solidFill>
                <a:srgbClr val="202124"/>
              </a:solidFill>
              <a:effectLst/>
              <a:latin typeface="Roboto" panose="020B0604020202020204" pitchFamily="2" charset="0"/>
            </a:endParaRPr>
          </a:p>
          <a:p>
            <a:pPr algn="l">
              <a:buFont typeface="Arial" panose="020B0604020202020204" pitchFamily="34" charset="0"/>
              <a:buChar char="•"/>
            </a:pPr>
            <a:r>
              <a:rPr lang="en-US" b="1" i="0" dirty="0">
                <a:solidFill>
                  <a:srgbClr val="202124"/>
                </a:solidFill>
                <a:effectLst/>
                <a:latin typeface="Roboto" panose="020B0604020202020204" pitchFamily="2" charset="0"/>
              </a:rPr>
              <a:t>Prosecution</a:t>
            </a:r>
            <a:r>
              <a:rPr lang="en-US" b="0" i="0" dirty="0">
                <a:solidFill>
                  <a:srgbClr val="202124"/>
                </a:solidFill>
                <a:effectLst/>
                <a:latin typeface="Roboto" panose="020B0604020202020204" pitchFamily="2" charset="0"/>
              </a:rPr>
              <a:t>: The </a:t>
            </a:r>
            <a:r>
              <a:rPr lang="en-US" b="0" i="0" dirty="0">
                <a:solidFill>
                  <a:srgbClr val="333333"/>
                </a:solidFill>
                <a:effectLst/>
                <a:latin typeface="Open Sans" panose="020B0606030504020204" pitchFamily="34" charset="0"/>
              </a:rPr>
              <a:t>Department of State analyzes whether governments criminalize all forms of human trafficking, vigorously investigate and prosecute cases of human trafficking, and convict and sentence those responsible for such acts with prison sentences that are sufficiently stringent to deter the crime and adequately reflect the heinous nature of the offense. The TPVA </a:t>
            </a:r>
            <a:r>
              <a:rPr lang="en-US" b="0" i="0" dirty="0">
                <a:solidFill>
                  <a:srgbClr val="444444"/>
                </a:solidFill>
                <a:effectLst/>
                <a:latin typeface="Public Sans Web"/>
              </a:rPr>
              <a:t>Adding new criminal provisions prohibiting forced labor, trafficking with respect to peonage, slavery, involuntary servitude, or forced labor, and sex trafficking of children or by force, fraud, or coercion;</a:t>
            </a:r>
          </a:p>
          <a:p>
            <a:pPr algn="l">
              <a:buFont typeface="Arial" panose="020B0604020202020204" pitchFamily="34" charset="0"/>
              <a:buChar char="•"/>
            </a:pPr>
            <a:r>
              <a:rPr lang="en-US" b="0" i="0" dirty="0">
                <a:solidFill>
                  <a:srgbClr val="444444"/>
                </a:solidFill>
                <a:effectLst/>
                <a:latin typeface="Public Sans Web"/>
              </a:rPr>
              <a:t>Criminalizing attempts to engage in these activities; Mandating that traffickers pay restitution to their victims, and providing for forfeiture;</a:t>
            </a:r>
          </a:p>
          <a:p>
            <a:pPr algn="l">
              <a:buFont typeface="Arial" panose="020B0604020202020204" pitchFamily="34" charset="0"/>
              <a:buChar char="•"/>
            </a:pPr>
            <a:r>
              <a:rPr lang="en-US" b="0" i="0" dirty="0">
                <a:solidFill>
                  <a:srgbClr val="444444"/>
                </a:solidFill>
                <a:effectLst/>
                <a:latin typeface="Public Sans Web"/>
              </a:rPr>
              <a:t>Strengthening penalties for existing trafficking crime</a:t>
            </a:r>
          </a:p>
          <a:p>
            <a:endParaRPr lang="en-US" b="0" i="0" dirty="0">
              <a:solidFill>
                <a:srgbClr val="333333"/>
              </a:solidFill>
              <a:effectLst/>
              <a:latin typeface="Open Sans" panose="020B0606030504020204" pitchFamily="34" charset="0"/>
            </a:endParaRPr>
          </a:p>
          <a:p>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1" i="0" dirty="0">
                <a:solidFill>
                  <a:srgbClr val="333333"/>
                </a:solidFill>
                <a:effectLst/>
                <a:latin typeface="Open Sans" panose="020B0606030504020204" pitchFamily="34" charset="0"/>
              </a:rPr>
              <a:t>Protection</a:t>
            </a:r>
            <a:r>
              <a:rPr lang="en-US" b="0" i="0" dirty="0">
                <a:solidFill>
                  <a:srgbClr val="333333"/>
                </a:solidFill>
                <a:effectLst/>
                <a:latin typeface="Open Sans" panose="020B0606030504020204" pitchFamily="34" charset="0"/>
              </a:rPr>
              <a:t>:  key to the victim-centered approach that the international community takes in its efforts to combat modern slavery.  T</a:t>
            </a:r>
            <a:r>
              <a:rPr lang="en-US" b="0" i="0" dirty="0">
                <a:solidFill>
                  <a:srgbClr val="444444"/>
                </a:solidFill>
                <a:effectLst/>
                <a:latin typeface="Public Sans Web"/>
              </a:rPr>
              <a:t>VPA making foreign victims eligible for federally funded or administered health and other benefits and services and by requiring federal agencies to expand the provision of such benefits and services to victims, regardless of their immigration status;</a:t>
            </a:r>
          </a:p>
          <a:p>
            <a:pPr algn="l">
              <a:buFont typeface="Arial" panose="020B0604020202020204" pitchFamily="34" charset="0"/>
              <a:buChar char="•"/>
            </a:pPr>
            <a:r>
              <a:rPr lang="en-US" b="0" i="0" dirty="0">
                <a:solidFill>
                  <a:srgbClr val="444444"/>
                </a:solidFill>
                <a:effectLst/>
                <a:latin typeface="Public Sans Web"/>
              </a:rPr>
              <a:t>By creating immigration protections for foreign national victims of human trafficking, including protection from removal for victims of trafficking (the T visa) and victims of certain crimes (the U visa)</a:t>
            </a:r>
          </a:p>
          <a:p>
            <a:pPr algn="l">
              <a:buFont typeface="Arial" panose="020B0604020202020204" pitchFamily="34" charset="0"/>
              <a:buChar char="•"/>
            </a:pPr>
            <a:r>
              <a:rPr lang="en-US" b="0" i="0" dirty="0">
                <a:solidFill>
                  <a:srgbClr val="333333"/>
                </a:solidFill>
                <a:effectLst/>
                <a:latin typeface="Open Sans" panose="020B0606030504020204" pitchFamily="34" charset="0"/>
              </a:rPr>
              <a:t>To effectively protect foreign national trafficking victims, governments should enable them to remain in the country, work, and obtain services without fear of detention or deportation for lack of legal status or because of crimes that their traffickers forced them to commit. In addition, governments should ease the process for victims to secure immigration relief.</a:t>
            </a:r>
            <a:endParaRPr lang="en-US" b="0" i="0" dirty="0">
              <a:solidFill>
                <a:srgbClr val="444444"/>
              </a:solidFill>
              <a:effectLst/>
              <a:latin typeface="Public Sans Web"/>
            </a:endParaRPr>
          </a:p>
          <a:p>
            <a:endParaRPr lang="en-US"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panose="020B0606030504020204" pitchFamily="34" charset="0"/>
              </a:rPr>
              <a:t>Prevention</a:t>
            </a:r>
            <a:r>
              <a:rPr lang="en-US" b="0" i="0" dirty="0">
                <a:solidFill>
                  <a:srgbClr val="333333"/>
                </a:solidFill>
                <a:effectLst/>
                <a:latin typeface="Open Sans" panose="020B0606030504020204" pitchFamily="34" charset="0"/>
              </a:rPr>
              <a:t>:   efforts are an equally important component of the global movement to combat human trafficking. </a:t>
            </a:r>
            <a:r>
              <a:rPr lang="en-US" b="0" i="0" dirty="0">
                <a:solidFill>
                  <a:srgbClr val="444444"/>
                </a:solidFill>
                <a:effectLst/>
                <a:latin typeface="Public Sans Web"/>
              </a:rPr>
              <a:t>Providing for international initiatives to be established and carried out to improve economic opportunity for potential victims as a means of deterring trafficking.</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14</a:t>
            </a:fld>
            <a:endParaRPr lang="en-US"/>
          </a:p>
        </p:txBody>
      </p:sp>
    </p:spTree>
    <p:extLst>
      <p:ext uri="{BB962C8B-B14F-4D97-AF65-F5344CB8AC3E}">
        <p14:creationId xmlns:p14="http://schemas.microsoft.com/office/powerpoint/2010/main" val="3458259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15</a:t>
            </a:fld>
            <a:endParaRPr lang="en-US"/>
          </a:p>
        </p:txBody>
      </p:sp>
    </p:spTree>
    <p:extLst>
      <p:ext uri="{BB962C8B-B14F-4D97-AF65-F5344CB8AC3E}">
        <p14:creationId xmlns:p14="http://schemas.microsoft.com/office/powerpoint/2010/main" val="244042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Roboto" panose="02000000000000000000" pitchFamily="2" charset="0"/>
              </a:rPr>
              <a:t>The deficiency of UCR data on trafficking crimes is attributable to three primary factors, the report said:</a:t>
            </a:r>
          </a:p>
          <a:p>
            <a:pPr algn="l">
              <a:buFont typeface="+mj-lt"/>
              <a:buAutoNum type="arabicPeriod"/>
            </a:pPr>
            <a:r>
              <a:rPr lang="en-US" b="0" i="0" dirty="0">
                <a:solidFill>
                  <a:srgbClr val="1B1B1B"/>
                </a:solidFill>
                <a:effectLst/>
                <a:latin typeface="Roboto" panose="02000000000000000000" pitchFamily="2" charset="0"/>
              </a:rPr>
              <a:t>The relative recency of the incorporation of trafficking data in UCR, with some jurisdictions moving more quickly than others to contribute their data to that central crime data source.</a:t>
            </a:r>
          </a:p>
          <a:p>
            <a:pPr algn="l">
              <a:buFont typeface="+mj-lt"/>
              <a:buAutoNum type="arabicPeriod"/>
            </a:pPr>
            <a:r>
              <a:rPr lang="en-US" b="0" i="0" dirty="0">
                <a:solidFill>
                  <a:srgbClr val="1B1B1B"/>
                </a:solidFill>
                <a:effectLst/>
                <a:latin typeface="Roboto" panose="02000000000000000000" pitchFamily="2" charset="0"/>
              </a:rPr>
              <a:t>Deficient identification of potential human trafficking incidents by local law enforcement.</a:t>
            </a:r>
          </a:p>
          <a:p>
            <a:pPr algn="l">
              <a:buFont typeface="+mj-lt"/>
              <a:buAutoNum type="arabicPeriod"/>
            </a:pPr>
            <a:r>
              <a:rPr lang="en-US" b="0" i="0" dirty="0">
                <a:solidFill>
                  <a:srgbClr val="1B1B1B"/>
                </a:solidFill>
                <a:effectLst/>
                <a:latin typeface="Roboto" panose="02000000000000000000" pitchFamily="2" charset="0"/>
              </a:rPr>
              <a:t>Incomplete reporting of identified offenses at the local and state agency levels.</a:t>
            </a:r>
          </a:p>
          <a:p>
            <a:endParaRPr lang="en-US" b="0" i="0" dirty="0">
              <a:solidFill>
                <a:srgbClr val="333333"/>
              </a:solidFill>
              <a:effectLst/>
              <a:latin typeface="Open Sans" panose="020B0606030504020204" pitchFamily="34" charset="0"/>
            </a:endParaRPr>
          </a:p>
          <a:p>
            <a:endParaRPr lang="en-US" dirty="0"/>
          </a:p>
          <a:p>
            <a:r>
              <a:rPr lang="en-US" dirty="0"/>
              <a:t>Per state.gov website: </a:t>
            </a:r>
            <a:r>
              <a:rPr lang="en-US" b="0" i="0" dirty="0">
                <a:solidFill>
                  <a:srgbClr val="333333"/>
                </a:solidFill>
                <a:effectLst/>
                <a:latin typeface="Open Sans" panose="020B0606030504020204" pitchFamily="34" charset="0"/>
              </a:rPr>
              <a:t>Traffickers profit at the expense of their victims by compelling them to perform labor or to engage in commercial sex in every region of the United States and around the world. With an estimated 27.6 million victims worldwide at any given time, human traffickers' prey on people of all ages, backgrounds, and nationalities, exploiting them for their own profit.</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Inability to collect data: </a:t>
            </a:r>
            <a:r>
              <a:rPr lang="en-US" b="0" i="0" dirty="0">
                <a:solidFill>
                  <a:srgbClr val="1B1B1B"/>
                </a:solidFill>
                <a:effectLst/>
                <a:latin typeface="Roboto" panose="02000000000000000000" pitchFamily="2" charset="0"/>
              </a:rPr>
              <a:t>Researchers discovered a widespread inability of law enforcement officers to identify local trafficking offenses, coupled with inadequate reporting of those offenses that were identified. </a:t>
            </a:r>
          </a:p>
          <a:p>
            <a:endParaRPr lang="en-US" b="0" i="0" dirty="0">
              <a:solidFill>
                <a:srgbClr val="1B1B1B"/>
              </a:solidFill>
              <a:effectLst/>
              <a:latin typeface="Roboto" panose="02000000000000000000" pitchFamily="2" charset="0"/>
            </a:endParaRPr>
          </a:p>
          <a:p>
            <a:pPr algn="l">
              <a:buFont typeface="Arial" panose="020B0604020202020204" pitchFamily="34" charset="0"/>
              <a:buChar char="•"/>
            </a:pPr>
            <a:r>
              <a:rPr lang="en-US" b="0" i="0" dirty="0">
                <a:solidFill>
                  <a:srgbClr val="1B1B1B"/>
                </a:solidFill>
                <a:effectLst/>
                <a:latin typeface="Roboto" panose="02000000000000000000" pitchFamily="2" charset="0"/>
              </a:rPr>
              <a:t>Recommendations: Continued training of officers on how to spot a trafficking case, how to record it, and how to refer it to special investigators.</a:t>
            </a:r>
          </a:p>
          <a:p>
            <a:pPr algn="l">
              <a:buFont typeface="Arial" panose="020B0604020202020204" pitchFamily="34" charset="0"/>
              <a:buChar char="•"/>
            </a:pPr>
            <a:r>
              <a:rPr lang="en-US" b="0" i="0" dirty="0">
                <a:solidFill>
                  <a:srgbClr val="1B1B1B"/>
                </a:solidFill>
                <a:effectLst/>
                <a:latin typeface="Roboto" panose="02000000000000000000" pitchFamily="2" charset="0"/>
              </a:rPr>
              <a:t>Establishment of nontraditional partnerships between law enforcement, labor regulators, inspection services, youth service providers, and immigration advocates to address labor trafficking.</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16</a:t>
            </a:fld>
            <a:endParaRPr lang="en-US"/>
          </a:p>
        </p:txBody>
      </p:sp>
    </p:spTree>
    <p:extLst>
      <p:ext uri="{BB962C8B-B14F-4D97-AF65-F5344CB8AC3E}">
        <p14:creationId xmlns:p14="http://schemas.microsoft.com/office/powerpoint/2010/main" val="103242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www.dhs.gov</a:t>
            </a:r>
            <a:r>
              <a:rPr lang="en-US" dirty="0"/>
              <a:t>/sites/default/files/2022-02/CCHT%20Annual%20Report.pdf</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D2D2D"/>
                </a:solidFill>
                <a:effectLst/>
                <a:latin typeface="Noto Sans" panose="020B0502040504020204" pitchFamily="34" charset="0"/>
              </a:rPr>
              <a:t>Victims of forced </a:t>
            </a:r>
            <a:r>
              <a:rPr lang="en-US" b="0" i="0" dirty="0" err="1">
                <a:solidFill>
                  <a:srgbClr val="2D2D2D"/>
                </a:solidFill>
                <a:effectLst/>
                <a:latin typeface="Noto Sans" panose="020B0502040504020204" pitchFamily="34" charset="0"/>
              </a:rPr>
              <a:t>labour</a:t>
            </a:r>
            <a:r>
              <a:rPr lang="en-US" b="0" i="0" dirty="0">
                <a:solidFill>
                  <a:srgbClr val="2D2D2D"/>
                </a:solidFill>
                <a:effectLst/>
                <a:latin typeface="Noto Sans" panose="020B0502040504020204" pitchFamily="34" charset="0"/>
              </a:rPr>
              <a:t> include 17.3 million exploited in the private sector; 6.3 million in forced commercial sexual exploitation, and 3.9 million in forced </a:t>
            </a:r>
            <a:r>
              <a:rPr lang="en-US" b="0" i="0" dirty="0" err="1">
                <a:solidFill>
                  <a:srgbClr val="2D2D2D"/>
                </a:solidFill>
                <a:effectLst/>
                <a:latin typeface="Noto Sans" panose="020B0502040504020204" pitchFamily="34" charset="0"/>
              </a:rPr>
              <a:t>labour</a:t>
            </a:r>
            <a:r>
              <a:rPr lang="en-US" b="0" i="0" dirty="0">
                <a:solidFill>
                  <a:srgbClr val="2D2D2D"/>
                </a:solidFill>
                <a:effectLst/>
                <a:latin typeface="Noto Sans" panose="020B0502040504020204" pitchFamily="34" charset="0"/>
              </a:rPr>
              <a:t> imposed by State.</a:t>
            </a:r>
          </a:p>
          <a:p>
            <a:r>
              <a:rPr lang="en-US" dirty="0"/>
              <a:t>https://</a:t>
            </a:r>
            <a:r>
              <a:rPr lang="en-US" dirty="0" err="1"/>
              <a:t>www.ilo.org</a:t>
            </a:r>
            <a:r>
              <a:rPr lang="en-US" dirty="0"/>
              <a:t>/resource/news/</a:t>
            </a:r>
            <a:r>
              <a:rPr lang="en-US" dirty="0" err="1"/>
              <a:t>mexico</a:t>
            </a:r>
            <a:r>
              <a:rPr lang="en-US" dirty="0"/>
              <a:t>-renews-commitment-against-forced-</a:t>
            </a:r>
            <a:r>
              <a:rPr lang="en-US" dirty="0" err="1"/>
              <a:t>labour</a:t>
            </a:r>
            <a:r>
              <a:rPr lang="en-US" dirty="0"/>
              <a:t>#:~:text=According%20to%20the%20ILO%2C%2027.6,forced%20labour%20imposed%20by%20state.</a:t>
            </a:r>
          </a:p>
        </p:txBody>
      </p:sp>
      <p:sp>
        <p:nvSpPr>
          <p:cNvPr id="4" name="Slide Number Placeholder 3"/>
          <p:cNvSpPr>
            <a:spLocks noGrp="1"/>
          </p:cNvSpPr>
          <p:nvPr>
            <p:ph type="sldNum" sz="quarter" idx="5"/>
          </p:nvPr>
        </p:nvSpPr>
        <p:spPr/>
        <p:txBody>
          <a:bodyPr/>
          <a:lstStyle/>
          <a:p>
            <a:fld id="{1DC06F26-35F9-48EF-99FC-99E19AFF1DFB}" type="slidenum">
              <a:rPr lang="en-US" smtClean="0"/>
              <a:t>17</a:t>
            </a:fld>
            <a:endParaRPr lang="en-US"/>
          </a:p>
        </p:txBody>
      </p:sp>
    </p:spTree>
    <p:extLst>
      <p:ext uri="{BB962C8B-B14F-4D97-AF65-F5344CB8AC3E}">
        <p14:creationId xmlns:p14="http://schemas.microsoft.com/office/powerpoint/2010/main" val="242917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panose="020B0606030504020204" pitchFamily="34" charset="0"/>
              </a:rPr>
              <a:t>The </a:t>
            </a:r>
            <a:r>
              <a:rPr lang="en-US" b="1" i="0" dirty="0">
                <a:solidFill>
                  <a:srgbClr val="333333"/>
                </a:solidFill>
                <a:effectLst/>
                <a:latin typeface="inherit"/>
              </a:rPr>
              <a:t>“acts”</a:t>
            </a:r>
            <a:r>
              <a:rPr lang="en-US" b="0" i="0" dirty="0">
                <a:solidFill>
                  <a:srgbClr val="333333"/>
                </a:solidFill>
                <a:effectLst/>
                <a:latin typeface="Open Sans" panose="020B0606030504020204" pitchFamily="34" charset="0"/>
              </a:rPr>
              <a:t> element of sex trafficking is met when a trafficker recruits, harbors, transports, provides, obtains, patronizes, or solicits another person to engage in commercial sex.</a:t>
            </a:r>
          </a:p>
          <a:p>
            <a:pPr algn="l" fontAlgn="base"/>
            <a:r>
              <a:rPr lang="en-US" b="0" i="0" dirty="0">
                <a:solidFill>
                  <a:srgbClr val="333333"/>
                </a:solidFill>
                <a:effectLst/>
                <a:latin typeface="Open Sans" panose="020B0606030504020204" pitchFamily="34" charset="0"/>
              </a:rPr>
              <a:t>The </a:t>
            </a:r>
            <a:r>
              <a:rPr lang="en-US" b="1" i="0" dirty="0">
                <a:solidFill>
                  <a:srgbClr val="333333"/>
                </a:solidFill>
                <a:effectLst/>
                <a:latin typeface="inherit"/>
              </a:rPr>
              <a:t>“means”</a:t>
            </a:r>
            <a:r>
              <a:rPr lang="en-US" b="0" i="0" dirty="0">
                <a:solidFill>
                  <a:srgbClr val="333333"/>
                </a:solidFill>
                <a:effectLst/>
                <a:latin typeface="Open Sans" panose="020B0606030504020204" pitchFamily="34" charset="0"/>
              </a:rPr>
              <a:t> element of sex trafficking occurs when a trafficker uses force, fraud, or coercion.  Coercion in the case of sex trafficking includes the broad array of means included in the forced labor definition.  These can include threats of serious harm, psychological harm, reputational harm, threats to others, and debt manipulation.</a:t>
            </a:r>
          </a:p>
          <a:p>
            <a:pPr algn="l" fontAlgn="base"/>
            <a:r>
              <a:rPr lang="en-US" b="0" i="0" dirty="0">
                <a:solidFill>
                  <a:srgbClr val="333333"/>
                </a:solidFill>
                <a:effectLst/>
                <a:latin typeface="Open Sans" panose="020B0606030504020204" pitchFamily="34" charset="0"/>
              </a:rPr>
              <a:t>The </a:t>
            </a:r>
            <a:r>
              <a:rPr lang="en-US" b="1" i="0" dirty="0">
                <a:solidFill>
                  <a:srgbClr val="333333"/>
                </a:solidFill>
                <a:effectLst/>
                <a:latin typeface="inherit"/>
              </a:rPr>
              <a:t>“purpose” </a:t>
            </a:r>
            <a:r>
              <a:rPr lang="en-US" b="0" i="0" dirty="0">
                <a:solidFill>
                  <a:srgbClr val="333333"/>
                </a:solidFill>
                <a:effectLst/>
                <a:latin typeface="Open Sans" panose="020B0606030504020204" pitchFamily="34" charset="0"/>
              </a:rPr>
              <a:t>element is a commercial sex act.  Sex trafficking can take place in private homes, massage parlors, hotels, or brothels, among other locations, as well as on the internet.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18</a:t>
            </a:fld>
            <a:endParaRPr lang="en-US"/>
          </a:p>
        </p:txBody>
      </p:sp>
    </p:spTree>
    <p:extLst>
      <p:ext uri="{BB962C8B-B14F-4D97-AF65-F5344CB8AC3E}">
        <p14:creationId xmlns:p14="http://schemas.microsoft.com/office/powerpoint/2010/main" val="3132692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panose="020B0606030504020204" pitchFamily="34" charset="0"/>
              </a:rPr>
              <a:t>The </a:t>
            </a:r>
            <a:r>
              <a:rPr lang="en-US" b="1" i="0" dirty="0">
                <a:solidFill>
                  <a:srgbClr val="333333"/>
                </a:solidFill>
                <a:effectLst/>
                <a:latin typeface="inherit"/>
              </a:rPr>
              <a:t>“acts”</a:t>
            </a:r>
            <a:r>
              <a:rPr lang="en-US" b="0" i="0" dirty="0">
                <a:solidFill>
                  <a:srgbClr val="333333"/>
                </a:solidFill>
                <a:effectLst/>
                <a:latin typeface="Open Sans" panose="020B0606030504020204" pitchFamily="34" charset="0"/>
              </a:rPr>
              <a:t> element of sex trafficking is met when a trafficker recruits, harbors, transports, provides, obtains, patronizes, or solicits another person to engage in commercial sex.</a:t>
            </a:r>
          </a:p>
          <a:p>
            <a:pPr algn="l" fontAlgn="base"/>
            <a:r>
              <a:rPr lang="en-US" b="0" i="0" dirty="0">
                <a:solidFill>
                  <a:srgbClr val="333333"/>
                </a:solidFill>
                <a:effectLst/>
                <a:latin typeface="Open Sans" panose="020B0606030504020204" pitchFamily="34" charset="0"/>
              </a:rPr>
              <a:t>The </a:t>
            </a:r>
            <a:r>
              <a:rPr lang="en-US" b="1" i="0" dirty="0">
                <a:solidFill>
                  <a:srgbClr val="333333"/>
                </a:solidFill>
                <a:effectLst/>
                <a:latin typeface="inherit"/>
              </a:rPr>
              <a:t>“means”</a:t>
            </a:r>
            <a:r>
              <a:rPr lang="en-US" b="0" i="0" dirty="0">
                <a:solidFill>
                  <a:srgbClr val="333333"/>
                </a:solidFill>
                <a:effectLst/>
                <a:latin typeface="Open Sans" panose="020B0606030504020204" pitchFamily="34" charset="0"/>
              </a:rPr>
              <a:t> element of sex trafficking occurs when a trafficker uses force, fraud, or coercion.  Coercion in the case of sex trafficking includes the broad array of means included in the forced labor definition.  These can include threats of serious harm, psychological harm, reputational harm, threats to others, and debt manipulation.</a:t>
            </a:r>
          </a:p>
          <a:p>
            <a:pPr algn="l" fontAlgn="base"/>
            <a:r>
              <a:rPr lang="en-US" b="0" i="0" dirty="0">
                <a:solidFill>
                  <a:srgbClr val="333333"/>
                </a:solidFill>
                <a:effectLst/>
                <a:latin typeface="Open Sans" panose="020B0606030504020204" pitchFamily="34" charset="0"/>
              </a:rPr>
              <a:t>The </a:t>
            </a:r>
            <a:r>
              <a:rPr lang="en-US" b="1" i="0" dirty="0">
                <a:solidFill>
                  <a:srgbClr val="333333"/>
                </a:solidFill>
                <a:effectLst/>
                <a:latin typeface="inherit"/>
              </a:rPr>
              <a:t>“purpose” </a:t>
            </a:r>
            <a:r>
              <a:rPr lang="en-US" b="0" i="0" dirty="0">
                <a:solidFill>
                  <a:srgbClr val="333333"/>
                </a:solidFill>
                <a:effectLst/>
                <a:latin typeface="Open Sans" panose="020B0606030504020204" pitchFamily="34" charset="0"/>
              </a:rPr>
              <a:t>element is a commercial sex act.  Sex trafficking can take place in private homes, massage parlors, hotels, or brothels, among other locations, as well as on the internet.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19</a:t>
            </a:fld>
            <a:endParaRPr lang="en-US"/>
          </a:p>
        </p:txBody>
      </p:sp>
    </p:spTree>
    <p:extLst>
      <p:ext uri="{BB962C8B-B14F-4D97-AF65-F5344CB8AC3E}">
        <p14:creationId xmlns:p14="http://schemas.microsoft.com/office/powerpoint/2010/main" val="1528970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21</a:t>
            </a:fld>
            <a:endParaRPr lang="en-US"/>
          </a:p>
        </p:txBody>
      </p:sp>
    </p:spTree>
    <p:extLst>
      <p:ext uri="{BB962C8B-B14F-4D97-AF65-F5344CB8AC3E}">
        <p14:creationId xmlns:p14="http://schemas.microsoft.com/office/powerpoint/2010/main" val="257843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a:t>
            </a:r>
          </a:p>
          <a:p>
            <a:r>
              <a:rPr lang="en-US" dirty="0"/>
              <a:t>https://</a:t>
            </a:r>
            <a:r>
              <a:rPr lang="en-US" dirty="0" err="1"/>
              <a:t>tea.texas.gov</a:t>
            </a:r>
            <a:r>
              <a:rPr lang="en-US" dirty="0"/>
              <a:t>/about-tea/other-services/educator-ppt-final-w-tea-logo1.pdf</a:t>
            </a:r>
          </a:p>
        </p:txBody>
      </p:sp>
      <p:sp>
        <p:nvSpPr>
          <p:cNvPr id="4" name="Slide Number Placeholder 3"/>
          <p:cNvSpPr>
            <a:spLocks noGrp="1"/>
          </p:cNvSpPr>
          <p:nvPr>
            <p:ph type="sldNum" sz="quarter" idx="5"/>
          </p:nvPr>
        </p:nvSpPr>
        <p:spPr/>
        <p:txBody>
          <a:bodyPr/>
          <a:lstStyle/>
          <a:p>
            <a:fld id="{1DC06F26-35F9-48EF-99FC-99E19AFF1DFB}" type="slidenum">
              <a:rPr lang="en-US" smtClean="0"/>
              <a:t>22</a:t>
            </a:fld>
            <a:endParaRPr lang="en-US"/>
          </a:p>
        </p:txBody>
      </p:sp>
    </p:spTree>
    <p:extLst>
      <p:ext uri="{BB962C8B-B14F-4D97-AF65-F5344CB8AC3E}">
        <p14:creationId xmlns:p14="http://schemas.microsoft.com/office/powerpoint/2010/main" val="5845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Roboto" panose="02000000000000000000" pitchFamily="2" charset="0"/>
              </a:rPr>
              <a:t> Many survivors have been trafficked by romantic partners, including spouses, and by family members, including parents.</a:t>
            </a:r>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a:t>
            </a:fld>
            <a:endParaRPr lang="en-US"/>
          </a:p>
        </p:txBody>
      </p:sp>
    </p:spTree>
    <p:extLst>
      <p:ext uri="{BB962C8B-B14F-4D97-AF65-F5344CB8AC3E}">
        <p14:creationId xmlns:p14="http://schemas.microsoft.com/office/powerpoint/2010/main" val="200010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03030"/>
                </a:solidFill>
                <a:effectLst/>
                <a:latin typeface="IBM Plex Serif" panose="020B0604020202020204" pitchFamily="18" charset="0"/>
              </a:rPr>
              <a:t>There are four major types of trafficking:</a:t>
            </a:r>
            <a:endParaRPr lang="en-US" b="0" i="0" dirty="0">
              <a:solidFill>
                <a:srgbClr val="303030"/>
              </a:solidFill>
              <a:effectLst/>
              <a:latin typeface="IBM Plex Serif" panose="020B0604020202020204" pitchFamily="18" charset="0"/>
            </a:endParaRPr>
          </a:p>
          <a:p>
            <a:pPr algn="l"/>
            <a:r>
              <a:rPr lang="en-US" b="1" i="0" dirty="0">
                <a:solidFill>
                  <a:srgbClr val="303030"/>
                </a:solidFill>
                <a:effectLst/>
                <a:latin typeface="IBM Plex Serif" panose="020B0604020202020204" pitchFamily="18" charset="0"/>
              </a:rPr>
              <a:t>Adult Sex Trafficking</a:t>
            </a:r>
            <a:r>
              <a:rPr lang="en-US" b="0" i="0" dirty="0">
                <a:solidFill>
                  <a:srgbClr val="303030"/>
                </a:solidFill>
                <a:effectLst/>
                <a:latin typeface="IBM Plex Serif" panose="020B0604020202020204" pitchFamily="18" charset="0"/>
              </a:rPr>
              <a:t> - Trafficking of adults for sex by force, fraud, or coercion in strip clubs, brothels, massage parlors, street prostitution, or internet prostitution.</a:t>
            </a:r>
          </a:p>
          <a:p>
            <a:pPr algn="l"/>
            <a:r>
              <a:rPr lang="en-US" b="1" i="0" dirty="0">
                <a:solidFill>
                  <a:srgbClr val="303030"/>
                </a:solidFill>
                <a:effectLst/>
                <a:latin typeface="IBM Plex Serif" panose="020B0604020202020204" pitchFamily="18" charset="0"/>
              </a:rPr>
              <a:t>Adult Labor Trafficking</a:t>
            </a:r>
            <a:r>
              <a:rPr lang="en-US" b="0" i="0" dirty="0">
                <a:solidFill>
                  <a:srgbClr val="303030"/>
                </a:solidFill>
                <a:effectLst/>
                <a:latin typeface="IBM Plex Serif" panose="020B0604020202020204" pitchFamily="18" charset="0"/>
              </a:rPr>
              <a:t> - Trafficking adults for labor by force, fraud, or coercion into industries, such as agriculture, food service, manufacturing, domestic servitude, or hospitality.</a:t>
            </a:r>
          </a:p>
          <a:p>
            <a:pPr algn="l"/>
            <a:r>
              <a:rPr lang="en-US" b="1" i="0" dirty="0">
                <a:solidFill>
                  <a:srgbClr val="303030"/>
                </a:solidFill>
                <a:effectLst/>
                <a:latin typeface="IBM Plex Serif" panose="020B0604020202020204" pitchFamily="18" charset="0"/>
              </a:rPr>
              <a:t>Child Sex Trafficking</a:t>
            </a:r>
            <a:r>
              <a:rPr lang="en-US" b="0" i="0" dirty="0">
                <a:solidFill>
                  <a:srgbClr val="303030"/>
                </a:solidFill>
                <a:effectLst/>
                <a:latin typeface="IBM Plex Serif" panose="020B0604020202020204" pitchFamily="18" charset="0"/>
              </a:rPr>
              <a:t> - </a:t>
            </a:r>
            <a:r>
              <a:rPr lang="en-US" b="0" i="0" dirty="0">
                <a:solidFill>
                  <a:srgbClr val="333333"/>
                </a:solidFill>
                <a:effectLst/>
                <a:latin typeface="Open Sans" panose="020B0606030504020204" pitchFamily="34" charset="0"/>
              </a:rPr>
              <a:t>In cases where an individual engages in any of the specified “acts” with a child (under the age of 18), the means element is irrelevant regardless of whether evidence of force, fraud, or coercion exists.  The use of children in commercial sex is prohibited by law in the United States and most countries around the world.</a:t>
            </a:r>
          </a:p>
          <a:p>
            <a:pPr algn="l"/>
            <a:r>
              <a:rPr lang="en-US" b="1" i="0" dirty="0">
                <a:solidFill>
                  <a:srgbClr val="303030"/>
                </a:solidFill>
                <a:effectLst/>
                <a:latin typeface="IBM Plex Serif" panose="020B0604020202020204" pitchFamily="18" charset="0"/>
              </a:rPr>
              <a:t>Child Labor Trafficking</a:t>
            </a:r>
            <a:r>
              <a:rPr lang="en-US" b="0" i="0" dirty="0">
                <a:solidFill>
                  <a:srgbClr val="303030"/>
                </a:solidFill>
                <a:effectLst/>
                <a:latin typeface="IBM Plex Serif" panose="020B0604020202020204" pitchFamily="18" charset="0"/>
              </a:rPr>
              <a:t> - Trafficking children, under the age of 18, by force, fraud or coercion into industries such as agriculture, food service, manufacturing, domestic servitude, or hospitality.</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23</a:t>
            </a:fld>
            <a:endParaRPr lang="en-US"/>
          </a:p>
        </p:txBody>
      </p:sp>
    </p:spTree>
    <p:extLst>
      <p:ext uri="{BB962C8B-B14F-4D97-AF65-F5344CB8AC3E}">
        <p14:creationId xmlns:p14="http://schemas.microsoft.com/office/powerpoint/2010/main" val="61585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03030"/>
                </a:solidFill>
                <a:effectLst/>
                <a:latin typeface="IBM Plex Serif" panose="020B0604020202020204" pitchFamily="18" charset="0"/>
              </a:rPr>
              <a:t>There are four major types of trafficking:</a:t>
            </a:r>
            <a:endParaRPr lang="en-US" b="0" i="0" dirty="0">
              <a:solidFill>
                <a:srgbClr val="303030"/>
              </a:solidFill>
              <a:effectLst/>
              <a:latin typeface="IBM Plex Serif" panose="020B0604020202020204" pitchFamily="18" charset="0"/>
            </a:endParaRPr>
          </a:p>
          <a:p>
            <a:pPr algn="l"/>
            <a:r>
              <a:rPr lang="en-US" b="1" i="0" dirty="0">
                <a:solidFill>
                  <a:srgbClr val="303030"/>
                </a:solidFill>
                <a:effectLst/>
                <a:latin typeface="IBM Plex Serif" panose="020B0604020202020204" pitchFamily="18" charset="0"/>
              </a:rPr>
              <a:t>Adult Sex Trafficking</a:t>
            </a:r>
            <a:r>
              <a:rPr lang="en-US" b="0" i="0" dirty="0">
                <a:solidFill>
                  <a:srgbClr val="303030"/>
                </a:solidFill>
                <a:effectLst/>
                <a:latin typeface="IBM Plex Serif" panose="020B0604020202020204" pitchFamily="18" charset="0"/>
              </a:rPr>
              <a:t> - Trafficking of adults for sex by force, fraud, or coercion in strip clubs, brothels, massage parlors, street prostitution, or internet prostitution.</a:t>
            </a:r>
          </a:p>
          <a:p>
            <a:pPr algn="l"/>
            <a:r>
              <a:rPr lang="en-US" b="1" i="0" dirty="0">
                <a:solidFill>
                  <a:srgbClr val="303030"/>
                </a:solidFill>
                <a:effectLst/>
                <a:latin typeface="IBM Plex Serif" panose="020B0604020202020204" pitchFamily="18" charset="0"/>
              </a:rPr>
              <a:t>Adult Labor Trafficking</a:t>
            </a:r>
            <a:r>
              <a:rPr lang="en-US" b="0" i="0" dirty="0">
                <a:solidFill>
                  <a:srgbClr val="303030"/>
                </a:solidFill>
                <a:effectLst/>
                <a:latin typeface="IBM Plex Serif" panose="020B0604020202020204" pitchFamily="18" charset="0"/>
              </a:rPr>
              <a:t> - Trafficking adults for labor by force, fraud, or coercion into industries, such as agriculture, food service, manufacturing, domestic servitude, or hospitality.</a:t>
            </a:r>
          </a:p>
          <a:p>
            <a:pPr algn="l"/>
            <a:r>
              <a:rPr lang="en-US" b="1" i="0" dirty="0">
                <a:solidFill>
                  <a:srgbClr val="303030"/>
                </a:solidFill>
                <a:effectLst/>
                <a:latin typeface="IBM Plex Serif" panose="020B0604020202020204" pitchFamily="18" charset="0"/>
              </a:rPr>
              <a:t>Child Sex Trafficking</a:t>
            </a:r>
            <a:r>
              <a:rPr lang="en-US" b="0" i="0" dirty="0">
                <a:solidFill>
                  <a:srgbClr val="303030"/>
                </a:solidFill>
                <a:effectLst/>
                <a:latin typeface="IBM Plex Serif" panose="020B0604020202020204" pitchFamily="18" charset="0"/>
              </a:rPr>
              <a:t> - </a:t>
            </a:r>
            <a:r>
              <a:rPr lang="en-US" b="0" i="0" dirty="0">
                <a:solidFill>
                  <a:srgbClr val="333333"/>
                </a:solidFill>
                <a:effectLst/>
                <a:latin typeface="Open Sans" panose="020B0606030504020204" pitchFamily="34" charset="0"/>
              </a:rPr>
              <a:t>In cases where an individual engages in any of the specified “acts” with a child (under the age of 18), the means element is irrelevant regardless of whether evidence of force, fraud, or coercion exists.  The use of children in commercial sex is prohibited by law in the United States and most countries around the world.</a:t>
            </a:r>
          </a:p>
          <a:p>
            <a:pPr algn="l"/>
            <a:r>
              <a:rPr lang="en-US" b="1" i="0" dirty="0">
                <a:solidFill>
                  <a:srgbClr val="303030"/>
                </a:solidFill>
                <a:effectLst/>
                <a:latin typeface="IBM Plex Serif" panose="020B0604020202020204" pitchFamily="18" charset="0"/>
              </a:rPr>
              <a:t>Child Labor Trafficking</a:t>
            </a:r>
            <a:r>
              <a:rPr lang="en-US" b="0" i="0" dirty="0">
                <a:solidFill>
                  <a:srgbClr val="303030"/>
                </a:solidFill>
                <a:effectLst/>
                <a:latin typeface="IBM Plex Serif" panose="020B0604020202020204" pitchFamily="18" charset="0"/>
              </a:rPr>
              <a:t> - Trafficking children, under the age of 18, by force, fraud or coercion into industries such as agriculture, food service, manufacturing, domestic servitude, or hospitality.</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24</a:t>
            </a:fld>
            <a:endParaRPr lang="en-US"/>
          </a:p>
        </p:txBody>
      </p:sp>
    </p:spTree>
    <p:extLst>
      <p:ext uri="{BB962C8B-B14F-4D97-AF65-F5344CB8AC3E}">
        <p14:creationId xmlns:p14="http://schemas.microsoft.com/office/powerpoint/2010/main" val="1735248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03030"/>
                </a:solidFill>
                <a:effectLst/>
                <a:latin typeface="IBM Plex Serif" panose="020B0604020202020204" pitchFamily="18" charset="0"/>
              </a:rPr>
              <a:t>There are four major types of trafficking:</a:t>
            </a:r>
            <a:endParaRPr lang="en-US" b="0" i="0" dirty="0">
              <a:solidFill>
                <a:srgbClr val="303030"/>
              </a:solidFill>
              <a:effectLst/>
              <a:latin typeface="IBM Plex Serif" panose="020B0604020202020204" pitchFamily="18" charset="0"/>
            </a:endParaRPr>
          </a:p>
          <a:p>
            <a:pPr algn="l"/>
            <a:r>
              <a:rPr lang="en-US" b="1" i="0" dirty="0">
                <a:solidFill>
                  <a:srgbClr val="303030"/>
                </a:solidFill>
                <a:effectLst/>
                <a:latin typeface="IBM Plex Serif" panose="020B0604020202020204" pitchFamily="18" charset="0"/>
              </a:rPr>
              <a:t>Adult Sex Trafficking</a:t>
            </a:r>
            <a:r>
              <a:rPr lang="en-US" b="0" i="0" dirty="0">
                <a:solidFill>
                  <a:srgbClr val="303030"/>
                </a:solidFill>
                <a:effectLst/>
                <a:latin typeface="IBM Plex Serif" panose="020B0604020202020204" pitchFamily="18" charset="0"/>
              </a:rPr>
              <a:t> - Trafficking of adults for sex by force, fraud, or coercion in strip clubs, brothels, massage parlors, street prostitution, or internet prostitution.</a:t>
            </a:r>
          </a:p>
          <a:p>
            <a:pPr algn="l"/>
            <a:r>
              <a:rPr lang="en-US" b="1" i="0" dirty="0">
                <a:solidFill>
                  <a:srgbClr val="303030"/>
                </a:solidFill>
                <a:effectLst/>
                <a:latin typeface="IBM Plex Serif" panose="020B0604020202020204" pitchFamily="18" charset="0"/>
              </a:rPr>
              <a:t>Adult Labor Trafficking</a:t>
            </a:r>
            <a:r>
              <a:rPr lang="en-US" b="0" i="0" dirty="0">
                <a:solidFill>
                  <a:srgbClr val="303030"/>
                </a:solidFill>
                <a:effectLst/>
                <a:latin typeface="IBM Plex Serif" panose="020B0604020202020204" pitchFamily="18" charset="0"/>
              </a:rPr>
              <a:t> - Trafficking adults for labor by force, fraud, or coercion into industries, such as agriculture, food service, manufacturing, domestic servitude, or hospitality.</a:t>
            </a:r>
          </a:p>
          <a:p>
            <a:pPr algn="l"/>
            <a:r>
              <a:rPr lang="en-US" b="1" i="0" dirty="0">
                <a:solidFill>
                  <a:srgbClr val="303030"/>
                </a:solidFill>
                <a:effectLst/>
                <a:latin typeface="IBM Plex Serif" panose="020B0604020202020204" pitchFamily="18" charset="0"/>
              </a:rPr>
              <a:t>Child Sex Trafficking</a:t>
            </a:r>
            <a:r>
              <a:rPr lang="en-US" b="0" i="0" dirty="0">
                <a:solidFill>
                  <a:srgbClr val="303030"/>
                </a:solidFill>
                <a:effectLst/>
                <a:latin typeface="IBM Plex Serif" panose="020B0604020202020204" pitchFamily="18" charset="0"/>
              </a:rPr>
              <a:t> - </a:t>
            </a:r>
            <a:r>
              <a:rPr lang="en-US" b="0" i="0" dirty="0">
                <a:solidFill>
                  <a:srgbClr val="333333"/>
                </a:solidFill>
                <a:effectLst/>
                <a:latin typeface="Open Sans" panose="020B0606030504020204" pitchFamily="34" charset="0"/>
              </a:rPr>
              <a:t>In cases where an individual engages in any of the specified “acts” with a child (under the age of 18), the means element is irrelevant regardless of whether evidence of force, fraud, or coercion exists.  The use of children in commercial sex is prohibited by law in the United States and most countries around the world.</a:t>
            </a:r>
          </a:p>
          <a:p>
            <a:pPr algn="l"/>
            <a:r>
              <a:rPr lang="en-US" b="1" i="0" dirty="0">
                <a:solidFill>
                  <a:srgbClr val="303030"/>
                </a:solidFill>
                <a:effectLst/>
                <a:latin typeface="IBM Plex Serif" panose="020B0604020202020204" pitchFamily="18" charset="0"/>
              </a:rPr>
              <a:t>Child Labor Trafficking</a:t>
            </a:r>
            <a:r>
              <a:rPr lang="en-US" b="0" i="0" dirty="0">
                <a:solidFill>
                  <a:srgbClr val="303030"/>
                </a:solidFill>
                <a:effectLst/>
                <a:latin typeface="IBM Plex Serif" panose="020B0604020202020204" pitchFamily="18" charset="0"/>
              </a:rPr>
              <a:t> - Trafficking children, under the age of 18, by force, fraud or coercion into industries such as agriculture, food service, manufacturing, domestic servitude, or hospitality.</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25</a:t>
            </a:fld>
            <a:endParaRPr lang="en-US"/>
          </a:p>
        </p:txBody>
      </p:sp>
    </p:spTree>
    <p:extLst>
      <p:ext uri="{BB962C8B-B14F-4D97-AF65-F5344CB8AC3E}">
        <p14:creationId xmlns:p14="http://schemas.microsoft.com/office/powerpoint/2010/main" val="114448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b="1" i="0" dirty="0">
                <a:solidFill>
                  <a:srgbClr val="1D1C1D"/>
                </a:solidFill>
                <a:effectLst/>
                <a:highlight>
                  <a:srgbClr val="F8F8F8"/>
                </a:highlight>
                <a:latin typeface="Slack-Lato"/>
              </a:rPr>
            </a:br>
            <a:br>
              <a:rPr lang="en-US" dirty="0"/>
            </a:br>
            <a:r>
              <a:rPr lang="en-US" b="0" i="0" u="none" strike="noStrike" dirty="0">
                <a:solidFill>
                  <a:srgbClr val="1D1C1D"/>
                </a:solidFill>
                <a:effectLst/>
                <a:highlight>
                  <a:srgbClr val="F8F8F8"/>
                </a:highlight>
                <a:latin typeface="Slack-Lato"/>
                <a:hlinkClick r:id="rId3"/>
              </a:rPr>
              <a:t>https://www.inhope.org/EN/articles/what-is-familial-trafficking</a:t>
            </a:r>
            <a:endParaRPr lang="en-US" b="0" i="0" dirty="0">
              <a:solidFill>
                <a:srgbClr val="1D1C1D"/>
              </a:solidFill>
              <a:effectLst/>
              <a:highlight>
                <a:srgbClr val="F8F8F8"/>
              </a:highlight>
              <a:latin typeface="Slack-Lato"/>
            </a:endParaRP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26</a:t>
            </a:fld>
            <a:endParaRPr lang="en-US"/>
          </a:p>
        </p:txBody>
      </p:sp>
    </p:spTree>
    <p:extLst>
      <p:ext uri="{BB962C8B-B14F-4D97-AF65-F5344CB8AC3E}">
        <p14:creationId xmlns:p14="http://schemas.microsoft.com/office/powerpoint/2010/main" val="511758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b="1" i="0" dirty="0">
                <a:solidFill>
                  <a:srgbClr val="1D1C1D"/>
                </a:solidFill>
                <a:effectLst/>
                <a:highlight>
                  <a:srgbClr val="F8F8F8"/>
                </a:highlight>
                <a:latin typeface="Slack-Lato"/>
              </a:rPr>
            </a:br>
            <a:br>
              <a:rPr lang="en-US" dirty="0"/>
            </a:br>
            <a:r>
              <a:rPr lang="en-US" b="0" i="0" u="none" strike="noStrike" dirty="0">
                <a:solidFill>
                  <a:srgbClr val="1D1C1D"/>
                </a:solidFill>
                <a:effectLst/>
                <a:highlight>
                  <a:srgbClr val="F8F8F8"/>
                </a:highlight>
                <a:latin typeface="Slack-Lato"/>
                <a:hlinkClick r:id="rId3"/>
              </a:rPr>
              <a:t>https://www.inhope.org/EN/articles/what-is-familial-trafficking</a:t>
            </a:r>
            <a:endParaRPr lang="en-US" b="0" i="0" dirty="0">
              <a:solidFill>
                <a:srgbClr val="1D1C1D"/>
              </a:solidFill>
              <a:effectLst/>
              <a:highlight>
                <a:srgbClr val="F8F8F8"/>
              </a:highlight>
              <a:latin typeface="Slack-Lato"/>
            </a:endParaRP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27</a:t>
            </a:fld>
            <a:endParaRPr lang="en-US"/>
          </a:p>
        </p:txBody>
      </p:sp>
    </p:spTree>
    <p:extLst>
      <p:ext uri="{BB962C8B-B14F-4D97-AF65-F5344CB8AC3E}">
        <p14:creationId xmlns:p14="http://schemas.microsoft.com/office/powerpoint/2010/main" val="430239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29</a:t>
            </a:fld>
            <a:endParaRPr lang="en-US"/>
          </a:p>
        </p:txBody>
      </p:sp>
    </p:spTree>
    <p:extLst>
      <p:ext uri="{BB962C8B-B14F-4D97-AF65-F5344CB8AC3E}">
        <p14:creationId xmlns:p14="http://schemas.microsoft.com/office/powerpoint/2010/main" val="137705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30</a:t>
            </a:fld>
            <a:endParaRPr lang="en-US"/>
          </a:p>
        </p:txBody>
      </p:sp>
    </p:spTree>
    <p:extLst>
      <p:ext uri="{BB962C8B-B14F-4D97-AF65-F5344CB8AC3E}">
        <p14:creationId xmlns:p14="http://schemas.microsoft.com/office/powerpoint/2010/main" val="3781121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31</a:t>
            </a:fld>
            <a:endParaRPr lang="en-US"/>
          </a:p>
        </p:txBody>
      </p:sp>
    </p:spTree>
    <p:extLst>
      <p:ext uri="{BB962C8B-B14F-4D97-AF65-F5344CB8AC3E}">
        <p14:creationId xmlns:p14="http://schemas.microsoft.com/office/powerpoint/2010/main" val="1531011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32</a:t>
            </a:fld>
            <a:endParaRPr lang="en-US"/>
          </a:p>
        </p:txBody>
      </p:sp>
    </p:spTree>
    <p:extLst>
      <p:ext uri="{BB962C8B-B14F-4D97-AF65-F5344CB8AC3E}">
        <p14:creationId xmlns:p14="http://schemas.microsoft.com/office/powerpoint/2010/main" val="594344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33</a:t>
            </a:fld>
            <a:endParaRPr lang="en-US"/>
          </a:p>
        </p:txBody>
      </p:sp>
    </p:spTree>
    <p:extLst>
      <p:ext uri="{BB962C8B-B14F-4D97-AF65-F5344CB8AC3E}">
        <p14:creationId xmlns:p14="http://schemas.microsoft.com/office/powerpoint/2010/main" val="346720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55CC"/>
                </a:solidFill>
                <a:effectLst/>
                <a:latin typeface="Helvetica Neue" panose="02000503000000020004" pitchFamily="2" charset="0"/>
                <a:hlinkClick r:id="rId3"/>
              </a:rPr>
              <a:t>https://www.ed.gov/human-trafficking#:~:text=Combatting%20Hum</a:t>
            </a:r>
            <a:endParaRPr lang="en-US" b="0" i="0" dirty="0">
              <a:solidFill>
                <a:srgbClr val="1155CC"/>
              </a:solidFill>
              <a:effectLst/>
              <a:latin typeface="Helvetica Neue" panose="02000503000000020004" pitchFamily="2" charset="0"/>
            </a:endParaRPr>
          </a:p>
          <a:p>
            <a:endParaRPr lang="en-US" b="0" i="0" dirty="0">
              <a:solidFill>
                <a:srgbClr val="1155CC"/>
              </a:solidFill>
              <a:effectLst/>
              <a:latin typeface="Helvetica Neue" panose="02000503000000020004" pitchFamily="2" charset="0"/>
            </a:endParaRPr>
          </a:p>
          <a:p>
            <a:r>
              <a:rPr lang="en-US" dirty="0"/>
              <a:t>https://</a:t>
            </a:r>
            <a:r>
              <a:rPr lang="en-US" dirty="0" err="1"/>
              <a:t>www.ed.gov</a:t>
            </a:r>
            <a:r>
              <a:rPr lang="en-US" dirty="0"/>
              <a:t>/human-trafficking</a:t>
            </a:r>
          </a:p>
          <a:p>
            <a:endParaRPr lang="en-US" dirty="0"/>
          </a:p>
          <a:p>
            <a:r>
              <a:rPr lang="en-US" b="0" i="0" baseline="30000" dirty="0">
                <a:solidFill>
                  <a:srgbClr val="030A13"/>
                </a:solidFill>
                <a:effectLst/>
                <a:latin typeface="Helvetica Neue" panose="02000503000000020004" pitchFamily="2" charset="0"/>
              </a:rPr>
              <a:t>1</a:t>
            </a:r>
            <a:r>
              <a:rPr lang="en-US" b="0" i="0" dirty="0">
                <a:solidFill>
                  <a:srgbClr val="030A13"/>
                </a:solidFill>
                <a:effectLst/>
                <a:latin typeface="Helvetica Neue" panose="02000503000000020004" pitchFamily="2" charset="0"/>
              </a:rPr>
              <a:t>Polaris Project. (2020). </a:t>
            </a:r>
            <a:r>
              <a:rPr lang="en-US" b="0" i="1" dirty="0">
                <a:solidFill>
                  <a:srgbClr val="030A13"/>
                </a:solidFill>
                <a:effectLst/>
                <a:latin typeface="Helvetica Neue" panose="02000503000000020004" pitchFamily="2" charset="0"/>
              </a:rPr>
              <a:t>2019 data report: The US National Human Trafficking Hotline.</a:t>
            </a:r>
            <a:r>
              <a:rPr lang="en-US" b="0" i="0" dirty="0">
                <a:solidFill>
                  <a:srgbClr val="030A13"/>
                </a:solidFill>
                <a:effectLst/>
                <a:latin typeface="Helvetica Neue" panose="02000503000000020004" pitchFamily="2" charset="0"/>
              </a:rPr>
              <a:t> Washington, DC: Author. </a:t>
            </a:r>
            <a:r>
              <a:rPr lang="en-US" b="0" i="0" u="sng" dirty="0">
                <a:solidFill>
                  <a:srgbClr val="115CA7"/>
                </a:solidFill>
                <a:effectLst/>
                <a:latin typeface="Helvetica Neue" panose="02000503000000020004" pitchFamily="2" charset="0"/>
                <a:hlinkClick r:id="rId4"/>
              </a:rPr>
              <a:t>https://polarisproject.org/wp-content/uploads/2019/09/Polaris-2019-US-National-Human-Trafficking-Hotline-Data-Report.pdf</a:t>
            </a:r>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5</a:t>
            </a:fld>
            <a:endParaRPr lang="en-US"/>
          </a:p>
        </p:txBody>
      </p:sp>
    </p:spTree>
    <p:extLst>
      <p:ext uri="{BB962C8B-B14F-4D97-AF65-F5344CB8AC3E}">
        <p14:creationId xmlns:p14="http://schemas.microsoft.com/office/powerpoint/2010/main" val="749474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34</a:t>
            </a:fld>
            <a:endParaRPr lang="en-US"/>
          </a:p>
        </p:txBody>
      </p:sp>
    </p:spTree>
    <p:extLst>
      <p:ext uri="{BB962C8B-B14F-4D97-AF65-F5344CB8AC3E}">
        <p14:creationId xmlns:p14="http://schemas.microsoft.com/office/powerpoint/2010/main" val="4112711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35</a:t>
            </a:fld>
            <a:endParaRPr lang="en-US"/>
          </a:p>
        </p:txBody>
      </p:sp>
    </p:spTree>
    <p:extLst>
      <p:ext uri="{BB962C8B-B14F-4D97-AF65-F5344CB8AC3E}">
        <p14:creationId xmlns:p14="http://schemas.microsoft.com/office/powerpoint/2010/main" val="438305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36</a:t>
            </a:fld>
            <a:endParaRPr lang="en-US"/>
          </a:p>
        </p:txBody>
      </p:sp>
    </p:spTree>
    <p:extLst>
      <p:ext uri="{BB962C8B-B14F-4D97-AF65-F5344CB8AC3E}">
        <p14:creationId xmlns:p14="http://schemas.microsoft.com/office/powerpoint/2010/main" val="2418146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37</a:t>
            </a:fld>
            <a:endParaRPr lang="en-US"/>
          </a:p>
        </p:txBody>
      </p:sp>
    </p:spTree>
    <p:extLst>
      <p:ext uri="{BB962C8B-B14F-4D97-AF65-F5344CB8AC3E}">
        <p14:creationId xmlns:p14="http://schemas.microsoft.com/office/powerpoint/2010/main" val="1261662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38</a:t>
            </a:fld>
            <a:endParaRPr lang="en-US"/>
          </a:p>
        </p:txBody>
      </p:sp>
    </p:spTree>
    <p:extLst>
      <p:ext uri="{BB962C8B-B14F-4D97-AF65-F5344CB8AC3E}">
        <p14:creationId xmlns:p14="http://schemas.microsoft.com/office/powerpoint/2010/main" val="2369344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www.napnappartners.org</a:t>
            </a:r>
            <a:r>
              <a:rPr lang="en-US" dirty="0"/>
              <a:t>/tattoos-human-trafficking-victims</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40</a:t>
            </a:fld>
            <a:endParaRPr lang="en-US"/>
          </a:p>
        </p:txBody>
      </p:sp>
    </p:spTree>
    <p:extLst>
      <p:ext uri="{BB962C8B-B14F-4D97-AF65-F5344CB8AC3E}">
        <p14:creationId xmlns:p14="http://schemas.microsoft.com/office/powerpoint/2010/main" val="3836190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a:t>
            </a:r>
          </a:p>
          <a:p>
            <a:r>
              <a:rPr lang="en-US" dirty="0"/>
              <a:t>https://</a:t>
            </a:r>
            <a:r>
              <a:rPr lang="en-US" dirty="0" err="1"/>
              <a:t>tea.texas.gov</a:t>
            </a:r>
            <a:r>
              <a:rPr lang="en-US" dirty="0"/>
              <a:t>/about-tea/other-services/educator-ppt-final-w-tea-logo1.pdf</a:t>
            </a:r>
          </a:p>
        </p:txBody>
      </p:sp>
      <p:sp>
        <p:nvSpPr>
          <p:cNvPr id="4" name="Slide Number Placeholder 3"/>
          <p:cNvSpPr>
            <a:spLocks noGrp="1"/>
          </p:cNvSpPr>
          <p:nvPr>
            <p:ph type="sldNum" sz="quarter" idx="5"/>
          </p:nvPr>
        </p:nvSpPr>
        <p:spPr/>
        <p:txBody>
          <a:bodyPr/>
          <a:lstStyle/>
          <a:p>
            <a:fld id="{1DC06F26-35F9-48EF-99FC-99E19AFF1DFB}" type="slidenum">
              <a:rPr lang="en-US" smtClean="0"/>
              <a:t>41</a:t>
            </a:fld>
            <a:endParaRPr lang="en-US"/>
          </a:p>
        </p:txBody>
      </p:sp>
    </p:spTree>
    <p:extLst>
      <p:ext uri="{BB962C8B-B14F-4D97-AF65-F5344CB8AC3E}">
        <p14:creationId xmlns:p14="http://schemas.microsoft.com/office/powerpoint/2010/main" val="3606317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apnews.com</a:t>
            </a:r>
            <a:r>
              <a:rPr lang="en-US" dirty="0"/>
              <a:t>/article/sex-trafficking-gop-donor-conviction-lazzaro-c1c3c808036e83006485c321e447d0e9</a:t>
            </a:r>
          </a:p>
          <a:p>
            <a:endParaRPr lang="en-US" dirty="0"/>
          </a:p>
          <a:p>
            <a:r>
              <a:rPr lang="en-US" dirty="0"/>
              <a:t>https://</a:t>
            </a:r>
            <a:r>
              <a:rPr lang="en-US" dirty="0" err="1"/>
              <a:t>www.khou.com</a:t>
            </a:r>
            <a:r>
              <a:rPr lang="en-US" dirty="0"/>
              <a:t>/article/news/crime/king-of-</a:t>
            </a:r>
            <a:r>
              <a:rPr lang="en-US" dirty="0" err="1"/>
              <a:t>bissonnet</a:t>
            </a:r>
            <a:r>
              <a:rPr lang="en-US" dirty="0"/>
              <a:t>-prison-prostitution/285-40d4ad68-1f65-48b1-8262-78f3f3bcaee4</a:t>
            </a:r>
          </a:p>
          <a:p>
            <a:endParaRPr lang="en-US" dirty="0"/>
          </a:p>
          <a:p>
            <a:r>
              <a:rPr lang="en-US" b="0" i="0" dirty="0">
                <a:solidFill>
                  <a:srgbClr val="1155CC"/>
                </a:solidFill>
                <a:effectLst/>
                <a:latin typeface="Arial" panose="020B0604020202020204" pitchFamily="34" charset="0"/>
                <a:hlinkClick r:id="rId3"/>
              </a:rPr>
              <a:t>https://www.justice.gov/usao-sdtx/pr/woman-guilty-trafficking-women-cantina-backroom</a:t>
            </a:r>
            <a:endParaRPr lang="en-US" b="0" i="0" dirty="0">
              <a:solidFill>
                <a:srgbClr val="1155CC"/>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42</a:t>
            </a:fld>
            <a:endParaRPr lang="en-US"/>
          </a:p>
        </p:txBody>
      </p:sp>
    </p:spTree>
    <p:extLst>
      <p:ext uri="{BB962C8B-B14F-4D97-AF65-F5344CB8AC3E}">
        <p14:creationId xmlns:p14="http://schemas.microsoft.com/office/powerpoint/2010/main" val="1854482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tea.texas.gov</a:t>
            </a:r>
            <a:r>
              <a:rPr lang="en-US" dirty="0"/>
              <a:t>/about-tea/other-services/educator-ppt-final-w-tea-logo1.pdf</a:t>
            </a:r>
          </a:p>
        </p:txBody>
      </p:sp>
      <p:sp>
        <p:nvSpPr>
          <p:cNvPr id="4" name="Slide Number Placeholder 3"/>
          <p:cNvSpPr>
            <a:spLocks noGrp="1"/>
          </p:cNvSpPr>
          <p:nvPr>
            <p:ph type="sldNum" sz="quarter" idx="5"/>
          </p:nvPr>
        </p:nvSpPr>
        <p:spPr/>
        <p:txBody>
          <a:bodyPr/>
          <a:lstStyle/>
          <a:p>
            <a:fld id="{1DC06F26-35F9-48EF-99FC-99E19AFF1DFB}" type="slidenum">
              <a:rPr lang="en-US" smtClean="0"/>
              <a:t>43</a:t>
            </a:fld>
            <a:endParaRPr lang="en-US"/>
          </a:p>
        </p:txBody>
      </p:sp>
    </p:spTree>
    <p:extLst>
      <p:ext uri="{BB962C8B-B14F-4D97-AF65-F5344CB8AC3E}">
        <p14:creationId xmlns:p14="http://schemas.microsoft.com/office/powerpoint/2010/main" val="910673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44</a:t>
            </a:fld>
            <a:endParaRPr lang="en-US"/>
          </a:p>
        </p:txBody>
      </p:sp>
    </p:spTree>
    <p:extLst>
      <p:ext uri="{BB962C8B-B14F-4D97-AF65-F5344CB8AC3E}">
        <p14:creationId xmlns:p14="http://schemas.microsoft.com/office/powerpoint/2010/main" val="367016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6</a:t>
            </a:fld>
            <a:endParaRPr lang="en-US"/>
          </a:p>
        </p:txBody>
      </p:sp>
    </p:spTree>
    <p:extLst>
      <p:ext uri="{BB962C8B-B14F-4D97-AF65-F5344CB8AC3E}">
        <p14:creationId xmlns:p14="http://schemas.microsoft.com/office/powerpoint/2010/main" val="185477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The safety needs of victims were identified as the first priority by all of those working with victims. According to law enforcement and providers, screening for safety needs (for both the victims and providers) is part of every assessment they conduct. Safety needs are often met when the next priority need for (safe) emergency housing is addressed. Other emergency needs include food and clothing and, for international victims, translation services to avoid feelings of isolation and to facilitate communication regarding other needs.</a:t>
            </a:r>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45</a:t>
            </a:fld>
            <a:endParaRPr lang="en-US"/>
          </a:p>
        </p:txBody>
      </p:sp>
    </p:spTree>
    <p:extLst>
      <p:ext uri="{BB962C8B-B14F-4D97-AF65-F5344CB8AC3E}">
        <p14:creationId xmlns:p14="http://schemas.microsoft.com/office/powerpoint/2010/main" val="2210862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buFont typeface="Arial" panose="020B0604020202020204" pitchFamily="34" charset="0"/>
              <a:buChar char="•"/>
            </a:pPr>
            <a:r>
              <a:rPr lang="en-US" b="0" i="0" dirty="0">
                <a:solidFill>
                  <a:srgbClr val="FFFF00"/>
                </a:solidFill>
                <a:effectLst/>
                <a:latin typeface="Arial" panose="020B0604020202020204" pitchFamily="34" charset="0"/>
              </a:rPr>
              <a:t>Not in control of their own ID or passport. </a:t>
            </a:r>
          </a:p>
          <a:p>
            <a:pPr algn="l">
              <a:spcBef>
                <a:spcPts val="0"/>
              </a:spcBef>
              <a:spcAft>
                <a:spcPts val="0"/>
              </a:spcAft>
              <a:buFont typeface="Arial" panose="020B0604020202020204" pitchFamily="34" charset="0"/>
              <a:buChar char="•"/>
            </a:pPr>
            <a:r>
              <a:rPr lang="en-US" b="0" i="0" dirty="0">
                <a:solidFill>
                  <a:srgbClr val="FFFF00"/>
                </a:solidFill>
                <a:effectLst/>
                <a:latin typeface="Arial" panose="020B0604020202020204" pitchFamily="34" charset="0"/>
              </a:rPr>
              <a:t>Not allowed or able to speak for themselves, refuse to make eye contact</a:t>
            </a:r>
          </a:p>
          <a:p>
            <a:pPr algn="l">
              <a:spcBef>
                <a:spcPts val="0"/>
              </a:spcBef>
              <a:spcAft>
                <a:spcPts val="0"/>
              </a:spcAft>
              <a:buFont typeface="Arial" panose="020B0604020202020204" pitchFamily="34" charset="0"/>
              <a:buChar char="•"/>
            </a:pPr>
            <a:r>
              <a:rPr lang="en-US" b="0" i="0" dirty="0">
                <a:effectLst/>
                <a:latin typeface="Arial" panose="020B0604020202020204" pitchFamily="34" charset="0"/>
              </a:rPr>
              <a:t>Has little personal property/wears the same clothes over and over again or </a:t>
            </a:r>
            <a:r>
              <a:rPr lang="en-US" b="0" i="0" dirty="0">
                <a:solidFill>
                  <a:srgbClr val="FFFF00"/>
                </a:solidFill>
                <a:effectLst/>
                <a:latin typeface="Arial" panose="020B0604020202020204" pitchFamily="34" charset="0"/>
              </a:rPr>
              <a:t>carries belongings in a trash bag. </a:t>
            </a:r>
          </a:p>
          <a:p>
            <a:pPr algn="l">
              <a:spcBef>
                <a:spcPts val="0"/>
              </a:spcBef>
              <a:spcAft>
                <a:spcPts val="0"/>
              </a:spcAft>
              <a:buFont typeface="Arial" panose="020B0604020202020204" pitchFamily="34" charset="0"/>
              <a:buChar char="•"/>
            </a:pPr>
            <a:r>
              <a:rPr lang="en-US" b="0" i="0" dirty="0">
                <a:effectLst/>
                <a:latin typeface="Arial" panose="020B0604020202020204" pitchFamily="34" charset="0"/>
              </a:rPr>
              <a:t>Paid mostly in cash, not in control of their money/</a:t>
            </a:r>
            <a:r>
              <a:rPr lang="en-US" b="0" i="0" dirty="0">
                <a:solidFill>
                  <a:srgbClr val="FFFF00"/>
                </a:solidFill>
                <a:effectLst/>
                <a:latin typeface="Arial" panose="020B0604020202020204" pitchFamily="34" charset="0"/>
              </a:rPr>
              <a:t>no financial records or bank account</a:t>
            </a:r>
          </a:p>
          <a:p>
            <a:pPr algn="l">
              <a:spcBef>
                <a:spcPts val="0"/>
              </a:spcBef>
              <a:spcAft>
                <a:spcPts val="0"/>
              </a:spcAft>
              <a:buFont typeface="Arial" panose="020B0604020202020204" pitchFamily="34" charset="0"/>
              <a:buChar char="•"/>
            </a:pPr>
            <a:r>
              <a:rPr lang="en-US" b="0" i="0" dirty="0">
                <a:solidFill>
                  <a:srgbClr val="FFFF00"/>
                </a:solidFill>
                <a:effectLst/>
                <a:latin typeface="Arial" panose="020B0604020202020204" pitchFamily="34" charset="0"/>
              </a:rPr>
              <a:t>Appears to be under the influence of drugs or alcohol.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Arial" panose="020B0604020202020204" pitchFamily="34" charset="0"/>
              </a:rPr>
              <a:t>Has a large debt that cannot be paid off. </a:t>
            </a:r>
          </a:p>
          <a:p>
            <a:pPr algn="l">
              <a:spcBef>
                <a:spcPts val="0"/>
              </a:spcBef>
              <a:spcAft>
                <a:spcPts val="0"/>
              </a:spcAft>
              <a:buFont typeface="Arial" panose="020B0604020202020204" pitchFamily="34" charset="0"/>
              <a:buChar char="•"/>
            </a:pPr>
            <a:endParaRPr lang="en-US" b="0" i="0" dirty="0">
              <a:solidFill>
                <a:srgbClr val="FFFF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46</a:t>
            </a:fld>
            <a:endParaRPr lang="en-US"/>
          </a:p>
        </p:txBody>
      </p:sp>
    </p:spTree>
    <p:extLst>
      <p:ext uri="{BB962C8B-B14F-4D97-AF65-F5344CB8AC3E}">
        <p14:creationId xmlns:p14="http://schemas.microsoft.com/office/powerpoint/2010/main" val="528008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buFont typeface="Arial" panose="020B0604020202020204" pitchFamily="34" charset="0"/>
              <a:buChar char="•"/>
            </a:pPr>
            <a:r>
              <a:rPr lang="en-US" b="0" i="0" dirty="0">
                <a:solidFill>
                  <a:srgbClr val="FFFF00"/>
                </a:solidFill>
                <a:effectLst/>
                <a:latin typeface="Arial" panose="020B0604020202020204" pitchFamily="34" charset="0"/>
              </a:rPr>
              <a:t>Not in control of their own ID or passport. </a:t>
            </a:r>
          </a:p>
          <a:p>
            <a:pPr algn="l">
              <a:spcBef>
                <a:spcPts val="0"/>
              </a:spcBef>
              <a:spcAft>
                <a:spcPts val="0"/>
              </a:spcAft>
              <a:buFont typeface="Arial" panose="020B0604020202020204" pitchFamily="34" charset="0"/>
              <a:buChar char="•"/>
            </a:pPr>
            <a:r>
              <a:rPr lang="en-US" b="0" i="0" dirty="0">
                <a:solidFill>
                  <a:srgbClr val="FFFF00"/>
                </a:solidFill>
                <a:effectLst/>
                <a:latin typeface="Arial" panose="020B0604020202020204" pitchFamily="34" charset="0"/>
              </a:rPr>
              <a:t>Not allowed or able to speak for themselves, refuse to make eye contact</a:t>
            </a:r>
          </a:p>
          <a:p>
            <a:pPr algn="l">
              <a:spcBef>
                <a:spcPts val="0"/>
              </a:spcBef>
              <a:spcAft>
                <a:spcPts val="0"/>
              </a:spcAft>
              <a:buFont typeface="Arial" panose="020B0604020202020204" pitchFamily="34" charset="0"/>
              <a:buChar char="•"/>
            </a:pPr>
            <a:r>
              <a:rPr lang="en-US" b="0" i="0" dirty="0">
                <a:effectLst/>
                <a:latin typeface="Arial" panose="020B0604020202020204" pitchFamily="34" charset="0"/>
              </a:rPr>
              <a:t>Has little personal property/wears the same clothes over and over again or </a:t>
            </a:r>
            <a:r>
              <a:rPr lang="en-US" b="0" i="0" dirty="0">
                <a:solidFill>
                  <a:srgbClr val="FFFF00"/>
                </a:solidFill>
                <a:effectLst/>
                <a:latin typeface="Arial" panose="020B0604020202020204" pitchFamily="34" charset="0"/>
              </a:rPr>
              <a:t>carries belongings in a trash bag. </a:t>
            </a:r>
          </a:p>
          <a:p>
            <a:pPr algn="l">
              <a:spcBef>
                <a:spcPts val="0"/>
              </a:spcBef>
              <a:spcAft>
                <a:spcPts val="0"/>
              </a:spcAft>
              <a:buFont typeface="Arial" panose="020B0604020202020204" pitchFamily="34" charset="0"/>
              <a:buChar char="•"/>
            </a:pPr>
            <a:r>
              <a:rPr lang="en-US" b="0" i="0" dirty="0">
                <a:effectLst/>
                <a:latin typeface="Arial" panose="020B0604020202020204" pitchFamily="34" charset="0"/>
              </a:rPr>
              <a:t>Paid mostly in cash, not in control of their money/</a:t>
            </a:r>
            <a:r>
              <a:rPr lang="en-US" b="0" i="0" dirty="0">
                <a:solidFill>
                  <a:srgbClr val="FFFF00"/>
                </a:solidFill>
                <a:effectLst/>
                <a:latin typeface="Arial" panose="020B0604020202020204" pitchFamily="34" charset="0"/>
              </a:rPr>
              <a:t>no financial records or bank account</a:t>
            </a:r>
          </a:p>
          <a:p>
            <a:pPr algn="l">
              <a:spcBef>
                <a:spcPts val="0"/>
              </a:spcBef>
              <a:spcAft>
                <a:spcPts val="0"/>
              </a:spcAft>
              <a:buFont typeface="Arial" panose="020B0604020202020204" pitchFamily="34" charset="0"/>
              <a:buChar char="•"/>
            </a:pPr>
            <a:r>
              <a:rPr lang="en-US" b="0" i="0" dirty="0">
                <a:solidFill>
                  <a:srgbClr val="FFFF00"/>
                </a:solidFill>
                <a:effectLst/>
                <a:latin typeface="Arial" panose="020B0604020202020204" pitchFamily="34" charset="0"/>
              </a:rPr>
              <a:t>Appears to be under the influence of drugs or alcohol.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Arial" panose="020B0604020202020204" pitchFamily="34" charset="0"/>
              </a:rPr>
              <a:t>Has a large debt that cannot be paid off. </a:t>
            </a:r>
          </a:p>
          <a:p>
            <a:pPr algn="l">
              <a:spcBef>
                <a:spcPts val="0"/>
              </a:spcBef>
              <a:spcAft>
                <a:spcPts val="0"/>
              </a:spcAft>
              <a:buFont typeface="Arial" panose="020B0604020202020204" pitchFamily="34" charset="0"/>
              <a:buChar char="•"/>
            </a:pPr>
            <a:endParaRPr lang="en-US" b="0" i="0" dirty="0">
              <a:solidFill>
                <a:srgbClr val="FFFF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47</a:t>
            </a:fld>
            <a:endParaRPr lang="en-US"/>
          </a:p>
        </p:txBody>
      </p:sp>
    </p:spTree>
    <p:extLst>
      <p:ext uri="{BB962C8B-B14F-4D97-AF65-F5344CB8AC3E}">
        <p14:creationId xmlns:p14="http://schemas.microsoft.com/office/powerpoint/2010/main" val="100819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Not in control of their own ID or passport.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Not allowed or able to speak for themselves, refuse to make eye contact</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Has little personal property/wears the same clothes over and over again or carries belongings in a trash bag.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Paid mostly in cash, not in control of their money/no financial records or bank account</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Recruited with false promises concerning the nature and conditions of their work.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Unpaid or paid very little by cash tips off the record.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Has a pimp, manager or someone who will not leave their side.</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Works long and/or unusual hours.</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Has a large debt that cannot be paid off.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Is under the age of 18 and performing sex acts in exchange for anything of value.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Exchanging commercial sex acts for needs like shelter, food, or other means of survival.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Fearful, anxious, depressed, submissive, tense, nervous, or paranoid.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Appears to be under the influence of drugs or alcohol.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Overly attached to one person or has one person overly attached to them. </a:t>
            </a:r>
          </a:p>
          <a:p>
            <a:pPr algn="l">
              <a:spcBef>
                <a:spcPts val="0"/>
              </a:spcBef>
              <a:spcAft>
                <a:spcPts val="0"/>
              </a:spcAft>
              <a:buFont typeface="Arial" panose="020B0604020202020204" pitchFamily="34" charset="0"/>
              <a:buChar char="•"/>
            </a:pPr>
            <a:r>
              <a:rPr lang="en-US" b="0" i="0" dirty="0">
                <a:solidFill>
                  <a:srgbClr val="222222"/>
                </a:solidFill>
                <a:effectLst/>
                <a:latin typeface="Arial" panose="020B0604020202020204" pitchFamily="34" charset="0"/>
              </a:rPr>
              <a:t>Needs permission or direction to make simple decisions, such as going to the bathroom.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22222"/>
                </a:solidFill>
                <a:effectLst/>
                <a:latin typeface="Arial" panose="020B0604020202020204" pitchFamily="34" charset="0"/>
              </a:rPr>
              <a:t>Not free to leave or come and go as they wish. </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48</a:t>
            </a:fld>
            <a:endParaRPr lang="en-US"/>
          </a:p>
        </p:txBody>
      </p:sp>
    </p:spTree>
    <p:extLst>
      <p:ext uri="{BB962C8B-B14F-4D97-AF65-F5344CB8AC3E}">
        <p14:creationId xmlns:p14="http://schemas.microsoft.com/office/powerpoint/2010/main" val="2309994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49</a:t>
            </a:fld>
            <a:endParaRPr lang="en-US"/>
          </a:p>
        </p:txBody>
      </p:sp>
    </p:spTree>
    <p:extLst>
      <p:ext uri="{BB962C8B-B14F-4D97-AF65-F5344CB8AC3E}">
        <p14:creationId xmlns:p14="http://schemas.microsoft.com/office/powerpoint/2010/main" val="2349962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50</a:t>
            </a:fld>
            <a:endParaRPr lang="en-US"/>
          </a:p>
        </p:txBody>
      </p:sp>
    </p:spTree>
    <p:extLst>
      <p:ext uri="{BB962C8B-B14F-4D97-AF65-F5344CB8AC3E}">
        <p14:creationId xmlns:p14="http://schemas.microsoft.com/office/powerpoint/2010/main" val="1051749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51</a:t>
            </a:fld>
            <a:endParaRPr lang="en-US"/>
          </a:p>
        </p:txBody>
      </p:sp>
    </p:spTree>
    <p:extLst>
      <p:ext uri="{BB962C8B-B14F-4D97-AF65-F5344CB8AC3E}">
        <p14:creationId xmlns:p14="http://schemas.microsoft.com/office/powerpoint/2010/main" val="1746037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52</a:t>
            </a:fld>
            <a:endParaRPr lang="en-US"/>
          </a:p>
        </p:txBody>
      </p:sp>
    </p:spTree>
    <p:extLst>
      <p:ext uri="{BB962C8B-B14F-4D97-AF65-F5344CB8AC3E}">
        <p14:creationId xmlns:p14="http://schemas.microsoft.com/office/powerpoint/2010/main" val="2970967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53</a:t>
            </a:fld>
            <a:endParaRPr lang="en-US"/>
          </a:p>
        </p:txBody>
      </p:sp>
    </p:spTree>
    <p:extLst>
      <p:ext uri="{BB962C8B-B14F-4D97-AF65-F5344CB8AC3E}">
        <p14:creationId xmlns:p14="http://schemas.microsoft.com/office/powerpoint/2010/main" val="3517966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Victims of sex trafficking can be found anywhere, but are often found in: </a:t>
            </a:r>
          </a:p>
          <a:p>
            <a:r>
              <a:rPr lang="en-US" dirty="0"/>
              <a:t>• Bars and Brothels</a:t>
            </a:r>
          </a:p>
          <a:p>
            <a:r>
              <a:rPr lang="en-US" dirty="0"/>
              <a:t> • Dance clubs and strip clubs</a:t>
            </a:r>
          </a:p>
          <a:p>
            <a:r>
              <a:rPr lang="en-US" dirty="0"/>
              <a:t>Massage parlors and spas </a:t>
            </a:r>
          </a:p>
          <a:p>
            <a:r>
              <a:rPr lang="en-US" dirty="0"/>
              <a:t>• Escort services</a:t>
            </a:r>
          </a:p>
          <a:p>
            <a:r>
              <a:rPr lang="en-US" dirty="0"/>
              <a:t> • Private parties </a:t>
            </a:r>
          </a:p>
          <a:p>
            <a:r>
              <a:rPr lang="en-US" dirty="0"/>
              <a:t>• Pornography industry </a:t>
            </a:r>
          </a:p>
          <a:p>
            <a:r>
              <a:rPr lang="en-US" dirty="0"/>
              <a:t>• On the Internet</a:t>
            </a:r>
          </a:p>
          <a:p>
            <a:endParaRPr lang="en-US" dirty="0"/>
          </a:p>
          <a:p>
            <a:r>
              <a:rPr lang="en-US" dirty="0"/>
              <a:t>In the DoD, </a:t>
            </a:r>
            <a:r>
              <a:rPr lang="en-US" b="1" dirty="0"/>
              <a:t>labor trafficking </a:t>
            </a:r>
            <a:r>
              <a:rPr lang="en-US" dirty="0"/>
              <a:t>has occurred in contracts that cover labor intensive industries such as: </a:t>
            </a:r>
          </a:p>
          <a:p>
            <a:r>
              <a:rPr lang="en-US" dirty="0"/>
              <a:t>• Food services </a:t>
            </a:r>
          </a:p>
          <a:p>
            <a:r>
              <a:rPr lang="en-US" dirty="0"/>
              <a:t>• Janitorial and disposal services </a:t>
            </a:r>
          </a:p>
          <a:p>
            <a:r>
              <a:rPr lang="en-US" dirty="0"/>
              <a:t>• Truck and driver services </a:t>
            </a:r>
          </a:p>
          <a:p>
            <a:r>
              <a:rPr lang="en-US" dirty="0"/>
              <a:t>• Security guards </a:t>
            </a:r>
          </a:p>
          <a:p>
            <a:r>
              <a:rPr lang="en-US" dirty="0"/>
              <a:t>• Construction work</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54</a:t>
            </a:fld>
            <a:endParaRPr lang="en-US"/>
          </a:p>
        </p:txBody>
      </p:sp>
    </p:spTree>
    <p:extLst>
      <p:ext uri="{BB962C8B-B14F-4D97-AF65-F5344CB8AC3E}">
        <p14:creationId xmlns:p14="http://schemas.microsoft.com/office/powerpoint/2010/main" val="89270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7</a:t>
            </a:fld>
            <a:endParaRPr lang="en-US"/>
          </a:p>
        </p:txBody>
      </p:sp>
    </p:spTree>
    <p:extLst>
      <p:ext uri="{BB962C8B-B14F-4D97-AF65-F5344CB8AC3E}">
        <p14:creationId xmlns:p14="http://schemas.microsoft.com/office/powerpoint/2010/main" val="454603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84848"/>
                </a:solidFill>
                <a:effectLst/>
                <a:latin typeface="Roboto" panose="02000000000000000000" pitchFamily="2" charset="0"/>
              </a:rPr>
              <a:t>Generational trauma, historic oppression, discrimination and other societal factors and inequities create community-wide vulnerabilities. </a:t>
            </a:r>
          </a:p>
          <a:p>
            <a:endParaRPr lang="en-US" b="0" i="0" dirty="0">
              <a:solidFill>
                <a:srgbClr val="484848"/>
              </a:solidFill>
              <a:effectLst/>
              <a:latin typeface="Roboto" panose="02000000000000000000" pitchFamily="2" charset="0"/>
            </a:endParaRPr>
          </a:p>
          <a:p>
            <a:r>
              <a:rPr lang="en-US" b="1" i="0" dirty="0">
                <a:solidFill>
                  <a:srgbClr val="484848"/>
                </a:solidFill>
                <a:effectLst/>
                <a:latin typeface="Roboto" panose="02000000000000000000" pitchFamily="2" charset="0"/>
              </a:rPr>
              <a:t>Traffickers </a:t>
            </a:r>
            <a:r>
              <a:rPr lang="en-US" b="0" i="0" dirty="0">
                <a:solidFill>
                  <a:srgbClr val="484848"/>
                </a:solidFill>
                <a:effectLst/>
                <a:latin typeface="Roboto" panose="02000000000000000000" pitchFamily="2" charset="0"/>
              </a:rPr>
              <a:t>recognize and take advantage of people who are vulnerable in certain ways.</a:t>
            </a:r>
          </a:p>
          <a:p>
            <a:r>
              <a:rPr lang="en-US" b="0" i="0" dirty="0">
                <a:solidFill>
                  <a:srgbClr val="484848"/>
                </a:solidFill>
                <a:effectLst/>
                <a:latin typeface="Roboto" panose="02000000000000000000" pitchFamily="2" charset="0"/>
              </a:rPr>
              <a:t>#1 History of Sexual Abuse</a:t>
            </a:r>
          </a:p>
          <a:p>
            <a:pPr algn="l">
              <a:buFont typeface="Arial" panose="020B0604020202020204" pitchFamily="34" charset="0"/>
              <a:buChar char="•"/>
            </a:pPr>
            <a:r>
              <a:rPr lang="en-US" b="0" i="0" dirty="0">
                <a:solidFill>
                  <a:srgbClr val="484848"/>
                </a:solidFill>
                <a:effectLst/>
                <a:latin typeface="Roboto" panose="02000000000000000000" pitchFamily="2" charset="0"/>
              </a:rPr>
              <a:t>Have an unstable living situation</a:t>
            </a:r>
          </a:p>
          <a:p>
            <a:pPr algn="l">
              <a:buFont typeface="Arial" panose="020B0604020202020204" pitchFamily="34" charset="0"/>
              <a:buChar char="•"/>
            </a:pPr>
            <a:r>
              <a:rPr lang="en-US" b="0" i="0" dirty="0">
                <a:solidFill>
                  <a:srgbClr val="484848"/>
                </a:solidFill>
                <a:effectLst/>
                <a:latin typeface="Roboto" panose="02000000000000000000" pitchFamily="2" charset="0"/>
              </a:rPr>
              <a:t>Have a history of domestic violence/ sexual abuse</a:t>
            </a:r>
          </a:p>
          <a:p>
            <a:pPr algn="l">
              <a:buFont typeface="Arial" panose="020B0604020202020204" pitchFamily="34" charset="0"/>
              <a:buChar char="•"/>
            </a:pPr>
            <a:r>
              <a:rPr lang="en-US" b="0" i="0" dirty="0">
                <a:solidFill>
                  <a:srgbClr val="484848"/>
                </a:solidFill>
                <a:effectLst/>
                <a:latin typeface="Roboto" panose="02000000000000000000" pitchFamily="2" charset="0"/>
              </a:rPr>
              <a:t>Has a caregiver or family member who has a substance abuse issue</a:t>
            </a:r>
          </a:p>
          <a:p>
            <a:pPr algn="l">
              <a:buFont typeface="Arial" panose="020B0604020202020204" pitchFamily="34" charset="0"/>
              <a:buChar char="•"/>
            </a:pPr>
            <a:r>
              <a:rPr lang="en-US" b="0" i="0" dirty="0">
                <a:solidFill>
                  <a:srgbClr val="484848"/>
                </a:solidFill>
                <a:effectLst/>
                <a:latin typeface="Roboto" panose="02000000000000000000" pitchFamily="2" charset="0"/>
              </a:rPr>
              <a:t>Are runaways or involved in the juvenile justice or foster care system</a:t>
            </a:r>
          </a:p>
          <a:p>
            <a:pPr algn="l">
              <a:buFont typeface="Arial" panose="020B0604020202020204" pitchFamily="34" charset="0"/>
              <a:buChar char="•"/>
            </a:pPr>
            <a:r>
              <a:rPr lang="en-US" b="0" i="0" dirty="0">
                <a:solidFill>
                  <a:srgbClr val="484848"/>
                </a:solidFill>
                <a:effectLst/>
                <a:latin typeface="Roboto" panose="02000000000000000000" pitchFamily="2" charset="0"/>
              </a:rPr>
              <a:t>Are undocumented immigrants</a:t>
            </a:r>
          </a:p>
          <a:p>
            <a:pPr algn="l">
              <a:buFont typeface="Arial" panose="020B0604020202020204" pitchFamily="34" charset="0"/>
              <a:buChar char="•"/>
            </a:pPr>
            <a:r>
              <a:rPr lang="en-US" b="0" i="0" dirty="0">
                <a:solidFill>
                  <a:srgbClr val="484848"/>
                </a:solidFill>
                <a:effectLst/>
                <a:latin typeface="Roboto" panose="02000000000000000000" pitchFamily="2" charset="0"/>
              </a:rPr>
              <a:t>Are facing poverty or economic need</a:t>
            </a:r>
          </a:p>
          <a:p>
            <a:pPr algn="l">
              <a:buFont typeface="Arial" panose="020B0604020202020204" pitchFamily="34" charset="0"/>
              <a:buChar char="•"/>
            </a:pPr>
            <a:r>
              <a:rPr lang="en-US" b="0" i="0" dirty="0">
                <a:solidFill>
                  <a:srgbClr val="484848"/>
                </a:solidFill>
                <a:effectLst/>
                <a:latin typeface="Roboto" panose="02000000000000000000" pitchFamily="2" charset="0"/>
              </a:rPr>
              <a:t>Have a history of sexual abuse</a:t>
            </a:r>
          </a:p>
          <a:p>
            <a:pPr algn="l">
              <a:buFont typeface="Arial" panose="020B0604020202020204" pitchFamily="34" charset="0"/>
              <a:buChar char="•"/>
            </a:pPr>
            <a:r>
              <a:rPr lang="en-US" b="0" i="0" dirty="0">
                <a:solidFill>
                  <a:srgbClr val="484848"/>
                </a:solidFill>
                <a:effectLst/>
                <a:latin typeface="Roboto" panose="02000000000000000000" pitchFamily="2" charset="0"/>
              </a:rPr>
              <a:t>Are addicted to drugs or alcohol</a:t>
            </a:r>
          </a:p>
          <a:p>
            <a:pPr algn="l">
              <a:buFont typeface="Arial" panose="020B0604020202020204" pitchFamily="34" charset="0"/>
              <a:buChar char="•"/>
            </a:pPr>
            <a:r>
              <a:rPr lang="en-US" b="0" i="0" dirty="0">
                <a:solidFill>
                  <a:srgbClr val="484848"/>
                </a:solidFill>
                <a:effectLst/>
                <a:latin typeface="Roboto" panose="02000000000000000000" pitchFamily="2" charset="0"/>
              </a:rPr>
              <a:t>Social media posts for potential victims (i.e.</a:t>
            </a:r>
          </a:p>
          <a:p>
            <a:pPr algn="l">
              <a:buFont typeface="Arial" panose="020B0604020202020204" pitchFamily="34" charset="0"/>
              <a:buChar char="•"/>
            </a:pPr>
            <a:r>
              <a:rPr lang="en-US" b="0" i="0" dirty="0">
                <a:solidFill>
                  <a:srgbClr val="484848"/>
                </a:solidFill>
                <a:effectLst/>
                <a:latin typeface="Roboto" panose="02000000000000000000" pitchFamily="2" charset="0"/>
              </a:rPr>
              <a:t>Foster care (i.e. 60% have experienced sex abuse in foster care)</a:t>
            </a:r>
          </a:p>
          <a:p>
            <a:pPr algn="l">
              <a:buFont typeface="Arial" panose="020B0604020202020204" pitchFamily="34" charset="0"/>
              <a:buChar char="•"/>
            </a:pPr>
            <a:r>
              <a:rPr lang="en-US" b="0" i="0" dirty="0">
                <a:solidFill>
                  <a:srgbClr val="484848"/>
                </a:solidFill>
                <a:effectLst/>
                <a:latin typeface="Roboto" panose="02000000000000000000" pitchFamily="2" charset="0"/>
              </a:rPr>
              <a:t>Intellectual disabilities (i.e. criminal charge if trafficking a disabled person)</a:t>
            </a:r>
          </a:p>
        </p:txBody>
      </p:sp>
      <p:sp>
        <p:nvSpPr>
          <p:cNvPr id="4" name="Slide Number Placeholder 3"/>
          <p:cNvSpPr>
            <a:spLocks noGrp="1"/>
          </p:cNvSpPr>
          <p:nvPr>
            <p:ph type="sldNum" sz="quarter" idx="5"/>
          </p:nvPr>
        </p:nvSpPr>
        <p:spPr/>
        <p:txBody>
          <a:bodyPr/>
          <a:lstStyle/>
          <a:p>
            <a:fld id="{1DC06F26-35F9-48EF-99FC-99E19AFF1DFB}" type="slidenum">
              <a:rPr lang="en-US" smtClean="0"/>
              <a:t>55</a:t>
            </a:fld>
            <a:endParaRPr lang="en-US"/>
          </a:p>
        </p:txBody>
      </p:sp>
    </p:spTree>
    <p:extLst>
      <p:ext uri="{BB962C8B-B14F-4D97-AF65-F5344CB8AC3E}">
        <p14:creationId xmlns:p14="http://schemas.microsoft.com/office/powerpoint/2010/main" val="2513304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56</a:t>
            </a:fld>
            <a:endParaRPr lang="en-US"/>
          </a:p>
        </p:txBody>
      </p:sp>
    </p:spTree>
    <p:extLst>
      <p:ext uri="{BB962C8B-B14F-4D97-AF65-F5344CB8AC3E}">
        <p14:creationId xmlns:p14="http://schemas.microsoft.com/office/powerpoint/2010/main" val="1864709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59</a:t>
            </a:fld>
            <a:endParaRPr lang="en-US"/>
          </a:p>
        </p:txBody>
      </p:sp>
    </p:spTree>
    <p:extLst>
      <p:ext uri="{BB962C8B-B14F-4D97-AF65-F5344CB8AC3E}">
        <p14:creationId xmlns:p14="http://schemas.microsoft.com/office/powerpoint/2010/main" val="30287158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60</a:t>
            </a:fld>
            <a:endParaRPr lang="en-US"/>
          </a:p>
        </p:txBody>
      </p:sp>
    </p:spTree>
    <p:extLst>
      <p:ext uri="{BB962C8B-B14F-4D97-AF65-F5344CB8AC3E}">
        <p14:creationId xmlns:p14="http://schemas.microsoft.com/office/powerpoint/2010/main" val="984892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62</a:t>
            </a:fld>
            <a:endParaRPr lang="en-US"/>
          </a:p>
        </p:txBody>
      </p:sp>
    </p:spTree>
    <p:extLst>
      <p:ext uri="{BB962C8B-B14F-4D97-AF65-F5344CB8AC3E}">
        <p14:creationId xmlns:p14="http://schemas.microsoft.com/office/powerpoint/2010/main" val="3435331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iofa.org</a:t>
            </a:r>
            <a:r>
              <a:rPr lang="en-US" dirty="0"/>
              <a:t>/wp-content/uploads/2018/09/IOFA-Red-Flags-of-Youth-Sex-</a:t>
            </a:r>
            <a:r>
              <a:rPr lang="en-US" dirty="0" err="1"/>
              <a:t>Trafficking.pdf</a:t>
            </a:r>
            <a:endParaRPr lang="en-US" dirty="0"/>
          </a:p>
          <a:p>
            <a:endParaRPr lang="en-US" dirty="0"/>
          </a:p>
          <a:p>
            <a:r>
              <a:rPr lang="en-US" dirty="0"/>
              <a:t>Identifying “red flags” is the first step in determining if a youth may be a victim or survivor of sex trafficking. Based on these observations, professionals can determine if the youth should be assessed for sex trafficking by an agency that specializes in forensic interviewing, such as a local Child Advocacy Center. Youth should be provided with immediate needs, such as shelter, food, and safety. For referral services in your area, call the National Human Trafficking Hotline at 1-888-373- 7888. If a youth is in immediate danger, please call 9-1-1. </a:t>
            </a:r>
          </a:p>
        </p:txBody>
      </p:sp>
      <p:sp>
        <p:nvSpPr>
          <p:cNvPr id="4" name="Slide Number Placeholder 3"/>
          <p:cNvSpPr>
            <a:spLocks noGrp="1"/>
          </p:cNvSpPr>
          <p:nvPr>
            <p:ph type="sldNum" sz="quarter" idx="5"/>
          </p:nvPr>
        </p:nvSpPr>
        <p:spPr/>
        <p:txBody>
          <a:bodyPr/>
          <a:lstStyle/>
          <a:p>
            <a:fld id="{1DC06F26-35F9-48EF-99FC-99E19AFF1DFB}" type="slidenum">
              <a:rPr lang="en-US" smtClean="0"/>
              <a:t>66</a:t>
            </a:fld>
            <a:endParaRPr lang="en-US"/>
          </a:p>
        </p:txBody>
      </p:sp>
    </p:spTree>
    <p:extLst>
      <p:ext uri="{BB962C8B-B14F-4D97-AF65-F5344CB8AC3E}">
        <p14:creationId xmlns:p14="http://schemas.microsoft.com/office/powerpoint/2010/main" val="4276417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iofa.org</a:t>
            </a:r>
            <a:r>
              <a:rPr lang="en-US" dirty="0"/>
              <a:t>/wp-content/uploads/2018/09/IOFA-Red-Flags-of-Youth-Sex-</a:t>
            </a:r>
            <a:r>
              <a:rPr lang="en-US" dirty="0" err="1"/>
              <a:t>Trafficking.pdf</a:t>
            </a:r>
            <a:endParaRPr lang="en-US" dirty="0"/>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69</a:t>
            </a:fld>
            <a:endParaRPr lang="en-US"/>
          </a:p>
        </p:txBody>
      </p:sp>
    </p:spTree>
    <p:extLst>
      <p:ext uri="{BB962C8B-B14F-4D97-AF65-F5344CB8AC3E}">
        <p14:creationId xmlns:p14="http://schemas.microsoft.com/office/powerpoint/2010/main" val="29395832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iofa.org</a:t>
            </a:r>
            <a:r>
              <a:rPr lang="en-US" dirty="0"/>
              <a:t>/wp-content/uploads/2018/09/IOFA-Red-Flags-of-Youth-Sex-</a:t>
            </a:r>
            <a:r>
              <a:rPr lang="en-US" dirty="0" err="1"/>
              <a:t>Trafficking.pdf</a:t>
            </a:r>
            <a:endParaRPr lang="en-US" dirty="0"/>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70</a:t>
            </a:fld>
            <a:endParaRPr lang="en-US"/>
          </a:p>
        </p:txBody>
      </p:sp>
    </p:spTree>
    <p:extLst>
      <p:ext uri="{BB962C8B-B14F-4D97-AF65-F5344CB8AC3E}">
        <p14:creationId xmlns:p14="http://schemas.microsoft.com/office/powerpoint/2010/main" val="40138906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72</a:t>
            </a:fld>
            <a:endParaRPr lang="en-US"/>
          </a:p>
        </p:txBody>
      </p:sp>
    </p:spTree>
    <p:extLst>
      <p:ext uri="{BB962C8B-B14F-4D97-AF65-F5344CB8AC3E}">
        <p14:creationId xmlns:p14="http://schemas.microsoft.com/office/powerpoint/2010/main" val="1099432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Often, professionals may use the term “running away” when describing a situation when a youth leaves home or a placement. This terminology may create a sense of blame on the youth, and may also have legal connotations if a youth admits to this. A preferred term is “to leave/to leave home.” </a:t>
            </a:r>
            <a:endParaRPr lang="en-US" dirty="0"/>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75</a:t>
            </a:fld>
            <a:endParaRPr lang="en-US"/>
          </a:p>
        </p:txBody>
      </p:sp>
    </p:spTree>
    <p:extLst>
      <p:ext uri="{BB962C8B-B14F-4D97-AF65-F5344CB8AC3E}">
        <p14:creationId xmlns:p14="http://schemas.microsoft.com/office/powerpoint/2010/main" val="65649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8</a:t>
            </a:fld>
            <a:endParaRPr lang="en-US"/>
          </a:p>
        </p:txBody>
      </p:sp>
    </p:spTree>
    <p:extLst>
      <p:ext uri="{BB962C8B-B14F-4D97-AF65-F5344CB8AC3E}">
        <p14:creationId xmlns:p14="http://schemas.microsoft.com/office/powerpoint/2010/main" val="2721467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76</a:t>
            </a:fld>
            <a:endParaRPr lang="en-US"/>
          </a:p>
        </p:txBody>
      </p:sp>
    </p:spTree>
    <p:extLst>
      <p:ext uri="{BB962C8B-B14F-4D97-AF65-F5344CB8AC3E}">
        <p14:creationId xmlns:p14="http://schemas.microsoft.com/office/powerpoint/2010/main" val="25802267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77</a:t>
            </a:fld>
            <a:endParaRPr lang="en-US"/>
          </a:p>
        </p:txBody>
      </p:sp>
    </p:spTree>
    <p:extLst>
      <p:ext uri="{BB962C8B-B14F-4D97-AF65-F5344CB8AC3E}">
        <p14:creationId xmlns:p14="http://schemas.microsoft.com/office/powerpoint/2010/main" val="28604594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For example, international victims often express a greater and more urgent need to obtain employment than domestic victims do. This is reportedly the result of their desire to send money back home to support their families.</a:t>
            </a:r>
          </a:p>
          <a:p>
            <a:r>
              <a:rPr lang="en-US" b="0" i="0" dirty="0">
                <a:solidFill>
                  <a:srgbClr val="1B1B1B"/>
                </a:solidFill>
                <a:effectLst/>
                <a:latin typeface="Source Sans Pro Web"/>
              </a:rPr>
              <a:t>Physical:</a:t>
            </a:r>
          </a:p>
          <a:p>
            <a:endParaRPr lang="en-US" b="0" i="0" dirty="0">
              <a:solidFill>
                <a:srgbClr val="1B1B1B"/>
              </a:solidFill>
              <a:effectLst/>
              <a:latin typeface="Source Sans Pro Web"/>
            </a:endParaRPr>
          </a:p>
          <a:p>
            <a:r>
              <a:rPr lang="en-US" dirty="0"/>
              <a:t> Unhealthy weight loss due to food deprivation and poor nutrition.  Memory loss.  Chronic pain.  Head and neck trauma.  Loss of consciousness.  Infectious diseases.  Human Immunodeficiency Virus (HIV) &amp; Sexually</a:t>
            </a:r>
          </a:p>
          <a:p>
            <a:endParaRPr lang="en-US" b="0" i="0" dirty="0">
              <a:solidFill>
                <a:srgbClr val="1B1B1B"/>
              </a:solidFill>
              <a:effectLst/>
              <a:latin typeface="Source Sans Pro Web"/>
            </a:endParaRPr>
          </a:p>
          <a:p>
            <a:r>
              <a:rPr lang="en-US" dirty="0"/>
              <a:t>Psychological and social: </a:t>
            </a:r>
          </a:p>
          <a:p>
            <a:r>
              <a:rPr lang="en-US" dirty="0"/>
              <a:t> Anxiety.  Headaches.  Loss of interest in things.  Anger.  Changes in appetite or eating.  Hopelessness.  Sleeplessness, sleep disturbances, nightmares, and/or insomnia.  Isolating behavior. </a:t>
            </a:r>
          </a:p>
          <a:p>
            <a:endParaRPr lang="en-US" b="0" i="0" dirty="0">
              <a:solidFill>
                <a:srgbClr val="1B1B1B"/>
              </a:solidFill>
              <a:effectLst/>
              <a:latin typeface="Source Sans Pro Web"/>
            </a:endParaRPr>
          </a:p>
          <a:p>
            <a:r>
              <a:rPr lang="en-US" b="0" i="0" dirty="0">
                <a:solidFill>
                  <a:srgbClr val="1B1B1B"/>
                </a:solidFill>
                <a:effectLst/>
                <a:latin typeface="Source Sans Pro Web"/>
              </a:rPr>
              <a:t>Once emergency needs are met, other needs that present themselves in the short- and long-term need to be met. These include housing (transitional and permanent for adults, and foster care or permanent placement for minors), legal assistance (e.g., help in understanding legal rights, legal representation and, for international victims, assistance with filing T-visa applications, and immigration petitions), and advocacy (e.g., assistance retrieving identification documents, completing applications, attending appointments, and navigating the different U.S. systems, including criminal justice, child welfare, immigration, human services, transportation, etc.).</a:t>
            </a:r>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78</a:t>
            </a:fld>
            <a:endParaRPr lang="en-US"/>
          </a:p>
        </p:txBody>
      </p:sp>
    </p:spTree>
    <p:extLst>
      <p:ext uri="{BB962C8B-B14F-4D97-AF65-F5344CB8AC3E}">
        <p14:creationId xmlns:p14="http://schemas.microsoft.com/office/powerpoint/2010/main" val="12276004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121"/>
              </a:solidFill>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1DC06F26-35F9-48EF-99FC-99E19AFF1DFB}" type="slidenum">
              <a:rPr lang="en-US" smtClean="0"/>
              <a:t>79</a:t>
            </a:fld>
            <a:endParaRPr lang="en-US"/>
          </a:p>
        </p:txBody>
      </p:sp>
    </p:spTree>
    <p:extLst>
      <p:ext uri="{BB962C8B-B14F-4D97-AF65-F5344CB8AC3E}">
        <p14:creationId xmlns:p14="http://schemas.microsoft.com/office/powerpoint/2010/main" val="4412898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Pimp Controlled Fact Sheet</a:t>
            </a:r>
          </a:p>
          <a:p>
            <a:endParaRPr lang="en-US" dirty="0"/>
          </a:p>
        </p:txBody>
      </p:sp>
      <p:sp>
        <p:nvSpPr>
          <p:cNvPr id="4" name="Slide Number Placeholder 3"/>
          <p:cNvSpPr>
            <a:spLocks noGrp="1"/>
          </p:cNvSpPr>
          <p:nvPr>
            <p:ph type="sldNum" sz="quarter" idx="5"/>
          </p:nvPr>
        </p:nvSpPr>
        <p:spPr/>
        <p:txBody>
          <a:bodyPr/>
          <a:lstStyle/>
          <a:p>
            <a:fld id="{1DC06F26-35F9-48EF-99FC-99E19AFF1DFB}" type="slidenum">
              <a:rPr lang="en-US" smtClean="0"/>
              <a:t>82</a:t>
            </a:fld>
            <a:endParaRPr lang="en-US"/>
          </a:p>
        </p:txBody>
      </p:sp>
    </p:spTree>
    <p:extLst>
      <p:ext uri="{BB962C8B-B14F-4D97-AF65-F5344CB8AC3E}">
        <p14:creationId xmlns:p14="http://schemas.microsoft.com/office/powerpoint/2010/main" val="58835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9</a:t>
            </a:fld>
            <a:endParaRPr lang="en-US"/>
          </a:p>
        </p:txBody>
      </p:sp>
    </p:spTree>
    <p:extLst>
      <p:ext uri="{BB962C8B-B14F-4D97-AF65-F5344CB8AC3E}">
        <p14:creationId xmlns:p14="http://schemas.microsoft.com/office/powerpoint/2010/main" val="162161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10</a:t>
            </a:fld>
            <a:endParaRPr lang="en-US"/>
          </a:p>
        </p:txBody>
      </p:sp>
    </p:spTree>
    <p:extLst>
      <p:ext uri="{BB962C8B-B14F-4D97-AF65-F5344CB8AC3E}">
        <p14:creationId xmlns:p14="http://schemas.microsoft.com/office/powerpoint/2010/main" val="2220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humantraffickinghotline.org</a:t>
            </a:r>
            <a:r>
              <a:rPr lang="en-US" dirty="0"/>
              <a:t>/</a:t>
            </a:r>
            <a:r>
              <a:rPr lang="en-US" dirty="0" err="1"/>
              <a:t>en</a:t>
            </a:r>
            <a:r>
              <a:rPr lang="en-US" dirty="0"/>
              <a:t>/sex-trafficking-</a:t>
            </a:r>
            <a:r>
              <a:rPr lang="en-US" dirty="0" err="1"/>
              <a:t>venuesindustries</a:t>
            </a:r>
            <a:r>
              <a:rPr lang="en-US" dirty="0"/>
              <a:t>/street-based</a:t>
            </a:r>
          </a:p>
        </p:txBody>
      </p:sp>
      <p:sp>
        <p:nvSpPr>
          <p:cNvPr id="4" name="Slide Number Placeholder 3"/>
          <p:cNvSpPr>
            <a:spLocks noGrp="1"/>
          </p:cNvSpPr>
          <p:nvPr>
            <p:ph type="sldNum" sz="quarter" idx="5"/>
          </p:nvPr>
        </p:nvSpPr>
        <p:spPr/>
        <p:txBody>
          <a:bodyPr/>
          <a:lstStyle/>
          <a:p>
            <a:fld id="{1DC06F26-35F9-48EF-99FC-99E19AFF1DFB}" type="slidenum">
              <a:rPr lang="en-US" smtClean="0"/>
              <a:t>11</a:t>
            </a:fld>
            <a:endParaRPr lang="en-US"/>
          </a:p>
        </p:txBody>
      </p:sp>
    </p:spTree>
    <p:extLst>
      <p:ext uri="{BB962C8B-B14F-4D97-AF65-F5344CB8AC3E}">
        <p14:creationId xmlns:p14="http://schemas.microsoft.com/office/powerpoint/2010/main" val="62838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631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7392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387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2303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9297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3351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2567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6477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7806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91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2302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7/10/24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1261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7/10/24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4894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7743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8661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7904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1959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267754907"/>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na4.salesforce.com/sfc/p/#300000006E4S/a/600000004Qqf/1OAN3r689mWM0jflBrCws8wYb_SIxglMw9vVpfk9fdo="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dn.americanprogress.org/wp-content/uploads/issues/2010/06/pdf/lgbtyouthhomelessness.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na4.salesforce.com/sfc/p/#300000006E4SVvim9EcmNJI1RQ6H41zDeiDDn0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ailto:help@humantraffickinghotline.or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justice.gov/" TargetMode="External"/><Relationship Id="rId2" Type="http://schemas.openxmlformats.org/officeDocument/2006/relationships/hyperlink" Target="https://www.state.gov/reports/2022-trafficking-in-persons-report/" TargetMode="External"/><Relationship Id="rId1" Type="http://schemas.openxmlformats.org/officeDocument/2006/relationships/slideLayout" Target="../slideLayouts/slideLayout2.xml"/><Relationship Id="rId4" Type="http://schemas.openxmlformats.org/officeDocument/2006/relationships/hyperlink" Target="https://www.dol.gov/agencies/ilab/reports/child-labor/list-of-goods"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un.org/en/observances/end-human-trafficking-day?gclid=CjwKCAjwzJmlBhBBEiwAEJyLu748o8czRfDhXxNegHKLcJiU_Gb8PAzWSwxb7F1NMQTPFUv3mO7aRRoCHEEQAvD_BwE" TargetMode="External"/><Relationship Id="rId3" Type="http://schemas.openxmlformats.org/officeDocument/2006/relationships/hyperlink" Target="https://www.centerffs.org/sites/default/files/HT%20for%20Healthcare%20Providers%20Slides.pdf" TargetMode="External"/><Relationship Id="rId7" Type="http://schemas.openxmlformats.org/officeDocument/2006/relationships/hyperlink" Target="https://www.state.gov/humantrafficking-about-human-trafficking/" TargetMode="External"/><Relationship Id="rId2" Type="http://schemas.openxmlformats.org/officeDocument/2006/relationships/hyperlink" Target="https://www.cbsnews.com/dfw/tag/sex-trafficking/" TargetMode="External"/><Relationship Id="rId1" Type="http://schemas.openxmlformats.org/officeDocument/2006/relationships/slideLayout" Target="../slideLayouts/slideLayout2.xml"/><Relationship Id="rId6" Type="http://schemas.openxmlformats.org/officeDocument/2006/relationships/hyperlink" Target="https://www.hhs.texas.gov/services/safety/texas-human-trafficking-resource-center" TargetMode="External"/><Relationship Id="rId5" Type="http://schemas.openxmlformats.org/officeDocument/2006/relationships/hyperlink" Target="https://www.ice.gov/sites/default/files/documents/Report/2017/CSReport-13-1.pdf" TargetMode="External"/><Relationship Id="rId4" Type="http://schemas.openxmlformats.org/officeDocument/2006/relationships/hyperlink" Target="https://youtu.be/oNghKbk_bQM"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mailto:Tiffani@GloryB.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Vector background of vibrant colors splashing">
            <a:extLst>
              <a:ext uri="{FF2B5EF4-FFF2-40B4-BE49-F238E27FC236}">
                <a16:creationId xmlns:a16="http://schemas.microsoft.com/office/drawing/2014/main" id="{EA2ACB9A-2DD3-C2DC-CBB9-70B263F58CF3}"/>
              </a:ext>
            </a:extLst>
          </p:cNvPr>
          <p:cNvPicPr>
            <a:picLocks noChangeAspect="1"/>
          </p:cNvPicPr>
          <p:nvPr/>
        </p:nvPicPr>
        <p:blipFill rotWithShape="1">
          <a:blip r:embed="rId4">
            <a:duotone>
              <a:prstClr val="black"/>
              <a:schemeClr val="accent5">
                <a:tint val="45000"/>
                <a:satMod val="400000"/>
              </a:schemeClr>
            </a:duotone>
            <a:alphaModFix amt="25000"/>
          </a:blip>
          <a:srcRect t="24799" r="9091"/>
          <a:stretch/>
        </p:blipFill>
        <p:spPr>
          <a:xfrm>
            <a:off x="1" y="10"/>
            <a:ext cx="12191999" cy="6857989"/>
          </a:xfrm>
          <a:prstGeom prst="rect">
            <a:avLst/>
          </a:prstGeom>
        </p:spPr>
      </p:pic>
      <p:sp>
        <p:nvSpPr>
          <p:cNvPr id="2" name="Title 1">
            <a:extLst>
              <a:ext uri="{FF2B5EF4-FFF2-40B4-BE49-F238E27FC236}">
                <a16:creationId xmlns:a16="http://schemas.microsoft.com/office/drawing/2014/main" id="{4FC2E214-04AC-C9C9-FDEC-F66E3D806E05}"/>
              </a:ext>
            </a:extLst>
          </p:cNvPr>
          <p:cNvSpPr>
            <a:spLocks noGrp="1"/>
          </p:cNvSpPr>
          <p:nvPr>
            <p:ph type="ctrTitle"/>
          </p:nvPr>
        </p:nvSpPr>
        <p:spPr>
          <a:xfrm>
            <a:off x="1154955" y="1447800"/>
            <a:ext cx="8825658" cy="3329581"/>
          </a:xfrm>
        </p:spPr>
        <p:txBody>
          <a:bodyPr>
            <a:normAutofit/>
          </a:bodyPr>
          <a:lstStyle/>
          <a:p>
            <a:pPr>
              <a:lnSpc>
                <a:spcPct val="90000"/>
              </a:lnSpc>
            </a:pPr>
            <a:r>
              <a:rPr lang="en-US" sz="4500" dirty="0"/>
              <a:t>Combating Human Trafficking in the Educational Sector </a:t>
            </a:r>
            <a:br>
              <a:rPr lang="en-US" sz="4500" dirty="0"/>
            </a:br>
            <a:br>
              <a:rPr lang="en-US" sz="4500" dirty="0"/>
            </a:br>
            <a:endParaRPr lang="en-US" sz="4500" dirty="0"/>
          </a:p>
        </p:txBody>
      </p:sp>
      <p:sp>
        <p:nvSpPr>
          <p:cNvPr id="3" name="Subtitle 2">
            <a:extLst>
              <a:ext uri="{FF2B5EF4-FFF2-40B4-BE49-F238E27FC236}">
                <a16:creationId xmlns:a16="http://schemas.microsoft.com/office/drawing/2014/main" id="{64E677E1-5AB2-5CD6-CE7A-F0C3C6654F69}"/>
              </a:ext>
            </a:extLst>
          </p:cNvPr>
          <p:cNvSpPr>
            <a:spLocks noGrp="1"/>
          </p:cNvSpPr>
          <p:nvPr>
            <p:ph type="subTitle" idx="1"/>
          </p:nvPr>
        </p:nvSpPr>
        <p:spPr>
          <a:xfrm>
            <a:off x="1154955" y="4777380"/>
            <a:ext cx="8825658" cy="861420"/>
          </a:xfrm>
        </p:spPr>
        <p:txBody>
          <a:bodyPr>
            <a:normAutofit/>
          </a:bodyPr>
          <a:lstStyle/>
          <a:p>
            <a:r>
              <a:rPr lang="en-US" sz="3200" cap="none" dirty="0">
                <a:solidFill>
                  <a:schemeClr val="tx1"/>
                </a:solidFill>
              </a:rPr>
              <a:t>By Tiffani Price</a:t>
            </a:r>
          </a:p>
        </p:txBody>
      </p:sp>
      <p:sp>
        <p:nvSpPr>
          <p:cNvPr id="6" name="Rectangle 5">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6184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b="0" i="0" dirty="0">
                <a:effectLst/>
              </a:rPr>
              <a:t>Examples of Use of Fraud to </a:t>
            </a:r>
            <a:r>
              <a:rPr lang="en-US" dirty="0"/>
              <a:t>C</a:t>
            </a:r>
            <a:r>
              <a:rPr lang="en-US" b="0" i="0" dirty="0">
                <a:effectLst/>
              </a:rPr>
              <a:t>ontrol</a:t>
            </a:r>
            <a:br>
              <a:rPr lang="en-US" b="0"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1115878" y="2028093"/>
            <a:ext cx="10431353" cy="1538883"/>
          </a:xfrm>
          <a:prstGeom prst="rect">
            <a:avLst/>
          </a:prstGeom>
          <a:noFill/>
        </p:spPr>
        <p:txBody>
          <a:bodyPr wrap="square" rtlCol="0">
            <a:spAutoFit/>
          </a:bodyPr>
          <a:lstStyle/>
          <a:p>
            <a:pPr algn="l">
              <a:spcBef>
                <a:spcPts val="1200"/>
              </a:spcBef>
            </a:pPr>
            <a:r>
              <a:rPr lang="en-US" sz="2800" b="0" i="0" dirty="0">
                <a:effectLst/>
              </a:rPr>
              <a:t>False promises of a better life through the trafficker presenting as a boyfriend or caretaker figure.</a:t>
            </a:r>
          </a:p>
          <a:p>
            <a:pPr algn="l">
              <a:spcBef>
                <a:spcPts val="1200"/>
              </a:spcBef>
            </a:pPr>
            <a:r>
              <a:rPr lang="en-US" sz="2800" dirty="0"/>
              <a:t>(Watch carefully for this in teenagers!)</a:t>
            </a:r>
            <a:endParaRPr lang="en-US" sz="2800" b="0" i="0" dirty="0">
              <a:effectLst/>
            </a:endParaRPr>
          </a:p>
        </p:txBody>
      </p:sp>
    </p:spTree>
    <p:extLst>
      <p:ext uri="{BB962C8B-B14F-4D97-AF65-F5344CB8AC3E}">
        <p14:creationId xmlns:p14="http://schemas.microsoft.com/office/powerpoint/2010/main" val="334230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a:xfrm>
            <a:off x="646111" y="452718"/>
            <a:ext cx="9675760" cy="1400530"/>
          </a:xfrm>
        </p:spPr>
        <p:txBody>
          <a:bodyPr/>
          <a:lstStyle/>
          <a:p>
            <a:r>
              <a:rPr lang="en-US" b="0" i="0" dirty="0">
                <a:effectLst/>
              </a:rPr>
              <a:t>Examples of Use of Coercion to Control – Part 1</a:t>
            </a:r>
            <a:br>
              <a:rPr lang="en-US" b="0"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1177871" y="2028093"/>
            <a:ext cx="10369360" cy="4770537"/>
          </a:xfrm>
          <a:prstGeom prst="rect">
            <a:avLst/>
          </a:prstGeom>
          <a:noFill/>
        </p:spPr>
        <p:txBody>
          <a:bodyPr wrap="square" rtlCol="0">
            <a:spAutoFit/>
          </a:bodyPr>
          <a:lstStyle/>
          <a:p>
            <a:pPr algn="l"/>
            <a:r>
              <a:rPr lang="en-US" sz="2800" b="0" i="0" dirty="0">
                <a:effectLst/>
              </a:rPr>
              <a:t>Threats of harm to the victim or victim’s family</a:t>
            </a:r>
          </a:p>
          <a:p>
            <a:pPr algn="l"/>
            <a:endParaRPr lang="en-US" sz="2800" b="0" i="0" dirty="0">
              <a:effectLst/>
            </a:endParaRPr>
          </a:p>
          <a:p>
            <a:pPr algn="l"/>
            <a:r>
              <a:rPr lang="en-US" sz="2800" dirty="0"/>
              <a:t>T</a:t>
            </a:r>
            <a:r>
              <a:rPr lang="en-US" sz="2800" b="0" i="0" dirty="0">
                <a:effectLst/>
              </a:rPr>
              <a:t>hreats to shame the victim by revealing the commercial sex to his or her family and others in the community</a:t>
            </a:r>
          </a:p>
          <a:p>
            <a:pPr algn="l"/>
            <a:endParaRPr lang="en-US" sz="2800" dirty="0"/>
          </a:p>
          <a:p>
            <a:pPr algn="l"/>
            <a:r>
              <a:rPr lang="en-US" sz="2800" dirty="0"/>
              <a:t>C</a:t>
            </a:r>
            <a:r>
              <a:rPr lang="en-US" sz="2800" b="0" i="0" dirty="0">
                <a:effectLst/>
              </a:rPr>
              <a:t>onfiscation of birth certificates and other identification documents</a:t>
            </a:r>
          </a:p>
          <a:p>
            <a:pPr algn="l"/>
            <a:endParaRPr lang="en-US" sz="2800" dirty="0"/>
          </a:p>
          <a:p>
            <a:pPr algn="l"/>
            <a:r>
              <a:rPr lang="en-US" sz="2800" dirty="0"/>
              <a:t>F</a:t>
            </a:r>
            <a:r>
              <a:rPr lang="en-US" sz="2800" b="0" i="0" dirty="0">
                <a:effectLst/>
              </a:rPr>
              <a:t>orced dependency on the trafficker</a:t>
            </a:r>
          </a:p>
          <a:p>
            <a:pPr algn="l"/>
            <a:endParaRPr lang="en-US" sz="2800" dirty="0">
              <a:latin typeface="Roboto" panose="02000000000000000000" pitchFamily="2" charset="0"/>
            </a:endParaRPr>
          </a:p>
          <a:p>
            <a:pPr algn="l"/>
            <a:endParaRPr lang="en-US" sz="2400" b="0" i="1" dirty="0">
              <a:effectLst/>
              <a:latin typeface="Roboto" panose="02000000000000000000" pitchFamily="2" charset="0"/>
            </a:endParaRPr>
          </a:p>
        </p:txBody>
      </p:sp>
    </p:spTree>
    <p:extLst>
      <p:ext uri="{BB962C8B-B14F-4D97-AF65-F5344CB8AC3E}">
        <p14:creationId xmlns:p14="http://schemas.microsoft.com/office/powerpoint/2010/main" val="231826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b="0" i="0" dirty="0">
                <a:effectLst/>
              </a:rPr>
              <a:t>Examples of Use of Coercion to Control – Part 2</a:t>
            </a:r>
            <a:br>
              <a:rPr lang="en-US" b="0"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646111" y="2105914"/>
            <a:ext cx="10636573" cy="3908762"/>
          </a:xfrm>
          <a:prstGeom prst="rect">
            <a:avLst/>
          </a:prstGeom>
          <a:noFill/>
        </p:spPr>
        <p:txBody>
          <a:bodyPr wrap="square" rtlCol="0">
            <a:spAutoFit/>
          </a:bodyPr>
          <a:lstStyle/>
          <a:p>
            <a:pPr algn="l"/>
            <a:r>
              <a:rPr lang="en-US" sz="2800" b="0" i="0" dirty="0">
                <a:effectLst/>
              </a:rPr>
              <a:t>Rumors of or witnessed violence at the hands of traffickers used as threats</a:t>
            </a:r>
          </a:p>
          <a:p>
            <a:pPr algn="l"/>
            <a:endParaRPr lang="en-US" sz="2800" dirty="0"/>
          </a:p>
          <a:p>
            <a:pPr algn="l"/>
            <a:r>
              <a:rPr lang="en-US" sz="2800" b="0" i="0" dirty="0">
                <a:effectLst/>
              </a:rPr>
              <a:t>A cycle of rewards and punishments </a:t>
            </a:r>
          </a:p>
          <a:p>
            <a:pPr algn="l"/>
            <a:endParaRPr lang="en-US" sz="2800" b="0" i="0" dirty="0">
              <a:effectLst/>
            </a:endParaRPr>
          </a:p>
          <a:p>
            <a:pPr algn="l"/>
            <a:r>
              <a:rPr lang="en-US" sz="2800" dirty="0"/>
              <a:t>T</a:t>
            </a:r>
            <a:r>
              <a:rPr lang="en-US" sz="2800" b="0" i="0" dirty="0">
                <a:effectLst/>
              </a:rPr>
              <a:t>hreats of police involvement and arrest </a:t>
            </a:r>
          </a:p>
          <a:p>
            <a:pPr algn="l"/>
            <a:endParaRPr lang="en-US" sz="2800" dirty="0"/>
          </a:p>
          <a:p>
            <a:pPr algn="l"/>
            <a:r>
              <a:rPr lang="en-US" sz="2800" dirty="0"/>
              <a:t>T</a:t>
            </a:r>
            <a:r>
              <a:rPr lang="en-US" sz="2800" b="0" i="0" dirty="0">
                <a:effectLst/>
              </a:rPr>
              <a:t>hreats of deportation if the victim is a foreign national</a:t>
            </a:r>
          </a:p>
          <a:p>
            <a:pPr algn="l"/>
            <a:endParaRPr lang="en-US" sz="2400" b="0" i="1" dirty="0">
              <a:effectLst/>
              <a:latin typeface="Roboto" panose="02000000000000000000" pitchFamily="2" charset="0"/>
            </a:endParaRPr>
          </a:p>
        </p:txBody>
      </p:sp>
    </p:spTree>
    <p:extLst>
      <p:ext uri="{BB962C8B-B14F-4D97-AF65-F5344CB8AC3E}">
        <p14:creationId xmlns:p14="http://schemas.microsoft.com/office/powerpoint/2010/main" val="192340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90FD-37B2-2C8D-BA34-CA0B2AC04D5A}"/>
              </a:ext>
            </a:extLst>
          </p:cNvPr>
          <p:cNvSpPr>
            <a:spLocks noGrp="1"/>
          </p:cNvSpPr>
          <p:nvPr>
            <p:ph type="title"/>
          </p:nvPr>
        </p:nvSpPr>
        <p:spPr/>
        <p:txBody>
          <a:bodyPr/>
          <a:lstStyle/>
          <a:p>
            <a:r>
              <a:rPr lang="en-US" dirty="0"/>
              <a:t>Important Information to Know</a:t>
            </a:r>
          </a:p>
        </p:txBody>
      </p:sp>
      <p:sp>
        <p:nvSpPr>
          <p:cNvPr id="3" name="Content Placeholder 2">
            <a:extLst>
              <a:ext uri="{FF2B5EF4-FFF2-40B4-BE49-F238E27FC236}">
                <a16:creationId xmlns:a16="http://schemas.microsoft.com/office/drawing/2014/main" id="{6C364323-8A6A-FC75-E91F-12DBCF7C554E}"/>
              </a:ext>
            </a:extLst>
          </p:cNvPr>
          <p:cNvSpPr>
            <a:spLocks noGrp="1"/>
          </p:cNvSpPr>
          <p:nvPr>
            <p:ph idx="1"/>
          </p:nvPr>
        </p:nvSpPr>
        <p:spPr>
          <a:xfrm>
            <a:off x="849759" y="2065983"/>
            <a:ext cx="10427840" cy="4097749"/>
          </a:xfrm>
        </p:spPr>
        <p:txBody>
          <a:bodyPr vert="horz" lIns="91440" tIns="45720" rIns="91440" bIns="45720" rtlCol="0" anchor="t">
            <a:normAutofit/>
          </a:bodyPr>
          <a:lstStyle/>
          <a:p>
            <a:pPr>
              <a:spcBef>
                <a:spcPts val="1600"/>
              </a:spcBef>
              <a:buClr>
                <a:srgbClr val="8AD0D6"/>
              </a:buClr>
            </a:pPr>
            <a:r>
              <a:rPr lang="en-US" sz="2800" dirty="0"/>
              <a:t>Trafficking of people has gone on for Centuries, another reason why it’s called  “</a:t>
            </a:r>
            <a:r>
              <a:rPr lang="en-US" sz="2800" b="1" dirty="0"/>
              <a:t>Modern Day Slavery</a:t>
            </a:r>
            <a:r>
              <a:rPr lang="en-US" sz="2800" dirty="0"/>
              <a:t>”.</a:t>
            </a:r>
          </a:p>
          <a:p>
            <a:pPr>
              <a:spcBef>
                <a:spcPts val="1600"/>
              </a:spcBef>
              <a:buClr>
                <a:srgbClr val="8AD0D6"/>
              </a:buClr>
            </a:pPr>
            <a:r>
              <a:rPr lang="en-US" sz="2800" dirty="0"/>
              <a:t>Trafficking does not require crossing international or state borders.</a:t>
            </a:r>
          </a:p>
          <a:p>
            <a:pPr>
              <a:spcBef>
                <a:spcPts val="1600"/>
              </a:spcBef>
              <a:buClr>
                <a:srgbClr val="8AD0D6"/>
              </a:buClr>
            </a:pPr>
            <a:r>
              <a:rPr lang="en-US" sz="2800" dirty="0"/>
              <a:t>Intimate Partners and family members are potential traffickers. (My parents were my traffickers.)  </a:t>
            </a:r>
          </a:p>
          <a:p>
            <a:pPr>
              <a:buClr>
                <a:srgbClr val="8AD0D6"/>
              </a:buClr>
            </a:pPr>
            <a:endParaRPr lang="en-US" sz="2600" dirty="0"/>
          </a:p>
          <a:p>
            <a:pPr marL="0" indent="0">
              <a:buNone/>
            </a:pPr>
            <a:endParaRPr lang="en-US" dirty="0"/>
          </a:p>
        </p:txBody>
      </p:sp>
    </p:spTree>
    <p:extLst>
      <p:ext uri="{BB962C8B-B14F-4D97-AF65-F5344CB8AC3E}">
        <p14:creationId xmlns:p14="http://schemas.microsoft.com/office/powerpoint/2010/main" val="230184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90FD-37B2-2C8D-BA34-CA0B2AC04D5A}"/>
              </a:ext>
            </a:extLst>
          </p:cNvPr>
          <p:cNvSpPr>
            <a:spLocks noGrp="1"/>
          </p:cNvSpPr>
          <p:nvPr>
            <p:ph type="title"/>
          </p:nvPr>
        </p:nvSpPr>
        <p:spPr/>
        <p:txBody>
          <a:bodyPr/>
          <a:lstStyle/>
          <a:p>
            <a:r>
              <a:rPr lang="en-US" dirty="0"/>
              <a:t>Law</a:t>
            </a:r>
          </a:p>
        </p:txBody>
      </p:sp>
      <p:sp>
        <p:nvSpPr>
          <p:cNvPr id="3" name="Content Placeholder 2">
            <a:extLst>
              <a:ext uri="{FF2B5EF4-FFF2-40B4-BE49-F238E27FC236}">
                <a16:creationId xmlns:a16="http://schemas.microsoft.com/office/drawing/2014/main" id="{6C364323-8A6A-FC75-E91F-12DBCF7C554E}"/>
              </a:ext>
            </a:extLst>
          </p:cNvPr>
          <p:cNvSpPr>
            <a:spLocks noGrp="1"/>
          </p:cNvSpPr>
          <p:nvPr>
            <p:ph idx="1"/>
          </p:nvPr>
        </p:nvSpPr>
        <p:spPr>
          <a:xfrm>
            <a:off x="849759" y="2065983"/>
            <a:ext cx="10427840" cy="4097749"/>
          </a:xfrm>
        </p:spPr>
        <p:txBody>
          <a:bodyPr vert="horz" lIns="91440" tIns="45720" rIns="91440" bIns="45720" rtlCol="0" anchor="t">
            <a:normAutofit/>
          </a:bodyPr>
          <a:lstStyle/>
          <a:p>
            <a:r>
              <a:rPr lang="en-US" sz="2800" b="1" dirty="0"/>
              <a:t>Trafficking Victims Protection Act (2000)- </a:t>
            </a:r>
            <a:r>
              <a:rPr lang="en-US" sz="2800" dirty="0"/>
              <a:t>The first comprehensive federal law to address trafficking in persons. </a:t>
            </a:r>
          </a:p>
          <a:p>
            <a:r>
              <a:rPr lang="en-US" sz="2800" dirty="0">
                <a:solidFill>
                  <a:schemeClr val="tx1"/>
                </a:solidFill>
              </a:rPr>
              <a:t>T</a:t>
            </a:r>
            <a:r>
              <a:rPr lang="en-US" sz="2800" b="0" i="0" u="none" strike="noStrike" baseline="0" dirty="0">
                <a:solidFill>
                  <a:schemeClr val="tx1"/>
                </a:solidFill>
              </a:rPr>
              <a:t>hree-pronged approach: prevention, protection, and prosecution. </a:t>
            </a: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146190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9864-2B80-C519-8276-FF78629C2CDC}"/>
              </a:ext>
            </a:extLst>
          </p:cNvPr>
          <p:cNvSpPr>
            <a:spLocks noGrp="1"/>
          </p:cNvSpPr>
          <p:nvPr>
            <p:ph type="title"/>
          </p:nvPr>
        </p:nvSpPr>
        <p:spPr>
          <a:xfrm>
            <a:off x="785596" y="406222"/>
            <a:ext cx="9675760" cy="1400530"/>
          </a:xfrm>
        </p:spPr>
        <p:txBody>
          <a:bodyPr/>
          <a:lstStyle/>
          <a:p>
            <a:r>
              <a:rPr lang="en-US" dirty="0"/>
              <a:t>Crime Statistics Are Limited and Underrepresent the Victim</a:t>
            </a:r>
          </a:p>
        </p:txBody>
      </p:sp>
      <p:sp>
        <p:nvSpPr>
          <p:cNvPr id="3" name="Content Placeholder 2">
            <a:extLst>
              <a:ext uri="{FF2B5EF4-FFF2-40B4-BE49-F238E27FC236}">
                <a16:creationId xmlns:a16="http://schemas.microsoft.com/office/drawing/2014/main" id="{AE68CA37-24B4-85B7-676B-71B382C88105}"/>
              </a:ext>
            </a:extLst>
          </p:cNvPr>
          <p:cNvSpPr>
            <a:spLocks noGrp="1"/>
          </p:cNvSpPr>
          <p:nvPr>
            <p:ph idx="1"/>
          </p:nvPr>
        </p:nvSpPr>
        <p:spPr>
          <a:xfrm>
            <a:off x="1103312" y="2052918"/>
            <a:ext cx="10024471" cy="4195481"/>
          </a:xfrm>
        </p:spPr>
        <p:txBody>
          <a:bodyPr>
            <a:normAutofit/>
          </a:bodyPr>
          <a:lstStyle/>
          <a:p>
            <a:r>
              <a:rPr lang="en-US" sz="2800" dirty="0"/>
              <a:t>The c</a:t>
            </a:r>
            <a:r>
              <a:rPr lang="en-US" sz="2800" b="0" i="0" dirty="0">
                <a:solidFill>
                  <a:schemeClr val="tx1"/>
                </a:solidFill>
                <a:effectLst/>
              </a:rPr>
              <a:t>rime statistics on human trafficking are only as good as the crime data informing them. </a:t>
            </a:r>
            <a:r>
              <a:rPr lang="en-US" sz="2800" dirty="0">
                <a:solidFill>
                  <a:schemeClr val="tx1"/>
                </a:solidFill>
              </a:rPr>
              <a:t> </a:t>
            </a:r>
          </a:p>
          <a:p>
            <a:pPr marL="0" indent="0">
              <a:buNone/>
            </a:pPr>
            <a:endParaRPr lang="en-US" sz="2800" dirty="0">
              <a:solidFill>
                <a:schemeClr val="tx1"/>
              </a:solidFill>
            </a:endParaRPr>
          </a:p>
          <a:p>
            <a:r>
              <a:rPr lang="en-US" sz="2800" dirty="0"/>
              <a:t>Often survivors do not disclose their victimization for reasons such as fear of their trafficker, arrest, deportation, or being stigmatized. </a:t>
            </a:r>
          </a:p>
          <a:p>
            <a:pPr marL="0" indent="0">
              <a:buNone/>
            </a:pPr>
            <a:endParaRPr lang="en-US" sz="2800" dirty="0">
              <a:solidFill>
                <a:schemeClr val="tx1"/>
              </a:solidFill>
            </a:endParaRPr>
          </a:p>
          <a:p>
            <a:endParaRPr lang="en-US" sz="2800" dirty="0">
              <a:solidFill>
                <a:schemeClr val="tx1"/>
              </a:solidFill>
            </a:endParaRPr>
          </a:p>
          <a:p>
            <a:endParaRPr lang="en-US" dirty="0"/>
          </a:p>
        </p:txBody>
      </p:sp>
    </p:spTree>
    <p:extLst>
      <p:ext uri="{BB962C8B-B14F-4D97-AF65-F5344CB8AC3E}">
        <p14:creationId xmlns:p14="http://schemas.microsoft.com/office/powerpoint/2010/main" val="320903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9864-2B80-C519-8276-FF78629C2CDC}"/>
              </a:ext>
            </a:extLst>
          </p:cNvPr>
          <p:cNvSpPr>
            <a:spLocks noGrp="1"/>
          </p:cNvSpPr>
          <p:nvPr>
            <p:ph type="title"/>
          </p:nvPr>
        </p:nvSpPr>
        <p:spPr/>
        <p:txBody>
          <a:bodyPr/>
          <a:lstStyle/>
          <a:p>
            <a:r>
              <a:rPr lang="en-US" dirty="0"/>
              <a:t>Crime Statistics</a:t>
            </a:r>
          </a:p>
        </p:txBody>
      </p:sp>
      <p:sp>
        <p:nvSpPr>
          <p:cNvPr id="3" name="Content Placeholder 2">
            <a:extLst>
              <a:ext uri="{FF2B5EF4-FFF2-40B4-BE49-F238E27FC236}">
                <a16:creationId xmlns:a16="http://schemas.microsoft.com/office/drawing/2014/main" id="{AE68CA37-24B4-85B7-676B-71B382C88105}"/>
              </a:ext>
            </a:extLst>
          </p:cNvPr>
          <p:cNvSpPr>
            <a:spLocks noGrp="1"/>
          </p:cNvSpPr>
          <p:nvPr>
            <p:ph idx="1"/>
          </p:nvPr>
        </p:nvSpPr>
        <p:spPr>
          <a:xfrm>
            <a:off x="874711" y="1658319"/>
            <a:ext cx="10671178" cy="4884548"/>
          </a:xfrm>
        </p:spPr>
        <p:txBody>
          <a:bodyPr>
            <a:normAutofit lnSpcReduction="10000"/>
          </a:bodyPr>
          <a:lstStyle/>
          <a:p>
            <a:r>
              <a:rPr lang="en-US" sz="2800" dirty="0"/>
              <a:t>Texas is #2 behind California as the most trafficked victims</a:t>
            </a:r>
          </a:p>
          <a:p>
            <a:r>
              <a:rPr lang="en-US" sz="2800" dirty="0"/>
              <a:t>800,000-900,000 are trafficked annually across international borders (2003)</a:t>
            </a:r>
          </a:p>
          <a:p>
            <a:r>
              <a:rPr lang="en-US" sz="2800" dirty="0"/>
              <a:t>Underaged children (&lt;17 years old) involved in sexual exploitation in the US &gt;250,000, and 60% are runaways or homeless youth</a:t>
            </a:r>
          </a:p>
          <a:p>
            <a:r>
              <a:rPr lang="en-US" sz="2800" dirty="0"/>
              <a:t>1 in 4 victims are minors</a:t>
            </a:r>
          </a:p>
          <a:p>
            <a:r>
              <a:rPr lang="en-US" sz="2800" dirty="0"/>
              <a:t>Women account for 2/3</a:t>
            </a:r>
            <a:r>
              <a:rPr lang="en-US" sz="2800" baseline="30000" dirty="0"/>
              <a:t> </a:t>
            </a:r>
            <a:r>
              <a:rPr lang="en-US" sz="2800" dirty="0"/>
              <a:t>of the reported victims</a:t>
            </a:r>
          </a:p>
          <a:p>
            <a:r>
              <a:rPr lang="en-US" sz="2800" dirty="0"/>
              <a:t>The majority of the traffickers are male</a:t>
            </a:r>
          </a:p>
          <a:p>
            <a:r>
              <a:rPr lang="en-US" sz="2800" b="0" i="0" dirty="0">
                <a:effectLst/>
                <a:latin typeface="Arial" panose="020B0604020202020204" pitchFamily="34" charset="0"/>
              </a:rPr>
              <a:t>The average age of entry is 12 years old</a:t>
            </a:r>
          </a:p>
          <a:p>
            <a:endParaRPr lang="en-US" sz="2800" dirty="0"/>
          </a:p>
          <a:p>
            <a:pPr marL="0" indent="0">
              <a:buNone/>
            </a:pPr>
            <a:endParaRPr lang="en-US" dirty="0"/>
          </a:p>
        </p:txBody>
      </p:sp>
    </p:spTree>
    <p:extLst>
      <p:ext uri="{BB962C8B-B14F-4D97-AF65-F5344CB8AC3E}">
        <p14:creationId xmlns:p14="http://schemas.microsoft.com/office/powerpoint/2010/main" val="214680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A5C1-9B78-303D-CFB6-AB7E74C780F5}"/>
              </a:ext>
            </a:extLst>
          </p:cNvPr>
          <p:cNvSpPr>
            <a:spLocks noGrp="1"/>
          </p:cNvSpPr>
          <p:nvPr>
            <p:ph type="title"/>
          </p:nvPr>
        </p:nvSpPr>
        <p:spPr/>
        <p:txBody>
          <a:bodyPr/>
          <a:lstStyle/>
          <a:p>
            <a:pPr algn="ctr"/>
            <a:r>
              <a:rPr lang="en-US" b="1" dirty="0"/>
              <a:t>Facts</a:t>
            </a:r>
          </a:p>
        </p:txBody>
      </p:sp>
      <p:sp>
        <p:nvSpPr>
          <p:cNvPr id="3" name="Content Placeholder 2">
            <a:extLst>
              <a:ext uri="{FF2B5EF4-FFF2-40B4-BE49-F238E27FC236}">
                <a16:creationId xmlns:a16="http://schemas.microsoft.com/office/drawing/2014/main" id="{31E0D8C1-8E91-6DBE-5D58-F9D086B1ABCC}"/>
              </a:ext>
            </a:extLst>
          </p:cNvPr>
          <p:cNvSpPr>
            <a:spLocks noGrp="1"/>
          </p:cNvSpPr>
          <p:nvPr>
            <p:ph idx="1"/>
          </p:nvPr>
        </p:nvSpPr>
        <p:spPr>
          <a:xfrm>
            <a:off x="1951026" y="1888076"/>
            <a:ext cx="2822452" cy="3824097"/>
          </a:xfrm>
        </p:spPr>
        <p:txBody>
          <a:bodyPr>
            <a:normAutofit fontScale="92500" lnSpcReduction="10000"/>
          </a:bodyPr>
          <a:lstStyle/>
          <a:p>
            <a:pPr marL="0" indent="0" algn="ctr">
              <a:buNone/>
            </a:pPr>
            <a:r>
              <a:rPr lang="en-US" sz="3500" dirty="0"/>
              <a:t>Homeland Security reports that Human Trafficking is a </a:t>
            </a:r>
            <a:r>
              <a:rPr lang="en-US" sz="3500" b="1" dirty="0">
                <a:solidFill>
                  <a:srgbClr val="FFFF00"/>
                </a:solidFill>
              </a:rPr>
              <a:t>$150 billion </a:t>
            </a:r>
            <a:r>
              <a:rPr lang="en-US" sz="3500" dirty="0"/>
              <a:t>industry globally. </a:t>
            </a:r>
          </a:p>
          <a:p>
            <a:pPr marL="0" indent="0">
              <a:buNone/>
            </a:pPr>
            <a:endParaRPr lang="en-US" dirty="0"/>
          </a:p>
        </p:txBody>
      </p:sp>
      <p:sp>
        <p:nvSpPr>
          <p:cNvPr id="4" name="Content Placeholder 2">
            <a:extLst>
              <a:ext uri="{FF2B5EF4-FFF2-40B4-BE49-F238E27FC236}">
                <a16:creationId xmlns:a16="http://schemas.microsoft.com/office/drawing/2014/main" id="{0538D869-274E-8013-4E7F-C3316A8EE12B}"/>
              </a:ext>
            </a:extLst>
          </p:cNvPr>
          <p:cNvSpPr txBox="1">
            <a:spLocks/>
          </p:cNvSpPr>
          <p:nvPr/>
        </p:nvSpPr>
        <p:spPr>
          <a:xfrm>
            <a:off x="4490976" y="2220093"/>
            <a:ext cx="6227180" cy="17601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dirty="0"/>
              <a:t> </a:t>
            </a:r>
            <a:endParaRPr lang="en-US" sz="3500" dirty="0"/>
          </a:p>
        </p:txBody>
      </p:sp>
      <p:sp>
        <p:nvSpPr>
          <p:cNvPr id="5" name="Content Placeholder 2">
            <a:extLst>
              <a:ext uri="{FF2B5EF4-FFF2-40B4-BE49-F238E27FC236}">
                <a16:creationId xmlns:a16="http://schemas.microsoft.com/office/drawing/2014/main" id="{B848C6B1-93BD-F4FC-D37F-ED1152D02268}"/>
              </a:ext>
            </a:extLst>
          </p:cNvPr>
          <p:cNvSpPr txBox="1">
            <a:spLocks/>
          </p:cNvSpPr>
          <p:nvPr/>
        </p:nvSpPr>
        <p:spPr>
          <a:xfrm>
            <a:off x="6656980" y="1716451"/>
            <a:ext cx="4344836" cy="45275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0" i="0" dirty="0">
                <a:effectLst/>
              </a:rPr>
              <a:t>According to the International </a:t>
            </a:r>
            <a:r>
              <a:rPr lang="en-US" sz="3200" b="0" i="0" dirty="0" err="1">
                <a:effectLst/>
              </a:rPr>
              <a:t>Labour</a:t>
            </a:r>
            <a:r>
              <a:rPr lang="en-US" sz="3200" b="0" i="0" dirty="0">
                <a:effectLst/>
              </a:rPr>
              <a:t> Organization (ILO),</a:t>
            </a:r>
            <a:br>
              <a:rPr lang="en-US" sz="3200" b="0" i="0" dirty="0">
                <a:effectLst/>
              </a:rPr>
            </a:br>
            <a:r>
              <a:rPr lang="en-US" sz="3200" b="1" i="0" dirty="0">
                <a:solidFill>
                  <a:srgbClr val="FFFF00"/>
                </a:solidFill>
                <a:effectLst/>
              </a:rPr>
              <a:t>27.6 million </a:t>
            </a:r>
            <a:r>
              <a:rPr lang="en-US" sz="3200" b="0" i="0" dirty="0">
                <a:effectLst/>
              </a:rPr>
              <a:t>people are in forced labor, of which </a:t>
            </a:r>
            <a:r>
              <a:rPr lang="en-US" sz="3200" b="1" i="0" dirty="0">
                <a:solidFill>
                  <a:srgbClr val="FFFF00"/>
                </a:solidFill>
                <a:effectLst/>
              </a:rPr>
              <a:t>6.3 million </a:t>
            </a:r>
            <a:r>
              <a:rPr lang="en-US" sz="3200" b="0" i="0" dirty="0">
                <a:effectLst/>
              </a:rPr>
              <a:t>in forced commercial sexual exploitation.</a:t>
            </a:r>
            <a:endParaRPr lang="en-US" sz="3200" dirty="0"/>
          </a:p>
        </p:txBody>
      </p:sp>
    </p:spTree>
    <p:extLst>
      <p:ext uri="{BB962C8B-B14F-4D97-AF65-F5344CB8AC3E}">
        <p14:creationId xmlns:p14="http://schemas.microsoft.com/office/powerpoint/2010/main" val="31060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298C-4F86-7EBE-E015-A6B192B84909}"/>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B550C4ED-5174-15BB-E839-A0E1D1FEBB6B}"/>
              </a:ext>
            </a:extLst>
          </p:cNvPr>
          <p:cNvSpPr>
            <a:spLocks noGrp="1"/>
          </p:cNvSpPr>
          <p:nvPr>
            <p:ph idx="1"/>
          </p:nvPr>
        </p:nvSpPr>
        <p:spPr>
          <a:xfrm>
            <a:off x="882079" y="2078399"/>
            <a:ext cx="10427841" cy="4136133"/>
          </a:xfrm>
        </p:spPr>
        <p:txBody>
          <a:bodyPr>
            <a:normAutofit/>
          </a:bodyPr>
          <a:lstStyle/>
          <a:p>
            <a:pPr marL="0" indent="0">
              <a:buNone/>
            </a:pPr>
            <a:r>
              <a:rPr lang="en-US" sz="2800" b="0" i="0" dirty="0">
                <a:solidFill>
                  <a:schemeClr val="tx1"/>
                </a:solidFill>
                <a:effectLst/>
              </a:rPr>
              <a:t>The crime of sex trafficking is also understood through the “</a:t>
            </a:r>
            <a:r>
              <a:rPr lang="en-US" sz="2800" b="1" i="0" dirty="0">
                <a:solidFill>
                  <a:schemeClr val="tx1"/>
                </a:solidFill>
                <a:effectLst/>
              </a:rPr>
              <a:t>acts</a:t>
            </a:r>
            <a:r>
              <a:rPr lang="en-US" sz="2800" b="0" i="0" dirty="0">
                <a:solidFill>
                  <a:schemeClr val="tx1"/>
                </a:solidFill>
                <a:effectLst/>
              </a:rPr>
              <a:t>,” “</a:t>
            </a:r>
            <a:r>
              <a:rPr lang="en-US" sz="2800" b="1" i="0" dirty="0">
                <a:solidFill>
                  <a:schemeClr val="tx1"/>
                </a:solidFill>
                <a:effectLst/>
              </a:rPr>
              <a:t>means</a:t>
            </a:r>
            <a:r>
              <a:rPr lang="en-US" sz="2800" b="0" i="0" dirty="0">
                <a:solidFill>
                  <a:schemeClr val="tx1"/>
                </a:solidFill>
                <a:effectLst/>
              </a:rPr>
              <a:t>,” and “</a:t>
            </a:r>
            <a:r>
              <a:rPr lang="en-US" sz="2800" b="1" i="0" dirty="0">
                <a:solidFill>
                  <a:schemeClr val="tx1"/>
                </a:solidFill>
                <a:effectLst/>
              </a:rPr>
              <a:t>purpose</a:t>
            </a:r>
            <a:r>
              <a:rPr lang="en-US" sz="2800" b="0" i="0" dirty="0">
                <a:solidFill>
                  <a:schemeClr val="tx1"/>
                </a:solidFill>
                <a:effectLst/>
              </a:rPr>
              <a:t>” framework.  All three elements are required to establish a sex trafficking crime (except in the case of child sex trafficking where the means are irrelevant).</a:t>
            </a:r>
            <a:endParaRPr lang="en-US" sz="2800" dirty="0">
              <a:solidFill>
                <a:schemeClr val="tx1"/>
              </a:solidFill>
            </a:endParaRPr>
          </a:p>
        </p:txBody>
      </p:sp>
    </p:spTree>
    <p:extLst>
      <p:ext uri="{BB962C8B-B14F-4D97-AF65-F5344CB8AC3E}">
        <p14:creationId xmlns:p14="http://schemas.microsoft.com/office/powerpoint/2010/main" val="287771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298C-4F86-7EBE-E015-A6B192B84909}"/>
              </a:ext>
            </a:extLst>
          </p:cNvPr>
          <p:cNvSpPr>
            <a:spLocks noGrp="1"/>
          </p:cNvSpPr>
          <p:nvPr>
            <p:ph type="title"/>
          </p:nvPr>
        </p:nvSpPr>
        <p:spPr/>
        <p:txBody>
          <a:bodyPr/>
          <a:lstStyle/>
          <a:p>
            <a:r>
              <a:rPr lang="en-US" sz="4400" dirty="0"/>
              <a:t>Why does trafficking happen?</a:t>
            </a:r>
            <a:endParaRPr lang="en-US" dirty="0"/>
          </a:p>
        </p:txBody>
      </p:sp>
      <p:sp>
        <p:nvSpPr>
          <p:cNvPr id="3" name="Content Placeholder 2">
            <a:extLst>
              <a:ext uri="{FF2B5EF4-FFF2-40B4-BE49-F238E27FC236}">
                <a16:creationId xmlns:a16="http://schemas.microsoft.com/office/drawing/2014/main" id="{B550C4ED-5174-15BB-E839-A0E1D1FEBB6B}"/>
              </a:ext>
            </a:extLst>
          </p:cNvPr>
          <p:cNvSpPr>
            <a:spLocks noGrp="1"/>
          </p:cNvSpPr>
          <p:nvPr>
            <p:ph idx="1"/>
          </p:nvPr>
        </p:nvSpPr>
        <p:spPr>
          <a:xfrm>
            <a:off x="882079" y="2078399"/>
            <a:ext cx="10427841" cy="4136133"/>
          </a:xfrm>
        </p:spPr>
        <p:txBody>
          <a:bodyPr>
            <a:normAutofit/>
          </a:bodyPr>
          <a:lstStyle/>
          <a:p>
            <a:r>
              <a:rPr lang="en-US" sz="2800" dirty="0"/>
              <a:t>Operates in the form of </a:t>
            </a:r>
            <a:r>
              <a:rPr lang="en-US" sz="2800" dirty="0">
                <a:solidFill>
                  <a:srgbClr val="FFFF00"/>
                </a:solidFill>
              </a:rPr>
              <a:t>supply and demand </a:t>
            </a:r>
            <a:r>
              <a:rPr lang="en-US" sz="2800" dirty="0"/>
              <a:t>(i.e. people being used as a commodity)</a:t>
            </a:r>
          </a:p>
          <a:p>
            <a:r>
              <a:rPr lang="en-US" sz="2800" dirty="0"/>
              <a:t>No boundaries for trafficked victims</a:t>
            </a:r>
          </a:p>
          <a:p>
            <a:r>
              <a:rPr lang="en-US" sz="2800" dirty="0"/>
              <a:t>Multiple trafficking entry points</a:t>
            </a:r>
          </a:p>
        </p:txBody>
      </p:sp>
    </p:spTree>
    <p:extLst>
      <p:ext uri="{BB962C8B-B14F-4D97-AF65-F5344CB8AC3E}">
        <p14:creationId xmlns:p14="http://schemas.microsoft.com/office/powerpoint/2010/main" val="402235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679-F9B6-855C-E071-56EBA00120FD}"/>
              </a:ext>
            </a:extLst>
          </p:cNvPr>
          <p:cNvSpPr>
            <a:spLocks noGrp="1"/>
          </p:cNvSpPr>
          <p:nvPr>
            <p:ph type="title"/>
          </p:nvPr>
        </p:nvSpPr>
        <p:spPr>
          <a:xfrm>
            <a:off x="882080" y="417971"/>
            <a:ext cx="10427840" cy="1086056"/>
          </a:xfrm>
        </p:spPr>
        <p:txBody>
          <a:bodyPr>
            <a:normAutofit fontScale="90000"/>
          </a:bodyPr>
          <a:lstStyle/>
          <a:p>
            <a:r>
              <a:rPr lang="en-US" sz="4700" dirty="0"/>
              <a:t>About Me</a:t>
            </a:r>
            <a:br>
              <a:rPr lang="en-US" dirty="0"/>
            </a:br>
            <a:endParaRPr lang="en-US" dirty="0"/>
          </a:p>
        </p:txBody>
      </p:sp>
      <p:sp>
        <p:nvSpPr>
          <p:cNvPr id="3" name="Content Placeholder 2">
            <a:extLst>
              <a:ext uri="{FF2B5EF4-FFF2-40B4-BE49-F238E27FC236}">
                <a16:creationId xmlns:a16="http://schemas.microsoft.com/office/drawing/2014/main" id="{68544C80-E8C6-7B7D-5E28-147B9BA33BF5}"/>
              </a:ext>
            </a:extLst>
          </p:cNvPr>
          <p:cNvSpPr>
            <a:spLocks noGrp="1"/>
          </p:cNvSpPr>
          <p:nvPr>
            <p:ph idx="1"/>
          </p:nvPr>
        </p:nvSpPr>
        <p:spPr>
          <a:xfrm>
            <a:off x="1114887" y="1670953"/>
            <a:ext cx="8946541" cy="4195481"/>
          </a:xfrm>
        </p:spPr>
        <p:txBody>
          <a:bodyPr vert="horz" lIns="91440" tIns="45720" rIns="91440" bIns="45720" rtlCol="0" anchor="t">
            <a:normAutofit/>
          </a:bodyPr>
          <a:lstStyle/>
          <a:p>
            <a:r>
              <a:rPr lang="en-US" sz="3200" dirty="0"/>
              <a:t>Tiffani Price </a:t>
            </a:r>
          </a:p>
          <a:p>
            <a:r>
              <a:rPr lang="en-US" sz="3200" dirty="0"/>
              <a:t>Human Trafficking Survivor and Consultant (Many of the atrocities we will discuss have happened to me)</a:t>
            </a:r>
          </a:p>
          <a:p>
            <a:pPr>
              <a:buClr>
                <a:srgbClr val="8AD0D6"/>
              </a:buClr>
            </a:pPr>
            <a:r>
              <a:rPr lang="en-US" sz="3200" dirty="0"/>
              <a:t>Worked in Education for 7 years</a:t>
            </a:r>
          </a:p>
          <a:p>
            <a:r>
              <a:rPr lang="en-US" sz="3200" dirty="0"/>
              <a:t>The Jenson Project</a:t>
            </a:r>
          </a:p>
          <a:p>
            <a:r>
              <a:rPr lang="en-US" sz="3200" dirty="0"/>
              <a:t>Website: GloryB.org</a:t>
            </a:r>
          </a:p>
          <a:p>
            <a:endParaRPr lang="en-US" dirty="0"/>
          </a:p>
        </p:txBody>
      </p:sp>
    </p:spTree>
    <p:extLst>
      <p:ext uri="{BB962C8B-B14F-4D97-AF65-F5344CB8AC3E}">
        <p14:creationId xmlns:p14="http://schemas.microsoft.com/office/powerpoint/2010/main" val="390065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4CC9E-2651-44DE-B40A-F18BC3384568}"/>
              </a:ext>
            </a:extLst>
          </p:cNvPr>
          <p:cNvSpPr>
            <a:spLocks noGrp="1"/>
          </p:cNvSpPr>
          <p:nvPr>
            <p:ph idx="1"/>
          </p:nvPr>
        </p:nvSpPr>
        <p:spPr>
          <a:xfrm>
            <a:off x="8026400" y="5402795"/>
            <a:ext cx="3924300" cy="1096236"/>
          </a:xfrm>
        </p:spPr>
        <p:txBody>
          <a:bodyPr>
            <a:normAutofit/>
          </a:bodyPr>
          <a:lstStyle/>
          <a:p>
            <a:pPr marL="0" indent="0">
              <a:buNone/>
            </a:pPr>
            <a:r>
              <a:rPr lang="en-US" sz="2800" b="1" dirty="0"/>
              <a:t>Texas Abuse Hotline 800-252-5400</a:t>
            </a:r>
          </a:p>
        </p:txBody>
      </p:sp>
      <p:graphicFrame>
        <p:nvGraphicFramePr>
          <p:cNvPr id="4" name="Table 4">
            <a:extLst>
              <a:ext uri="{FF2B5EF4-FFF2-40B4-BE49-F238E27FC236}">
                <a16:creationId xmlns:a16="http://schemas.microsoft.com/office/drawing/2014/main" id="{1BD51049-7A9F-4B00-9672-8D16D6E51742}"/>
              </a:ext>
            </a:extLst>
          </p:cNvPr>
          <p:cNvGraphicFramePr>
            <a:graphicFrameLocks noGrp="1"/>
          </p:cNvGraphicFramePr>
          <p:nvPr>
            <p:extLst>
              <p:ext uri="{D42A27DB-BD31-4B8C-83A1-F6EECF244321}">
                <p14:modId xmlns:p14="http://schemas.microsoft.com/office/powerpoint/2010/main" val="2822984588"/>
              </p:ext>
            </p:extLst>
          </p:nvPr>
        </p:nvGraphicFramePr>
        <p:xfrm>
          <a:off x="1587500" y="537319"/>
          <a:ext cx="9017000" cy="3463384"/>
        </p:xfrm>
        <a:graphic>
          <a:graphicData uri="http://schemas.openxmlformats.org/drawingml/2006/table">
            <a:tbl>
              <a:tblPr firstRow="1" bandRow="1">
                <a:tableStyleId>{5C22544A-7EE6-4342-B048-85BDC9FD1C3A}</a:tableStyleId>
              </a:tblPr>
              <a:tblGrid>
                <a:gridCol w="4508500">
                  <a:extLst>
                    <a:ext uri="{9D8B030D-6E8A-4147-A177-3AD203B41FA5}">
                      <a16:colId xmlns:a16="http://schemas.microsoft.com/office/drawing/2014/main" val="2761435029"/>
                    </a:ext>
                  </a:extLst>
                </a:gridCol>
                <a:gridCol w="4508500">
                  <a:extLst>
                    <a:ext uri="{9D8B030D-6E8A-4147-A177-3AD203B41FA5}">
                      <a16:colId xmlns:a16="http://schemas.microsoft.com/office/drawing/2014/main" val="2512773623"/>
                    </a:ext>
                  </a:extLst>
                </a:gridCol>
              </a:tblGrid>
              <a:tr h="565443">
                <a:tc>
                  <a:txBody>
                    <a:bodyPr/>
                    <a:lstStyle/>
                    <a:p>
                      <a:pPr algn="ctr"/>
                      <a:r>
                        <a:rPr lang="en-US" sz="2800" dirty="0"/>
                        <a:t>Trafficking</a:t>
                      </a:r>
                    </a:p>
                  </a:txBody>
                  <a:tcPr/>
                </a:tc>
                <a:tc>
                  <a:txBody>
                    <a:bodyPr/>
                    <a:lstStyle/>
                    <a:p>
                      <a:pPr algn="ctr"/>
                      <a:r>
                        <a:rPr lang="en-US" sz="2800" dirty="0"/>
                        <a:t>Smuggling</a:t>
                      </a:r>
                    </a:p>
                  </a:txBody>
                  <a:tcPr/>
                </a:tc>
                <a:extLst>
                  <a:ext uri="{0D108BD9-81ED-4DB2-BD59-A6C34878D82A}">
                    <a16:rowId xmlns:a16="http://schemas.microsoft.com/office/drawing/2014/main" val="4136515608"/>
                  </a:ext>
                </a:extLst>
              </a:tr>
              <a:tr h="409610">
                <a:tc>
                  <a:txBody>
                    <a:bodyPr/>
                    <a:lstStyle/>
                    <a:p>
                      <a:r>
                        <a:rPr lang="en-US" sz="2000" dirty="0"/>
                        <a:t> Crime against a person </a:t>
                      </a:r>
                    </a:p>
                  </a:txBody>
                  <a:tcPr/>
                </a:tc>
                <a:tc>
                  <a:txBody>
                    <a:bodyPr/>
                    <a:lstStyle/>
                    <a:p>
                      <a:r>
                        <a:rPr lang="en-US" sz="2000" dirty="0"/>
                        <a:t>Crimes against a country </a:t>
                      </a:r>
                    </a:p>
                  </a:txBody>
                  <a:tcPr/>
                </a:tc>
                <a:extLst>
                  <a:ext uri="{0D108BD9-81ED-4DB2-BD59-A6C34878D82A}">
                    <a16:rowId xmlns:a16="http://schemas.microsoft.com/office/drawing/2014/main" val="2268359519"/>
                  </a:ext>
                </a:extLst>
              </a:tr>
              <a:tr h="652160">
                <a:tc>
                  <a:txBody>
                    <a:bodyPr/>
                    <a:lstStyle/>
                    <a:p>
                      <a:r>
                        <a:rPr lang="en-US" sz="2000" dirty="0"/>
                        <a:t>Contains an element of coercion (unless a child is under 18) </a:t>
                      </a:r>
                    </a:p>
                  </a:txBody>
                  <a:tcPr/>
                </a:tc>
                <a:tc>
                  <a:txBody>
                    <a:bodyPr/>
                    <a:lstStyle/>
                    <a:p>
                      <a:r>
                        <a:rPr lang="en-US" sz="2000" dirty="0"/>
                        <a:t>No coercion </a:t>
                      </a:r>
                    </a:p>
                  </a:txBody>
                  <a:tcPr/>
                </a:tc>
                <a:extLst>
                  <a:ext uri="{0D108BD9-81ED-4DB2-BD59-A6C34878D82A}">
                    <a16:rowId xmlns:a16="http://schemas.microsoft.com/office/drawing/2014/main" val="1968577684"/>
                  </a:ext>
                </a:extLst>
              </a:tr>
              <a:tr h="401397">
                <a:tc>
                  <a:txBody>
                    <a:bodyPr/>
                    <a:lstStyle/>
                    <a:p>
                      <a:r>
                        <a:rPr lang="en-US" sz="2000" dirty="0"/>
                        <a:t>Exploitation and/or forced labor </a:t>
                      </a:r>
                    </a:p>
                  </a:txBody>
                  <a:tcPr/>
                </a:tc>
                <a:tc>
                  <a:txBody>
                    <a:bodyPr/>
                    <a:lstStyle/>
                    <a:p>
                      <a:r>
                        <a:rPr lang="en-US" sz="2000" dirty="0"/>
                        <a:t>Involves entry into the country only </a:t>
                      </a:r>
                    </a:p>
                  </a:txBody>
                  <a:tcPr/>
                </a:tc>
                <a:extLst>
                  <a:ext uri="{0D108BD9-81ED-4DB2-BD59-A6C34878D82A}">
                    <a16:rowId xmlns:a16="http://schemas.microsoft.com/office/drawing/2014/main" val="440137980"/>
                  </a:ext>
                </a:extLst>
              </a:tr>
              <a:tr h="673518">
                <a:tc>
                  <a:txBody>
                    <a:bodyPr/>
                    <a:lstStyle/>
                    <a:p>
                      <a:r>
                        <a:rPr lang="en-US" sz="2000" dirty="0"/>
                        <a:t>Persons are seen as victims (one cannot consent to be a victim) </a:t>
                      </a:r>
                    </a:p>
                  </a:txBody>
                  <a:tcPr/>
                </a:tc>
                <a:tc>
                  <a:txBody>
                    <a:bodyPr/>
                    <a:lstStyle/>
                    <a:p>
                      <a:r>
                        <a:rPr lang="en-US" sz="2000" dirty="0"/>
                        <a:t>Persons are seen as criminals </a:t>
                      </a:r>
                    </a:p>
                  </a:txBody>
                  <a:tcPr/>
                </a:tc>
                <a:extLst>
                  <a:ext uri="{0D108BD9-81ED-4DB2-BD59-A6C34878D82A}">
                    <a16:rowId xmlns:a16="http://schemas.microsoft.com/office/drawing/2014/main" val="98640299"/>
                  </a:ext>
                </a:extLst>
              </a:tr>
              <a:tr h="684854">
                <a:tc gridSpan="2">
                  <a:txBody>
                    <a:bodyPr/>
                    <a:lstStyle/>
                    <a:p>
                      <a:pPr algn="ctr"/>
                      <a:r>
                        <a:rPr lang="en-US" sz="2000" dirty="0"/>
                        <a:t>*Smuggling can become trafficking if exploited after a border crossing </a:t>
                      </a:r>
                    </a:p>
                  </a:txBody>
                  <a:tcPr/>
                </a:tc>
                <a:tc hMerge="1">
                  <a:txBody>
                    <a:bodyPr/>
                    <a:lstStyle/>
                    <a:p>
                      <a:endParaRPr lang="en-US" dirty="0"/>
                    </a:p>
                  </a:txBody>
                  <a:tcPr/>
                </a:tc>
                <a:extLst>
                  <a:ext uri="{0D108BD9-81ED-4DB2-BD59-A6C34878D82A}">
                    <a16:rowId xmlns:a16="http://schemas.microsoft.com/office/drawing/2014/main" val="772921026"/>
                  </a:ext>
                </a:extLst>
              </a:tr>
            </a:tbl>
          </a:graphicData>
        </a:graphic>
      </p:graphicFrame>
      <p:pic>
        <p:nvPicPr>
          <p:cNvPr id="6" name="Picture 5">
            <a:extLst>
              <a:ext uri="{FF2B5EF4-FFF2-40B4-BE49-F238E27FC236}">
                <a16:creationId xmlns:a16="http://schemas.microsoft.com/office/drawing/2014/main" id="{E84E867C-C433-D062-C743-198B9FCB5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4059376"/>
            <a:ext cx="3924300" cy="2686837"/>
          </a:xfrm>
          <a:prstGeom prst="rect">
            <a:avLst/>
          </a:prstGeom>
        </p:spPr>
      </p:pic>
    </p:spTree>
    <p:extLst>
      <p:ext uri="{BB962C8B-B14F-4D97-AF65-F5344CB8AC3E}">
        <p14:creationId xmlns:p14="http://schemas.microsoft.com/office/powerpoint/2010/main" val="158932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DAB3-2BF1-2B73-9724-A28895D7F5AE}"/>
              </a:ext>
            </a:extLst>
          </p:cNvPr>
          <p:cNvSpPr>
            <a:spLocks noGrp="1"/>
          </p:cNvSpPr>
          <p:nvPr>
            <p:ph type="title"/>
          </p:nvPr>
        </p:nvSpPr>
        <p:spPr/>
        <p:txBody>
          <a:bodyPr/>
          <a:lstStyle/>
          <a:p>
            <a:r>
              <a:rPr lang="en-US" dirty="0"/>
              <a:t>Categories of Human Trafficking</a:t>
            </a:r>
          </a:p>
        </p:txBody>
      </p:sp>
      <p:sp>
        <p:nvSpPr>
          <p:cNvPr id="3" name="Content Placeholder 2">
            <a:extLst>
              <a:ext uri="{FF2B5EF4-FFF2-40B4-BE49-F238E27FC236}">
                <a16:creationId xmlns:a16="http://schemas.microsoft.com/office/drawing/2014/main" id="{C1A2223A-F683-C86E-B460-5FE64236A377}"/>
              </a:ext>
            </a:extLst>
          </p:cNvPr>
          <p:cNvSpPr>
            <a:spLocks noGrp="1"/>
          </p:cNvSpPr>
          <p:nvPr>
            <p:ph idx="1"/>
          </p:nvPr>
        </p:nvSpPr>
        <p:spPr>
          <a:xfrm>
            <a:off x="1103313" y="2052919"/>
            <a:ext cx="4546374" cy="2107602"/>
          </a:xfrm>
        </p:spPr>
        <p:txBody>
          <a:bodyPr>
            <a:normAutofit fontScale="92500" lnSpcReduction="20000"/>
          </a:bodyPr>
          <a:lstStyle/>
          <a:p>
            <a:r>
              <a:rPr lang="en-US" sz="3000" dirty="0"/>
              <a:t>Labor Trafficking</a:t>
            </a:r>
          </a:p>
          <a:p>
            <a:r>
              <a:rPr lang="en-US" sz="3000" dirty="0"/>
              <a:t>Sex Trafficking</a:t>
            </a:r>
          </a:p>
          <a:p>
            <a:r>
              <a:rPr lang="en-US" sz="3000" dirty="0"/>
              <a:t>A crossover of both labor and sex trafficking</a:t>
            </a:r>
          </a:p>
          <a:p>
            <a:endParaRPr lang="en-US" dirty="0"/>
          </a:p>
        </p:txBody>
      </p:sp>
      <p:pic>
        <p:nvPicPr>
          <p:cNvPr id="11" name="Picture 10">
            <a:extLst>
              <a:ext uri="{FF2B5EF4-FFF2-40B4-BE49-F238E27FC236}">
                <a16:creationId xmlns:a16="http://schemas.microsoft.com/office/drawing/2014/main" id="{427FB7BF-3275-21F1-0628-78696014D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128" y="1152983"/>
            <a:ext cx="6226630" cy="4669972"/>
          </a:xfrm>
          <a:prstGeom prst="rect">
            <a:avLst/>
          </a:prstGeom>
        </p:spPr>
      </p:pic>
    </p:spTree>
    <p:extLst>
      <p:ext uri="{BB962C8B-B14F-4D97-AF65-F5344CB8AC3E}">
        <p14:creationId xmlns:p14="http://schemas.microsoft.com/office/powerpoint/2010/main" val="84919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0D8C-C5F1-813E-BEB9-9E18AA940DD5}"/>
              </a:ext>
            </a:extLst>
          </p:cNvPr>
          <p:cNvSpPr>
            <a:spLocks noGrp="1"/>
          </p:cNvSpPr>
          <p:nvPr>
            <p:ph type="title"/>
          </p:nvPr>
        </p:nvSpPr>
        <p:spPr/>
        <p:txBody>
          <a:bodyPr/>
          <a:lstStyle/>
          <a:p>
            <a:r>
              <a:rPr lang="en-US" dirty="0"/>
              <a:t>Human Trafficking… </a:t>
            </a:r>
          </a:p>
        </p:txBody>
      </p:sp>
      <p:sp>
        <p:nvSpPr>
          <p:cNvPr id="3" name="Content Placeholder 2">
            <a:extLst>
              <a:ext uri="{FF2B5EF4-FFF2-40B4-BE49-F238E27FC236}">
                <a16:creationId xmlns:a16="http://schemas.microsoft.com/office/drawing/2014/main" id="{55509F41-F307-BB04-395E-1EE1EFEC0BC2}"/>
              </a:ext>
            </a:extLst>
          </p:cNvPr>
          <p:cNvSpPr>
            <a:spLocks noGrp="1"/>
          </p:cNvSpPr>
          <p:nvPr>
            <p:ph idx="1"/>
          </p:nvPr>
        </p:nvSpPr>
        <p:spPr/>
        <p:txBody>
          <a:bodyPr>
            <a:normAutofit/>
          </a:bodyPr>
          <a:lstStyle/>
          <a:p>
            <a:pPr>
              <a:lnSpc>
                <a:spcPct val="200000"/>
              </a:lnSpc>
            </a:pPr>
            <a:r>
              <a:rPr lang="en-US" sz="2800" dirty="0"/>
              <a:t>Can be prosecuted under federal or state law.</a:t>
            </a:r>
          </a:p>
          <a:p>
            <a:r>
              <a:rPr lang="en-US" sz="2800" dirty="0"/>
              <a:t>Is about </a:t>
            </a:r>
            <a:r>
              <a:rPr lang="en-US" sz="2800" b="1" dirty="0"/>
              <a:t>exploitation</a:t>
            </a:r>
            <a:r>
              <a:rPr lang="en-US" sz="2800" dirty="0"/>
              <a:t> and </a:t>
            </a:r>
            <a:r>
              <a:rPr lang="en-US" sz="2800" b="1" dirty="0"/>
              <a:t>does not </a:t>
            </a:r>
            <a:r>
              <a:rPr lang="en-US" sz="2800" dirty="0"/>
              <a:t>have to involve the movement of a person.</a:t>
            </a:r>
          </a:p>
        </p:txBody>
      </p:sp>
    </p:spTree>
    <p:extLst>
      <p:ext uri="{BB962C8B-B14F-4D97-AF65-F5344CB8AC3E}">
        <p14:creationId xmlns:p14="http://schemas.microsoft.com/office/powerpoint/2010/main" val="375063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AA91-A752-D941-9E45-AEE02AC02853}"/>
              </a:ext>
            </a:extLst>
          </p:cNvPr>
          <p:cNvSpPr>
            <a:spLocks noGrp="1"/>
          </p:cNvSpPr>
          <p:nvPr>
            <p:ph type="title"/>
          </p:nvPr>
        </p:nvSpPr>
        <p:spPr/>
        <p:txBody>
          <a:bodyPr/>
          <a:lstStyle/>
          <a:p>
            <a:r>
              <a:rPr lang="en-US" dirty="0"/>
              <a:t>Types of Trafficking</a:t>
            </a:r>
          </a:p>
        </p:txBody>
      </p:sp>
      <p:sp>
        <p:nvSpPr>
          <p:cNvPr id="7" name="Content Placeholder 6">
            <a:extLst>
              <a:ext uri="{FF2B5EF4-FFF2-40B4-BE49-F238E27FC236}">
                <a16:creationId xmlns:a16="http://schemas.microsoft.com/office/drawing/2014/main" id="{39087ACB-0CEF-3AEA-DD0B-092F6E01FF3A}"/>
              </a:ext>
            </a:extLst>
          </p:cNvPr>
          <p:cNvSpPr>
            <a:spLocks noGrp="1"/>
          </p:cNvSpPr>
          <p:nvPr>
            <p:ph idx="1"/>
          </p:nvPr>
        </p:nvSpPr>
        <p:spPr/>
        <p:txBody>
          <a:bodyPr>
            <a:normAutofit/>
          </a:bodyPr>
          <a:lstStyle/>
          <a:p>
            <a:r>
              <a:rPr lang="en-US" sz="2800" dirty="0"/>
              <a:t>Some forms of sex and labor trafficking are debt bondage, slavery, child soldiering, and involuntary servitude.</a:t>
            </a:r>
          </a:p>
        </p:txBody>
      </p:sp>
    </p:spTree>
    <p:extLst>
      <p:ext uri="{BB962C8B-B14F-4D97-AF65-F5344CB8AC3E}">
        <p14:creationId xmlns:p14="http://schemas.microsoft.com/office/powerpoint/2010/main" val="1418167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AA91-A752-D941-9E45-AEE02AC02853}"/>
              </a:ext>
            </a:extLst>
          </p:cNvPr>
          <p:cNvSpPr>
            <a:spLocks noGrp="1"/>
          </p:cNvSpPr>
          <p:nvPr>
            <p:ph type="title"/>
          </p:nvPr>
        </p:nvSpPr>
        <p:spPr/>
        <p:txBody>
          <a:bodyPr/>
          <a:lstStyle/>
          <a:p>
            <a:r>
              <a:rPr lang="en-US" dirty="0"/>
              <a:t>Labor Trafficking:</a:t>
            </a:r>
            <a:br>
              <a:rPr lang="en-US" dirty="0"/>
            </a:br>
            <a:r>
              <a:rPr lang="en-US" i="0" dirty="0">
                <a:solidFill>
                  <a:schemeClr val="tx1"/>
                </a:solidFill>
                <a:effectLst/>
              </a:rPr>
              <a:t>Domestic servitude</a:t>
            </a:r>
            <a:br>
              <a:rPr lang="en-US" dirty="0"/>
            </a:br>
            <a:endParaRPr lang="en-US" dirty="0"/>
          </a:p>
        </p:txBody>
      </p:sp>
      <p:sp>
        <p:nvSpPr>
          <p:cNvPr id="7" name="Content Placeholder 6">
            <a:extLst>
              <a:ext uri="{FF2B5EF4-FFF2-40B4-BE49-F238E27FC236}">
                <a16:creationId xmlns:a16="http://schemas.microsoft.com/office/drawing/2014/main" id="{39087ACB-0CEF-3AEA-DD0B-092F6E01FF3A}"/>
              </a:ext>
            </a:extLst>
          </p:cNvPr>
          <p:cNvSpPr>
            <a:spLocks noGrp="1"/>
          </p:cNvSpPr>
          <p:nvPr>
            <p:ph idx="1"/>
          </p:nvPr>
        </p:nvSpPr>
        <p:spPr/>
        <p:txBody>
          <a:bodyPr>
            <a:normAutofit lnSpcReduction="10000"/>
          </a:bodyPr>
          <a:lstStyle/>
          <a:p>
            <a:r>
              <a:rPr lang="en-US" sz="2800" b="0" i="0" dirty="0">
                <a:solidFill>
                  <a:schemeClr val="tx1"/>
                </a:solidFill>
                <a:effectLst/>
              </a:rPr>
              <a:t>“</a:t>
            </a:r>
            <a:r>
              <a:rPr lang="en-US" sz="2800" b="1" i="0" dirty="0">
                <a:solidFill>
                  <a:schemeClr val="tx1"/>
                </a:solidFill>
                <a:effectLst/>
              </a:rPr>
              <a:t>Domestic servitude</a:t>
            </a:r>
            <a:r>
              <a:rPr lang="en-US" sz="2800" b="0" i="0" dirty="0">
                <a:solidFill>
                  <a:schemeClr val="tx1"/>
                </a:solidFill>
                <a:effectLst/>
              </a:rPr>
              <a:t>” is a form of forced labor in which the trafficker requires a victim to perform work in a private residence.  </a:t>
            </a:r>
          </a:p>
          <a:p>
            <a:r>
              <a:rPr lang="en-US" sz="2800" b="0" i="0" dirty="0">
                <a:solidFill>
                  <a:schemeClr val="tx1"/>
                </a:solidFill>
                <a:effectLst/>
              </a:rPr>
              <a:t>Such circumstances create unique vulnerabilities. </a:t>
            </a:r>
          </a:p>
          <a:p>
            <a:r>
              <a:rPr lang="en-US" sz="2800" b="0" i="0" dirty="0">
                <a:solidFill>
                  <a:schemeClr val="tx1"/>
                </a:solidFill>
                <a:effectLst/>
              </a:rPr>
              <a:t>Domestic workers are often isolated and may work alone in a house.  </a:t>
            </a:r>
          </a:p>
          <a:p>
            <a:r>
              <a:rPr lang="en-US" sz="2800" b="0" i="0" dirty="0">
                <a:solidFill>
                  <a:schemeClr val="tx1"/>
                </a:solidFill>
                <a:effectLst/>
              </a:rPr>
              <a:t>Their employer often controls their access to food, transportation, and housing. </a:t>
            </a:r>
          </a:p>
        </p:txBody>
      </p:sp>
    </p:spTree>
    <p:extLst>
      <p:ext uri="{BB962C8B-B14F-4D97-AF65-F5344CB8AC3E}">
        <p14:creationId xmlns:p14="http://schemas.microsoft.com/office/powerpoint/2010/main" val="262222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AA91-A752-D941-9E45-AEE02AC02853}"/>
              </a:ext>
            </a:extLst>
          </p:cNvPr>
          <p:cNvSpPr>
            <a:spLocks noGrp="1"/>
          </p:cNvSpPr>
          <p:nvPr>
            <p:ph type="title"/>
          </p:nvPr>
        </p:nvSpPr>
        <p:spPr/>
        <p:txBody>
          <a:bodyPr/>
          <a:lstStyle/>
          <a:p>
            <a:r>
              <a:rPr lang="en-US" dirty="0"/>
              <a:t>Labor Trafficking:</a:t>
            </a:r>
            <a:br>
              <a:rPr lang="en-US" dirty="0"/>
            </a:br>
            <a:r>
              <a:rPr lang="en-US" i="0" dirty="0">
                <a:solidFill>
                  <a:schemeClr val="tx1"/>
                </a:solidFill>
                <a:effectLst/>
              </a:rPr>
              <a:t>Forced Child Labor</a:t>
            </a:r>
            <a:endParaRPr lang="en-US" dirty="0"/>
          </a:p>
        </p:txBody>
      </p:sp>
      <p:sp>
        <p:nvSpPr>
          <p:cNvPr id="7" name="Content Placeholder 6">
            <a:extLst>
              <a:ext uri="{FF2B5EF4-FFF2-40B4-BE49-F238E27FC236}">
                <a16:creationId xmlns:a16="http://schemas.microsoft.com/office/drawing/2014/main" id="{39087ACB-0CEF-3AEA-DD0B-092F6E01FF3A}"/>
              </a:ext>
            </a:extLst>
          </p:cNvPr>
          <p:cNvSpPr>
            <a:spLocks noGrp="1"/>
          </p:cNvSpPr>
          <p:nvPr>
            <p:ph idx="1"/>
          </p:nvPr>
        </p:nvSpPr>
        <p:spPr/>
        <p:txBody>
          <a:bodyPr>
            <a:normAutofit/>
          </a:bodyPr>
          <a:lstStyle/>
          <a:p>
            <a:r>
              <a:rPr lang="en-US" sz="2800" b="0" i="0" dirty="0">
                <a:solidFill>
                  <a:schemeClr val="tx1"/>
                </a:solidFill>
                <a:effectLst/>
              </a:rPr>
              <a:t>The term “</a:t>
            </a:r>
            <a:r>
              <a:rPr lang="en-US" sz="2800" b="1" i="0" dirty="0">
                <a:solidFill>
                  <a:schemeClr val="tx1"/>
                </a:solidFill>
                <a:effectLst/>
              </a:rPr>
              <a:t>forced child labor</a:t>
            </a:r>
            <a:r>
              <a:rPr lang="en-US" sz="2800" b="0" i="0" dirty="0">
                <a:solidFill>
                  <a:schemeClr val="tx1"/>
                </a:solidFill>
                <a:effectLst/>
              </a:rPr>
              <a:t>” describes forced labor schemes in which traffickers compel children to work.  </a:t>
            </a:r>
          </a:p>
          <a:p>
            <a:r>
              <a:rPr lang="en-US" sz="2800" b="0" i="0" dirty="0">
                <a:solidFill>
                  <a:schemeClr val="tx1"/>
                </a:solidFill>
                <a:effectLst/>
              </a:rPr>
              <a:t>Traffickers often target children because they are more vulnerable.  </a:t>
            </a:r>
          </a:p>
          <a:p>
            <a:r>
              <a:rPr lang="en-US" sz="2800" b="0" i="0" dirty="0">
                <a:solidFill>
                  <a:schemeClr val="tx1"/>
                </a:solidFill>
                <a:effectLst/>
              </a:rPr>
              <a:t>Although some children may legally engage in certain forms of work, forcing or coercing children to work remains illegal.  </a:t>
            </a:r>
            <a:endParaRPr lang="en-US" sz="2800" dirty="0">
              <a:solidFill>
                <a:schemeClr val="tx1"/>
              </a:solidFill>
            </a:endParaRPr>
          </a:p>
        </p:txBody>
      </p:sp>
    </p:spTree>
    <p:extLst>
      <p:ext uri="{BB962C8B-B14F-4D97-AF65-F5344CB8AC3E}">
        <p14:creationId xmlns:p14="http://schemas.microsoft.com/office/powerpoint/2010/main" val="339585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E939-1EB5-4B7C-94CF-EB09C8F58482}"/>
              </a:ext>
            </a:extLst>
          </p:cNvPr>
          <p:cNvSpPr>
            <a:spLocks noGrp="1"/>
          </p:cNvSpPr>
          <p:nvPr>
            <p:ph type="title"/>
          </p:nvPr>
        </p:nvSpPr>
        <p:spPr/>
        <p:txBody>
          <a:bodyPr/>
          <a:lstStyle/>
          <a:p>
            <a:r>
              <a:rPr lang="en-US" dirty="0"/>
              <a:t>Labor and Sex Trafficking:</a:t>
            </a:r>
            <a:br>
              <a:rPr lang="en-US" dirty="0"/>
            </a:br>
            <a:r>
              <a:rPr lang="en-US" dirty="0"/>
              <a:t>Familial Trafficking – Part 1</a:t>
            </a:r>
          </a:p>
        </p:txBody>
      </p:sp>
      <p:sp>
        <p:nvSpPr>
          <p:cNvPr id="3" name="Content Placeholder 2">
            <a:extLst>
              <a:ext uri="{FF2B5EF4-FFF2-40B4-BE49-F238E27FC236}">
                <a16:creationId xmlns:a16="http://schemas.microsoft.com/office/drawing/2014/main" id="{416E902F-93A3-93FE-94DE-59ED538B6F57}"/>
              </a:ext>
            </a:extLst>
          </p:cNvPr>
          <p:cNvSpPr>
            <a:spLocks noGrp="1"/>
          </p:cNvSpPr>
          <p:nvPr>
            <p:ph idx="1"/>
          </p:nvPr>
        </p:nvSpPr>
        <p:spPr>
          <a:xfrm>
            <a:off x="1103312" y="2421924"/>
            <a:ext cx="8946541" cy="3826475"/>
          </a:xfrm>
        </p:spPr>
        <p:txBody>
          <a:bodyPr>
            <a:normAutofit/>
          </a:bodyPr>
          <a:lstStyle/>
          <a:p>
            <a:r>
              <a:rPr lang="en-US" sz="2800" dirty="0"/>
              <a:t>Familial trafficking invites the exploitation of minors within their own family for goods, substances, services, or money. </a:t>
            </a:r>
          </a:p>
          <a:p>
            <a:pPr>
              <a:buFont typeface="Wingdings" pitchFamily="2" charset="2"/>
              <a:buChar char="Ø"/>
            </a:pPr>
            <a:endParaRPr lang="en-US" sz="2800" dirty="0"/>
          </a:p>
          <a:p>
            <a:r>
              <a:rPr lang="en-US" sz="2800" dirty="0"/>
              <a:t>While parents or often the perpetrators, any legal guardian or family member, including aunts, uncles, cousins, grandparents, or siblings, can be involved </a:t>
            </a:r>
          </a:p>
        </p:txBody>
      </p:sp>
    </p:spTree>
    <p:extLst>
      <p:ext uri="{BB962C8B-B14F-4D97-AF65-F5344CB8AC3E}">
        <p14:creationId xmlns:p14="http://schemas.microsoft.com/office/powerpoint/2010/main" val="174967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E939-1EB5-4B7C-94CF-EB09C8F58482}"/>
              </a:ext>
            </a:extLst>
          </p:cNvPr>
          <p:cNvSpPr>
            <a:spLocks noGrp="1"/>
          </p:cNvSpPr>
          <p:nvPr>
            <p:ph type="title"/>
          </p:nvPr>
        </p:nvSpPr>
        <p:spPr/>
        <p:txBody>
          <a:bodyPr/>
          <a:lstStyle/>
          <a:p>
            <a:r>
              <a:rPr lang="en-US" dirty="0"/>
              <a:t>Labor and Sex Trafficking:</a:t>
            </a:r>
            <a:br>
              <a:rPr lang="en-US" dirty="0"/>
            </a:br>
            <a:r>
              <a:rPr lang="en-US" dirty="0"/>
              <a:t>Familial Trafficking – Part 2</a:t>
            </a:r>
          </a:p>
        </p:txBody>
      </p:sp>
      <p:sp>
        <p:nvSpPr>
          <p:cNvPr id="3" name="Content Placeholder 2">
            <a:extLst>
              <a:ext uri="{FF2B5EF4-FFF2-40B4-BE49-F238E27FC236}">
                <a16:creationId xmlns:a16="http://schemas.microsoft.com/office/drawing/2014/main" id="{416E902F-93A3-93FE-94DE-59ED538B6F57}"/>
              </a:ext>
            </a:extLst>
          </p:cNvPr>
          <p:cNvSpPr>
            <a:spLocks noGrp="1"/>
          </p:cNvSpPr>
          <p:nvPr>
            <p:ph idx="1"/>
          </p:nvPr>
        </p:nvSpPr>
        <p:spPr>
          <a:xfrm>
            <a:off x="1226907" y="2214560"/>
            <a:ext cx="8946541" cy="3826475"/>
          </a:xfrm>
        </p:spPr>
        <p:txBody>
          <a:bodyPr>
            <a:normAutofit/>
          </a:bodyPr>
          <a:lstStyle/>
          <a:p>
            <a:pPr>
              <a:spcBef>
                <a:spcPts val="1600"/>
              </a:spcBef>
            </a:pPr>
            <a:r>
              <a:rPr lang="en-US" sz="2800" dirty="0"/>
              <a:t>This is one of the most common forms of trafficking and is on the rise. </a:t>
            </a:r>
          </a:p>
          <a:p>
            <a:pPr>
              <a:spcBef>
                <a:spcPts val="1600"/>
              </a:spcBef>
            </a:pPr>
            <a:r>
              <a:rPr lang="en-US" sz="2800" dirty="0"/>
              <a:t>40% of all trafficking cases are familial.</a:t>
            </a:r>
          </a:p>
          <a:p>
            <a:pPr>
              <a:spcBef>
                <a:spcPts val="1600"/>
              </a:spcBef>
            </a:pPr>
            <a:r>
              <a:rPr lang="en-US" sz="2800" dirty="0"/>
              <a:t>Familial Trafficking goes unreported due to the complexities of the familial power dynamics.</a:t>
            </a:r>
          </a:p>
          <a:p>
            <a:pPr>
              <a:spcBef>
                <a:spcPts val="1600"/>
              </a:spcBef>
            </a:pPr>
            <a:r>
              <a:rPr lang="en-US" sz="2800" dirty="0"/>
              <a:t>This is the kind of trafficking I’m most familiar with because it happened to me.</a:t>
            </a:r>
          </a:p>
        </p:txBody>
      </p:sp>
    </p:spTree>
    <p:extLst>
      <p:ext uri="{BB962C8B-B14F-4D97-AF65-F5344CB8AC3E}">
        <p14:creationId xmlns:p14="http://schemas.microsoft.com/office/powerpoint/2010/main" val="345751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D65F-E487-C3DF-7B2C-4AD0841E5054}"/>
              </a:ext>
            </a:extLst>
          </p:cNvPr>
          <p:cNvSpPr>
            <a:spLocks noGrp="1"/>
          </p:cNvSpPr>
          <p:nvPr>
            <p:ph type="title"/>
          </p:nvPr>
        </p:nvSpPr>
        <p:spPr>
          <a:xfrm>
            <a:off x="646111" y="452718"/>
            <a:ext cx="10120949" cy="1400530"/>
          </a:xfrm>
        </p:spPr>
        <p:txBody>
          <a:bodyPr/>
          <a:lstStyle/>
          <a:p>
            <a:r>
              <a:rPr lang="en-US" dirty="0"/>
              <a:t>Signs That Were Missed With Me </a:t>
            </a:r>
          </a:p>
        </p:txBody>
      </p:sp>
      <p:sp>
        <p:nvSpPr>
          <p:cNvPr id="3" name="Content Placeholder 2">
            <a:extLst>
              <a:ext uri="{FF2B5EF4-FFF2-40B4-BE49-F238E27FC236}">
                <a16:creationId xmlns:a16="http://schemas.microsoft.com/office/drawing/2014/main" id="{5EF83F8B-AA85-DA48-71A3-417F291E5FD8}"/>
              </a:ext>
            </a:extLst>
          </p:cNvPr>
          <p:cNvSpPr>
            <a:spLocks noGrp="1"/>
          </p:cNvSpPr>
          <p:nvPr>
            <p:ph idx="1"/>
          </p:nvPr>
        </p:nvSpPr>
        <p:spPr>
          <a:xfrm>
            <a:off x="852408" y="1968285"/>
            <a:ext cx="10957300" cy="4695986"/>
          </a:xfrm>
        </p:spPr>
        <p:txBody>
          <a:bodyPr numCol="2">
            <a:normAutofit lnSpcReduction="10000"/>
          </a:bodyPr>
          <a:lstStyle/>
          <a:p>
            <a:r>
              <a:rPr lang="en-US" sz="2800" dirty="0"/>
              <a:t>I missed a lot of days of school.</a:t>
            </a:r>
          </a:p>
          <a:p>
            <a:r>
              <a:rPr lang="en-US" sz="2800" dirty="0"/>
              <a:t>I was extremely fearful of my parents. </a:t>
            </a:r>
          </a:p>
          <a:p>
            <a:r>
              <a:rPr lang="en-US" sz="2800" dirty="0"/>
              <a:t>I fell asleep often during class time.</a:t>
            </a:r>
          </a:p>
          <a:p>
            <a:r>
              <a:rPr lang="en-US" sz="2800" dirty="0"/>
              <a:t>I was starving for any attention.</a:t>
            </a:r>
          </a:p>
          <a:p>
            <a:r>
              <a:rPr lang="en-US" sz="2800" dirty="0"/>
              <a:t>I had behavior issues.</a:t>
            </a:r>
          </a:p>
          <a:p>
            <a:r>
              <a:rPr lang="en-US" sz="2800" dirty="0"/>
              <a:t>I was socially awkward.</a:t>
            </a:r>
          </a:p>
          <a:p>
            <a:r>
              <a:rPr lang="en-US" sz="2800" dirty="0"/>
              <a:t>I was not comprehending anything the teacher taught.</a:t>
            </a:r>
          </a:p>
          <a:p>
            <a:r>
              <a:rPr lang="en-US" sz="2800" dirty="0"/>
              <a:t>I  wasn’t on the same grade level as my peers.</a:t>
            </a:r>
          </a:p>
          <a:p>
            <a:r>
              <a:rPr lang="en-US" sz="2800" dirty="0"/>
              <a:t>I was scared to death of men.</a:t>
            </a:r>
          </a:p>
          <a:p>
            <a:r>
              <a:rPr lang="en-US" sz="2800" dirty="0"/>
              <a:t>I was very jumpy.</a:t>
            </a:r>
          </a:p>
          <a:p>
            <a:r>
              <a:rPr lang="en-US" sz="2800" dirty="0"/>
              <a:t>I had advanced knowledge of sexual activities.</a:t>
            </a:r>
          </a:p>
        </p:txBody>
      </p:sp>
    </p:spTree>
    <p:extLst>
      <p:ext uri="{BB962C8B-B14F-4D97-AF65-F5344CB8AC3E}">
        <p14:creationId xmlns:p14="http://schemas.microsoft.com/office/powerpoint/2010/main" val="18862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62AF-7E62-0C44-4ABA-DA18C3B125D2}"/>
              </a:ext>
            </a:extLst>
          </p:cNvPr>
          <p:cNvSpPr>
            <a:spLocks noGrp="1"/>
          </p:cNvSpPr>
          <p:nvPr>
            <p:ph type="title"/>
          </p:nvPr>
        </p:nvSpPr>
        <p:spPr/>
        <p:txBody>
          <a:bodyPr/>
          <a:lstStyle/>
          <a:p>
            <a:r>
              <a:rPr lang="en-US" sz="4000" dirty="0"/>
              <a:t>Sex Trafficking:</a:t>
            </a:r>
            <a:br>
              <a:rPr lang="en-US" sz="4000" dirty="0"/>
            </a:br>
            <a:r>
              <a:rPr lang="en-US" sz="4000" dirty="0"/>
              <a:t>Pimp-Controlled/Street-Based</a:t>
            </a:r>
            <a:endParaRPr lang="en-US" dirty="0"/>
          </a:p>
        </p:txBody>
      </p:sp>
      <p:sp>
        <p:nvSpPr>
          <p:cNvPr id="3" name="Content Placeholder 2">
            <a:extLst>
              <a:ext uri="{FF2B5EF4-FFF2-40B4-BE49-F238E27FC236}">
                <a16:creationId xmlns:a16="http://schemas.microsoft.com/office/drawing/2014/main" id="{E7AFE718-C822-FDF3-FA2A-E9585A8C25EF}"/>
              </a:ext>
            </a:extLst>
          </p:cNvPr>
          <p:cNvSpPr>
            <a:spLocks noGrp="1"/>
          </p:cNvSpPr>
          <p:nvPr>
            <p:ph idx="1"/>
          </p:nvPr>
        </p:nvSpPr>
        <p:spPr/>
        <p:txBody>
          <a:bodyPr/>
          <a:lstStyle/>
          <a:p>
            <a:r>
              <a:rPr lang="en-US" sz="2800" dirty="0"/>
              <a:t>Pimp-controlled trafficking is the most talked about form of trafficking in the U.S. Though the focus of these conversations remains largely on the trafficking of girls, pimps who exploit minors for Commercial Sexual.</a:t>
            </a:r>
          </a:p>
          <a:p>
            <a:r>
              <a:rPr lang="en-US" sz="2800" dirty="0"/>
              <a:t>Pimp-controlled trafficking is extremely dangerous as it specifically targets vulnerable youth and involves severe levels of manipulation and violence. </a:t>
            </a:r>
          </a:p>
          <a:p>
            <a:pPr marL="0" indent="0">
              <a:buNone/>
            </a:pPr>
            <a:endParaRPr lang="en-US" sz="2000" dirty="0"/>
          </a:p>
          <a:p>
            <a:endParaRPr lang="en-US" sz="2000" dirty="0"/>
          </a:p>
          <a:p>
            <a:endParaRPr lang="en-US" dirty="0"/>
          </a:p>
        </p:txBody>
      </p:sp>
    </p:spTree>
    <p:extLst>
      <p:ext uri="{BB962C8B-B14F-4D97-AF65-F5344CB8AC3E}">
        <p14:creationId xmlns:p14="http://schemas.microsoft.com/office/powerpoint/2010/main" val="189391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557C-D39A-3BD3-DECB-4E8B0488CA3B}"/>
              </a:ext>
            </a:extLst>
          </p:cNvPr>
          <p:cNvSpPr>
            <a:spLocks noGrp="1"/>
          </p:cNvSpPr>
          <p:nvPr>
            <p:ph type="title"/>
          </p:nvPr>
        </p:nvSpPr>
        <p:spPr/>
        <p:txBody>
          <a:bodyPr/>
          <a:lstStyle/>
          <a:p>
            <a:r>
              <a:rPr lang="en-US" dirty="0"/>
              <a:t>Trigger Warning</a:t>
            </a:r>
          </a:p>
        </p:txBody>
      </p:sp>
      <p:sp>
        <p:nvSpPr>
          <p:cNvPr id="3" name="Content Placeholder 2">
            <a:extLst>
              <a:ext uri="{FF2B5EF4-FFF2-40B4-BE49-F238E27FC236}">
                <a16:creationId xmlns:a16="http://schemas.microsoft.com/office/drawing/2014/main" id="{3D7ED70E-FC28-9386-0D08-CACCDBA7816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3755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A00F-3F95-A9A6-D3DD-FD1B45057C33}"/>
              </a:ext>
            </a:extLst>
          </p:cNvPr>
          <p:cNvSpPr>
            <a:spLocks noGrp="1"/>
          </p:cNvSpPr>
          <p:nvPr>
            <p:ph type="title"/>
          </p:nvPr>
        </p:nvSpPr>
        <p:spPr/>
        <p:txBody>
          <a:bodyPr/>
          <a:lstStyle/>
          <a:p>
            <a:r>
              <a:rPr lang="en-US" sz="4400" dirty="0"/>
              <a:t>How Pimps Groom and Control Youth – Part 1</a:t>
            </a:r>
            <a:endParaRPr lang="en-US" dirty="0"/>
          </a:p>
        </p:txBody>
      </p:sp>
      <p:sp>
        <p:nvSpPr>
          <p:cNvPr id="4" name="TextBox 3">
            <a:extLst>
              <a:ext uri="{FF2B5EF4-FFF2-40B4-BE49-F238E27FC236}">
                <a16:creationId xmlns:a16="http://schemas.microsoft.com/office/drawing/2014/main" id="{DDF9242D-40C7-9E6B-519B-31E48815B17E}"/>
              </a:ext>
            </a:extLst>
          </p:cNvPr>
          <p:cNvSpPr txBox="1"/>
          <p:nvPr/>
        </p:nvSpPr>
        <p:spPr>
          <a:xfrm>
            <a:off x="646111" y="2225207"/>
            <a:ext cx="10078716" cy="3970318"/>
          </a:xfrm>
          <a:prstGeom prst="rect">
            <a:avLst/>
          </a:prstGeom>
          <a:noFill/>
        </p:spPr>
        <p:txBody>
          <a:bodyPr wrap="square" rtlCol="0">
            <a:spAutoFit/>
          </a:bodyPr>
          <a:lstStyle/>
          <a:p>
            <a:r>
              <a:rPr lang="en-US" sz="2800" dirty="0"/>
              <a:t>One common tactic utilized by pimps to exploit youth is to develop a connection or special relationship with the youth, such as a strong friendship, romantic relationship or family-like bond. </a:t>
            </a:r>
          </a:p>
          <a:p>
            <a:endParaRPr lang="en-US" sz="2800" dirty="0"/>
          </a:p>
          <a:p>
            <a:r>
              <a:rPr lang="en-US" sz="2800" dirty="0"/>
              <a:t>Over time the relationship changes to one of power and abuse, much like domestic violence, until, ultimately, the youth is forced to engage in sex work. </a:t>
            </a:r>
          </a:p>
          <a:p>
            <a:endParaRPr lang="en-US" sz="2800" dirty="0"/>
          </a:p>
        </p:txBody>
      </p:sp>
    </p:spTree>
    <p:extLst>
      <p:ext uri="{BB962C8B-B14F-4D97-AF65-F5344CB8AC3E}">
        <p14:creationId xmlns:p14="http://schemas.microsoft.com/office/powerpoint/2010/main" val="1851904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A00F-3F95-A9A6-D3DD-FD1B45057C33}"/>
              </a:ext>
            </a:extLst>
          </p:cNvPr>
          <p:cNvSpPr>
            <a:spLocks noGrp="1"/>
          </p:cNvSpPr>
          <p:nvPr>
            <p:ph type="title"/>
          </p:nvPr>
        </p:nvSpPr>
        <p:spPr/>
        <p:txBody>
          <a:bodyPr/>
          <a:lstStyle/>
          <a:p>
            <a:r>
              <a:rPr lang="en-US" sz="4400" dirty="0"/>
              <a:t>How Pimps Groom and Control Youth – Part 2</a:t>
            </a:r>
            <a:endParaRPr lang="en-US" dirty="0"/>
          </a:p>
        </p:txBody>
      </p:sp>
      <p:sp>
        <p:nvSpPr>
          <p:cNvPr id="4" name="TextBox 3">
            <a:extLst>
              <a:ext uri="{FF2B5EF4-FFF2-40B4-BE49-F238E27FC236}">
                <a16:creationId xmlns:a16="http://schemas.microsoft.com/office/drawing/2014/main" id="{DDF9242D-40C7-9E6B-519B-31E48815B17E}"/>
              </a:ext>
            </a:extLst>
          </p:cNvPr>
          <p:cNvSpPr txBox="1"/>
          <p:nvPr/>
        </p:nvSpPr>
        <p:spPr>
          <a:xfrm>
            <a:off x="646111" y="2116719"/>
            <a:ext cx="10078716" cy="2246769"/>
          </a:xfrm>
          <a:prstGeom prst="rect">
            <a:avLst/>
          </a:prstGeom>
          <a:noFill/>
        </p:spPr>
        <p:txBody>
          <a:bodyPr wrap="square" rtlCol="0">
            <a:spAutoFit/>
          </a:bodyPr>
          <a:lstStyle/>
          <a:p>
            <a:r>
              <a:rPr lang="en-US" sz="2800" dirty="0"/>
              <a:t>Conversely, however, many pimps do not go through this process and instead utilize force from the onset. Pimps may use fear, intimidation, and threats of violence to force youth into prostitution, absent of a “special relationship.” </a:t>
            </a:r>
          </a:p>
        </p:txBody>
      </p:sp>
    </p:spTree>
    <p:extLst>
      <p:ext uri="{BB962C8B-B14F-4D97-AF65-F5344CB8AC3E}">
        <p14:creationId xmlns:p14="http://schemas.microsoft.com/office/powerpoint/2010/main" val="120179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438-B2E1-6C92-06B5-168CC1A5EC37}"/>
              </a:ext>
            </a:extLst>
          </p:cNvPr>
          <p:cNvSpPr>
            <a:spLocks noGrp="1"/>
          </p:cNvSpPr>
          <p:nvPr>
            <p:ph type="title"/>
          </p:nvPr>
        </p:nvSpPr>
        <p:spPr>
          <a:xfrm>
            <a:off x="801094" y="2028470"/>
            <a:ext cx="9955707" cy="1400530"/>
          </a:xfrm>
        </p:spPr>
        <p:txBody>
          <a:bodyPr/>
          <a:lstStyle/>
          <a:p>
            <a:pPr algn="ctr"/>
            <a:r>
              <a:rPr lang="en-US" sz="3600" dirty="0"/>
              <a:t>Pimps make deliberate choices to </a:t>
            </a:r>
            <a:br>
              <a:rPr lang="en-US" sz="3600" dirty="0"/>
            </a:br>
            <a:r>
              <a:rPr lang="en-US" sz="3600" dirty="0">
                <a:solidFill>
                  <a:srgbClr val="FFFF00"/>
                </a:solidFill>
              </a:rPr>
              <a:t>target</a:t>
            </a:r>
            <a:r>
              <a:rPr lang="en-US" sz="3600" dirty="0"/>
              <a:t> </a:t>
            </a:r>
            <a:br>
              <a:rPr lang="en-US" sz="3600" dirty="0"/>
            </a:br>
            <a:r>
              <a:rPr lang="en-US" sz="3600" dirty="0"/>
              <a:t>certain youth based on their vulnerabilities.</a:t>
            </a:r>
          </a:p>
        </p:txBody>
      </p:sp>
    </p:spTree>
    <p:extLst>
      <p:ext uri="{BB962C8B-B14F-4D97-AF65-F5344CB8AC3E}">
        <p14:creationId xmlns:p14="http://schemas.microsoft.com/office/powerpoint/2010/main" val="1542727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D2123-D2E3-B77A-E359-2AE3DC142DC1}"/>
              </a:ext>
            </a:extLst>
          </p:cNvPr>
          <p:cNvSpPr txBox="1"/>
          <p:nvPr/>
        </p:nvSpPr>
        <p:spPr>
          <a:xfrm>
            <a:off x="1340214" y="1166842"/>
            <a:ext cx="9511572" cy="5047536"/>
          </a:xfrm>
          <a:prstGeom prst="rect">
            <a:avLst/>
          </a:prstGeom>
          <a:noFill/>
        </p:spPr>
        <p:txBody>
          <a:bodyPr wrap="square" rtlCol="0">
            <a:spAutoFit/>
          </a:bodyPr>
          <a:lstStyle/>
          <a:p>
            <a:r>
              <a:rPr lang="en-US" sz="2800" dirty="0"/>
              <a:t>Oftentimes, traffickers zero in on youth who demonstrate having unfulfilled physical or emotional needs. </a:t>
            </a:r>
          </a:p>
          <a:p>
            <a:endParaRPr lang="en-US" sz="2800" dirty="0"/>
          </a:p>
          <a:p>
            <a:r>
              <a:rPr lang="en-US" sz="2800" dirty="0"/>
              <a:t>Pimps focus on youth in desperate or unwanted situations.</a:t>
            </a:r>
          </a:p>
          <a:p>
            <a:r>
              <a:rPr lang="en-US" sz="2800" dirty="0"/>
              <a:t> </a:t>
            </a:r>
          </a:p>
          <a:p>
            <a:r>
              <a:rPr lang="en-US" sz="2800" dirty="0"/>
              <a:t>This includes:</a:t>
            </a:r>
          </a:p>
          <a:p>
            <a:endParaRPr lang="en-US" sz="200" dirty="0"/>
          </a:p>
          <a:p>
            <a:pPr marL="342900" indent="-342900">
              <a:buFont typeface="Arial" panose="020B0604020202020204" pitchFamily="34" charset="0"/>
              <a:buChar char="•"/>
            </a:pPr>
            <a:r>
              <a:rPr lang="en-US" sz="2800" dirty="0"/>
              <a:t>youth who have left home</a:t>
            </a:r>
          </a:p>
          <a:p>
            <a:pPr marL="342900" indent="-342900">
              <a:buFont typeface="Arial" panose="020B0604020202020204" pitchFamily="34" charset="0"/>
              <a:buChar char="•"/>
            </a:pPr>
            <a:r>
              <a:rPr lang="en-US" sz="2800" dirty="0"/>
              <a:t>youth in abusive homes</a:t>
            </a:r>
          </a:p>
          <a:p>
            <a:pPr marL="342900" indent="-342900">
              <a:buFont typeface="Arial" panose="020B0604020202020204" pitchFamily="34" charset="0"/>
              <a:buChar char="•"/>
            </a:pPr>
            <a:r>
              <a:rPr lang="en-US" sz="2800" dirty="0"/>
              <a:t>youth in child welfare. </a:t>
            </a:r>
          </a:p>
        </p:txBody>
      </p:sp>
    </p:spTree>
    <p:extLst>
      <p:ext uri="{BB962C8B-B14F-4D97-AF65-F5344CB8AC3E}">
        <p14:creationId xmlns:p14="http://schemas.microsoft.com/office/powerpoint/2010/main" val="3221096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D2123-D2E3-B77A-E359-2AE3DC142DC1}"/>
              </a:ext>
            </a:extLst>
          </p:cNvPr>
          <p:cNvSpPr txBox="1"/>
          <p:nvPr/>
        </p:nvSpPr>
        <p:spPr>
          <a:xfrm>
            <a:off x="1340214" y="1166842"/>
            <a:ext cx="9511572" cy="3908762"/>
          </a:xfrm>
          <a:prstGeom prst="rect">
            <a:avLst/>
          </a:prstGeom>
          <a:noFill/>
        </p:spPr>
        <p:txBody>
          <a:bodyPr wrap="square" rtlCol="0">
            <a:spAutoFit/>
          </a:bodyPr>
          <a:lstStyle/>
          <a:p>
            <a:r>
              <a:rPr lang="en-US" sz="2800" dirty="0"/>
              <a:t>The pimp can then pose as a:</a:t>
            </a:r>
          </a:p>
          <a:p>
            <a:endParaRPr lang="en-US" sz="2800" dirty="0"/>
          </a:p>
          <a:p>
            <a:pPr marL="342900" indent="-342900">
              <a:buFont typeface="Arial" panose="020B0604020202020204" pitchFamily="34" charset="0"/>
              <a:buChar char="•"/>
            </a:pPr>
            <a:r>
              <a:rPr lang="en-US" sz="2800" dirty="0"/>
              <a:t>friend, </a:t>
            </a:r>
          </a:p>
          <a:p>
            <a:pPr marL="342900" indent="-342900">
              <a:buFont typeface="Arial" panose="020B0604020202020204" pitchFamily="34" charset="0"/>
              <a:buChar char="•"/>
            </a:pPr>
            <a:r>
              <a:rPr lang="en-US" sz="2800" dirty="0"/>
              <a:t>mother/father figure</a:t>
            </a:r>
          </a:p>
          <a:p>
            <a:pPr marL="342900" indent="-342900">
              <a:buFont typeface="Arial" panose="020B0604020202020204" pitchFamily="34" charset="0"/>
              <a:buChar char="•"/>
            </a:pPr>
            <a:r>
              <a:rPr lang="en-US" sz="2800" dirty="0"/>
              <a:t>romantic partner</a:t>
            </a:r>
          </a:p>
          <a:p>
            <a:pPr marL="342900" indent="-342900">
              <a:buFont typeface="Arial" panose="020B0604020202020204" pitchFamily="34" charset="0"/>
              <a:buChar char="•"/>
            </a:pPr>
            <a:r>
              <a:rPr lang="en-US" sz="2800" dirty="0"/>
              <a:t>good Samaritan </a:t>
            </a:r>
          </a:p>
          <a:p>
            <a:endParaRPr lang="en-US" sz="2800" dirty="0"/>
          </a:p>
          <a:p>
            <a:r>
              <a:rPr lang="en-US" sz="2800" dirty="0"/>
              <a:t>and offer to provide such needs. </a:t>
            </a:r>
          </a:p>
          <a:p>
            <a:endParaRPr lang="en-US" sz="2400" dirty="0"/>
          </a:p>
        </p:txBody>
      </p:sp>
    </p:spTree>
    <p:extLst>
      <p:ext uri="{BB962C8B-B14F-4D97-AF65-F5344CB8AC3E}">
        <p14:creationId xmlns:p14="http://schemas.microsoft.com/office/powerpoint/2010/main" val="973792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D2123-D2E3-B77A-E359-2AE3DC142DC1}"/>
              </a:ext>
            </a:extLst>
          </p:cNvPr>
          <p:cNvSpPr txBox="1"/>
          <p:nvPr/>
        </p:nvSpPr>
        <p:spPr>
          <a:xfrm>
            <a:off x="1340214" y="1166842"/>
            <a:ext cx="9511572" cy="5293757"/>
          </a:xfrm>
          <a:prstGeom prst="rect">
            <a:avLst/>
          </a:prstGeom>
          <a:noFill/>
        </p:spPr>
        <p:txBody>
          <a:bodyPr wrap="square" rtlCol="0">
            <a:spAutoFit/>
          </a:bodyPr>
          <a:lstStyle/>
          <a:p>
            <a:r>
              <a:rPr lang="en-US" sz="2800" dirty="0"/>
              <a:t>Even teens who may show anger and frustration toward their parents for giving them the freedom they desire can be targets for pimps who can make promises of</a:t>
            </a:r>
          </a:p>
          <a:p>
            <a:r>
              <a:rPr lang="en-US" sz="2800" dirty="0"/>
              <a:t> </a:t>
            </a:r>
          </a:p>
          <a:p>
            <a:pPr marL="342900" indent="-342900">
              <a:spcBef>
                <a:spcPts val="600"/>
              </a:spcBef>
              <a:buFont typeface="Arial" panose="020B0604020202020204" pitchFamily="34" charset="0"/>
              <a:buChar char="•"/>
            </a:pPr>
            <a:r>
              <a:rPr lang="en-US" sz="2800" dirty="0"/>
              <a:t>Love</a:t>
            </a:r>
          </a:p>
          <a:p>
            <a:pPr marL="342900" indent="-342900">
              <a:spcBef>
                <a:spcPts val="600"/>
              </a:spcBef>
              <a:buFont typeface="Arial" panose="020B0604020202020204" pitchFamily="34" charset="0"/>
              <a:buChar char="•"/>
            </a:pPr>
            <a:r>
              <a:rPr lang="en-US" sz="2800" dirty="0"/>
              <a:t>Freedom</a:t>
            </a:r>
          </a:p>
          <a:p>
            <a:pPr marL="342900" indent="-342900">
              <a:spcBef>
                <a:spcPts val="600"/>
              </a:spcBef>
              <a:buFont typeface="Arial" panose="020B0604020202020204" pitchFamily="34" charset="0"/>
              <a:buChar char="•"/>
            </a:pPr>
            <a:r>
              <a:rPr lang="en-US" sz="2800" dirty="0"/>
              <a:t>Independence</a:t>
            </a:r>
          </a:p>
          <a:p>
            <a:pPr marL="342900" indent="-342900">
              <a:spcBef>
                <a:spcPts val="600"/>
              </a:spcBef>
              <a:buFont typeface="Arial" panose="020B0604020202020204" pitchFamily="34" charset="0"/>
              <a:buChar char="•"/>
            </a:pPr>
            <a:r>
              <a:rPr lang="en-US" sz="2800" dirty="0"/>
              <a:t>Family</a:t>
            </a:r>
          </a:p>
          <a:p>
            <a:pPr marL="342900" indent="-342900">
              <a:spcBef>
                <a:spcPts val="600"/>
              </a:spcBef>
              <a:buFont typeface="Arial" panose="020B0604020202020204" pitchFamily="34" charset="0"/>
              <a:buChar char="•"/>
            </a:pPr>
            <a:r>
              <a:rPr lang="en-US" sz="2800" dirty="0"/>
              <a:t>Safety</a:t>
            </a:r>
          </a:p>
          <a:p>
            <a:pPr marL="342900" indent="-342900">
              <a:spcBef>
                <a:spcPts val="600"/>
              </a:spcBef>
              <a:buFont typeface="Arial" panose="020B0604020202020204" pitchFamily="34" charset="0"/>
              <a:buChar char="•"/>
            </a:pPr>
            <a:r>
              <a:rPr lang="en-US" sz="2800" dirty="0"/>
              <a:t>Even commercial goods. </a:t>
            </a:r>
          </a:p>
        </p:txBody>
      </p:sp>
    </p:spTree>
    <p:extLst>
      <p:ext uri="{BB962C8B-B14F-4D97-AF65-F5344CB8AC3E}">
        <p14:creationId xmlns:p14="http://schemas.microsoft.com/office/powerpoint/2010/main" val="3288550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D2123-D2E3-B77A-E359-2AE3DC142DC1}"/>
              </a:ext>
            </a:extLst>
          </p:cNvPr>
          <p:cNvSpPr txBox="1"/>
          <p:nvPr/>
        </p:nvSpPr>
        <p:spPr>
          <a:xfrm>
            <a:off x="1121243" y="971656"/>
            <a:ext cx="9511572" cy="5262979"/>
          </a:xfrm>
          <a:prstGeom prst="rect">
            <a:avLst/>
          </a:prstGeom>
          <a:noFill/>
        </p:spPr>
        <p:txBody>
          <a:bodyPr wrap="square" rtlCol="0">
            <a:spAutoFit/>
          </a:bodyPr>
          <a:lstStyle/>
          <a:p>
            <a:r>
              <a:rPr lang="en-US" sz="2800" dirty="0"/>
              <a:t>Pimps start by fulfilling these promises, thus manipulating the youth into trusting them. </a:t>
            </a:r>
          </a:p>
          <a:p>
            <a:endParaRPr lang="en-US" sz="2800" dirty="0"/>
          </a:p>
          <a:p>
            <a:r>
              <a:rPr lang="en-US" sz="2800" dirty="0"/>
              <a:t>The youth then believes that the pimp is truly someone who cares for them. </a:t>
            </a:r>
          </a:p>
          <a:p>
            <a:pPr algn="r"/>
            <a:endParaRPr lang="en-US" sz="2800" dirty="0"/>
          </a:p>
          <a:p>
            <a:r>
              <a:rPr lang="en-US" sz="2800" dirty="0"/>
              <a:t>Often youth don’t recognize that what they are experiencing is a form of control or manipulation, because they feel they love and/or depend on </a:t>
            </a:r>
          </a:p>
          <a:p>
            <a:r>
              <a:rPr lang="en-US" sz="2800" dirty="0"/>
              <a:t>their pimp. </a:t>
            </a:r>
          </a:p>
          <a:p>
            <a:endParaRPr lang="en-US" sz="2800" dirty="0"/>
          </a:p>
          <a:p>
            <a:r>
              <a:rPr lang="en-US" sz="2800" dirty="0"/>
              <a:t>This is similar to the dynamics of domestic violence. </a:t>
            </a:r>
          </a:p>
        </p:txBody>
      </p:sp>
    </p:spTree>
    <p:extLst>
      <p:ext uri="{BB962C8B-B14F-4D97-AF65-F5344CB8AC3E}">
        <p14:creationId xmlns:p14="http://schemas.microsoft.com/office/powerpoint/2010/main" val="294496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D2123-D2E3-B77A-E359-2AE3DC142DC1}"/>
              </a:ext>
            </a:extLst>
          </p:cNvPr>
          <p:cNvSpPr txBox="1"/>
          <p:nvPr/>
        </p:nvSpPr>
        <p:spPr>
          <a:xfrm>
            <a:off x="1092730" y="1080144"/>
            <a:ext cx="10006540" cy="4462760"/>
          </a:xfrm>
          <a:prstGeom prst="rect">
            <a:avLst/>
          </a:prstGeom>
          <a:noFill/>
        </p:spPr>
        <p:txBody>
          <a:bodyPr wrap="square" rtlCol="0">
            <a:spAutoFit/>
          </a:bodyPr>
          <a:lstStyle/>
          <a:p>
            <a:pPr>
              <a:spcBef>
                <a:spcPts val="1200"/>
              </a:spcBef>
            </a:pPr>
            <a:r>
              <a:rPr lang="en-US" sz="2800" dirty="0"/>
              <a:t>Pimps may utilize control mechanisms such as: </a:t>
            </a:r>
          </a:p>
          <a:p>
            <a:pPr marL="457200" indent="-457200">
              <a:spcBef>
                <a:spcPts val="1200"/>
              </a:spcBef>
              <a:buFont typeface="Arial" panose="020B0604020202020204" pitchFamily="34" charset="0"/>
              <a:buChar char="•"/>
            </a:pPr>
            <a:r>
              <a:rPr lang="en-US" sz="2800" dirty="0"/>
              <a:t>Providing basic needs such as housing and food</a:t>
            </a:r>
          </a:p>
          <a:p>
            <a:pPr marL="457200" indent="-457200">
              <a:spcBef>
                <a:spcPts val="1200"/>
              </a:spcBef>
              <a:buFont typeface="Arial" panose="020B0604020202020204" pitchFamily="34" charset="0"/>
              <a:buChar char="•"/>
            </a:pPr>
            <a:r>
              <a:rPr lang="en-US" sz="2800" dirty="0"/>
              <a:t>Providing gifts, drugs, technology, beauty makeovers</a:t>
            </a:r>
          </a:p>
          <a:p>
            <a:pPr marL="457200" indent="-457200">
              <a:spcBef>
                <a:spcPts val="1200"/>
              </a:spcBef>
              <a:buFont typeface="Arial" panose="020B0604020202020204" pitchFamily="34" charset="0"/>
              <a:buChar char="•"/>
            </a:pPr>
            <a:r>
              <a:rPr lang="en-US" sz="2800" dirty="0"/>
              <a:t>Making false promises of a career in modeling, acting, or dancing</a:t>
            </a:r>
          </a:p>
          <a:p>
            <a:pPr marL="457200" indent="-457200">
              <a:spcBef>
                <a:spcPts val="1200"/>
              </a:spcBef>
              <a:buFont typeface="Arial" panose="020B0604020202020204" pitchFamily="34" charset="0"/>
              <a:buChar char="•"/>
            </a:pPr>
            <a:r>
              <a:rPr lang="en-US" sz="2800" dirty="0"/>
              <a:t>Making false offers of love, marriage, family  </a:t>
            </a:r>
          </a:p>
          <a:p>
            <a:pPr marL="457200" indent="-457200">
              <a:spcBef>
                <a:spcPts val="1200"/>
              </a:spcBef>
              <a:buFont typeface="Arial" panose="020B0604020202020204" pitchFamily="34" charset="0"/>
              <a:buChar char="•"/>
            </a:pPr>
            <a:r>
              <a:rPr lang="en-US" sz="2800" dirty="0"/>
              <a:t>Providing a false sense of safety and/or understanding</a:t>
            </a:r>
          </a:p>
          <a:p>
            <a:pPr marL="457200" indent="-457200">
              <a:spcBef>
                <a:spcPts val="1200"/>
              </a:spcBef>
              <a:buFont typeface="Arial" panose="020B0604020202020204" pitchFamily="34" charset="0"/>
              <a:buChar char="•"/>
            </a:pPr>
            <a:r>
              <a:rPr lang="en-US" sz="2800" dirty="0"/>
              <a:t>Normalizing past, current, and/or ongoing abuse.</a:t>
            </a:r>
          </a:p>
        </p:txBody>
      </p:sp>
    </p:spTree>
    <p:extLst>
      <p:ext uri="{BB962C8B-B14F-4D97-AF65-F5344CB8AC3E}">
        <p14:creationId xmlns:p14="http://schemas.microsoft.com/office/powerpoint/2010/main" val="214995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a:xfrm>
            <a:off x="646111" y="194491"/>
            <a:ext cx="10373184" cy="1400530"/>
          </a:xfrm>
        </p:spPr>
        <p:txBody>
          <a:bodyPr/>
          <a:lstStyle/>
          <a:p>
            <a:r>
              <a:rPr lang="en-US" sz="3600" b="0" i="0" dirty="0">
                <a:effectLst/>
              </a:rPr>
              <a:t>Extreme Systems Of Behavioral Expectations</a:t>
            </a: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373796" y="1164134"/>
            <a:ext cx="11172093" cy="5693866"/>
          </a:xfrm>
          <a:prstGeom prst="rect">
            <a:avLst/>
          </a:prstGeom>
          <a:noFill/>
        </p:spPr>
        <p:txBody>
          <a:bodyPr wrap="square" rtlCol="0">
            <a:spAutoFit/>
          </a:bodyPr>
          <a:lstStyle/>
          <a:p>
            <a:r>
              <a:rPr lang="en-US" sz="2800" dirty="0"/>
              <a:t>Victims are often expected to earn a nightly quota which is all confiscated by the trafficker. </a:t>
            </a:r>
          </a:p>
          <a:p>
            <a:pPr algn="l"/>
            <a:endParaRPr lang="en-US" sz="2800" dirty="0"/>
          </a:p>
          <a:p>
            <a:pPr algn="l"/>
            <a:r>
              <a:rPr lang="en-US" sz="2800" dirty="0"/>
              <a:t>Victims may not allowed to walk on the sidewalks, but instead walk along the street. </a:t>
            </a:r>
          </a:p>
          <a:p>
            <a:pPr algn="l"/>
            <a:endParaRPr lang="en-US" sz="2800" dirty="0"/>
          </a:p>
          <a:p>
            <a:pPr algn="l"/>
            <a:r>
              <a:rPr lang="en-US" sz="2800" dirty="0"/>
              <a:t>They may not be allowed to look other traffickers in the eye or may be required to take on a completely new persona and identity. </a:t>
            </a:r>
          </a:p>
          <a:p>
            <a:pPr algn="l"/>
            <a:endParaRPr lang="en-US" sz="2800" dirty="0"/>
          </a:p>
          <a:p>
            <a:pPr algn="l"/>
            <a:r>
              <a:rPr lang="en-US" sz="2800" dirty="0"/>
              <a:t>Punishments have been reported to be extremely harsh, including physical beatings, sexual assault or torture techniques.</a:t>
            </a:r>
          </a:p>
        </p:txBody>
      </p:sp>
    </p:spTree>
    <p:extLst>
      <p:ext uri="{BB962C8B-B14F-4D97-AF65-F5344CB8AC3E}">
        <p14:creationId xmlns:p14="http://schemas.microsoft.com/office/powerpoint/2010/main" val="1361790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58DF-BD28-3082-CCD7-E657B275FF3B}"/>
              </a:ext>
            </a:extLst>
          </p:cNvPr>
          <p:cNvSpPr>
            <a:spLocks noGrp="1"/>
          </p:cNvSpPr>
          <p:nvPr>
            <p:ph type="title"/>
          </p:nvPr>
        </p:nvSpPr>
        <p:spPr/>
        <p:txBody>
          <a:bodyPr/>
          <a:lstStyle/>
          <a:p>
            <a:r>
              <a:rPr lang="en-US" dirty="0"/>
              <a:t>Names Commonly Used in Pimp Culture</a:t>
            </a:r>
          </a:p>
        </p:txBody>
      </p:sp>
      <p:sp>
        <p:nvSpPr>
          <p:cNvPr id="3" name="Content Placeholder 2">
            <a:extLst>
              <a:ext uri="{FF2B5EF4-FFF2-40B4-BE49-F238E27FC236}">
                <a16:creationId xmlns:a16="http://schemas.microsoft.com/office/drawing/2014/main" id="{DC7A00A9-F426-9D97-8D4C-EB635B17410A}"/>
              </a:ext>
            </a:extLst>
          </p:cNvPr>
          <p:cNvSpPr>
            <a:spLocks noGrp="1"/>
          </p:cNvSpPr>
          <p:nvPr>
            <p:ph idx="1"/>
          </p:nvPr>
        </p:nvSpPr>
        <p:spPr/>
        <p:txBody>
          <a:bodyPr>
            <a:normAutofit/>
          </a:bodyPr>
          <a:lstStyle/>
          <a:p>
            <a:r>
              <a:rPr lang="en-US" sz="2800" dirty="0"/>
              <a:t>Daddy</a:t>
            </a:r>
          </a:p>
          <a:p>
            <a:r>
              <a:rPr lang="en-US" sz="2800" dirty="0"/>
              <a:t>Boyfriend </a:t>
            </a:r>
          </a:p>
          <a:p>
            <a:r>
              <a:rPr lang="en-US" sz="2800" dirty="0"/>
              <a:t>Wifey</a:t>
            </a:r>
          </a:p>
          <a:p>
            <a:r>
              <a:rPr lang="en-US" sz="2800" dirty="0"/>
              <a:t>Stable </a:t>
            </a:r>
          </a:p>
          <a:p>
            <a:r>
              <a:rPr lang="en-US" sz="2800" dirty="0"/>
              <a:t>Master </a:t>
            </a:r>
          </a:p>
          <a:p>
            <a:r>
              <a:rPr lang="en-US" sz="2800" dirty="0"/>
              <a:t>Sister </a:t>
            </a:r>
          </a:p>
        </p:txBody>
      </p:sp>
    </p:spTree>
    <p:extLst>
      <p:ext uri="{BB962C8B-B14F-4D97-AF65-F5344CB8AC3E}">
        <p14:creationId xmlns:p14="http://schemas.microsoft.com/office/powerpoint/2010/main" val="129818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8258C-21DE-DD5D-18ED-0D364F479B89}"/>
              </a:ext>
            </a:extLst>
          </p:cNvPr>
          <p:cNvSpPr>
            <a:spLocks noGrp="1"/>
          </p:cNvSpPr>
          <p:nvPr>
            <p:ph idx="1"/>
          </p:nvPr>
        </p:nvSpPr>
        <p:spPr>
          <a:xfrm>
            <a:off x="1186685" y="1749714"/>
            <a:ext cx="9818630" cy="4195481"/>
          </a:xfrm>
        </p:spPr>
        <p:txBody>
          <a:bodyPr>
            <a:normAutofit/>
          </a:bodyPr>
          <a:lstStyle/>
          <a:p>
            <a:pPr marL="0" indent="0" algn="ctr">
              <a:buNone/>
            </a:pPr>
            <a:r>
              <a:rPr lang="en-US" sz="3200" dirty="0"/>
              <a:t>The purpose of this session is to </a:t>
            </a:r>
          </a:p>
          <a:p>
            <a:pPr marL="0" indent="0" algn="ctr">
              <a:buNone/>
            </a:pPr>
            <a:r>
              <a:rPr lang="en-US" sz="3200" dirty="0"/>
              <a:t>raise awareness of human trafficking and </a:t>
            </a:r>
          </a:p>
          <a:p>
            <a:pPr marL="0" indent="0" algn="ctr">
              <a:buNone/>
            </a:pPr>
            <a:r>
              <a:rPr lang="en-US" sz="3200" dirty="0"/>
              <a:t>provide signs to look for in students in your school</a:t>
            </a:r>
          </a:p>
          <a:p>
            <a:pPr marL="0" indent="0" algn="ctr">
              <a:buNone/>
            </a:pPr>
            <a:r>
              <a:rPr lang="en-US" sz="3200" dirty="0"/>
              <a:t> that might indicate they are being trafficked.</a:t>
            </a:r>
          </a:p>
        </p:txBody>
      </p:sp>
    </p:spTree>
    <p:extLst>
      <p:ext uri="{BB962C8B-B14F-4D97-AF65-F5344CB8AC3E}">
        <p14:creationId xmlns:p14="http://schemas.microsoft.com/office/powerpoint/2010/main" val="2148821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2B8-CD68-C477-1828-2BAFA1119A17}"/>
              </a:ext>
            </a:extLst>
          </p:cNvPr>
          <p:cNvSpPr>
            <a:spLocks noGrp="1"/>
          </p:cNvSpPr>
          <p:nvPr>
            <p:ph type="title"/>
          </p:nvPr>
        </p:nvSpPr>
        <p:spPr/>
        <p:txBody>
          <a:bodyPr/>
          <a:lstStyle/>
          <a:p>
            <a:r>
              <a:rPr lang="en-US" dirty="0"/>
              <a:t>Branding Tattoos </a:t>
            </a:r>
          </a:p>
        </p:txBody>
      </p:sp>
      <p:pic>
        <p:nvPicPr>
          <p:cNvPr id="10" name="Picture 9">
            <a:extLst>
              <a:ext uri="{FF2B5EF4-FFF2-40B4-BE49-F238E27FC236}">
                <a16:creationId xmlns:a16="http://schemas.microsoft.com/office/drawing/2014/main" id="{A1244A34-3A61-C39B-7508-63DD30AED0D0}"/>
              </a:ext>
            </a:extLst>
          </p:cNvPr>
          <p:cNvPicPr>
            <a:picLocks noChangeAspect="1"/>
          </p:cNvPicPr>
          <p:nvPr/>
        </p:nvPicPr>
        <p:blipFill rotWithShape="1">
          <a:blip r:embed="rId3">
            <a:extLst>
              <a:ext uri="{28A0092B-C50C-407E-A947-70E740481C1C}">
                <a14:useLocalDpi xmlns:a14="http://schemas.microsoft.com/office/drawing/2010/main" val="0"/>
              </a:ext>
            </a:extLst>
          </a:blip>
          <a:srcRect l="1970" r="7162" b="2114"/>
          <a:stretch/>
        </p:blipFill>
        <p:spPr>
          <a:xfrm>
            <a:off x="7523771" y="1853248"/>
            <a:ext cx="4581474" cy="4110921"/>
          </a:xfrm>
          <a:prstGeom prst="rect">
            <a:avLst/>
          </a:prstGeom>
        </p:spPr>
      </p:pic>
      <p:pic>
        <p:nvPicPr>
          <p:cNvPr id="12" name="Picture 11" descr="A close-up of a tattoo&#10;&#10;Description automatically generated">
            <a:extLst>
              <a:ext uri="{FF2B5EF4-FFF2-40B4-BE49-F238E27FC236}">
                <a16:creationId xmlns:a16="http://schemas.microsoft.com/office/drawing/2014/main" id="{464D7AFD-F5D2-7AB7-5386-256169D27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5" y="2121869"/>
            <a:ext cx="4586277" cy="3220152"/>
          </a:xfrm>
          <a:prstGeom prst="rect">
            <a:avLst/>
          </a:prstGeom>
        </p:spPr>
      </p:pic>
      <p:pic>
        <p:nvPicPr>
          <p:cNvPr id="14" name="Picture 13" descr="A tattoo on a person's chest&#10;&#10;Description automatically generated">
            <a:extLst>
              <a:ext uri="{FF2B5EF4-FFF2-40B4-BE49-F238E27FC236}">
                <a16:creationId xmlns:a16="http://schemas.microsoft.com/office/drawing/2014/main" id="{348786A1-825F-C942-F3BC-021B37FB2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707" y="1853248"/>
            <a:ext cx="2540000" cy="4762500"/>
          </a:xfrm>
          <a:prstGeom prst="rect">
            <a:avLst/>
          </a:prstGeom>
        </p:spPr>
      </p:pic>
    </p:spTree>
    <p:extLst>
      <p:ext uri="{BB962C8B-B14F-4D97-AF65-F5344CB8AC3E}">
        <p14:creationId xmlns:p14="http://schemas.microsoft.com/office/powerpoint/2010/main" val="2272843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6FD4-5624-A036-7335-279A0BCA562F}"/>
              </a:ext>
            </a:extLst>
          </p:cNvPr>
          <p:cNvSpPr>
            <a:spLocks noGrp="1"/>
          </p:cNvSpPr>
          <p:nvPr>
            <p:ph type="title"/>
          </p:nvPr>
        </p:nvSpPr>
        <p:spPr/>
        <p:txBody>
          <a:bodyPr/>
          <a:lstStyle/>
          <a:p>
            <a:r>
              <a:rPr lang="en-US" dirty="0"/>
              <a:t>Who Are the Traffickers?</a:t>
            </a:r>
          </a:p>
        </p:txBody>
      </p:sp>
      <p:sp>
        <p:nvSpPr>
          <p:cNvPr id="3" name="Content Placeholder 2">
            <a:extLst>
              <a:ext uri="{FF2B5EF4-FFF2-40B4-BE49-F238E27FC236}">
                <a16:creationId xmlns:a16="http://schemas.microsoft.com/office/drawing/2014/main" id="{E9AFFB4D-D85B-D221-032E-7B2C0BD173FF}"/>
              </a:ext>
            </a:extLst>
          </p:cNvPr>
          <p:cNvSpPr>
            <a:spLocks noGrp="1"/>
          </p:cNvSpPr>
          <p:nvPr>
            <p:ph idx="1"/>
          </p:nvPr>
        </p:nvSpPr>
        <p:spPr>
          <a:xfrm>
            <a:off x="1104293" y="2209801"/>
            <a:ext cx="8946541" cy="4195481"/>
          </a:xfrm>
        </p:spPr>
        <p:txBody>
          <a:bodyPr numCol="2">
            <a:normAutofit/>
          </a:bodyPr>
          <a:lstStyle/>
          <a:p>
            <a:pPr lvl="1"/>
            <a:r>
              <a:rPr lang="en-US" sz="2800" dirty="0"/>
              <a:t>Men or Women</a:t>
            </a:r>
          </a:p>
          <a:p>
            <a:pPr lvl="1"/>
            <a:r>
              <a:rPr lang="en-US" sz="2800" dirty="0"/>
              <a:t>Parents or Family Members</a:t>
            </a:r>
          </a:p>
          <a:p>
            <a:pPr lvl="1"/>
            <a:r>
              <a:rPr lang="en-US" sz="2800" dirty="0"/>
              <a:t>Neighbors</a:t>
            </a:r>
          </a:p>
          <a:p>
            <a:pPr lvl="1"/>
            <a:r>
              <a:rPr lang="en-US" sz="2800" dirty="0"/>
              <a:t>Boyfriends/Girlfriends</a:t>
            </a:r>
          </a:p>
          <a:p>
            <a:pPr lvl="1"/>
            <a:endParaRPr lang="en-US" sz="2800" dirty="0"/>
          </a:p>
          <a:p>
            <a:pPr marL="457200" lvl="1" indent="0">
              <a:buNone/>
            </a:pPr>
            <a:endParaRPr lang="en-US" sz="2800" dirty="0"/>
          </a:p>
          <a:p>
            <a:pPr lvl="1"/>
            <a:r>
              <a:rPr lang="en-US" sz="2800" dirty="0"/>
              <a:t>Peers</a:t>
            </a:r>
          </a:p>
          <a:p>
            <a:pPr lvl="1"/>
            <a:r>
              <a:rPr lang="en-US" sz="2800" dirty="0"/>
              <a:t>Employers</a:t>
            </a:r>
          </a:p>
          <a:p>
            <a:pPr lvl="1"/>
            <a:r>
              <a:rPr lang="en-US" sz="2800" dirty="0"/>
              <a:t>Brothel Owners</a:t>
            </a:r>
          </a:p>
          <a:p>
            <a:pPr lvl="1"/>
            <a:r>
              <a:rPr lang="en-US" sz="2800" dirty="0"/>
              <a:t>Organized Crime Participants/Gang Members</a:t>
            </a:r>
          </a:p>
          <a:p>
            <a:pPr marL="457200" lvl="1" indent="0">
              <a:buNone/>
            </a:pPr>
            <a:endParaRPr lang="en-US" sz="2800" dirty="0"/>
          </a:p>
        </p:txBody>
      </p:sp>
      <p:sp>
        <p:nvSpPr>
          <p:cNvPr id="4" name="TextBox 3">
            <a:extLst>
              <a:ext uri="{FF2B5EF4-FFF2-40B4-BE49-F238E27FC236}">
                <a16:creationId xmlns:a16="http://schemas.microsoft.com/office/drawing/2014/main" id="{91CE3454-48C1-F1EC-3DF3-D220DD0A263F}"/>
              </a:ext>
            </a:extLst>
          </p:cNvPr>
          <p:cNvSpPr txBox="1"/>
          <p:nvPr/>
        </p:nvSpPr>
        <p:spPr>
          <a:xfrm>
            <a:off x="1269567" y="1399085"/>
            <a:ext cx="5456943" cy="584775"/>
          </a:xfrm>
          <a:prstGeom prst="rect">
            <a:avLst/>
          </a:prstGeom>
          <a:noFill/>
        </p:spPr>
        <p:txBody>
          <a:bodyPr wrap="none" rtlCol="0">
            <a:spAutoFit/>
          </a:bodyPr>
          <a:lstStyle/>
          <a:p>
            <a:r>
              <a:rPr lang="en-US" sz="3200" dirty="0"/>
              <a:t>Traffickers can be anyone:</a:t>
            </a:r>
          </a:p>
        </p:txBody>
      </p:sp>
    </p:spTree>
    <p:extLst>
      <p:ext uri="{BB962C8B-B14F-4D97-AF65-F5344CB8AC3E}">
        <p14:creationId xmlns:p14="http://schemas.microsoft.com/office/powerpoint/2010/main" val="2963388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A39F-8FE5-6F45-5553-29ACE8263784}"/>
              </a:ext>
            </a:extLst>
          </p:cNvPr>
          <p:cNvSpPr>
            <a:spLocks noGrp="1"/>
          </p:cNvSpPr>
          <p:nvPr>
            <p:ph type="title"/>
          </p:nvPr>
        </p:nvSpPr>
        <p:spPr/>
        <p:txBody>
          <a:bodyPr/>
          <a:lstStyle/>
          <a:p>
            <a:br>
              <a:rPr lang="en-US" dirty="0">
                <a:effectLst/>
                <a:latin typeface="Helvetica" pitchFamily="2" charset="0"/>
              </a:rPr>
            </a:br>
            <a:endParaRPr lang="en-US" dirty="0"/>
          </a:p>
        </p:txBody>
      </p:sp>
      <p:sp>
        <p:nvSpPr>
          <p:cNvPr id="3" name="Content Placeholder 2">
            <a:extLst>
              <a:ext uri="{FF2B5EF4-FFF2-40B4-BE49-F238E27FC236}">
                <a16:creationId xmlns:a16="http://schemas.microsoft.com/office/drawing/2014/main" id="{ADC1A568-E9BE-56C5-3347-6D6E7F3AB0A7}"/>
              </a:ext>
            </a:extLst>
          </p:cNvPr>
          <p:cNvSpPr>
            <a:spLocks noGrp="1"/>
          </p:cNvSpPr>
          <p:nvPr>
            <p:ph idx="1"/>
          </p:nvPr>
        </p:nvSpPr>
        <p:spPr/>
        <p:txBody>
          <a:bodyPr/>
          <a:lstStyle/>
          <a:p>
            <a:r>
              <a:rPr lang="en-US" dirty="0"/>
              <a:t>Add pictures of convicted pimps varying in age &amp; gender</a:t>
            </a:r>
          </a:p>
        </p:txBody>
      </p:sp>
      <p:sp>
        <p:nvSpPr>
          <p:cNvPr id="10" name="AutoShape 2">
            <a:extLst>
              <a:ext uri="{FF2B5EF4-FFF2-40B4-BE49-F238E27FC236}">
                <a16:creationId xmlns:a16="http://schemas.microsoft.com/office/drawing/2014/main" id="{5290C5E3-65E5-D7AF-1717-903311AEBE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8092E60F-50EE-062F-4635-E6858CCF2DB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56F051A6-5DEF-5893-3246-37493500D001}"/>
              </a:ext>
            </a:extLst>
          </p:cNvPr>
          <p:cNvPicPr>
            <a:picLocks noChangeAspect="1"/>
          </p:cNvPicPr>
          <p:nvPr/>
        </p:nvPicPr>
        <p:blipFill>
          <a:blip r:embed="rId3"/>
          <a:stretch>
            <a:fillRect/>
          </a:stretch>
        </p:blipFill>
        <p:spPr>
          <a:xfrm>
            <a:off x="2664015" y="1790160"/>
            <a:ext cx="6940315" cy="3771425"/>
          </a:xfrm>
          <a:prstGeom prst="rect">
            <a:avLst/>
          </a:prstGeom>
        </p:spPr>
      </p:pic>
      <p:pic>
        <p:nvPicPr>
          <p:cNvPr id="7" name="Picture 6">
            <a:extLst>
              <a:ext uri="{FF2B5EF4-FFF2-40B4-BE49-F238E27FC236}">
                <a16:creationId xmlns:a16="http://schemas.microsoft.com/office/drawing/2014/main" id="{0C98A4E1-CCBC-267F-E216-142A75219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4" y="1666724"/>
            <a:ext cx="2889872" cy="4018298"/>
          </a:xfrm>
          <a:prstGeom prst="rect">
            <a:avLst/>
          </a:prstGeom>
        </p:spPr>
      </p:pic>
      <p:pic>
        <p:nvPicPr>
          <p:cNvPr id="9" name="Picture 8" descr="A person with a beard&#10;&#10;Description automatically generated">
            <a:extLst>
              <a:ext uri="{FF2B5EF4-FFF2-40B4-BE49-F238E27FC236}">
                <a16:creationId xmlns:a16="http://schemas.microsoft.com/office/drawing/2014/main" id="{319B772A-CE38-4FFE-92C2-F0BEAF39C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0054" y="1907056"/>
            <a:ext cx="2931946" cy="3537631"/>
          </a:xfrm>
          <a:prstGeom prst="rect">
            <a:avLst/>
          </a:prstGeom>
        </p:spPr>
      </p:pic>
    </p:spTree>
    <p:extLst>
      <p:ext uri="{BB962C8B-B14F-4D97-AF65-F5344CB8AC3E}">
        <p14:creationId xmlns:p14="http://schemas.microsoft.com/office/powerpoint/2010/main" val="3888814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0C6A-DA5C-B659-526F-8EF1A177F661}"/>
              </a:ext>
            </a:extLst>
          </p:cNvPr>
          <p:cNvSpPr>
            <a:spLocks noGrp="1"/>
          </p:cNvSpPr>
          <p:nvPr>
            <p:ph type="title"/>
          </p:nvPr>
        </p:nvSpPr>
        <p:spPr/>
        <p:txBody>
          <a:bodyPr/>
          <a:lstStyle/>
          <a:p>
            <a:r>
              <a:rPr lang="en-US" dirty="0"/>
              <a:t>Media Reports:</a:t>
            </a:r>
            <a:br>
              <a:rPr lang="en-US" dirty="0"/>
            </a:br>
            <a:r>
              <a:rPr lang="en-US" dirty="0"/>
              <a:t>Anyone Can Be a Trafficker</a:t>
            </a:r>
            <a:br>
              <a:rPr lang="en-US" dirty="0"/>
            </a:br>
            <a:endParaRPr lang="en-US" dirty="0"/>
          </a:p>
        </p:txBody>
      </p:sp>
      <p:sp>
        <p:nvSpPr>
          <p:cNvPr id="3" name="Content Placeholder 2">
            <a:extLst>
              <a:ext uri="{FF2B5EF4-FFF2-40B4-BE49-F238E27FC236}">
                <a16:creationId xmlns:a16="http://schemas.microsoft.com/office/drawing/2014/main" id="{54DAB1D8-10FF-CB75-6B47-B9EBC723F927}"/>
              </a:ext>
            </a:extLst>
          </p:cNvPr>
          <p:cNvSpPr>
            <a:spLocks noGrp="1"/>
          </p:cNvSpPr>
          <p:nvPr>
            <p:ph idx="1"/>
          </p:nvPr>
        </p:nvSpPr>
        <p:spPr/>
        <p:txBody>
          <a:bodyPr>
            <a:normAutofit fontScale="92500" lnSpcReduction="20000"/>
          </a:bodyPr>
          <a:lstStyle/>
          <a:p>
            <a:pPr>
              <a:spcBef>
                <a:spcPts val="2200"/>
              </a:spcBef>
            </a:pPr>
            <a:r>
              <a:rPr lang="en-US" sz="2800" dirty="0"/>
              <a:t>A Houston trafficking ring forced minors to work in businesses labeled as massage parlors, bikini bars, etc. The victims could not keep their profits, making them financially dependent on their traffickers.</a:t>
            </a:r>
          </a:p>
          <a:p>
            <a:pPr>
              <a:spcBef>
                <a:spcPts val="2200"/>
              </a:spcBef>
            </a:pPr>
            <a:r>
              <a:rPr lang="en-US" sz="2800" dirty="0"/>
              <a:t>In Fayetteville, NC, a mom pled guilty to sex trafficking her 5-year-old daughter to pay off a $200 debt.</a:t>
            </a:r>
          </a:p>
          <a:p>
            <a:pPr>
              <a:spcBef>
                <a:spcPts val="2200"/>
              </a:spcBef>
            </a:pPr>
            <a:r>
              <a:rPr lang="en-US" sz="2800" dirty="0"/>
              <a:t>In White Plains, NY, three members of a suburban family were convicted of assault and labor traffic king after they forced a woman into domestic servitude.</a:t>
            </a:r>
          </a:p>
        </p:txBody>
      </p:sp>
    </p:spTree>
    <p:extLst>
      <p:ext uri="{BB962C8B-B14F-4D97-AF65-F5344CB8AC3E}">
        <p14:creationId xmlns:p14="http://schemas.microsoft.com/office/powerpoint/2010/main" val="1243108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274B-52DB-4CA5-5BD9-27ED781A7183}"/>
              </a:ext>
            </a:extLst>
          </p:cNvPr>
          <p:cNvSpPr>
            <a:spLocks noGrp="1"/>
          </p:cNvSpPr>
          <p:nvPr>
            <p:ph type="title"/>
          </p:nvPr>
        </p:nvSpPr>
        <p:spPr/>
        <p:txBody>
          <a:bodyPr/>
          <a:lstStyle/>
          <a:p>
            <a:r>
              <a:rPr lang="en-US" dirty="0"/>
              <a:t>Trafficker Recruitment Techniques</a:t>
            </a:r>
          </a:p>
        </p:txBody>
      </p:sp>
      <p:sp>
        <p:nvSpPr>
          <p:cNvPr id="3" name="Content Placeholder 2">
            <a:extLst>
              <a:ext uri="{FF2B5EF4-FFF2-40B4-BE49-F238E27FC236}">
                <a16:creationId xmlns:a16="http://schemas.microsoft.com/office/drawing/2014/main" id="{7BA820E3-8E56-A657-2FA6-C6114C231700}"/>
              </a:ext>
            </a:extLst>
          </p:cNvPr>
          <p:cNvSpPr>
            <a:spLocks noGrp="1"/>
          </p:cNvSpPr>
          <p:nvPr>
            <p:ph idx="1"/>
          </p:nvPr>
        </p:nvSpPr>
        <p:spPr>
          <a:xfrm>
            <a:off x="1103312" y="1720312"/>
            <a:ext cx="8946541" cy="4528087"/>
          </a:xfrm>
        </p:spPr>
        <p:txBody>
          <a:bodyPr>
            <a:noAutofit/>
          </a:bodyPr>
          <a:lstStyle/>
          <a:p>
            <a:r>
              <a:rPr lang="en-US" sz="2800" dirty="0"/>
              <a:t>Proactive targeting of vulnerable individuals and grooming behaviors</a:t>
            </a:r>
          </a:p>
          <a:p>
            <a:r>
              <a:rPr lang="en-US" sz="2800" dirty="0"/>
              <a:t>Seduction, romance</a:t>
            </a:r>
          </a:p>
          <a:p>
            <a:r>
              <a:rPr lang="en-US" sz="2800" dirty="0"/>
              <a:t>False job advertisements</a:t>
            </a:r>
          </a:p>
          <a:p>
            <a:r>
              <a:rPr lang="en-US" sz="2800" dirty="0"/>
              <a:t>Travel opportunities</a:t>
            </a:r>
          </a:p>
          <a:p>
            <a:r>
              <a:rPr lang="en-US" sz="2800" dirty="0"/>
              <a:t>Sale by family</a:t>
            </a:r>
          </a:p>
          <a:p>
            <a:r>
              <a:rPr lang="en-US" sz="2800" dirty="0"/>
              <a:t>Recruitment through former victims</a:t>
            </a:r>
          </a:p>
          <a:p>
            <a:r>
              <a:rPr lang="en-US" sz="2800" dirty="0"/>
              <a:t>Abuse of religious beliefs</a:t>
            </a:r>
          </a:p>
          <a:p>
            <a:r>
              <a:rPr lang="en-US" sz="2800" dirty="0"/>
              <a:t>Forced pregnancy or sale at birth</a:t>
            </a:r>
          </a:p>
        </p:txBody>
      </p:sp>
    </p:spTree>
    <p:extLst>
      <p:ext uri="{BB962C8B-B14F-4D97-AF65-F5344CB8AC3E}">
        <p14:creationId xmlns:p14="http://schemas.microsoft.com/office/powerpoint/2010/main" val="292647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31CB-063E-9A0C-44B7-95825229D876}"/>
              </a:ext>
            </a:extLst>
          </p:cNvPr>
          <p:cNvSpPr>
            <a:spLocks noGrp="1"/>
          </p:cNvSpPr>
          <p:nvPr>
            <p:ph type="title"/>
          </p:nvPr>
        </p:nvSpPr>
        <p:spPr>
          <a:xfrm>
            <a:off x="648929" y="1450259"/>
            <a:ext cx="4759979" cy="1442153"/>
          </a:xfrm>
        </p:spPr>
        <p:txBody>
          <a:bodyPr vert="horz" lIns="91440" tIns="45720" rIns="91440" bIns="45720" rtlCol="0">
            <a:normAutofit/>
          </a:bodyPr>
          <a:lstStyle/>
          <a:p>
            <a:r>
              <a:rPr lang="en-US" sz="3600" dirty="0"/>
              <a:t>Needs </a:t>
            </a:r>
            <a:br>
              <a:rPr lang="en-US" sz="3600" dirty="0"/>
            </a:br>
            <a:r>
              <a:rPr lang="en-US" sz="3600" dirty="0"/>
              <a:t>of the Victim</a:t>
            </a:r>
          </a:p>
        </p:txBody>
      </p:sp>
      <p:pic>
        <p:nvPicPr>
          <p:cNvPr id="5" name="Content Placeholder 4" descr="Maslow's Hierarchy of Needs Explained">
            <a:extLst>
              <a:ext uri="{FF2B5EF4-FFF2-40B4-BE49-F238E27FC236}">
                <a16:creationId xmlns:a16="http://schemas.microsoft.com/office/drawing/2014/main" id="{01C309E9-F417-144E-F4BF-23996D9E1657}"/>
              </a:ext>
            </a:extLst>
          </p:cNvPr>
          <p:cNvPicPr>
            <a:picLocks noChangeAspect="1"/>
          </p:cNvPicPr>
          <p:nvPr/>
        </p:nvPicPr>
        <p:blipFill rotWithShape="1">
          <a:blip r:embed="rId4"/>
          <a:srcRect r="1" b="490"/>
          <a:stretch/>
        </p:blipFill>
        <p:spPr>
          <a:xfrm>
            <a:off x="5050389" y="1447799"/>
            <a:ext cx="6493910" cy="457200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108869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8" name="Picture 8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0" name="Oval 8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2" name="Picture 9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4" name="Picture 9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6" name="Rectangle 9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98" name="Rectangle 97">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7" name="Picture 6" descr="A collage of different cartoon characters&#10;&#10;Description automatically generated">
            <a:extLst>
              <a:ext uri="{FF2B5EF4-FFF2-40B4-BE49-F238E27FC236}">
                <a16:creationId xmlns:a16="http://schemas.microsoft.com/office/drawing/2014/main" id="{6D831BD0-D4B4-2D94-9B2D-0676F29FD7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8018" y="-65576"/>
            <a:ext cx="8212288" cy="4619412"/>
          </a:xfrm>
          <a:prstGeom prst="rect">
            <a:avLst/>
          </a:prstGeom>
          <a:effectLst/>
        </p:spPr>
      </p:pic>
      <p:sp>
        <p:nvSpPr>
          <p:cNvPr id="104" name="Freeform: Shape 10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66481-31E8-2DBB-1F4B-5979A1216DF7}"/>
              </a:ext>
            </a:extLst>
          </p:cNvPr>
          <p:cNvSpPr>
            <a:spLocks noGrp="1"/>
          </p:cNvSpPr>
          <p:nvPr>
            <p:ph type="title"/>
          </p:nvPr>
        </p:nvSpPr>
        <p:spPr>
          <a:xfrm>
            <a:off x="636916" y="4854346"/>
            <a:ext cx="9149350" cy="868026"/>
          </a:xfrm>
        </p:spPr>
        <p:txBody>
          <a:bodyPr vert="horz" lIns="91440" tIns="45720" rIns="91440" bIns="45720" rtlCol="0" anchor="b">
            <a:normAutofit/>
          </a:bodyPr>
          <a:lstStyle/>
          <a:p>
            <a:pPr>
              <a:lnSpc>
                <a:spcPct val="90000"/>
              </a:lnSpc>
            </a:pPr>
            <a:r>
              <a:rPr lang="en-US" sz="3700" b="0" i="0" kern="1200" dirty="0">
                <a:solidFill>
                  <a:srgbClr val="EBEBEB"/>
                </a:solidFill>
                <a:latin typeface="+mj-lt"/>
                <a:ea typeface="+mj-ea"/>
                <a:cs typeface="+mj-cs"/>
              </a:rPr>
              <a:t>Tactics Used by the Abuser</a:t>
            </a:r>
          </a:p>
        </p:txBody>
      </p:sp>
    </p:spTree>
    <p:extLst>
      <p:ext uri="{BB962C8B-B14F-4D97-AF65-F5344CB8AC3E}">
        <p14:creationId xmlns:p14="http://schemas.microsoft.com/office/powerpoint/2010/main" val="87080555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8" name="Picture 8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0" name="Oval 8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2" name="Picture 9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4" name="Picture 9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6" name="Rectangle 9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98" name="Rectangle 97">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104" name="Freeform: Shape 10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66481-31E8-2DBB-1F4B-5979A1216DF7}"/>
              </a:ext>
            </a:extLst>
          </p:cNvPr>
          <p:cNvSpPr>
            <a:spLocks noGrp="1"/>
          </p:cNvSpPr>
          <p:nvPr>
            <p:ph type="title"/>
          </p:nvPr>
        </p:nvSpPr>
        <p:spPr>
          <a:xfrm>
            <a:off x="636916" y="4854346"/>
            <a:ext cx="9149350" cy="868026"/>
          </a:xfrm>
        </p:spPr>
        <p:txBody>
          <a:bodyPr vert="horz" lIns="91440" tIns="45720" rIns="91440" bIns="45720" rtlCol="0" anchor="b">
            <a:normAutofit/>
          </a:bodyPr>
          <a:lstStyle/>
          <a:p>
            <a:pPr>
              <a:lnSpc>
                <a:spcPct val="90000"/>
              </a:lnSpc>
            </a:pPr>
            <a:r>
              <a:rPr lang="en-US" sz="3700" b="0" i="0" kern="1200" dirty="0">
                <a:solidFill>
                  <a:srgbClr val="EBEBEB"/>
                </a:solidFill>
                <a:latin typeface="+mj-lt"/>
                <a:ea typeface="+mj-ea"/>
                <a:cs typeface="+mj-cs"/>
              </a:rPr>
              <a:t>Vulnerable Characteristics</a:t>
            </a:r>
          </a:p>
        </p:txBody>
      </p:sp>
      <p:sp>
        <p:nvSpPr>
          <p:cNvPr id="8" name="TextBox 7">
            <a:extLst>
              <a:ext uri="{FF2B5EF4-FFF2-40B4-BE49-F238E27FC236}">
                <a16:creationId xmlns:a16="http://schemas.microsoft.com/office/drawing/2014/main" id="{304B38E8-E312-BC29-E705-62AADF583087}"/>
              </a:ext>
            </a:extLst>
          </p:cNvPr>
          <p:cNvSpPr txBox="1"/>
          <p:nvPr/>
        </p:nvSpPr>
        <p:spPr>
          <a:xfrm>
            <a:off x="2819406" y="570703"/>
            <a:ext cx="6550323" cy="3108543"/>
          </a:xfrm>
          <a:prstGeom prst="rect">
            <a:avLst/>
          </a:prstGeom>
          <a:noFill/>
        </p:spPr>
        <p:txBody>
          <a:bodyPr wrap="square" rtlCol="0">
            <a:spAutoFit/>
          </a:bodyPr>
          <a:lstStyle/>
          <a:p>
            <a:pPr algn="l">
              <a:spcBef>
                <a:spcPts val="0"/>
              </a:spcBef>
              <a:spcAft>
                <a:spcPts val="0"/>
              </a:spcAft>
              <a:buFont typeface="Arial" panose="020B0604020202020204" pitchFamily="34" charset="0"/>
              <a:buChar char="•"/>
            </a:pPr>
            <a:r>
              <a:rPr lang="en-US" sz="2800" b="0" i="0" dirty="0">
                <a:effectLst/>
              </a:rPr>
              <a:t>Fearful</a:t>
            </a:r>
          </a:p>
          <a:p>
            <a:pPr lvl="1">
              <a:buFont typeface="Arial" panose="020B0604020202020204" pitchFamily="34" charset="0"/>
              <a:buChar char="•"/>
            </a:pPr>
            <a:r>
              <a:rPr lang="en-US" sz="2800" b="0" i="0" dirty="0">
                <a:effectLst/>
              </a:rPr>
              <a:t>Anxious</a:t>
            </a:r>
          </a:p>
          <a:p>
            <a:pPr lvl="2">
              <a:buFont typeface="Arial" panose="020B0604020202020204" pitchFamily="34" charset="0"/>
              <a:buChar char="•"/>
            </a:pPr>
            <a:r>
              <a:rPr lang="en-US" sz="2800" b="0" i="0" dirty="0">
                <a:effectLst/>
              </a:rPr>
              <a:t>Depressed</a:t>
            </a:r>
          </a:p>
          <a:p>
            <a:pPr lvl="3">
              <a:buFont typeface="Arial" panose="020B0604020202020204" pitchFamily="34" charset="0"/>
              <a:buChar char="•"/>
            </a:pPr>
            <a:r>
              <a:rPr lang="en-US" sz="2800" b="0" i="0" dirty="0">
                <a:effectLst/>
              </a:rPr>
              <a:t>Submissive</a:t>
            </a:r>
          </a:p>
          <a:p>
            <a:pPr lvl="4">
              <a:buFont typeface="Arial" panose="020B0604020202020204" pitchFamily="34" charset="0"/>
              <a:buChar char="•"/>
            </a:pPr>
            <a:r>
              <a:rPr lang="en-US" sz="2800" b="0" i="0" dirty="0">
                <a:effectLst/>
              </a:rPr>
              <a:t>Tense</a:t>
            </a:r>
          </a:p>
          <a:p>
            <a:pPr lvl="5">
              <a:buFont typeface="Arial" panose="020B0604020202020204" pitchFamily="34" charset="0"/>
              <a:buChar char="•"/>
            </a:pPr>
            <a:r>
              <a:rPr lang="en-US" sz="2800" dirty="0"/>
              <a:t>N</a:t>
            </a:r>
            <a:r>
              <a:rPr lang="en-US" sz="2800" b="0" i="0" dirty="0">
                <a:effectLst/>
              </a:rPr>
              <a:t>ervous</a:t>
            </a:r>
          </a:p>
          <a:p>
            <a:pPr lvl="6">
              <a:buFont typeface="Arial" panose="020B0604020202020204" pitchFamily="34" charset="0"/>
              <a:buChar char="•"/>
            </a:pPr>
            <a:r>
              <a:rPr lang="en-US" sz="2800" dirty="0"/>
              <a:t>P</a:t>
            </a:r>
            <a:r>
              <a:rPr lang="en-US" sz="2800" b="0" i="0" dirty="0">
                <a:effectLst/>
              </a:rPr>
              <a:t>aranoid </a:t>
            </a:r>
          </a:p>
        </p:txBody>
      </p:sp>
    </p:spTree>
    <p:extLst>
      <p:ext uri="{BB962C8B-B14F-4D97-AF65-F5344CB8AC3E}">
        <p14:creationId xmlns:p14="http://schemas.microsoft.com/office/powerpoint/2010/main" val="3746282856"/>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6481-31E8-2DBB-1F4B-5979A1216DF7}"/>
              </a:ext>
            </a:extLst>
          </p:cNvPr>
          <p:cNvSpPr>
            <a:spLocks noGrp="1"/>
          </p:cNvSpPr>
          <p:nvPr>
            <p:ph type="title"/>
          </p:nvPr>
        </p:nvSpPr>
        <p:spPr/>
        <p:txBody>
          <a:bodyPr/>
          <a:lstStyle/>
          <a:p>
            <a:r>
              <a:rPr lang="en-US" dirty="0"/>
              <a:t>Tactics Used by the Abuser</a:t>
            </a:r>
          </a:p>
        </p:txBody>
      </p:sp>
      <p:sp>
        <p:nvSpPr>
          <p:cNvPr id="3" name="Content Placeholder 2">
            <a:extLst>
              <a:ext uri="{FF2B5EF4-FFF2-40B4-BE49-F238E27FC236}">
                <a16:creationId xmlns:a16="http://schemas.microsoft.com/office/drawing/2014/main" id="{D5267664-6DB9-ECDE-B1C8-24409C5E4C28}"/>
              </a:ext>
            </a:extLst>
          </p:cNvPr>
          <p:cNvSpPr>
            <a:spLocks noGrp="1"/>
          </p:cNvSpPr>
          <p:nvPr>
            <p:ph idx="1"/>
          </p:nvPr>
        </p:nvSpPr>
        <p:spPr/>
        <p:txBody>
          <a:bodyPr>
            <a:normAutofit/>
          </a:bodyPr>
          <a:lstStyle/>
          <a:p>
            <a:pPr algn="l">
              <a:spcBef>
                <a:spcPts val="1800"/>
              </a:spcBef>
              <a:spcAft>
                <a:spcPts val="0"/>
              </a:spcAft>
              <a:buFont typeface="Arial" panose="020B0604020202020204" pitchFamily="34" charset="0"/>
              <a:buChar char="•"/>
            </a:pPr>
            <a:r>
              <a:rPr lang="en-US" sz="2800" b="0" i="0" dirty="0">
                <a:effectLst/>
                <a:latin typeface="+mn-lt"/>
              </a:rPr>
              <a:t>Overly attached to one person or has one person overly attached to them. </a:t>
            </a:r>
          </a:p>
          <a:p>
            <a:pPr>
              <a:spcBef>
                <a:spcPts val="1800"/>
              </a:spcBef>
              <a:buFont typeface="Arial" panose="020B0604020202020204" pitchFamily="34" charset="0"/>
              <a:buChar char="•"/>
            </a:pPr>
            <a:r>
              <a:rPr lang="en-US" sz="2800" b="0" i="0" dirty="0">
                <a:effectLst/>
                <a:latin typeface="+mn-lt"/>
              </a:rPr>
              <a:t>Has a pimp, manager or someone who will not leave their side.</a:t>
            </a:r>
          </a:p>
          <a:p>
            <a:pPr algn="l">
              <a:spcBef>
                <a:spcPts val="1800"/>
              </a:spcBef>
              <a:spcAft>
                <a:spcPts val="0"/>
              </a:spcAft>
              <a:buFont typeface="Arial" panose="020B0604020202020204" pitchFamily="34" charset="0"/>
              <a:buChar char="•"/>
            </a:pPr>
            <a:r>
              <a:rPr lang="en-US" sz="2800" b="0" i="0" dirty="0">
                <a:effectLst/>
                <a:latin typeface="+mn-lt"/>
              </a:rPr>
              <a:t>Needs permission or direction to make simple decisions, such as going to the bathroom. </a:t>
            </a:r>
          </a:p>
          <a:p>
            <a:pPr>
              <a:spcBef>
                <a:spcPts val="1800"/>
              </a:spcBef>
              <a:buFont typeface="Arial" panose="020B0604020202020204" pitchFamily="34" charset="0"/>
              <a:buChar char="•"/>
            </a:pPr>
            <a:r>
              <a:rPr lang="en-US" sz="2800" b="0" i="0" dirty="0">
                <a:effectLst/>
                <a:latin typeface="+mn-lt"/>
              </a:rPr>
              <a:t>Not free to leave or come and go as they wish. </a:t>
            </a:r>
          </a:p>
          <a:p>
            <a:pPr algn="l">
              <a:spcBef>
                <a:spcPts val="0"/>
              </a:spcBef>
              <a:spcAft>
                <a:spcPts val="0"/>
              </a:spcAft>
              <a:buFont typeface="Arial" panose="020B0604020202020204" pitchFamily="34" charset="0"/>
              <a:buChar char="•"/>
            </a:pPr>
            <a:endParaRPr lang="en-US" b="0" i="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011789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b="1" i="0" dirty="0">
                <a:effectLst/>
              </a:rPr>
              <a:t>Who are the victims?</a:t>
            </a: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646111" y="1384152"/>
            <a:ext cx="6142147" cy="4832092"/>
          </a:xfrm>
          <a:prstGeom prst="rect">
            <a:avLst/>
          </a:prstGeom>
          <a:noFill/>
        </p:spPr>
        <p:txBody>
          <a:bodyPr wrap="square" rtlCol="0">
            <a:spAutoFit/>
          </a:bodyPr>
          <a:lstStyle/>
          <a:p>
            <a:r>
              <a:rPr lang="en-US" sz="2800" dirty="0"/>
              <a:t>Labor and sex trafficking affect people of all </a:t>
            </a:r>
          </a:p>
          <a:p>
            <a:pPr marL="457200" indent="-457200">
              <a:buFont typeface="Arial" panose="020B0604020202020204" pitchFamily="34" charset="0"/>
              <a:buChar char="•"/>
            </a:pPr>
            <a:r>
              <a:rPr lang="en-US" sz="2800" dirty="0"/>
              <a:t>Ages</a:t>
            </a:r>
          </a:p>
          <a:p>
            <a:pPr marL="457200" indent="-457200">
              <a:buFont typeface="Arial" panose="020B0604020202020204" pitchFamily="34" charset="0"/>
              <a:buChar char="•"/>
            </a:pPr>
            <a:r>
              <a:rPr lang="en-US" sz="2800" dirty="0"/>
              <a:t>Races</a:t>
            </a:r>
          </a:p>
          <a:p>
            <a:pPr marL="457200" indent="-457200">
              <a:buFont typeface="Arial" panose="020B0604020202020204" pitchFamily="34" charset="0"/>
              <a:buChar char="•"/>
            </a:pPr>
            <a:r>
              <a:rPr lang="en-US" sz="2800" dirty="0"/>
              <a:t>Nationalities</a:t>
            </a:r>
          </a:p>
          <a:p>
            <a:pPr marL="457200" indent="-457200">
              <a:buFont typeface="Arial" panose="020B0604020202020204" pitchFamily="34" charset="0"/>
              <a:buChar char="•"/>
            </a:pPr>
            <a:r>
              <a:rPr lang="en-US" sz="2800" dirty="0"/>
              <a:t>Religions</a:t>
            </a:r>
          </a:p>
          <a:p>
            <a:pPr marL="457200" indent="-457200">
              <a:buFont typeface="Arial" panose="020B0604020202020204" pitchFamily="34" charset="0"/>
              <a:buChar char="•"/>
            </a:pPr>
            <a:r>
              <a:rPr lang="en-US" sz="2800" dirty="0"/>
              <a:t>Genders</a:t>
            </a:r>
          </a:p>
          <a:p>
            <a:pPr marL="457200" indent="-457200">
              <a:buFont typeface="Arial" panose="020B0604020202020204" pitchFamily="34" charset="0"/>
              <a:buChar char="•"/>
            </a:pPr>
            <a:r>
              <a:rPr lang="en-US" sz="2800" dirty="0"/>
              <a:t>Sexual orientations</a:t>
            </a:r>
          </a:p>
          <a:p>
            <a:pPr marL="457200" indent="-457200">
              <a:buFont typeface="Arial" panose="020B0604020202020204" pitchFamily="34" charset="0"/>
              <a:buChar char="•"/>
            </a:pPr>
            <a:r>
              <a:rPr lang="en-US" sz="2800" dirty="0"/>
              <a:t>Socioeconomic backgrounds &amp;</a:t>
            </a:r>
          </a:p>
          <a:p>
            <a:pPr marL="457200" indent="-457200">
              <a:buFont typeface="Arial" panose="020B0604020202020204" pitchFamily="34" charset="0"/>
              <a:buChar char="•"/>
            </a:pPr>
            <a:r>
              <a:rPr lang="en-US" sz="2800" dirty="0"/>
              <a:t>Citizenship statuses. </a:t>
            </a:r>
            <a:endParaRPr lang="en-US" sz="2800" b="0" i="0" dirty="0">
              <a:effectLst/>
            </a:endParaRPr>
          </a:p>
          <a:p>
            <a:pPr algn="l"/>
            <a:endParaRPr lang="en-US" sz="2800" dirty="0">
              <a:latin typeface="Roboto" panose="02000000000000000000" pitchFamily="2" charset="0"/>
            </a:endParaRPr>
          </a:p>
        </p:txBody>
      </p:sp>
      <p:sp>
        <p:nvSpPr>
          <p:cNvPr id="9" name="TextBox 8">
            <a:extLst>
              <a:ext uri="{FF2B5EF4-FFF2-40B4-BE49-F238E27FC236}">
                <a16:creationId xmlns:a16="http://schemas.microsoft.com/office/drawing/2014/main" id="{3FA98AD7-9ECA-9E00-764C-8FEB2E26D047}"/>
              </a:ext>
            </a:extLst>
          </p:cNvPr>
          <p:cNvSpPr txBox="1"/>
          <p:nvPr/>
        </p:nvSpPr>
        <p:spPr>
          <a:xfrm>
            <a:off x="7284204" y="1331224"/>
            <a:ext cx="4261685" cy="1815882"/>
          </a:xfrm>
          <a:prstGeom prst="rect">
            <a:avLst/>
          </a:prstGeom>
          <a:noFill/>
        </p:spPr>
        <p:txBody>
          <a:bodyPr wrap="square">
            <a:spAutoFit/>
          </a:bodyPr>
          <a:lstStyle/>
          <a:p>
            <a:r>
              <a:rPr lang="en-US" sz="2800" dirty="0"/>
              <a:t>However, some populations are at a higher risk of exploitation.</a:t>
            </a:r>
          </a:p>
        </p:txBody>
      </p:sp>
      <p:sp>
        <p:nvSpPr>
          <p:cNvPr id="11" name="TextBox 10">
            <a:extLst>
              <a:ext uri="{FF2B5EF4-FFF2-40B4-BE49-F238E27FC236}">
                <a16:creationId xmlns:a16="http://schemas.microsoft.com/office/drawing/2014/main" id="{6550BBD7-1C66-9686-7977-371E522C04BA}"/>
              </a:ext>
            </a:extLst>
          </p:cNvPr>
          <p:cNvSpPr txBox="1"/>
          <p:nvPr/>
        </p:nvSpPr>
        <p:spPr>
          <a:xfrm>
            <a:off x="7284204" y="3429000"/>
            <a:ext cx="4374395" cy="2677656"/>
          </a:xfrm>
          <a:prstGeom prst="rect">
            <a:avLst/>
          </a:prstGeom>
          <a:noFill/>
        </p:spPr>
        <p:txBody>
          <a:bodyPr wrap="square">
            <a:spAutoFit/>
          </a:bodyPr>
          <a:lstStyle/>
          <a:p>
            <a:r>
              <a:rPr lang="en-US" sz="2800" dirty="0">
                <a:solidFill>
                  <a:schemeClr val="tx1"/>
                </a:solidFill>
              </a:rPr>
              <a:t>E</a:t>
            </a:r>
            <a:r>
              <a:rPr lang="en-US" sz="2800" b="0" i="0" dirty="0">
                <a:solidFill>
                  <a:schemeClr val="tx1"/>
                </a:solidFill>
                <a:effectLst/>
              </a:rPr>
              <a:t>vidence suggests that people of color and LGBTQ+ people are more likely to be trafficked than other demographic groups.</a:t>
            </a:r>
            <a:endParaRPr lang="en-US" sz="2800" dirty="0">
              <a:solidFill>
                <a:schemeClr val="tx1"/>
              </a:solidFill>
            </a:endParaRPr>
          </a:p>
        </p:txBody>
      </p:sp>
    </p:spTree>
    <p:extLst>
      <p:ext uri="{BB962C8B-B14F-4D97-AF65-F5344CB8AC3E}">
        <p14:creationId xmlns:p14="http://schemas.microsoft.com/office/powerpoint/2010/main" val="176487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456AF-CB00-57A1-B7AB-9E906240C7F1}"/>
              </a:ext>
            </a:extLst>
          </p:cNvPr>
          <p:cNvSpPr>
            <a:spLocks noGrp="1"/>
          </p:cNvSpPr>
          <p:nvPr>
            <p:ph idx="1"/>
          </p:nvPr>
        </p:nvSpPr>
        <p:spPr>
          <a:xfrm>
            <a:off x="1103312" y="697424"/>
            <a:ext cx="8946541" cy="5550975"/>
          </a:xfrm>
        </p:spPr>
        <p:txBody>
          <a:bodyPr>
            <a:normAutofit fontScale="92500"/>
          </a:bodyPr>
          <a:lstStyle/>
          <a:p>
            <a:pPr marL="0" indent="0" algn="ctr">
              <a:buNone/>
            </a:pPr>
            <a:endParaRPr lang="en-US" sz="2800" b="0" i="0" dirty="0">
              <a:effectLst/>
              <a:latin typeface="Helvetica Neue" panose="02000503000000020004" pitchFamily="2" charset="0"/>
            </a:endParaRPr>
          </a:p>
          <a:p>
            <a:pPr marL="0" indent="0" algn="ctr">
              <a:buNone/>
            </a:pPr>
            <a:r>
              <a:rPr lang="en-US" sz="3600" b="0" i="0" dirty="0">
                <a:effectLst/>
                <a:latin typeface="Helvetica Neue" panose="02000503000000020004" pitchFamily="2" charset="0"/>
              </a:rPr>
              <a:t>The U.S. Department of Education reports that “Many underage </a:t>
            </a:r>
            <a:r>
              <a:rPr lang="en-US" sz="3600" b="0" i="0" dirty="0">
                <a:solidFill>
                  <a:srgbClr val="FFFF00"/>
                </a:solidFill>
                <a:effectLst/>
                <a:latin typeface="Helvetica Neue" panose="02000503000000020004" pitchFamily="2" charset="0"/>
              </a:rPr>
              <a:t>victims </a:t>
            </a:r>
            <a:r>
              <a:rPr lang="en-US" sz="3600" b="0" i="0" dirty="0">
                <a:effectLst/>
                <a:latin typeface="Helvetica Neue" panose="02000503000000020004" pitchFamily="2" charset="0"/>
              </a:rPr>
              <a:t>of human trafficking </a:t>
            </a:r>
            <a:r>
              <a:rPr lang="en-US" sz="3600" b="0" i="0" dirty="0">
                <a:solidFill>
                  <a:srgbClr val="FFFF00"/>
                </a:solidFill>
                <a:effectLst/>
                <a:latin typeface="Helvetica Neue" panose="02000503000000020004" pitchFamily="2" charset="0"/>
              </a:rPr>
              <a:t>are</a:t>
            </a:r>
            <a:r>
              <a:rPr lang="en-US" sz="3600" b="0" i="0" dirty="0">
                <a:effectLst/>
                <a:latin typeface="Helvetica Neue" panose="02000503000000020004" pitchFamily="2" charset="0"/>
              </a:rPr>
              <a:t> </a:t>
            </a:r>
            <a:r>
              <a:rPr lang="en-US" sz="3600" b="0" i="0" dirty="0">
                <a:solidFill>
                  <a:srgbClr val="FFFF00"/>
                </a:solidFill>
                <a:effectLst/>
                <a:latin typeface="Helvetica Neue" panose="02000503000000020004" pitchFamily="2" charset="0"/>
              </a:rPr>
              <a:t>students </a:t>
            </a:r>
            <a:r>
              <a:rPr lang="en-US" sz="3600" b="0" i="0" dirty="0">
                <a:effectLst/>
                <a:latin typeface="Helvetica Neue" panose="02000503000000020004" pitchFamily="2" charset="0"/>
              </a:rPr>
              <a:t>in the American school system. </a:t>
            </a:r>
          </a:p>
          <a:p>
            <a:pPr marL="0" indent="0" algn="ctr">
              <a:buNone/>
            </a:pPr>
            <a:r>
              <a:rPr lang="en-US" sz="3600" b="1" i="0" dirty="0">
                <a:solidFill>
                  <a:srgbClr val="FFFF00"/>
                </a:solidFill>
                <a:effectLst/>
                <a:latin typeface="Helvetica Neue" panose="02000503000000020004" pitchFamily="2" charset="0"/>
              </a:rPr>
              <a:t>No community, school, socioeconomic group, or student demographic is immune to the threat of human trafficking. </a:t>
            </a:r>
            <a:r>
              <a:rPr lang="en-US" sz="3600" b="0" i="0" dirty="0">
                <a:effectLst/>
                <a:latin typeface="Helvetica Neue" panose="02000503000000020004" pitchFamily="2" charset="0"/>
              </a:rPr>
              <a:t>Cases of child trafficking are found in </a:t>
            </a:r>
            <a:r>
              <a:rPr lang="en-US" sz="3600" b="0" i="0" dirty="0">
                <a:solidFill>
                  <a:srgbClr val="FFFF00"/>
                </a:solidFill>
                <a:effectLst/>
                <a:latin typeface="Helvetica Neue" panose="02000503000000020004" pitchFamily="2" charset="0"/>
              </a:rPr>
              <a:t>every area </a:t>
            </a:r>
            <a:r>
              <a:rPr lang="en-US" sz="3600" b="0" i="0" dirty="0">
                <a:effectLst/>
                <a:latin typeface="Helvetica Neue" panose="02000503000000020004" pitchFamily="2" charset="0"/>
              </a:rPr>
              <a:t>of the country—in rural, suburban, and urban settings alike.”</a:t>
            </a:r>
            <a:endParaRPr lang="en-US" sz="4000" dirty="0"/>
          </a:p>
        </p:txBody>
      </p:sp>
    </p:spTree>
    <p:extLst>
      <p:ext uri="{BB962C8B-B14F-4D97-AF65-F5344CB8AC3E}">
        <p14:creationId xmlns:p14="http://schemas.microsoft.com/office/powerpoint/2010/main" val="515091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sz="4400" b="1" i="0" dirty="0">
                <a:effectLst/>
              </a:rPr>
              <a:t>Victim Vulnerabilities </a:t>
            </a:r>
            <a:r>
              <a:rPr lang="en-US" sz="4400" b="1" dirty="0"/>
              <a:t>– Part 1</a:t>
            </a:r>
            <a:br>
              <a:rPr lang="en-US" sz="4400" b="1"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852408" y="1465323"/>
            <a:ext cx="10089396" cy="4401205"/>
          </a:xfrm>
          <a:prstGeom prst="rect">
            <a:avLst/>
          </a:prstGeom>
          <a:noFill/>
        </p:spPr>
        <p:txBody>
          <a:bodyPr wrap="square" rtlCol="0">
            <a:spAutoFit/>
          </a:bodyPr>
          <a:lstStyle/>
          <a:p>
            <a:pPr algn="l"/>
            <a:r>
              <a:rPr lang="en-US" sz="2800" b="0" i="1" dirty="0">
                <a:effectLst/>
              </a:rPr>
              <a:t>Some examples of these include (and are not limited by):</a:t>
            </a:r>
          </a:p>
          <a:p>
            <a:pPr algn="l"/>
            <a:endParaRPr lang="en-US" sz="2800" b="0" i="0" dirty="0">
              <a:effectLst/>
            </a:endParaRPr>
          </a:p>
          <a:p>
            <a:pPr algn="l"/>
            <a:r>
              <a:rPr lang="en-US" sz="2800" b="1" i="0" dirty="0">
                <a:effectLst/>
              </a:rPr>
              <a:t>Homelessness</a:t>
            </a:r>
            <a:r>
              <a:rPr lang="en-US" sz="2800" b="0" i="0" dirty="0">
                <a:effectLst/>
              </a:rPr>
              <a:t>: Runaway and homeless youth may be particularly at risk for sex trafficking. </a:t>
            </a:r>
          </a:p>
          <a:p>
            <a:pPr algn="l"/>
            <a:endParaRPr lang="en-US" sz="2800" dirty="0"/>
          </a:p>
          <a:p>
            <a:pPr algn="l"/>
            <a:r>
              <a:rPr lang="en-US" sz="2800" b="0" i="0" dirty="0">
                <a:effectLst/>
              </a:rPr>
              <a:t>A study by Covenant House found that </a:t>
            </a:r>
            <a:r>
              <a:rPr lang="en-US" sz="2800" b="1" i="0" dirty="0">
                <a:effectLst/>
                <a:hlinkClick r:id="rId3">
                  <a:extLst>
                    <a:ext uri="{A12FA001-AC4F-418D-AE19-62706E023703}">
                      <ahyp:hlinkClr xmlns:ahyp="http://schemas.microsoft.com/office/drawing/2018/hyperlinkcolor" val="tx"/>
                    </a:ext>
                  </a:extLst>
                </a:hlinkClick>
              </a:rPr>
              <a:t>48% of interviewed youth that had experienced sex trafficking</a:t>
            </a:r>
            <a:r>
              <a:rPr lang="en-US" sz="2800" b="1" i="0" dirty="0">
                <a:effectLst/>
              </a:rPr>
              <a:t> and </a:t>
            </a:r>
            <a:r>
              <a:rPr lang="en-US" sz="2800" b="0" i="0" dirty="0">
                <a:effectLst/>
              </a:rPr>
              <a:t>had initially engaged in commercial sex because they did not have a place to stay. </a:t>
            </a:r>
          </a:p>
          <a:p>
            <a:pPr algn="l"/>
            <a:endParaRPr lang="en-US" sz="2800" dirty="0">
              <a:latin typeface="Roboto" panose="02000000000000000000" pitchFamily="2" charset="0"/>
            </a:endParaRPr>
          </a:p>
        </p:txBody>
      </p:sp>
    </p:spTree>
    <p:extLst>
      <p:ext uri="{BB962C8B-B14F-4D97-AF65-F5344CB8AC3E}">
        <p14:creationId xmlns:p14="http://schemas.microsoft.com/office/powerpoint/2010/main" val="2670714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sz="4400" b="1" i="0" dirty="0">
                <a:effectLst/>
              </a:rPr>
              <a:t>Victim Vulnerabilities </a:t>
            </a:r>
            <a:r>
              <a:rPr lang="en-US" sz="4400" b="1" dirty="0"/>
              <a:t>– Part 2</a:t>
            </a:r>
            <a:br>
              <a:rPr lang="en-US" sz="4400" b="1"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867906" y="1465323"/>
            <a:ext cx="10058400" cy="2677656"/>
          </a:xfrm>
          <a:prstGeom prst="rect">
            <a:avLst/>
          </a:prstGeom>
          <a:noFill/>
        </p:spPr>
        <p:txBody>
          <a:bodyPr wrap="square" rtlCol="0">
            <a:spAutoFit/>
          </a:bodyPr>
          <a:lstStyle/>
          <a:p>
            <a:pPr algn="l"/>
            <a:r>
              <a:rPr lang="en-US" sz="2800" b="0" i="0" dirty="0">
                <a:effectLst/>
              </a:rPr>
              <a:t>In addition, </a:t>
            </a:r>
            <a:r>
              <a:rPr lang="en-US" sz="2800" b="1" i="0" dirty="0">
                <a:effectLst/>
                <a:hlinkClick r:id="rId3">
                  <a:extLst>
                    <a:ext uri="{A12FA001-AC4F-418D-AE19-62706E023703}">
                      <ahyp:hlinkClr xmlns:ahyp="http://schemas.microsoft.com/office/drawing/2018/hyperlinkcolor" val="tx"/>
                    </a:ext>
                  </a:extLst>
                </a:hlinkClick>
              </a:rPr>
              <a:t>LGBTQ youth are disproportionately overrepresented</a:t>
            </a:r>
            <a:r>
              <a:rPr lang="en-US" sz="2800" b="0" i="0" dirty="0">
                <a:effectLst/>
              </a:rPr>
              <a:t> in the number of minor sex trafficking victims </a:t>
            </a:r>
          </a:p>
          <a:p>
            <a:pPr algn="l"/>
            <a:endParaRPr lang="en-US" sz="2800" dirty="0"/>
          </a:p>
          <a:p>
            <a:pPr algn="l"/>
            <a:r>
              <a:rPr lang="en-US" sz="2800" b="0" i="0" dirty="0">
                <a:effectLst/>
              </a:rPr>
              <a:t>(20-40% compared 5-7% of the general youth population).</a:t>
            </a:r>
          </a:p>
        </p:txBody>
      </p:sp>
    </p:spTree>
    <p:extLst>
      <p:ext uri="{BB962C8B-B14F-4D97-AF65-F5344CB8AC3E}">
        <p14:creationId xmlns:p14="http://schemas.microsoft.com/office/powerpoint/2010/main" val="1370107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sz="4000" b="1" i="0" dirty="0">
                <a:effectLst/>
              </a:rPr>
              <a:t>Victim Vulnerabilities </a:t>
            </a:r>
            <a:r>
              <a:rPr lang="en-US" sz="4000" b="1" dirty="0"/>
              <a:t>– Part 3</a:t>
            </a:r>
            <a:br>
              <a:rPr lang="en-US" sz="4000" b="1" i="0" dirty="0">
                <a:effectLst/>
                <a:latin typeface="Roboto" panose="02000000000000000000" pitchFamily="2" charset="0"/>
              </a:rPr>
            </a:br>
            <a:br>
              <a:rPr lang="en-US" b="1"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898902" y="1396608"/>
            <a:ext cx="9980908" cy="4370427"/>
          </a:xfrm>
          <a:prstGeom prst="rect">
            <a:avLst/>
          </a:prstGeom>
          <a:noFill/>
        </p:spPr>
        <p:txBody>
          <a:bodyPr wrap="square" rtlCol="0">
            <a:spAutoFit/>
          </a:bodyPr>
          <a:lstStyle/>
          <a:p>
            <a:pPr algn="l"/>
            <a:r>
              <a:rPr lang="en-US" sz="2800" b="1" i="0" dirty="0">
                <a:effectLst/>
              </a:rPr>
              <a:t>Prior Violence and Assault</a:t>
            </a:r>
            <a:r>
              <a:rPr lang="en-US" sz="2800" b="0" i="0" dirty="0">
                <a:effectLst/>
              </a:rPr>
              <a:t>: </a:t>
            </a:r>
          </a:p>
          <a:p>
            <a:pPr algn="l"/>
            <a:r>
              <a:rPr lang="en-US" sz="2800" b="0" i="0" dirty="0">
                <a:effectLst/>
              </a:rPr>
              <a:t>Individuals who have experienced prior sexual assault and violence may have increased risk of sex trafficking, according to </a:t>
            </a:r>
            <a:r>
              <a:rPr lang="en-US" sz="2800" b="1" i="0" dirty="0">
                <a:effectLst/>
                <a:hlinkClick r:id="rId3">
                  <a:extLst>
                    <a:ext uri="{A12FA001-AC4F-418D-AE19-62706E023703}">
                      <ahyp:hlinkClr xmlns:ahyp="http://schemas.microsoft.com/office/drawing/2018/hyperlinkcolor" val="tx"/>
                    </a:ext>
                  </a:extLst>
                </a:hlinkClick>
              </a:rPr>
              <a:t>a study by the Illinois Criminal Justice Information Authority</a:t>
            </a:r>
            <a:r>
              <a:rPr lang="en-US" sz="2800" b="0" i="0" dirty="0">
                <a:effectLst/>
              </a:rPr>
              <a:t>. </a:t>
            </a:r>
          </a:p>
          <a:p>
            <a:pPr algn="l"/>
            <a:endParaRPr lang="en-US" sz="2800" dirty="0"/>
          </a:p>
          <a:p>
            <a:pPr algn="l"/>
            <a:r>
              <a:rPr lang="en-US" sz="2800" b="0" i="0" dirty="0">
                <a:effectLst/>
              </a:rPr>
              <a:t>Victims who experience repeated violent acts may unconsciously normalize victimization and/or be unable to see alternative possibilities. </a:t>
            </a:r>
          </a:p>
          <a:p>
            <a:pPr algn="l"/>
            <a:endParaRPr lang="en-US" sz="2600" dirty="0"/>
          </a:p>
        </p:txBody>
      </p:sp>
    </p:spTree>
    <p:extLst>
      <p:ext uri="{BB962C8B-B14F-4D97-AF65-F5344CB8AC3E}">
        <p14:creationId xmlns:p14="http://schemas.microsoft.com/office/powerpoint/2010/main" val="2077659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sz="4000" b="1" i="0" dirty="0">
                <a:effectLst/>
              </a:rPr>
              <a:t>Victim Vulnerabilities </a:t>
            </a:r>
            <a:r>
              <a:rPr lang="en-US" sz="4000" b="1" dirty="0"/>
              <a:t>– Part 4</a:t>
            </a:r>
            <a:br>
              <a:rPr lang="en-US" sz="4000" b="1" i="0" dirty="0">
                <a:effectLst/>
                <a:latin typeface="Roboto" panose="02000000000000000000" pitchFamily="2" charset="0"/>
              </a:rPr>
            </a:br>
            <a:br>
              <a:rPr lang="en-US" b="1"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976393" y="1427605"/>
            <a:ext cx="9562454" cy="3108543"/>
          </a:xfrm>
          <a:prstGeom prst="rect">
            <a:avLst/>
          </a:prstGeom>
          <a:noFill/>
        </p:spPr>
        <p:txBody>
          <a:bodyPr wrap="square" rtlCol="0">
            <a:spAutoFit/>
          </a:bodyPr>
          <a:lstStyle/>
          <a:p>
            <a:pPr algn="l"/>
            <a:r>
              <a:rPr lang="en-US" sz="2800" b="0" i="0" dirty="0">
                <a:effectLst/>
              </a:rPr>
              <a:t>Victims of street-based commercial sex are known to be vulnerable to violence and assault from buyers. </a:t>
            </a:r>
          </a:p>
          <a:p>
            <a:pPr algn="l"/>
            <a:endParaRPr lang="en-US" sz="2800" dirty="0"/>
          </a:p>
          <a:p>
            <a:pPr algn="l"/>
            <a:r>
              <a:rPr lang="en-US" sz="2800" b="0" i="0" dirty="0">
                <a:effectLst/>
              </a:rPr>
              <a:t>Although victims in street-based commercial sex are commonly monitored by a trafficker, the trafficker is often less visible and, therefore, more difficult for police to investigate. </a:t>
            </a:r>
          </a:p>
        </p:txBody>
      </p:sp>
    </p:spTree>
    <p:extLst>
      <p:ext uri="{BB962C8B-B14F-4D97-AF65-F5344CB8AC3E}">
        <p14:creationId xmlns:p14="http://schemas.microsoft.com/office/powerpoint/2010/main" val="255624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05D8-87A9-DF0C-AB49-80AF730B5CFC}"/>
              </a:ext>
            </a:extLst>
          </p:cNvPr>
          <p:cNvSpPr>
            <a:spLocks noGrp="1"/>
          </p:cNvSpPr>
          <p:nvPr>
            <p:ph type="title"/>
          </p:nvPr>
        </p:nvSpPr>
        <p:spPr>
          <a:xfrm>
            <a:off x="646111" y="452718"/>
            <a:ext cx="9404723" cy="1400530"/>
          </a:xfrm>
        </p:spPr>
        <p:txBody>
          <a:bodyPr>
            <a:normAutofit/>
          </a:bodyPr>
          <a:lstStyle/>
          <a:p>
            <a:r>
              <a:rPr lang="en-US" dirty="0"/>
              <a:t>Where Does Trafficking Often Take Place?</a:t>
            </a:r>
          </a:p>
        </p:txBody>
      </p:sp>
      <p:graphicFrame>
        <p:nvGraphicFramePr>
          <p:cNvPr id="5" name="Content Placeholder 2">
            <a:extLst>
              <a:ext uri="{FF2B5EF4-FFF2-40B4-BE49-F238E27FC236}">
                <a16:creationId xmlns:a16="http://schemas.microsoft.com/office/drawing/2014/main" id="{3DBC7F01-5646-3E5B-94AE-39116300F8E6}"/>
              </a:ext>
            </a:extLst>
          </p:cNvPr>
          <p:cNvGraphicFramePr>
            <a:graphicFrameLocks noGrp="1"/>
          </p:cNvGraphicFramePr>
          <p:nvPr>
            <p:ph idx="1"/>
            <p:extLst>
              <p:ext uri="{D42A27DB-BD31-4B8C-83A1-F6EECF244321}">
                <p14:modId xmlns:p14="http://schemas.microsoft.com/office/powerpoint/2010/main" val="3542558187"/>
              </p:ext>
            </p:extLst>
          </p:nvPr>
        </p:nvGraphicFramePr>
        <p:xfrm>
          <a:off x="646111" y="2185804"/>
          <a:ext cx="10966770" cy="4672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4609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A448-5160-511B-38FA-74630235A0DF}"/>
              </a:ext>
            </a:extLst>
          </p:cNvPr>
          <p:cNvSpPr>
            <a:spLocks noGrp="1"/>
          </p:cNvSpPr>
          <p:nvPr>
            <p:ph type="title"/>
          </p:nvPr>
        </p:nvSpPr>
        <p:spPr/>
        <p:txBody>
          <a:bodyPr/>
          <a:lstStyle/>
          <a:p>
            <a:r>
              <a:rPr lang="en-US" dirty="0"/>
              <a:t>Entry Points</a:t>
            </a:r>
          </a:p>
        </p:txBody>
      </p:sp>
      <p:sp>
        <p:nvSpPr>
          <p:cNvPr id="3" name="Content Placeholder 2">
            <a:extLst>
              <a:ext uri="{FF2B5EF4-FFF2-40B4-BE49-F238E27FC236}">
                <a16:creationId xmlns:a16="http://schemas.microsoft.com/office/drawing/2014/main" id="{F57BAB19-1F3F-97B6-D320-7E4393F07AC6}"/>
              </a:ext>
            </a:extLst>
          </p:cNvPr>
          <p:cNvSpPr>
            <a:spLocks noGrp="1"/>
          </p:cNvSpPr>
          <p:nvPr>
            <p:ph idx="1"/>
          </p:nvPr>
        </p:nvSpPr>
        <p:spPr>
          <a:xfrm>
            <a:off x="849759" y="1534332"/>
            <a:ext cx="10427841" cy="4451086"/>
          </a:xfrm>
        </p:spPr>
        <p:txBody>
          <a:bodyPr>
            <a:normAutofit/>
          </a:bodyPr>
          <a:lstStyle/>
          <a:p>
            <a:r>
              <a:rPr lang="en-US" sz="2800" b="0" i="0" dirty="0">
                <a:solidFill>
                  <a:srgbClr val="FFFF00"/>
                </a:solidFill>
                <a:effectLst/>
              </a:rPr>
              <a:t>#1 is a History of Sexual Abuse</a:t>
            </a:r>
          </a:p>
          <a:p>
            <a:r>
              <a:rPr lang="en-US" sz="2800" b="0" i="0" dirty="0">
                <a:solidFill>
                  <a:srgbClr val="484848"/>
                </a:solidFill>
                <a:effectLst/>
              </a:rPr>
              <a:t> </a:t>
            </a:r>
            <a:r>
              <a:rPr lang="en-US" sz="2800" dirty="0"/>
              <a:t>25% enter through the Texas-Mexico Border (HHS, 2023)</a:t>
            </a:r>
          </a:p>
          <a:p>
            <a:r>
              <a:rPr lang="en-US" sz="2800" dirty="0"/>
              <a:t>30% of calls received by the National Human Trafficking Hotline is from Texas</a:t>
            </a:r>
          </a:p>
          <a:p>
            <a:r>
              <a:rPr lang="en-US" sz="2800" dirty="0"/>
              <a:t>Often occurs amongst people known and trusted (family members, partners, community leaders)</a:t>
            </a:r>
          </a:p>
          <a:p>
            <a:r>
              <a:rPr lang="en-US" sz="2800" dirty="0"/>
              <a:t>DFW region accounts for 35% of the state’s commercial sexual exploitation cases even though they only make up 25% of the state’s entire population.</a:t>
            </a:r>
          </a:p>
          <a:p>
            <a:endParaRPr lang="en-US" dirty="0"/>
          </a:p>
          <a:p>
            <a:endParaRPr lang="en-US" dirty="0"/>
          </a:p>
          <a:p>
            <a:endParaRPr lang="en-US" dirty="0"/>
          </a:p>
        </p:txBody>
      </p:sp>
    </p:spTree>
    <p:extLst>
      <p:ext uri="{BB962C8B-B14F-4D97-AF65-F5344CB8AC3E}">
        <p14:creationId xmlns:p14="http://schemas.microsoft.com/office/powerpoint/2010/main" val="32356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BE17-289A-6E42-4A16-176D0DCE0842}"/>
              </a:ext>
            </a:extLst>
          </p:cNvPr>
          <p:cNvSpPr>
            <a:spLocks noGrp="1"/>
          </p:cNvSpPr>
          <p:nvPr>
            <p:ph type="title"/>
          </p:nvPr>
        </p:nvSpPr>
        <p:spPr/>
        <p:txBody>
          <a:bodyPr/>
          <a:lstStyle/>
          <a:p>
            <a:r>
              <a:rPr lang="en-US" dirty="0"/>
              <a:t>Trafficking ads</a:t>
            </a:r>
          </a:p>
        </p:txBody>
      </p:sp>
      <p:pic>
        <p:nvPicPr>
          <p:cNvPr id="5" name="Content Placeholder 4" descr="A screenshot of a computer&#10;&#10;Description automatically generated">
            <a:extLst>
              <a:ext uri="{FF2B5EF4-FFF2-40B4-BE49-F238E27FC236}">
                <a16:creationId xmlns:a16="http://schemas.microsoft.com/office/drawing/2014/main" id="{364BFBFE-D1CF-9898-F6C9-45F4159949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6951" y="1899354"/>
            <a:ext cx="8229599" cy="4608575"/>
          </a:xfrm>
        </p:spPr>
      </p:pic>
    </p:spTree>
    <p:extLst>
      <p:ext uri="{BB962C8B-B14F-4D97-AF65-F5344CB8AC3E}">
        <p14:creationId xmlns:p14="http://schemas.microsoft.com/office/powerpoint/2010/main" val="3924899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3653FE-DD14-AE66-AC8F-4B529E5F13D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395" b="4490"/>
          <a:stretch/>
        </p:blipFill>
        <p:spPr>
          <a:xfrm>
            <a:off x="1" y="10"/>
            <a:ext cx="12192000" cy="6857990"/>
          </a:xfrm>
          <a:prstGeom prst="rect">
            <a:avLst/>
          </a:prstGeom>
        </p:spPr>
      </p:pic>
    </p:spTree>
    <p:extLst>
      <p:ext uri="{BB962C8B-B14F-4D97-AF65-F5344CB8AC3E}">
        <p14:creationId xmlns:p14="http://schemas.microsoft.com/office/powerpoint/2010/main" val="3142917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867C07-7ED3-859B-E437-2409CAD4B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057" y="208692"/>
            <a:ext cx="7212567" cy="6440616"/>
          </a:xfrm>
          <a:prstGeom prst="rect">
            <a:avLst/>
          </a:prstGeom>
        </p:spPr>
      </p:pic>
    </p:spTree>
    <p:extLst>
      <p:ext uri="{BB962C8B-B14F-4D97-AF65-F5344CB8AC3E}">
        <p14:creationId xmlns:p14="http://schemas.microsoft.com/office/powerpoint/2010/main" val="255107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438-B2E1-6C92-06B5-168CC1A5EC37}"/>
              </a:ext>
            </a:extLst>
          </p:cNvPr>
          <p:cNvSpPr>
            <a:spLocks noGrp="1"/>
          </p:cNvSpPr>
          <p:nvPr>
            <p:ph type="title"/>
          </p:nvPr>
        </p:nvSpPr>
        <p:spPr>
          <a:xfrm>
            <a:off x="723602" y="468216"/>
            <a:ext cx="10094215" cy="1400530"/>
          </a:xfrm>
        </p:spPr>
        <p:txBody>
          <a:bodyPr/>
          <a:lstStyle/>
          <a:p>
            <a:r>
              <a:rPr lang="en-US" dirty="0"/>
              <a:t>Why Don’t Youth Leave a </a:t>
            </a:r>
            <a:br>
              <a:rPr lang="en-US" dirty="0"/>
            </a:br>
            <a:r>
              <a:rPr lang="en-US" dirty="0"/>
              <a:t>Pimp-Controlled Trafficking Situation?</a:t>
            </a:r>
          </a:p>
        </p:txBody>
      </p:sp>
      <p:sp>
        <p:nvSpPr>
          <p:cNvPr id="4" name="TextBox 3">
            <a:extLst>
              <a:ext uri="{FF2B5EF4-FFF2-40B4-BE49-F238E27FC236}">
                <a16:creationId xmlns:a16="http://schemas.microsoft.com/office/drawing/2014/main" id="{DA7D2123-D2E3-B77A-E359-2AE3DC142DC1}"/>
              </a:ext>
            </a:extLst>
          </p:cNvPr>
          <p:cNvSpPr txBox="1"/>
          <p:nvPr/>
        </p:nvSpPr>
        <p:spPr>
          <a:xfrm>
            <a:off x="1090246" y="2258015"/>
            <a:ext cx="9511572" cy="2677656"/>
          </a:xfrm>
          <a:prstGeom prst="rect">
            <a:avLst/>
          </a:prstGeom>
          <a:noFill/>
        </p:spPr>
        <p:txBody>
          <a:bodyPr wrap="square" rtlCol="0">
            <a:spAutoFit/>
          </a:bodyPr>
          <a:lstStyle/>
          <a:p>
            <a:r>
              <a:rPr lang="en-US" sz="2800" dirty="0"/>
              <a:t>Youth are often traumatized and blame themselves for victimization. </a:t>
            </a:r>
          </a:p>
          <a:p>
            <a:endParaRPr lang="en-US" sz="2800" dirty="0"/>
          </a:p>
          <a:p>
            <a:r>
              <a:rPr lang="en-US" sz="2800" dirty="0"/>
              <a:t>Youth may believe that there is no way out of their trafficking situation.</a:t>
            </a:r>
          </a:p>
          <a:p>
            <a:endParaRPr lang="en-US" sz="2800" dirty="0"/>
          </a:p>
        </p:txBody>
      </p:sp>
    </p:spTree>
    <p:extLst>
      <p:ext uri="{BB962C8B-B14F-4D97-AF65-F5344CB8AC3E}">
        <p14:creationId xmlns:p14="http://schemas.microsoft.com/office/powerpoint/2010/main" val="379588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83C1-42C6-5A8A-D410-C4D8976AE70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8517D35-99BF-0B78-EC32-057DBF904BD4}"/>
              </a:ext>
            </a:extLst>
          </p:cNvPr>
          <p:cNvSpPr>
            <a:spLocks noGrp="1"/>
          </p:cNvSpPr>
          <p:nvPr>
            <p:ph idx="1"/>
          </p:nvPr>
        </p:nvSpPr>
        <p:spPr>
          <a:xfrm>
            <a:off x="1103312" y="1317356"/>
            <a:ext cx="10442577" cy="5087926"/>
          </a:xfrm>
        </p:spPr>
        <p:txBody>
          <a:bodyPr>
            <a:normAutofit fontScale="92500" lnSpcReduction="10000"/>
          </a:bodyPr>
          <a:lstStyle/>
          <a:p>
            <a:r>
              <a:rPr lang="en-US" sz="2800" dirty="0"/>
              <a:t>Define human trafficking</a:t>
            </a:r>
          </a:p>
          <a:p>
            <a:r>
              <a:rPr lang="en-US" sz="2800" dirty="0"/>
              <a:t>Describe the types and venues of human trafficking</a:t>
            </a:r>
          </a:p>
          <a:p>
            <a:r>
              <a:rPr lang="en-US" sz="2800" dirty="0"/>
              <a:t>Differentiate between human trafficking and human smuggling</a:t>
            </a:r>
          </a:p>
          <a:p>
            <a:r>
              <a:rPr lang="en-US" sz="2800" dirty="0"/>
              <a:t>Discuss communication strategies to assist with identification of a trafficked person</a:t>
            </a:r>
          </a:p>
          <a:p>
            <a:r>
              <a:rPr lang="en-US" sz="2800" dirty="0"/>
              <a:t>Identify the prevalence of human trafficking in schools and communities</a:t>
            </a:r>
          </a:p>
          <a:p>
            <a:r>
              <a:rPr lang="en-US" sz="2800" dirty="0"/>
              <a:t>Discuss the global impact and identify preventative measures</a:t>
            </a:r>
          </a:p>
          <a:p>
            <a:r>
              <a:rPr lang="en-US" sz="2800" dirty="0"/>
              <a:t>Recognize indicators and warning signs of trafficking involvement</a:t>
            </a:r>
          </a:p>
          <a:p>
            <a:endParaRPr lang="en-US" sz="2400" dirty="0"/>
          </a:p>
        </p:txBody>
      </p:sp>
    </p:spTree>
    <p:extLst>
      <p:ext uri="{BB962C8B-B14F-4D97-AF65-F5344CB8AC3E}">
        <p14:creationId xmlns:p14="http://schemas.microsoft.com/office/powerpoint/2010/main" val="108426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438-B2E1-6C92-06B5-168CC1A5EC37}"/>
              </a:ext>
            </a:extLst>
          </p:cNvPr>
          <p:cNvSpPr>
            <a:spLocks noGrp="1"/>
          </p:cNvSpPr>
          <p:nvPr>
            <p:ph type="title"/>
          </p:nvPr>
        </p:nvSpPr>
        <p:spPr>
          <a:xfrm>
            <a:off x="646111" y="266738"/>
            <a:ext cx="10497170" cy="1400530"/>
          </a:xfrm>
        </p:spPr>
        <p:txBody>
          <a:bodyPr/>
          <a:lstStyle/>
          <a:p>
            <a:r>
              <a:rPr lang="en-US" sz="4400" dirty="0"/>
              <a:t>Additional Reasons Why Youth May Stay in a Trafficking Situation:</a:t>
            </a:r>
            <a:endParaRPr lang="en-US" dirty="0"/>
          </a:p>
        </p:txBody>
      </p:sp>
      <p:sp>
        <p:nvSpPr>
          <p:cNvPr id="4" name="TextBox 3">
            <a:extLst>
              <a:ext uri="{FF2B5EF4-FFF2-40B4-BE49-F238E27FC236}">
                <a16:creationId xmlns:a16="http://schemas.microsoft.com/office/drawing/2014/main" id="{DA7D2123-D2E3-B77A-E359-2AE3DC142DC1}"/>
              </a:ext>
            </a:extLst>
          </p:cNvPr>
          <p:cNvSpPr txBox="1"/>
          <p:nvPr/>
        </p:nvSpPr>
        <p:spPr>
          <a:xfrm>
            <a:off x="377474" y="1667268"/>
            <a:ext cx="11814526" cy="4832092"/>
          </a:xfrm>
          <a:prstGeom prst="rect">
            <a:avLst/>
          </a:prstGeom>
          <a:noFill/>
        </p:spPr>
        <p:txBody>
          <a:bodyPr wrap="square" rtlCol="0">
            <a:spAutoFit/>
          </a:bodyPr>
          <a:lstStyle/>
          <a:p>
            <a:endParaRPr lang="en-US" sz="2800" dirty="0"/>
          </a:p>
          <a:p>
            <a:r>
              <a:rPr lang="en-US" sz="2800" dirty="0"/>
              <a:t>The youth: </a:t>
            </a:r>
          </a:p>
          <a:p>
            <a:r>
              <a:rPr lang="en-US" sz="2800" dirty="0"/>
              <a:t>● Are unaware what is being done to them is a crime </a:t>
            </a:r>
          </a:p>
          <a:p>
            <a:r>
              <a:rPr lang="en-US" sz="2800" dirty="0"/>
              <a:t>● Do not consider themselves victims (abuse is normalized from 	past experiences) </a:t>
            </a:r>
          </a:p>
          <a:p>
            <a:r>
              <a:rPr lang="en-US" sz="2800" dirty="0"/>
              <a:t>● Develop positive feelings toward trafficker as coping mechanism </a:t>
            </a:r>
          </a:p>
          <a:p>
            <a:r>
              <a:rPr lang="en-US" sz="2800" dirty="0"/>
              <a:t>● Distrust of Authorities </a:t>
            </a:r>
          </a:p>
          <a:p>
            <a:r>
              <a:rPr lang="en-US" sz="2800" dirty="0"/>
              <a:t>● May try to protect trafficker from authorities </a:t>
            </a:r>
          </a:p>
          <a:p>
            <a:r>
              <a:rPr lang="en-US" sz="2800" dirty="0"/>
              <a:t>● Do not know where they are because traffickers frequently 	move youth </a:t>
            </a:r>
          </a:p>
          <a:p>
            <a:r>
              <a:rPr lang="en-US" sz="2800" dirty="0"/>
              <a:t>● Are blackmailed and fear for the safety of family</a:t>
            </a:r>
          </a:p>
        </p:txBody>
      </p:sp>
    </p:spTree>
    <p:extLst>
      <p:ext uri="{BB962C8B-B14F-4D97-AF65-F5344CB8AC3E}">
        <p14:creationId xmlns:p14="http://schemas.microsoft.com/office/powerpoint/2010/main" val="17011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7B3E-0374-3804-5E85-68A1EF971E47}"/>
              </a:ext>
            </a:extLst>
          </p:cNvPr>
          <p:cNvSpPr>
            <a:spLocks noGrp="1"/>
          </p:cNvSpPr>
          <p:nvPr>
            <p:ph type="title"/>
          </p:nvPr>
        </p:nvSpPr>
        <p:spPr/>
        <p:txBody>
          <a:bodyPr/>
          <a:lstStyle/>
          <a:p>
            <a:r>
              <a:rPr lang="en-US" dirty="0"/>
              <a:t>Combating Human Trafficking in the Field of Education</a:t>
            </a:r>
          </a:p>
        </p:txBody>
      </p:sp>
      <p:sp>
        <p:nvSpPr>
          <p:cNvPr id="3" name="Content Placeholder 2">
            <a:extLst>
              <a:ext uri="{FF2B5EF4-FFF2-40B4-BE49-F238E27FC236}">
                <a16:creationId xmlns:a16="http://schemas.microsoft.com/office/drawing/2014/main" id="{986CD3FF-14A3-EB80-78E1-8D1DC664A74D}"/>
              </a:ext>
            </a:extLst>
          </p:cNvPr>
          <p:cNvSpPr>
            <a:spLocks noGrp="1"/>
          </p:cNvSpPr>
          <p:nvPr>
            <p:ph idx="1"/>
          </p:nvPr>
        </p:nvSpPr>
        <p:spPr/>
        <p:txBody>
          <a:bodyPr>
            <a:normAutofit/>
          </a:bodyPr>
          <a:lstStyle/>
          <a:p>
            <a:r>
              <a:rPr lang="en-US" sz="2800" dirty="0"/>
              <a:t>Know the signs of trafficking </a:t>
            </a:r>
            <a:endParaRPr lang="en-US" sz="2800" dirty="0">
              <a:solidFill>
                <a:schemeClr val="tx1"/>
              </a:solidFill>
            </a:endParaRPr>
          </a:p>
          <a:p>
            <a:r>
              <a:rPr lang="en-US" sz="2800" dirty="0"/>
              <a:t>Develop meaningful relationships with students </a:t>
            </a:r>
          </a:p>
          <a:p>
            <a:r>
              <a:rPr lang="en-US" sz="2800" dirty="0"/>
              <a:t>Make the time to inquire about behavior that is concerning</a:t>
            </a:r>
          </a:p>
          <a:p>
            <a:r>
              <a:rPr lang="en-US" sz="2800" dirty="0"/>
              <a:t>Have a plan in place </a:t>
            </a:r>
          </a:p>
          <a:p>
            <a:r>
              <a:rPr lang="en-US" sz="2800" dirty="0"/>
              <a:t>Ask the student, “Is someone asking you to do this behavior?”</a:t>
            </a:r>
          </a:p>
          <a:p>
            <a:pPr marL="0" indent="0">
              <a:buNone/>
            </a:pPr>
            <a:r>
              <a:rPr lang="en-US" dirty="0"/>
              <a:t> </a:t>
            </a:r>
          </a:p>
        </p:txBody>
      </p:sp>
    </p:spTree>
    <p:extLst>
      <p:ext uri="{BB962C8B-B14F-4D97-AF65-F5344CB8AC3E}">
        <p14:creationId xmlns:p14="http://schemas.microsoft.com/office/powerpoint/2010/main" val="961466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B081-4370-DEA3-B88B-9BE7CF3860B0}"/>
              </a:ext>
            </a:extLst>
          </p:cNvPr>
          <p:cNvSpPr>
            <a:spLocks noGrp="1"/>
          </p:cNvSpPr>
          <p:nvPr>
            <p:ph type="title"/>
          </p:nvPr>
        </p:nvSpPr>
        <p:spPr/>
        <p:txBody>
          <a:bodyPr/>
          <a:lstStyle/>
          <a:p>
            <a:r>
              <a:rPr lang="en-US" dirty="0"/>
              <a:t>Safety 1</a:t>
            </a:r>
            <a:r>
              <a:rPr lang="en-US" baseline="30000" dirty="0"/>
              <a:t>st</a:t>
            </a:r>
            <a:r>
              <a:rPr lang="en-US" dirty="0"/>
              <a:t> </a:t>
            </a:r>
          </a:p>
        </p:txBody>
      </p:sp>
      <p:sp>
        <p:nvSpPr>
          <p:cNvPr id="3" name="Content Placeholder 2">
            <a:extLst>
              <a:ext uri="{FF2B5EF4-FFF2-40B4-BE49-F238E27FC236}">
                <a16:creationId xmlns:a16="http://schemas.microsoft.com/office/drawing/2014/main" id="{B40B417B-9BB4-BB00-1418-293B6FF6FF61}"/>
              </a:ext>
            </a:extLst>
          </p:cNvPr>
          <p:cNvSpPr>
            <a:spLocks noGrp="1"/>
          </p:cNvSpPr>
          <p:nvPr>
            <p:ph idx="1"/>
          </p:nvPr>
        </p:nvSpPr>
        <p:spPr/>
        <p:txBody>
          <a:bodyPr vert="horz" lIns="91440" tIns="45720" rIns="91440" bIns="45720" rtlCol="0" anchor="t">
            <a:normAutofit/>
          </a:bodyPr>
          <a:lstStyle/>
          <a:p>
            <a:r>
              <a:rPr lang="en-US" sz="2800" dirty="0"/>
              <a:t>Do not approach the trafficker!</a:t>
            </a:r>
          </a:p>
          <a:p>
            <a:r>
              <a:rPr lang="en-US" sz="2800" dirty="0"/>
              <a:t>Follow the district protocols. </a:t>
            </a:r>
          </a:p>
          <a:p>
            <a:r>
              <a:rPr lang="en-US" sz="2800" dirty="0"/>
              <a:t>Notify law enforcement.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146064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FE11-2A2D-BF86-2CC6-44F2D210FA10}"/>
              </a:ext>
            </a:extLst>
          </p:cNvPr>
          <p:cNvSpPr>
            <a:spLocks noGrp="1"/>
          </p:cNvSpPr>
          <p:nvPr>
            <p:ph type="title"/>
          </p:nvPr>
        </p:nvSpPr>
        <p:spPr/>
        <p:txBody>
          <a:bodyPr/>
          <a:lstStyle/>
          <a:p>
            <a:r>
              <a:rPr lang="en-US" dirty="0"/>
              <a:t>Vulnerable Populations in the School System  </a:t>
            </a:r>
          </a:p>
        </p:txBody>
      </p:sp>
      <p:sp>
        <p:nvSpPr>
          <p:cNvPr id="3" name="Content Placeholder 2">
            <a:extLst>
              <a:ext uri="{FF2B5EF4-FFF2-40B4-BE49-F238E27FC236}">
                <a16:creationId xmlns:a16="http://schemas.microsoft.com/office/drawing/2014/main" id="{50F07CC9-CB47-F292-D5BE-D10ACBB2A7C5}"/>
              </a:ext>
            </a:extLst>
          </p:cNvPr>
          <p:cNvSpPr>
            <a:spLocks noGrp="1"/>
          </p:cNvSpPr>
          <p:nvPr>
            <p:ph idx="1"/>
          </p:nvPr>
        </p:nvSpPr>
        <p:spPr/>
        <p:txBody>
          <a:bodyPr/>
          <a:lstStyle/>
          <a:p>
            <a:r>
              <a:rPr lang="en-US" sz="2800" dirty="0"/>
              <a:t>Foster care youth</a:t>
            </a:r>
          </a:p>
          <a:p>
            <a:r>
              <a:rPr lang="en-US" sz="2800" dirty="0"/>
              <a:t>Students with low-income parents who need to work more (Kids want items and opportunities their peers have.)</a:t>
            </a:r>
          </a:p>
          <a:p>
            <a:r>
              <a:rPr lang="en-US" sz="2800" dirty="0"/>
              <a:t>Known sexual abuse victims</a:t>
            </a:r>
          </a:p>
          <a:p>
            <a:r>
              <a:rPr lang="en-US" sz="2800" dirty="0"/>
              <a:t>LGBTQ (They are looking for a support system.) </a:t>
            </a:r>
          </a:p>
          <a:p>
            <a:r>
              <a:rPr lang="en-US" sz="2800" dirty="0"/>
              <a:t>Homeless youth </a:t>
            </a:r>
          </a:p>
          <a:p>
            <a:endParaRPr lang="en-US" dirty="0"/>
          </a:p>
        </p:txBody>
      </p:sp>
    </p:spTree>
    <p:extLst>
      <p:ext uri="{BB962C8B-B14F-4D97-AF65-F5344CB8AC3E}">
        <p14:creationId xmlns:p14="http://schemas.microsoft.com/office/powerpoint/2010/main" val="1589226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173A-A2C8-3B54-752E-F4FF948CDAF9}"/>
              </a:ext>
            </a:extLst>
          </p:cNvPr>
          <p:cNvSpPr>
            <a:spLocks noGrp="1"/>
          </p:cNvSpPr>
          <p:nvPr>
            <p:ph type="title"/>
          </p:nvPr>
        </p:nvSpPr>
        <p:spPr/>
        <p:txBody>
          <a:bodyPr/>
          <a:lstStyle/>
          <a:p>
            <a:r>
              <a:rPr lang="en-US" dirty="0"/>
              <a:t>Identifying the Trafficked Victim </a:t>
            </a:r>
          </a:p>
        </p:txBody>
      </p:sp>
      <p:sp>
        <p:nvSpPr>
          <p:cNvPr id="3" name="Content Placeholder 2">
            <a:extLst>
              <a:ext uri="{FF2B5EF4-FFF2-40B4-BE49-F238E27FC236}">
                <a16:creationId xmlns:a16="http://schemas.microsoft.com/office/drawing/2014/main" id="{856CB966-615C-2866-6469-3338020043B9}"/>
              </a:ext>
            </a:extLst>
          </p:cNvPr>
          <p:cNvSpPr>
            <a:spLocks noGrp="1"/>
          </p:cNvSpPr>
          <p:nvPr>
            <p:ph idx="1"/>
          </p:nvPr>
        </p:nvSpPr>
        <p:spPr>
          <a:xfrm>
            <a:off x="1103312" y="2052918"/>
            <a:ext cx="10024233" cy="4195481"/>
          </a:xfrm>
        </p:spPr>
        <p:txBody>
          <a:bodyPr>
            <a:normAutofit/>
          </a:bodyPr>
          <a:lstStyle/>
          <a:p>
            <a:r>
              <a:rPr lang="en-US" sz="2800" dirty="0"/>
              <a:t>Is the victim accompanied by another person who seems to be controlling?</a:t>
            </a:r>
          </a:p>
          <a:p>
            <a:r>
              <a:rPr lang="en-US" sz="2800" dirty="0"/>
              <a:t>Does the accompanied party insist on providing the information?</a:t>
            </a:r>
          </a:p>
          <a:p>
            <a:r>
              <a:rPr lang="en-US" sz="2800" dirty="0"/>
              <a:t>Is the victim unsure of their whereabouts or environment (i.e. city, orientation)?</a:t>
            </a:r>
          </a:p>
          <a:p>
            <a:r>
              <a:rPr lang="en-US" sz="2800" dirty="0"/>
              <a:t>Is the victim in control of their own documents or ID?</a:t>
            </a:r>
          </a:p>
        </p:txBody>
      </p:sp>
    </p:spTree>
    <p:extLst>
      <p:ext uri="{BB962C8B-B14F-4D97-AF65-F5344CB8AC3E}">
        <p14:creationId xmlns:p14="http://schemas.microsoft.com/office/powerpoint/2010/main" val="1224926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EEB0-B062-D889-B41C-C4EFC04D887E}"/>
              </a:ext>
            </a:extLst>
          </p:cNvPr>
          <p:cNvSpPr>
            <a:spLocks noGrp="1"/>
          </p:cNvSpPr>
          <p:nvPr>
            <p:ph type="title"/>
          </p:nvPr>
        </p:nvSpPr>
        <p:spPr/>
        <p:txBody>
          <a:bodyPr/>
          <a:lstStyle/>
          <a:p>
            <a:r>
              <a:rPr lang="en-US" dirty="0"/>
              <a:t>Prevention Is Key!</a:t>
            </a:r>
          </a:p>
        </p:txBody>
      </p:sp>
      <p:sp>
        <p:nvSpPr>
          <p:cNvPr id="3" name="Content Placeholder 2">
            <a:extLst>
              <a:ext uri="{FF2B5EF4-FFF2-40B4-BE49-F238E27FC236}">
                <a16:creationId xmlns:a16="http://schemas.microsoft.com/office/drawing/2014/main" id="{4F4CAB21-E239-21F3-65F5-CC9718763739}"/>
              </a:ext>
            </a:extLst>
          </p:cNvPr>
          <p:cNvSpPr>
            <a:spLocks noGrp="1"/>
          </p:cNvSpPr>
          <p:nvPr>
            <p:ph idx="1"/>
          </p:nvPr>
        </p:nvSpPr>
        <p:spPr/>
        <p:txBody>
          <a:bodyPr>
            <a:normAutofit/>
          </a:bodyPr>
          <a:lstStyle/>
          <a:p>
            <a:pPr marL="0" indent="0" algn="ctr">
              <a:buNone/>
            </a:pPr>
            <a:r>
              <a:rPr lang="en-US" sz="3600" b="1" dirty="0">
                <a:solidFill>
                  <a:srgbClr val="FFFF00"/>
                </a:solidFill>
              </a:rPr>
              <a:t>There are not enough resources available to combat all of the physical, psychological, emotional, and financial needs of a survivor for even minimal care, </a:t>
            </a:r>
          </a:p>
          <a:p>
            <a:pPr marL="0" indent="0" algn="ctr">
              <a:buNone/>
            </a:pPr>
            <a:r>
              <a:rPr lang="en-US" sz="3600" b="1" dirty="0">
                <a:solidFill>
                  <a:srgbClr val="FFFF00"/>
                </a:solidFill>
              </a:rPr>
              <a:t>much less long-term care. </a:t>
            </a:r>
          </a:p>
        </p:txBody>
      </p:sp>
    </p:spTree>
    <p:extLst>
      <p:ext uri="{BB962C8B-B14F-4D97-AF65-F5344CB8AC3E}">
        <p14:creationId xmlns:p14="http://schemas.microsoft.com/office/powerpoint/2010/main" val="3208238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B286-B79B-8FC5-8E51-D9D173024FE2}"/>
              </a:ext>
            </a:extLst>
          </p:cNvPr>
          <p:cNvSpPr>
            <a:spLocks noGrp="1"/>
          </p:cNvSpPr>
          <p:nvPr>
            <p:ph type="title"/>
          </p:nvPr>
        </p:nvSpPr>
        <p:spPr/>
        <p:txBody>
          <a:bodyPr/>
          <a:lstStyle/>
          <a:p>
            <a:r>
              <a:rPr lang="en-US" sz="4400" dirty="0"/>
              <a:t>Identifying “Red Flags”</a:t>
            </a:r>
            <a:endParaRPr lang="en-US" dirty="0"/>
          </a:p>
        </p:txBody>
      </p:sp>
      <p:sp>
        <p:nvSpPr>
          <p:cNvPr id="3" name="Content Placeholder 2">
            <a:extLst>
              <a:ext uri="{FF2B5EF4-FFF2-40B4-BE49-F238E27FC236}">
                <a16:creationId xmlns:a16="http://schemas.microsoft.com/office/drawing/2014/main" id="{DE296674-3B1E-2AD9-85B1-92B4FA56CD8C}"/>
              </a:ext>
            </a:extLst>
          </p:cNvPr>
          <p:cNvSpPr>
            <a:spLocks noGrp="1"/>
          </p:cNvSpPr>
          <p:nvPr>
            <p:ph idx="1"/>
          </p:nvPr>
        </p:nvSpPr>
        <p:spPr>
          <a:xfrm>
            <a:off x="1103312" y="2052918"/>
            <a:ext cx="9827285" cy="4195481"/>
          </a:xfrm>
        </p:spPr>
        <p:txBody>
          <a:bodyPr>
            <a:normAutofit/>
          </a:bodyPr>
          <a:lstStyle/>
          <a:p>
            <a:pPr marL="0" indent="0">
              <a:buNone/>
            </a:pPr>
            <a:r>
              <a:rPr lang="en-US" sz="2800" dirty="0"/>
              <a:t>Identifying “red flags” is the first step in determining if a youth may be a victim or survivor of sex trafficking. If you suspect a student is a victim based on these or other observations, follow district protocol to report so professionals can determine if further steps need to be taken. </a:t>
            </a:r>
          </a:p>
          <a:p>
            <a:pPr marL="0" indent="0">
              <a:buNone/>
            </a:pPr>
            <a:endParaRPr lang="en-US" sz="2800" dirty="0"/>
          </a:p>
        </p:txBody>
      </p:sp>
    </p:spTree>
    <p:extLst>
      <p:ext uri="{BB962C8B-B14F-4D97-AF65-F5344CB8AC3E}">
        <p14:creationId xmlns:p14="http://schemas.microsoft.com/office/powerpoint/2010/main" val="4224271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5B0F-FD6C-9D44-05DC-0ADA27F3B335}"/>
              </a:ext>
            </a:extLst>
          </p:cNvPr>
          <p:cNvSpPr>
            <a:spLocks noGrp="1"/>
          </p:cNvSpPr>
          <p:nvPr>
            <p:ph type="title"/>
          </p:nvPr>
        </p:nvSpPr>
        <p:spPr/>
        <p:txBody>
          <a:bodyPr/>
          <a:lstStyle/>
          <a:p>
            <a:r>
              <a:rPr lang="en-US" sz="4400" dirty="0"/>
              <a:t>Behavioral Red Flags – Part 1</a:t>
            </a:r>
            <a:br>
              <a:rPr lang="en-US" sz="4400" dirty="0"/>
            </a:br>
            <a:endParaRPr lang="en-US" dirty="0"/>
          </a:p>
        </p:txBody>
      </p:sp>
      <p:sp>
        <p:nvSpPr>
          <p:cNvPr id="3" name="Content Placeholder 2">
            <a:extLst>
              <a:ext uri="{FF2B5EF4-FFF2-40B4-BE49-F238E27FC236}">
                <a16:creationId xmlns:a16="http://schemas.microsoft.com/office/drawing/2014/main" id="{2F032365-F71D-6119-FE4B-4B1A0C768FBC}"/>
              </a:ext>
            </a:extLst>
          </p:cNvPr>
          <p:cNvSpPr>
            <a:spLocks noGrp="1"/>
          </p:cNvSpPr>
          <p:nvPr>
            <p:ph idx="1"/>
          </p:nvPr>
        </p:nvSpPr>
        <p:spPr>
          <a:xfrm>
            <a:off x="1103312" y="1503336"/>
            <a:ext cx="8946541" cy="4745063"/>
          </a:xfrm>
        </p:spPr>
        <p:txBody>
          <a:bodyPr>
            <a:normAutofit/>
          </a:bodyPr>
          <a:lstStyle/>
          <a:p>
            <a:pPr>
              <a:buClr>
                <a:schemeClr val="accent1">
                  <a:lumMod val="60000"/>
                  <a:lumOff val="40000"/>
                </a:schemeClr>
              </a:buClr>
            </a:pPr>
            <a:r>
              <a:rPr lang="en-US" sz="2800" dirty="0"/>
              <a:t>Has contact with strangers on the internet or sexual risk taking on social media or websites </a:t>
            </a:r>
          </a:p>
          <a:p>
            <a:pPr>
              <a:buClr>
                <a:schemeClr val="accent1">
                  <a:lumMod val="60000"/>
                  <a:lumOff val="40000"/>
                </a:schemeClr>
              </a:buClr>
            </a:pPr>
            <a:r>
              <a:rPr lang="en-US" sz="2800" dirty="0"/>
              <a:t> Has a significantly older romantic and/or sexual partner and may refer to this person as “Daddy” </a:t>
            </a:r>
          </a:p>
          <a:p>
            <a:pPr>
              <a:buClr>
                <a:schemeClr val="accent1">
                  <a:lumMod val="60000"/>
                  <a:lumOff val="40000"/>
                </a:schemeClr>
              </a:buClr>
            </a:pPr>
            <a:r>
              <a:rPr lang="en-US" sz="2800" dirty="0"/>
              <a:t>Displays large amounts of money, a cell phone, hotel keys or others items the youth normally does not have resources to afford and cannot account for  </a:t>
            </a:r>
          </a:p>
          <a:p>
            <a:pPr>
              <a:buClr>
                <a:schemeClr val="accent1">
                  <a:lumMod val="60000"/>
                  <a:lumOff val="40000"/>
                </a:schemeClr>
              </a:buClr>
            </a:pPr>
            <a:r>
              <a:rPr lang="en-US" sz="2800" dirty="0"/>
              <a:t>Significantly reduces contact with family, friends, or other support networks </a:t>
            </a:r>
          </a:p>
          <a:p>
            <a:endParaRPr lang="en-US" dirty="0"/>
          </a:p>
        </p:txBody>
      </p:sp>
    </p:spTree>
    <p:extLst>
      <p:ext uri="{BB962C8B-B14F-4D97-AF65-F5344CB8AC3E}">
        <p14:creationId xmlns:p14="http://schemas.microsoft.com/office/powerpoint/2010/main" val="3791452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5B0F-FD6C-9D44-05DC-0ADA27F3B335}"/>
              </a:ext>
            </a:extLst>
          </p:cNvPr>
          <p:cNvSpPr>
            <a:spLocks noGrp="1"/>
          </p:cNvSpPr>
          <p:nvPr>
            <p:ph type="title"/>
          </p:nvPr>
        </p:nvSpPr>
        <p:spPr/>
        <p:txBody>
          <a:bodyPr/>
          <a:lstStyle/>
          <a:p>
            <a:r>
              <a:rPr lang="en-US" sz="4400" dirty="0"/>
              <a:t>Behavioral Red Flags – Part 2</a:t>
            </a:r>
            <a:br>
              <a:rPr lang="en-US" sz="4400" dirty="0"/>
            </a:br>
            <a:endParaRPr lang="en-US" dirty="0"/>
          </a:p>
        </p:txBody>
      </p:sp>
      <p:sp>
        <p:nvSpPr>
          <p:cNvPr id="3" name="Content Placeholder 2">
            <a:extLst>
              <a:ext uri="{FF2B5EF4-FFF2-40B4-BE49-F238E27FC236}">
                <a16:creationId xmlns:a16="http://schemas.microsoft.com/office/drawing/2014/main" id="{2F032365-F71D-6119-FE4B-4B1A0C768FBC}"/>
              </a:ext>
            </a:extLst>
          </p:cNvPr>
          <p:cNvSpPr>
            <a:spLocks noGrp="1"/>
          </p:cNvSpPr>
          <p:nvPr>
            <p:ph idx="1"/>
          </p:nvPr>
        </p:nvSpPr>
        <p:spPr>
          <a:xfrm>
            <a:off x="1103312" y="1503336"/>
            <a:ext cx="8946541" cy="4745063"/>
          </a:xfrm>
        </p:spPr>
        <p:txBody>
          <a:bodyPr>
            <a:normAutofit/>
          </a:bodyPr>
          <a:lstStyle/>
          <a:p>
            <a:pPr>
              <a:buClr>
                <a:schemeClr val="accent1">
                  <a:lumMod val="60000"/>
                  <a:lumOff val="40000"/>
                </a:schemeClr>
              </a:buClr>
            </a:pPr>
            <a:r>
              <a:rPr lang="en-US" sz="2800" dirty="0"/>
              <a:t>Parent(s) exhibit overt control over older youth’s behaviors by speaking for youth, controlling all communication with youth and blaming the youth, not allowing to have friends.</a:t>
            </a:r>
          </a:p>
          <a:p>
            <a:pPr>
              <a:buClr>
                <a:schemeClr val="accent1">
                  <a:lumMod val="60000"/>
                  <a:lumOff val="40000"/>
                </a:schemeClr>
              </a:buClr>
            </a:pPr>
            <a:r>
              <a:rPr lang="en-US" sz="2800" b="0" i="0" dirty="0">
                <a:solidFill>
                  <a:schemeClr val="tx1"/>
                </a:solidFill>
                <a:effectLst/>
              </a:rPr>
              <a:t>Wears inappropriate clothing for the weather or venue</a:t>
            </a:r>
          </a:p>
          <a:p>
            <a:endParaRPr lang="en-US" sz="2800" dirty="0"/>
          </a:p>
          <a:p>
            <a:endParaRPr lang="en-US" sz="2800" dirty="0"/>
          </a:p>
          <a:p>
            <a:endParaRPr lang="en-US" sz="2800" dirty="0"/>
          </a:p>
          <a:p>
            <a:endParaRPr lang="en-US" dirty="0"/>
          </a:p>
        </p:txBody>
      </p:sp>
    </p:spTree>
    <p:extLst>
      <p:ext uri="{BB962C8B-B14F-4D97-AF65-F5344CB8AC3E}">
        <p14:creationId xmlns:p14="http://schemas.microsoft.com/office/powerpoint/2010/main" val="3724090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46C8-168A-945D-86B9-DACE0740560A}"/>
              </a:ext>
            </a:extLst>
          </p:cNvPr>
          <p:cNvSpPr>
            <a:spLocks noGrp="1"/>
          </p:cNvSpPr>
          <p:nvPr>
            <p:ph type="title"/>
          </p:nvPr>
        </p:nvSpPr>
        <p:spPr/>
        <p:txBody>
          <a:bodyPr/>
          <a:lstStyle/>
          <a:p>
            <a:r>
              <a:rPr lang="en-US" sz="4400" dirty="0"/>
              <a:t>Psychological Red Flags – Part 1 </a:t>
            </a:r>
            <a:br>
              <a:rPr lang="en-US" sz="4400" dirty="0"/>
            </a:br>
            <a:endParaRPr lang="en-US" dirty="0"/>
          </a:p>
        </p:txBody>
      </p:sp>
      <p:sp>
        <p:nvSpPr>
          <p:cNvPr id="3" name="Content Placeholder 2">
            <a:extLst>
              <a:ext uri="{FF2B5EF4-FFF2-40B4-BE49-F238E27FC236}">
                <a16:creationId xmlns:a16="http://schemas.microsoft.com/office/drawing/2014/main" id="{8A83D8E0-1313-E3C6-AF22-9AEE81D3584B}"/>
              </a:ext>
            </a:extLst>
          </p:cNvPr>
          <p:cNvSpPr>
            <a:spLocks noGrp="1"/>
          </p:cNvSpPr>
          <p:nvPr>
            <p:ph idx="1"/>
          </p:nvPr>
        </p:nvSpPr>
        <p:spPr/>
        <p:txBody>
          <a:bodyPr>
            <a:normAutofit fontScale="92500" lnSpcReduction="10000"/>
          </a:bodyPr>
          <a:lstStyle/>
          <a:p>
            <a:pPr>
              <a:buClr>
                <a:schemeClr val="accent1">
                  <a:lumMod val="60000"/>
                  <a:lumOff val="40000"/>
                </a:schemeClr>
              </a:buClr>
            </a:pPr>
            <a:r>
              <a:rPr lang="en-US" sz="3000" dirty="0"/>
              <a:t>Has extreme anxiety surrounding consequences for seemingly minor infractions (for example, being late or not answering a phone call)</a:t>
            </a:r>
          </a:p>
          <a:p>
            <a:pPr>
              <a:buClr>
                <a:schemeClr val="accent1">
                  <a:lumMod val="60000"/>
                  <a:lumOff val="40000"/>
                </a:schemeClr>
              </a:buClr>
            </a:pPr>
            <a:r>
              <a:rPr lang="en-US" sz="3000" b="0" i="0" dirty="0">
                <a:solidFill>
                  <a:schemeClr val="tx1"/>
                </a:solidFill>
                <a:effectLst/>
              </a:rPr>
              <a:t>Unable to concentrate or provide basic information including age, address or time</a:t>
            </a:r>
          </a:p>
          <a:p>
            <a:pPr>
              <a:buClr>
                <a:schemeClr val="accent1">
                  <a:lumMod val="60000"/>
                  <a:lumOff val="40000"/>
                </a:schemeClr>
              </a:buClr>
            </a:pPr>
            <a:r>
              <a:rPr lang="en-US" sz="3000" b="0" i="0" dirty="0">
                <a:solidFill>
                  <a:schemeClr val="tx1"/>
                </a:solidFill>
                <a:effectLst/>
              </a:rPr>
              <a:t>Gives confusing or contradicting information</a:t>
            </a:r>
          </a:p>
          <a:p>
            <a:pPr>
              <a:buClr>
                <a:schemeClr val="accent1">
                  <a:lumMod val="60000"/>
                  <a:lumOff val="40000"/>
                </a:schemeClr>
              </a:buClr>
            </a:pPr>
            <a:r>
              <a:rPr lang="en-US" sz="3000" b="0" i="0" dirty="0">
                <a:solidFill>
                  <a:schemeClr val="tx1"/>
                </a:solidFill>
                <a:effectLst/>
              </a:rPr>
              <a:t>Abuses substances</a:t>
            </a:r>
          </a:p>
          <a:p>
            <a:pPr>
              <a:buClr>
                <a:schemeClr val="accent1">
                  <a:lumMod val="60000"/>
                  <a:lumOff val="40000"/>
                </a:schemeClr>
              </a:buClr>
            </a:pPr>
            <a:r>
              <a:rPr lang="en-US" sz="3000" b="0" i="0" dirty="0">
                <a:solidFill>
                  <a:schemeClr val="tx1"/>
                </a:solidFill>
                <a:effectLst/>
              </a:rPr>
              <a:t>Has depression or anxiety</a:t>
            </a:r>
          </a:p>
          <a:p>
            <a:pPr>
              <a:buClr>
                <a:schemeClr val="accent1">
                  <a:lumMod val="60000"/>
                  <a:lumOff val="40000"/>
                </a:schemeClr>
              </a:buClr>
            </a:pPr>
            <a:r>
              <a:rPr lang="en-US" sz="3000" b="0" i="0" dirty="0">
                <a:solidFill>
                  <a:schemeClr val="tx1"/>
                </a:solidFill>
                <a:effectLst/>
              </a:rPr>
              <a:t>Appears nervous or avoids eye contact</a:t>
            </a:r>
          </a:p>
          <a:p>
            <a:pPr>
              <a:buClr>
                <a:schemeClr val="accent1">
                  <a:lumMod val="60000"/>
                  <a:lumOff val="40000"/>
                </a:schemeClr>
              </a:buClr>
            </a:pPr>
            <a:endParaRPr lang="en-US" sz="2800" b="0" i="0" dirty="0">
              <a:solidFill>
                <a:schemeClr val="tx1"/>
              </a:solidFill>
              <a:effectLst/>
            </a:endParaRPr>
          </a:p>
          <a:p>
            <a:pPr>
              <a:buClr>
                <a:schemeClr val="accent1">
                  <a:lumMod val="60000"/>
                  <a:lumOff val="40000"/>
                </a:schemeClr>
              </a:buClr>
            </a:pPr>
            <a:endParaRPr lang="en-US" sz="2800" dirty="0"/>
          </a:p>
        </p:txBody>
      </p:sp>
    </p:spTree>
    <p:extLst>
      <p:ext uri="{BB962C8B-B14F-4D97-AF65-F5344CB8AC3E}">
        <p14:creationId xmlns:p14="http://schemas.microsoft.com/office/powerpoint/2010/main" val="288946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90FD-37B2-2C8D-BA34-CA0B2AC04D5A}"/>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6C364323-8A6A-FC75-E91F-12DBCF7C554E}"/>
              </a:ext>
            </a:extLst>
          </p:cNvPr>
          <p:cNvSpPr>
            <a:spLocks noGrp="1"/>
          </p:cNvSpPr>
          <p:nvPr>
            <p:ph idx="1"/>
          </p:nvPr>
        </p:nvSpPr>
        <p:spPr>
          <a:xfrm>
            <a:off x="849759" y="2065983"/>
            <a:ext cx="10427840" cy="4339299"/>
          </a:xfrm>
        </p:spPr>
        <p:txBody>
          <a:bodyPr vert="horz" lIns="91440" tIns="45720" rIns="91440" bIns="45720" rtlCol="0" anchor="t">
            <a:normAutofit lnSpcReduction="10000"/>
          </a:bodyPr>
          <a:lstStyle/>
          <a:p>
            <a:pPr marL="0" indent="0">
              <a:buClr>
                <a:srgbClr val="8AD0D6"/>
              </a:buClr>
              <a:buNone/>
            </a:pPr>
            <a:r>
              <a:rPr lang="en-US" sz="2800" dirty="0"/>
              <a:t>Human  Trafficking involves the use of Force, Fraud, Coercion to obtain some type of labor and commercial sex act.</a:t>
            </a:r>
          </a:p>
          <a:p>
            <a:pPr marL="0" indent="0">
              <a:buClr>
                <a:srgbClr val="8AD0D6"/>
              </a:buClr>
              <a:buNone/>
            </a:pPr>
            <a:endParaRPr lang="en-US" sz="1400" dirty="0"/>
          </a:p>
          <a:p>
            <a:pPr>
              <a:spcBef>
                <a:spcPts val="1600"/>
              </a:spcBef>
            </a:pPr>
            <a:r>
              <a:rPr lang="en-US" sz="2800" b="1" dirty="0"/>
              <a:t>Force: </a:t>
            </a:r>
            <a:r>
              <a:rPr lang="en-US" sz="2800" dirty="0"/>
              <a:t>The use of Physical power (example: beating, Physical restraint, rape)</a:t>
            </a:r>
          </a:p>
          <a:p>
            <a:pPr>
              <a:spcBef>
                <a:spcPts val="1600"/>
              </a:spcBef>
            </a:pPr>
            <a:r>
              <a:rPr lang="en-US" sz="2800" b="1" dirty="0"/>
              <a:t>Fraud: </a:t>
            </a:r>
            <a:r>
              <a:rPr lang="en-US" sz="2800" dirty="0"/>
              <a:t>The use of false Promises (example: Promising payment or citizenship of work.)</a:t>
            </a:r>
          </a:p>
          <a:p>
            <a:pPr>
              <a:spcBef>
                <a:spcPts val="1600"/>
              </a:spcBef>
            </a:pPr>
            <a:r>
              <a:rPr lang="en-US" sz="2800" b="1" dirty="0"/>
              <a:t>Coercion: </a:t>
            </a:r>
            <a:r>
              <a:rPr lang="en-US" sz="2800" dirty="0"/>
              <a:t>Threats of harm( example: blackmail)</a:t>
            </a:r>
          </a:p>
          <a:p>
            <a:pPr marL="0" indent="0">
              <a:buClr>
                <a:srgbClr val="8AD0D6"/>
              </a:buClr>
              <a:buNone/>
            </a:pPr>
            <a:endParaRPr lang="en-US" sz="2600" dirty="0"/>
          </a:p>
          <a:p>
            <a:pPr marL="0" indent="0">
              <a:buNone/>
            </a:pPr>
            <a:endParaRPr lang="en-US" dirty="0"/>
          </a:p>
        </p:txBody>
      </p:sp>
    </p:spTree>
    <p:extLst>
      <p:ext uri="{BB962C8B-B14F-4D97-AF65-F5344CB8AC3E}">
        <p14:creationId xmlns:p14="http://schemas.microsoft.com/office/powerpoint/2010/main" val="727715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46C8-168A-945D-86B9-DACE0740560A}"/>
              </a:ext>
            </a:extLst>
          </p:cNvPr>
          <p:cNvSpPr>
            <a:spLocks noGrp="1"/>
          </p:cNvSpPr>
          <p:nvPr>
            <p:ph type="title"/>
          </p:nvPr>
        </p:nvSpPr>
        <p:spPr/>
        <p:txBody>
          <a:bodyPr/>
          <a:lstStyle/>
          <a:p>
            <a:r>
              <a:rPr lang="en-US" sz="4400" dirty="0"/>
              <a:t>Psychological Red Flags – Part 2</a:t>
            </a:r>
            <a:br>
              <a:rPr lang="en-US" sz="4400" dirty="0"/>
            </a:br>
            <a:endParaRPr lang="en-US" dirty="0"/>
          </a:p>
        </p:txBody>
      </p:sp>
      <p:sp>
        <p:nvSpPr>
          <p:cNvPr id="3" name="Content Placeholder 2">
            <a:extLst>
              <a:ext uri="{FF2B5EF4-FFF2-40B4-BE49-F238E27FC236}">
                <a16:creationId xmlns:a16="http://schemas.microsoft.com/office/drawing/2014/main" id="{8A83D8E0-1313-E3C6-AF22-9AEE81D3584B}"/>
              </a:ext>
            </a:extLst>
          </p:cNvPr>
          <p:cNvSpPr>
            <a:spLocks noGrp="1"/>
          </p:cNvSpPr>
          <p:nvPr>
            <p:ph idx="1"/>
          </p:nvPr>
        </p:nvSpPr>
        <p:spPr/>
        <p:txBody>
          <a:bodyPr>
            <a:normAutofit/>
          </a:bodyPr>
          <a:lstStyle/>
          <a:p>
            <a:pPr>
              <a:buClr>
                <a:schemeClr val="accent1">
                  <a:lumMod val="60000"/>
                  <a:lumOff val="40000"/>
                </a:schemeClr>
              </a:buClr>
            </a:pPr>
            <a:r>
              <a:rPr lang="en-US" sz="2800" b="0" i="0" dirty="0">
                <a:solidFill>
                  <a:schemeClr val="tx1"/>
                </a:solidFill>
                <a:effectLst/>
              </a:rPr>
              <a:t>Has post-traumatic stress disorder</a:t>
            </a:r>
          </a:p>
          <a:p>
            <a:pPr>
              <a:buClr>
                <a:schemeClr val="accent1">
                  <a:lumMod val="60000"/>
                  <a:lumOff val="40000"/>
                </a:schemeClr>
              </a:buClr>
            </a:pPr>
            <a:r>
              <a:rPr lang="en-US" sz="2800" dirty="0"/>
              <a:t>Emotional detachment or flat affect</a:t>
            </a:r>
          </a:p>
          <a:p>
            <a:pPr>
              <a:buClr>
                <a:schemeClr val="accent1">
                  <a:lumMod val="60000"/>
                  <a:lumOff val="40000"/>
                </a:schemeClr>
              </a:buClr>
            </a:pPr>
            <a:r>
              <a:rPr lang="en-US" sz="2800" dirty="0"/>
              <a:t>Lack of eye contact</a:t>
            </a:r>
          </a:p>
          <a:p>
            <a:pPr>
              <a:buClr>
                <a:schemeClr val="accent1">
                  <a:lumMod val="60000"/>
                  <a:lumOff val="40000"/>
                </a:schemeClr>
              </a:buClr>
            </a:pPr>
            <a:r>
              <a:rPr lang="en-US" sz="2800" dirty="0"/>
              <a:t>Physical and emotional abuse</a:t>
            </a:r>
          </a:p>
          <a:p>
            <a:pPr>
              <a:buClr>
                <a:schemeClr val="accent1">
                  <a:lumMod val="60000"/>
                  <a:lumOff val="40000"/>
                </a:schemeClr>
              </a:buClr>
            </a:pPr>
            <a:endParaRPr lang="en-US" sz="2800" dirty="0"/>
          </a:p>
          <a:p>
            <a:pPr>
              <a:buClr>
                <a:schemeClr val="accent1">
                  <a:lumMod val="60000"/>
                  <a:lumOff val="40000"/>
                </a:schemeClr>
              </a:buClr>
            </a:pPr>
            <a:endParaRPr lang="en-US" sz="2800" b="0" i="0" dirty="0">
              <a:solidFill>
                <a:schemeClr val="tx1"/>
              </a:solidFill>
              <a:effectLst/>
            </a:endParaRPr>
          </a:p>
          <a:p>
            <a:pPr>
              <a:buClr>
                <a:schemeClr val="accent1">
                  <a:lumMod val="60000"/>
                  <a:lumOff val="40000"/>
                </a:schemeClr>
              </a:buClr>
            </a:pPr>
            <a:endParaRPr lang="en-US" sz="2800" dirty="0"/>
          </a:p>
        </p:txBody>
      </p:sp>
    </p:spTree>
    <p:extLst>
      <p:ext uri="{BB962C8B-B14F-4D97-AF65-F5344CB8AC3E}">
        <p14:creationId xmlns:p14="http://schemas.microsoft.com/office/powerpoint/2010/main" val="1137554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8FF8-BCB7-A054-4B4D-DEFD5A8CF67C}"/>
              </a:ext>
            </a:extLst>
          </p:cNvPr>
          <p:cNvSpPr>
            <a:spLocks noGrp="1"/>
          </p:cNvSpPr>
          <p:nvPr>
            <p:ph type="title"/>
          </p:nvPr>
        </p:nvSpPr>
        <p:spPr/>
        <p:txBody>
          <a:bodyPr/>
          <a:lstStyle/>
          <a:p>
            <a:r>
              <a:rPr lang="en-US" dirty="0"/>
              <a:t>Medical Red Flags – Part 1</a:t>
            </a:r>
          </a:p>
        </p:txBody>
      </p:sp>
      <p:sp>
        <p:nvSpPr>
          <p:cNvPr id="3" name="Content Placeholder 2">
            <a:extLst>
              <a:ext uri="{FF2B5EF4-FFF2-40B4-BE49-F238E27FC236}">
                <a16:creationId xmlns:a16="http://schemas.microsoft.com/office/drawing/2014/main" id="{6A703244-F838-E776-8370-939753AFCD0B}"/>
              </a:ext>
            </a:extLst>
          </p:cNvPr>
          <p:cNvSpPr>
            <a:spLocks noGrp="1"/>
          </p:cNvSpPr>
          <p:nvPr>
            <p:ph idx="1"/>
          </p:nvPr>
        </p:nvSpPr>
        <p:spPr>
          <a:xfrm>
            <a:off x="1103312" y="2052918"/>
            <a:ext cx="9404723" cy="4195481"/>
          </a:xfrm>
        </p:spPr>
        <p:txBody>
          <a:bodyPr>
            <a:normAutofit fontScale="92500" lnSpcReduction="20000"/>
          </a:bodyPr>
          <a:lstStyle/>
          <a:p>
            <a:pPr>
              <a:buClr>
                <a:schemeClr val="accent1">
                  <a:lumMod val="60000"/>
                  <a:lumOff val="40000"/>
                </a:schemeClr>
              </a:buClr>
            </a:pPr>
            <a:r>
              <a:rPr lang="en-US" sz="2800" dirty="0"/>
              <a:t>STDs, HIV, AIDs, pelvic pain, rectal trauma, frequent UTIs</a:t>
            </a:r>
          </a:p>
          <a:p>
            <a:pPr>
              <a:buClr>
                <a:schemeClr val="accent1">
                  <a:lumMod val="60000"/>
                  <a:lumOff val="40000"/>
                </a:schemeClr>
              </a:buClr>
            </a:pPr>
            <a:r>
              <a:rPr lang="en-US" sz="2800" dirty="0"/>
              <a:t>Unwanted pregnancies resulting from rape or prostitution</a:t>
            </a:r>
          </a:p>
          <a:p>
            <a:pPr>
              <a:buClr>
                <a:schemeClr val="accent1">
                  <a:lumMod val="60000"/>
                  <a:lumOff val="40000"/>
                </a:schemeClr>
              </a:buClr>
            </a:pPr>
            <a:r>
              <a:rPr lang="en-US" sz="2800" dirty="0"/>
              <a:t>Infertility from untreated STDs or botched abortions</a:t>
            </a:r>
          </a:p>
          <a:p>
            <a:pPr>
              <a:buClr>
                <a:schemeClr val="accent1">
                  <a:lumMod val="60000"/>
                  <a:lumOff val="40000"/>
                </a:schemeClr>
              </a:buClr>
            </a:pPr>
            <a:r>
              <a:rPr lang="en-US" sz="2800" dirty="0"/>
              <a:t>Infections caused by unsanitary environments and living conditions</a:t>
            </a:r>
          </a:p>
          <a:p>
            <a:pPr>
              <a:buClr>
                <a:schemeClr val="accent1">
                  <a:lumMod val="60000"/>
                  <a:lumOff val="40000"/>
                </a:schemeClr>
              </a:buClr>
            </a:pPr>
            <a:r>
              <a:rPr lang="en-US" sz="2800" dirty="0"/>
              <a:t>Chronic medical conditions due to working environment</a:t>
            </a:r>
          </a:p>
          <a:p>
            <a:pPr>
              <a:buClr>
                <a:schemeClr val="accent1">
                  <a:lumMod val="60000"/>
                  <a:lumOff val="40000"/>
                </a:schemeClr>
              </a:buClr>
            </a:pPr>
            <a:r>
              <a:rPr lang="en-US" sz="2800" b="0" i="0" dirty="0">
                <a:solidFill>
                  <a:schemeClr val="tx1"/>
                </a:solidFill>
                <a:effectLst/>
              </a:rPr>
              <a:t>Unwilling to answer questions about their health</a:t>
            </a:r>
          </a:p>
          <a:p>
            <a:pPr>
              <a:buClr>
                <a:schemeClr val="accent1">
                  <a:lumMod val="60000"/>
                  <a:lumOff val="40000"/>
                </a:schemeClr>
              </a:buClr>
            </a:pPr>
            <a:r>
              <a:rPr lang="en-US" sz="2800" b="0" i="0" dirty="0">
                <a:solidFill>
                  <a:schemeClr val="tx1"/>
                </a:solidFill>
                <a:effectLst/>
              </a:rPr>
              <a:t>Reports a high number of sexual encounters</a:t>
            </a:r>
          </a:p>
          <a:p>
            <a:endParaRPr lang="en-US" sz="2800" b="0" i="0" dirty="0">
              <a:solidFill>
                <a:schemeClr val="tx1"/>
              </a:solidFill>
              <a:effectLst/>
            </a:endParaRPr>
          </a:p>
          <a:p>
            <a:endParaRPr lang="en-US" sz="2800" dirty="0"/>
          </a:p>
        </p:txBody>
      </p:sp>
    </p:spTree>
    <p:extLst>
      <p:ext uri="{BB962C8B-B14F-4D97-AF65-F5344CB8AC3E}">
        <p14:creationId xmlns:p14="http://schemas.microsoft.com/office/powerpoint/2010/main" val="19896847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167C-9851-9035-88B4-D3989FE85D36}"/>
              </a:ext>
            </a:extLst>
          </p:cNvPr>
          <p:cNvSpPr>
            <a:spLocks noGrp="1"/>
          </p:cNvSpPr>
          <p:nvPr>
            <p:ph type="title"/>
          </p:nvPr>
        </p:nvSpPr>
        <p:spPr/>
        <p:txBody>
          <a:bodyPr/>
          <a:lstStyle/>
          <a:p>
            <a:r>
              <a:rPr lang="en-US" dirty="0"/>
              <a:t>Medical Red Flags – Part 2</a:t>
            </a:r>
          </a:p>
        </p:txBody>
      </p:sp>
      <p:sp>
        <p:nvSpPr>
          <p:cNvPr id="3" name="Content Placeholder 2">
            <a:extLst>
              <a:ext uri="{FF2B5EF4-FFF2-40B4-BE49-F238E27FC236}">
                <a16:creationId xmlns:a16="http://schemas.microsoft.com/office/drawing/2014/main" id="{D78C3252-2290-D447-46A0-CA9B7CBAFA31}"/>
              </a:ext>
            </a:extLst>
          </p:cNvPr>
          <p:cNvSpPr>
            <a:spLocks noGrp="1"/>
          </p:cNvSpPr>
          <p:nvPr>
            <p:ph idx="1"/>
          </p:nvPr>
        </p:nvSpPr>
        <p:spPr>
          <a:xfrm>
            <a:off x="909407" y="1570686"/>
            <a:ext cx="10373185" cy="5287314"/>
          </a:xfrm>
        </p:spPr>
        <p:txBody>
          <a:bodyPr>
            <a:normAutofit fontScale="92500" lnSpcReduction="20000"/>
          </a:bodyPr>
          <a:lstStyle/>
          <a:p>
            <a:pPr>
              <a:buClr>
                <a:schemeClr val="accent1">
                  <a:lumMod val="60000"/>
                  <a:lumOff val="40000"/>
                </a:schemeClr>
              </a:buClr>
            </a:pPr>
            <a:r>
              <a:rPr lang="en-US" sz="3000" b="0" i="0" dirty="0">
                <a:solidFill>
                  <a:schemeClr val="tx1"/>
                </a:solidFill>
                <a:effectLst/>
              </a:rPr>
              <a:t>Fractures or burns</a:t>
            </a:r>
          </a:p>
          <a:p>
            <a:pPr>
              <a:buClr>
                <a:schemeClr val="accent1">
                  <a:lumMod val="60000"/>
                  <a:lumOff val="40000"/>
                </a:schemeClr>
              </a:buClr>
            </a:pPr>
            <a:r>
              <a:rPr lang="en-US" sz="3000" b="0" i="0" dirty="0">
                <a:solidFill>
                  <a:schemeClr val="tx1"/>
                </a:solidFill>
                <a:effectLst/>
              </a:rPr>
              <a:t>Bruising</a:t>
            </a:r>
          </a:p>
          <a:p>
            <a:pPr>
              <a:buClr>
                <a:schemeClr val="accent1">
                  <a:lumMod val="60000"/>
                  <a:lumOff val="40000"/>
                </a:schemeClr>
              </a:buClr>
            </a:pPr>
            <a:r>
              <a:rPr lang="en-US" sz="3000" b="0" i="0" dirty="0">
                <a:solidFill>
                  <a:schemeClr val="tx1"/>
                </a:solidFill>
                <a:effectLst/>
              </a:rPr>
              <a:t>Gastrointestinal problems</a:t>
            </a:r>
          </a:p>
          <a:p>
            <a:pPr>
              <a:buClr>
                <a:schemeClr val="accent1">
                  <a:lumMod val="60000"/>
                  <a:lumOff val="40000"/>
                </a:schemeClr>
              </a:buClr>
            </a:pPr>
            <a:r>
              <a:rPr lang="en-US" sz="3000" b="0" i="0" dirty="0">
                <a:solidFill>
                  <a:schemeClr val="tx1"/>
                </a:solidFill>
                <a:effectLst/>
              </a:rPr>
              <a:t>Skin or respiratory problems caused by exposure to agricultural or other chemicals</a:t>
            </a:r>
          </a:p>
          <a:p>
            <a:pPr>
              <a:buClr>
                <a:schemeClr val="accent1">
                  <a:lumMod val="60000"/>
                  <a:lumOff val="40000"/>
                </a:schemeClr>
              </a:buClr>
            </a:pPr>
            <a:r>
              <a:rPr lang="en-US" sz="3000" b="0" i="0" dirty="0">
                <a:solidFill>
                  <a:schemeClr val="tx1"/>
                </a:solidFill>
                <a:effectLst/>
              </a:rPr>
              <a:t>Communicable and non-communicable diseases</a:t>
            </a:r>
          </a:p>
          <a:p>
            <a:pPr>
              <a:buClr>
                <a:schemeClr val="accent1">
                  <a:lumMod val="60000"/>
                  <a:lumOff val="40000"/>
                </a:schemeClr>
              </a:buClr>
            </a:pPr>
            <a:r>
              <a:rPr lang="en-US" sz="3000" b="0" i="0" dirty="0">
                <a:solidFill>
                  <a:schemeClr val="tx1"/>
                </a:solidFill>
                <a:effectLst/>
              </a:rPr>
              <a:t>Oral health issues, including broken teeth</a:t>
            </a:r>
          </a:p>
          <a:p>
            <a:pPr>
              <a:buClr>
                <a:schemeClr val="accent1">
                  <a:lumMod val="60000"/>
                  <a:lumOff val="40000"/>
                </a:schemeClr>
              </a:buClr>
            </a:pPr>
            <a:r>
              <a:rPr lang="en-US" sz="3000" b="0" i="0" dirty="0">
                <a:solidFill>
                  <a:schemeClr val="tx1"/>
                </a:solidFill>
                <a:effectLst/>
              </a:rPr>
              <a:t>Chronic pain</a:t>
            </a:r>
          </a:p>
          <a:p>
            <a:pPr>
              <a:buClr>
                <a:schemeClr val="accent1">
                  <a:lumMod val="60000"/>
                  <a:lumOff val="40000"/>
                </a:schemeClr>
              </a:buClr>
            </a:pPr>
            <a:r>
              <a:rPr lang="en-US" sz="3000" b="0" i="0" dirty="0">
                <a:solidFill>
                  <a:schemeClr val="tx1"/>
                </a:solidFill>
                <a:effectLst/>
              </a:rPr>
              <a:t>Signs of concussions, traumatic brain injuries or unexplained memory loss</a:t>
            </a:r>
          </a:p>
          <a:p>
            <a:pPr>
              <a:buClr>
                <a:schemeClr val="accent1">
                  <a:lumMod val="60000"/>
                  <a:lumOff val="40000"/>
                </a:schemeClr>
              </a:buClr>
            </a:pPr>
            <a:r>
              <a:rPr lang="en-US" sz="3000" b="0" i="0" dirty="0">
                <a:solidFill>
                  <a:schemeClr val="tx1"/>
                </a:solidFill>
                <a:effectLst/>
              </a:rPr>
              <a:t>Malnutrition or obesity</a:t>
            </a:r>
          </a:p>
          <a:p>
            <a:endParaRPr lang="en-US" dirty="0">
              <a:solidFill>
                <a:schemeClr val="tx1"/>
              </a:solidFill>
            </a:endParaRPr>
          </a:p>
        </p:txBody>
      </p:sp>
    </p:spTree>
    <p:extLst>
      <p:ext uri="{BB962C8B-B14F-4D97-AF65-F5344CB8AC3E}">
        <p14:creationId xmlns:p14="http://schemas.microsoft.com/office/powerpoint/2010/main" val="2936574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0210-947E-DBBC-74BA-FF1CD6770BB3}"/>
              </a:ext>
            </a:extLst>
          </p:cNvPr>
          <p:cNvSpPr>
            <a:spLocks noGrp="1"/>
          </p:cNvSpPr>
          <p:nvPr>
            <p:ph type="title"/>
          </p:nvPr>
        </p:nvSpPr>
        <p:spPr/>
        <p:txBody>
          <a:bodyPr>
            <a:normAutofit/>
          </a:bodyPr>
          <a:lstStyle/>
          <a:p>
            <a:r>
              <a:rPr lang="en-US" dirty="0"/>
              <a:t>Physical Red Flags</a:t>
            </a:r>
          </a:p>
        </p:txBody>
      </p:sp>
      <p:sp>
        <p:nvSpPr>
          <p:cNvPr id="3" name="Content Placeholder 2">
            <a:extLst>
              <a:ext uri="{FF2B5EF4-FFF2-40B4-BE49-F238E27FC236}">
                <a16:creationId xmlns:a16="http://schemas.microsoft.com/office/drawing/2014/main" id="{602D4EF5-EC2D-6F26-55AC-C3FB8E314B1E}"/>
              </a:ext>
            </a:extLst>
          </p:cNvPr>
          <p:cNvSpPr>
            <a:spLocks noGrp="1"/>
          </p:cNvSpPr>
          <p:nvPr>
            <p:ph idx="1"/>
          </p:nvPr>
        </p:nvSpPr>
        <p:spPr/>
        <p:txBody>
          <a:bodyPr>
            <a:normAutofit/>
          </a:bodyPr>
          <a:lstStyle/>
          <a:p>
            <a:pPr>
              <a:buClr>
                <a:schemeClr val="accent1">
                  <a:lumMod val="60000"/>
                  <a:lumOff val="40000"/>
                </a:schemeClr>
              </a:buClr>
            </a:pPr>
            <a:r>
              <a:rPr lang="en-US" sz="2800" dirty="0"/>
              <a:t>Poor personal hygiene</a:t>
            </a:r>
          </a:p>
          <a:p>
            <a:pPr>
              <a:buClr>
                <a:schemeClr val="accent1">
                  <a:lumMod val="60000"/>
                  <a:lumOff val="40000"/>
                </a:schemeClr>
              </a:buClr>
            </a:pPr>
            <a:r>
              <a:rPr lang="en-US" sz="2800" dirty="0"/>
              <a:t>Dangerous workplace conditions</a:t>
            </a:r>
          </a:p>
          <a:p>
            <a:pPr>
              <a:buClr>
                <a:schemeClr val="accent1">
                  <a:lumMod val="60000"/>
                  <a:lumOff val="40000"/>
                </a:schemeClr>
              </a:buClr>
            </a:pPr>
            <a:r>
              <a:rPr lang="en-US" sz="2800" dirty="0"/>
              <a:t>Lack of medical care</a:t>
            </a:r>
          </a:p>
          <a:p>
            <a:pPr>
              <a:buClr>
                <a:schemeClr val="accent1">
                  <a:lumMod val="60000"/>
                  <a:lumOff val="40000"/>
                </a:schemeClr>
              </a:buClr>
            </a:pPr>
            <a:r>
              <a:rPr lang="en-US" sz="2800" dirty="0"/>
              <a:t>Inhumane living conditions</a:t>
            </a:r>
          </a:p>
          <a:p>
            <a:endParaRPr lang="en-US" dirty="0"/>
          </a:p>
        </p:txBody>
      </p:sp>
    </p:spTree>
    <p:extLst>
      <p:ext uri="{BB962C8B-B14F-4D97-AF65-F5344CB8AC3E}">
        <p14:creationId xmlns:p14="http://schemas.microsoft.com/office/powerpoint/2010/main" val="3738106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633-5224-80A3-7CB1-A7183981F0AA}"/>
              </a:ext>
            </a:extLst>
          </p:cNvPr>
          <p:cNvSpPr>
            <a:spLocks noGrp="1"/>
          </p:cNvSpPr>
          <p:nvPr>
            <p:ph type="title"/>
          </p:nvPr>
        </p:nvSpPr>
        <p:spPr/>
        <p:txBody>
          <a:bodyPr/>
          <a:lstStyle/>
          <a:p>
            <a:r>
              <a:rPr lang="en-US" dirty="0"/>
              <a:t>Behavioral Red Flags</a:t>
            </a:r>
          </a:p>
        </p:txBody>
      </p:sp>
      <p:sp>
        <p:nvSpPr>
          <p:cNvPr id="3" name="Content Placeholder 2">
            <a:extLst>
              <a:ext uri="{FF2B5EF4-FFF2-40B4-BE49-F238E27FC236}">
                <a16:creationId xmlns:a16="http://schemas.microsoft.com/office/drawing/2014/main" id="{2D9992FC-4742-2CD0-F12F-6C0C2F4FA2CD}"/>
              </a:ext>
            </a:extLst>
          </p:cNvPr>
          <p:cNvSpPr>
            <a:spLocks noGrp="1"/>
          </p:cNvSpPr>
          <p:nvPr>
            <p:ph idx="1"/>
          </p:nvPr>
        </p:nvSpPr>
        <p:spPr/>
        <p:txBody>
          <a:bodyPr>
            <a:normAutofit/>
          </a:bodyPr>
          <a:lstStyle/>
          <a:p>
            <a:pPr>
              <a:buClr>
                <a:schemeClr val="accent1">
                  <a:lumMod val="60000"/>
                  <a:lumOff val="40000"/>
                </a:schemeClr>
              </a:buClr>
            </a:pPr>
            <a:r>
              <a:rPr lang="en-US" sz="2800" dirty="0"/>
              <a:t>Unable to provide physical address</a:t>
            </a:r>
          </a:p>
          <a:p>
            <a:pPr>
              <a:buClr>
                <a:schemeClr val="accent1">
                  <a:lumMod val="60000"/>
                  <a:lumOff val="40000"/>
                </a:schemeClr>
              </a:buClr>
            </a:pPr>
            <a:r>
              <a:rPr lang="en-US" sz="2800" dirty="0"/>
              <a:t>Refers to significant other as “Daddy”</a:t>
            </a:r>
          </a:p>
          <a:p>
            <a:pPr>
              <a:buClr>
                <a:schemeClr val="accent1">
                  <a:lumMod val="60000"/>
                  <a:lumOff val="40000"/>
                </a:schemeClr>
              </a:buClr>
            </a:pPr>
            <a:r>
              <a:rPr lang="en-US" sz="2800" dirty="0"/>
              <a:t>References life as “the game” or “the life”</a:t>
            </a:r>
          </a:p>
          <a:p>
            <a:pPr>
              <a:buClr>
                <a:schemeClr val="accent1">
                  <a:lumMod val="60000"/>
                  <a:lumOff val="40000"/>
                </a:schemeClr>
              </a:buClr>
            </a:pPr>
            <a:r>
              <a:rPr lang="en-US" sz="2800" dirty="0"/>
              <a:t>Minimal information about living conditions and whereabouts</a:t>
            </a:r>
          </a:p>
          <a:p>
            <a:pPr>
              <a:buClr>
                <a:schemeClr val="accent1">
                  <a:lumMod val="60000"/>
                  <a:lumOff val="40000"/>
                </a:schemeClr>
              </a:buClr>
            </a:pPr>
            <a:r>
              <a:rPr lang="en-US" sz="2800" dirty="0"/>
              <a:t>Isolation from friends or family members</a:t>
            </a:r>
          </a:p>
        </p:txBody>
      </p:sp>
    </p:spTree>
    <p:extLst>
      <p:ext uri="{BB962C8B-B14F-4D97-AF65-F5344CB8AC3E}">
        <p14:creationId xmlns:p14="http://schemas.microsoft.com/office/powerpoint/2010/main" val="1428822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438-B2E1-6C92-06B5-168CC1A5EC37}"/>
              </a:ext>
            </a:extLst>
          </p:cNvPr>
          <p:cNvSpPr>
            <a:spLocks noGrp="1"/>
          </p:cNvSpPr>
          <p:nvPr>
            <p:ph type="title"/>
          </p:nvPr>
        </p:nvSpPr>
        <p:spPr>
          <a:xfrm>
            <a:off x="646111" y="530209"/>
            <a:ext cx="11225591" cy="1400530"/>
          </a:xfrm>
        </p:spPr>
        <p:txBody>
          <a:bodyPr/>
          <a:lstStyle/>
          <a:p>
            <a:r>
              <a:rPr lang="en-US" sz="3600" dirty="0"/>
              <a:t>Assessment Questions for Youth in a </a:t>
            </a:r>
            <a:br>
              <a:rPr lang="en-US" sz="3600" dirty="0"/>
            </a:br>
            <a:r>
              <a:rPr lang="en-US" sz="3600" dirty="0"/>
              <a:t>Potential Sex Trafficking Situation</a:t>
            </a:r>
          </a:p>
        </p:txBody>
      </p:sp>
      <p:sp>
        <p:nvSpPr>
          <p:cNvPr id="4" name="TextBox 3">
            <a:extLst>
              <a:ext uri="{FF2B5EF4-FFF2-40B4-BE49-F238E27FC236}">
                <a16:creationId xmlns:a16="http://schemas.microsoft.com/office/drawing/2014/main" id="{DA7D2123-D2E3-B77A-E359-2AE3DC142DC1}"/>
              </a:ext>
            </a:extLst>
          </p:cNvPr>
          <p:cNvSpPr txBox="1"/>
          <p:nvPr/>
        </p:nvSpPr>
        <p:spPr>
          <a:xfrm>
            <a:off x="929899" y="2273513"/>
            <a:ext cx="10321870" cy="3970318"/>
          </a:xfrm>
          <a:prstGeom prst="rect">
            <a:avLst/>
          </a:prstGeom>
          <a:noFill/>
        </p:spPr>
        <p:txBody>
          <a:bodyPr wrap="square" rtlCol="0">
            <a:spAutoFit/>
          </a:bodyPr>
          <a:lstStyle/>
          <a:p>
            <a:r>
              <a:rPr lang="en-US" sz="2800" dirty="0"/>
              <a:t>Staff working with vulnerable youth may use the following questions to help determine if the youth is or has been in a trafficking situation. </a:t>
            </a:r>
          </a:p>
          <a:p>
            <a:endParaRPr lang="en-US" sz="2800" dirty="0"/>
          </a:p>
          <a:p>
            <a:r>
              <a:rPr lang="en-US" sz="2800" dirty="0"/>
              <a:t>Assessment questions are best to use after building rapport with the youth.</a:t>
            </a:r>
          </a:p>
          <a:p>
            <a:endParaRPr lang="en-US" sz="2800" dirty="0"/>
          </a:p>
          <a:p>
            <a:r>
              <a:rPr lang="en-US" sz="2800" dirty="0"/>
              <a:t>Note: </a:t>
            </a:r>
          </a:p>
          <a:p>
            <a:r>
              <a:rPr lang="en-US" sz="2800" dirty="0"/>
              <a:t>Use “to leave/to leave home” instead of “running away”.</a:t>
            </a:r>
          </a:p>
        </p:txBody>
      </p:sp>
    </p:spTree>
    <p:extLst>
      <p:ext uri="{BB962C8B-B14F-4D97-AF65-F5344CB8AC3E}">
        <p14:creationId xmlns:p14="http://schemas.microsoft.com/office/powerpoint/2010/main" val="1658839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438-B2E1-6C92-06B5-168CC1A5EC37}"/>
              </a:ext>
            </a:extLst>
          </p:cNvPr>
          <p:cNvSpPr>
            <a:spLocks noGrp="1"/>
          </p:cNvSpPr>
          <p:nvPr>
            <p:ph type="title"/>
          </p:nvPr>
        </p:nvSpPr>
        <p:spPr/>
        <p:txBody>
          <a:bodyPr/>
          <a:lstStyle/>
          <a:p>
            <a:r>
              <a:rPr lang="en-US" sz="4400" dirty="0"/>
              <a:t>Assessment Questions – Part 1</a:t>
            </a:r>
            <a:endParaRPr lang="en-US" dirty="0"/>
          </a:p>
        </p:txBody>
      </p:sp>
      <p:sp>
        <p:nvSpPr>
          <p:cNvPr id="4" name="TextBox 3">
            <a:extLst>
              <a:ext uri="{FF2B5EF4-FFF2-40B4-BE49-F238E27FC236}">
                <a16:creationId xmlns:a16="http://schemas.microsoft.com/office/drawing/2014/main" id="{DA7D2123-D2E3-B77A-E359-2AE3DC142DC1}"/>
              </a:ext>
            </a:extLst>
          </p:cNvPr>
          <p:cNvSpPr txBox="1"/>
          <p:nvPr/>
        </p:nvSpPr>
        <p:spPr>
          <a:xfrm>
            <a:off x="811276" y="1896355"/>
            <a:ext cx="10347503" cy="4508927"/>
          </a:xfrm>
          <a:prstGeom prst="rect">
            <a:avLst/>
          </a:prstGeom>
          <a:noFill/>
        </p:spPr>
        <p:txBody>
          <a:bodyPr wrap="square" rtlCol="0">
            <a:spAutoFit/>
          </a:bodyPr>
          <a:lstStyle/>
          <a:p>
            <a:pPr>
              <a:spcBef>
                <a:spcPts val="600"/>
              </a:spcBef>
            </a:pPr>
            <a:r>
              <a:rPr lang="en-US" sz="2800" dirty="0"/>
              <a:t>● Have you ever left home? </a:t>
            </a:r>
          </a:p>
          <a:p>
            <a:pPr>
              <a:spcBef>
                <a:spcPts val="600"/>
              </a:spcBef>
            </a:pPr>
            <a:r>
              <a:rPr lang="en-US" sz="2800" dirty="0"/>
              <a:t>● What made you leave home? </a:t>
            </a:r>
          </a:p>
          <a:p>
            <a:pPr>
              <a:spcBef>
                <a:spcPts val="600"/>
              </a:spcBef>
            </a:pPr>
            <a:r>
              <a:rPr lang="en-US" sz="2800" dirty="0"/>
              <a:t>● How many times did you leave home?</a:t>
            </a:r>
          </a:p>
          <a:p>
            <a:pPr>
              <a:spcBef>
                <a:spcPts val="600"/>
              </a:spcBef>
            </a:pPr>
            <a:r>
              <a:rPr lang="en-US" sz="2800" dirty="0"/>
              <a:t>● What were some of the ways you took care of yourself 	while you were away from home? </a:t>
            </a:r>
          </a:p>
          <a:p>
            <a:pPr>
              <a:spcBef>
                <a:spcPts val="600"/>
              </a:spcBef>
            </a:pPr>
            <a:r>
              <a:rPr lang="en-US" sz="2800" dirty="0"/>
              <a:t>● Did you ever travel while you were gone? </a:t>
            </a:r>
          </a:p>
          <a:p>
            <a:pPr>
              <a:spcBef>
                <a:spcPts val="600"/>
              </a:spcBef>
            </a:pPr>
            <a:r>
              <a:rPr lang="en-US" sz="2800" dirty="0"/>
              <a:t>● What places did you go to? </a:t>
            </a:r>
          </a:p>
          <a:p>
            <a:pPr>
              <a:spcBef>
                <a:spcPts val="600"/>
              </a:spcBef>
            </a:pPr>
            <a:r>
              <a:rPr lang="en-US" sz="2800" dirty="0"/>
              <a:t>● While traveling, who did you go with? </a:t>
            </a:r>
          </a:p>
          <a:p>
            <a:pPr>
              <a:spcBef>
                <a:spcPts val="600"/>
              </a:spcBef>
            </a:pPr>
            <a:r>
              <a:rPr lang="en-US" sz="2800" dirty="0"/>
              <a:t>● How long were you gone? </a:t>
            </a:r>
          </a:p>
        </p:txBody>
      </p:sp>
    </p:spTree>
    <p:extLst>
      <p:ext uri="{BB962C8B-B14F-4D97-AF65-F5344CB8AC3E}">
        <p14:creationId xmlns:p14="http://schemas.microsoft.com/office/powerpoint/2010/main" val="1440255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438-B2E1-6C92-06B5-168CC1A5EC37}"/>
              </a:ext>
            </a:extLst>
          </p:cNvPr>
          <p:cNvSpPr>
            <a:spLocks noGrp="1"/>
          </p:cNvSpPr>
          <p:nvPr>
            <p:ph type="title"/>
          </p:nvPr>
        </p:nvSpPr>
        <p:spPr/>
        <p:txBody>
          <a:bodyPr/>
          <a:lstStyle/>
          <a:p>
            <a:r>
              <a:rPr lang="en-US" sz="4400" dirty="0"/>
              <a:t>Assessment Questions – Part 2</a:t>
            </a:r>
            <a:endParaRPr lang="en-US" dirty="0"/>
          </a:p>
        </p:txBody>
      </p:sp>
      <p:sp>
        <p:nvSpPr>
          <p:cNvPr id="4" name="TextBox 3">
            <a:extLst>
              <a:ext uri="{FF2B5EF4-FFF2-40B4-BE49-F238E27FC236}">
                <a16:creationId xmlns:a16="http://schemas.microsoft.com/office/drawing/2014/main" id="{DA7D2123-D2E3-B77A-E359-2AE3DC142DC1}"/>
              </a:ext>
            </a:extLst>
          </p:cNvPr>
          <p:cNvSpPr txBox="1"/>
          <p:nvPr/>
        </p:nvSpPr>
        <p:spPr>
          <a:xfrm>
            <a:off x="646111" y="1853248"/>
            <a:ext cx="9511572" cy="4154984"/>
          </a:xfrm>
          <a:prstGeom prst="rect">
            <a:avLst/>
          </a:prstGeom>
          <a:noFill/>
        </p:spPr>
        <p:txBody>
          <a:bodyPr wrap="square" rtlCol="0">
            <a:spAutoFit/>
          </a:bodyPr>
          <a:lstStyle/>
          <a:p>
            <a:r>
              <a:rPr lang="en-US" sz="2400" dirty="0"/>
              <a:t>● While you were away from home, did anybody keep you 	from coming back? </a:t>
            </a:r>
          </a:p>
          <a:p>
            <a:endParaRPr lang="en-US" sz="2400" dirty="0"/>
          </a:p>
          <a:p>
            <a:r>
              <a:rPr lang="en-US" sz="2400" dirty="0"/>
              <a:t>● Did anyone introduce you to stripping? If so, where did you 	strip? (98% of trafficked youth at Courtney House 	stripped before engaging in prostitution) </a:t>
            </a:r>
          </a:p>
          <a:p>
            <a:endParaRPr lang="en-US" sz="2400" dirty="0"/>
          </a:p>
          <a:p>
            <a:r>
              <a:rPr lang="en-US" sz="2400" dirty="0"/>
              <a:t>● Did you ever go to any shopping malls while you were gone?</a:t>
            </a:r>
          </a:p>
          <a:p>
            <a:r>
              <a:rPr lang="en-US" sz="2400" dirty="0"/>
              <a:t> 	(This question could provide proof of trafficking in court if 	the trafficker made excessive purchases at a mall, which 	has video footage).</a:t>
            </a:r>
          </a:p>
        </p:txBody>
      </p:sp>
    </p:spTree>
    <p:extLst>
      <p:ext uri="{BB962C8B-B14F-4D97-AF65-F5344CB8AC3E}">
        <p14:creationId xmlns:p14="http://schemas.microsoft.com/office/powerpoint/2010/main" val="5156417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D2175-7BAA-D79E-6CB8-5D4526E91A97}"/>
              </a:ext>
            </a:extLst>
          </p:cNvPr>
          <p:cNvSpPr>
            <a:spLocks noGrp="1"/>
          </p:cNvSpPr>
          <p:nvPr>
            <p:ph idx="1"/>
          </p:nvPr>
        </p:nvSpPr>
        <p:spPr>
          <a:xfrm>
            <a:off x="545372" y="335151"/>
            <a:ext cx="10272445" cy="6187698"/>
          </a:xfrm>
        </p:spPr>
        <p:txBody>
          <a:bodyPr>
            <a:normAutofit fontScale="70000" lnSpcReduction="20000"/>
          </a:bodyPr>
          <a:lstStyle/>
          <a:p>
            <a:pPr marL="0" indent="0">
              <a:buNone/>
            </a:pPr>
            <a:r>
              <a:rPr lang="en-US" sz="4000" b="1" dirty="0"/>
              <a:t>Human trafficking can have a persistent negative effect on a trafficked person or survivor in terms of the following:</a:t>
            </a:r>
          </a:p>
          <a:p>
            <a:pPr marL="0" indent="0">
              <a:buNone/>
            </a:pPr>
            <a:endParaRPr lang="en-US" sz="1700" b="1" dirty="0"/>
          </a:p>
          <a:p>
            <a:pPr>
              <a:spcBef>
                <a:spcPts val="1600"/>
              </a:spcBef>
            </a:pPr>
            <a:r>
              <a:rPr lang="en-US" sz="4000" dirty="0"/>
              <a:t> Overall feelings of well-being, happiness, and purpose. </a:t>
            </a:r>
          </a:p>
          <a:p>
            <a:pPr>
              <a:spcBef>
                <a:spcPts val="1600"/>
              </a:spcBef>
            </a:pPr>
            <a:r>
              <a:rPr lang="en-US" sz="4000" dirty="0"/>
              <a:t>Ability to make decisions free from external control or influence. </a:t>
            </a:r>
          </a:p>
          <a:p>
            <a:pPr>
              <a:spcBef>
                <a:spcPts val="1600"/>
              </a:spcBef>
            </a:pPr>
            <a:r>
              <a:rPr lang="en-US" sz="4000" dirty="0"/>
              <a:t>Self-determination and self-reliance.</a:t>
            </a:r>
          </a:p>
          <a:p>
            <a:pPr>
              <a:spcBef>
                <a:spcPts val="1600"/>
              </a:spcBef>
            </a:pPr>
            <a:r>
              <a:rPr lang="en-US" sz="4000" dirty="0"/>
              <a:t>Physical Impact, psychological and social, and fear of law enforcement</a:t>
            </a:r>
          </a:p>
          <a:p>
            <a:pPr>
              <a:spcBef>
                <a:spcPts val="1600"/>
              </a:spcBef>
            </a:pPr>
            <a:r>
              <a:rPr lang="en-US" sz="4000" dirty="0"/>
              <a:t>Simply accessing services can be a major challenge for victims, due to a lack of knowledge about where providers are located, restricted mobility, limited financial resources, and a lack of awareness of free services.</a:t>
            </a:r>
          </a:p>
          <a:p>
            <a:pPr marL="0" indent="0">
              <a:buNone/>
            </a:pPr>
            <a:endParaRPr lang="en-US" dirty="0"/>
          </a:p>
        </p:txBody>
      </p:sp>
    </p:spTree>
    <p:extLst>
      <p:ext uri="{BB962C8B-B14F-4D97-AF65-F5344CB8AC3E}">
        <p14:creationId xmlns:p14="http://schemas.microsoft.com/office/powerpoint/2010/main" val="1093757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BB12-90D2-130A-CAEA-F277BE0581C2}"/>
              </a:ext>
            </a:extLst>
          </p:cNvPr>
          <p:cNvSpPr>
            <a:spLocks noGrp="1"/>
          </p:cNvSpPr>
          <p:nvPr>
            <p:ph type="title"/>
          </p:nvPr>
        </p:nvSpPr>
        <p:spPr/>
        <p:txBody>
          <a:bodyPr/>
          <a:lstStyle/>
          <a:p>
            <a:r>
              <a:rPr lang="en-US" dirty="0"/>
              <a:t>Reporting – Part 1</a:t>
            </a:r>
          </a:p>
        </p:txBody>
      </p:sp>
      <p:sp>
        <p:nvSpPr>
          <p:cNvPr id="3" name="Content Placeholder 2">
            <a:extLst>
              <a:ext uri="{FF2B5EF4-FFF2-40B4-BE49-F238E27FC236}">
                <a16:creationId xmlns:a16="http://schemas.microsoft.com/office/drawing/2014/main" id="{101A284A-0F6B-C188-32E8-387BA522EE82}"/>
              </a:ext>
            </a:extLst>
          </p:cNvPr>
          <p:cNvSpPr>
            <a:spLocks noGrp="1"/>
          </p:cNvSpPr>
          <p:nvPr>
            <p:ph idx="1"/>
          </p:nvPr>
        </p:nvSpPr>
        <p:spPr>
          <a:xfrm>
            <a:off x="1068265" y="1331259"/>
            <a:ext cx="10849931" cy="4195481"/>
          </a:xfrm>
        </p:spPr>
        <p:txBody>
          <a:bodyPr>
            <a:noAutofit/>
          </a:bodyPr>
          <a:lstStyle/>
          <a:p>
            <a:pPr>
              <a:spcBef>
                <a:spcPts val="2200"/>
              </a:spcBef>
            </a:pPr>
            <a:r>
              <a:rPr lang="en-US" sz="2800" dirty="0"/>
              <a:t>Follow the protocol of your district.</a:t>
            </a:r>
          </a:p>
          <a:p>
            <a:pPr>
              <a:spcBef>
                <a:spcPts val="2200"/>
              </a:spcBef>
            </a:pPr>
            <a:r>
              <a:rPr lang="en-US" sz="2800" dirty="0"/>
              <a:t>It is MANDATED by law to report abuse of individuals under 18 years old within 48 hours.</a:t>
            </a:r>
          </a:p>
          <a:p>
            <a:pPr>
              <a:spcBef>
                <a:spcPts val="2200"/>
              </a:spcBef>
            </a:pPr>
            <a:r>
              <a:rPr lang="en-US" sz="2800" b="0" i="0" dirty="0">
                <a:effectLst/>
              </a:rPr>
              <a:t>If you suspect someone may be in a trafficking situation and in imminent danger, please report it immediately. </a:t>
            </a:r>
            <a:endParaRPr lang="en-US" sz="2800" dirty="0"/>
          </a:p>
          <a:p>
            <a:pPr>
              <a:spcBef>
                <a:spcPts val="2200"/>
              </a:spcBef>
            </a:pPr>
            <a:r>
              <a:rPr lang="en-US" sz="2800" b="0" i="0" dirty="0">
                <a:effectLst/>
              </a:rPr>
              <a:t>Unfortunately, there have been instances where mandated reporters failed to intervene when necessary on my behalf.</a:t>
            </a:r>
          </a:p>
          <a:p>
            <a:endParaRPr lang="en-US" sz="2800" dirty="0"/>
          </a:p>
        </p:txBody>
      </p:sp>
    </p:spTree>
    <p:extLst>
      <p:ext uri="{BB962C8B-B14F-4D97-AF65-F5344CB8AC3E}">
        <p14:creationId xmlns:p14="http://schemas.microsoft.com/office/powerpoint/2010/main" val="110388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375138" y="2028093"/>
            <a:ext cx="11172093" cy="2954655"/>
          </a:xfrm>
          <a:prstGeom prst="rect">
            <a:avLst/>
          </a:prstGeom>
          <a:noFill/>
        </p:spPr>
        <p:txBody>
          <a:bodyPr wrap="square" rtlCol="0">
            <a:spAutoFit/>
          </a:bodyPr>
          <a:lstStyle/>
          <a:p>
            <a:pPr algn="ctr"/>
            <a:endParaRPr lang="en-US" sz="2800" dirty="0">
              <a:latin typeface="Roboto" panose="02000000000000000000" pitchFamily="2" charset="0"/>
            </a:endParaRPr>
          </a:p>
          <a:p>
            <a:pPr algn="ctr"/>
            <a:r>
              <a:rPr lang="en-US" sz="2800" b="0" i="1" dirty="0">
                <a:effectLst/>
              </a:rPr>
              <a:t>An individual </a:t>
            </a:r>
            <a:r>
              <a:rPr lang="en-US" sz="2800" b="0" i="1" dirty="0">
                <a:solidFill>
                  <a:srgbClr val="FFFF00"/>
                </a:solidFill>
                <a:effectLst/>
              </a:rPr>
              <a:t>under the age of 18 </a:t>
            </a:r>
          </a:p>
          <a:p>
            <a:pPr algn="ctr"/>
            <a:r>
              <a:rPr lang="en-US" sz="2800" b="0" i="1" dirty="0">
                <a:effectLst/>
              </a:rPr>
              <a:t>engaged in commercial sex </a:t>
            </a:r>
          </a:p>
          <a:p>
            <a:pPr algn="ctr"/>
            <a:r>
              <a:rPr lang="en-US" sz="2800" b="0" i="1" dirty="0">
                <a:effectLst/>
              </a:rPr>
              <a:t>is considered a victim of sex trafficking </a:t>
            </a:r>
          </a:p>
          <a:p>
            <a:pPr algn="ctr"/>
            <a:r>
              <a:rPr lang="en-US" sz="2800" b="0" i="1" dirty="0">
                <a:effectLst/>
              </a:rPr>
              <a:t>regardless </a:t>
            </a:r>
          </a:p>
          <a:p>
            <a:pPr algn="ctr"/>
            <a:r>
              <a:rPr lang="en-US" sz="2800" b="0" i="1" dirty="0">
                <a:effectLst/>
              </a:rPr>
              <a:t>of the presence of force, fraud or coercion.</a:t>
            </a:r>
          </a:p>
          <a:p>
            <a:pPr algn="ctr"/>
            <a:endParaRPr lang="en-US" dirty="0">
              <a:latin typeface="Roboto" panose="02000000000000000000" pitchFamily="2" charset="0"/>
            </a:endParaRPr>
          </a:p>
        </p:txBody>
      </p:sp>
    </p:spTree>
    <p:extLst>
      <p:ext uri="{BB962C8B-B14F-4D97-AF65-F5344CB8AC3E}">
        <p14:creationId xmlns:p14="http://schemas.microsoft.com/office/powerpoint/2010/main" val="3777856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13E3-F78A-565A-3D8A-D03F664AA6F1}"/>
              </a:ext>
            </a:extLst>
          </p:cNvPr>
          <p:cNvSpPr>
            <a:spLocks noGrp="1"/>
          </p:cNvSpPr>
          <p:nvPr>
            <p:ph type="title"/>
          </p:nvPr>
        </p:nvSpPr>
        <p:spPr/>
        <p:txBody>
          <a:bodyPr/>
          <a:lstStyle/>
          <a:p>
            <a:r>
              <a:rPr lang="en-US" dirty="0"/>
              <a:t>Reporting – Part 2</a:t>
            </a:r>
          </a:p>
        </p:txBody>
      </p:sp>
      <p:sp>
        <p:nvSpPr>
          <p:cNvPr id="4" name="TextBox 3">
            <a:extLst>
              <a:ext uri="{FF2B5EF4-FFF2-40B4-BE49-F238E27FC236}">
                <a16:creationId xmlns:a16="http://schemas.microsoft.com/office/drawing/2014/main" id="{92E53F2E-44CD-897F-D8F0-F91038ACD70F}"/>
              </a:ext>
            </a:extLst>
          </p:cNvPr>
          <p:cNvSpPr txBox="1"/>
          <p:nvPr/>
        </p:nvSpPr>
        <p:spPr>
          <a:xfrm>
            <a:off x="759416" y="1706574"/>
            <a:ext cx="10275377" cy="4832092"/>
          </a:xfrm>
          <a:prstGeom prst="rect">
            <a:avLst/>
          </a:prstGeom>
          <a:noFill/>
        </p:spPr>
        <p:txBody>
          <a:bodyPr wrap="square" rtlCol="0">
            <a:spAutoFit/>
          </a:bodyPr>
          <a:lstStyle/>
          <a:p>
            <a:r>
              <a:rPr lang="en-US" sz="2800" b="0" i="0" dirty="0">
                <a:effectLst/>
              </a:rPr>
              <a:t>It is essential to document all relevant information, including dates, behavior, and statements made by the individual. </a:t>
            </a:r>
          </a:p>
          <a:p>
            <a:endParaRPr lang="en-US" sz="2800" dirty="0"/>
          </a:p>
          <a:p>
            <a:r>
              <a:rPr lang="en-US" sz="2800" b="0" i="0" dirty="0">
                <a:effectLst/>
              </a:rPr>
              <a:t>Additionally, it is crucial to inform administrators about the situation. </a:t>
            </a:r>
          </a:p>
          <a:p>
            <a:endParaRPr lang="en-US" sz="2800" dirty="0"/>
          </a:p>
          <a:p>
            <a:r>
              <a:rPr lang="en-US" sz="2800" b="0" i="0" dirty="0">
                <a:effectLst/>
              </a:rPr>
              <a:t>The safety and well-being of the at-risk individual should be prioritized above all else.</a:t>
            </a:r>
            <a:endParaRPr lang="en-US" sz="2800" dirty="0"/>
          </a:p>
          <a:p>
            <a:endParaRPr lang="en-US" sz="2800" b="0" i="0" dirty="0">
              <a:effectLst/>
            </a:endParaRPr>
          </a:p>
          <a:p>
            <a:endParaRPr lang="en-US" sz="2800" dirty="0"/>
          </a:p>
        </p:txBody>
      </p:sp>
    </p:spTree>
    <p:extLst>
      <p:ext uri="{BB962C8B-B14F-4D97-AF65-F5344CB8AC3E}">
        <p14:creationId xmlns:p14="http://schemas.microsoft.com/office/powerpoint/2010/main" val="2562088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FBE5-180F-C915-E559-7E607984591F}"/>
              </a:ext>
            </a:extLst>
          </p:cNvPr>
          <p:cNvSpPr>
            <a:spLocks noGrp="1"/>
          </p:cNvSpPr>
          <p:nvPr>
            <p:ph type="title"/>
          </p:nvPr>
        </p:nvSpPr>
        <p:spPr/>
        <p:txBody>
          <a:bodyPr/>
          <a:lstStyle/>
          <a:p>
            <a:r>
              <a:rPr lang="en-US" dirty="0"/>
              <a:t>Human Trafficking Contact Number</a:t>
            </a:r>
          </a:p>
        </p:txBody>
      </p:sp>
      <p:sp>
        <p:nvSpPr>
          <p:cNvPr id="3" name="Content Placeholder 2">
            <a:extLst>
              <a:ext uri="{FF2B5EF4-FFF2-40B4-BE49-F238E27FC236}">
                <a16:creationId xmlns:a16="http://schemas.microsoft.com/office/drawing/2014/main" id="{98A456AF-CB00-57A1-B7AB-9E906240C7F1}"/>
              </a:ext>
            </a:extLst>
          </p:cNvPr>
          <p:cNvSpPr>
            <a:spLocks noGrp="1"/>
          </p:cNvSpPr>
          <p:nvPr>
            <p:ph idx="1"/>
          </p:nvPr>
        </p:nvSpPr>
        <p:spPr>
          <a:xfrm>
            <a:off x="1103312" y="1658320"/>
            <a:ext cx="9900484" cy="3766088"/>
          </a:xfrm>
        </p:spPr>
        <p:txBody>
          <a:bodyPr>
            <a:normAutofit lnSpcReduction="10000"/>
          </a:bodyPr>
          <a:lstStyle/>
          <a:p>
            <a:pPr algn="ctr"/>
            <a:r>
              <a:rPr lang="en-US" sz="3600" dirty="0"/>
              <a:t>National Human Trafficking Hotline: </a:t>
            </a:r>
          </a:p>
          <a:p>
            <a:pPr marL="0" indent="0" algn="ctr">
              <a:buNone/>
            </a:pPr>
            <a:r>
              <a:rPr lang="en-US" sz="3600" dirty="0">
                <a:solidFill>
                  <a:srgbClr val="FFFF00"/>
                </a:solidFill>
              </a:rPr>
              <a:t>1 (888) 373-7888    </a:t>
            </a:r>
            <a:r>
              <a:rPr lang="en-US" sz="3600" dirty="0"/>
              <a:t>1-888-3737-888</a:t>
            </a:r>
          </a:p>
          <a:p>
            <a:pPr marL="0" indent="0" algn="ctr">
              <a:buNone/>
            </a:pPr>
            <a:endParaRPr lang="en-US" sz="3600" dirty="0"/>
          </a:p>
          <a:p>
            <a:pPr algn="ctr"/>
            <a:r>
              <a:rPr lang="en-US" sz="3600" dirty="0"/>
              <a:t>Email: </a:t>
            </a:r>
            <a:r>
              <a:rPr lang="en-US" sz="3600" b="0" i="0" u="sng" dirty="0">
                <a:solidFill>
                  <a:srgbClr val="FFFF00"/>
                </a:solidFill>
                <a:effectLst/>
                <a:latin typeface="Lato" panose="020F0502020204030203" pitchFamily="34" charset="0"/>
                <a:hlinkClick r:id="rId2">
                  <a:extLst>
                    <a:ext uri="{A12FA001-AC4F-418D-AE19-62706E023703}">
                      <ahyp:hlinkClr xmlns:ahyp="http://schemas.microsoft.com/office/drawing/2018/hyperlinkcolor" val="tx"/>
                    </a:ext>
                  </a:extLst>
                </a:hlinkClick>
              </a:rPr>
              <a:t>help@humantraffickinghotline</a:t>
            </a:r>
            <a:r>
              <a:rPr lang="en-US" sz="3600" b="0" i="0" u="sng" dirty="0">
                <a:solidFill>
                  <a:srgbClr val="58C1BA"/>
                </a:solidFill>
                <a:effectLst/>
                <a:latin typeface="Lato" panose="020F0502020204030203" pitchFamily="34" charset="0"/>
                <a:hlinkClick r:id="rId2">
                  <a:extLst>
                    <a:ext uri="{A12FA001-AC4F-418D-AE19-62706E023703}">
                      <ahyp:hlinkClr xmlns:ahyp="http://schemas.microsoft.com/office/drawing/2018/hyperlinkcolor" val="tx"/>
                    </a:ext>
                  </a:extLst>
                </a:hlinkClick>
              </a:rPr>
              <a:t>.</a:t>
            </a:r>
            <a:r>
              <a:rPr lang="en-US" sz="3600" b="0" i="0" u="sng" dirty="0">
                <a:solidFill>
                  <a:srgbClr val="FFFF00"/>
                </a:solidFill>
                <a:effectLst/>
                <a:latin typeface="Lato" panose="020F0502020204030203" pitchFamily="34" charset="0"/>
                <a:hlinkClick r:id="rId2">
                  <a:extLst>
                    <a:ext uri="{A12FA001-AC4F-418D-AE19-62706E023703}">
                      <ahyp:hlinkClr xmlns:ahyp="http://schemas.microsoft.com/office/drawing/2018/hyperlinkcolor" val="tx"/>
                    </a:ext>
                  </a:extLst>
                </a:hlinkClick>
              </a:rPr>
              <a:t>org</a:t>
            </a:r>
            <a:endParaRPr lang="en-US" sz="3600" b="0" i="0" u="sng" dirty="0">
              <a:solidFill>
                <a:srgbClr val="FFFF00"/>
              </a:solidFill>
              <a:effectLst/>
              <a:latin typeface="Lato" panose="020F0502020204030203" pitchFamily="34" charset="0"/>
            </a:endParaRPr>
          </a:p>
          <a:p>
            <a:pPr marL="0" indent="0" algn="ctr">
              <a:buNone/>
            </a:pPr>
            <a:endParaRPr lang="en-US" sz="3600" b="0" i="0" u="sng" dirty="0">
              <a:solidFill>
                <a:srgbClr val="296D55"/>
              </a:solidFill>
              <a:effectLst/>
              <a:latin typeface="Lato" panose="020F0502020204030203" pitchFamily="34" charset="0"/>
            </a:endParaRPr>
          </a:p>
          <a:p>
            <a:pPr algn="ctr"/>
            <a:r>
              <a:rPr lang="en-US" sz="3600" dirty="0">
                <a:latin typeface="Lato" panose="020F0502020204030203" pitchFamily="34" charset="0"/>
              </a:rPr>
              <a:t>Text:  “HELP” or “INFO” to </a:t>
            </a:r>
            <a:r>
              <a:rPr lang="en-US" sz="3600" b="0" i="0" dirty="0">
                <a:solidFill>
                  <a:srgbClr val="FFFF00"/>
                </a:solidFill>
                <a:effectLst/>
                <a:latin typeface="Lato" panose="020F0502020204030203" pitchFamily="34" charset="0"/>
              </a:rPr>
              <a:t>233733</a:t>
            </a:r>
            <a:r>
              <a:rPr lang="en-US" sz="3600" b="0" i="0" dirty="0">
                <a:solidFill>
                  <a:schemeClr val="tx1"/>
                </a:solidFill>
                <a:effectLst/>
                <a:latin typeface="Lato" panose="020F0502020204030203" pitchFamily="34" charset="0"/>
              </a:rPr>
              <a:t> (</a:t>
            </a:r>
            <a:r>
              <a:rPr lang="en-US" sz="3600" b="0" i="0" dirty="0" err="1">
                <a:solidFill>
                  <a:schemeClr val="tx1"/>
                </a:solidFill>
                <a:effectLst/>
                <a:latin typeface="Lato" panose="020F0502020204030203" pitchFamily="34" charset="0"/>
              </a:rPr>
              <a:t>BeFree</a:t>
            </a:r>
            <a:r>
              <a:rPr lang="en-US" sz="3600" b="0" i="0" dirty="0">
                <a:solidFill>
                  <a:schemeClr val="tx1"/>
                </a:solidFill>
                <a:effectLst/>
                <a:latin typeface="Lato" panose="020F0502020204030203" pitchFamily="34" charset="0"/>
              </a:rPr>
              <a:t>)</a:t>
            </a:r>
            <a:endParaRPr lang="en-US" sz="3600" dirty="0">
              <a:solidFill>
                <a:schemeClr val="tx1"/>
              </a:solidFill>
            </a:endParaRPr>
          </a:p>
        </p:txBody>
      </p:sp>
      <p:sp>
        <p:nvSpPr>
          <p:cNvPr id="5" name="TextBox 4">
            <a:extLst>
              <a:ext uri="{FF2B5EF4-FFF2-40B4-BE49-F238E27FC236}">
                <a16:creationId xmlns:a16="http://schemas.microsoft.com/office/drawing/2014/main" id="{0D5F9D52-C18A-0310-3C84-2585216DB5C6}"/>
              </a:ext>
            </a:extLst>
          </p:cNvPr>
          <p:cNvSpPr txBox="1"/>
          <p:nvPr/>
        </p:nvSpPr>
        <p:spPr>
          <a:xfrm>
            <a:off x="1410345" y="5882062"/>
            <a:ext cx="9593451" cy="523220"/>
          </a:xfrm>
          <a:prstGeom prst="rect">
            <a:avLst/>
          </a:prstGeom>
          <a:noFill/>
        </p:spPr>
        <p:txBody>
          <a:bodyPr wrap="square">
            <a:spAutoFit/>
          </a:bodyPr>
          <a:lstStyle/>
          <a:p>
            <a:pPr marL="0" indent="0">
              <a:buNone/>
            </a:pPr>
            <a:r>
              <a:rPr lang="en-US" sz="2800" b="1" dirty="0">
                <a:solidFill>
                  <a:srgbClr val="FFFF00"/>
                </a:solidFill>
              </a:rPr>
              <a:t>*If a youth is in immediate danger, please call 9-1-1.*</a:t>
            </a:r>
          </a:p>
        </p:txBody>
      </p:sp>
    </p:spTree>
    <p:extLst>
      <p:ext uri="{BB962C8B-B14F-4D97-AF65-F5344CB8AC3E}">
        <p14:creationId xmlns:p14="http://schemas.microsoft.com/office/powerpoint/2010/main" val="2521894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D2123-D2E3-B77A-E359-2AE3DC142DC1}"/>
              </a:ext>
            </a:extLst>
          </p:cNvPr>
          <p:cNvSpPr txBox="1"/>
          <p:nvPr/>
        </p:nvSpPr>
        <p:spPr>
          <a:xfrm>
            <a:off x="1090247" y="1281990"/>
            <a:ext cx="9511572" cy="3539430"/>
          </a:xfrm>
          <a:prstGeom prst="rect">
            <a:avLst/>
          </a:prstGeom>
          <a:noFill/>
        </p:spPr>
        <p:txBody>
          <a:bodyPr wrap="square" rtlCol="0">
            <a:spAutoFit/>
          </a:bodyPr>
          <a:lstStyle/>
          <a:p>
            <a:r>
              <a:rPr lang="en-US" sz="2800" dirty="0"/>
              <a:t>Any youth may be targeted by pimps, who can set themselves up outside of schools, reach out to youth through social media, or other students.</a:t>
            </a:r>
          </a:p>
          <a:p>
            <a:endParaRPr lang="en-US" sz="2800" dirty="0"/>
          </a:p>
          <a:p>
            <a:r>
              <a:rPr lang="en-US" sz="2800" dirty="0"/>
              <a:t>School staff must be vigilant of youth, especially vulnerable populations, to ensure protection from pimps and other traffickers. </a:t>
            </a:r>
          </a:p>
          <a:p>
            <a:endParaRPr lang="en-US" sz="2800" dirty="0"/>
          </a:p>
        </p:txBody>
      </p:sp>
    </p:spTree>
    <p:extLst>
      <p:ext uri="{BB962C8B-B14F-4D97-AF65-F5344CB8AC3E}">
        <p14:creationId xmlns:p14="http://schemas.microsoft.com/office/powerpoint/2010/main" val="3399356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F496-F128-3D34-883C-805F02FFCD62}"/>
              </a:ext>
            </a:extLst>
          </p:cNvPr>
          <p:cNvSpPr>
            <a:spLocks noGrp="1"/>
          </p:cNvSpPr>
          <p:nvPr>
            <p:ph type="title"/>
          </p:nvPr>
        </p:nvSpPr>
        <p:spPr/>
        <p:txBody>
          <a:bodyPr>
            <a:normAutofit/>
          </a:bodyPr>
          <a:lstStyle/>
          <a:p>
            <a:r>
              <a:rPr lang="en-US" dirty="0"/>
              <a:t>Resources for Trafficking Reports &amp; Strategies</a:t>
            </a:r>
          </a:p>
        </p:txBody>
      </p:sp>
      <p:sp>
        <p:nvSpPr>
          <p:cNvPr id="3" name="Content Placeholder 2">
            <a:extLst>
              <a:ext uri="{FF2B5EF4-FFF2-40B4-BE49-F238E27FC236}">
                <a16:creationId xmlns:a16="http://schemas.microsoft.com/office/drawing/2014/main" id="{73FCEF61-A393-6F66-2C56-44C6F735AC74}"/>
              </a:ext>
            </a:extLst>
          </p:cNvPr>
          <p:cNvSpPr>
            <a:spLocks noGrp="1"/>
          </p:cNvSpPr>
          <p:nvPr>
            <p:ph idx="1"/>
          </p:nvPr>
        </p:nvSpPr>
        <p:spPr/>
        <p:txBody>
          <a:bodyPr/>
          <a:lstStyle/>
          <a:p>
            <a:r>
              <a:rPr lang="en-US" dirty="0"/>
              <a:t>Department of State Trafficking in Persons Report</a:t>
            </a:r>
          </a:p>
          <a:p>
            <a:r>
              <a:rPr lang="en-US" dirty="0">
                <a:hlinkClick r:id="rId2"/>
              </a:rPr>
              <a:t>https://www.state.gov/reports/2022-trafficking-in-persons-report/</a:t>
            </a:r>
            <a:r>
              <a:rPr lang="en-US" dirty="0"/>
              <a:t> </a:t>
            </a:r>
          </a:p>
          <a:p>
            <a:r>
              <a:rPr lang="en-US" dirty="0"/>
              <a:t>Attorney General’s Annual Report to Congress on U.S. Government Activities to Combat Trafficking in Persons</a:t>
            </a:r>
          </a:p>
          <a:p>
            <a:r>
              <a:rPr lang="en-US" dirty="0">
                <a:hlinkClick r:id="rId3"/>
              </a:rPr>
              <a:t>https://www.justice.gov/</a:t>
            </a:r>
            <a:r>
              <a:rPr lang="en-US" dirty="0"/>
              <a:t> </a:t>
            </a:r>
          </a:p>
          <a:p>
            <a:r>
              <a:rPr lang="en-US" dirty="0"/>
              <a:t>Department of Labor Lists of Goods Produced by Child Labor or Forced Labor</a:t>
            </a:r>
          </a:p>
          <a:p>
            <a:r>
              <a:rPr lang="en-US" dirty="0">
                <a:hlinkClick r:id="rId4"/>
              </a:rPr>
              <a:t>https://www.dol.gov/agencies/ilab/reports/child-labor/list-of-goods</a:t>
            </a:r>
            <a:r>
              <a:rPr lang="en-US" dirty="0"/>
              <a:t> </a:t>
            </a:r>
          </a:p>
        </p:txBody>
      </p:sp>
    </p:spTree>
    <p:extLst>
      <p:ext uri="{BB962C8B-B14F-4D97-AF65-F5344CB8AC3E}">
        <p14:creationId xmlns:p14="http://schemas.microsoft.com/office/powerpoint/2010/main" val="37493987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82B2-EE04-7AF7-BEC6-691E433C4F2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8A1CA60-4DB3-C3F8-E20D-557F30C8E8BE}"/>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CBS News and Stations (2023). Retrieved from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https://www.cbsnews.com/dfw/tag/sex-trafficking/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Center for Family Services (2023). Retrieved from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https://www.centerffs.org/sites/default/files/HT%20for%20Healthcare%20Providers%20Slides.pdf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Children for Sale: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Texas’ Trafficked Kids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Unreported World. Retrieved from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https://youtu.be/oNghKbk_bQM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ICE Human Trafficking versus Human Smuggling (2023). Retrieved from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https://www.ice.gov/sites/default/files/documents/Report/2017/CSReport-13-1.pdf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Texas Human Trafficking Resource Center. Retrieved from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https://www.hhs.texas.gov/services/safety/texas-human-trafficking-resource-center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 Department of State (2022). Retrieved from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https://www.state.gov/humantrafficking-about-human-trafficking/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United Nations. (2023).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World Day Against Trafficking in Persons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Retrieved from </a:t>
            </a:r>
            <a:r>
              <a:rPr lang="en-US" sz="1600" dirty="0">
                <a:hlinkClick r:id="rId8"/>
              </a:rPr>
              <a:t>World Day Against Trafficking in Persons | United Nations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28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A8FA-D74C-3F8D-F687-723F72B185DC}"/>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0740250D-C715-28EB-A5FF-96FEF41A9D86}"/>
              </a:ext>
            </a:extLst>
          </p:cNvPr>
          <p:cNvSpPr>
            <a:spLocks noGrp="1"/>
          </p:cNvSpPr>
          <p:nvPr>
            <p:ph idx="1"/>
          </p:nvPr>
        </p:nvSpPr>
        <p:spPr/>
        <p:txBody>
          <a:bodyPr>
            <a:normAutofit/>
          </a:bodyPr>
          <a:lstStyle/>
          <a:p>
            <a:pPr marL="0" indent="0" algn="ctr">
              <a:buNone/>
            </a:pPr>
            <a:r>
              <a:rPr lang="en-US" sz="4400" dirty="0">
                <a:solidFill>
                  <a:srgbClr val="FFFF00"/>
                </a:solidFill>
                <a:hlinkClick r:id="rId2">
                  <a:extLst>
                    <a:ext uri="{A12FA001-AC4F-418D-AE19-62706E023703}">
                      <ahyp:hlinkClr xmlns:ahyp="http://schemas.microsoft.com/office/drawing/2018/hyperlinkcolor" val="tx"/>
                    </a:ext>
                  </a:extLst>
                </a:hlinkClick>
              </a:rPr>
              <a:t>Tiffani@GloryB.org</a:t>
            </a:r>
            <a:endParaRPr lang="en-US" sz="4400" dirty="0">
              <a:solidFill>
                <a:srgbClr val="FFFF00"/>
              </a:solidFill>
            </a:endParaRPr>
          </a:p>
          <a:p>
            <a:pPr marL="0" indent="0" algn="ctr">
              <a:buNone/>
            </a:pPr>
            <a:endParaRPr lang="en-US" sz="4400" dirty="0"/>
          </a:p>
          <a:p>
            <a:pPr marL="0" indent="0" algn="ctr">
              <a:buNone/>
            </a:pPr>
            <a:r>
              <a:rPr lang="en-US" sz="4400" dirty="0">
                <a:solidFill>
                  <a:srgbClr val="FFFF00"/>
                </a:solidFill>
              </a:rPr>
              <a:t>972-896-2122</a:t>
            </a:r>
          </a:p>
        </p:txBody>
      </p:sp>
    </p:spTree>
    <p:extLst>
      <p:ext uri="{BB962C8B-B14F-4D97-AF65-F5344CB8AC3E}">
        <p14:creationId xmlns:p14="http://schemas.microsoft.com/office/powerpoint/2010/main" val="406809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60F-9476-6E43-30C8-37D6BDB9A74F}"/>
              </a:ext>
            </a:extLst>
          </p:cNvPr>
          <p:cNvSpPr>
            <a:spLocks noGrp="1"/>
          </p:cNvSpPr>
          <p:nvPr>
            <p:ph type="title"/>
          </p:nvPr>
        </p:nvSpPr>
        <p:spPr/>
        <p:txBody>
          <a:bodyPr/>
          <a:lstStyle/>
          <a:p>
            <a:r>
              <a:rPr lang="en-US" b="0" i="0" dirty="0">
                <a:effectLst/>
              </a:rPr>
              <a:t>Examples of </a:t>
            </a:r>
            <a:r>
              <a:rPr lang="en-US" dirty="0"/>
              <a:t>Use </a:t>
            </a:r>
            <a:r>
              <a:rPr lang="en-US" b="0" i="0" dirty="0">
                <a:effectLst/>
              </a:rPr>
              <a:t>of Force to Control</a:t>
            </a:r>
            <a:br>
              <a:rPr lang="en-US" b="0" i="0" dirty="0">
                <a:effectLst/>
                <a:latin typeface="Roboto" panose="02000000000000000000" pitchFamily="2" charset="0"/>
              </a:rPr>
            </a:br>
            <a:br>
              <a:rPr lang="en-US" b="1" i="0" dirty="0">
                <a:effectLst/>
                <a:latin typeface="Roboto" panose="02000000000000000000" pitchFamily="2" charset="0"/>
              </a:rPr>
            </a:br>
            <a:endParaRPr lang="en-US" dirty="0"/>
          </a:p>
        </p:txBody>
      </p:sp>
      <p:sp>
        <p:nvSpPr>
          <p:cNvPr id="4" name="TextBox 3">
            <a:extLst>
              <a:ext uri="{FF2B5EF4-FFF2-40B4-BE49-F238E27FC236}">
                <a16:creationId xmlns:a16="http://schemas.microsoft.com/office/drawing/2014/main" id="{1165051D-4E7B-5C1D-395C-487AE9E5C85A}"/>
              </a:ext>
            </a:extLst>
          </p:cNvPr>
          <p:cNvSpPr txBox="1"/>
          <p:nvPr/>
        </p:nvSpPr>
        <p:spPr>
          <a:xfrm>
            <a:off x="890050" y="1716648"/>
            <a:ext cx="9819279" cy="4832092"/>
          </a:xfrm>
          <a:prstGeom prst="rect">
            <a:avLst/>
          </a:prstGeom>
          <a:noFill/>
        </p:spPr>
        <p:txBody>
          <a:bodyPr wrap="square" rtlCol="0">
            <a:spAutoFit/>
          </a:bodyPr>
          <a:lstStyle/>
          <a:p>
            <a:pPr algn="l"/>
            <a:r>
              <a:rPr lang="en-US" sz="2800" b="0" i="0" dirty="0">
                <a:effectLst/>
              </a:rPr>
              <a:t>Physical or sexual abuse, often in the form of repeated rapes by one or more people to create submission; </a:t>
            </a:r>
          </a:p>
          <a:p>
            <a:pPr algn="l"/>
            <a:endParaRPr lang="en-US" sz="2800" b="0" i="0" dirty="0">
              <a:effectLst/>
            </a:endParaRPr>
          </a:p>
          <a:p>
            <a:pPr algn="l"/>
            <a:r>
              <a:rPr lang="en-US" sz="2800" dirty="0"/>
              <a:t>C</a:t>
            </a:r>
            <a:r>
              <a:rPr lang="en-US" sz="2800" b="0" i="0" dirty="0">
                <a:effectLst/>
              </a:rPr>
              <a:t>onfinement to the residence; </a:t>
            </a:r>
          </a:p>
          <a:p>
            <a:pPr algn="l"/>
            <a:endParaRPr lang="en-US" sz="2800" b="0" i="0" dirty="0">
              <a:effectLst/>
            </a:endParaRPr>
          </a:p>
          <a:p>
            <a:pPr algn="l"/>
            <a:r>
              <a:rPr lang="en-US" sz="2800" dirty="0"/>
              <a:t>R</a:t>
            </a:r>
            <a:r>
              <a:rPr lang="en-US" sz="2800" b="0" i="0" dirty="0">
                <a:effectLst/>
              </a:rPr>
              <a:t>estrictions on movement and communication with family and friends;</a:t>
            </a:r>
          </a:p>
          <a:p>
            <a:pPr algn="l"/>
            <a:r>
              <a:rPr lang="en-US" sz="2800" b="0" i="0" dirty="0">
                <a:effectLst/>
              </a:rPr>
              <a:t> </a:t>
            </a:r>
          </a:p>
          <a:p>
            <a:pPr algn="l"/>
            <a:r>
              <a:rPr lang="en-US" sz="2800" b="0" i="0" dirty="0">
                <a:effectLst/>
              </a:rPr>
              <a:t>Forced abortions; </a:t>
            </a:r>
          </a:p>
          <a:p>
            <a:pPr algn="l"/>
            <a:endParaRPr lang="en-US" sz="2800" b="0" i="0" dirty="0">
              <a:effectLst/>
            </a:endParaRPr>
          </a:p>
          <a:p>
            <a:pPr algn="l"/>
            <a:r>
              <a:rPr lang="en-US" sz="2800" dirty="0"/>
              <a:t>L</a:t>
            </a:r>
            <a:r>
              <a:rPr lang="en-US" sz="2800" b="0" i="0" dirty="0">
                <a:effectLst/>
              </a:rPr>
              <a:t>ack of medical treatment or reproductive health.</a:t>
            </a:r>
          </a:p>
        </p:txBody>
      </p:sp>
    </p:spTree>
    <p:extLst>
      <p:ext uri="{BB962C8B-B14F-4D97-AF65-F5344CB8AC3E}">
        <p14:creationId xmlns:p14="http://schemas.microsoft.com/office/powerpoint/2010/main" val="592940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17700</TotalTime>
  <Words>7345</Words>
  <Application>Microsoft Macintosh PowerPoint</Application>
  <PresentationFormat>Widescreen</PresentationFormat>
  <Paragraphs>708</Paragraphs>
  <Slides>85</Slides>
  <Notes>64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85</vt:i4>
      </vt:variant>
    </vt:vector>
  </HeadingPairs>
  <TitlesOfParts>
    <vt:vector size="103" baseType="lpstr">
      <vt:lpstr>Arial</vt:lpstr>
      <vt:lpstr>Calibri</vt:lpstr>
      <vt:lpstr>Cambria</vt:lpstr>
      <vt:lpstr>Century Gothic</vt:lpstr>
      <vt:lpstr>Helvetica</vt:lpstr>
      <vt:lpstr>Helvetica Neue</vt:lpstr>
      <vt:lpstr>IBM Plex Serif</vt:lpstr>
      <vt:lpstr>inherit</vt:lpstr>
      <vt:lpstr>Lato</vt:lpstr>
      <vt:lpstr>Noto Sans</vt:lpstr>
      <vt:lpstr>Open Sans</vt:lpstr>
      <vt:lpstr>Public Sans Web</vt:lpstr>
      <vt:lpstr>Roboto</vt:lpstr>
      <vt:lpstr>Slack-Lato</vt:lpstr>
      <vt:lpstr>Source Sans Pro Web</vt:lpstr>
      <vt:lpstr>Wingdings</vt:lpstr>
      <vt:lpstr>Wingdings 3</vt:lpstr>
      <vt:lpstr>Ion</vt:lpstr>
      <vt:lpstr>Combating Human Trafficking in the Educational Sector   </vt:lpstr>
      <vt:lpstr>About Me </vt:lpstr>
      <vt:lpstr>Trigger Warning</vt:lpstr>
      <vt:lpstr>PowerPoint Presentation</vt:lpstr>
      <vt:lpstr>PowerPoint Presentation</vt:lpstr>
      <vt:lpstr>Objectives</vt:lpstr>
      <vt:lpstr>Definition</vt:lpstr>
      <vt:lpstr> </vt:lpstr>
      <vt:lpstr>Examples of Use of Force to Control  </vt:lpstr>
      <vt:lpstr>Examples of Use of Fraud to Control  </vt:lpstr>
      <vt:lpstr>Examples of Use of Coercion to Control – Part 1  </vt:lpstr>
      <vt:lpstr>Examples of Use of Coercion to Control – Part 2  </vt:lpstr>
      <vt:lpstr>Important Information to Know</vt:lpstr>
      <vt:lpstr>Law</vt:lpstr>
      <vt:lpstr>Crime Statistics Are Limited and Underrepresent the Victim</vt:lpstr>
      <vt:lpstr>Crime Statistics</vt:lpstr>
      <vt:lpstr>Facts</vt:lpstr>
      <vt:lpstr>Considerations</vt:lpstr>
      <vt:lpstr>Why does trafficking happen?</vt:lpstr>
      <vt:lpstr>PowerPoint Presentation</vt:lpstr>
      <vt:lpstr>Categories of Human Trafficking</vt:lpstr>
      <vt:lpstr>Human Trafficking… </vt:lpstr>
      <vt:lpstr>Types of Trafficking</vt:lpstr>
      <vt:lpstr>Labor Trafficking: Domestic servitude </vt:lpstr>
      <vt:lpstr>Labor Trafficking: Forced Child Labor</vt:lpstr>
      <vt:lpstr>Labor and Sex Trafficking: Familial Trafficking – Part 1</vt:lpstr>
      <vt:lpstr>Labor and Sex Trafficking: Familial Trafficking – Part 2</vt:lpstr>
      <vt:lpstr>Signs That Were Missed With Me </vt:lpstr>
      <vt:lpstr>Sex Trafficking: Pimp-Controlled/Street-Based</vt:lpstr>
      <vt:lpstr>How Pimps Groom and Control Youth – Part 1</vt:lpstr>
      <vt:lpstr>How Pimps Groom and Control Youth – Part 2</vt:lpstr>
      <vt:lpstr>Pimps make deliberate choices to  target  certain youth based on their vulnerabilities.</vt:lpstr>
      <vt:lpstr>PowerPoint Presentation</vt:lpstr>
      <vt:lpstr>PowerPoint Presentation</vt:lpstr>
      <vt:lpstr>PowerPoint Presentation</vt:lpstr>
      <vt:lpstr>PowerPoint Presentation</vt:lpstr>
      <vt:lpstr>PowerPoint Presentation</vt:lpstr>
      <vt:lpstr>Extreme Systems Of Behavioral Expectations </vt:lpstr>
      <vt:lpstr>Names Commonly Used in Pimp Culture</vt:lpstr>
      <vt:lpstr>Branding Tattoos </vt:lpstr>
      <vt:lpstr>Who Are the Traffickers?</vt:lpstr>
      <vt:lpstr> </vt:lpstr>
      <vt:lpstr>Media Reports: Anyone Can Be a Trafficker </vt:lpstr>
      <vt:lpstr>Trafficker Recruitment Techniques</vt:lpstr>
      <vt:lpstr>Needs  of the Victim</vt:lpstr>
      <vt:lpstr>Tactics Used by the Abuser</vt:lpstr>
      <vt:lpstr>Vulnerable Characteristics</vt:lpstr>
      <vt:lpstr>Tactics Used by the Abuser</vt:lpstr>
      <vt:lpstr>Who are the victims? </vt:lpstr>
      <vt:lpstr>Victim Vulnerabilities – Part 1  </vt:lpstr>
      <vt:lpstr>Victim Vulnerabilities – Part 2  </vt:lpstr>
      <vt:lpstr>Victim Vulnerabilities – Part 3   </vt:lpstr>
      <vt:lpstr>Victim Vulnerabilities – Part 4   </vt:lpstr>
      <vt:lpstr>Where Does Trafficking Often Take Place?</vt:lpstr>
      <vt:lpstr>Entry Points</vt:lpstr>
      <vt:lpstr>Trafficking ads</vt:lpstr>
      <vt:lpstr>PowerPoint Presentation</vt:lpstr>
      <vt:lpstr>PowerPoint Presentation</vt:lpstr>
      <vt:lpstr>Why Don’t Youth Leave a  Pimp-Controlled Trafficking Situation?</vt:lpstr>
      <vt:lpstr>Additional Reasons Why Youth May Stay in a Trafficking Situation:</vt:lpstr>
      <vt:lpstr>Combating Human Trafficking in the Field of Education</vt:lpstr>
      <vt:lpstr>Safety 1st </vt:lpstr>
      <vt:lpstr>Vulnerable Populations in the School System  </vt:lpstr>
      <vt:lpstr>Identifying the Trafficked Victim </vt:lpstr>
      <vt:lpstr>Prevention Is Key!</vt:lpstr>
      <vt:lpstr>Identifying “Red Flags”</vt:lpstr>
      <vt:lpstr>Behavioral Red Flags – Part 1 </vt:lpstr>
      <vt:lpstr>Behavioral Red Flags – Part 2 </vt:lpstr>
      <vt:lpstr>Psychological Red Flags – Part 1  </vt:lpstr>
      <vt:lpstr>Psychological Red Flags – Part 2 </vt:lpstr>
      <vt:lpstr>Medical Red Flags – Part 1</vt:lpstr>
      <vt:lpstr>Medical Red Flags – Part 2</vt:lpstr>
      <vt:lpstr>Physical Red Flags</vt:lpstr>
      <vt:lpstr>Behavioral Red Flags</vt:lpstr>
      <vt:lpstr>Assessment Questions for Youth in a  Potential Sex Trafficking Situation</vt:lpstr>
      <vt:lpstr>Assessment Questions – Part 1</vt:lpstr>
      <vt:lpstr>Assessment Questions – Part 2</vt:lpstr>
      <vt:lpstr>PowerPoint Presentation</vt:lpstr>
      <vt:lpstr>Reporting – Part 1</vt:lpstr>
      <vt:lpstr>Reporting – Part 2</vt:lpstr>
      <vt:lpstr>Human Trafficking Contact Number</vt:lpstr>
      <vt:lpstr>PowerPoint Presentation</vt:lpstr>
      <vt:lpstr>Resources for Trafficking Reports &amp; Strategies</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dc:title>
  <dc:creator>felicia edoghotu</dc:creator>
  <cp:lastModifiedBy>Sheryl Price</cp:lastModifiedBy>
  <cp:revision>121</cp:revision>
  <cp:lastPrinted>2024-07-08T01:56:55Z</cp:lastPrinted>
  <dcterms:created xsi:type="dcterms:W3CDTF">2023-01-03T21:06:29Z</dcterms:created>
  <dcterms:modified xsi:type="dcterms:W3CDTF">2024-07-10T08:28:36Z</dcterms:modified>
</cp:coreProperties>
</file>