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3" r:id="rId2"/>
    <p:sldId id="534" r:id="rId3"/>
    <p:sldId id="535" r:id="rId4"/>
    <p:sldId id="529" r:id="rId5"/>
    <p:sldId id="532" r:id="rId6"/>
    <p:sldId id="530" r:id="rId7"/>
    <p:sldId id="531" r:id="rId8"/>
    <p:sldId id="528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FFFF99"/>
    <a:srgbClr val="FFFFFF"/>
    <a:srgbClr val="0000FF"/>
    <a:srgbClr val="0066FF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94798" autoAdjust="0"/>
  </p:normalViewPr>
  <p:slideViewPr>
    <p:cSldViewPr>
      <p:cViewPr varScale="1">
        <p:scale>
          <a:sx n="103" d="100"/>
          <a:sy n="103" d="100"/>
        </p:scale>
        <p:origin x="217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1E3E90-769A-4AD1-8031-8666F7622EA5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BE0828-E7F6-4DB8-9676-A595C362C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380D71-3D70-4D43-ACFE-287F85ACF86C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D60A95-C315-4265-9479-8FF379E32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7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809999"/>
            <a:ext cx="8686800" cy="1295401"/>
          </a:xfrm>
          <a:noFill/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Unit #: Title</a:t>
            </a:r>
            <a:endParaRPr lang="en-US" dirty="0"/>
          </a:p>
        </p:txBody>
      </p:sp>
      <p:pic>
        <p:nvPicPr>
          <p:cNvPr id="7" name="Picture 6" descr="flag.jpg"/>
          <p:cNvPicPr>
            <a:picLocks noChangeAspect="1"/>
          </p:cNvPicPr>
          <p:nvPr userDrawn="1"/>
        </p:nvPicPr>
        <p:blipFill>
          <a:blip r:embed="rId2" cstate="print"/>
          <a:srcRect r="1760" b="22291"/>
          <a:stretch>
            <a:fillRect/>
          </a:stretch>
        </p:blipFill>
        <p:spPr>
          <a:xfrm>
            <a:off x="-1" y="0"/>
            <a:ext cx="9144001" cy="3425588"/>
          </a:xfrm>
          <a:prstGeom prst="rect">
            <a:avLst/>
          </a:prstGeom>
        </p:spPr>
      </p:pic>
      <p:pic>
        <p:nvPicPr>
          <p:cNvPr id="8" name="Picture 7" descr="cert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1033" y="5850340"/>
            <a:ext cx="1238250" cy="762000"/>
          </a:xfrm>
          <a:prstGeom prst="rect">
            <a:avLst/>
          </a:prstGeom>
          <a:noFill/>
        </p:spPr>
      </p:pic>
      <p:pic>
        <p:nvPicPr>
          <p:cNvPr id="9" name="Picture 8" descr="cc_texas_color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23850" y="5943600"/>
            <a:ext cx="2343150" cy="60960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 bwMode="auto">
          <a:xfrm>
            <a:off x="13648" y="3425590"/>
            <a:ext cx="9144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57200" y="54102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Basic CERT</a:t>
            </a:r>
            <a:r>
              <a:rPr lang="en-US" sz="2000" baseline="0" dirty="0" smtClean="0"/>
              <a:t> Train-the-Trainer</a:t>
            </a:r>
            <a:endParaRPr lang="en-US" sz="20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>
            <a:lvl1pPr>
              <a:lnSpc>
                <a:spcPct val="100000"/>
              </a:lnSpc>
              <a:spcBef>
                <a:spcPts val="2400"/>
              </a:spcBef>
              <a:defRPr>
                <a:latin typeface="Arial" pitchFamily="34" charset="0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itchFamily="34" charset="0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itchFamily="34" charset="0"/>
                <a:cs typeface="Arial" pitchFamily="34" charset="0"/>
              </a:defRPr>
            </a:lvl3pPr>
            <a:lvl4pPr>
              <a:lnSpc>
                <a:spcPct val="100000"/>
              </a:lnSpc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0000"/>
              </a:lnSpc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6200" y="647057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2CA9BDF-D6EB-49DA-A741-F901D7998F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0"/>
            <a:ext cx="7239000" cy="990600"/>
          </a:xfrm>
          <a:prstGeom prst="rect">
            <a:avLst/>
          </a:prstGeom>
          <a:solidFill>
            <a:srgbClr val="1F497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A9BDF-D6EB-49DA-A741-F901D7998F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c_texas_colo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28600" y="304800"/>
            <a:ext cx="1464469" cy="3810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981635"/>
            <a:ext cx="9144000" cy="0"/>
          </a:xfrm>
          <a:prstGeom prst="line">
            <a:avLst/>
          </a:prstGeom>
          <a:ln w="38100">
            <a:solidFill>
              <a:srgbClr val="1F497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CERT Log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6172200"/>
            <a:ext cx="990600" cy="567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09999"/>
            <a:ext cx="9144000" cy="12954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Instructor Competencies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5410200"/>
            <a:ext cx="3124200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Discuss basic communication skills and their importance for instructors</a:t>
            </a:r>
          </a:p>
          <a:p>
            <a:r>
              <a:rPr lang="en-US" dirty="0" smtClean="0"/>
              <a:t>List two ways to enhance classroom communications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Clr>
                <a:srgbClr val="CC0000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4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dirty="0" smtClean="0"/>
              <a:t>WIIFM</a:t>
            </a:r>
            <a:r>
              <a:rPr lang="en-US" dirty="0"/>
              <a:t>: It is essential for CERT instructors to communicate CERT training effectively so that the </a:t>
            </a:r>
            <a:r>
              <a:rPr lang="en-US" dirty="0" smtClean="0"/>
              <a:t>resulting </a:t>
            </a:r>
            <a:r>
              <a:rPr lang="en-US" dirty="0"/>
              <a:t>skills are comprehensive and can be relied on by professional responders in an emergency</a:t>
            </a:r>
            <a:r>
              <a:rPr lang="en-US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Knowles: learners need to know why they should learn something.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WIIFM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municate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2194703">
            <a:off x="5169118" y="1296636"/>
            <a:ext cx="4767625" cy="357975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838200"/>
            <a:ext cx="86868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50" dirty="0" smtClean="0"/>
          </a:p>
          <a:p>
            <a:pPr marL="0" indent="0">
              <a:buNone/>
            </a:pPr>
            <a:r>
              <a:rPr lang="en-US" sz="4000" dirty="0" smtClean="0"/>
              <a:t>Basic Communications</a:t>
            </a:r>
            <a:endParaRPr lang="en-US" sz="600" dirty="0"/>
          </a:p>
          <a:p>
            <a:r>
              <a:rPr lang="en-US" dirty="0" smtClean="0"/>
              <a:t>What you say, how you say it</a:t>
            </a:r>
          </a:p>
          <a:p>
            <a:pPr lvl="1"/>
            <a:r>
              <a:rPr lang="en-US" sz="2900" dirty="0" smtClean="0"/>
              <a:t>Verbal (read, speak, write), musical</a:t>
            </a:r>
          </a:p>
          <a:p>
            <a:pPr lvl="1"/>
            <a:r>
              <a:rPr lang="en-US" sz="2900" dirty="0" smtClean="0"/>
              <a:t>Engage! Motivate!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What you do, what your body 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    language says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Body (role play, hands-on),Visual (charts)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457200" y="6172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Gardner’s Multiple Intelligences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94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meaningful perceptions</a:t>
            </a:r>
            <a:endParaRPr lang="en-US" dirty="0"/>
          </a:p>
          <a:p>
            <a:pPr lvl="1"/>
            <a:r>
              <a:rPr lang="en-US" dirty="0"/>
              <a:t>Bloom’s Cognitive </a:t>
            </a:r>
            <a:r>
              <a:rPr lang="en-US" dirty="0" smtClean="0"/>
              <a:t>Domain: Comprehension</a:t>
            </a:r>
            <a:endParaRPr lang="en-US" dirty="0"/>
          </a:p>
          <a:p>
            <a:pPr lvl="1"/>
            <a:r>
              <a:rPr lang="en-US" dirty="0"/>
              <a:t>People interpret things </a:t>
            </a:r>
            <a:r>
              <a:rPr lang="en-US" dirty="0" smtClean="0"/>
              <a:t>differently “Do Not Enter”</a:t>
            </a:r>
          </a:p>
          <a:p>
            <a:r>
              <a:rPr lang="en-US" dirty="0"/>
              <a:t>Watch </a:t>
            </a:r>
            <a:r>
              <a:rPr lang="en-US" dirty="0" smtClean="0"/>
              <a:t>your class for non-verbal communications </a:t>
            </a:r>
            <a:r>
              <a:rPr lang="en-US" dirty="0"/>
              <a:t>from </a:t>
            </a:r>
            <a:r>
              <a:rPr lang="en-US" dirty="0" smtClean="0"/>
              <a:t>learners</a:t>
            </a:r>
          </a:p>
          <a:p>
            <a:pPr lvl="1"/>
            <a:r>
              <a:rPr lang="en-US" dirty="0" smtClean="0"/>
              <a:t>Bobbing heads</a:t>
            </a:r>
          </a:p>
          <a:p>
            <a:pPr lvl="1"/>
            <a:r>
              <a:rPr lang="en-US" dirty="0" smtClean="0"/>
              <a:t>Confused looks</a:t>
            </a:r>
          </a:p>
          <a:p>
            <a:r>
              <a:rPr lang="en-US" dirty="0" smtClean="0"/>
              <a:t>Maintain an “open door” policy</a:t>
            </a:r>
          </a:p>
          <a:p>
            <a:pPr lvl="1"/>
            <a:r>
              <a:rPr lang="en-US" dirty="0" smtClean="0"/>
              <a:t>Creates </a:t>
            </a:r>
            <a:r>
              <a:rPr lang="en-US" dirty="0"/>
              <a:t>two-way information flow</a:t>
            </a:r>
          </a:p>
          <a:p>
            <a:pPr lvl="1"/>
            <a:r>
              <a:rPr lang="en-US" dirty="0" smtClean="0"/>
              <a:t>Enhances your “safe” environment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2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638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700" dirty="0" smtClean="0"/>
              <a:t>Learning Involves </a:t>
            </a:r>
            <a:r>
              <a:rPr lang="en-US" sz="2700" dirty="0"/>
              <a:t>M</a:t>
            </a:r>
            <a:r>
              <a:rPr lang="en-US" sz="2700" dirty="0" smtClean="0"/>
              <a:t>aking </a:t>
            </a:r>
            <a:r>
              <a:rPr lang="en-US" sz="2700" dirty="0"/>
              <a:t>H</a:t>
            </a:r>
            <a:r>
              <a:rPr lang="en-US" sz="2700" dirty="0" smtClean="0"/>
              <a:t>undreds of Decisions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Provide as much pertinent information as possible; question to check perceptions and comprehension</a:t>
            </a:r>
          </a:p>
          <a:p>
            <a:pPr lvl="1" indent="-342900">
              <a:buFont typeface="Wingdings" pitchFamily="2" charset="2"/>
              <a:buChar char="§"/>
            </a:pPr>
            <a:r>
              <a:rPr lang="en-US" sz="2500" dirty="0" smtClean="0"/>
              <a:t>Avoid the weeds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Results depend on the cognitive perceptions you create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Vary the ways you communicate!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Utilize at least three of Gardner’s learning styles</a:t>
            </a:r>
          </a:p>
          <a:p>
            <a:pPr lvl="2">
              <a:buFont typeface="Wingdings" pitchFamily="2" charset="2"/>
              <a:buChar char="§"/>
            </a:pPr>
            <a:r>
              <a:rPr lang="en-US" sz="2500" dirty="0" smtClean="0"/>
              <a:t>Verbal, Visual, Kinesthetic are used most often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Lecture, discussion, demonstrations, activities and other are all modes of communicating information</a:t>
            </a:r>
          </a:p>
          <a:p>
            <a:pPr marL="457200" lvl="1" indent="0">
              <a:buNone/>
            </a:pPr>
            <a:endParaRPr lang="en-US" sz="25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Enhancing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 are some other reasons that excellent communication skills are especially critical for instructors?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" name="Picture 4" descr="discuss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447800"/>
            <a:ext cx="4343400" cy="2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5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Slide 2: Gagne’s Nine Events, event 2. Inform learners of objectives.</a:t>
            </a:r>
          </a:p>
          <a:p>
            <a:r>
              <a:rPr lang="en-US" dirty="0" smtClean="0"/>
              <a:t>Slide 3: WIIFM, Knowles’ six assumptions. </a:t>
            </a:r>
            <a:r>
              <a:rPr lang="en-US" dirty="0"/>
              <a:t>T</a:t>
            </a:r>
            <a:r>
              <a:rPr lang="en-US" dirty="0" smtClean="0"/>
              <a:t>he learner’s need to know why they should learn something.</a:t>
            </a:r>
          </a:p>
          <a:p>
            <a:r>
              <a:rPr lang="en-US" dirty="0" smtClean="0"/>
              <a:t>Slide 4: Three of Gardner’s Multiple Intelligence learning styles</a:t>
            </a:r>
          </a:p>
          <a:p>
            <a:r>
              <a:rPr lang="en-US" dirty="0" smtClean="0"/>
              <a:t>Slide 5: Refers to 3 of Gardner’s learning styles: verbal, visual, and kinesthetic</a:t>
            </a:r>
          </a:p>
          <a:p>
            <a:r>
              <a:rPr lang="en-US" dirty="0" smtClean="0"/>
              <a:t>Slide 6: Blooms Cognitive and Affective Domains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9BDF-D6EB-49DA-A741-F901D7998F0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EW CMI PPT_Comple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9BFE416FAA424D9F660328A3AC48F5" ma:contentTypeVersion="11" ma:contentTypeDescription="Create a new document." ma:contentTypeScope="" ma:versionID="3dc339803f1015f12399327e29f2bc5e">
  <xsd:schema xmlns:xsd="http://www.w3.org/2001/XMLSchema" xmlns:xs="http://www.w3.org/2001/XMLSchema" xmlns:p="http://schemas.microsoft.com/office/2006/metadata/properties" xmlns:ns2="42cb8d6c-0324-48cf-9844-2a7b2467bec8" xmlns:ns3="baa18462-255d-4667-9f24-84cc9736b62c" targetNamespace="http://schemas.microsoft.com/office/2006/metadata/properties" ma:root="true" ma:fieldsID="5c381ef95e5efad33dd0b7bf15eafbcb" ns2:_="" ns3:_="">
    <xsd:import namespace="42cb8d6c-0324-48cf-9844-2a7b2467bec8"/>
    <xsd:import namespace="baa18462-255d-4667-9f24-84cc9736b6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b8d6c-0324-48cf-9844-2a7b2467be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a8bec67-15f9-4127-9e2a-b7b0339fab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18462-255d-4667-9f24-84cc9736b62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748df57-f172-4170-9a37-0ea0df418c35}" ma:internalName="TaxCatchAll" ma:showField="CatchAllData" ma:web="baa18462-255d-4667-9f24-84cc9736b6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cb8d6c-0324-48cf-9844-2a7b2467bec8">
      <Terms xmlns="http://schemas.microsoft.com/office/infopath/2007/PartnerControls"/>
    </lcf76f155ced4ddcb4097134ff3c332f>
    <TaxCatchAll xmlns="baa18462-255d-4667-9f24-84cc9736b62c" xsi:nil="true"/>
  </documentManagement>
</p:properties>
</file>

<file path=customXml/itemProps1.xml><?xml version="1.0" encoding="utf-8"?>
<ds:datastoreItem xmlns:ds="http://schemas.openxmlformats.org/officeDocument/2006/customXml" ds:itemID="{61B7445F-30B7-4007-8F95-2E5A1C9BEE18}"/>
</file>

<file path=customXml/itemProps2.xml><?xml version="1.0" encoding="utf-8"?>
<ds:datastoreItem xmlns:ds="http://schemas.openxmlformats.org/officeDocument/2006/customXml" ds:itemID="{D0961D64-2BEC-47FC-9E9F-895D5379AB34}"/>
</file>

<file path=customXml/itemProps3.xml><?xml version="1.0" encoding="utf-8"?>
<ds:datastoreItem xmlns:ds="http://schemas.openxmlformats.org/officeDocument/2006/customXml" ds:itemID="{3CAC2488-C950-4BEF-A05B-5471F6326FDC}"/>
</file>

<file path=docProps/app.xml><?xml version="1.0" encoding="utf-8"?>
<Properties xmlns="http://schemas.openxmlformats.org/officeDocument/2006/extended-properties" xmlns:vt="http://schemas.openxmlformats.org/officeDocument/2006/docPropsVTypes">
  <Template>NEW CMI PPT_Complete</Template>
  <TotalTime>735</TotalTime>
  <Words>327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NEW CMI PPT_Complete</vt:lpstr>
      <vt:lpstr>Instructor Competencies</vt:lpstr>
      <vt:lpstr>Objectives</vt:lpstr>
      <vt:lpstr> WIIFM</vt:lpstr>
      <vt:lpstr>Communications</vt:lpstr>
      <vt:lpstr>Communications</vt:lpstr>
      <vt:lpstr>Enhancing Communication</vt:lpstr>
      <vt:lpstr>Discussion</vt:lpstr>
      <vt:lpstr>Revisions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OBSTACLES TO LEARNING</dc:title>
  <dc:creator>Melanie</dc:creator>
  <cp:lastModifiedBy>Melanie Devine</cp:lastModifiedBy>
  <cp:revision>47</cp:revision>
  <dcterms:created xsi:type="dcterms:W3CDTF">2012-08-06T00:54:34Z</dcterms:created>
  <dcterms:modified xsi:type="dcterms:W3CDTF">2018-10-03T17:45:54Z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0x010100469BFE416FAA424D9F660328A3AC48F5</vt:lpwstr>
  </property>
</Properties>
</file>