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3"/>
  </p:notesMasterIdLst>
  <p:sldIdLst>
    <p:sldId id="269" r:id="rId4"/>
    <p:sldId id="280" r:id="rId5"/>
    <p:sldId id="278" r:id="rId6"/>
    <p:sldId id="274" r:id="rId7"/>
    <p:sldId id="286" r:id="rId8"/>
    <p:sldId id="285" r:id="rId9"/>
    <p:sldId id="276" r:id="rId10"/>
    <p:sldId id="275" r:id="rId11"/>
    <p:sldId id="287" r:id="rId12"/>
    <p:sldId id="289" r:id="rId13"/>
    <p:sldId id="290" r:id="rId14"/>
    <p:sldId id="277" r:id="rId15"/>
    <p:sldId id="291" r:id="rId16"/>
    <p:sldId id="292" r:id="rId17"/>
    <p:sldId id="293" r:id="rId18"/>
    <p:sldId id="294" r:id="rId19"/>
    <p:sldId id="295" r:id="rId20"/>
    <p:sldId id="296" r:id="rId21"/>
    <p:sldId id="297" r:id="rId22"/>
    <p:sldId id="298" r:id="rId23"/>
    <p:sldId id="301" r:id="rId24"/>
    <p:sldId id="300" r:id="rId25"/>
    <p:sldId id="302" r:id="rId26"/>
    <p:sldId id="299" r:id="rId27"/>
    <p:sldId id="303" r:id="rId28"/>
    <p:sldId id="304" r:id="rId29"/>
    <p:sldId id="279" r:id="rId30"/>
    <p:sldId id="306"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A21"/>
    <a:srgbClr val="F28B20"/>
    <a:srgbClr val="58585A"/>
    <a:srgbClr val="5C791B"/>
    <a:srgbClr val="506E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A6363-6927-4FAD-97C9-5D73E07A91A8}" v="51" dt="2024-06-28T19:52:18.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42" autoAdjust="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4E56B-4D1C-477D-8B55-D69E2838F2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216535-9BE5-4246-9549-1762811D31D8}">
      <dgm:prSet/>
      <dgm:spPr/>
      <dgm:t>
        <a:bodyPr/>
        <a:lstStyle/>
        <a:p>
          <a:r>
            <a:rPr lang="en-US" dirty="0"/>
            <a:t>Invite 5-10 industry professionals to participate in a health science advisory council</a:t>
          </a:r>
        </a:p>
      </dgm:t>
    </dgm:pt>
    <dgm:pt modelId="{164D454B-1D94-4B50-8E6C-B873484DC710}" type="parTrans" cxnId="{D893AEAA-3467-440D-ADB1-60CA0BD4E354}">
      <dgm:prSet/>
      <dgm:spPr/>
      <dgm:t>
        <a:bodyPr/>
        <a:lstStyle/>
        <a:p>
          <a:endParaRPr lang="en-US"/>
        </a:p>
      </dgm:t>
    </dgm:pt>
    <dgm:pt modelId="{AC7F5131-A18A-4688-8327-0A18EA60491A}" type="sibTrans" cxnId="{D893AEAA-3467-440D-ADB1-60CA0BD4E354}">
      <dgm:prSet/>
      <dgm:spPr/>
      <dgm:t>
        <a:bodyPr/>
        <a:lstStyle/>
        <a:p>
          <a:endParaRPr lang="en-US"/>
        </a:p>
      </dgm:t>
    </dgm:pt>
    <dgm:pt modelId="{9A9373F0-BCB5-4DBE-94E4-B166CB9B4789}">
      <dgm:prSet/>
      <dgm:spPr/>
      <dgm:t>
        <a:bodyPr/>
        <a:lstStyle/>
        <a:p>
          <a:r>
            <a:rPr lang="en-US"/>
            <a:t>Meet several times per year</a:t>
          </a:r>
        </a:p>
      </dgm:t>
    </dgm:pt>
    <dgm:pt modelId="{F9A984C1-E764-4CEB-B3E9-72CC26CBD24B}" type="parTrans" cxnId="{B3F3D0F2-E4F5-4D41-A813-687807B67123}">
      <dgm:prSet/>
      <dgm:spPr/>
      <dgm:t>
        <a:bodyPr/>
        <a:lstStyle/>
        <a:p>
          <a:endParaRPr lang="en-US"/>
        </a:p>
      </dgm:t>
    </dgm:pt>
    <dgm:pt modelId="{B9161266-44CF-4949-BC9A-CB8307411B61}" type="sibTrans" cxnId="{B3F3D0F2-E4F5-4D41-A813-687807B67123}">
      <dgm:prSet/>
      <dgm:spPr/>
      <dgm:t>
        <a:bodyPr/>
        <a:lstStyle/>
        <a:p>
          <a:endParaRPr lang="en-US"/>
        </a:p>
      </dgm:t>
    </dgm:pt>
    <dgm:pt modelId="{2D1A133D-54CB-4132-9F07-6AFB2AE46792}">
      <dgm:prSet/>
      <dgm:spPr/>
      <dgm:t>
        <a:bodyPr/>
        <a:lstStyle/>
        <a:p>
          <a:r>
            <a:rPr lang="en-US"/>
            <a:t>Focus on outcomes – what are employers looking for</a:t>
          </a:r>
        </a:p>
      </dgm:t>
    </dgm:pt>
    <dgm:pt modelId="{16C6CC47-0252-43F5-834F-F4F2EC5A5ABC}" type="parTrans" cxnId="{3C0DA4F9-51DA-461E-A4BE-6E0441801FFD}">
      <dgm:prSet/>
      <dgm:spPr/>
      <dgm:t>
        <a:bodyPr/>
        <a:lstStyle/>
        <a:p>
          <a:endParaRPr lang="en-US"/>
        </a:p>
      </dgm:t>
    </dgm:pt>
    <dgm:pt modelId="{F571F973-B6DA-4AFF-B147-2CA0AEC889EA}" type="sibTrans" cxnId="{3C0DA4F9-51DA-461E-A4BE-6E0441801FFD}">
      <dgm:prSet/>
      <dgm:spPr/>
      <dgm:t>
        <a:bodyPr/>
        <a:lstStyle/>
        <a:p>
          <a:endParaRPr lang="en-US"/>
        </a:p>
      </dgm:t>
    </dgm:pt>
    <dgm:pt modelId="{B2A294D0-1336-438B-BDB3-003AB1496AC1}">
      <dgm:prSet/>
      <dgm:spPr/>
      <dgm:t>
        <a:bodyPr/>
        <a:lstStyle/>
        <a:p>
          <a:r>
            <a:rPr lang="en-US"/>
            <a:t>Are you teaching the right things?</a:t>
          </a:r>
        </a:p>
      </dgm:t>
    </dgm:pt>
    <dgm:pt modelId="{636E0925-8B05-4D0D-980D-4A9A08769ADE}" type="parTrans" cxnId="{14F700BA-301D-41BA-B840-317F9987A6B3}">
      <dgm:prSet/>
      <dgm:spPr/>
      <dgm:t>
        <a:bodyPr/>
        <a:lstStyle/>
        <a:p>
          <a:endParaRPr lang="en-US"/>
        </a:p>
      </dgm:t>
    </dgm:pt>
    <dgm:pt modelId="{B9FFDA55-36AD-45D5-9DCE-D3C67A35046C}" type="sibTrans" cxnId="{14F700BA-301D-41BA-B840-317F9987A6B3}">
      <dgm:prSet/>
      <dgm:spPr/>
      <dgm:t>
        <a:bodyPr/>
        <a:lstStyle/>
        <a:p>
          <a:endParaRPr lang="en-US"/>
        </a:p>
      </dgm:t>
    </dgm:pt>
    <dgm:pt modelId="{0AB2FF8B-81CD-4B5C-A069-142C46AACD78}">
      <dgm:prSet/>
      <dgm:spPr/>
      <dgm:t>
        <a:bodyPr/>
        <a:lstStyle/>
        <a:p>
          <a:r>
            <a:rPr lang="en-US" dirty="0"/>
            <a:t>Form partnerships for field experience, job shadowing, guest speaker opportunities</a:t>
          </a:r>
        </a:p>
      </dgm:t>
    </dgm:pt>
    <dgm:pt modelId="{EF99CB5A-CADA-4908-B0F0-EDC8DF86732A}" type="parTrans" cxnId="{E990B780-0678-4F3A-BF12-BEA60A106FC7}">
      <dgm:prSet/>
      <dgm:spPr/>
      <dgm:t>
        <a:bodyPr/>
        <a:lstStyle/>
        <a:p>
          <a:endParaRPr lang="en-US"/>
        </a:p>
      </dgm:t>
    </dgm:pt>
    <dgm:pt modelId="{86632440-FA21-4F34-A2E5-A5B9088D25C1}" type="sibTrans" cxnId="{E990B780-0678-4F3A-BF12-BEA60A106FC7}">
      <dgm:prSet/>
      <dgm:spPr/>
      <dgm:t>
        <a:bodyPr/>
        <a:lstStyle/>
        <a:p>
          <a:endParaRPr lang="en-US"/>
        </a:p>
      </dgm:t>
    </dgm:pt>
    <dgm:pt modelId="{5B839473-9319-42DC-A097-F72A8E9530CC}" type="pres">
      <dgm:prSet presAssocID="{EF34E56B-4D1C-477D-8B55-D69E2838F261}" presName="linear" presStyleCnt="0">
        <dgm:presLayoutVars>
          <dgm:animLvl val="lvl"/>
          <dgm:resizeHandles val="exact"/>
        </dgm:presLayoutVars>
      </dgm:prSet>
      <dgm:spPr/>
    </dgm:pt>
    <dgm:pt modelId="{5855207C-4093-47FB-8DB8-FBD8326301EF}" type="pres">
      <dgm:prSet presAssocID="{BA216535-9BE5-4246-9549-1762811D31D8}" presName="parentText" presStyleLbl="node1" presStyleIdx="0" presStyleCnt="5">
        <dgm:presLayoutVars>
          <dgm:chMax val="0"/>
          <dgm:bulletEnabled val="1"/>
        </dgm:presLayoutVars>
      </dgm:prSet>
      <dgm:spPr/>
    </dgm:pt>
    <dgm:pt modelId="{5C2BE52C-DCF7-479F-B12E-5F32892070B6}" type="pres">
      <dgm:prSet presAssocID="{AC7F5131-A18A-4688-8327-0A18EA60491A}" presName="spacer" presStyleCnt="0"/>
      <dgm:spPr/>
    </dgm:pt>
    <dgm:pt modelId="{176D68A3-1CE8-4946-8CD4-197D31B8C894}" type="pres">
      <dgm:prSet presAssocID="{9A9373F0-BCB5-4DBE-94E4-B166CB9B4789}" presName="parentText" presStyleLbl="node1" presStyleIdx="1" presStyleCnt="5">
        <dgm:presLayoutVars>
          <dgm:chMax val="0"/>
          <dgm:bulletEnabled val="1"/>
        </dgm:presLayoutVars>
      </dgm:prSet>
      <dgm:spPr/>
    </dgm:pt>
    <dgm:pt modelId="{234D63D9-BA28-4D70-86FB-3DACD02B9BF8}" type="pres">
      <dgm:prSet presAssocID="{B9161266-44CF-4949-BC9A-CB8307411B61}" presName="spacer" presStyleCnt="0"/>
      <dgm:spPr/>
    </dgm:pt>
    <dgm:pt modelId="{9814932A-F2D4-4834-93A9-8F77E9D9760D}" type="pres">
      <dgm:prSet presAssocID="{2D1A133D-54CB-4132-9F07-6AFB2AE46792}" presName="parentText" presStyleLbl="node1" presStyleIdx="2" presStyleCnt="5">
        <dgm:presLayoutVars>
          <dgm:chMax val="0"/>
          <dgm:bulletEnabled val="1"/>
        </dgm:presLayoutVars>
      </dgm:prSet>
      <dgm:spPr/>
    </dgm:pt>
    <dgm:pt modelId="{88A2F2A3-0A74-4E04-88CA-0E0DC370FAE3}" type="pres">
      <dgm:prSet presAssocID="{F571F973-B6DA-4AFF-B147-2CA0AEC889EA}" presName="spacer" presStyleCnt="0"/>
      <dgm:spPr/>
    </dgm:pt>
    <dgm:pt modelId="{A06CDCDB-AF24-4770-8F2C-77EEB28746FB}" type="pres">
      <dgm:prSet presAssocID="{B2A294D0-1336-438B-BDB3-003AB1496AC1}" presName="parentText" presStyleLbl="node1" presStyleIdx="3" presStyleCnt="5">
        <dgm:presLayoutVars>
          <dgm:chMax val="0"/>
          <dgm:bulletEnabled val="1"/>
        </dgm:presLayoutVars>
      </dgm:prSet>
      <dgm:spPr/>
    </dgm:pt>
    <dgm:pt modelId="{03FFC540-C5B2-47D1-85E5-B42922AAE618}" type="pres">
      <dgm:prSet presAssocID="{B9FFDA55-36AD-45D5-9DCE-D3C67A35046C}" presName="spacer" presStyleCnt="0"/>
      <dgm:spPr/>
    </dgm:pt>
    <dgm:pt modelId="{35BFEFBC-0C59-474C-AFF2-84B5DBEC4B4D}" type="pres">
      <dgm:prSet presAssocID="{0AB2FF8B-81CD-4B5C-A069-142C46AACD78}" presName="parentText" presStyleLbl="node1" presStyleIdx="4" presStyleCnt="5">
        <dgm:presLayoutVars>
          <dgm:chMax val="0"/>
          <dgm:bulletEnabled val="1"/>
        </dgm:presLayoutVars>
      </dgm:prSet>
      <dgm:spPr/>
    </dgm:pt>
  </dgm:ptLst>
  <dgm:cxnLst>
    <dgm:cxn modelId="{FF73B812-6787-46BE-A3A1-B4313681525B}" type="presOf" srcId="{2D1A133D-54CB-4132-9F07-6AFB2AE46792}" destId="{9814932A-F2D4-4834-93A9-8F77E9D9760D}" srcOrd="0" destOrd="0" presId="urn:microsoft.com/office/officeart/2005/8/layout/vList2"/>
    <dgm:cxn modelId="{D91A2429-E80F-4148-B797-C035669635E8}" type="presOf" srcId="{9A9373F0-BCB5-4DBE-94E4-B166CB9B4789}" destId="{176D68A3-1CE8-4946-8CD4-197D31B8C894}" srcOrd="0" destOrd="0" presId="urn:microsoft.com/office/officeart/2005/8/layout/vList2"/>
    <dgm:cxn modelId="{2284F640-34D8-47A9-A08B-8C6E15A14001}" type="presOf" srcId="{0AB2FF8B-81CD-4B5C-A069-142C46AACD78}" destId="{35BFEFBC-0C59-474C-AFF2-84B5DBEC4B4D}" srcOrd="0" destOrd="0" presId="urn:microsoft.com/office/officeart/2005/8/layout/vList2"/>
    <dgm:cxn modelId="{E990B780-0678-4F3A-BF12-BEA60A106FC7}" srcId="{EF34E56B-4D1C-477D-8B55-D69E2838F261}" destId="{0AB2FF8B-81CD-4B5C-A069-142C46AACD78}" srcOrd="4" destOrd="0" parTransId="{EF99CB5A-CADA-4908-B0F0-EDC8DF86732A}" sibTransId="{86632440-FA21-4F34-A2E5-A5B9088D25C1}"/>
    <dgm:cxn modelId="{D893AEAA-3467-440D-ADB1-60CA0BD4E354}" srcId="{EF34E56B-4D1C-477D-8B55-D69E2838F261}" destId="{BA216535-9BE5-4246-9549-1762811D31D8}" srcOrd="0" destOrd="0" parTransId="{164D454B-1D94-4B50-8E6C-B873484DC710}" sibTransId="{AC7F5131-A18A-4688-8327-0A18EA60491A}"/>
    <dgm:cxn modelId="{542877B3-2185-4FCE-856D-59A22B4EE7E6}" type="presOf" srcId="{EF34E56B-4D1C-477D-8B55-D69E2838F261}" destId="{5B839473-9319-42DC-A097-F72A8E9530CC}" srcOrd="0" destOrd="0" presId="urn:microsoft.com/office/officeart/2005/8/layout/vList2"/>
    <dgm:cxn modelId="{14F700BA-301D-41BA-B840-317F9987A6B3}" srcId="{EF34E56B-4D1C-477D-8B55-D69E2838F261}" destId="{B2A294D0-1336-438B-BDB3-003AB1496AC1}" srcOrd="3" destOrd="0" parTransId="{636E0925-8B05-4D0D-980D-4A9A08769ADE}" sibTransId="{B9FFDA55-36AD-45D5-9DCE-D3C67A35046C}"/>
    <dgm:cxn modelId="{A2D634E9-294E-42FE-9BA5-6A8C202E454C}" type="presOf" srcId="{BA216535-9BE5-4246-9549-1762811D31D8}" destId="{5855207C-4093-47FB-8DB8-FBD8326301EF}" srcOrd="0" destOrd="0" presId="urn:microsoft.com/office/officeart/2005/8/layout/vList2"/>
    <dgm:cxn modelId="{D846E0E9-787A-4421-8880-F4D7A5EF82D4}" type="presOf" srcId="{B2A294D0-1336-438B-BDB3-003AB1496AC1}" destId="{A06CDCDB-AF24-4770-8F2C-77EEB28746FB}" srcOrd="0" destOrd="0" presId="urn:microsoft.com/office/officeart/2005/8/layout/vList2"/>
    <dgm:cxn modelId="{B3F3D0F2-E4F5-4D41-A813-687807B67123}" srcId="{EF34E56B-4D1C-477D-8B55-D69E2838F261}" destId="{9A9373F0-BCB5-4DBE-94E4-B166CB9B4789}" srcOrd="1" destOrd="0" parTransId="{F9A984C1-E764-4CEB-B3E9-72CC26CBD24B}" sibTransId="{B9161266-44CF-4949-BC9A-CB8307411B61}"/>
    <dgm:cxn modelId="{3C0DA4F9-51DA-461E-A4BE-6E0441801FFD}" srcId="{EF34E56B-4D1C-477D-8B55-D69E2838F261}" destId="{2D1A133D-54CB-4132-9F07-6AFB2AE46792}" srcOrd="2" destOrd="0" parTransId="{16C6CC47-0252-43F5-834F-F4F2EC5A5ABC}" sibTransId="{F571F973-B6DA-4AFF-B147-2CA0AEC889EA}"/>
    <dgm:cxn modelId="{B1E6806D-18F8-48FE-ABB6-D96A0AEDC4B8}" type="presParOf" srcId="{5B839473-9319-42DC-A097-F72A8E9530CC}" destId="{5855207C-4093-47FB-8DB8-FBD8326301EF}" srcOrd="0" destOrd="0" presId="urn:microsoft.com/office/officeart/2005/8/layout/vList2"/>
    <dgm:cxn modelId="{FE23B7F0-8A89-4011-B600-0BB11B818A31}" type="presParOf" srcId="{5B839473-9319-42DC-A097-F72A8E9530CC}" destId="{5C2BE52C-DCF7-479F-B12E-5F32892070B6}" srcOrd="1" destOrd="0" presId="urn:microsoft.com/office/officeart/2005/8/layout/vList2"/>
    <dgm:cxn modelId="{56607186-BF06-4E45-9B0F-670CEE78DA4D}" type="presParOf" srcId="{5B839473-9319-42DC-A097-F72A8E9530CC}" destId="{176D68A3-1CE8-4946-8CD4-197D31B8C894}" srcOrd="2" destOrd="0" presId="urn:microsoft.com/office/officeart/2005/8/layout/vList2"/>
    <dgm:cxn modelId="{AB22FD45-5CE1-4221-9390-6F349E6218C4}" type="presParOf" srcId="{5B839473-9319-42DC-A097-F72A8E9530CC}" destId="{234D63D9-BA28-4D70-86FB-3DACD02B9BF8}" srcOrd="3" destOrd="0" presId="urn:microsoft.com/office/officeart/2005/8/layout/vList2"/>
    <dgm:cxn modelId="{8E3BEEB4-5153-44BE-AC72-A06D84E8B68F}" type="presParOf" srcId="{5B839473-9319-42DC-A097-F72A8E9530CC}" destId="{9814932A-F2D4-4834-93A9-8F77E9D9760D}" srcOrd="4" destOrd="0" presId="urn:microsoft.com/office/officeart/2005/8/layout/vList2"/>
    <dgm:cxn modelId="{077A3661-1D8D-4A48-A704-AA972B23C58D}" type="presParOf" srcId="{5B839473-9319-42DC-A097-F72A8E9530CC}" destId="{88A2F2A3-0A74-4E04-88CA-0E0DC370FAE3}" srcOrd="5" destOrd="0" presId="urn:microsoft.com/office/officeart/2005/8/layout/vList2"/>
    <dgm:cxn modelId="{1F37B19B-E46C-45AA-898B-B845AD5D45CB}" type="presParOf" srcId="{5B839473-9319-42DC-A097-F72A8E9530CC}" destId="{A06CDCDB-AF24-4770-8F2C-77EEB28746FB}" srcOrd="6" destOrd="0" presId="urn:microsoft.com/office/officeart/2005/8/layout/vList2"/>
    <dgm:cxn modelId="{E2CACC99-5B14-4DF5-966F-820E027466A5}" type="presParOf" srcId="{5B839473-9319-42DC-A097-F72A8E9530CC}" destId="{03FFC540-C5B2-47D1-85E5-B42922AAE618}" srcOrd="7" destOrd="0" presId="urn:microsoft.com/office/officeart/2005/8/layout/vList2"/>
    <dgm:cxn modelId="{38B5488B-FA83-49CB-A21B-50A89A577B56}" type="presParOf" srcId="{5B839473-9319-42DC-A097-F72A8E9530CC}" destId="{35BFEFBC-0C59-474C-AFF2-84B5DBEC4B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D77C9-D8B4-4B50-9A69-B1040F9BC4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D6C4E6-D247-4EF4-9BBD-A3DABF9BA52B}">
      <dgm:prSet/>
      <dgm:spPr/>
      <dgm:t>
        <a:bodyPr/>
        <a:lstStyle/>
        <a:p>
          <a:r>
            <a:rPr lang="en-US"/>
            <a:t>Does your state dep. recommend a specific certification or testing agency?</a:t>
          </a:r>
        </a:p>
      </dgm:t>
    </dgm:pt>
    <dgm:pt modelId="{64E470FE-6ABA-4FD3-9D49-469A3AABA36A}" type="parTrans" cxnId="{BFAFC28B-0E5C-41A9-B89C-A3465E4202D0}">
      <dgm:prSet/>
      <dgm:spPr/>
      <dgm:t>
        <a:bodyPr/>
        <a:lstStyle/>
        <a:p>
          <a:endParaRPr lang="en-US"/>
        </a:p>
      </dgm:t>
    </dgm:pt>
    <dgm:pt modelId="{02A579DB-9D8E-4736-802C-726C76E724E1}" type="sibTrans" cxnId="{BFAFC28B-0E5C-41A9-B89C-A3465E4202D0}">
      <dgm:prSet/>
      <dgm:spPr/>
      <dgm:t>
        <a:bodyPr/>
        <a:lstStyle/>
        <a:p>
          <a:endParaRPr lang="en-US"/>
        </a:p>
      </dgm:t>
    </dgm:pt>
    <dgm:pt modelId="{F8E8D292-3685-4D69-8805-1519F83305FD}">
      <dgm:prSet/>
      <dgm:spPr/>
      <dgm:t>
        <a:bodyPr/>
        <a:lstStyle/>
        <a:p>
          <a:r>
            <a:rPr lang="en-US"/>
            <a:t>Are your instructors licensed to teach PCT courses?</a:t>
          </a:r>
        </a:p>
      </dgm:t>
    </dgm:pt>
    <dgm:pt modelId="{AE845D71-D4EA-465E-9800-3A57E53B33EF}" type="parTrans" cxnId="{CD0E89E6-B0BF-498D-AEFE-9A933FFC18ED}">
      <dgm:prSet/>
      <dgm:spPr/>
      <dgm:t>
        <a:bodyPr/>
        <a:lstStyle/>
        <a:p>
          <a:endParaRPr lang="en-US"/>
        </a:p>
      </dgm:t>
    </dgm:pt>
    <dgm:pt modelId="{858AA55F-DF98-440D-A589-D701FE8F8A6E}" type="sibTrans" cxnId="{CD0E89E6-B0BF-498D-AEFE-9A933FFC18ED}">
      <dgm:prSet/>
      <dgm:spPr/>
      <dgm:t>
        <a:bodyPr/>
        <a:lstStyle/>
        <a:p>
          <a:endParaRPr lang="en-US"/>
        </a:p>
      </dgm:t>
    </dgm:pt>
    <dgm:pt modelId="{3654AD51-BFDA-4975-B8CB-1E2E7BD19979}">
      <dgm:prSet/>
      <dgm:spPr/>
      <dgm:t>
        <a:bodyPr/>
        <a:lstStyle/>
        <a:p>
          <a:r>
            <a:rPr lang="en-US"/>
            <a:t>What are local employers looking for?</a:t>
          </a:r>
        </a:p>
      </dgm:t>
    </dgm:pt>
    <dgm:pt modelId="{2B3D4296-9645-40CC-9C35-5CAA91C17F8E}" type="parTrans" cxnId="{A903A606-E99A-41FE-827D-E4CFF9D274E5}">
      <dgm:prSet/>
      <dgm:spPr/>
      <dgm:t>
        <a:bodyPr/>
        <a:lstStyle/>
        <a:p>
          <a:endParaRPr lang="en-US"/>
        </a:p>
      </dgm:t>
    </dgm:pt>
    <dgm:pt modelId="{BA6001CA-06BA-414A-B026-18808A32F814}" type="sibTrans" cxnId="{A903A606-E99A-41FE-827D-E4CFF9D274E5}">
      <dgm:prSet/>
      <dgm:spPr/>
      <dgm:t>
        <a:bodyPr/>
        <a:lstStyle/>
        <a:p>
          <a:endParaRPr lang="en-US"/>
        </a:p>
      </dgm:t>
    </dgm:pt>
    <dgm:pt modelId="{F80BD752-FA30-4982-9B5B-132AE7C2DAD0}">
      <dgm:prSet/>
      <dgm:spPr/>
      <dgm:t>
        <a:bodyPr/>
        <a:lstStyle/>
        <a:p>
          <a:r>
            <a:rPr lang="en-US"/>
            <a:t>Is employment transferable?</a:t>
          </a:r>
        </a:p>
      </dgm:t>
    </dgm:pt>
    <dgm:pt modelId="{C33A113F-C16D-4386-AD92-4728416DE592}" type="parTrans" cxnId="{28A44C09-4588-43DA-A20A-0E230DB30111}">
      <dgm:prSet/>
      <dgm:spPr/>
      <dgm:t>
        <a:bodyPr/>
        <a:lstStyle/>
        <a:p>
          <a:endParaRPr lang="en-US"/>
        </a:p>
      </dgm:t>
    </dgm:pt>
    <dgm:pt modelId="{563031A1-680F-4416-916A-1BDEDB510547}" type="sibTrans" cxnId="{28A44C09-4588-43DA-A20A-0E230DB30111}">
      <dgm:prSet/>
      <dgm:spPr/>
      <dgm:t>
        <a:bodyPr/>
        <a:lstStyle/>
        <a:p>
          <a:endParaRPr lang="en-US"/>
        </a:p>
      </dgm:t>
    </dgm:pt>
    <dgm:pt modelId="{BD7E7542-4054-4092-8707-D3DCB935C833}">
      <dgm:prSet/>
      <dgm:spPr/>
      <dgm:t>
        <a:bodyPr/>
        <a:lstStyle/>
        <a:p>
          <a:r>
            <a:rPr lang="en-US"/>
            <a:t>What is the cost of certification or a specific credential?</a:t>
          </a:r>
        </a:p>
      </dgm:t>
    </dgm:pt>
    <dgm:pt modelId="{C8E64799-E751-44A9-9D33-3A5D5075FCB1}" type="parTrans" cxnId="{8D3C3106-67A3-440A-913B-B5BFFB365A8B}">
      <dgm:prSet/>
      <dgm:spPr/>
      <dgm:t>
        <a:bodyPr/>
        <a:lstStyle/>
        <a:p>
          <a:endParaRPr lang="en-US"/>
        </a:p>
      </dgm:t>
    </dgm:pt>
    <dgm:pt modelId="{DDAB169B-41C5-4FB4-BF30-9C266C32A675}" type="sibTrans" cxnId="{8D3C3106-67A3-440A-913B-B5BFFB365A8B}">
      <dgm:prSet/>
      <dgm:spPr/>
      <dgm:t>
        <a:bodyPr/>
        <a:lstStyle/>
        <a:p>
          <a:endParaRPr lang="en-US"/>
        </a:p>
      </dgm:t>
    </dgm:pt>
    <dgm:pt modelId="{7F50B987-31F5-44B7-9516-BAA726F58262}" type="pres">
      <dgm:prSet presAssocID="{11FD77C9-D8B4-4B50-9A69-B1040F9BC483}" presName="diagram" presStyleCnt="0">
        <dgm:presLayoutVars>
          <dgm:dir/>
          <dgm:resizeHandles val="exact"/>
        </dgm:presLayoutVars>
      </dgm:prSet>
      <dgm:spPr/>
    </dgm:pt>
    <dgm:pt modelId="{D9C229E8-47B1-4BB8-B274-A7A7E5D97DDF}" type="pres">
      <dgm:prSet presAssocID="{83D6C4E6-D247-4EF4-9BBD-A3DABF9BA52B}" presName="node" presStyleLbl="node1" presStyleIdx="0" presStyleCnt="5">
        <dgm:presLayoutVars>
          <dgm:bulletEnabled val="1"/>
        </dgm:presLayoutVars>
      </dgm:prSet>
      <dgm:spPr/>
    </dgm:pt>
    <dgm:pt modelId="{DDDDE650-7DBC-4659-B8E7-B664C9440DA3}" type="pres">
      <dgm:prSet presAssocID="{02A579DB-9D8E-4736-802C-726C76E724E1}" presName="sibTrans" presStyleCnt="0"/>
      <dgm:spPr/>
    </dgm:pt>
    <dgm:pt modelId="{058EA2FC-A498-4356-BE13-DE29438F4A2B}" type="pres">
      <dgm:prSet presAssocID="{F8E8D292-3685-4D69-8805-1519F83305FD}" presName="node" presStyleLbl="node1" presStyleIdx="1" presStyleCnt="5">
        <dgm:presLayoutVars>
          <dgm:bulletEnabled val="1"/>
        </dgm:presLayoutVars>
      </dgm:prSet>
      <dgm:spPr/>
    </dgm:pt>
    <dgm:pt modelId="{B264EE12-43D7-42C1-AB2C-FB3CEA172FC1}" type="pres">
      <dgm:prSet presAssocID="{858AA55F-DF98-440D-A589-D701FE8F8A6E}" presName="sibTrans" presStyleCnt="0"/>
      <dgm:spPr/>
    </dgm:pt>
    <dgm:pt modelId="{BEF97A11-6F77-45C0-BAB3-E00BBF1FC233}" type="pres">
      <dgm:prSet presAssocID="{3654AD51-BFDA-4975-B8CB-1E2E7BD19979}" presName="node" presStyleLbl="node1" presStyleIdx="2" presStyleCnt="5">
        <dgm:presLayoutVars>
          <dgm:bulletEnabled val="1"/>
        </dgm:presLayoutVars>
      </dgm:prSet>
      <dgm:spPr/>
    </dgm:pt>
    <dgm:pt modelId="{BC72F092-1034-4AE3-A776-8C4286A9E457}" type="pres">
      <dgm:prSet presAssocID="{BA6001CA-06BA-414A-B026-18808A32F814}" presName="sibTrans" presStyleCnt="0"/>
      <dgm:spPr/>
    </dgm:pt>
    <dgm:pt modelId="{496DE803-4DCC-4E94-81CC-7A750E44532D}" type="pres">
      <dgm:prSet presAssocID="{F80BD752-FA30-4982-9B5B-132AE7C2DAD0}" presName="node" presStyleLbl="node1" presStyleIdx="3" presStyleCnt="5">
        <dgm:presLayoutVars>
          <dgm:bulletEnabled val="1"/>
        </dgm:presLayoutVars>
      </dgm:prSet>
      <dgm:spPr/>
    </dgm:pt>
    <dgm:pt modelId="{F02F6694-010B-4358-B191-FD1EE53192AF}" type="pres">
      <dgm:prSet presAssocID="{563031A1-680F-4416-916A-1BDEDB510547}" presName="sibTrans" presStyleCnt="0"/>
      <dgm:spPr/>
    </dgm:pt>
    <dgm:pt modelId="{24A2C993-DC23-4D3B-809B-51E7CDD39DEE}" type="pres">
      <dgm:prSet presAssocID="{BD7E7542-4054-4092-8707-D3DCB935C833}" presName="node" presStyleLbl="node1" presStyleIdx="4" presStyleCnt="5">
        <dgm:presLayoutVars>
          <dgm:bulletEnabled val="1"/>
        </dgm:presLayoutVars>
      </dgm:prSet>
      <dgm:spPr/>
    </dgm:pt>
  </dgm:ptLst>
  <dgm:cxnLst>
    <dgm:cxn modelId="{8D3C3106-67A3-440A-913B-B5BFFB365A8B}" srcId="{11FD77C9-D8B4-4B50-9A69-B1040F9BC483}" destId="{BD7E7542-4054-4092-8707-D3DCB935C833}" srcOrd="4" destOrd="0" parTransId="{C8E64799-E751-44A9-9D33-3A5D5075FCB1}" sibTransId="{DDAB169B-41C5-4FB4-BF30-9C266C32A675}"/>
    <dgm:cxn modelId="{A903A606-E99A-41FE-827D-E4CFF9D274E5}" srcId="{11FD77C9-D8B4-4B50-9A69-B1040F9BC483}" destId="{3654AD51-BFDA-4975-B8CB-1E2E7BD19979}" srcOrd="2" destOrd="0" parTransId="{2B3D4296-9645-40CC-9C35-5CAA91C17F8E}" sibTransId="{BA6001CA-06BA-414A-B026-18808A32F814}"/>
    <dgm:cxn modelId="{28A44C09-4588-43DA-A20A-0E230DB30111}" srcId="{11FD77C9-D8B4-4B50-9A69-B1040F9BC483}" destId="{F80BD752-FA30-4982-9B5B-132AE7C2DAD0}" srcOrd="3" destOrd="0" parTransId="{C33A113F-C16D-4386-AD92-4728416DE592}" sibTransId="{563031A1-680F-4416-916A-1BDEDB510547}"/>
    <dgm:cxn modelId="{FAD6C019-E052-4506-9D9D-3577D0217A1F}" type="presOf" srcId="{83D6C4E6-D247-4EF4-9BBD-A3DABF9BA52B}" destId="{D9C229E8-47B1-4BB8-B274-A7A7E5D97DDF}" srcOrd="0" destOrd="0" presId="urn:microsoft.com/office/officeart/2005/8/layout/default"/>
    <dgm:cxn modelId="{81C4512B-8009-4891-A26C-AD3A85DFB5C1}" type="presOf" srcId="{11FD77C9-D8B4-4B50-9A69-B1040F9BC483}" destId="{7F50B987-31F5-44B7-9516-BAA726F58262}" srcOrd="0" destOrd="0" presId="urn:microsoft.com/office/officeart/2005/8/layout/default"/>
    <dgm:cxn modelId="{DA69A333-A04B-4106-8F19-7D90B6763C4C}" type="presOf" srcId="{F8E8D292-3685-4D69-8805-1519F83305FD}" destId="{058EA2FC-A498-4356-BE13-DE29438F4A2B}" srcOrd="0" destOrd="0" presId="urn:microsoft.com/office/officeart/2005/8/layout/default"/>
    <dgm:cxn modelId="{C6049F41-A1E4-485F-AAC9-E344CCE55381}" type="presOf" srcId="{3654AD51-BFDA-4975-B8CB-1E2E7BD19979}" destId="{BEF97A11-6F77-45C0-BAB3-E00BBF1FC233}" srcOrd="0" destOrd="0" presId="urn:microsoft.com/office/officeart/2005/8/layout/default"/>
    <dgm:cxn modelId="{D5D2258B-11D5-4E1D-9114-66040F2F5999}" type="presOf" srcId="{F80BD752-FA30-4982-9B5B-132AE7C2DAD0}" destId="{496DE803-4DCC-4E94-81CC-7A750E44532D}" srcOrd="0" destOrd="0" presId="urn:microsoft.com/office/officeart/2005/8/layout/default"/>
    <dgm:cxn modelId="{BFAFC28B-0E5C-41A9-B89C-A3465E4202D0}" srcId="{11FD77C9-D8B4-4B50-9A69-B1040F9BC483}" destId="{83D6C4E6-D247-4EF4-9BBD-A3DABF9BA52B}" srcOrd="0" destOrd="0" parTransId="{64E470FE-6ABA-4FD3-9D49-469A3AABA36A}" sibTransId="{02A579DB-9D8E-4736-802C-726C76E724E1}"/>
    <dgm:cxn modelId="{89BCECC9-0B6A-44CD-BF6F-2E33C51E2280}" type="presOf" srcId="{BD7E7542-4054-4092-8707-D3DCB935C833}" destId="{24A2C993-DC23-4D3B-809B-51E7CDD39DEE}" srcOrd="0" destOrd="0" presId="urn:microsoft.com/office/officeart/2005/8/layout/default"/>
    <dgm:cxn modelId="{CD0E89E6-B0BF-498D-AEFE-9A933FFC18ED}" srcId="{11FD77C9-D8B4-4B50-9A69-B1040F9BC483}" destId="{F8E8D292-3685-4D69-8805-1519F83305FD}" srcOrd="1" destOrd="0" parTransId="{AE845D71-D4EA-465E-9800-3A57E53B33EF}" sibTransId="{858AA55F-DF98-440D-A589-D701FE8F8A6E}"/>
    <dgm:cxn modelId="{24F114F5-9238-4291-8263-7EC767ABF8C2}" type="presParOf" srcId="{7F50B987-31F5-44B7-9516-BAA726F58262}" destId="{D9C229E8-47B1-4BB8-B274-A7A7E5D97DDF}" srcOrd="0" destOrd="0" presId="urn:microsoft.com/office/officeart/2005/8/layout/default"/>
    <dgm:cxn modelId="{E5780A76-F169-4BEB-B2EB-7C90B076AE65}" type="presParOf" srcId="{7F50B987-31F5-44B7-9516-BAA726F58262}" destId="{DDDDE650-7DBC-4659-B8E7-B664C9440DA3}" srcOrd="1" destOrd="0" presId="urn:microsoft.com/office/officeart/2005/8/layout/default"/>
    <dgm:cxn modelId="{15406868-CCA1-4E3F-8C38-F937E64DBD59}" type="presParOf" srcId="{7F50B987-31F5-44B7-9516-BAA726F58262}" destId="{058EA2FC-A498-4356-BE13-DE29438F4A2B}" srcOrd="2" destOrd="0" presId="urn:microsoft.com/office/officeart/2005/8/layout/default"/>
    <dgm:cxn modelId="{E5D2C545-6846-42D3-8596-34EAD79CD7CF}" type="presParOf" srcId="{7F50B987-31F5-44B7-9516-BAA726F58262}" destId="{B264EE12-43D7-42C1-AB2C-FB3CEA172FC1}" srcOrd="3" destOrd="0" presId="urn:microsoft.com/office/officeart/2005/8/layout/default"/>
    <dgm:cxn modelId="{42471CD7-9C67-46FB-B0D7-A177F56F3812}" type="presParOf" srcId="{7F50B987-31F5-44B7-9516-BAA726F58262}" destId="{BEF97A11-6F77-45C0-BAB3-E00BBF1FC233}" srcOrd="4" destOrd="0" presId="urn:microsoft.com/office/officeart/2005/8/layout/default"/>
    <dgm:cxn modelId="{9989563B-8B27-4CCC-9173-F8E5F36DF691}" type="presParOf" srcId="{7F50B987-31F5-44B7-9516-BAA726F58262}" destId="{BC72F092-1034-4AE3-A776-8C4286A9E457}" srcOrd="5" destOrd="0" presId="urn:microsoft.com/office/officeart/2005/8/layout/default"/>
    <dgm:cxn modelId="{AAACEF40-6164-4B6A-90AE-E40B638F416D}" type="presParOf" srcId="{7F50B987-31F5-44B7-9516-BAA726F58262}" destId="{496DE803-4DCC-4E94-81CC-7A750E44532D}" srcOrd="6" destOrd="0" presId="urn:microsoft.com/office/officeart/2005/8/layout/default"/>
    <dgm:cxn modelId="{EDA0B2E5-FF8F-4952-8420-590256A4A0EA}" type="presParOf" srcId="{7F50B987-31F5-44B7-9516-BAA726F58262}" destId="{F02F6694-010B-4358-B191-FD1EE53192AF}" srcOrd="7" destOrd="0" presId="urn:microsoft.com/office/officeart/2005/8/layout/default"/>
    <dgm:cxn modelId="{72430152-996C-4C9D-8417-A22A80E17375}" type="presParOf" srcId="{7F50B987-31F5-44B7-9516-BAA726F58262}" destId="{24A2C993-DC23-4D3B-809B-51E7CDD39DE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5207C-4093-47FB-8DB8-FBD8326301EF}">
      <dsp:nvSpPr>
        <dsp:cNvPr id="0" name=""/>
        <dsp:cNvSpPr/>
      </dsp:nvSpPr>
      <dsp:spPr>
        <a:xfrm>
          <a:off x="0" y="89557"/>
          <a:ext cx="853440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Invite 5-10 industry professionals to participate in a health science advisory council</a:t>
          </a:r>
        </a:p>
      </dsp:txBody>
      <dsp:txXfrm>
        <a:off x="40780" y="130337"/>
        <a:ext cx="8452840" cy="753819"/>
      </dsp:txXfrm>
    </dsp:sp>
    <dsp:sp modelId="{176D68A3-1CE8-4946-8CD4-197D31B8C894}">
      <dsp:nvSpPr>
        <dsp:cNvPr id="0" name=""/>
        <dsp:cNvSpPr/>
      </dsp:nvSpPr>
      <dsp:spPr>
        <a:xfrm>
          <a:off x="0" y="985417"/>
          <a:ext cx="853440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Meet several times per year</a:t>
          </a:r>
        </a:p>
      </dsp:txBody>
      <dsp:txXfrm>
        <a:off x="40780" y="1026197"/>
        <a:ext cx="8452840" cy="753819"/>
      </dsp:txXfrm>
    </dsp:sp>
    <dsp:sp modelId="{9814932A-F2D4-4834-93A9-8F77E9D9760D}">
      <dsp:nvSpPr>
        <dsp:cNvPr id="0" name=""/>
        <dsp:cNvSpPr/>
      </dsp:nvSpPr>
      <dsp:spPr>
        <a:xfrm>
          <a:off x="0" y="1881277"/>
          <a:ext cx="853440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Focus on outcomes – what are employers looking for</a:t>
          </a:r>
        </a:p>
      </dsp:txBody>
      <dsp:txXfrm>
        <a:off x="40780" y="1922057"/>
        <a:ext cx="8452840" cy="753819"/>
      </dsp:txXfrm>
    </dsp:sp>
    <dsp:sp modelId="{A06CDCDB-AF24-4770-8F2C-77EEB28746FB}">
      <dsp:nvSpPr>
        <dsp:cNvPr id="0" name=""/>
        <dsp:cNvSpPr/>
      </dsp:nvSpPr>
      <dsp:spPr>
        <a:xfrm>
          <a:off x="0" y="2777138"/>
          <a:ext cx="853440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Are you teaching the right things?</a:t>
          </a:r>
        </a:p>
      </dsp:txBody>
      <dsp:txXfrm>
        <a:off x="40780" y="2817918"/>
        <a:ext cx="8452840" cy="753819"/>
      </dsp:txXfrm>
    </dsp:sp>
    <dsp:sp modelId="{35BFEFBC-0C59-474C-AFF2-84B5DBEC4B4D}">
      <dsp:nvSpPr>
        <dsp:cNvPr id="0" name=""/>
        <dsp:cNvSpPr/>
      </dsp:nvSpPr>
      <dsp:spPr>
        <a:xfrm>
          <a:off x="0" y="3672998"/>
          <a:ext cx="853440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Form partnerships for field experience, job shadowing, guest speaker opportunities</a:t>
          </a:r>
        </a:p>
      </dsp:txBody>
      <dsp:txXfrm>
        <a:off x="40780" y="3713778"/>
        <a:ext cx="8452840"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229E8-47B1-4BB8-B274-A7A7E5D97DDF}">
      <dsp:nvSpPr>
        <dsp:cNvPr id="0" name=""/>
        <dsp:cNvSpPr/>
      </dsp:nvSpPr>
      <dsp:spPr>
        <a:xfrm>
          <a:off x="0" y="448865"/>
          <a:ext cx="2357437" cy="1414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Does your state dep. recommend a specific certification or testing agency?</a:t>
          </a:r>
        </a:p>
      </dsp:txBody>
      <dsp:txXfrm>
        <a:off x="0" y="448865"/>
        <a:ext cx="2357437" cy="1414462"/>
      </dsp:txXfrm>
    </dsp:sp>
    <dsp:sp modelId="{058EA2FC-A498-4356-BE13-DE29438F4A2B}">
      <dsp:nvSpPr>
        <dsp:cNvPr id="0" name=""/>
        <dsp:cNvSpPr/>
      </dsp:nvSpPr>
      <dsp:spPr>
        <a:xfrm>
          <a:off x="2593181" y="448865"/>
          <a:ext cx="2357437" cy="1414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Are your instructors licensed to teach PCT courses?</a:t>
          </a:r>
        </a:p>
      </dsp:txBody>
      <dsp:txXfrm>
        <a:off x="2593181" y="448865"/>
        <a:ext cx="2357437" cy="1414462"/>
      </dsp:txXfrm>
    </dsp:sp>
    <dsp:sp modelId="{BEF97A11-6F77-45C0-BAB3-E00BBF1FC233}">
      <dsp:nvSpPr>
        <dsp:cNvPr id="0" name=""/>
        <dsp:cNvSpPr/>
      </dsp:nvSpPr>
      <dsp:spPr>
        <a:xfrm>
          <a:off x="5186362" y="448865"/>
          <a:ext cx="2357437" cy="1414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What are local employers looking for?</a:t>
          </a:r>
        </a:p>
      </dsp:txBody>
      <dsp:txXfrm>
        <a:off x="5186362" y="448865"/>
        <a:ext cx="2357437" cy="1414462"/>
      </dsp:txXfrm>
    </dsp:sp>
    <dsp:sp modelId="{496DE803-4DCC-4E94-81CC-7A750E44532D}">
      <dsp:nvSpPr>
        <dsp:cNvPr id="0" name=""/>
        <dsp:cNvSpPr/>
      </dsp:nvSpPr>
      <dsp:spPr>
        <a:xfrm>
          <a:off x="1296590" y="2099071"/>
          <a:ext cx="2357437" cy="1414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Is employment transferable?</a:t>
          </a:r>
        </a:p>
      </dsp:txBody>
      <dsp:txXfrm>
        <a:off x="1296590" y="2099071"/>
        <a:ext cx="2357437" cy="1414462"/>
      </dsp:txXfrm>
    </dsp:sp>
    <dsp:sp modelId="{24A2C993-DC23-4D3B-809B-51E7CDD39DEE}">
      <dsp:nvSpPr>
        <dsp:cNvPr id="0" name=""/>
        <dsp:cNvSpPr/>
      </dsp:nvSpPr>
      <dsp:spPr>
        <a:xfrm>
          <a:off x="3889771" y="2099071"/>
          <a:ext cx="2357437" cy="1414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What is the cost of certification or a specific credential?</a:t>
          </a:r>
        </a:p>
      </dsp:txBody>
      <dsp:txXfrm>
        <a:off x="3889771" y="2099071"/>
        <a:ext cx="2357437" cy="14144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6C328-C42E-4160-923B-5DB49B776EED}"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D0974-E3D0-4C63-B1BF-D16E28E770F9}" type="slidenum">
              <a:rPr lang="en-US" smtClean="0"/>
              <a:t>‹#›</a:t>
            </a:fld>
            <a:endParaRPr lang="en-US"/>
          </a:p>
        </p:txBody>
      </p:sp>
    </p:spTree>
    <p:extLst>
      <p:ext uri="{BB962C8B-B14F-4D97-AF65-F5344CB8AC3E}">
        <p14:creationId xmlns:p14="http://schemas.microsoft.com/office/powerpoint/2010/main" val="126498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Hello and welcome to Starting a Patient Care Technician Pathway Program.</a:t>
            </a: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Whether you are you starting new program or searching for content to build courses, today we are going to share free tools and materials as well as products and curriculum offered by Realityworks that can jumpstart your pathway development.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a:t>
            </a:fld>
            <a:endParaRPr lang="en-US"/>
          </a:p>
        </p:txBody>
      </p:sp>
    </p:spTree>
    <p:extLst>
      <p:ext uri="{BB962C8B-B14F-4D97-AF65-F5344CB8AC3E}">
        <p14:creationId xmlns:p14="http://schemas.microsoft.com/office/powerpoint/2010/main" val="1469830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let’s begin with careertech.org. This site houses a plethora of resources for any and all career pathways. If we navigate to the Health Science portion of the site and then locate the Career Cluster Frame, we can get an understanding of which health science careers fall into which pathway.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10</a:t>
            </a:fld>
            <a:endParaRPr lang="en-US"/>
          </a:p>
        </p:txBody>
      </p:sp>
    </p:spTree>
    <p:extLst>
      <p:ext uri="{BB962C8B-B14F-4D97-AF65-F5344CB8AC3E}">
        <p14:creationId xmlns:p14="http://schemas.microsoft.com/office/powerpoint/2010/main" val="95300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you will notice that Patient Care Technician is not specifically listed here anywhere. But, within the therapeutic services column you will see similar roles: certified nursing assistant, medical assistant, licensed practical nursing, and registered nursing, so we can safely assume that the role of patient care technician, if it were listed, would be in this column.</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11</a:t>
            </a:fld>
            <a:endParaRPr lang="en-US"/>
          </a:p>
        </p:txBody>
      </p:sp>
    </p:spTree>
    <p:extLst>
      <p:ext uri="{BB962C8B-B14F-4D97-AF65-F5344CB8AC3E}">
        <p14:creationId xmlns:p14="http://schemas.microsoft.com/office/powerpoint/2010/main" val="409116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now that we have identified which pathway we want to focus on, we can dig more deeply on the careertech.org website. Under the therapeutic services portion, we can see two options: knowledge and skills statement and plan of study. Let’s talk about both.</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12</a:t>
            </a:fld>
            <a:endParaRPr lang="en-US"/>
          </a:p>
        </p:txBody>
      </p:sp>
    </p:spTree>
    <p:extLst>
      <p:ext uri="{BB962C8B-B14F-4D97-AF65-F5344CB8AC3E}">
        <p14:creationId xmlns:p14="http://schemas.microsoft.com/office/powerpoint/2010/main" val="368349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Your first option under the Therapeutic Service Pathway is the Knowledge &amp; Skills Statements. Clicking on this link will lead you to a 21 page document that outlines both general and specific learning objectives for the last three sections listed here: the green essential knowledge and skills section, the red cluster knowledge and skills section and the blue pathway knowledge and skills section. This is a great resource if writing learning objectives is not your forte. Even if you don’t use them word for word, they can provide an awesome starting point. The breadth of information here also gives you peace of mind that you are not omitting any really important pieces when you are creating your pathway program.</a:t>
            </a:r>
            <a:endParaRPr lang="en-US" sz="1200" b="0"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13</a:t>
            </a:fld>
            <a:endParaRPr lang="en-US"/>
          </a:p>
        </p:txBody>
      </p:sp>
    </p:spTree>
    <p:extLst>
      <p:ext uri="{BB962C8B-B14F-4D97-AF65-F5344CB8AC3E}">
        <p14:creationId xmlns:p14="http://schemas.microsoft.com/office/powerpoint/2010/main" val="203590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Here is one example of a knowledge and skills statement specific to the Therapeutic Services Career Pathway which is where Patient Care Technician programs fit.  You can see that it focuses on effective communication. You will notice the specific expected student learning outcomes included here, so if writing these types of outcomes is a struggle for you, you have ready-made items already created for you. If you do write your own, you can use these items to check your program to see if you have any gaps in how you are assessing your students.</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14</a:t>
            </a:fld>
            <a:endParaRPr lang="en-US"/>
          </a:p>
        </p:txBody>
      </p:sp>
    </p:spTree>
    <p:extLst>
      <p:ext uri="{BB962C8B-B14F-4D97-AF65-F5344CB8AC3E}">
        <p14:creationId xmlns:p14="http://schemas.microsoft.com/office/powerpoint/2010/main" val="191546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Your second option in the therapeutic service portion is the plan of study. This document provides an example of how you might lay out a full program of study, including both secondary and post-secondary courses. Having a master document like this is vital to ensuring that all required components are covered in your program of study, and it helps to keep the objectives of each course well defined. It’s a one-stop-shop to help you visualize the entire program.</a:t>
            </a:r>
          </a:p>
          <a:p>
            <a:pPr eaLnBrk="1" hangingPunct="1"/>
            <a:endParaRPr lang="en-US" sz="1200" dirty="0"/>
          </a:p>
          <a:p>
            <a:pPr eaLnBrk="1" hangingPunct="1"/>
            <a:endParaRPr lang="en-US" sz="1200" dirty="0"/>
          </a:p>
          <a:p>
            <a:pPr eaLnBrk="1" hangingPunct="1"/>
            <a:r>
              <a:rPr lang="en-US" sz="1200" dirty="0"/>
              <a:t>https://www.careertech.org/career-clusters</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15</a:t>
            </a:fld>
            <a:endParaRPr lang="en-US"/>
          </a:p>
        </p:txBody>
      </p:sp>
    </p:spTree>
    <p:extLst>
      <p:ext uri="{BB962C8B-B14F-4D97-AF65-F5344CB8AC3E}">
        <p14:creationId xmlns:p14="http://schemas.microsoft.com/office/powerpoint/2010/main" val="234061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 talked about careertech.org as being a great resource for all pathway programs, and sourced some specific health science information from there. Now here’s another resource that’s specific to health science. The national consortium for health science education is the health science education resource to go to..</a:t>
            </a:r>
          </a:p>
          <a:p>
            <a:endParaRPr lang="en-US" dirty="0"/>
          </a:p>
          <a:p>
            <a:r>
              <a:rPr lang="en-US" dirty="0"/>
              <a:t>The National Health Science Standards provide a clear and consistent understanding of industry and post-secondary expectations for health science teachers and students. These standards are designed to provide the essential knowledge common across health professions to prepare and increase the number of students that are college and career ready.  They are free to the public and are available on their web page.</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16</a:t>
            </a:fld>
            <a:endParaRPr lang="en-US"/>
          </a:p>
        </p:txBody>
      </p:sp>
    </p:spTree>
    <p:extLst>
      <p:ext uri="{BB962C8B-B14F-4D97-AF65-F5344CB8AC3E}">
        <p14:creationId xmlns:p14="http://schemas.microsoft.com/office/powerpoint/2010/main" val="245639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NCHSE gives you a clean topical outline organized into 15 Foundations. They are listed here on the screen.</a:t>
            </a:r>
          </a:p>
          <a:p>
            <a:endParaRPr lang="en-US" dirty="0"/>
          </a:p>
          <a:p>
            <a:r>
              <a:rPr lang="en-US" dirty="0"/>
              <a:t>Academic foundation includes all your anatomy and physiology, pathophysiology, and medical math. Communication skills including medical terminology. Systems includes understanding levels of care, governmental organizations, research organizations and non-profits. Employability skills includes basic soft skills helpful to health science students. Legal issues including HIPAA, scope of practice, and such. Next are the ethical components including cultural considerations. Safety practices includes infection control, environmental and personal safety issues. Teamwork includes topics specific to healthcare teams as well as handling conflict. Health maintenance practices including self-care, behavioral health, and mental health. Next is technical skills including vital signs and CPR. And last but not least is IT in healthcare dealing with EMRs obviously, but also topics like wearable devices and apps.</a:t>
            </a:r>
          </a:p>
          <a:p>
            <a:endParaRPr lang="en-US" dirty="0"/>
          </a:p>
          <a:p>
            <a:r>
              <a:rPr lang="en-US" dirty="0"/>
              <a:t>You certainly are not obligated to follow their outline, but if you are beginning your curriculum writing from scratch, it can be a great tool to check against to make sure you aren’t forgetting any vital topics in your courses.</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17</a:t>
            </a:fld>
            <a:endParaRPr lang="en-US"/>
          </a:p>
        </p:txBody>
      </p:sp>
    </p:spTree>
    <p:extLst>
      <p:ext uri="{BB962C8B-B14F-4D97-AF65-F5344CB8AC3E}">
        <p14:creationId xmlns:p14="http://schemas.microsoft.com/office/powerpoint/2010/main" val="2247816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NCHSE also provides a curriculum crosswalk which can be extremely helpful in planning your courses. It takes their foundation standards and allows you to map where in your own curriculum you are covering those topics. These exercises provide transparency and accountability for the topics included and can help keep everyone on the same page regarding what is happening when during the curriculum.</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18</a:t>
            </a:fld>
            <a:endParaRPr lang="en-US"/>
          </a:p>
        </p:txBody>
      </p:sp>
    </p:spTree>
    <p:extLst>
      <p:ext uri="{BB962C8B-B14F-4D97-AF65-F5344CB8AC3E}">
        <p14:creationId xmlns:p14="http://schemas.microsoft.com/office/powerpoint/2010/main" val="1048632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Okay! Now we are getting to the most specific level of resource: those that actually pertain to patient care technician pathway programs.</a:t>
            </a:r>
            <a:endParaRPr lang="en-US"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19</a:t>
            </a:fld>
            <a:endParaRPr lang="en-US"/>
          </a:p>
        </p:txBody>
      </p:sp>
    </p:spTree>
    <p:extLst>
      <p:ext uri="{BB962C8B-B14F-4D97-AF65-F5344CB8AC3E}">
        <p14:creationId xmlns:p14="http://schemas.microsoft.com/office/powerpoint/2010/main" val="220275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First, here is your 30-second introduction to Realityworks, for those of you who aren’t familiar with us!</a:t>
            </a:r>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We are an employee-owned company based in Eau Claire, Wisconsin, that creates experiential learning tools for teaching job and life skills. </a:t>
            </a:r>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We got our start over 20 years ago, when former NASA engineer Rick </a:t>
            </a:r>
            <a:r>
              <a:rPr lang="en-US" sz="1800" dirty="0" err="1">
                <a:solidFill>
                  <a:srgbClr val="000000"/>
                </a:solidFill>
                <a:effectLst/>
                <a:highlight>
                  <a:srgbClr val="FFFFFF"/>
                </a:highlight>
                <a:latin typeface="Calibri" panose="020F0502020204030204" pitchFamily="34" charset="0"/>
                <a:ea typeface="Times New Roman" panose="02020603050405020304" pitchFamily="18" charset="0"/>
              </a:rPr>
              <a:t>Jurmain</a:t>
            </a:r>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 created the first </a:t>
            </a:r>
            <a:r>
              <a:rPr lang="en-US" sz="1800" dirty="0" err="1">
                <a:solidFill>
                  <a:srgbClr val="000000"/>
                </a:solidFill>
                <a:effectLst/>
                <a:highlight>
                  <a:srgbClr val="FFFFFF"/>
                </a:highlight>
                <a:latin typeface="Calibri" panose="020F0502020204030204" pitchFamily="34" charset="0"/>
                <a:ea typeface="Times New Roman" panose="02020603050405020304" pitchFamily="18" charset="0"/>
              </a:rPr>
              <a:t>RealCare</a:t>
            </a:r>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 Baby infant simulator, then went on to found the company that is now Realityworks. </a:t>
            </a:r>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Today, our training tools combine curriculum with hands-on learning tools, student activities and assessments.</a:t>
            </a:r>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solidFill>
                  <a:srgbClr val="000000"/>
                </a:solidFill>
                <a:effectLst/>
                <a:highlight>
                  <a:srgbClr val="FFFFFF"/>
                </a:highlight>
                <a:latin typeface="Calibri" panose="020F0502020204030204" pitchFamily="34" charset="0"/>
                <a:ea typeface="Times New Roman" panose="02020603050405020304" pitchFamily="18" charset="0"/>
              </a:rPr>
              <a:t>Baby is still around, but now you can look to us for tools like our Bovine Birthing and Ultrasound Simulator, virtual reality welding simulator, wearable geriatric sensitivity suits… if you have some time, we encourage you to check out our website and see it all. </a:t>
            </a:r>
            <a:endParaRPr lang="en-US" sz="1800" dirty="0">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742D0974-E3D0-4C63-B1BF-D16E28E770F9}" type="slidenum">
              <a:rPr lang="en-US" smtClean="0"/>
              <a:t>2</a:t>
            </a:fld>
            <a:endParaRPr lang="en-US"/>
          </a:p>
        </p:txBody>
      </p:sp>
    </p:spTree>
    <p:extLst>
      <p:ext uri="{BB962C8B-B14F-4D97-AF65-F5344CB8AC3E}">
        <p14:creationId xmlns:p14="http://schemas.microsoft.com/office/powerpoint/2010/main" val="104668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here are six examples of organizations that provide certification testing services. There are differences in content, services provided, and associated costs for testing and certification between these organizations, so I recommend that you do some digging to find out which matches with any requirements your state or district might have. And I am sure there are more out there.</a:t>
            </a:r>
            <a:endParaRPr lang="en-US" sz="2800"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20</a:t>
            </a:fld>
            <a:endParaRPr lang="en-US"/>
          </a:p>
        </p:txBody>
      </p:sp>
    </p:spTree>
    <p:extLst>
      <p:ext uri="{BB962C8B-B14F-4D97-AF65-F5344CB8AC3E}">
        <p14:creationId xmlns:p14="http://schemas.microsoft.com/office/powerpoint/2010/main" val="1861630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dirty="0"/>
              <a:t>When you visit an organization’s website, they will all have examples like this one from American Medical Technologists. And just to be transparent, Realityworks has no affiliation with anyone and we are not promoting any program in particular.   However as this webinar is sponsored through the National Consortium for Health Science Education, It is recommended to check out those certifying organizations who are members.</a:t>
            </a:r>
          </a:p>
          <a:p>
            <a:pPr fontAlgn="base"/>
            <a:endParaRPr lang="en-US" sz="1200" b="0" dirty="0"/>
          </a:p>
          <a:p>
            <a:pPr fontAlgn="base"/>
            <a:r>
              <a:rPr lang="en-US" sz="1200" b="0" dirty="0"/>
              <a:t>So this is a summary of what is included in the AMT exam, but there is a more detailed outline of included content that follows, and most of them include what percentage of the exam is related to what content areas. If you are in a district that is specifically feeding your students through the program to obtain certification, this information is gold. Once you’ve chosen the right program, you can use this information to inform what you cover in your courses and you can glean your course pacing as well by understanding how important that content is when it comes to the certification exam.</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21</a:t>
            </a:fld>
            <a:endParaRPr lang="en-US"/>
          </a:p>
        </p:txBody>
      </p:sp>
    </p:spTree>
    <p:extLst>
      <p:ext uri="{BB962C8B-B14F-4D97-AF65-F5344CB8AC3E}">
        <p14:creationId xmlns:p14="http://schemas.microsoft.com/office/powerpoint/2010/main" val="2344773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latin typeface="+mn-lt"/>
              </a:rPr>
              <a:t>There are other organizations that offer technical and/or skills assessments.</a:t>
            </a:r>
          </a:p>
          <a:p>
            <a:pPr fontAlgn="base"/>
            <a:endParaRPr lang="en-US" sz="1200" dirty="0">
              <a:latin typeface="+mn-lt"/>
            </a:endParaRPr>
          </a:p>
          <a:p>
            <a:pPr fontAlgn="base"/>
            <a:r>
              <a:rPr lang="en-US" sz="1200" dirty="0">
                <a:latin typeface="+mn-lt"/>
              </a:rPr>
              <a:t>The National Consortium for Health Science Education offers a Health Science Assessment</a:t>
            </a:r>
          </a:p>
          <a:p>
            <a:pPr fontAlgn="base"/>
            <a:endParaRPr lang="en-US" sz="1200" dirty="0">
              <a:latin typeface="+mn-lt"/>
            </a:endParaRPr>
          </a:p>
          <a:p>
            <a:r>
              <a:rPr lang="en-US" sz="1200" kern="1200" dirty="0">
                <a:solidFill>
                  <a:schemeClr val="tx1"/>
                </a:solidFill>
                <a:effectLst/>
                <a:latin typeface="+mn-lt"/>
                <a:ea typeface="+mn-ea"/>
                <a:cs typeface="+mn-cs"/>
              </a:rPr>
              <a:t>Although </a:t>
            </a:r>
            <a:r>
              <a:rPr lang="en-US" sz="1200" b="1"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right-to-work credential, the assessment:</a:t>
            </a:r>
          </a:p>
          <a:p>
            <a:pPr lvl="0"/>
            <a:r>
              <a:rPr lang="en-US" sz="1200" kern="1200" dirty="0">
                <a:solidFill>
                  <a:schemeClr val="tx1"/>
                </a:solidFill>
                <a:effectLst/>
                <a:latin typeface="+mn-lt"/>
                <a:ea typeface="+mn-ea"/>
                <a:cs typeface="+mn-cs"/>
              </a:rPr>
              <a:t>Adds credibility of a national certification of achievement</a:t>
            </a:r>
          </a:p>
          <a:p>
            <a:pPr lvl="0"/>
            <a:r>
              <a:rPr lang="en-US" sz="1200" kern="1200" dirty="0">
                <a:solidFill>
                  <a:schemeClr val="tx1"/>
                </a:solidFill>
                <a:effectLst/>
                <a:latin typeface="+mn-lt"/>
                <a:ea typeface="+mn-ea"/>
                <a:cs typeface="+mn-cs"/>
              </a:rPr>
              <a:t>Satisfies Perkins requirements for technical attainment </a:t>
            </a:r>
          </a:p>
          <a:p>
            <a:pPr lvl="0"/>
            <a:r>
              <a:rPr lang="en-US" sz="1200" kern="1200" dirty="0">
                <a:solidFill>
                  <a:schemeClr val="tx1"/>
                </a:solidFill>
                <a:effectLst/>
                <a:latin typeface="+mn-lt"/>
                <a:ea typeface="+mn-ea"/>
                <a:cs typeface="+mn-cs"/>
              </a:rPr>
              <a:t>Validates student mastery of foundational healthcare knowledge and skills</a:t>
            </a:r>
          </a:p>
          <a:p>
            <a:pPr fontAlgn="base"/>
            <a:r>
              <a:rPr lang="en-US" sz="1200" b="0" i="0" kern="1200" dirty="0">
                <a:solidFill>
                  <a:schemeClr val="tx1"/>
                </a:solidFill>
                <a:effectLst/>
                <a:latin typeface="+mn-lt"/>
                <a:ea typeface="+mn-ea"/>
                <a:cs typeface="+mn-cs"/>
              </a:rPr>
              <a:t>Benefits for students include:</a:t>
            </a:r>
          </a:p>
          <a:p>
            <a:pPr marL="342900" indent="-342900">
              <a:lnSpc>
                <a:spcPct val="130000"/>
              </a:lnSpc>
              <a:spcBef>
                <a:spcPts val="0"/>
              </a:spcBef>
              <a:spcAft>
                <a:spcPts val="1200"/>
              </a:spcAft>
              <a:buSzPct val="90000"/>
              <a:buFont typeface="Arial" pitchFamily="34" charset="0"/>
              <a:buChar char="•"/>
            </a:pPr>
            <a:r>
              <a:rPr lang="en-US" sz="1200" dirty="0">
                <a:latin typeface="+mn-lt"/>
                <a:cs typeface="Century Gothic"/>
              </a:rPr>
              <a:t>Nationally recognized end-of-pathway certificate</a:t>
            </a:r>
          </a:p>
          <a:p>
            <a:pPr marL="342900" indent="-342900">
              <a:lnSpc>
                <a:spcPct val="130000"/>
              </a:lnSpc>
              <a:spcBef>
                <a:spcPts val="0"/>
              </a:spcBef>
              <a:spcAft>
                <a:spcPts val="1200"/>
              </a:spcAft>
              <a:buSzPct val="90000"/>
              <a:buFont typeface="Arial" pitchFamily="34" charset="0"/>
              <a:buChar char="•"/>
            </a:pPr>
            <a:r>
              <a:rPr lang="en-US" sz="1200" dirty="0">
                <a:latin typeface="+mn-lt"/>
                <a:cs typeface="Century Gothic"/>
              </a:rPr>
              <a:t>Validates skills attained with standards listed</a:t>
            </a:r>
          </a:p>
          <a:p>
            <a:pPr marL="342900" indent="-342900">
              <a:lnSpc>
                <a:spcPct val="130000"/>
              </a:lnSpc>
              <a:spcBef>
                <a:spcPts val="0"/>
              </a:spcBef>
              <a:spcAft>
                <a:spcPts val="1200"/>
              </a:spcAft>
              <a:buSzPct val="90000"/>
              <a:buFont typeface="Arial" pitchFamily="34" charset="0"/>
              <a:buChar char="•"/>
            </a:pPr>
            <a:r>
              <a:rPr lang="en-US" sz="1200" dirty="0">
                <a:latin typeface="+mn-lt"/>
                <a:cs typeface="Century Gothic"/>
              </a:rPr>
              <a:t>Certificate for job interviews and resumes</a:t>
            </a:r>
          </a:p>
          <a:p>
            <a:pPr marL="342900" indent="-342900">
              <a:lnSpc>
                <a:spcPct val="130000"/>
              </a:lnSpc>
              <a:spcBef>
                <a:spcPts val="0"/>
              </a:spcBef>
              <a:spcAft>
                <a:spcPts val="1200"/>
              </a:spcAft>
              <a:buSzPct val="90000"/>
              <a:buFont typeface="Arial" pitchFamily="34" charset="0"/>
              <a:buChar char="•"/>
            </a:pPr>
            <a:r>
              <a:rPr lang="en-US" sz="1200" dirty="0">
                <a:latin typeface="+mn-lt"/>
                <a:cs typeface="Century Gothic"/>
              </a:rPr>
              <a:t>Recognition on college applications</a:t>
            </a:r>
          </a:p>
          <a:p>
            <a:pPr marL="342900" indent="-342900">
              <a:lnSpc>
                <a:spcPct val="130000"/>
              </a:lnSpc>
              <a:spcBef>
                <a:spcPts val="0"/>
              </a:spcBef>
              <a:spcAft>
                <a:spcPts val="1200"/>
              </a:spcAft>
              <a:buSzPct val="90000"/>
              <a:buFont typeface="Arial" pitchFamily="34" charset="0"/>
              <a:buChar char="•"/>
            </a:pPr>
            <a:r>
              <a:rPr lang="en-US" sz="1200" dirty="0">
                <a:latin typeface="+mn-lt"/>
                <a:cs typeface="Century Gothic"/>
              </a:rPr>
              <a:t>Easier articulation into college programs</a:t>
            </a:r>
          </a:p>
          <a:p>
            <a:pPr marL="0" marR="0" lvl="0" indent="0" algn="l" defTabSz="914400" rtl="0" eaLnBrk="1" fontAlgn="auto" latinLnBrk="0" hangingPunct="1">
              <a:lnSpc>
                <a:spcPct val="130000"/>
              </a:lnSpc>
              <a:spcBef>
                <a:spcPts val="0"/>
              </a:spcBef>
              <a:spcAft>
                <a:spcPts val="1200"/>
              </a:spcAft>
              <a:buClrTx/>
              <a:buSzPct val="90000"/>
              <a:buFont typeface="Arial" pitchFamily="34" charset="0"/>
              <a:buNone/>
              <a:tabLst/>
              <a:defRPr/>
            </a:pPr>
            <a:br>
              <a:rPr lang="en-US" sz="1200" dirty="0">
                <a:latin typeface="+mn-lt"/>
                <a:cs typeface="Century Gothic"/>
              </a:rPr>
            </a:br>
            <a:r>
              <a:rPr lang="en-US" sz="1200" dirty="0">
                <a:latin typeface="+mn-lt"/>
                <a:cs typeface="Century Gothic"/>
              </a:rPr>
              <a:t>HOSA sponsors dozens of knowledge and skills competitions at the state and national level relating to a wide variety of health science topics.   </a:t>
            </a:r>
          </a:p>
          <a:p>
            <a:r>
              <a:rPr lang="en-US" sz="1200" b="0" i="0" kern="1200" dirty="0">
                <a:solidFill>
                  <a:schemeClr val="tx1"/>
                </a:solidFill>
                <a:effectLst/>
                <a:latin typeface="+mn-lt"/>
                <a:ea typeface="+mn-ea"/>
                <a:cs typeface="+mn-cs"/>
              </a:rPr>
              <a:t>HOSA members are encouraged to take full advantage of the HOSA National Competitive Events Program as a way to increase the knowledge and skills as they prepare for future health occupations.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22</a:t>
            </a:fld>
            <a:endParaRPr lang="en-US"/>
          </a:p>
        </p:txBody>
      </p:sp>
    </p:spTree>
    <p:extLst>
      <p:ext uri="{BB962C8B-B14F-4D97-AF65-F5344CB8AC3E}">
        <p14:creationId xmlns:p14="http://schemas.microsoft.com/office/powerpoint/2010/main" val="1334052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Realityworks offers a combination of resources and curriculum that can help you realize your ideal patient care technician pathway program. First, you should know that with all the products we create, we enlist subject matter experts to create curricula to go hand in hand with the hands-on learning tools. Our subject matter experts are exactly that: experts in their fields. They understand the roles and responsibilities of the field, as well as the certifications in the field. We are so proud of the work they do to help teachers, the boots on the ground, in making their jobs easier.</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23</a:t>
            </a:fld>
            <a:endParaRPr lang="en-US"/>
          </a:p>
        </p:txBody>
      </p:sp>
    </p:spTree>
    <p:extLst>
      <p:ext uri="{BB962C8B-B14F-4D97-AF65-F5344CB8AC3E}">
        <p14:creationId xmlns:p14="http://schemas.microsoft.com/office/powerpoint/2010/main" val="3431677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the package of products we have put together that can jump start your patient care technician pathway program. Here is where they get the hands-on learning of transferable career skills and foundational knowledge they will use in patient care technician careers. These packages are completely customizable as well.  Each product comes with curriculum that’s already been created for you. Curriculum includes teacher presentation slides, pre- and post-assessments, as well as student activities that have been designed by subject matter experts.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24</a:t>
            </a:fld>
            <a:endParaRPr lang="en-US"/>
          </a:p>
        </p:txBody>
      </p:sp>
    </p:spTree>
    <p:extLst>
      <p:ext uri="{BB962C8B-B14F-4D97-AF65-F5344CB8AC3E}">
        <p14:creationId xmlns:p14="http://schemas.microsoft.com/office/powerpoint/2010/main" val="3226653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free resource we offer is the Patient Care Technician Program Implementation Guide. Given the pathway package that’s been designed, this guide can give you ideas and suggestions for how you might set up your classroom when teaching this type of course. Additionally, for each of the included products, estimated teaching times and lesson topics are included.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25</a:t>
            </a:fld>
            <a:endParaRPr lang="en-US"/>
          </a:p>
        </p:txBody>
      </p:sp>
    </p:spTree>
    <p:extLst>
      <p:ext uri="{BB962C8B-B14F-4D97-AF65-F5344CB8AC3E}">
        <p14:creationId xmlns:p14="http://schemas.microsoft.com/office/powerpoint/2010/main" val="3940653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Once you see the breadth of content that is available, you can begin to figure out how to plug it into the courses you have in your Plan of Study.   Remember the earlier slide that had the list of courses in the Plan of Study template?   If you already have some of these experiential resources, you can begin to review the curriculum topics included and see where they best fit in your pathway.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26</a:t>
            </a:fld>
            <a:endParaRPr lang="en-US"/>
          </a:p>
        </p:txBody>
      </p:sp>
    </p:spTree>
    <p:extLst>
      <p:ext uri="{BB962C8B-B14F-4D97-AF65-F5344CB8AC3E}">
        <p14:creationId xmlns:p14="http://schemas.microsoft.com/office/powerpoint/2010/main" val="2980061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 </a:t>
            </a:r>
            <a:endParaRPr lang="en-US" sz="1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27</a:t>
            </a:fld>
            <a:endParaRPr lang="en-US"/>
          </a:p>
        </p:txBody>
      </p:sp>
    </p:spTree>
    <p:extLst>
      <p:ext uri="{BB962C8B-B14F-4D97-AF65-F5344CB8AC3E}">
        <p14:creationId xmlns:p14="http://schemas.microsoft.com/office/powerpoint/2010/main" val="2509419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29</a:t>
            </a:fld>
            <a:endParaRPr lang="en-US"/>
          </a:p>
        </p:txBody>
      </p:sp>
    </p:spTree>
    <p:extLst>
      <p:ext uri="{BB962C8B-B14F-4D97-AF65-F5344CB8AC3E}">
        <p14:creationId xmlns:p14="http://schemas.microsoft.com/office/powerpoint/2010/main" val="185186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Here is a brief outline of what we will be covering today.</a:t>
            </a:r>
          </a:p>
          <a:p>
            <a:pPr eaLnBrk="1" hangingPunct="1"/>
            <a:r>
              <a:rPr lang="en-US" sz="1200" b="0" i="0" kern="1200" dirty="0">
                <a:solidFill>
                  <a:schemeClr val="tx1"/>
                </a:solidFill>
                <a:effectLst/>
                <a:latin typeface="+mn-lt"/>
                <a:ea typeface="+mn-ea"/>
                <a:cs typeface="+mn-cs"/>
              </a:rPr>
              <a:t>Schools across the country are starting new Patient care technician programs. During this webinar we will walk you through key concepts needed in these courses and show you how you can align tools and curriculum to help jump-start your courses. </a:t>
            </a: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We are hoping that the information shared will help save you some time as you do your planning.</a:t>
            </a:r>
            <a:endParaRPr lang="en-US" sz="1200"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3</a:t>
            </a:fld>
            <a:endParaRPr lang="en-US"/>
          </a:p>
        </p:txBody>
      </p:sp>
    </p:spTree>
    <p:extLst>
      <p:ext uri="{BB962C8B-B14F-4D97-AF65-F5344CB8AC3E}">
        <p14:creationId xmlns:p14="http://schemas.microsoft.com/office/powerpoint/2010/main" val="346321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actually understanding the role of the patient care technician. Students often wonder what the differences are between different career paths within health science. So let’s take a moment to break things down and compare nursing assistants to medical assistants to patient care assistants or technicians. Please note that ultimately patient care technicians and patient care assistants are synonymous. I will be referring to them as patient care technicians during this presentation, but I am really referring to both.</a:t>
            </a:r>
          </a:p>
          <a:p>
            <a:endParaRPr lang="en-US" dirty="0"/>
          </a:p>
          <a:p>
            <a:r>
              <a:rPr lang="en-US" dirty="0"/>
              <a:t>In terms of certification, nursing assistants’ requirements vary from state to state, so if your students become certified in your state, if they move, they may need to recertify. Certification for both medical assistants and patient care technicians are recognized nationally. In terms of responsibilities while on the job, nursing assistants are primarily clinical in nature: assisting with activities of daily living and patient movement and transfers are common examples of nursing assistant duties. Medical assistants and patient care technicians both build on the foundation of nursing assistant duties with additional responsibilities. Patient Care Technicians often include phlebotomy procedures and EKG. Medical assistants likely have those same advanced skills along with collecting vital signs, some types of medication administration, as well as having an administrative component to their job, including checking patients in and out and answering phones. Simply put, nursing assistant is the entry level position, patient care technician falls in the middle, and medical assistants have the highest level of responsibility of the three positions. The salary levels reflect this as well. The hourly wages and expected industry growth listed here are from the Bureau of Labor Statistics. The job classification of Patient Care Technician is relatively new, which might be why there isn’t current data about expected job growth for the role. But if the leveling of responsibilities with the amount of schooling and wages is consistent, we could expect the outlook for patient care technicians to fall in the middle of the 11 and 29%. The data here is general though and may vary slightly from state to state.</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4</a:t>
            </a:fld>
            <a:endParaRPr lang="en-US"/>
          </a:p>
        </p:txBody>
      </p:sp>
    </p:spTree>
    <p:extLst>
      <p:ext uri="{BB962C8B-B14F-4D97-AF65-F5344CB8AC3E}">
        <p14:creationId xmlns:p14="http://schemas.microsoft.com/office/powerpoint/2010/main" val="235300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are going to talk about the resources available to you at every stage in your planning process. We will begin with the broadest level of resource: any pathway program. Later on, we will get more and more specific. We will break it down further to talk about health science programs and the resources available at that level. After that we will talk about the resources available that are specific to patient care technician.</a:t>
            </a:r>
            <a:endParaRPr lang="en-US"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5</a:t>
            </a:fld>
            <a:endParaRPr lang="en-US"/>
          </a:p>
        </p:txBody>
      </p:sp>
    </p:spTree>
    <p:extLst>
      <p:ext uri="{BB962C8B-B14F-4D97-AF65-F5344CB8AC3E}">
        <p14:creationId xmlns:p14="http://schemas.microsoft.com/office/powerpoint/2010/main" val="362147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are the six key elements for developing career pathways – these elements are important to consider for any pathway program you develop including health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talk about several of the six of these, but not all. Funding and measuring system change will not be topics we cover today, because we could easily spend 45 minutes on each topic. This graphic is pulled from a 142 page document devoted to the details about developing pathways, so if you’d like information about topics we won’t be covering today, I would recommend this for a little light reading. The link is at the bottom of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touch on a couple of the others, but really, we will be spending the majority of the time on the topic of designing education and training programs. This is the curricular piece. And is likely the piece that you all have been tasked to figure out. </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6</a:t>
            </a:fld>
            <a:endParaRPr lang="en-US"/>
          </a:p>
        </p:txBody>
      </p:sp>
    </p:spTree>
    <p:extLst>
      <p:ext uri="{BB962C8B-B14F-4D97-AF65-F5344CB8AC3E}">
        <p14:creationId xmlns:p14="http://schemas.microsoft.com/office/powerpoint/2010/main" val="97175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t>Involving local healthcare industry leaders and clinical professionals in your pathway development is critical. How can you understand what local employers are looking for in a health care professional if you don’t ask?  Consider putting together a health care advisory council.  Choose these from a variety of settings and levels of responsibility to get a variety of viewpoints and input.</a:t>
            </a:r>
          </a:p>
          <a:p>
            <a:pPr fontAlgn="base"/>
            <a:r>
              <a:rPr lang="en-US" sz="1200" dirty="0"/>
              <a:t>Meet on a regular basis, perhaps quarterly.  Have a frank dialogue and ask, “What are you looking for in your employees?”  Does your course content align with what they are looking for in the patient care technicians they hire? To lighten the load, think about combining your advisory council with other health science specialties to get the most information in the most efficient manner possible.</a:t>
            </a:r>
          </a:p>
          <a:p>
            <a:pPr fontAlgn="base"/>
            <a:endParaRPr lang="en-US" sz="1200" dirty="0"/>
          </a:p>
          <a:p>
            <a:pPr fontAlgn="base"/>
            <a:r>
              <a:rPr lang="en-US" sz="1200" dirty="0"/>
              <a:t>Use  your advisory council members to form partnerships.  Are they willing to allow students at their location for field or job experience or job shadowing?  Also are they interested in coming in to be a guest speaker in your classes? </a:t>
            </a:r>
          </a:p>
          <a:p>
            <a:pPr fontAlgn="base"/>
            <a:endParaRPr lang="en-US" sz="1200" dirty="0"/>
          </a:p>
          <a:p>
            <a:pPr fontAlgn="base"/>
            <a:r>
              <a:rPr lang="en-US" sz="1200" dirty="0"/>
              <a:t>Engaging employers is one of the 6 key elements for developing career pathways as seen in the earlier slide.</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7</a:t>
            </a:fld>
            <a:endParaRPr lang="en-US"/>
          </a:p>
        </p:txBody>
      </p:sp>
    </p:spTree>
    <p:extLst>
      <p:ext uri="{BB962C8B-B14F-4D97-AF65-F5344CB8AC3E}">
        <p14:creationId xmlns:p14="http://schemas.microsoft.com/office/powerpoint/2010/main" val="181704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t>Many districts require that any career pathways created lead to industry-recognized certifications or credentials of some sort.  </a:t>
            </a:r>
          </a:p>
          <a:p>
            <a:pPr fontAlgn="base"/>
            <a:r>
              <a:rPr lang="en-US" sz="1200" b="0" i="0" kern="1200" dirty="0">
                <a:solidFill>
                  <a:schemeClr val="tx1"/>
                </a:solidFill>
                <a:effectLst/>
                <a:latin typeface="+mn-lt"/>
                <a:ea typeface="+mn-ea"/>
                <a:cs typeface="+mn-cs"/>
              </a:rPr>
              <a:t>In order to find the right certifications or credentials for your program, ask the right questions such as (see slide)</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are newly developing a program, make sure you research and find out what to do so your students get certified properly. Are there any other certifications that students can go after? For example, CPR?</a:t>
            </a:r>
          </a:p>
          <a:p>
            <a:pPr fontAlgn="base"/>
            <a:endParaRPr lang="en-US" sz="1200" dirty="0"/>
          </a:p>
          <a:p>
            <a:pPr fontAlgn="base"/>
            <a:r>
              <a:rPr lang="en-US" sz="1200" dirty="0"/>
              <a:t>Think back to the 6 key elements for developing career pathways.  Certifications and credentials are part of the step for aligning policies and programs</a:t>
            </a:r>
            <a:r>
              <a:rPr lang="en-US" sz="2800" dirty="0"/>
              <a:t>.</a:t>
            </a:r>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8</a:t>
            </a:fld>
            <a:endParaRPr lang="en-US"/>
          </a:p>
        </p:txBody>
      </p:sp>
    </p:spTree>
    <p:extLst>
      <p:ext uri="{BB962C8B-B14F-4D97-AF65-F5344CB8AC3E}">
        <p14:creationId xmlns:p14="http://schemas.microsoft.com/office/powerpoint/2010/main" val="283916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Okay, so we have talked about some </a:t>
            </a:r>
            <a:r>
              <a:rPr lang="en-US" baseline="0" dirty="0" err="1"/>
              <a:t>coniderations</a:t>
            </a:r>
            <a:r>
              <a:rPr lang="en-US" baseline="0" dirty="0"/>
              <a:t> for building ANY pathway program, so let’s narrow our focus a bit to starting any health science pathway. </a:t>
            </a:r>
            <a:endParaRPr lang="en-US" dirty="0"/>
          </a:p>
          <a:p>
            <a:endParaRPr lang="en-US" dirty="0"/>
          </a:p>
        </p:txBody>
      </p:sp>
      <p:sp>
        <p:nvSpPr>
          <p:cNvPr id="4" name="Slide Number Placeholder 3"/>
          <p:cNvSpPr>
            <a:spLocks noGrp="1"/>
          </p:cNvSpPr>
          <p:nvPr>
            <p:ph type="sldNum" sz="quarter" idx="5"/>
          </p:nvPr>
        </p:nvSpPr>
        <p:spPr/>
        <p:txBody>
          <a:bodyPr/>
          <a:lstStyle/>
          <a:p>
            <a:fld id="{742D0974-E3D0-4C63-B1BF-D16E28E770F9}" type="slidenum">
              <a:rPr lang="en-US" smtClean="0"/>
              <a:t>9</a:t>
            </a:fld>
            <a:endParaRPr lang="en-US"/>
          </a:p>
        </p:txBody>
      </p:sp>
    </p:spTree>
    <p:extLst>
      <p:ext uri="{BB962C8B-B14F-4D97-AF65-F5344CB8AC3E}">
        <p14:creationId xmlns:p14="http://schemas.microsoft.com/office/powerpoint/2010/main" val="1147357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0B9B4-5BBA-494A-67B7-24675FC0267B}"/>
              </a:ext>
            </a:extLst>
          </p:cNvPr>
          <p:cNvSpPr/>
          <p:nvPr userDrawn="1"/>
        </p:nvSpPr>
        <p:spPr>
          <a:xfrm>
            <a:off x="0" y="0"/>
            <a:ext cx="12192000" cy="6858000"/>
          </a:xfrm>
          <a:prstGeom prst="rect">
            <a:avLst/>
          </a:prstGeom>
          <a:solidFill>
            <a:srgbClr val="F28B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a:extLst>
              <a:ext uri="{FF2B5EF4-FFF2-40B4-BE49-F238E27FC236}">
                <a16:creationId xmlns:a16="http://schemas.microsoft.com/office/drawing/2014/main" id="{D42A97B9-3C62-03D9-B32E-C8FB6F425EF7}"/>
              </a:ext>
            </a:extLst>
          </p:cNvPr>
          <p:cNvGraphicFramePr>
            <a:graphicFrameLocks noChangeAspect="1"/>
          </p:cNvGraphicFramePr>
          <p:nvPr userDrawn="1">
            <p:extLst>
              <p:ext uri="{D42A27DB-BD31-4B8C-83A1-F6EECF244321}">
                <p14:modId xmlns:p14="http://schemas.microsoft.com/office/powerpoint/2010/main" val="2006870111"/>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r:id="rId2" imgW="10086997" imgH="5702300" progId="">
                  <p:embed/>
                </p:oleObj>
              </mc:Choice>
              <mc:Fallback>
                <p:oleObj r:id="rId2" imgW="10086997" imgH="5702300" progId="">
                  <p:embed/>
                  <p:pic>
                    <p:nvPicPr>
                      <p:cNvPr id="2" name="Object 1">
                        <a:extLst>
                          <a:ext uri="{FF2B5EF4-FFF2-40B4-BE49-F238E27FC236}">
                            <a16:creationId xmlns:a16="http://schemas.microsoft.com/office/drawing/2014/main" id="{D42A97B9-3C62-03D9-B32E-C8FB6F425EF7}"/>
                          </a:ext>
                        </a:extLst>
                      </p:cNvPr>
                      <p:cNvPicPr/>
                      <p:nvPr/>
                    </p:nvPicPr>
                    <p:blipFill>
                      <a:blip r:embed="rId3">
                        <a:alphaModFix amt="17000"/>
                      </a:blip>
                      <a:stretch>
                        <a:fillRect/>
                      </a:stretch>
                    </p:blipFill>
                    <p:spPr>
                      <a:xfrm>
                        <a:off x="0" y="0"/>
                        <a:ext cx="12192000" cy="6857999"/>
                      </a:xfrm>
                      <a:prstGeom prst="rect">
                        <a:avLst/>
                      </a:prstGeom>
                    </p:spPr>
                  </p:pic>
                </p:oleObj>
              </mc:Fallback>
            </mc:AlternateContent>
          </a:graphicData>
        </a:graphic>
      </p:graphicFrame>
      <p:pic>
        <p:nvPicPr>
          <p:cNvPr id="11" name="Picture 10" descr="A black and white logo&#10;&#10;Description automatically generated">
            <a:extLst>
              <a:ext uri="{FF2B5EF4-FFF2-40B4-BE49-F238E27FC236}">
                <a16:creationId xmlns:a16="http://schemas.microsoft.com/office/drawing/2014/main" id="{3A6686B8-1ABD-D49D-05C0-C0E3A49320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2667" y="1517707"/>
            <a:ext cx="6666666" cy="1942857"/>
          </a:xfrm>
          <a:prstGeom prst="rect">
            <a:avLst/>
          </a:prstGeom>
        </p:spPr>
      </p:pic>
      <p:sp>
        <p:nvSpPr>
          <p:cNvPr id="3" name="Rectangle 2">
            <a:extLst>
              <a:ext uri="{FF2B5EF4-FFF2-40B4-BE49-F238E27FC236}">
                <a16:creationId xmlns:a16="http://schemas.microsoft.com/office/drawing/2014/main" id="{189A7B52-642F-61AF-3A2E-4869E329C05B}"/>
              </a:ext>
            </a:extLst>
          </p:cNvPr>
          <p:cNvSpPr/>
          <p:nvPr userDrawn="1"/>
        </p:nvSpPr>
        <p:spPr>
          <a:xfrm>
            <a:off x="0" y="4212388"/>
            <a:ext cx="12192000" cy="1127905"/>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5A66F7-FBD9-B690-67DF-3B4E4019878A}"/>
              </a:ext>
            </a:extLst>
          </p:cNvPr>
          <p:cNvSpPr txBox="1"/>
          <p:nvPr userDrawn="1"/>
        </p:nvSpPr>
        <p:spPr>
          <a:xfrm>
            <a:off x="271849" y="4519498"/>
            <a:ext cx="11607113" cy="461665"/>
          </a:xfrm>
          <a:prstGeom prst="rect">
            <a:avLst/>
          </a:prstGeom>
          <a:noFill/>
        </p:spPr>
        <p:txBody>
          <a:bodyPr wrap="square" rtlCol="0">
            <a:spAutoFit/>
          </a:bodyPr>
          <a:lstStyle/>
          <a:p>
            <a:pPr algn="ctr">
              <a:lnSpc>
                <a:spcPct val="100000"/>
              </a:lnSpc>
            </a:pPr>
            <a:r>
              <a:rPr lang="en-US" sz="2400" b="1" i="0">
                <a:solidFill>
                  <a:schemeClr val="bg1"/>
                </a:solidFill>
                <a:effectLst/>
                <a:latin typeface="Arial" panose="020B0604020202020204" pitchFamily="34" charset="0"/>
                <a:cs typeface="Arial" panose="020B0604020202020204" pitchFamily="34" charset="0"/>
              </a:rPr>
              <a:t>Hands-On Training Tools + Comprehensive Curriculum + Dedicated Support</a:t>
            </a:r>
            <a:endParaRPr lang="en-US"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929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48C3BFD-ADCF-9C9A-1D0E-74CDE10E2BD9}"/>
              </a:ext>
            </a:extLst>
          </p:cNvPr>
          <p:cNvSpPr/>
          <p:nvPr userDrawn="1"/>
        </p:nvSpPr>
        <p:spPr>
          <a:xfrm>
            <a:off x="16371" y="0"/>
            <a:ext cx="1342529"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8323722"/>
              <a:gd name="connsiteY0" fmla="*/ 0 h 6858000"/>
              <a:gd name="connsiteX1" fmla="*/ 8323722 w 8323722"/>
              <a:gd name="connsiteY1" fmla="*/ 0 h 6858000"/>
              <a:gd name="connsiteX2" fmla="*/ 3872611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3872611" y="6858000"/>
                </a:lnTo>
                <a:lnTo>
                  <a:pt x="0" y="6858000"/>
                </a:lnTo>
                <a:lnTo>
                  <a:pt x="0" y="0"/>
                </a:lnTo>
                <a:close/>
              </a:path>
            </a:pathLst>
          </a:custGeom>
          <a:gradFill>
            <a:gsLst>
              <a:gs pos="8000">
                <a:srgbClr val="F18A21"/>
              </a:gs>
              <a:gs pos="100000">
                <a:srgbClr val="5C791B">
                  <a:tint val="23500"/>
                  <a:satMod val="16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3668CD41-77D4-7E20-7AB5-7D85A9AAB8E6}"/>
              </a:ext>
            </a:extLst>
          </p:cNvPr>
          <p:cNvSpPr/>
          <p:nvPr userDrawn="1"/>
        </p:nvSpPr>
        <p:spPr>
          <a:xfrm>
            <a:off x="-2679" y="0"/>
            <a:ext cx="1190575"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15448987"/>
              <a:gd name="connsiteY0" fmla="*/ 12700 h 6870700"/>
              <a:gd name="connsiteX1" fmla="*/ 15448987 w 15448987"/>
              <a:gd name="connsiteY1" fmla="*/ 0 h 6870700"/>
              <a:gd name="connsiteX2" fmla="*/ 7607030 w 15448987"/>
              <a:gd name="connsiteY2" fmla="*/ 6870700 h 6870700"/>
              <a:gd name="connsiteX3" fmla="*/ 0 w 15448987"/>
              <a:gd name="connsiteY3" fmla="*/ 6870700 h 6870700"/>
              <a:gd name="connsiteX4" fmla="*/ 0 w 15448987"/>
              <a:gd name="connsiteY4" fmla="*/ 12700 h 6870700"/>
              <a:gd name="connsiteX0" fmla="*/ 0 w 34309983"/>
              <a:gd name="connsiteY0" fmla="*/ 38100 h 6896100"/>
              <a:gd name="connsiteX1" fmla="*/ 34309983 w 34309983"/>
              <a:gd name="connsiteY1" fmla="*/ 0 h 6896100"/>
              <a:gd name="connsiteX2" fmla="*/ 7607030 w 34309983"/>
              <a:gd name="connsiteY2" fmla="*/ 6896100 h 6896100"/>
              <a:gd name="connsiteX3" fmla="*/ 0 w 34309983"/>
              <a:gd name="connsiteY3" fmla="*/ 6896100 h 6896100"/>
              <a:gd name="connsiteX4" fmla="*/ 0 w 34309983"/>
              <a:gd name="connsiteY4" fmla="*/ 38100 h 6896100"/>
              <a:gd name="connsiteX0" fmla="*/ 0 w 34309983"/>
              <a:gd name="connsiteY0" fmla="*/ 0 h 6858000"/>
              <a:gd name="connsiteX1" fmla="*/ 34309983 w 34309983"/>
              <a:gd name="connsiteY1" fmla="*/ 0 h 6858000"/>
              <a:gd name="connsiteX2" fmla="*/ 7607030 w 34309983"/>
              <a:gd name="connsiteY2" fmla="*/ 6858000 h 6858000"/>
              <a:gd name="connsiteX3" fmla="*/ 0 w 34309983"/>
              <a:gd name="connsiteY3" fmla="*/ 6858000 h 6858000"/>
              <a:gd name="connsiteX4" fmla="*/ 0 w 34309983"/>
              <a:gd name="connsiteY4" fmla="*/ 0 h 6858000"/>
              <a:gd name="connsiteX0" fmla="*/ 0 w 46883980"/>
              <a:gd name="connsiteY0" fmla="*/ 50800 h 6858000"/>
              <a:gd name="connsiteX1" fmla="*/ 46883980 w 46883980"/>
              <a:gd name="connsiteY1" fmla="*/ 0 h 6858000"/>
              <a:gd name="connsiteX2" fmla="*/ 20181027 w 46883980"/>
              <a:gd name="connsiteY2" fmla="*/ 6858000 h 6858000"/>
              <a:gd name="connsiteX3" fmla="*/ 12573997 w 46883980"/>
              <a:gd name="connsiteY3" fmla="*/ 6858000 h 6858000"/>
              <a:gd name="connsiteX4" fmla="*/ 0 w 46883980"/>
              <a:gd name="connsiteY4" fmla="*/ 50800 h 6858000"/>
              <a:gd name="connsiteX0" fmla="*/ 0 w 48141380"/>
              <a:gd name="connsiteY0" fmla="*/ 12700 h 6858000"/>
              <a:gd name="connsiteX1" fmla="*/ 48141380 w 48141380"/>
              <a:gd name="connsiteY1" fmla="*/ 0 h 6858000"/>
              <a:gd name="connsiteX2" fmla="*/ 21438427 w 48141380"/>
              <a:gd name="connsiteY2" fmla="*/ 6858000 h 6858000"/>
              <a:gd name="connsiteX3" fmla="*/ 13831397 w 48141380"/>
              <a:gd name="connsiteY3" fmla="*/ 6858000 h 6858000"/>
              <a:gd name="connsiteX4" fmla="*/ 0 w 48141380"/>
              <a:gd name="connsiteY4" fmla="*/ 12700 h 6858000"/>
              <a:gd name="connsiteX0" fmla="*/ 0 w 48141380"/>
              <a:gd name="connsiteY0" fmla="*/ 12700 h 6896100"/>
              <a:gd name="connsiteX1" fmla="*/ 48141380 w 48141380"/>
              <a:gd name="connsiteY1" fmla="*/ 0 h 6896100"/>
              <a:gd name="connsiteX2" fmla="*/ 21438427 w 48141380"/>
              <a:gd name="connsiteY2" fmla="*/ 6858000 h 6896100"/>
              <a:gd name="connsiteX3" fmla="*/ 0 w 48141380"/>
              <a:gd name="connsiteY3" fmla="*/ 6896100 h 6896100"/>
              <a:gd name="connsiteX4" fmla="*/ 0 w 48141380"/>
              <a:gd name="connsiteY4" fmla="*/ 12700 h 6896100"/>
              <a:gd name="connsiteX0" fmla="*/ 0 w 48141380"/>
              <a:gd name="connsiteY0" fmla="*/ 1270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12700 h 6858000"/>
              <a:gd name="connsiteX0" fmla="*/ 0 w 48141380"/>
              <a:gd name="connsiteY0" fmla="*/ 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6286999 w 48141380"/>
              <a:gd name="connsiteY3" fmla="*/ 66548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0 w 48141380"/>
              <a:gd name="connsiteY3" fmla="*/ 6858000 h 6858000"/>
              <a:gd name="connsiteX4" fmla="*/ 0 w 481413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380" h="6858000">
                <a:moveTo>
                  <a:pt x="0" y="0"/>
                </a:moveTo>
                <a:lnTo>
                  <a:pt x="48141380" y="0"/>
                </a:lnTo>
                <a:lnTo>
                  <a:pt x="21438427"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BD8E2D60-F909-B67D-BC9A-AF9F4AFC96A7}"/>
              </a:ext>
            </a:extLst>
          </p:cNvPr>
          <p:cNvSpPr/>
          <p:nvPr userDrawn="1"/>
        </p:nvSpPr>
        <p:spPr>
          <a:xfrm rot="10800000">
            <a:off x="9911272" y="0"/>
            <a:ext cx="2184399"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8323722"/>
              <a:gd name="connsiteY0" fmla="*/ 0 h 6858000"/>
              <a:gd name="connsiteX1" fmla="*/ 8323722 w 8323722"/>
              <a:gd name="connsiteY1" fmla="*/ 0 h 6858000"/>
              <a:gd name="connsiteX2" fmla="*/ 3872611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3872611" y="6858000"/>
                </a:lnTo>
                <a:lnTo>
                  <a:pt x="0" y="6858000"/>
                </a:lnTo>
                <a:lnTo>
                  <a:pt x="0" y="0"/>
                </a:lnTo>
                <a:close/>
              </a:path>
            </a:pathLst>
          </a:custGeom>
          <a:gradFill>
            <a:gsLst>
              <a:gs pos="8000">
                <a:srgbClr val="F18A21"/>
              </a:gs>
              <a:gs pos="100000">
                <a:srgbClr val="5C791B">
                  <a:tint val="23500"/>
                  <a:satMod val="16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26F5BD11-B38E-79FB-3C60-F1A53B7A95FD}"/>
              </a:ext>
            </a:extLst>
          </p:cNvPr>
          <p:cNvSpPr/>
          <p:nvPr userDrawn="1"/>
        </p:nvSpPr>
        <p:spPr>
          <a:xfrm rot="10800000">
            <a:off x="10007600" y="0"/>
            <a:ext cx="2184400"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15448987"/>
              <a:gd name="connsiteY0" fmla="*/ 12700 h 6870700"/>
              <a:gd name="connsiteX1" fmla="*/ 15448987 w 15448987"/>
              <a:gd name="connsiteY1" fmla="*/ 0 h 6870700"/>
              <a:gd name="connsiteX2" fmla="*/ 7607030 w 15448987"/>
              <a:gd name="connsiteY2" fmla="*/ 6870700 h 6870700"/>
              <a:gd name="connsiteX3" fmla="*/ 0 w 15448987"/>
              <a:gd name="connsiteY3" fmla="*/ 6870700 h 6870700"/>
              <a:gd name="connsiteX4" fmla="*/ 0 w 15448987"/>
              <a:gd name="connsiteY4" fmla="*/ 12700 h 6870700"/>
              <a:gd name="connsiteX0" fmla="*/ 0 w 34309983"/>
              <a:gd name="connsiteY0" fmla="*/ 38100 h 6896100"/>
              <a:gd name="connsiteX1" fmla="*/ 34309983 w 34309983"/>
              <a:gd name="connsiteY1" fmla="*/ 0 h 6896100"/>
              <a:gd name="connsiteX2" fmla="*/ 7607030 w 34309983"/>
              <a:gd name="connsiteY2" fmla="*/ 6896100 h 6896100"/>
              <a:gd name="connsiteX3" fmla="*/ 0 w 34309983"/>
              <a:gd name="connsiteY3" fmla="*/ 6896100 h 6896100"/>
              <a:gd name="connsiteX4" fmla="*/ 0 w 34309983"/>
              <a:gd name="connsiteY4" fmla="*/ 38100 h 6896100"/>
              <a:gd name="connsiteX0" fmla="*/ 0 w 34309983"/>
              <a:gd name="connsiteY0" fmla="*/ 0 h 6858000"/>
              <a:gd name="connsiteX1" fmla="*/ 34309983 w 34309983"/>
              <a:gd name="connsiteY1" fmla="*/ 0 h 6858000"/>
              <a:gd name="connsiteX2" fmla="*/ 7607030 w 34309983"/>
              <a:gd name="connsiteY2" fmla="*/ 6858000 h 6858000"/>
              <a:gd name="connsiteX3" fmla="*/ 0 w 34309983"/>
              <a:gd name="connsiteY3" fmla="*/ 6858000 h 6858000"/>
              <a:gd name="connsiteX4" fmla="*/ 0 w 34309983"/>
              <a:gd name="connsiteY4" fmla="*/ 0 h 6858000"/>
              <a:gd name="connsiteX0" fmla="*/ 0 w 46883980"/>
              <a:gd name="connsiteY0" fmla="*/ 50800 h 6858000"/>
              <a:gd name="connsiteX1" fmla="*/ 46883980 w 46883980"/>
              <a:gd name="connsiteY1" fmla="*/ 0 h 6858000"/>
              <a:gd name="connsiteX2" fmla="*/ 20181027 w 46883980"/>
              <a:gd name="connsiteY2" fmla="*/ 6858000 h 6858000"/>
              <a:gd name="connsiteX3" fmla="*/ 12573997 w 46883980"/>
              <a:gd name="connsiteY3" fmla="*/ 6858000 h 6858000"/>
              <a:gd name="connsiteX4" fmla="*/ 0 w 46883980"/>
              <a:gd name="connsiteY4" fmla="*/ 50800 h 6858000"/>
              <a:gd name="connsiteX0" fmla="*/ 0 w 48141380"/>
              <a:gd name="connsiteY0" fmla="*/ 12700 h 6858000"/>
              <a:gd name="connsiteX1" fmla="*/ 48141380 w 48141380"/>
              <a:gd name="connsiteY1" fmla="*/ 0 h 6858000"/>
              <a:gd name="connsiteX2" fmla="*/ 21438427 w 48141380"/>
              <a:gd name="connsiteY2" fmla="*/ 6858000 h 6858000"/>
              <a:gd name="connsiteX3" fmla="*/ 13831397 w 48141380"/>
              <a:gd name="connsiteY3" fmla="*/ 6858000 h 6858000"/>
              <a:gd name="connsiteX4" fmla="*/ 0 w 48141380"/>
              <a:gd name="connsiteY4" fmla="*/ 12700 h 6858000"/>
              <a:gd name="connsiteX0" fmla="*/ 0 w 48141380"/>
              <a:gd name="connsiteY0" fmla="*/ 12700 h 6896100"/>
              <a:gd name="connsiteX1" fmla="*/ 48141380 w 48141380"/>
              <a:gd name="connsiteY1" fmla="*/ 0 h 6896100"/>
              <a:gd name="connsiteX2" fmla="*/ 21438427 w 48141380"/>
              <a:gd name="connsiteY2" fmla="*/ 6858000 h 6896100"/>
              <a:gd name="connsiteX3" fmla="*/ 0 w 48141380"/>
              <a:gd name="connsiteY3" fmla="*/ 6896100 h 6896100"/>
              <a:gd name="connsiteX4" fmla="*/ 0 w 48141380"/>
              <a:gd name="connsiteY4" fmla="*/ 12700 h 6896100"/>
              <a:gd name="connsiteX0" fmla="*/ 0 w 48141380"/>
              <a:gd name="connsiteY0" fmla="*/ 1270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12700 h 6858000"/>
              <a:gd name="connsiteX0" fmla="*/ 0 w 48141380"/>
              <a:gd name="connsiteY0" fmla="*/ 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6286999 w 48141380"/>
              <a:gd name="connsiteY3" fmla="*/ 66548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0 w 48141380"/>
              <a:gd name="connsiteY3" fmla="*/ 6858000 h 6858000"/>
              <a:gd name="connsiteX4" fmla="*/ 0 w 481413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380" h="6858000">
                <a:moveTo>
                  <a:pt x="0" y="0"/>
                </a:moveTo>
                <a:lnTo>
                  <a:pt x="48141380" y="0"/>
                </a:lnTo>
                <a:lnTo>
                  <a:pt x="21438427"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white sign with white text&#10;&#10;Description automatically generated">
            <a:extLst>
              <a:ext uri="{FF2B5EF4-FFF2-40B4-BE49-F238E27FC236}">
                <a16:creationId xmlns:a16="http://schemas.microsoft.com/office/drawing/2014/main" id="{88DD8941-C45B-0A01-AF2C-9E036F480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5932154"/>
            <a:ext cx="1450954" cy="630390"/>
          </a:xfrm>
          <a:prstGeom prst="rect">
            <a:avLst/>
          </a:prstGeom>
        </p:spPr>
      </p:pic>
      <p:sp>
        <p:nvSpPr>
          <p:cNvPr id="15" name="Slide Number Placeholder 1">
            <a:extLst>
              <a:ext uri="{FF2B5EF4-FFF2-40B4-BE49-F238E27FC236}">
                <a16:creationId xmlns:a16="http://schemas.microsoft.com/office/drawing/2014/main" id="{28D47D07-4727-0F4B-3697-5209B0DEB53F}"/>
              </a:ext>
            </a:extLst>
          </p:cNvPr>
          <p:cNvSpPr>
            <a:spLocks noGrp="1"/>
          </p:cNvSpPr>
          <p:nvPr>
            <p:ph type="sldNum" sz="quarter" idx="12"/>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3FC8C7C-324D-9AC6-831A-AFD8156EBA2F}"/>
              </a:ext>
            </a:extLst>
          </p:cNvPr>
          <p:cNvSpPr>
            <a:spLocks noGrp="1"/>
          </p:cNvSpPr>
          <p:nvPr>
            <p:ph type="title"/>
          </p:nvPr>
        </p:nvSpPr>
        <p:spPr>
          <a:xfrm>
            <a:off x="1612900" y="301626"/>
            <a:ext cx="8991600"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7" name="Text Placeholder 3">
            <a:extLst>
              <a:ext uri="{FF2B5EF4-FFF2-40B4-BE49-F238E27FC236}">
                <a16:creationId xmlns:a16="http://schemas.microsoft.com/office/drawing/2014/main" id="{264486CB-7F35-0A53-BACD-18108D27F476}"/>
              </a:ext>
            </a:extLst>
          </p:cNvPr>
          <p:cNvSpPr>
            <a:spLocks noGrp="1"/>
          </p:cNvSpPr>
          <p:nvPr>
            <p:ph type="body" sz="half" idx="2"/>
          </p:nvPr>
        </p:nvSpPr>
        <p:spPr>
          <a:xfrm>
            <a:off x="1610638" y="1267598"/>
            <a:ext cx="3932237" cy="4664555"/>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Content Placeholder 3">
            <a:extLst>
              <a:ext uri="{FF2B5EF4-FFF2-40B4-BE49-F238E27FC236}">
                <a16:creationId xmlns:a16="http://schemas.microsoft.com/office/drawing/2014/main" id="{9B74EB3F-FCA1-E3D2-D537-119B54B004E9}"/>
              </a:ext>
            </a:extLst>
          </p:cNvPr>
          <p:cNvSpPr>
            <a:spLocks noGrp="1"/>
          </p:cNvSpPr>
          <p:nvPr>
            <p:ph sz="half" idx="13"/>
          </p:nvPr>
        </p:nvSpPr>
        <p:spPr>
          <a:xfrm>
            <a:off x="5794613" y="1267599"/>
            <a:ext cx="4020330"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45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9C928902-9DA9-8328-7142-7509A6C1FF43}"/>
              </a:ext>
            </a:extLst>
          </p:cNvPr>
          <p:cNvSpPr/>
          <p:nvPr userDrawn="1"/>
        </p:nvSpPr>
        <p:spPr>
          <a:xfrm>
            <a:off x="16371" y="0"/>
            <a:ext cx="1342529"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8323722"/>
              <a:gd name="connsiteY0" fmla="*/ 0 h 6858000"/>
              <a:gd name="connsiteX1" fmla="*/ 8323722 w 8323722"/>
              <a:gd name="connsiteY1" fmla="*/ 0 h 6858000"/>
              <a:gd name="connsiteX2" fmla="*/ 3872611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3872611" y="6858000"/>
                </a:lnTo>
                <a:lnTo>
                  <a:pt x="0" y="6858000"/>
                </a:lnTo>
                <a:lnTo>
                  <a:pt x="0" y="0"/>
                </a:lnTo>
                <a:close/>
              </a:path>
            </a:pathLst>
          </a:custGeom>
          <a:gradFill>
            <a:gsLst>
              <a:gs pos="8000">
                <a:srgbClr val="F28B20"/>
              </a:gs>
              <a:gs pos="100000">
                <a:srgbClr val="5C791B">
                  <a:tint val="23500"/>
                  <a:satMod val="16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A3C01BB7-8F79-DC19-57C2-AA3F9DBB9CCF}"/>
              </a:ext>
            </a:extLst>
          </p:cNvPr>
          <p:cNvSpPr/>
          <p:nvPr userDrawn="1"/>
        </p:nvSpPr>
        <p:spPr>
          <a:xfrm>
            <a:off x="-2679" y="0"/>
            <a:ext cx="1190575"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15448987"/>
              <a:gd name="connsiteY0" fmla="*/ 12700 h 6870700"/>
              <a:gd name="connsiteX1" fmla="*/ 15448987 w 15448987"/>
              <a:gd name="connsiteY1" fmla="*/ 0 h 6870700"/>
              <a:gd name="connsiteX2" fmla="*/ 7607030 w 15448987"/>
              <a:gd name="connsiteY2" fmla="*/ 6870700 h 6870700"/>
              <a:gd name="connsiteX3" fmla="*/ 0 w 15448987"/>
              <a:gd name="connsiteY3" fmla="*/ 6870700 h 6870700"/>
              <a:gd name="connsiteX4" fmla="*/ 0 w 15448987"/>
              <a:gd name="connsiteY4" fmla="*/ 12700 h 6870700"/>
              <a:gd name="connsiteX0" fmla="*/ 0 w 34309983"/>
              <a:gd name="connsiteY0" fmla="*/ 38100 h 6896100"/>
              <a:gd name="connsiteX1" fmla="*/ 34309983 w 34309983"/>
              <a:gd name="connsiteY1" fmla="*/ 0 h 6896100"/>
              <a:gd name="connsiteX2" fmla="*/ 7607030 w 34309983"/>
              <a:gd name="connsiteY2" fmla="*/ 6896100 h 6896100"/>
              <a:gd name="connsiteX3" fmla="*/ 0 w 34309983"/>
              <a:gd name="connsiteY3" fmla="*/ 6896100 h 6896100"/>
              <a:gd name="connsiteX4" fmla="*/ 0 w 34309983"/>
              <a:gd name="connsiteY4" fmla="*/ 38100 h 6896100"/>
              <a:gd name="connsiteX0" fmla="*/ 0 w 34309983"/>
              <a:gd name="connsiteY0" fmla="*/ 0 h 6858000"/>
              <a:gd name="connsiteX1" fmla="*/ 34309983 w 34309983"/>
              <a:gd name="connsiteY1" fmla="*/ 0 h 6858000"/>
              <a:gd name="connsiteX2" fmla="*/ 7607030 w 34309983"/>
              <a:gd name="connsiteY2" fmla="*/ 6858000 h 6858000"/>
              <a:gd name="connsiteX3" fmla="*/ 0 w 34309983"/>
              <a:gd name="connsiteY3" fmla="*/ 6858000 h 6858000"/>
              <a:gd name="connsiteX4" fmla="*/ 0 w 34309983"/>
              <a:gd name="connsiteY4" fmla="*/ 0 h 6858000"/>
              <a:gd name="connsiteX0" fmla="*/ 0 w 46883980"/>
              <a:gd name="connsiteY0" fmla="*/ 50800 h 6858000"/>
              <a:gd name="connsiteX1" fmla="*/ 46883980 w 46883980"/>
              <a:gd name="connsiteY1" fmla="*/ 0 h 6858000"/>
              <a:gd name="connsiteX2" fmla="*/ 20181027 w 46883980"/>
              <a:gd name="connsiteY2" fmla="*/ 6858000 h 6858000"/>
              <a:gd name="connsiteX3" fmla="*/ 12573997 w 46883980"/>
              <a:gd name="connsiteY3" fmla="*/ 6858000 h 6858000"/>
              <a:gd name="connsiteX4" fmla="*/ 0 w 46883980"/>
              <a:gd name="connsiteY4" fmla="*/ 50800 h 6858000"/>
              <a:gd name="connsiteX0" fmla="*/ 0 w 48141380"/>
              <a:gd name="connsiteY0" fmla="*/ 12700 h 6858000"/>
              <a:gd name="connsiteX1" fmla="*/ 48141380 w 48141380"/>
              <a:gd name="connsiteY1" fmla="*/ 0 h 6858000"/>
              <a:gd name="connsiteX2" fmla="*/ 21438427 w 48141380"/>
              <a:gd name="connsiteY2" fmla="*/ 6858000 h 6858000"/>
              <a:gd name="connsiteX3" fmla="*/ 13831397 w 48141380"/>
              <a:gd name="connsiteY3" fmla="*/ 6858000 h 6858000"/>
              <a:gd name="connsiteX4" fmla="*/ 0 w 48141380"/>
              <a:gd name="connsiteY4" fmla="*/ 12700 h 6858000"/>
              <a:gd name="connsiteX0" fmla="*/ 0 w 48141380"/>
              <a:gd name="connsiteY0" fmla="*/ 12700 h 6896100"/>
              <a:gd name="connsiteX1" fmla="*/ 48141380 w 48141380"/>
              <a:gd name="connsiteY1" fmla="*/ 0 h 6896100"/>
              <a:gd name="connsiteX2" fmla="*/ 21438427 w 48141380"/>
              <a:gd name="connsiteY2" fmla="*/ 6858000 h 6896100"/>
              <a:gd name="connsiteX3" fmla="*/ 0 w 48141380"/>
              <a:gd name="connsiteY3" fmla="*/ 6896100 h 6896100"/>
              <a:gd name="connsiteX4" fmla="*/ 0 w 48141380"/>
              <a:gd name="connsiteY4" fmla="*/ 12700 h 6896100"/>
              <a:gd name="connsiteX0" fmla="*/ 0 w 48141380"/>
              <a:gd name="connsiteY0" fmla="*/ 1270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12700 h 6858000"/>
              <a:gd name="connsiteX0" fmla="*/ 0 w 48141380"/>
              <a:gd name="connsiteY0" fmla="*/ 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6286999 w 48141380"/>
              <a:gd name="connsiteY3" fmla="*/ 66548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0 w 48141380"/>
              <a:gd name="connsiteY3" fmla="*/ 6858000 h 6858000"/>
              <a:gd name="connsiteX4" fmla="*/ 0 w 481413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380" h="6858000">
                <a:moveTo>
                  <a:pt x="0" y="0"/>
                </a:moveTo>
                <a:lnTo>
                  <a:pt x="48141380" y="0"/>
                </a:lnTo>
                <a:lnTo>
                  <a:pt x="21438427" y="6858000"/>
                </a:lnTo>
                <a:lnTo>
                  <a:pt x="0" y="6858000"/>
                </a:lnTo>
                <a:lnTo>
                  <a:pt x="0" y="0"/>
                </a:lnTo>
                <a:close/>
              </a:path>
            </a:pathLst>
          </a:custGeom>
          <a:solidFill>
            <a:srgbClr val="F28B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61BBE11B-5169-B821-FCC5-0F6CCEC10686}"/>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F328D2F9-C9B1-4AE9-34A9-C210AC49F208}"/>
              </a:ext>
            </a:extLst>
          </p:cNvPr>
          <p:cNvSpPr>
            <a:spLocks noGrp="1"/>
          </p:cNvSpPr>
          <p:nvPr>
            <p:ph type="title"/>
          </p:nvPr>
        </p:nvSpPr>
        <p:spPr>
          <a:xfrm>
            <a:off x="1612899" y="301626"/>
            <a:ext cx="10274299"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9021ED1A-042F-0629-0636-AD10CD6285F1}"/>
              </a:ext>
            </a:extLst>
          </p:cNvPr>
          <p:cNvSpPr>
            <a:spLocks noGrp="1"/>
          </p:cNvSpPr>
          <p:nvPr>
            <p:ph type="body" sz="half" idx="2"/>
          </p:nvPr>
        </p:nvSpPr>
        <p:spPr>
          <a:xfrm>
            <a:off x="1610638" y="1267598"/>
            <a:ext cx="3932237" cy="4664555"/>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3">
            <a:extLst>
              <a:ext uri="{FF2B5EF4-FFF2-40B4-BE49-F238E27FC236}">
                <a16:creationId xmlns:a16="http://schemas.microsoft.com/office/drawing/2014/main" id="{EE5752CD-5766-00A7-97A0-5CAFA37C4CF0}"/>
              </a:ext>
            </a:extLst>
          </p:cNvPr>
          <p:cNvSpPr>
            <a:spLocks noGrp="1"/>
          </p:cNvSpPr>
          <p:nvPr>
            <p:ph sz="half" idx="13"/>
          </p:nvPr>
        </p:nvSpPr>
        <p:spPr>
          <a:xfrm>
            <a:off x="5794612" y="1267599"/>
            <a:ext cx="6092587"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44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0DDD12B-3BDF-2287-7A5A-1C394570914A}"/>
              </a:ext>
            </a:extLst>
          </p:cNvPr>
          <p:cNvSpPr/>
          <p:nvPr userDrawn="1"/>
        </p:nvSpPr>
        <p:spPr>
          <a:xfrm rot="10800000" flipV="1">
            <a:off x="10007600" y="328"/>
            <a:ext cx="2184400" cy="1133328"/>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7607030"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Description automatically generated">
            <a:extLst>
              <a:ext uri="{FF2B5EF4-FFF2-40B4-BE49-F238E27FC236}">
                <a16:creationId xmlns:a16="http://schemas.microsoft.com/office/drawing/2014/main" id="{5B3D65DE-DA6A-DBA4-69E8-36299B8FE4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207810"/>
            <a:ext cx="1450954" cy="630390"/>
          </a:xfrm>
          <a:prstGeom prst="rect">
            <a:avLst/>
          </a:prstGeom>
        </p:spPr>
      </p:pic>
      <p:sp>
        <p:nvSpPr>
          <p:cNvPr id="4" name="Slide Number Placeholder 1">
            <a:extLst>
              <a:ext uri="{FF2B5EF4-FFF2-40B4-BE49-F238E27FC236}">
                <a16:creationId xmlns:a16="http://schemas.microsoft.com/office/drawing/2014/main" id="{56960C3C-F737-2162-ECDC-6DB67D1D6AF7}"/>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6B321E5-C8A9-0BBA-9045-1DC04576D75B}"/>
              </a:ext>
            </a:extLst>
          </p:cNvPr>
          <p:cNvSpPr>
            <a:spLocks noGrp="1"/>
          </p:cNvSpPr>
          <p:nvPr>
            <p:ph type="title"/>
          </p:nvPr>
        </p:nvSpPr>
        <p:spPr>
          <a:xfrm>
            <a:off x="279400" y="301626"/>
            <a:ext cx="9588500" cy="748966"/>
          </a:xfrm>
          <a:prstGeom prst="rect">
            <a:avLst/>
          </a:prstGeom>
        </p:spPr>
        <p:txBody>
          <a:bodyPr/>
          <a:lstStyle>
            <a:lvl1pPr>
              <a:defRPr sz="3600">
                <a:solidFill>
                  <a:srgbClr val="F18A21"/>
                </a:solidFill>
                <a:latin typeface="Arial" panose="020B0604020202020204" pitchFamily="34" charset="0"/>
                <a:cs typeface="Arial" panose="020B0604020202020204" pitchFamily="34" charset="0"/>
              </a:defRPr>
            </a:lvl1pPr>
          </a:lstStyle>
          <a:p>
            <a:endParaRPr lang="en-US"/>
          </a:p>
        </p:txBody>
      </p:sp>
      <p:sp>
        <p:nvSpPr>
          <p:cNvPr id="12" name="Text Placeholder 3">
            <a:extLst>
              <a:ext uri="{FF2B5EF4-FFF2-40B4-BE49-F238E27FC236}">
                <a16:creationId xmlns:a16="http://schemas.microsoft.com/office/drawing/2014/main" id="{9516B64A-8226-5A40-D0EB-9D726B9D1D6D}"/>
              </a:ext>
            </a:extLst>
          </p:cNvPr>
          <p:cNvSpPr>
            <a:spLocks noGrp="1"/>
          </p:cNvSpPr>
          <p:nvPr>
            <p:ph type="body" sz="half" idx="2"/>
          </p:nvPr>
        </p:nvSpPr>
        <p:spPr>
          <a:xfrm>
            <a:off x="277138" y="1341139"/>
            <a:ext cx="11726624" cy="4942701"/>
          </a:xfrm>
          <a:prstGeom prst="rect">
            <a:avLst/>
          </a:prstGeom>
        </p:spPr>
        <p:txBody>
          <a:bodyPr/>
          <a:lstStyle>
            <a:lvl1pPr marL="457200" indent="-457200">
              <a:buFont typeface="Arial" panose="020B0604020202020204" pitchFamily="34" charset="0"/>
              <a:buChar char="•"/>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Tree>
    <p:extLst>
      <p:ext uri="{BB962C8B-B14F-4D97-AF65-F5344CB8AC3E}">
        <p14:creationId xmlns:p14="http://schemas.microsoft.com/office/powerpoint/2010/main" val="67000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963870-D6F8-D2E8-80CD-7B6234D688BA}"/>
              </a:ext>
            </a:extLst>
          </p:cNvPr>
          <p:cNvSpPr/>
          <p:nvPr userDrawn="1"/>
        </p:nvSpPr>
        <p:spPr>
          <a:xfrm>
            <a:off x="0" y="0"/>
            <a:ext cx="12192000" cy="6858000"/>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2">
            <a:extLst>
              <a:ext uri="{FF2B5EF4-FFF2-40B4-BE49-F238E27FC236}">
                <a16:creationId xmlns:a16="http://schemas.microsoft.com/office/drawing/2014/main" id="{0A1A3B6B-4606-9095-3A73-9CC0D4BA9181}"/>
              </a:ext>
            </a:extLst>
          </p:cNvPr>
          <p:cNvSpPr/>
          <p:nvPr userDrawn="1"/>
        </p:nvSpPr>
        <p:spPr>
          <a:xfrm rot="5400000" flipV="1">
            <a:off x="708025" y="664507"/>
            <a:ext cx="2980170" cy="2980170"/>
          </a:xfrm>
          <a:prstGeom prst="wedge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A49B2C-515A-D275-E3F4-EBD808F46E53}"/>
              </a:ext>
            </a:extLst>
          </p:cNvPr>
          <p:cNvSpPr txBox="1"/>
          <p:nvPr userDrawn="1"/>
        </p:nvSpPr>
        <p:spPr>
          <a:xfrm>
            <a:off x="884670" y="1770716"/>
            <a:ext cx="2582430" cy="1200329"/>
          </a:xfrm>
          <a:prstGeom prst="rect">
            <a:avLst/>
          </a:prstGeom>
          <a:noFill/>
        </p:spPr>
        <p:txBody>
          <a:bodyPr wrap="square" rtlCol="0">
            <a:spAutoFit/>
          </a:bodyPr>
          <a:lstStyle/>
          <a:p>
            <a:pPr algn="ctr"/>
            <a:r>
              <a:rPr lang="en-US" sz="3600" b="1">
                <a:solidFill>
                  <a:schemeClr val="bg1">
                    <a:lumMod val="85000"/>
                  </a:schemeClr>
                </a:solidFill>
                <a:latin typeface="Arial" panose="020B0604020202020204" pitchFamily="34" charset="0"/>
                <a:cs typeface="Arial" panose="020B0604020202020204" pitchFamily="34" charset="0"/>
              </a:rPr>
              <a:t>QR HERE</a:t>
            </a:r>
            <a:endParaRPr lang="en-US" sz="3600">
              <a:solidFill>
                <a:schemeClr val="bg1">
                  <a:lumMod val="85000"/>
                </a:schemeClr>
              </a:solidFill>
              <a:latin typeface="Arial" panose="020B0604020202020204" pitchFamily="34" charset="0"/>
              <a:cs typeface="Arial" panose="020B0604020202020204" pitchFamily="34" charset="0"/>
            </a:endParaRPr>
          </a:p>
          <a:p>
            <a:endParaRPr lang="en-US" sz="3600" i="1">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D5BA6AC-3266-E5D9-D4FC-3451D509880E}"/>
              </a:ext>
            </a:extLst>
          </p:cNvPr>
          <p:cNvSpPr>
            <a:spLocks noGrp="1"/>
          </p:cNvSpPr>
          <p:nvPr>
            <p:ph type="title" hasCustomPrompt="1"/>
          </p:nvPr>
        </p:nvSpPr>
        <p:spPr>
          <a:xfrm>
            <a:off x="4252480" y="638895"/>
            <a:ext cx="7266214" cy="743338"/>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Let’s connect!</a:t>
            </a:r>
          </a:p>
        </p:txBody>
      </p:sp>
      <p:sp>
        <p:nvSpPr>
          <p:cNvPr id="6" name="Content Placeholder 2">
            <a:extLst>
              <a:ext uri="{FF2B5EF4-FFF2-40B4-BE49-F238E27FC236}">
                <a16:creationId xmlns:a16="http://schemas.microsoft.com/office/drawing/2014/main" id="{925002D8-461A-3416-2F63-340D00C5D63B}"/>
              </a:ext>
            </a:extLst>
          </p:cNvPr>
          <p:cNvSpPr>
            <a:spLocks noGrp="1"/>
          </p:cNvSpPr>
          <p:nvPr>
            <p:ph sz="half" idx="10" hasCustomPrompt="1"/>
          </p:nvPr>
        </p:nvSpPr>
        <p:spPr>
          <a:xfrm>
            <a:off x="4252479" y="1382234"/>
            <a:ext cx="7266213" cy="877846"/>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We can help you start or refresh your own program!</a:t>
            </a:r>
          </a:p>
          <a:p>
            <a:pPr lvl="0"/>
            <a:r>
              <a:rPr lang="en-US"/>
              <a:t>Scan to:</a:t>
            </a:r>
          </a:p>
        </p:txBody>
      </p:sp>
      <p:sp>
        <p:nvSpPr>
          <p:cNvPr id="10" name="Content Placeholder 2">
            <a:extLst>
              <a:ext uri="{FF2B5EF4-FFF2-40B4-BE49-F238E27FC236}">
                <a16:creationId xmlns:a16="http://schemas.microsoft.com/office/drawing/2014/main" id="{AC9691E8-A582-1B10-3F4E-3EAEA7F80584}"/>
              </a:ext>
            </a:extLst>
          </p:cNvPr>
          <p:cNvSpPr>
            <a:spLocks noGrp="1"/>
          </p:cNvSpPr>
          <p:nvPr>
            <p:ph sz="half" idx="1" hasCustomPrompt="1"/>
          </p:nvPr>
        </p:nvSpPr>
        <p:spPr>
          <a:xfrm>
            <a:off x="4252478" y="2271440"/>
            <a:ext cx="7266213" cy="298017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Connect with your local Realityworks account manager</a:t>
            </a:r>
          </a:p>
          <a:p>
            <a:pPr lvl="0"/>
            <a:r>
              <a:rPr lang="en-US"/>
              <a:t>Request a free quote</a:t>
            </a:r>
          </a:p>
          <a:p>
            <a:pPr lvl="0"/>
            <a:r>
              <a:rPr lang="en-US"/>
              <a:t>Ask questions and more</a:t>
            </a:r>
          </a:p>
        </p:txBody>
      </p:sp>
      <p:sp>
        <p:nvSpPr>
          <p:cNvPr id="15" name="Picture Placeholder 2">
            <a:extLst>
              <a:ext uri="{FF2B5EF4-FFF2-40B4-BE49-F238E27FC236}">
                <a16:creationId xmlns:a16="http://schemas.microsoft.com/office/drawing/2014/main" id="{C323EB62-05DE-1EBE-5BAB-5A75C02C5D1A}"/>
              </a:ext>
            </a:extLst>
          </p:cNvPr>
          <p:cNvSpPr>
            <a:spLocks noGrp="1"/>
          </p:cNvSpPr>
          <p:nvPr>
            <p:ph type="pic" idx="11"/>
          </p:nvPr>
        </p:nvSpPr>
        <p:spPr>
          <a:xfrm>
            <a:off x="809256" y="768975"/>
            <a:ext cx="2769913" cy="27716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6" name="Picture 15" descr="A black background with white text&#10;&#10;Description automatically generated">
            <a:extLst>
              <a:ext uri="{FF2B5EF4-FFF2-40B4-BE49-F238E27FC236}">
                <a16:creationId xmlns:a16="http://schemas.microsoft.com/office/drawing/2014/main" id="{3A7703BC-B391-1EDB-C2F5-39ACD61E4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056459">
            <a:off x="537004" y="3936430"/>
            <a:ext cx="3548341" cy="1667720"/>
          </a:xfrm>
          <a:prstGeom prst="rect">
            <a:avLst/>
          </a:prstGeom>
        </p:spPr>
      </p:pic>
      <p:pic>
        <p:nvPicPr>
          <p:cNvPr id="17" name="Picture 16" descr="A black and white sign with white text&#10;&#10;Description automatically generated">
            <a:extLst>
              <a:ext uri="{FF2B5EF4-FFF2-40B4-BE49-F238E27FC236}">
                <a16:creationId xmlns:a16="http://schemas.microsoft.com/office/drawing/2014/main" id="{CD26ECEA-2941-D29A-ED64-ADE03FB04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6719" y="5382901"/>
            <a:ext cx="2377440" cy="1032917"/>
          </a:xfrm>
          <a:prstGeom prst="rect">
            <a:avLst/>
          </a:prstGeom>
        </p:spPr>
      </p:pic>
    </p:spTree>
    <p:extLst>
      <p:ext uri="{BB962C8B-B14F-4D97-AF65-F5344CB8AC3E}">
        <p14:creationId xmlns:p14="http://schemas.microsoft.com/office/powerpoint/2010/main" val="1896288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34738-AB0F-D336-EB4F-F76FF30F94A7}"/>
              </a:ext>
            </a:extLst>
          </p:cNvPr>
          <p:cNvSpPr/>
          <p:nvPr userDrawn="1"/>
        </p:nvSpPr>
        <p:spPr>
          <a:xfrm>
            <a:off x="0" y="0"/>
            <a:ext cx="12192000" cy="6858000"/>
          </a:xfrm>
          <a:prstGeom prst="rect">
            <a:avLst/>
          </a:prstGeom>
          <a:solidFill>
            <a:srgbClr val="F28B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ign with white text&#10;&#10;Description automatically generated">
            <a:extLst>
              <a:ext uri="{FF2B5EF4-FFF2-40B4-BE49-F238E27FC236}">
                <a16:creationId xmlns:a16="http://schemas.microsoft.com/office/drawing/2014/main" id="{61D04E9D-9378-3D34-0626-F288C44F3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6896" y="3356017"/>
            <a:ext cx="3858208" cy="1676260"/>
          </a:xfrm>
          <a:prstGeom prst="rect">
            <a:avLst/>
          </a:prstGeom>
        </p:spPr>
      </p:pic>
      <p:pic>
        <p:nvPicPr>
          <p:cNvPr id="10" name="Picture 9">
            <a:extLst>
              <a:ext uri="{FF2B5EF4-FFF2-40B4-BE49-F238E27FC236}">
                <a16:creationId xmlns:a16="http://schemas.microsoft.com/office/drawing/2014/main" id="{1C2CD25F-7114-7E1A-F7A0-0F9B1258FC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9457" y="5584784"/>
            <a:ext cx="4913086" cy="574830"/>
          </a:xfrm>
          <a:prstGeom prst="rect">
            <a:avLst/>
          </a:prstGeom>
        </p:spPr>
      </p:pic>
      <p:sp>
        <p:nvSpPr>
          <p:cNvPr id="11" name="Title 1">
            <a:extLst>
              <a:ext uri="{FF2B5EF4-FFF2-40B4-BE49-F238E27FC236}">
                <a16:creationId xmlns:a16="http://schemas.microsoft.com/office/drawing/2014/main" id="{18439923-8080-BFA1-ABD9-3AAF85CA1846}"/>
              </a:ext>
            </a:extLst>
          </p:cNvPr>
          <p:cNvSpPr>
            <a:spLocks noGrp="1"/>
          </p:cNvSpPr>
          <p:nvPr>
            <p:ph type="title"/>
          </p:nvPr>
        </p:nvSpPr>
        <p:spPr>
          <a:xfrm>
            <a:off x="279400" y="714438"/>
            <a:ext cx="11635462" cy="2540098"/>
          </a:xfrm>
          <a:prstGeom prst="rect">
            <a:avLst/>
          </a:prstGeom>
        </p:spPr>
        <p:txBody>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644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0B9B4-5BBA-494A-67B7-24675FC0267B}"/>
              </a:ext>
            </a:extLst>
          </p:cNvPr>
          <p:cNvSpPr/>
          <p:nvPr userDrawn="1"/>
        </p:nvSpPr>
        <p:spPr>
          <a:xfrm>
            <a:off x="0" y="0"/>
            <a:ext cx="12192000" cy="6858000"/>
          </a:xfrm>
          <a:prstGeom prst="rect">
            <a:avLst/>
          </a:prstGeom>
          <a:solidFill>
            <a:srgbClr val="F28B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a:extLst>
              <a:ext uri="{FF2B5EF4-FFF2-40B4-BE49-F238E27FC236}">
                <a16:creationId xmlns:a16="http://schemas.microsoft.com/office/drawing/2014/main" id="{D42A97B9-3C62-03D9-B32E-C8FB6F425EF7}"/>
              </a:ext>
            </a:extLst>
          </p:cNvPr>
          <p:cNvGraphicFramePr>
            <a:graphicFrameLocks noChangeAspect="1"/>
          </p:cNvGraphicFramePr>
          <p:nvPr userDrawn="1">
            <p:extLst>
              <p:ext uri="{D42A27DB-BD31-4B8C-83A1-F6EECF244321}">
                <p14:modId xmlns:p14="http://schemas.microsoft.com/office/powerpoint/2010/main" val="2006870111"/>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r:id="rId2" imgW="10086997" imgH="5702300" progId="">
                  <p:embed/>
                </p:oleObj>
              </mc:Choice>
              <mc:Fallback>
                <p:oleObj r:id="rId2" imgW="10086997" imgH="5702300" progId="">
                  <p:embed/>
                  <p:pic>
                    <p:nvPicPr>
                      <p:cNvPr id="2" name="Object 1">
                        <a:extLst>
                          <a:ext uri="{FF2B5EF4-FFF2-40B4-BE49-F238E27FC236}">
                            <a16:creationId xmlns:a16="http://schemas.microsoft.com/office/drawing/2014/main" id="{D42A97B9-3C62-03D9-B32E-C8FB6F425EF7}"/>
                          </a:ext>
                        </a:extLst>
                      </p:cNvPr>
                      <p:cNvPicPr/>
                      <p:nvPr/>
                    </p:nvPicPr>
                    <p:blipFill>
                      <a:blip r:embed="rId3">
                        <a:alphaModFix amt="17000"/>
                      </a:blip>
                      <a:stretch>
                        <a:fillRect/>
                      </a:stretch>
                    </p:blipFill>
                    <p:spPr>
                      <a:xfrm>
                        <a:off x="0" y="0"/>
                        <a:ext cx="12192000" cy="6857999"/>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89A7B52-642F-61AF-3A2E-4869E329C05B}"/>
              </a:ext>
            </a:extLst>
          </p:cNvPr>
          <p:cNvSpPr/>
          <p:nvPr userDrawn="1"/>
        </p:nvSpPr>
        <p:spPr>
          <a:xfrm>
            <a:off x="0" y="2651807"/>
            <a:ext cx="12192000" cy="1560648"/>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F1B1B78-4226-EF74-26D3-BB9E1AD43320}"/>
              </a:ext>
            </a:extLst>
          </p:cNvPr>
          <p:cNvSpPr>
            <a:spLocks noGrp="1"/>
          </p:cNvSpPr>
          <p:nvPr>
            <p:ph type="title" hasCustomPrompt="1"/>
          </p:nvPr>
        </p:nvSpPr>
        <p:spPr>
          <a:xfrm>
            <a:off x="347744" y="2890452"/>
            <a:ext cx="11514741" cy="889261"/>
          </a:xfrm>
          <a:prstGeom prst="rect">
            <a:avLst/>
          </a:prstGeom>
        </p:spPr>
        <p:txBody>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dirty="0"/>
              <a:t>Click to edit Master SECTION title</a:t>
            </a:r>
            <a:br>
              <a:rPr lang="en-US" dirty="0"/>
            </a:br>
            <a:r>
              <a:rPr lang="en-US" dirty="0"/>
              <a:t>Here</a:t>
            </a:r>
          </a:p>
        </p:txBody>
      </p:sp>
    </p:spTree>
    <p:extLst>
      <p:ext uri="{BB962C8B-B14F-4D97-AF65-F5344CB8AC3E}">
        <p14:creationId xmlns:p14="http://schemas.microsoft.com/office/powerpoint/2010/main" val="318670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6D6347-73DB-1DB6-D497-07418F34138D}"/>
              </a:ext>
            </a:extLst>
          </p:cNvPr>
          <p:cNvSpPr/>
          <p:nvPr userDrawn="1"/>
        </p:nvSpPr>
        <p:spPr>
          <a:xfrm>
            <a:off x="0" y="5705475"/>
            <a:ext cx="12192000" cy="1152524"/>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looking at a model of a skeleton&#10;&#10;Description automatically generated">
            <a:extLst>
              <a:ext uri="{FF2B5EF4-FFF2-40B4-BE49-F238E27FC236}">
                <a16:creationId xmlns:a16="http://schemas.microsoft.com/office/drawing/2014/main" id="{C268D364-7128-F9B5-FE9B-BEB2C3BC64CC}"/>
              </a:ext>
            </a:extLst>
          </p:cNvPr>
          <p:cNvPicPr>
            <a:picLocks noChangeAspect="1"/>
          </p:cNvPicPr>
          <p:nvPr userDrawn="1"/>
        </p:nvPicPr>
        <p:blipFill>
          <a:blip r:embed="rId2"/>
          <a:stretch>
            <a:fillRect/>
          </a:stretch>
        </p:blipFill>
        <p:spPr>
          <a:xfrm>
            <a:off x="1818116" y="825372"/>
            <a:ext cx="1610939" cy="1610939"/>
          </a:xfrm>
          <a:prstGeom prst="rect">
            <a:avLst/>
          </a:prstGeom>
          <a:ln w="12700">
            <a:solidFill>
              <a:schemeClr val="bg1"/>
            </a:solidFill>
          </a:ln>
        </p:spPr>
      </p:pic>
      <p:pic>
        <p:nvPicPr>
          <p:cNvPr id="8" name="Picture 7" descr="A group of girls looking at a model of a dinosaur&#10;&#10;Description automatically generated">
            <a:extLst>
              <a:ext uri="{FF2B5EF4-FFF2-40B4-BE49-F238E27FC236}">
                <a16:creationId xmlns:a16="http://schemas.microsoft.com/office/drawing/2014/main" id="{BBE512A9-51BD-AB74-9DFA-25711E729593}"/>
              </a:ext>
            </a:extLst>
          </p:cNvPr>
          <p:cNvPicPr>
            <a:picLocks noChangeAspect="1"/>
          </p:cNvPicPr>
          <p:nvPr userDrawn="1"/>
        </p:nvPicPr>
        <p:blipFill>
          <a:blip r:embed="rId3"/>
          <a:stretch>
            <a:fillRect/>
          </a:stretch>
        </p:blipFill>
        <p:spPr>
          <a:xfrm>
            <a:off x="86369" y="825372"/>
            <a:ext cx="1610939" cy="1610939"/>
          </a:xfrm>
          <a:prstGeom prst="rect">
            <a:avLst/>
          </a:prstGeom>
          <a:ln w="12700">
            <a:solidFill>
              <a:schemeClr val="bg1"/>
            </a:solidFill>
          </a:ln>
        </p:spPr>
      </p:pic>
      <p:pic>
        <p:nvPicPr>
          <p:cNvPr id="9" name="Picture 2" descr="Plant Producer Educational Hydroponics System">
            <a:extLst>
              <a:ext uri="{FF2B5EF4-FFF2-40B4-BE49-F238E27FC236}">
                <a16:creationId xmlns:a16="http://schemas.microsoft.com/office/drawing/2014/main" id="{3B772979-7C7E-3CEE-2378-ACC8A2365F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863" y="820568"/>
            <a:ext cx="1610941"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 name="Picture 6" descr="CCE 9 Month Baby Feeding Event">
            <a:extLst>
              <a:ext uri="{FF2B5EF4-FFF2-40B4-BE49-F238E27FC236}">
                <a16:creationId xmlns:a16="http://schemas.microsoft.com/office/drawing/2014/main" id="{6A12B52C-A5D1-9263-10C3-9F389448104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11388" y="819852"/>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8" descr="FAS Baby">
            <a:extLst>
              <a:ext uri="{FF2B5EF4-FFF2-40B4-BE49-F238E27FC236}">
                <a16:creationId xmlns:a16="http://schemas.microsoft.com/office/drawing/2014/main" id="{A936E02D-2C37-D9B4-D87B-5595DA8B524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45106" y="819852"/>
            <a:ext cx="1617278"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descr="guideWELD® VR welding simulator">
            <a:extLst>
              <a:ext uri="{FF2B5EF4-FFF2-40B4-BE49-F238E27FC236}">
                <a16:creationId xmlns:a16="http://schemas.microsoft.com/office/drawing/2014/main" id="{82CFD485-7BBF-1911-8EB3-A8F85880DFF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561" y="2560585"/>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descr="guideWELD® LIVE real welding guidance system">
            <a:extLst>
              <a:ext uri="{FF2B5EF4-FFF2-40B4-BE49-F238E27FC236}">
                <a16:creationId xmlns:a16="http://schemas.microsoft.com/office/drawing/2014/main" id="{DA6E1C5B-3942-C005-48B7-824D85BAC3B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815028" y="2557346"/>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descr="CCE 3-Month Baby Burping Event Tablet">
            <a:extLst>
              <a:ext uri="{FF2B5EF4-FFF2-40B4-BE49-F238E27FC236}">
                <a16:creationId xmlns:a16="http://schemas.microsoft.com/office/drawing/2014/main" id="{39D9D531-A154-8A34-0525-81AE4B1A582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81610" y="819852"/>
            <a:ext cx="1601332" cy="161165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6" name="Picture 16" descr="Students use the Common Childhood Illnesses Baby">
            <a:extLst>
              <a:ext uri="{FF2B5EF4-FFF2-40B4-BE49-F238E27FC236}">
                <a16:creationId xmlns:a16="http://schemas.microsoft.com/office/drawing/2014/main" id="{4B252F7C-F2B4-E72A-B890-E6BEE463D10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549863" y="2557346"/>
            <a:ext cx="1601332" cy="160133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7" name="Picture 18">
            <a:extLst>
              <a:ext uri="{FF2B5EF4-FFF2-40B4-BE49-F238E27FC236}">
                <a16:creationId xmlns:a16="http://schemas.microsoft.com/office/drawing/2014/main" id="{79684CC7-C1D9-FC9C-C971-CB7C967928A3}"/>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278015" y="2557346"/>
            <a:ext cx="1601330"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8" name="Picture 20" descr="Teacher uses the Knee and Ankle Sports Injury Assessment Trainer">
            <a:extLst>
              <a:ext uri="{FF2B5EF4-FFF2-40B4-BE49-F238E27FC236}">
                <a16:creationId xmlns:a16="http://schemas.microsoft.com/office/drawing/2014/main" id="{A7A9B7D4-8061-EB60-EC41-ED20436DDE3A}"/>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011388" y="2560584"/>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9" name="Picture 22" descr="Students use the Canine Auscultation Trainer">
            <a:extLst>
              <a:ext uri="{FF2B5EF4-FFF2-40B4-BE49-F238E27FC236}">
                <a16:creationId xmlns:a16="http://schemas.microsoft.com/office/drawing/2014/main" id="{4B3E59BF-7643-599B-3FEF-D60D4333EAC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745106" y="2557346"/>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0" name="Picture 24" descr="Canine Vet Trainer">
            <a:extLst>
              <a:ext uri="{FF2B5EF4-FFF2-40B4-BE49-F238E27FC236}">
                <a16:creationId xmlns:a16="http://schemas.microsoft.com/office/drawing/2014/main" id="{83BCA829-A6B8-7CD2-6ED3-F00073A4A39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560" y="4294840"/>
            <a:ext cx="1610939" cy="1610941"/>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1" name="Picture 26" descr="math_kids_at_computers">
            <a:extLst>
              <a:ext uri="{FF2B5EF4-FFF2-40B4-BE49-F238E27FC236}">
                <a16:creationId xmlns:a16="http://schemas.microsoft.com/office/drawing/2014/main" id="{06420FFB-ACF1-720C-E1BB-9312855EF3C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15027" y="4286705"/>
            <a:ext cx="1610939" cy="1610941"/>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2" name="Picture 28" descr="RC Tractor Pull Challenge">
            <a:extLst>
              <a:ext uri="{FF2B5EF4-FFF2-40B4-BE49-F238E27FC236}">
                <a16:creationId xmlns:a16="http://schemas.microsoft.com/office/drawing/2014/main" id="{7D7CBDAB-B8AC-E4A0-E844-A06A25C43DE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46520" y="4286707"/>
            <a:ext cx="1610939" cy="161093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3" name="Picture 30" descr="Class uses the Welding Defects and VR to Learn Welding">
            <a:extLst>
              <a:ext uri="{FF2B5EF4-FFF2-40B4-BE49-F238E27FC236}">
                <a16:creationId xmlns:a16="http://schemas.microsoft.com/office/drawing/2014/main" id="{EB7E0C17-2A22-6D8D-027D-24C0CFD2115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278013" y="4294840"/>
            <a:ext cx="1601332" cy="160133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4" name="Picture 32" descr="Contemporary Entrepreneurship Program">
            <a:extLst>
              <a:ext uri="{FF2B5EF4-FFF2-40B4-BE49-F238E27FC236}">
                <a16:creationId xmlns:a16="http://schemas.microsoft.com/office/drawing/2014/main" id="{F3DC4FB9-733E-6287-8B5A-6C2962B0492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1387" y="4294840"/>
            <a:ext cx="1610939" cy="159467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5" name="Picture 34" descr="Students Use the Animal Clinic Design Kit">
            <a:extLst>
              <a:ext uri="{FF2B5EF4-FFF2-40B4-BE49-F238E27FC236}">
                <a16:creationId xmlns:a16="http://schemas.microsoft.com/office/drawing/2014/main" id="{D8AFDCF8-800E-FFD2-AC45-8BD74FEC6006}"/>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761371" y="4294840"/>
            <a:ext cx="1594674" cy="160133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C4801934-B626-1D92-430A-C9B4A1F7B93F}"/>
              </a:ext>
            </a:extLst>
          </p:cNvPr>
          <p:cNvSpPr>
            <a:spLocks noGrp="1"/>
          </p:cNvSpPr>
          <p:nvPr>
            <p:ph type="title" hasCustomPrompt="1"/>
          </p:nvPr>
        </p:nvSpPr>
        <p:spPr>
          <a:xfrm>
            <a:off x="486270" y="201094"/>
            <a:ext cx="8573845" cy="572975"/>
          </a:xfrm>
          <a:prstGeom prst="rect">
            <a:avLst/>
          </a:prstGeom>
        </p:spPr>
        <p:txBody>
          <a:bodyPr/>
          <a:lstStyle>
            <a:lvl1pPr>
              <a:defRPr sz="3400" b="1">
                <a:solidFill>
                  <a:srgbClr val="F18A21"/>
                </a:solidFill>
                <a:latin typeface="Arial" panose="020B0604020202020204" pitchFamily="34" charset="0"/>
                <a:cs typeface="Arial" panose="020B0604020202020204" pitchFamily="34" charset="0"/>
              </a:defRPr>
            </a:lvl1pPr>
          </a:lstStyle>
          <a:p>
            <a:r>
              <a:rPr lang="en-US"/>
              <a:t>Who is Realityworks?</a:t>
            </a:r>
          </a:p>
        </p:txBody>
      </p:sp>
      <p:pic>
        <p:nvPicPr>
          <p:cNvPr id="27" name="Picture 26" descr="A black and white sign with white text&#10;&#10;Description automatically generated">
            <a:extLst>
              <a:ext uri="{FF2B5EF4-FFF2-40B4-BE49-F238E27FC236}">
                <a16:creationId xmlns:a16="http://schemas.microsoft.com/office/drawing/2014/main" id="{B961A409-7CC0-C242-E2FE-5A70F4C3A94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668000" y="6020824"/>
            <a:ext cx="1246862" cy="541719"/>
          </a:xfrm>
          <a:prstGeom prst="rect">
            <a:avLst/>
          </a:prstGeom>
        </p:spPr>
      </p:pic>
      <p:sp>
        <p:nvSpPr>
          <p:cNvPr id="28" name="Title 1">
            <a:extLst>
              <a:ext uri="{FF2B5EF4-FFF2-40B4-BE49-F238E27FC236}">
                <a16:creationId xmlns:a16="http://schemas.microsoft.com/office/drawing/2014/main" id="{DB5682BB-78F5-77FA-0691-48C97A26F655}"/>
              </a:ext>
            </a:extLst>
          </p:cNvPr>
          <p:cNvSpPr txBox="1">
            <a:spLocks/>
          </p:cNvSpPr>
          <p:nvPr userDrawn="1"/>
        </p:nvSpPr>
        <p:spPr>
          <a:xfrm>
            <a:off x="489608" y="6040711"/>
            <a:ext cx="7798105" cy="63039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1800">
                <a:solidFill>
                  <a:schemeClr val="bg1"/>
                </a:solidFill>
              </a:rPr>
              <a:t>We partner with educators, administrators and industry leaders to ensure our offerings meet their needs and make lessons truly meaningful.</a:t>
            </a:r>
          </a:p>
        </p:txBody>
      </p:sp>
      <p:pic>
        <p:nvPicPr>
          <p:cNvPr id="29" name="Picture 2" descr="Bovine Injection Simulator">
            <a:extLst>
              <a:ext uri="{FF2B5EF4-FFF2-40B4-BE49-F238E27FC236}">
                <a16:creationId xmlns:a16="http://schemas.microsoft.com/office/drawing/2014/main" id="{A23A2CAB-EE7B-4576-57D2-FF8428256DD4}"/>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485163" y="2560584"/>
            <a:ext cx="1625117" cy="1625117"/>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B8DB072E-983D-F42C-DD06-D82228ECB47E}"/>
              </a:ext>
            </a:extLst>
          </p:cNvPr>
          <p:cNvPicPr>
            <a:picLocks noChangeAspect="1"/>
          </p:cNvPicPr>
          <p:nvPr userDrawn="1"/>
        </p:nvPicPr>
        <p:blipFill>
          <a:blip r:embed="rId22"/>
          <a:stretch>
            <a:fillRect/>
          </a:stretch>
        </p:blipFill>
        <p:spPr>
          <a:xfrm>
            <a:off x="10487447" y="826888"/>
            <a:ext cx="1620547" cy="1603904"/>
          </a:xfrm>
          <a:prstGeom prst="rect">
            <a:avLst/>
          </a:prstGeom>
          <a:ln w="12700">
            <a:solidFill>
              <a:schemeClr val="bg1"/>
            </a:solidFill>
          </a:ln>
        </p:spPr>
      </p:pic>
      <p:pic>
        <p:nvPicPr>
          <p:cNvPr id="31" name="Picture 4" descr="Geriatric Simulator Nursing Training">
            <a:extLst>
              <a:ext uri="{FF2B5EF4-FFF2-40B4-BE49-F238E27FC236}">
                <a16:creationId xmlns:a16="http://schemas.microsoft.com/office/drawing/2014/main" id="{98518E61-F962-67EE-4548-F2644F5EEE9D}"/>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495090" y="4301316"/>
            <a:ext cx="1612904" cy="1588198"/>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63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D3D4E0-E00E-8AF9-1506-43C9F76D34D8}"/>
              </a:ext>
            </a:extLst>
          </p:cNvPr>
          <p:cNvSpPr/>
          <p:nvPr userDrawn="1"/>
        </p:nvSpPr>
        <p:spPr>
          <a:xfrm>
            <a:off x="0" y="0"/>
            <a:ext cx="12192000" cy="6858000"/>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Description automatically generated">
            <a:extLst>
              <a:ext uri="{FF2B5EF4-FFF2-40B4-BE49-F238E27FC236}">
                <a16:creationId xmlns:a16="http://schemas.microsoft.com/office/drawing/2014/main" id="{950856C0-4BB4-97C7-6350-455797F5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700" y="4809169"/>
            <a:ext cx="2945104" cy="1279547"/>
          </a:xfrm>
          <a:prstGeom prst="rect">
            <a:avLst/>
          </a:prstGeom>
        </p:spPr>
      </p:pic>
      <p:sp>
        <p:nvSpPr>
          <p:cNvPr id="4" name="Speech Bubble: Rectangle 3">
            <a:extLst>
              <a:ext uri="{FF2B5EF4-FFF2-40B4-BE49-F238E27FC236}">
                <a16:creationId xmlns:a16="http://schemas.microsoft.com/office/drawing/2014/main" id="{C8072170-8404-C612-5D31-0B24AA817221}"/>
              </a:ext>
            </a:extLst>
          </p:cNvPr>
          <p:cNvSpPr/>
          <p:nvPr userDrawn="1"/>
        </p:nvSpPr>
        <p:spPr>
          <a:xfrm rot="5400000" flipV="1">
            <a:off x="708025" y="664507"/>
            <a:ext cx="2980170" cy="2980170"/>
          </a:xfrm>
          <a:prstGeom prst="wedge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E6B49FB-F80F-2E25-3B64-22FDC759EA2A}"/>
              </a:ext>
            </a:extLst>
          </p:cNvPr>
          <p:cNvSpPr>
            <a:spLocks noGrp="1"/>
          </p:cNvSpPr>
          <p:nvPr>
            <p:ph type="title"/>
          </p:nvPr>
        </p:nvSpPr>
        <p:spPr>
          <a:xfrm>
            <a:off x="4252480" y="1274891"/>
            <a:ext cx="7266214" cy="1220660"/>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0F828029-3F92-6328-AC7B-280B8695F2DC}"/>
              </a:ext>
            </a:extLst>
          </p:cNvPr>
          <p:cNvSpPr>
            <a:spLocks noGrp="1"/>
          </p:cNvSpPr>
          <p:nvPr>
            <p:ph sz="half" idx="10"/>
          </p:nvPr>
        </p:nvSpPr>
        <p:spPr>
          <a:xfrm>
            <a:off x="4252480" y="2511783"/>
            <a:ext cx="7266213" cy="558562"/>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a:t>
            </a:r>
          </a:p>
        </p:txBody>
      </p:sp>
      <p:sp>
        <p:nvSpPr>
          <p:cNvPr id="32" name="Picture Placeholder 2">
            <a:extLst>
              <a:ext uri="{FF2B5EF4-FFF2-40B4-BE49-F238E27FC236}">
                <a16:creationId xmlns:a16="http://schemas.microsoft.com/office/drawing/2014/main" id="{6C29B54E-85A4-62E7-6D44-2ABD2D145D5C}"/>
              </a:ext>
            </a:extLst>
          </p:cNvPr>
          <p:cNvSpPr>
            <a:spLocks noGrp="1"/>
          </p:cNvSpPr>
          <p:nvPr>
            <p:ph type="pic" sz="quarter" idx="13"/>
          </p:nvPr>
        </p:nvSpPr>
        <p:spPr>
          <a:xfrm>
            <a:off x="815333" y="799070"/>
            <a:ext cx="2763841" cy="2726725"/>
          </a:xfrm>
          <a:prstGeom prst="rect">
            <a:avLst/>
          </a:prstGeom>
          <a:solidFill>
            <a:schemeClr val="bg1"/>
          </a:solidFill>
        </p:spPr>
        <p:txBody>
          <a:bodyPr/>
          <a:lstStyle>
            <a:lvl1pPr>
              <a:defRPr>
                <a:noFill/>
              </a:defRPr>
            </a:lvl1pPr>
          </a:lstStyle>
          <a:p>
            <a:endParaRPr lang="en-US"/>
          </a:p>
        </p:txBody>
      </p:sp>
      <p:sp>
        <p:nvSpPr>
          <p:cNvPr id="33" name="TextBox 32">
            <a:extLst>
              <a:ext uri="{FF2B5EF4-FFF2-40B4-BE49-F238E27FC236}">
                <a16:creationId xmlns:a16="http://schemas.microsoft.com/office/drawing/2014/main" id="{88879F08-27F6-111D-28CD-F646B9818CC1}"/>
              </a:ext>
            </a:extLst>
          </p:cNvPr>
          <p:cNvSpPr txBox="1"/>
          <p:nvPr userDrawn="1"/>
        </p:nvSpPr>
        <p:spPr>
          <a:xfrm>
            <a:off x="4252480" y="799070"/>
            <a:ext cx="4553769" cy="369332"/>
          </a:xfrm>
          <a:prstGeom prst="rect">
            <a:avLst/>
          </a:prstGeom>
          <a:noFill/>
        </p:spPr>
        <p:txBody>
          <a:bodyPr wrap="square" rtlCol="0">
            <a:spAutoFit/>
          </a:bodyPr>
          <a:lstStyle/>
          <a:p>
            <a:pPr lvl="0"/>
            <a:r>
              <a:rPr lang="en-US">
                <a:solidFill>
                  <a:schemeClr val="bg1"/>
                </a:solidFill>
                <a:latin typeface="Arial" panose="020B0604020202020204" pitchFamily="34" charset="0"/>
                <a:cs typeface="Arial" panose="020B0604020202020204" pitchFamily="34" charset="0"/>
              </a:rPr>
              <a:t>Presented by</a:t>
            </a:r>
          </a:p>
        </p:txBody>
      </p:sp>
    </p:spTree>
    <p:extLst>
      <p:ext uri="{BB962C8B-B14F-4D97-AF65-F5344CB8AC3E}">
        <p14:creationId xmlns:p14="http://schemas.microsoft.com/office/powerpoint/2010/main" val="4326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EBF0FA-DF86-525B-69F4-C2D782ADD58D}"/>
              </a:ext>
            </a:extLst>
          </p:cNvPr>
          <p:cNvSpPr/>
          <p:nvPr userDrawn="1"/>
        </p:nvSpPr>
        <p:spPr>
          <a:xfrm>
            <a:off x="0" y="0"/>
            <a:ext cx="12192000" cy="6858000"/>
          </a:xfrm>
          <a:prstGeom prst="rect">
            <a:avLst/>
          </a:pr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sign with white text&#10;&#10;Description automatically generated">
            <a:extLst>
              <a:ext uri="{FF2B5EF4-FFF2-40B4-BE49-F238E27FC236}">
                <a16:creationId xmlns:a16="http://schemas.microsoft.com/office/drawing/2014/main" id="{C29DA788-01E5-9655-24A3-6A31BBBCE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1804" y="5094360"/>
            <a:ext cx="2642896" cy="1148248"/>
          </a:xfrm>
          <a:prstGeom prst="rect">
            <a:avLst/>
          </a:prstGeom>
        </p:spPr>
      </p:pic>
      <p:sp>
        <p:nvSpPr>
          <p:cNvPr id="8" name="Speech Bubble: Rectangle 7">
            <a:extLst>
              <a:ext uri="{FF2B5EF4-FFF2-40B4-BE49-F238E27FC236}">
                <a16:creationId xmlns:a16="http://schemas.microsoft.com/office/drawing/2014/main" id="{E11C009D-D4CF-0BF7-6C30-DC75EB21D966}"/>
              </a:ext>
            </a:extLst>
          </p:cNvPr>
          <p:cNvSpPr/>
          <p:nvPr userDrawn="1"/>
        </p:nvSpPr>
        <p:spPr>
          <a:xfrm rot="5400000" flipV="1">
            <a:off x="441325" y="450054"/>
            <a:ext cx="2159000" cy="2159000"/>
          </a:xfrm>
          <a:prstGeom prst="wedge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D5F671A-C22E-7010-F48C-79213B7E8D22}"/>
              </a:ext>
            </a:extLst>
          </p:cNvPr>
          <p:cNvSpPr>
            <a:spLocks noGrp="1"/>
          </p:cNvSpPr>
          <p:nvPr>
            <p:ph type="title"/>
          </p:nvPr>
        </p:nvSpPr>
        <p:spPr>
          <a:xfrm>
            <a:off x="3109480" y="877465"/>
            <a:ext cx="7266214" cy="760595"/>
          </a:xfrm>
          <a:prstGeom prst="rect">
            <a:avLst/>
          </a:prstGeom>
        </p:spPr>
        <p:txBody>
          <a:bodyPr>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C7A48C40-E7D8-E2F1-D046-E0E8C64A27ED}"/>
              </a:ext>
            </a:extLst>
          </p:cNvPr>
          <p:cNvSpPr>
            <a:spLocks noGrp="1"/>
          </p:cNvSpPr>
          <p:nvPr>
            <p:ph sz="half" idx="10"/>
          </p:nvPr>
        </p:nvSpPr>
        <p:spPr>
          <a:xfrm>
            <a:off x="3109481" y="1647585"/>
            <a:ext cx="7266213" cy="558562"/>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a:t>
            </a:r>
          </a:p>
        </p:txBody>
      </p:sp>
      <p:sp>
        <p:nvSpPr>
          <p:cNvPr id="12" name="Picture Placeholder 2">
            <a:extLst>
              <a:ext uri="{FF2B5EF4-FFF2-40B4-BE49-F238E27FC236}">
                <a16:creationId xmlns:a16="http://schemas.microsoft.com/office/drawing/2014/main" id="{7B6CA2BE-0989-F351-0894-74A8CAE533CA}"/>
              </a:ext>
            </a:extLst>
          </p:cNvPr>
          <p:cNvSpPr>
            <a:spLocks noGrp="1"/>
          </p:cNvSpPr>
          <p:nvPr>
            <p:ph type="pic" sz="quarter" idx="13"/>
          </p:nvPr>
        </p:nvSpPr>
        <p:spPr>
          <a:xfrm>
            <a:off x="548630" y="584618"/>
            <a:ext cx="1946920" cy="1925079"/>
          </a:xfrm>
          <a:prstGeom prst="rect">
            <a:avLst/>
          </a:prstGeom>
          <a:solidFill>
            <a:schemeClr val="bg1"/>
          </a:solidFill>
        </p:spPr>
        <p:txBody>
          <a:bodyPr/>
          <a:lstStyle>
            <a:lvl1pPr>
              <a:defRPr>
                <a:noFill/>
              </a:defRPr>
            </a:lvl1pPr>
          </a:lstStyle>
          <a:p>
            <a:endParaRPr lang="en-US"/>
          </a:p>
        </p:txBody>
      </p:sp>
      <p:sp>
        <p:nvSpPr>
          <p:cNvPr id="13" name="TextBox 12">
            <a:extLst>
              <a:ext uri="{FF2B5EF4-FFF2-40B4-BE49-F238E27FC236}">
                <a16:creationId xmlns:a16="http://schemas.microsoft.com/office/drawing/2014/main" id="{4793113B-426F-D60E-3D2E-6B77F526F38D}"/>
              </a:ext>
            </a:extLst>
          </p:cNvPr>
          <p:cNvSpPr txBox="1"/>
          <p:nvPr userDrawn="1"/>
        </p:nvSpPr>
        <p:spPr>
          <a:xfrm>
            <a:off x="3109480" y="399952"/>
            <a:ext cx="4553769" cy="369332"/>
          </a:xfrm>
          <a:prstGeom prst="rect">
            <a:avLst/>
          </a:prstGeom>
          <a:noFill/>
        </p:spPr>
        <p:txBody>
          <a:bodyPr wrap="square" rtlCol="0">
            <a:spAutoFit/>
          </a:bodyPr>
          <a:lstStyle/>
          <a:p>
            <a:pPr lvl="0"/>
            <a:r>
              <a:rPr lang="en-US">
                <a:solidFill>
                  <a:schemeClr val="bg1"/>
                </a:solidFill>
                <a:latin typeface="Arial" panose="020B0604020202020204" pitchFamily="34" charset="0"/>
                <a:cs typeface="Arial" panose="020B0604020202020204" pitchFamily="34" charset="0"/>
              </a:rPr>
              <a:t>Co-presented by</a:t>
            </a:r>
          </a:p>
        </p:txBody>
      </p:sp>
      <p:sp>
        <p:nvSpPr>
          <p:cNvPr id="14" name="Speech Bubble: Rectangle 13">
            <a:extLst>
              <a:ext uri="{FF2B5EF4-FFF2-40B4-BE49-F238E27FC236}">
                <a16:creationId xmlns:a16="http://schemas.microsoft.com/office/drawing/2014/main" id="{21D40F91-AF8F-5FC0-BE03-05493B341E13}"/>
              </a:ext>
            </a:extLst>
          </p:cNvPr>
          <p:cNvSpPr/>
          <p:nvPr userDrawn="1"/>
        </p:nvSpPr>
        <p:spPr>
          <a:xfrm rot="5400000" flipV="1">
            <a:off x="441325" y="2743618"/>
            <a:ext cx="2159000" cy="2159000"/>
          </a:xfrm>
          <a:prstGeom prst="wedge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248ADCC-2D8D-72C0-2ECB-8118428EDC4B}"/>
              </a:ext>
            </a:extLst>
          </p:cNvPr>
          <p:cNvSpPr>
            <a:spLocks noGrp="1"/>
          </p:cNvSpPr>
          <p:nvPr>
            <p:ph sz="half" idx="14"/>
          </p:nvPr>
        </p:nvSpPr>
        <p:spPr>
          <a:xfrm>
            <a:off x="3109481" y="3920406"/>
            <a:ext cx="7266213" cy="558562"/>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a:t>
            </a:r>
          </a:p>
        </p:txBody>
      </p:sp>
      <p:sp>
        <p:nvSpPr>
          <p:cNvPr id="16" name="Picture Placeholder 2">
            <a:extLst>
              <a:ext uri="{FF2B5EF4-FFF2-40B4-BE49-F238E27FC236}">
                <a16:creationId xmlns:a16="http://schemas.microsoft.com/office/drawing/2014/main" id="{4113E945-85A0-0FD3-C335-BFA5204BDF84}"/>
              </a:ext>
            </a:extLst>
          </p:cNvPr>
          <p:cNvSpPr>
            <a:spLocks noGrp="1"/>
          </p:cNvSpPr>
          <p:nvPr>
            <p:ph type="pic" sz="quarter" idx="15"/>
          </p:nvPr>
        </p:nvSpPr>
        <p:spPr>
          <a:xfrm>
            <a:off x="548630" y="2878182"/>
            <a:ext cx="1946920" cy="1925079"/>
          </a:xfrm>
          <a:prstGeom prst="rect">
            <a:avLst/>
          </a:prstGeom>
          <a:solidFill>
            <a:schemeClr val="bg1"/>
          </a:solidFill>
        </p:spPr>
        <p:txBody>
          <a:bodyPr/>
          <a:lstStyle>
            <a:lvl1pPr>
              <a:defRPr>
                <a:noFill/>
              </a:defRPr>
            </a:lvl1pPr>
          </a:lstStyle>
          <a:p>
            <a:endParaRPr lang="en-US"/>
          </a:p>
        </p:txBody>
      </p:sp>
      <p:sp>
        <p:nvSpPr>
          <p:cNvPr id="17" name="Content Placeholder 2">
            <a:extLst>
              <a:ext uri="{FF2B5EF4-FFF2-40B4-BE49-F238E27FC236}">
                <a16:creationId xmlns:a16="http://schemas.microsoft.com/office/drawing/2014/main" id="{C27D5A50-6B3B-7258-154A-127453A77E6F}"/>
              </a:ext>
            </a:extLst>
          </p:cNvPr>
          <p:cNvSpPr>
            <a:spLocks noGrp="1"/>
          </p:cNvSpPr>
          <p:nvPr>
            <p:ph sz="half" idx="16"/>
          </p:nvPr>
        </p:nvSpPr>
        <p:spPr>
          <a:xfrm>
            <a:off x="3109481" y="3163612"/>
            <a:ext cx="7266213" cy="756794"/>
          </a:xfrm>
          <a:prstGeom prst="rect">
            <a:avLst/>
          </a:prstGeo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a:t>
            </a:r>
          </a:p>
        </p:txBody>
      </p:sp>
    </p:spTree>
    <p:extLst>
      <p:ext uri="{BB962C8B-B14F-4D97-AF65-F5344CB8AC3E}">
        <p14:creationId xmlns:p14="http://schemas.microsoft.com/office/powerpoint/2010/main" val="204593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1B058C-70BC-1757-6903-FF126664FDD3}"/>
              </a:ext>
            </a:extLst>
          </p:cNvPr>
          <p:cNvSpPr>
            <a:spLocks noGrp="1"/>
          </p:cNvSpPr>
          <p:nvPr>
            <p:ph type="title"/>
          </p:nvPr>
        </p:nvSpPr>
        <p:spPr>
          <a:xfrm>
            <a:off x="279400" y="301626"/>
            <a:ext cx="11635462"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80B1A44D-5A7E-0607-F7AE-0B010D478044}"/>
              </a:ext>
            </a:extLst>
          </p:cNvPr>
          <p:cNvSpPr/>
          <p:nvPr userDrawn="1"/>
        </p:nvSpPr>
        <p:spPr>
          <a:xfrm rot="10800000">
            <a:off x="10007600" y="5724672"/>
            <a:ext cx="2184400" cy="1133328"/>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7607030"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ign with white text&#10;&#10;Description automatically generated">
            <a:extLst>
              <a:ext uri="{FF2B5EF4-FFF2-40B4-BE49-F238E27FC236}">
                <a16:creationId xmlns:a16="http://schemas.microsoft.com/office/drawing/2014/main" id="{A1C3A479-9E24-3E73-C203-11D033550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5932154"/>
            <a:ext cx="1450954" cy="630390"/>
          </a:xfrm>
          <a:prstGeom prst="rect">
            <a:avLst/>
          </a:prstGeom>
        </p:spPr>
      </p:pic>
      <p:sp>
        <p:nvSpPr>
          <p:cNvPr id="13" name="Slide Number Placeholder 1">
            <a:extLst>
              <a:ext uri="{FF2B5EF4-FFF2-40B4-BE49-F238E27FC236}">
                <a16:creationId xmlns:a16="http://schemas.microsoft.com/office/drawing/2014/main" id="{B8813A80-39E2-BE8F-946E-9E0FF93370E3}"/>
              </a:ext>
            </a:extLst>
          </p:cNvPr>
          <p:cNvSpPr>
            <a:spLocks noGrp="1"/>
          </p:cNvSpPr>
          <p:nvPr>
            <p:ph type="sldNum" sz="quarter" idx="12"/>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F446F6AE-F0A3-1021-1FBB-0D5DC4278FA9}"/>
              </a:ext>
            </a:extLst>
          </p:cNvPr>
          <p:cNvSpPr>
            <a:spLocks noGrp="1"/>
          </p:cNvSpPr>
          <p:nvPr>
            <p:ph type="body" sz="half" idx="2"/>
          </p:nvPr>
        </p:nvSpPr>
        <p:spPr>
          <a:xfrm>
            <a:off x="277138" y="1341140"/>
            <a:ext cx="11726624" cy="4295558"/>
          </a:xfrm>
          <a:prstGeom prst="rect">
            <a:avLst/>
          </a:prstGeom>
        </p:spPr>
        <p:txBody>
          <a:bodyPr/>
          <a:lstStyle>
            <a:lvl1pPr marL="457200" indent="-457200">
              <a:buFont typeface="Arial" panose="020B0604020202020204" pitchFamily="34" charset="0"/>
              <a:buChar char="•"/>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Tree>
    <p:extLst>
      <p:ext uri="{BB962C8B-B14F-4D97-AF65-F5344CB8AC3E}">
        <p14:creationId xmlns:p14="http://schemas.microsoft.com/office/powerpoint/2010/main" val="387503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003EF60-3493-5D84-35DF-8DC04F9C6FF8}"/>
              </a:ext>
            </a:extLst>
          </p:cNvPr>
          <p:cNvSpPr/>
          <p:nvPr userDrawn="1"/>
        </p:nvSpPr>
        <p:spPr>
          <a:xfrm rot="10800000">
            <a:off x="10007600" y="5724672"/>
            <a:ext cx="2184400" cy="1133328"/>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7607030"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sign with white text&#10;&#10;Description automatically generated">
            <a:extLst>
              <a:ext uri="{FF2B5EF4-FFF2-40B4-BE49-F238E27FC236}">
                <a16:creationId xmlns:a16="http://schemas.microsoft.com/office/drawing/2014/main" id="{7FC06B70-1A79-9CF4-B983-D44ED2DAF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5932154"/>
            <a:ext cx="1450954" cy="630390"/>
          </a:xfrm>
          <a:prstGeom prst="rect">
            <a:avLst/>
          </a:prstGeom>
        </p:spPr>
      </p:pic>
      <p:sp>
        <p:nvSpPr>
          <p:cNvPr id="10" name="Slide Number Placeholder 1">
            <a:extLst>
              <a:ext uri="{FF2B5EF4-FFF2-40B4-BE49-F238E27FC236}">
                <a16:creationId xmlns:a16="http://schemas.microsoft.com/office/drawing/2014/main" id="{05EFAAC1-B152-E25D-7175-3EA50BE0CBAE}"/>
              </a:ext>
            </a:extLst>
          </p:cNvPr>
          <p:cNvSpPr>
            <a:spLocks noGrp="1"/>
          </p:cNvSpPr>
          <p:nvPr>
            <p:ph type="sldNum" sz="quarter" idx="12"/>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A35C941-EB46-68C4-A338-312A091EC054}"/>
              </a:ext>
            </a:extLst>
          </p:cNvPr>
          <p:cNvSpPr>
            <a:spLocks noGrp="1"/>
          </p:cNvSpPr>
          <p:nvPr>
            <p:ph type="title"/>
          </p:nvPr>
        </p:nvSpPr>
        <p:spPr>
          <a:xfrm>
            <a:off x="279400" y="301626"/>
            <a:ext cx="11635462"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2">
            <a:extLst>
              <a:ext uri="{FF2B5EF4-FFF2-40B4-BE49-F238E27FC236}">
                <a16:creationId xmlns:a16="http://schemas.microsoft.com/office/drawing/2014/main" id="{C44D64DF-D4F5-63C9-AC41-9A384284ED1E}"/>
              </a:ext>
            </a:extLst>
          </p:cNvPr>
          <p:cNvSpPr>
            <a:spLocks noGrp="1"/>
          </p:cNvSpPr>
          <p:nvPr>
            <p:ph type="pic" idx="1"/>
          </p:nvPr>
        </p:nvSpPr>
        <p:spPr>
          <a:xfrm>
            <a:off x="4620538" y="1258074"/>
            <a:ext cx="7294324" cy="42664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a:extLst>
              <a:ext uri="{FF2B5EF4-FFF2-40B4-BE49-F238E27FC236}">
                <a16:creationId xmlns:a16="http://schemas.microsoft.com/office/drawing/2014/main" id="{AF297055-BF44-39FD-D410-6C9BD16BDBEE}"/>
              </a:ext>
            </a:extLst>
          </p:cNvPr>
          <p:cNvSpPr>
            <a:spLocks noGrp="1"/>
          </p:cNvSpPr>
          <p:nvPr>
            <p:ph type="body" sz="half" idx="2"/>
          </p:nvPr>
        </p:nvSpPr>
        <p:spPr>
          <a:xfrm>
            <a:off x="277138" y="1267598"/>
            <a:ext cx="3932237" cy="4266425"/>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2298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07A81E-9706-D7A8-EEB7-CC4097CEDA43}"/>
              </a:ext>
            </a:extLst>
          </p:cNvPr>
          <p:cNvSpPr>
            <a:spLocks noGrp="1"/>
          </p:cNvSpPr>
          <p:nvPr>
            <p:ph sz="half" idx="1"/>
          </p:nvPr>
        </p:nvSpPr>
        <p:spPr>
          <a:xfrm>
            <a:off x="279400" y="1524000"/>
            <a:ext cx="5664198"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2D4CC-2A67-8C35-5A22-3D603E150DB3}"/>
              </a:ext>
            </a:extLst>
          </p:cNvPr>
          <p:cNvSpPr>
            <a:spLocks noGrp="1"/>
          </p:cNvSpPr>
          <p:nvPr>
            <p:ph sz="half" idx="2"/>
          </p:nvPr>
        </p:nvSpPr>
        <p:spPr>
          <a:xfrm>
            <a:off x="6159502" y="1524000"/>
            <a:ext cx="5664198"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A3BD2B74-456A-98B3-ED8A-264EBFB0F001}"/>
              </a:ext>
            </a:extLst>
          </p:cNvPr>
          <p:cNvSpPr/>
          <p:nvPr userDrawn="1"/>
        </p:nvSpPr>
        <p:spPr>
          <a:xfrm rot="10800000" flipV="1">
            <a:off x="10007600" y="328"/>
            <a:ext cx="2184400" cy="1133328"/>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7607030"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ign with white text&#10;&#10;Description automatically generated">
            <a:extLst>
              <a:ext uri="{FF2B5EF4-FFF2-40B4-BE49-F238E27FC236}">
                <a16:creationId xmlns:a16="http://schemas.microsoft.com/office/drawing/2014/main" id="{9158325E-07E0-3EDD-A45E-F9859DF20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207810"/>
            <a:ext cx="1450954" cy="630390"/>
          </a:xfrm>
          <a:prstGeom prst="rect">
            <a:avLst/>
          </a:prstGeom>
        </p:spPr>
      </p:pic>
      <p:sp>
        <p:nvSpPr>
          <p:cNvPr id="10" name="Slide Number Placeholder 1">
            <a:extLst>
              <a:ext uri="{FF2B5EF4-FFF2-40B4-BE49-F238E27FC236}">
                <a16:creationId xmlns:a16="http://schemas.microsoft.com/office/drawing/2014/main" id="{DB04F580-D294-3D61-9899-06EE119F7CF7}"/>
              </a:ext>
            </a:extLst>
          </p:cNvPr>
          <p:cNvSpPr>
            <a:spLocks noGrp="1"/>
          </p:cNvSpPr>
          <p:nvPr>
            <p:ph type="sldNum" sz="quarter" idx="12"/>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F8CC41E-8E3C-27F7-D859-8C1F5F3739AD}"/>
              </a:ext>
            </a:extLst>
          </p:cNvPr>
          <p:cNvSpPr>
            <a:spLocks noGrp="1"/>
          </p:cNvSpPr>
          <p:nvPr>
            <p:ph type="title"/>
          </p:nvPr>
        </p:nvSpPr>
        <p:spPr>
          <a:xfrm>
            <a:off x="279400" y="301626"/>
            <a:ext cx="9563100"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6408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FC56AA4-366D-EA5B-A32A-211192054CF3}"/>
              </a:ext>
            </a:extLst>
          </p:cNvPr>
          <p:cNvSpPr/>
          <p:nvPr userDrawn="1"/>
        </p:nvSpPr>
        <p:spPr>
          <a:xfrm rot="10800000" flipV="1">
            <a:off x="10007600" y="328"/>
            <a:ext cx="2184400" cy="1133328"/>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7607030"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 with white text&#10;&#10;Description automatically generated">
            <a:extLst>
              <a:ext uri="{FF2B5EF4-FFF2-40B4-BE49-F238E27FC236}">
                <a16:creationId xmlns:a16="http://schemas.microsoft.com/office/drawing/2014/main" id="{8321CF24-833C-BFBC-2507-23EFC276C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207810"/>
            <a:ext cx="1450954" cy="630390"/>
          </a:xfrm>
          <a:prstGeom prst="rect">
            <a:avLst/>
          </a:prstGeom>
        </p:spPr>
      </p:pic>
      <p:sp>
        <p:nvSpPr>
          <p:cNvPr id="8" name="Slide Number Placeholder 1">
            <a:extLst>
              <a:ext uri="{FF2B5EF4-FFF2-40B4-BE49-F238E27FC236}">
                <a16:creationId xmlns:a16="http://schemas.microsoft.com/office/drawing/2014/main" id="{5824D23E-E6BD-DE24-AFF4-7A829EA01AD4}"/>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40DC069-BF88-8198-F2FA-FE8E8046FCF8}"/>
              </a:ext>
            </a:extLst>
          </p:cNvPr>
          <p:cNvSpPr>
            <a:spLocks noGrp="1"/>
          </p:cNvSpPr>
          <p:nvPr>
            <p:ph type="title"/>
          </p:nvPr>
        </p:nvSpPr>
        <p:spPr>
          <a:xfrm>
            <a:off x="279400" y="301626"/>
            <a:ext cx="9588500"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a:extLst>
              <a:ext uri="{FF2B5EF4-FFF2-40B4-BE49-F238E27FC236}">
                <a16:creationId xmlns:a16="http://schemas.microsoft.com/office/drawing/2014/main" id="{9AEB02D3-29CF-B433-5B59-ADB91F875A8B}"/>
              </a:ext>
            </a:extLst>
          </p:cNvPr>
          <p:cNvSpPr>
            <a:spLocks noGrp="1"/>
          </p:cNvSpPr>
          <p:nvPr>
            <p:ph type="body" sz="half" idx="2"/>
          </p:nvPr>
        </p:nvSpPr>
        <p:spPr>
          <a:xfrm>
            <a:off x="277138" y="1267598"/>
            <a:ext cx="7457162" cy="494270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F2DEC290-F585-49CF-3EBE-12FA436AFFD6}"/>
              </a:ext>
            </a:extLst>
          </p:cNvPr>
          <p:cNvSpPr>
            <a:spLocks noGrp="1"/>
          </p:cNvSpPr>
          <p:nvPr>
            <p:ph type="pic" idx="1"/>
          </p:nvPr>
        </p:nvSpPr>
        <p:spPr>
          <a:xfrm>
            <a:off x="7975600" y="1258073"/>
            <a:ext cx="3939262" cy="49522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52524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0CCB28B-225C-4EC3-3CED-17B18F55D773}"/>
              </a:ext>
            </a:extLst>
          </p:cNvPr>
          <p:cNvSpPr/>
          <p:nvPr userDrawn="1"/>
        </p:nvSpPr>
        <p:spPr>
          <a:xfrm rot="10800000">
            <a:off x="9911272" y="0"/>
            <a:ext cx="2184399"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8323722"/>
              <a:gd name="connsiteY0" fmla="*/ 0 h 6858000"/>
              <a:gd name="connsiteX1" fmla="*/ 8323722 w 8323722"/>
              <a:gd name="connsiteY1" fmla="*/ 0 h 6858000"/>
              <a:gd name="connsiteX2" fmla="*/ 3872611 w 8323722"/>
              <a:gd name="connsiteY2" fmla="*/ 6858000 h 6858000"/>
              <a:gd name="connsiteX3" fmla="*/ 0 w 8323722"/>
              <a:gd name="connsiteY3" fmla="*/ 6858000 h 6858000"/>
              <a:gd name="connsiteX4" fmla="*/ 0 w 832372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3722" h="6858000">
                <a:moveTo>
                  <a:pt x="0" y="0"/>
                </a:moveTo>
                <a:lnTo>
                  <a:pt x="8323722" y="0"/>
                </a:lnTo>
                <a:lnTo>
                  <a:pt x="3872611" y="6858000"/>
                </a:lnTo>
                <a:lnTo>
                  <a:pt x="0" y="6858000"/>
                </a:lnTo>
                <a:lnTo>
                  <a:pt x="0" y="0"/>
                </a:lnTo>
                <a:close/>
              </a:path>
            </a:pathLst>
          </a:custGeom>
          <a:gradFill>
            <a:gsLst>
              <a:gs pos="8000">
                <a:srgbClr val="F28B20"/>
              </a:gs>
              <a:gs pos="100000">
                <a:srgbClr val="5C791B">
                  <a:tint val="23500"/>
                  <a:satMod val="16000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52374F60-8E5B-6B22-0ABD-319AFEB19BA1}"/>
              </a:ext>
            </a:extLst>
          </p:cNvPr>
          <p:cNvSpPr/>
          <p:nvPr userDrawn="1"/>
        </p:nvSpPr>
        <p:spPr>
          <a:xfrm rot="10800000">
            <a:off x="10007600" y="0"/>
            <a:ext cx="2184400" cy="6858000"/>
          </a:xfrm>
          <a:custGeom>
            <a:avLst/>
            <a:gdLst>
              <a:gd name="connsiteX0" fmla="*/ 0 w 7607030"/>
              <a:gd name="connsiteY0" fmla="*/ 0 h 6858000"/>
              <a:gd name="connsiteX1" fmla="*/ 7607030 w 7607030"/>
              <a:gd name="connsiteY1" fmla="*/ 0 h 6858000"/>
              <a:gd name="connsiteX2" fmla="*/ 7607030 w 7607030"/>
              <a:gd name="connsiteY2" fmla="*/ 6858000 h 6858000"/>
              <a:gd name="connsiteX3" fmla="*/ 0 w 7607030"/>
              <a:gd name="connsiteY3" fmla="*/ 6858000 h 6858000"/>
              <a:gd name="connsiteX4" fmla="*/ 0 w 7607030"/>
              <a:gd name="connsiteY4" fmla="*/ 0 h 6858000"/>
              <a:gd name="connsiteX0" fmla="*/ 0 w 8323722"/>
              <a:gd name="connsiteY0" fmla="*/ 0 h 6858000"/>
              <a:gd name="connsiteX1" fmla="*/ 8323722 w 8323722"/>
              <a:gd name="connsiteY1" fmla="*/ 0 h 6858000"/>
              <a:gd name="connsiteX2" fmla="*/ 7607030 w 8323722"/>
              <a:gd name="connsiteY2" fmla="*/ 6858000 h 6858000"/>
              <a:gd name="connsiteX3" fmla="*/ 0 w 8323722"/>
              <a:gd name="connsiteY3" fmla="*/ 6858000 h 6858000"/>
              <a:gd name="connsiteX4" fmla="*/ 0 w 8323722"/>
              <a:gd name="connsiteY4" fmla="*/ 0 h 6858000"/>
              <a:gd name="connsiteX0" fmla="*/ 0 w 15448987"/>
              <a:gd name="connsiteY0" fmla="*/ 12700 h 6870700"/>
              <a:gd name="connsiteX1" fmla="*/ 15448987 w 15448987"/>
              <a:gd name="connsiteY1" fmla="*/ 0 h 6870700"/>
              <a:gd name="connsiteX2" fmla="*/ 7607030 w 15448987"/>
              <a:gd name="connsiteY2" fmla="*/ 6870700 h 6870700"/>
              <a:gd name="connsiteX3" fmla="*/ 0 w 15448987"/>
              <a:gd name="connsiteY3" fmla="*/ 6870700 h 6870700"/>
              <a:gd name="connsiteX4" fmla="*/ 0 w 15448987"/>
              <a:gd name="connsiteY4" fmla="*/ 12700 h 6870700"/>
              <a:gd name="connsiteX0" fmla="*/ 0 w 34309983"/>
              <a:gd name="connsiteY0" fmla="*/ 38100 h 6896100"/>
              <a:gd name="connsiteX1" fmla="*/ 34309983 w 34309983"/>
              <a:gd name="connsiteY1" fmla="*/ 0 h 6896100"/>
              <a:gd name="connsiteX2" fmla="*/ 7607030 w 34309983"/>
              <a:gd name="connsiteY2" fmla="*/ 6896100 h 6896100"/>
              <a:gd name="connsiteX3" fmla="*/ 0 w 34309983"/>
              <a:gd name="connsiteY3" fmla="*/ 6896100 h 6896100"/>
              <a:gd name="connsiteX4" fmla="*/ 0 w 34309983"/>
              <a:gd name="connsiteY4" fmla="*/ 38100 h 6896100"/>
              <a:gd name="connsiteX0" fmla="*/ 0 w 34309983"/>
              <a:gd name="connsiteY0" fmla="*/ 0 h 6858000"/>
              <a:gd name="connsiteX1" fmla="*/ 34309983 w 34309983"/>
              <a:gd name="connsiteY1" fmla="*/ 0 h 6858000"/>
              <a:gd name="connsiteX2" fmla="*/ 7607030 w 34309983"/>
              <a:gd name="connsiteY2" fmla="*/ 6858000 h 6858000"/>
              <a:gd name="connsiteX3" fmla="*/ 0 w 34309983"/>
              <a:gd name="connsiteY3" fmla="*/ 6858000 h 6858000"/>
              <a:gd name="connsiteX4" fmla="*/ 0 w 34309983"/>
              <a:gd name="connsiteY4" fmla="*/ 0 h 6858000"/>
              <a:gd name="connsiteX0" fmla="*/ 0 w 46883980"/>
              <a:gd name="connsiteY0" fmla="*/ 50800 h 6858000"/>
              <a:gd name="connsiteX1" fmla="*/ 46883980 w 46883980"/>
              <a:gd name="connsiteY1" fmla="*/ 0 h 6858000"/>
              <a:gd name="connsiteX2" fmla="*/ 20181027 w 46883980"/>
              <a:gd name="connsiteY2" fmla="*/ 6858000 h 6858000"/>
              <a:gd name="connsiteX3" fmla="*/ 12573997 w 46883980"/>
              <a:gd name="connsiteY3" fmla="*/ 6858000 h 6858000"/>
              <a:gd name="connsiteX4" fmla="*/ 0 w 46883980"/>
              <a:gd name="connsiteY4" fmla="*/ 50800 h 6858000"/>
              <a:gd name="connsiteX0" fmla="*/ 0 w 48141380"/>
              <a:gd name="connsiteY0" fmla="*/ 12700 h 6858000"/>
              <a:gd name="connsiteX1" fmla="*/ 48141380 w 48141380"/>
              <a:gd name="connsiteY1" fmla="*/ 0 h 6858000"/>
              <a:gd name="connsiteX2" fmla="*/ 21438427 w 48141380"/>
              <a:gd name="connsiteY2" fmla="*/ 6858000 h 6858000"/>
              <a:gd name="connsiteX3" fmla="*/ 13831397 w 48141380"/>
              <a:gd name="connsiteY3" fmla="*/ 6858000 h 6858000"/>
              <a:gd name="connsiteX4" fmla="*/ 0 w 48141380"/>
              <a:gd name="connsiteY4" fmla="*/ 12700 h 6858000"/>
              <a:gd name="connsiteX0" fmla="*/ 0 w 48141380"/>
              <a:gd name="connsiteY0" fmla="*/ 12700 h 6896100"/>
              <a:gd name="connsiteX1" fmla="*/ 48141380 w 48141380"/>
              <a:gd name="connsiteY1" fmla="*/ 0 h 6896100"/>
              <a:gd name="connsiteX2" fmla="*/ 21438427 w 48141380"/>
              <a:gd name="connsiteY2" fmla="*/ 6858000 h 6896100"/>
              <a:gd name="connsiteX3" fmla="*/ 0 w 48141380"/>
              <a:gd name="connsiteY3" fmla="*/ 6896100 h 6896100"/>
              <a:gd name="connsiteX4" fmla="*/ 0 w 48141380"/>
              <a:gd name="connsiteY4" fmla="*/ 12700 h 6896100"/>
              <a:gd name="connsiteX0" fmla="*/ 0 w 48141380"/>
              <a:gd name="connsiteY0" fmla="*/ 1270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12700 h 6858000"/>
              <a:gd name="connsiteX0" fmla="*/ 0 w 48141380"/>
              <a:gd name="connsiteY0" fmla="*/ 0 h 6858000"/>
              <a:gd name="connsiteX1" fmla="*/ 48141380 w 48141380"/>
              <a:gd name="connsiteY1" fmla="*/ 0 h 6858000"/>
              <a:gd name="connsiteX2" fmla="*/ 21438427 w 48141380"/>
              <a:gd name="connsiteY2" fmla="*/ 6858000 h 6858000"/>
              <a:gd name="connsiteX3" fmla="*/ 419133 w 48141380"/>
              <a:gd name="connsiteY3" fmla="*/ 68453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6286999 w 48141380"/>
              <a:gd name="connsiteY3" fmla="*/ 6654800 h 6858000"/>
              <a:gd name="connsiteX4" fmla="*/ 0 w 48141380"/>
              <a:gd name="connsiteY4" fmla="*/ 0 h 6858000"/>
              <a:gd name="connsiteX0" fmla="*/ 0 w 48141380"/>
              <a:gd name="connsiteY0" fmla="*/ 0 h 6858000"/>
              <a:gd name="connsiteX1" fmla="*/ 48141380 w 48141380"/>
              <a:gd name="connsiteY1" fmla="*/ 0 h 6858000"/>
              <a:gd name="connsiteX2" fmla="*/ 21438427 w 48141380"/>
              <a:gd name="connsiteY2" fmla="*/ 6858000 h 6858000"/>
              <a:gd name="connsiteX3" fmla="*/ 0 w 48141380"/>
              <a:gd name="connsiteY3" fmla="*/ 6858000 h 6858000"/>
              <a:gd name="connsiteX4" fmla="*/ 0 w 4814138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380" h="6858000">
                <a:moveTo>
                  <a:pt x="0" y="0"/>
                </a:moveTo>
                <a:lnTo>
                  <a:pt x="48141380" y="0"/>
                </a:lnTo>
                <a:lnTo>
                  <a:pt x="21438427" y="6858000"/>
                </a:lnTo>
                <a:lnTo>
                  <a:pt x="0" y="6858000"/>
                </a:lnTo>
                <a:lnTo>
                  <a:pt x="0" y="0"/>
                </a:lnTo>
                <a:close/>
              </a:path>
            </a:pathLst>
          </a:custGeom>
          <a:solidFill>
            <a:srgbClr val="F1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58926730-069F-1B8D-E1FD-633F75E2459B}"/>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a:t>
            </a:fld>
            <a:endParaRPr lang="en-US" sz="1400">
              <a:latin typeface="Arial" panose="020B0604020202020204" pitchFamily="34" charset="0"/>
              <a:cs typeface="Arial" panose="020B0604020202020204" pitchFamily="34" charset="0"/>
            </a:endParaRPr>
          </a:p>
        </p:txBody>
      </p:sp>
      <p:pic>
        <p:nvPicPr>
          <p:cNvPr id="8" name="Picture 7" descr="A black and white sign with white text&#10;&#10;Description automatically generated">
            <a:extLst>
              <a:ext uri="{FF2B5EF4-FFF2-40B4-BE49-F238E27FC236}">
                <a16:creationId xmlns:a16="http://schemas.microsoft.com/office/drawing/2014/main" id="{F6505339-E05C-394A-12E9-D7B1A3781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908" y="5932154"/>
            <a:ext cx="1450954" cy="630390"/>
          </a:xfrm>
          <a:prstGeom prst="rect">
            <a:avLst/>
          </a:prstGeom>
        </p:spPr>
      </p:pic>
      <p:sp>
        <p:nvSpPr>
          <p:cNvPr id="9" name="Title 1">
            <a:extLst>
              <a:ext uri="{FF2B5EF4-FFF2-40B4-BE49-F238E27FC236}">
                <a16:creationId xmlns:a16="http://schemas.microsoft.com/office/drawing/2014/main" id="{94114F69-C4A1-B9BE-8E02-80D0BE04905B}"/>
              </a:ext>
            </a:extLst>
          </p:cNvPr>
          <p:cNvSpPr>
            <a:spLocks noGrp="1"/>
          </p:cNvSpPr>
          <p:nvPr>
            <p:ph type="title"/>
          </p:nvPr>
        </p:nvSpPr>
        <p:spPr>
          <a:xfrm>
            <a:off x="279400" y="301626"/>
            <a:ext cx="10414000" cy="748966"/>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73E74F93-1941-77D6-7F23-A65ED495073A}"/>
              </a:ext>
            </a:extLst>
          </p:cNvPr>
          <p:cNvSpPr>
            <a:spLocks noGrp="1"/>
          </p:cNvSpPr>
          <p:nvPr>
            <p:ph sz="half" idx="1"/>
          </p:nvPr>
        </p:nvSpPr>
        <p:spPr>
          <a:xfrm>
            <a:off x="279400" y="1524000"/>
            <a:ext cx="5664198" cy="4652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E6C67B54-E0CF-36EF-E91C-4846D6AE07C6}"/>
              </a:ext>
            </a:extLst>
          </p:cNvPr>
          <p:cNvSpPr>
            <a:spLocks noGrp="1"/>
          </p:cNvSpPr>
          <p:nvPr>
            <p:ph type="pic" idx="10"/>
          </p:nvPr>
        </p:nvSpPr>
        <p:spPr>
          <a:xfrm>
            <a:off x="6143646" y="1524000"/>
            <a:ext cx="4320262" cy="4652963"/>
          </a:xfrm>
          <a:custGeom>
            <a:avLst/>
            <a:gdLst>
              <a:gd name="connsiteX0" fmla="*/ 0 w 3939262"/>
              <a:gd name="connsiteY0" fmla="*/ 0 h 4652963"/>
              <a:gd name="connsiteX1" fmla="*/ 3939262 w 3939262"/>
              <a:gd name="connsiteY1" fmla="*/ 0 h 4652963"/>
              <a:gd name="connsiteX2" fmla="*/ 3939262 w 3939262"/>
              <a:gd name="connsiteY2" fmla="*/ 4652963 h 4652963"/>
              <a:gd name="connsiteX3" fmla="*/ 0 w 3939262"/>
              <a:gd name="connsiteY3" fmla="*/ 4652963 h 4652963"/>
              <a:gd name="connsiteX4" fmla="*/ 0 w 3939262"/>
              <a:gd name="connsiteY4" fmla="*/ 0 h 4652963"/>
              <a:gd name="connsiteX0" fmla="*/ 0 w 4320262"/>
              <a:gd name="connsiteY0" fmla="*/ 0 h 4652963"/>
              <a:gd name="connsiteX1" fmla="*/ 4320262 w 4320262"/>
              <a:gd name="connsiteY1" fmla="*/ 0 h 4652963"/>
              <a:gd name="connsiteX2" fmla="*/ 3939262 w 4320262"/>
              <a:gd name="connsiteY2" fmla="*/ 4652963 h 4652963"/>
              <a:gd name="connsiteX3" fmla="*/ 0 w 4320262"/>
              <a:gd name="connsiteY3" fmla="*/ 4652963 h 4652963"/>
              <a:gd name="connsiteX4" fmla="*/ 0 w 4320262"/>
              <a:gd name="connsiteY4" fmla="*/ 0 h 4652963"/>
              <a:gd name="connsiteX0" fmla="*/ 0 w 4320262"/>
              <a:gd name="connsiteY0" fmla="*/ 0 h 4652963"/>
              <a:gd name="connsiteX1" fmla="*/ 4320262 w 4320262"/>
              <a:gd name="connsiteY1" fmla="*/ 0 h 4652963"/>
              <a:gd name="connsiteX2" fmla="*/ 3545562 w 4320262"/>
              <a:gd name="connsiteY2" fmla="*/ 4652963 h 4652963"/>
              <a:gd name="connsiteX3" fmla="*/ 0 w 4320262"/>
              <a:gd name="connsiteY3" fmla="*/ 4652963 h 4652963"/>
              <a:gd name="connsiteX4" fmla="*/ 0 w 4320262"/>
              <a:gd name="connsiteY4" fmla="*/ 0 h 465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262" h="4652963">
                <a:moveTo>
                  <a:pt x="0" y="0"/>
                </a:moveTo>
                <a:lnTo>
                  <a:pt x="4320262" y="0"/>
                </a:lnTo>
                <a:lnTo>
                  <a:pt x="3545562" y="4652963"/>
                </a:lnTo>
                <a:lnTo>
                  <a:pt x="0" y="4652963"/>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2932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83186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53" r:id="rId5"/>
    <p:sldLayoutId id="2147483651" r:id="rId6"/>
    <p:sldLayoutId id="2147483652" r:id="rId7"/>
    <p:sldLayoutId id="2147483654" r:id="rId8"/>
    <p:sldLayoutId id="2147483655" r:id="rId9"/>
    <p:sldLayoutId id="2147483656" r:id="rId10"/>
    <p:sldLayoutId id="2147483657" r:id="rId11"/>
    <p:sldLayoutId id="2147483663" r:id="rId12"/>
    <p:sldLayoutId id="2147483659" r:id="rId13"/>
    <p:sldLayoutId id="2147483658"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www.realityworks.com/resources/classroom-ideas/" TargetMode="Externa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87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F43FE-1812-7C59-C07B-A06FD38F1F12}"/>
              </a:ext>
            </a:extLst>
          </p:cNvPr>
          <p:cNvSpPr>
            <a:spLocks noGrp="1"/>
          </p:cNvSpPr>
          <p:nvPr>
            <p:ph type="sldNum" sz="quarter" idx="12"/>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10</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74DB974-E99E-8158-8924-DB52C9DAB37D}"/>
              </a:ext>
            </a:extLst>
          </p:cNvPr>
          <p:cNvSpPr>
            <a:spLocks noGrp="1"/>
          </p:cNvSpPr>
          <p:nvPr>
            <p:ph type="title"/>
          </p:nvPr>
        </p:nvSpPr>
        <p:spPr/>
        <p:txBody>
          <a:bodyPr/>
          <a:lstStyle/>
          <a:p>
            <a:r>
              <a:rPr lang="en-US" dirty="0"/>
              <a:t>Career Tech</a:t>
            </a:r>
          </a:p>
        </p:txBody>
      </p:sp>
      <p:pic>
        <p:nvPicPr>
          <p:cNvPr id="6" name="Picture Placeholder 5">
            <a:extLst>
              <a:ext uri="{FF2B5EF4-FFF2-40B4-BE49-F238E27FC236}">
                <a16:creationId xmlns:a16="http://schemas.microsoft.com/office/drawing/2014/main" id="{7F0AC809-CC5B-EAF1-E3FA-3DB8B2FD5B35}"/>
              </a:ext>
            </a:extLst>
          </p:cNvPr>
          <p:cNvPicPr>
            <a:picLocks noGrp="1" noChangeAspect="1"/>
          </p:cNvPicPr>
          <p:nvPr>
            <p:ph type="pic" idx="1"/>
          </p:nvPr>
        </p:nvPicPr>
        <p:blipFill rotWithShape="1">
          <a:blip r:embed="rId3"/>
          <a:srcRect l="768" t="-1852" r="768" b="-1852"/>
          <a:stretch/>
        </p:blipFill>
        <p:spPr>
          <a:xfrm>
            <a:off x="2449512" y="1295400"/>
            <a:ext cx="7292975" cy="4267200"/>
          </a:xfrm>
          <a:prstGeom prst="rect">
            <a:avLst/>
          </a:prstGeom>
          <a:ln>
            <a:solidFill>
              <a:schemeClr val="tx1"/>
            </a:solidFill>
          </a:ln>
        </p:spPr>
      </p:pic>
    </p:spTree>
    <p:extLst>
      <p:ext uri="{BB962C8B-B14F-4D97-AF65-F5344CB8AC3E}">
        <p14:creationId xmlns:p14="http://schemas.microsoft.com/office/powerpoint/2010/main" val="1026851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62A924-B272-8E75-C849-D55AAC379984}"/>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11</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7271C4C-D083-BBBD-5A8E-F89E582CE6B8}"/>
              </a:ext>
            </a:extLst>
          </p:cNvPr>
          <p:cNvSpPr>
            <a:spLocks noGrp="1"/>
          </p:cNvSpPr>
          <p:nvPr>
            <p:ph type="title"/>
          </p:nvPr>
        </p:nvSpPr>
        <p:spPr/>
        <p:txBody>
          <a:bodyPr/>
          <a:lstStyle/>
          <a:p>
            <a:r>
              <a:rPr lang="en-US" dirty="0"/>
              <a:t>Health Science Pathways</a:t>
            </a:r>
          </a:p>
        </p:txBody>
      </p:sp>
      <p:pic>
        <p:nvPicPr>
          <p:cNvPr id="6" name="Picture 5">
            <a:extLst>
              <a:ext uri="{FF2B5EF4-FFF2-40B4-BE49-F238E27FC236}">
                <a16:creationId xmlns:a16="http://schemas.microsoft.com/office/drawing/2014/main" id="{C3D1FA73-3133-0E24-7713-028C2CC92285}"/>
              </a:ext>
            </a:extLst>
          </p:cNvPr>
          <p:cNvPicPr>
            <a:picLocks noChangeAspect="1"/>
          </p:cNvPicPr>
          <p:nvPr/>
        </p:nvPicPr>
        <p:blipFill>
          <a:blip r:embed="rId3"/>
          <a:stretch>
            <a:fillRect/>
          </a:stretch>
        </p:blipFill>
        <p:spPr>
          <a:xfrm>
            <a:off x="1797034" y="1006143"/>
            <a:ext cx="7548701" cy="4802610"/>
          </a:xfrm>
          <a:prstGeom prst="rect">
            <a:avLst/>
          </a:prstGeom>
        </p:spPr>
      </p:pic>
      <p:pic>
        <p:nvPicPr>
          <p:cNvPr id="7" name="Picture 6">
            <a:extLst>
              <a:ext uri="{FF2B5EF4-FFF2-40B4-BE49-F238E27FC236}">
                <a16:creationId xmlns:a16="http://schemas.microsoft.com/office/drawing/2014/main" id="{7079700E-E895-F927-AA3A-05DFEF401C54}"/>
              </a:ext>
            </a:extLst>
          </p:cNvPr>
          <p:cNvPicPr>
            <a:picLocks noChangeAspect="1"/>
          </p:cNvPicPr>
          <p:nvPr/>
        </p:nvPicPr>
        <p:blipFill>
          <a:blip r:embed="rId4"/>
          <a:stretch>
            <a:fillRect/>
          </a:stretch>
        </p:blipFill>
        <p:spPr>
          <a:xfrm>
            <a:off x="1797034" y="5770429"/>
            <a:ext cx="7442216" cy="606649"/>
          </a:xfrm>
          <a:prstGeom prst="rect">
            <a:avLst/>
          </a:prstGeom>
        </p:spPr>
      </p:pic>
    </p:spTree>
    <p:extLst>
      <p:ext uri="{BB962C8B-B14F-4D97-AF65-F5344CB8AC3E}">
        <p14:creationId xmlns:p14="http://schemas.microsoft.com/office/powerpoint/2010/main" val="85406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56FC0C-D2C1-9E68-5241-894A0BE1971E}"/>
              </a:ext>
            </a:extLst>
          </p:cNvPr>
          <p:cNvSpPr>
            <a:spLocks noGrp="1"/>
          </p:cNvSpPr>
          <p:nvPr>
            <p:ph type="sldNum" sz="quarter" idx="4294967295"/>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12</a:t>
            </a:fld>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F691EDA-6A09-02CD-F137-EAA557506928}"/>
              </a:ext>
            </a:extLst>
          </p:cNvPr>
          <p:cNvSpPr>
            <a:spLocks noGrp="1"/>
          </p:cNvSpPr>
          <p:nvPr>
            <p:ph type="title"/>
          </p:nvPr>
        </p:nvSpPr>
        <p:spPr/>
        <p:txBody>
          <a:bodyPr/>
          <a:lstStyle/>
          <a:p>
            <a:r>
              <a:rPr lang="en-US" dirty="0"/>
              <a:t>Therapeutic Services Pathway</a:t>
            </a:r>
          </a:p>
        </p:txBody>
      </p:sp>
      <p:sp>
        <p:nvSpPr>
          <p:cNvPr id="7" name="Text Placeholder 6">
            <a:extLst>
              <a:ext uri="{FF2B5EF4-FFF2-40B4-BE49-F238E27FC236}">
                <a16:creationId xmlns:a16="http://schemas.microsoft.com/office/drawing/2014/main" id="{CF67B40B-A4D5-F6B4-A220-1BE1A01EA5E3}"/>
              </a:ext>
            </a:extLst>
          </p:cNvPr>
          <p:cNvSpPr>
            <a:spLocks noGrp="1"/>
          </p:cNvSpPr>
          <p:nvPr>
            <p:ph type="body" sz="half" idx="2"/>
          </p:nvPr>
        </p:nvSpPr>
        <p:spPr/>
        <p:txBody>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200" dirty="0"/>
              <a:t>Includes Knowledge and Skills Statements for the Cluster and each individual pathway</a:t>
            </a:r>
          </a:p>
          <a:p>
            <a:pPr marL="285750" indent="-285750">
              <a:buFont typeface="Arial" panose="020B0604020202020204" pitchFamily="34" charset="0"/>
              <a:buChar char="•"/>
            </a:pPr>
            <a:r>
              <a:rPr lang="en-US" sz="2200" dirty="0"/>
              <a:t>Identifies an editable Plan of Study template</a:t>
            </a:r>
          </a:p>
          <a:p>
            <a:endParaRPr lang="en-US" dirty="0"/>
          </a:p>
        </p:txBody>
      </p:sp>
      <p:pic>
        <p:nvPicPr>
          <p:cNvPr id="3" name="Content Placeholder 2">
            <a:extLst>
              <a:ext uri="{FF2B5EF4-FFF2-40B4-BE49-F238E27FC236}">
                <a16:creationId xmlns:a16="http://schemas.microsoft.com/office/drawing/2014/main" id="{63975E63-5A47-8A70-D56B-44FC0D6C6242}"/>
              </a:ext>
            </a:extLst>
          </p:cNvPr>
          <p:cNvPicPr>
            <a:picLocks noGrp="1" noChangeAspect="1"/>
          </p:cNvPicPr>
          <p:nvPr>
            <p:ph sz="half" idx="13"/>
          </p:nvPr>
        </p:nvPicPr>
        <p:blipFill>
          <a:blip r:embed="rId3"/>
          <a:stretch>
            <a:fillRect/>
          </a:stretch>
        </p:blipFill>
        <p:spPr>
          <a:xfrm>
            <a:off x="5986288" y="1267598"/>
            <a:ext cx="4831923" cy="4652963"/>
          </a:xfrm>
          <a:prstGeom prst="rect">
            <a:avLst/>
          </a:prstGeom>
          <a:ln>
            <a:solidFill>
              <a:schemeClr val="tx1"/>
            </a:solidFill>
          </a:ln>
        </p:spPr>
      </p:pic>
    </p:spTree>
    <p:extLst>
      <p:ext uri="{BB962C8B-B14F-4D97-AF65-F5344CB8AC3E}">
        <p14:creationId xmlns:p14="http://schemas.microsoft.com/office/powerpoint/2010/main" val="221338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AEA07-6847-AD9C-E123-9CA6D659CA07}"/>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13</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AD59C3F-20E6-149F-0EC6-2041F1D91555}"/>
              </a:ext>
            </a:extLst>
          </p:cNvPr>
          <p:cNvSpPr>
            <a:spLocks noGrp="1"/>
          </p:cNvSpPr>
          <p:nvPr>
            <p:ph type="title"/>
          </p:nvPr>
        </p:nvSpPr>
        <p:spPr/>
        <p:txBody>
          <a:bodyPr/>
          <a:lstStyle/>
          <a:p>
            <a:r>
              <a:rPr lang="en-US" dirty="0">
                <a:solidFill>
                  <a:schemeClr val="tx1"/>
                </a:solidFill>
              </a:rPr>
              <a:t>Knowledge and Skill Statements</a:t>
            </a:r>
          </a:p>
        </p:txBody>
      </p:sp>
      <p:pic>
        <p:nvPicPr>
          <p:cNvPr id="5" name="Picture 4">
            <a:extLst>
              <a:ext uri="{FF2B5EF4-FFF2-40B4-BE49-F238E27FC236}">
                <a16:creationId xmlns:a16="http://schemas.microsoft.com/office/drawing/2014/main" id="{6C41C083-3ABB-FC97-069A-D12FB2477CCB}"/>
              </a:ext>
            </a:extLst>
          </p:cNvPr>
          <p:cNvPicPr>
            <a:picLocks noChangeAspect="1"/>
          </p:cNvPicPr>
          <p:nvPr/>
        </p:nvPicPr>
        <p:blipFill>
          <a:blip r:embed="rId3"/>
          <a:stretch>
            <a:fillRect/>
          </a:stretch>
        </p:blipFill>
        <p:spPr>
          <a:xfrm>
            <a:off x="1904731" y="1423942"/>
            <a:ext cx="8382537" cy="4357259"/>
          </a:xfrm>
          <a:prstGeom prst="rect">
            <a:avLst/>
          </a:prstGeom>
          <a:ln>
            <a:solidFill>
              <a:schemeClr val="tx1"/>
            </a:solidFill>
          </a:ln>
        </p:spPr>
      </p:pic>
    </p:spTree>
    <p:extLst>
      <p:ext uri="{BB962C8B-B14F-4D97-AF65-F5344CB8AC3E}">
        <p14:creationId xmlns:p14="http://schemas.microsoft.com/office/powerpoint/2010/main" val="319671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A831C-EB06-7D0C-14AF-D8B4832A73B0}"/>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14</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14F65B0-0C35-B51C-9391-AA1B32DBDC17}"/>
              </a:ext>
            </a:extLst>
          </p:cNvPr>
          <p:cNvSpPr>
            <a:spLocks noGrp="1"/>
          </p:cNvSpPr>
          <p:nvPr>
            <p:ph type="title"/>
          </p:nvPr>
        </p:nvSpPr>
        <p:spPr/>
        <p:txBody>
          <a:bodyPr/>
          <a:lstStyle/>
          <a:p>
            <a:r>
              <a:rPr lang="en-US" sz="3200" dirty="0"/>
              <a:t>Knowledge and Skill Statements – Therapeutic Services</a:t>
            </a:r>
          </a:p>
        </p:txBody>
      </p:sp>
      <p:pic>
        <p:nvPicPr>
          <p:cNvPr id="6" name="Picture 5">
            <a:extLst>
              <a:ext uri="{FF2B5EF4-FFF2-40B4-BE49-F238E27FC236}">
                <a16:creationId xmlns:a16="http://schemas.microsoft.com/office/drawing/2014/main" id="{0850FB4A-F44C-0B85-FD2C-C5D64E75B7B4}"/>
              </a:ext>
            </a:extLst>
          </p:cNvPr>
          <p:cNvPicPr>
            <a:picLocks noChangeAspect="1"/>
          </p:cNvPicPr>
          <p:nvPr/>
        </p:nvPicPr>
        <p:blipFill>
          <a:blip r:embed="rId3"/>
          <a:stretch>
            <a:fillRect/>
          </a:stretch>
        </p:blipFill>
        <p:spPr>
          <a:xfrm>
            <a:off x="279400" y="1678309"/>
            <a:ext cx="7884886" cy="2387368"/>
          </a:xfrm>
          <a:prstGeom prst="rect">
            <a:avLst/>
          </a:prstGeom>
        </p:spPr>
      </p:pic>
      <p:pic>
        <p:nvPicPr>
          <p:cNvPr id="11" name="Picture Placeholder 10" descr="A doctor examining an old person&#10;&#10;Description automatically generated">
            <a:extLst>
              <a:ext uri="{FF2B5EF4-FFF2-40B4-BE49-F238E27FC236}">
                <a16:creationId xmlns:a16="http://schemas.microsoft.com/office/drawing/2014/main" id="{6466209C-A28A-4621-A129-B3D394809426}"/>
              </a:ext>
            </a:extLst>
          </p:cNvPr>
          <p:cNvPicPr>
            <a:picLocks noGrp="1" noChangeAspect="1"/>
          </p:cNvPicPr>
          <p:nvPr>
            <p:ph type="pic" idx="10"/>
          </p:nvPr>
        </p:nvPicPr>
        <p:blipFill>
          <a:blip r:embed="rId4">
            <a:extLst>
              <a:ext uri="{28A0092B-C50C-407E-A947-70E740481C1C}">
                <a14:useLocalDpi xmlns:a14="http://schemas.microsoft.com/office/drawing/2010/main" val="0"/>
              </a:ext>
            </a:extLst>
          </a:blip>
          <a:srcRect l="6360" r="6360"/>
          <a:stretch>
            <a:fillRect/>
          </a:stretch>
        </p:blipFill>
        <p:spPr>
          <a:xfrm>
            <a:off x="7848508" y="1720058"/>
            <a:ext cx="2718036" cy="2927350"/>
          </a:xfrm>
        </p:spPr>
      </p:pic>
    </p:spTree>
    <p:extLst>
      <p:ext uri="{BB962C8B-B14F-4D97-AF65-F5344CB8AC3E}">
        <p14:creationId xmlns:p14="http://schemas.microsoft.com/office/powerpoint/2010/main" val="84852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2D7F2A-E4C8-0AA6-AAA0-ACE1164F15A2}"/>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15</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B44DE1B-41CD-152C-F6EF-FC12C1E8702C}"/>
              </a:ext>
            </a:extLst>
          </p:cNvPr>
          <p:cNvSpPr>
            <a:spLocks noGrp="1"/>
          </p:cNvSpPr>
          <p:nvPr>
            <p:ph type="title"/>
          </p:nvPr>
        </p:nvSpPr>
        <p:spPr/>
        <p:txBody>
          <a:bodyPr/>
          <a:lstStyle/>
          <a:p>
            <a:r>
              <a:rPr lang="en-US" dirty="0"/>
              <a:t>Building your Plan of Study</a:t>
            </a:r>
          </a:p>
        </p:txBody>
      </p:sp>
      <p:pic>
        <p:nvPicPr>
          <p:cNvPr id="6" name="Content Placeholder 5">
            <a:extLst>
              <a:ext uri="{FF2B5EF4-FFF2-40B4-BE49-F238E27FC236}">
                <a16:creationId xmlns:a16="http://schemas.microsoft.com/office/drawing/2014/main" id="{7E214E64-CA08-339B-B2ED-3A3959C6285D}"/>
              </a:ext>
            </a:extLst>
          </p:cNvPr>
          <p:cNvPicPr>
            <a:picLocks noGrp="1" noChangeAspect="1"/>
          </p:cNvPicPr>
          <p:nvPr>
            <p:ph sz="half" idx="13"/>
          </p:nvPr>
        </p:nvPicPr>
        <p:blipFill>
          <a:blip r:embed="rId3"/>
          <a:stretch>
            <a:fillRect/>
          </a:stretch>
        </p:blipFill>
        <p:spPr>
          <a:xfrm>
            <a:off x="5439811" y="1758190"/>
            <a:ext cx="6092825" cy="3688895"/>
          </a:xfrm>
          <a:prstGeom prst="rect">
            <a:avLst/>
          </a:prstGeom>
          <a:ln>
            <a:solidFill>
              <a:schemeClr val="tx1"/>
            </a:solidFill>
          </a:ln>
        </p:spPr>
      </p:pic>
      <p:sp>
        <p:nvSpPr>
          <p:cNvPr id="9" name="Arrow: Right 8">
            <a:extLst>
              <a:ext uri="{FF2B5EF4-FFF2-40B4-BE49-F238E27FC236}">
                <a16:creationId xmlns:a16="http://schemas.microsoft.com/office/drawing/2014/main" id="{DA397DE7-E40B-5637-B291-61CF0F6AF6A4}"/>
              </a:ext>
            </a:extLst>
          </p:cNvPr>
          <p:cNvSpPr/>
          <p:nvPr/>
        </p:nvSpPr>
        <p:spPr>
          <a:xfrm>
            <a:off x="2333463" y="2411964"/>
            <a:ext cx="1981200" cy="76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Secondary</a:t>
            </a:r>
          </a:p>
        </p:txBody>
      </p:sp>
      <p:sp>
        <p:nvSpPr>
          <p:cNvPr id="10" name="Arrow: Right 9">
            <a:extLst>
              <a:ext uri="{FF2B5EF4-FFF2-40B4-BE49-F238E27FC236}">
                <a16:creationId xmlns:a16="http://schemas.microsoft.com/office/drawing/2014/main" id="{9704CE0B-854A-D427-C5AE-21A427A4D4C8}"/>
              </a:ext>
            </a:extLst>
          </p:cNvPr>
          <p:cNvSpPr/>
          <p:nvPr/>
        </p:nvSpPr>
        <p:spPr>
          <a:xfrm>
            <a:off x="2384036" y="4284964"/>
            <a:ext cx="1981200" cy="76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Post-Secondary</a:t>
            </a:r>
          </a:p>
        </p:txBody>
      </p:sp>
    </p:spTree>
    <p:extLst>
      <p:ext uri="{BB962C8B-B14F-4D97-AF65-F5344CB8AC3E}">
        <p14:creationId xmlns:p14="http://schemas.microsoft.com/office/powerpoint/2010/main" val="245177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D5B2-5739-D33A-54D3-852A8BC89A3F}"/>
              </a:ext>
            </a:extLst>
          </p:cNvPr>
          <p:cNvSpPr>
            <a:spLocks noGrp="1"/>
          </p:cNvSpPr>
          <p:nvPr>
            <p:ph type="title"/>
          </p:nvPr>
        </p:nvSpPr>
        <p:spPr/>
        <p:txBody>
          <a:bodyPr/>
          <a:lstStyle/>
          <a:p>
            <a:r>
              <a:rPr lang="en-US" dirty="0"/>
              <a:t>NCHSE</a:t>
            </a:r>
          </a:p>
        </p:txBody>
      </p:sp>
      <p:sp>
        <p:nvSpPr>
          <p:cNvPr id="3" name="Slide Number Placeholder 2">
            <a:extLst>
              <a:ext uri="{FF2B5EF4-FFF2-40B4-BE49-F238E27FC236}">
                <a16:creationId xmlns:a16="http://schemas.microsoft.com/office/drawing/2014/main" id="{D82B1B9C-5000-1CB7-0C41-6D568AA045DF}"/>
              </a:ext>
            </a:extLst>
          </p:cNvPr>
          <p:cNvSpPr>
            <a:spLocks noGrp="1"/>
          </p:cNvSpPr>
          <p:nvPr>
            <p:ph type="sldNum" sz="quarter" idx="12"/>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16</a:t>
            </a:fld>
            <a:endParaRPr lang="en-US" sz="1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ADAE18-E755-ABA2-A5FB-542F9160ECA3}"/>
              </a:ext>
            </a:extLst>
          </p:cNvPr>
          <p:cNvPicPr>
            <a:picLocks noChangeAspect="1"/>
          </p:cNvPicPr>
          <p:nvPr/>
        </p:nvPicPr>
        <p:blipFill>
          <a:blip r:embed="rId3"/>
          <a:stretch>
            <a:fillRect/>
          </a:stretch>
        </p:blipFill>
        <p:spPr>
          <a:xfrm>
            <a:off x="1544924" y="1341724"/>
            <a:ext cx="8155699" cy="4723493"/>
          </a:xfrm>
          <a:prstGeom prst="rect">
            <a:avLst/>
          </a:prstGeom>
        </p:spPr>
      </p:pic>
    </p:spTree>
    <p:extLst>
      <p:ext uri="{BB962C8B-B14F-4D97-AF65-F5344CB8AC3E}">
        <p14:creationId xmlns:p14="http://schemas.microsoft.com/office/powerpoint/2010/main" val="196110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6972D-A04E-B3CB-AE81-30C9EBE2F54C}"/>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17</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AE1C641-730F-12DE-DFF3-EA74C4902FB0}"/>
              </a:ext>
            </a:extLst>
          </p:cNvPr>
          <p:cNvSpPr>
            <a:spLocks noGrp="1"/>
          </p:cNvSpPr>
          <p:nvPr>
            <p:ph type="title"/>
          </p:nvPr>
        </p:nvSpPr>
        <p:spPr/>
        <p:txBody>
          <a:bodyPr/>
          <a:lstStyle/>
          <a:p>
            <a:r>
              <a:rPr lang="en-US" dirty="0"/>
              <a:t>National Health Science Standards</a:t>
            </a:r>
          </a:p>
        </p:txBody>
      </p:sp>
      <p:sp>
        <p:nvSpPr>
          <p:cNvPr id="4" name="Content Placeholder 3">
            <a:extLst>
              <a:ext uri="{FF2B5EF4-FFF2-40B4-BE49-F238E27FC236}">
                <a16:creationId xmlns:a16="http://schemas.microsoft.com/office/drawing/2014/main" id="{B70BF647-B0B5-B4D0-2B74-CA27A5261F1F}"/>
              </a:ext>
            </a:extLst>
          </p:cNvPr>
          <p:cNvSpPr>
            <a:spLocks noGrp="1"/>
          </p:cNvSpPr>
          <p:nvPr>
            <p:ph sz="half" idx="1"/>
          </p:nvPr>
        </p:nvSpPr>
        <p:spPr>
          <a:xfrm>
            <a:off x="304784" y="1516775"/>
            <a:ext cx="5006975" cy="4652963"/>
          </a:xfrm>
        </p:spPr>
        <p:txBody>
          <a:bodyPr/>
          <a:lstStyle/>
          <a:p>
            <a:r>
              <a:rPr lang="en-US" sz="2600" dirty="0"/>
              <a:t>Academic foundations</a:t>
            </a:r>
          </a:p>
          <a:p>
            <a:r>
              <a:rPr lang="en-US" sz="2600" dirty="0"/>
              <a:t>Communications</a:t>
            </a:r>
          </a:p>
          <a:p>
            <a:r>
              <a:rPr lang="en-US" sz="2600" dirty="0"/>
              <a:t>Systems</a:t>
            </a:r>
          </a:p>
          <a:p>
            <a:r>
              <a:rPr lang="en-US" sz="2600" dirty="0"/>
              <a:t>Employability skills</a:t>
            </a:r>
          </a:p>
          <a:p>
            <a:r>
              <a:rPr lang="en-US" sz="2600" dirty="0"/>
              <a:t>Legal responsibilities</a:t>
            </a:r>
          </a:p>
          <a:p>
            <a:r>
              <a:rPr lang="en-US" sz="2600" dirty="0"/>
              <a:t>Ethics</a:t>
            </a:r>
          </a:p>
          <a:p>
            <a:r>
              <a:rPr lang="en-US" sz="2600" dirty="0"/>
              <a:t>Safety practices</a:t>
            </a:r>
          </a:p>
          <a:p>
            <a:endParaRPr lang="en-US" dirty="0"/>
          </a:p>
        </p:txBody>
      </p:sp>
      <p:pic>
        <p:nvPicPr>
          <p:cNvPr id="6" name="Picture 5">
            <a:extLst>
              <a:ext uri="{FF2B5EF4-FFF2-40B4-BE49-F238E27FC236}">
                <a16:creationId xmlns:a16="http://schemas.microsoft.com/office/drawing/2014/main" id="{3D3904BF-7C6A-1938-C75B-7C078A974421}"/>
              </a:ext>
            </a:extLst>
          </p:cNvPr>
          <p:cNvPicPr>
            <a:picLocks noChangeAspect="1"/>
          </p:cNvPicPr>
          <p:nvPr/>
        </p:nvPicPr>
        <p:blipFill>
          <a:blip r:embed="rId3"/>
          <a:stretch>
            <a:fillRect/>
          </a:stretch>
        </p:blipFill>
        <p:spPr>
          <a:xfrm>
            <a:off x="7019179" y="4748322"/>
            <a:ext cx="2527809" cy="1141845"/>
          </a:xfrm>
          <a:prstGeom prst="rect">
            <a:avLst/>
          </a:prstGeom>
        </p:spPr>
      </p:pic>
      <p:sp>
        <p:nvSpPr>
          <p:cNvPr id="7" name="TextBox 6">
            <a:extLst>
              <a:ext uri="{FF2B5EF4-FFF2-40B4-BE49-F238E27FC236}">
                <a16:creationId xmlns:a16="http://schemas.microsoft.com/office/drawing/2014/main" id="{190D9D22-D053-260B-A986-28BBF0E7B7D3}"/>
              </a:ext>
            </a:extLst>
          </p:cNvPr>
          <p:cNvSpPr txBox="1"/>
          <p:nvPr/>
        </p:nvSpPr>
        <p:spPr>
          <a:xfrm>
            <a:off x="5311759" y="1516775"/>
            <a:ext cx="4505325" cy="2492990"/>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Teamwork</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Health maintenance practices</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Technical skills</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Information technology in healthcare</a:t>
            </a:r>
          </a:p>
        </p:txBody>
      </p:sp>
    </p:spTree>
    <p:extLst>
      <p:ext uri="{BB962C8B-B14F-4D97-AF65-F5344CB8AC3E}">
        <p14:creationId xmlns:p14="http://schemas.microsoft.com/office/powerpoint/2010/main" val="258067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72F24C-D173-E845-15B8-D3CBA8357AC6}"/>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18</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C6B36B0-A0A8-B178-0B7C-88AFC4C9A086}"/>
              </a:ext>
            </a:extLst>
          </p:cNvPr>
          <p:cNvSpPr>
            <a:spLocks noGrp="1"/>
          </p:cNvSpPr>
          <p:nvPr>
            <p:ph type="title"/>
          </p:nvPr>
        </p:nvSpPr>
        <p:spPr/>
        <p:txBody>
          <a:bodyPr/>
          <a:lstStyle/>
          <a:p>
            <a:r>
              <a:rPr lang="en-US" dirty="0"/>
              <a:t>NCHSE Crosswalk</a:t>
            </a:r>
          </a:p>
        </p:txBody>
      </p:sp>
      <p:pic>
        <p:nvPicPr>
          <p:cNvPr id="6" name="Content Placeholder 5">
            <a:extLst>
              <a:ext uri="{FF2B5EF4-FFF2-40B4-BE49-F238E27FC236}">
                <a16:creationId xmlns:a16="http://schemas.microsoft.com/office/drawing/2014/main" id="{970B2FCC-0416-A160-C659-7D8149A1E647}"/>
              </a:ext>
            </a:extLst>
          </p:cNvPr>
          <p:cNvPicPr>
            <a:picLocks noGrp="1" noChangeAspect="1"/>
          </p:cNvPicPr>
          <p:nvPr>
            <p:ph sz="half" idx="13"/>
          </p:nvPr>
        </p:nvPicPr>
        <p:blipFill>
          <a:blip r:embed="rId3"/>
          <a:stretch>
            <a:fillRect/>
          </a:stretch>
        </p:blipFill>
        <p:spPr>
          <a:xfrm>
            <a:off x="3724476" y="1102518"/>
            <a:ext cx="6051144" cy="4652963"/>
          </a:xfrm>
          <a:prstGeom prst="rect">
            <a:avLst/>
          </a:prstGeom>
          <a:noFill/>
          <a:ln>
            <a:solidFill>
              <a:schemeClr val="tx1"/>
            </a:solidFill>
          </a:ln>
        </p:spPr>
      </p:pic>
    </p:spTree>
    <p:extLst>
      <p:ext uri="{BB962C8B-B14F-4D97-AF65-F5344CB8AC3E}">
        <p14:creationId xmlns:p14="http://schemas.microsoft.com/office/powerpoint/2010/main" val="341993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A52EF-BCBD-9EC5-5036-D8899517C83D}"/>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19</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4FC66B-E19A-5165-A97A-B674CF4F6EB8}"/>
              </a:ext>
            </a:extLst>
          </p:cNvPr>
          <p:cNvSpPr>
            <a:spLocks noGrp="1"/>
          </p:cNvSpPr>
          <p:nvPr>
            <p:ph type="title"/>
          </p:nvPr>
        </p:nvSpPr>
        <p:spPr>
          <a:xfrm>
            <a:off x="1119155" y="2680034"/>
            <a:ext cx="9588500" cy="748966"/>
          </a:xfrm>
        </p:spPr>
        <p:txBody>
          <a:bodyPr/>
          <a:lstStyle/>
          <a:p>
            <a:r>
              <a:rPr lang="en-US" dirty="0"/>
              <a:t>Building a Patient Care Technician Pathway</a:t>
            </a:r>
          </a:p>
        </p:txBody>
      </p:sp>
    </p:spTree>
    <p:extLst>
      <p:ext uri="{BB962C8B-B14F-4D97-AF65-F5344CB8AC3E}">
        <p14:creationId xmlns:p14="http://schemas.microsoft.com/office/powerpoint/2010/main" val="3622562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215D-9633-A123-C1B5-6F07E30E5544}"/>
              </a:ext>
            </a:extLst>
          </p:cNvPr>
          <p:cNvSpPr>
            <a:spLocks noGrp="1"/>
          </p:cNvSpPr>
          <p:nvPr>
            <p:ph type="title"/>
          </p:nvPr>
        </p:nvSpPr>
        <p:spPr/>
        <p:txBody>
          <a:bodyPr/>
          <a:lstStyle/>
          <a:p>
            <a:r>
              <a:rPr lang="en-US"/>
              <a:t>Who is Realityworks?</a:t>
            </a:r>
          </a:p>
        </p:txBody>
      </p:sp>
    </p:spTree>
    <p:extLst>
      <p:ext uri="{BB962C8B-B14F-4D97-AF65-F5344CB8AC3E}">
        <p14:creationId xmlns:p14="http://schemas.microsoft.com/office/powerpoint/2010/main" val="398456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E721E2-7545-A0F6-11D0-CBB7B27BA827}"/>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20</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CD988F9-3B87-6206-A68E-8AB2EAAAF6D5}"/>
              </a:ext>
            </a:extLst>
          </p:cNvPr>
          <p:cNvSpPr>
            <a:spLocks noGrp="1"/>
          </p:cNvSpPr>
          <p:nvPr>
            <p:ph type="title"/>
          </p:nvPr>
        </p:nvSpPr>
        <p:spPr/>
        <p:txBody>
          <a:bodyPr/>
          <a:lstStyle/>
          <a:p>
            <a:r>
              <a:rPr lang="en-US" dirty="0"/>
              <a:t>National Organizations with Certifications</a:t>
            </a:r>
          </a:p>
        </p:txBody>
      </p:sp>
      <p:sp>
        <p:nvSpPr>
          <p:cNvPr id="4" name="Content Placeholder 3">
            <a:extLst>
              <a:ext uri="{FF2B5EF4-FFF2-40B4-BE49-F238E27FC236}">
                <a16:creationId xmlns:a16="http://schemas.microsoft.com/office/drawing/2014/main" id="{FB3B1C99-F907-EC16-65C6-2E3E1E7B379B}"/>
              </a:ext>
            </a:extLst>
          </p:cNvPr>
          <p:cNvSpPr>
            <a:spLocks noGrp="1"/>
          </p:cNvSpPr>
          <p:nvPr>
            <p:ph sz="half" idx="1"/>
          </p:nvPr>
        </p:nvSpPr>
        <p:spPr/>
        <p:txBody>
          <a:bodyPr/>
          <a:lstStyle/>
          <a:p>
            <a:r>
              <a:rPr lang="en-US" sz="2600" dirty="0"/>
              <a:t>American Medical Technologists</a:t>
            </a:r>
          </a:p>
          <a:p>
            <a:r>
              <a:rPr lang="en-US" sz="2600" dirty="0"/>
              <a:t>National Patient Care Technician Organization</a:t>
            </a:r>
          </a:p>
          <a:p>
            <a:r>
              <a:rPr lang="en-US" sz="2600" dirty="0"/>
              <a:t>National Association for Health Professionals</a:t>
            </a:r>
          </a:p>
          <a:p>
            <a:r>
              <a:rPr lang="en-US" sz="2600" dirty="0"/>
              <a:t>National Healthcare Workers Association</a:t>
            </a:r>
          </a:p>
          <a:p>
            <a:r>
              <a:rPr lang="en-US" sz="2600" dirty="0"/>
              <a:t>National </a:t>
            </a:r>
            <a:r>
              <a:rPr lang="en-US" sz="2600" dirty="0" err="1"/>
              <a:t>Healthcareer</a:t>
            </a:r>
            <a:r>
              <a:rPr lang="en-US" sz="2600" dirty="0"/>
              <a:t> Association</a:t>
            </a:r>
          </a:p>
          <a:p>
            <a:r>
              <a:rPr lang="en-US" sz="2600" dirty="0"/>
              <a:t>National Center for Competency Testing</a:t>
            </a:r>
          </a:p>
          <a:p>
            <a:endParaRPr lang="en-US" dirty="0"/>
          </a:p>
        </p:txBody>
      </p:sp>
    </p:spTree>
    <p:extLst>
      <p:ext uri="{BB962C8B-B14F-4D97-AF65-F5344CB8AC3E}">
        <p14:creationId xmlns:p14="http://schemas.microsoft.com/office/powerpoint/2010/main" val="18784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5C7174-5C48-1BA5-D55D-7990678FD27F}"/>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21</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F2E2EBA-20B8-4508-D231-76739B3B0264}"/>
              </a:ext>
            </a:extLst>
          </p:cNvPr>
          <p:cNvSpPr>
            <a:spLocks noGrp="1"/>
          </p:cNvSpPr>
          <p:nvPr>
            <p:ph type="title"/>
          </p:nvPr>
        </p:nvSpPr>
        <p:spPr/>
        <p:txBody>
          <a:bodyPr/>
          <a:lstStyle/>
          <a:p>
            <a:r>
              <a:rPr lang="en-US" dirty="0"/>
              <a:t>PCT Content Outline Example</a:t>
            </a:r>
            <a:br>
              <a:rPr lang="en-US" dirty="0"/>
            </a:br>
            <a:endParaRPr lang="en-US" dirty="0"/>
          </a:p>
        </p:txBody>
      </p:sp>
      <p:pic>
        <p:nvPicPr>
          <p:cNvPr id="6" name="Picture 5">
            <a:extLst>
              <a:ext uri="{FF2B5EF4-FFF2-40B4-BE49-F238E27FC236}">
                <a16:creationId xmlns:a16="http://schemas.microsoft.com/office/drawing/2014/main" id="{426D84A2-3192-5ACA-6E17-57D0077BA895}"/>
              </a:ext>
            </a:extLst>
          </p:cNvPr>
          <p:cNvPicPr>
            <a:picLocks noChangeAspect="1"/>
          </p:cNvPicPr>
          <p:nvPr/>
        </p:nvPicPr>
        <p:blipFill>
          <a:blip r:embed="rId3"/>
          <a:stretch>
            <a:fillRect/>
          </a:stretch>
        </p:blipFill>
        <p:spPr>
          <a:xfrm>
            <a:off x="3230069" y="1333207"/>
            <a:ext cx="7039957" cy="4191585"/>
          </a:xfrm>
          <a:prstGeom prst="rect">
            <a:avLst/>
          </a:prstGeom>
          <a:ln>
            <a:solidFill>
              <a:schemeClr val="tx1"/>
            </a:solidFill>
          </a:ln>
        </p:spPr>
      </p:pic>
    </p:spTree>
    <p:extLst>
      <p:ext uri="{BB962C8B-B14F-4D97-AF65-F5344CB8AC3E}">
        <p14:creationId xmlns:p14="http://schemas.microsoft.com/office/powerpoint/2010/main" val="2895758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64C23-1099-1C7E-ECDD-2B3F7A9027E0}"/>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22</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C17EE82-4131-2261-8B90-1BA9ED0A6357}"/>
              </a:ext>
            </a:extLst>
          </p:cNvPr>
          <p:cNvSpPr>
            <a:spLocks noGrp="1"/>
          </p:cNvSpPr>
          <p:nvPr>
            <p:ph type="title"/>
          </p:nvPr>
        </p:nvSpPr>
        <p:spPr/>
        <p:txBody>
          <a:bodyPr/>
          <a:lstStyle/>
          <a:p>
            <a:r>
              <a:rPr lang="en-US" dirty="0"/>
              <a:t>National Organizations with Assessments or Competitions</a:t>
            </a:r>
          </a:p>
        </p:txBody>
      </p:sp>
      <p:sp>
        <p:nvSpPr>
          <p:cNvPr id="4" name="Content Placeholder 3">
            <a:extLst>
              <a:ext uri="{FF2B5EF4-FFF2-40B4-BE49-F238E27FC236}">
                <a16:creationId xmlns:a16="http://schemas.microsoft.com/office/drawing/2014/main" id="{3E3BFC2D-2A23-4F71-4F4A-880837562DD5}"/>
              </a:ext>
            </a:extLst>
          </p:cNvPr>
          <p:cNvSpPr>
            <a:spLocks noGrp="1"/>
          </p:cNvSpPr>
          <p:nvPr>
            <p:ph sz="half" idx="1"/>
          </p:nvPr>
        </p:nvSpPr>
        <p:spPr/>
        <p:txBody>
          <a:bodyPr/>
          <a:lstStyle/>
          <a:p>
            <a:endParaRPr lang="en-US" sz="2600" dirty="0"/>
          </a:p>
          <a:p>
            <a:r>
              <a:rPr lang="en-US" sz="2600" dirty="0"/>
              <a:t>National Consortium for Health Science Education (NCHSE)</a:t>
            </a:r>
          </a:p>
          <a:p>
            <a:pPr lvl="1"/>
            <a:r>
              <a:rPr lang="en-US" sz="2200" dirty="0"/>
              <a:t>National Health Science Assessment</a:t>
            </a:r>
          </a:p>
          <a:p>
            <a:pPr lvl="1"/>
            <a:endParaRPr lang="en-US" sz="2200" dirty="0"/>
          </a:p>
          <a:p>
            <a:r>
              <a:rPr lang="en-US" sz="2600" dirty="0"/>
              <a:t>HOSA – Future Health Professionals</a:t>
            </a:r>
          </a:p>
          <a:p>
            <a:pPr lvl="1"/>
            <a:r>
              <a:rPr lang="en-US" sz="2200" dirty="0"/>
              <a:t>National Competitive Events</a:t>
            </a:r>
          </a:p>
          <a:p>
            <a:endParaRPr lang="en-US" dirty="0"/>
          </a:p>
        </p:txBody>
      </p:sp>
      <p:pic>
        <p:nvPicPr>
          <p:cNvPr id="6" name="Picture 5">
            <a:extLst>
              <a:ext uri="{FF2B5EF4-FFF2-40B4-BE49-F238E27FC236}">
                <a16:creationId xmlns:a16="http://schemas.microsoft.com/office/drawing/2014/main" id="{2D505FED-C44D-7F4A-BF93-2D934852B571}"/>
              </a:ext>
            </a:extLst>
          </p:cNvPr>
          <p:cNvPicPr>
            <a:picLocks noChangeAspect="1"/>
          </p:cNvPicPr>
          <p:nvPr/>
        </p:nvPicPr>
        <p:blipFill>
          <a:blip r:embed="rId3"/>
          <a:stretch>
            <a:fillRect/>
          </a:stretch>
        </p:blipFill>
        <p:spPr>
          <a:xfrm>
            <a:off x="6430981" y="1524000"/>
            <a:ext cx="2014503" cy="1707503"/>
          </a:xfrm>
          <a:prstGeom prst="rect">
            <a:avLst/>
          </a:prstGeom>
        </p:spPr>
      </p:pic>
      <p:pic>
        <p:nvPicPr>
          <p:cNvPr id="7" name="Picture 6">
            <a:extLst>
              <a:ext uri="{FF2B5EF4-FFF2-40B4-BE49-F238E27FC236}">
                <a16:creationId xmlns:a16="http://schemas.microsoft.com/office/drawing/2014/main" id="{6FE1FAF4-7B7D-A447-1624-2B7F9812E6F6}"/>
              </a:ext>
            </a:extLst>
          </p:cNvPr>
          <p:cNvPicPr>
            <a:picLocks noChangeAspect="1"/>
          </p:cNvPicPr>
          <p:nvPr/>
        </p:nvPicPr>
        <p:blipFill>
          <a:blip r:embed="rId4"/>
          <a:stretch>
            <a:fillRect/>
          </a:stretch>
        </p:blipFill>
        <p:spPr>
          <a:xfrm>
            <a:off x="5709444" y="3704911"/>
            <a:ext cx="3457575" cy="1285875"/>
          </a:xfrm>
          <a:prstGeom prst="rect">
            <a:avLst/>
          </a:prstGeom>
        </p:spPr>
      </p:pic>
    </p:spTree>
    <p:extLst>
      <p:ext uri="{BB962C8B-B14F-4D97-AF65-F5344CB8AC3E}">
        <p14:creationId xmlns:p14="http://schemas.microsoft.com/office/powerpoint/2010/main" val="4072343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EC414-30BA-28E5-84A3-CBC30865AD6C}"/>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23</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D576CAC-514B-5A96-4D65-774383003AED}"/>
              </a:ext>
            </a:extLst>
          </p:cNvPr>
          <p:cNvSpPr>
            <a:spLocks noGrp="1"/>
          </p:cNvSpPr>
          <p:nvPr>
            <p:ph type="title"/>
          </p:nvPr>
        </p:nvSpPr>
        <p:spPr>
          <a:xfrm>
            <a:off x="494004" y="3054517"/>
            <a:ext cx="9588500" cy="748966"/>
          </a:xfrm>
        </p:spPr>
        <p:txBody>
          <a:bodyPr/>
          <a:lstStyle/>
          <a:p>
            <a:r>
              <a:rPr lang="en-US" dirty="0"/>
              <a:t>Realityworks Hands-On Tools and Curriculum</a:t>
            </a:r>
          </a:p>
        </p:txBody>
      </p:sp>
    </p:spTree>
    <p:extLst>
      <p:ext uri="{BB962C8B-B14F-4D97-AF65-F5344CB8AC3E}">
        <p14:creationId xmlns:p14="http://schemas.microsoft.com/office/powerpoint/2010/main" val="415853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F67991-136B-6E37-89F2-755C83395985}"/>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24</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2CBC5C3-8CBB-61F5-AFA3-DABCFE4F5637}"/>
              </a:ext>
            </a:extLst>
          </p:cNvPr>
          <p:cNvSpPr>
            <a:spLocks noGrp="1"/>
          </p:cNvSpPr>
          <p:nvPr>
            <p:ph type="title"/>
          </p:nvPr>
        </p:nvSpPr>
        <p:spPr/>
        <p:txBody>
          <a:bodyPr/>
          <a:lstStyle/>
          <a:p>
            <a:r>
              <a:rPr lang="en-US" sz="3600" dirty="0"/>
              <a:t>Hands-On Learning for PCT Training</a:t>
            </a:r>
            <a:endParaRPr lang="en-US" dirty="0"/>
          </a:p>
        </p:txBody>
      </p:sp>
      <p:sp>
        <p:nvSpPr>
          <p:cNvPr id="4" name="Content Placeholder 3">
            <a:extLst>
              <a:ext uri="{FF2B5EF4-FFF2-40B4-BE49-F238E27FC236}">
                <a16:creationId xmlns:a16="http://schemas.microsoft.com/office/drawing/2014/main" id="{9AE536FC-E494-2688-C501-36023D9F9065}"/>
              </a:ext>
            </a:extLst>
          </p:cNvPr>
          <p:cNvSpPr>
            <a:spLocks noGrp="1"/>
          </p:cNvSpPr>
          <p:nvPr>
            <p:ph sz="half" idx="1"/>
          </p:nvPr>
        </p:nvSpPr>
        <p:spPr>
          <a:xfrm>
            <a:off x="279400" y="1588328"/>
            <a:ext cx="3079620" cy="4652963"/>
          </a:xfrm>
        </p:spPr>
        <p:txBody>
          <a:bodyPr/>
          <a:lstStyle/>
          <a:p>
            <a:pPr>
              <a:lnSpc>
                <a:spcPct val="90000"/>
              </a:lnSpc>
            </a:pPr>
            <a:r>
              <a:rPr lang="en-US" sz="2000" dirty="0"/>
              <a:t>Adult Nursing Manikin</a:t>
            </a:r>
          </a:p>
          <a:p>
            <a:pPr>
              <a:lnSpc>
                <a:spcPct val="90000"/>
              </a:lnSpc>
            </a:pPr>
            <a:r>
              <a:rPr lang="en-US" sz="2000" dirty="0"/>
              <a:t>Bandaging and Wound Care Simulator</a:t>
            </a:r>
          </a:p>
          <a:p>
            <a:pPr>
              <a:lnSpc>
                <a:spcPct val="90000"/>
              </a:lnSpc>
            </a:pPr>
            <a:r>
              <a:rPr lang="en-US" sz="2000" dirty="0"/>
              <a:t>ECG Simulator</a:t>
            </a:r>
          </a:p>
          <a:p>
            <a:pPr>
              <a:lnSpc>
                <a:spcPct val="90000"/>
              </a:lnSpc>
            </a:pPr>
            <a:r>
              <a:rPr lang="en-US" sz="2000" dirty="0"/>
              <a:t>2 Venipuncture &amp; IV Hand Trainers</a:t>
            </a:r>
          </a:p>
          <a:p>
            <a:pPr>
              <a:lnSpc>
                <a:spcPct val="90000"/>
              </a:lnSpc>
            </a:pPr>
            <a:r>
              <a:rPr lang="en-US" sz="2000" dirty="0"/>
              <a:t>10 Large Injection Pads</a:t>
            </a:r>
          </a:p>
          <a:p>
            <a:pPr>
              <a:lnSpc>
                <a:spcPct val="90000"/>
              </a:lnSpc>
            </a:pPr>
            <a:r>
              <a:rPr lang="en-US" sz="2000" dirty="0"/>
              <a:t>Geriatric Simulator</a:t>
            </a:r>
          </a:p>
          <a:p>
            <a:pPr>
              <a:lnSpc>
                <a:spcPct val="90000"/>
              </a:lnSpc>
            </a:pPr>
            <a:r>
              <a:rPr lang="en-US" sz="2000" dirty="0"/>
              <a:t>Geriatric Sensory Impairment Kit</a:t>
            </a:r>
          </a:p>
          <a:p>
            <a:pPr>
              <a:lnSpc>
                <a:spcPct val="90000"/>
              </a:lnSpc>
            </a:pPr>
            <a:r>
              <a:rPr lang="en-US" sz="2000" dirty="0"/>
              <a:t>2 Blood Pressure Simulators</a:t>
            </a:r>
          </a:p>
          <a:p>
            <a:endParaRPr lang="en-US" dirty="0"/>
          </a:p>
        </p:txBody>
      </p:sp>
      <p:sp>
        <p:nvSpPr>
          <p:cNvPr id="9" name="TextBox 8">
            <a:extLst>
              <a:ext uri="{FF2B5EF4-FFF2-40B4-BE49-F238E27FC236}">
                <a16:creationId xmlns:a16="http://schemas.microsoft.com/office/drawing/2014/main" id="{4E78E161-3344-6D19-B815-4782DD61B20A}"/>
              </a:ext>
            </a:extLst>
          </p:cNvPr>
          <p:cNvSpPr txBox="1"/>
          <p:nvPr/>
        </p:nvSpPr>
        <p:spPr>
          <a:xfrm>
            <a:off x="3265714" y="1588328"/>
            <a:ext cx="2830286" cy="397031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Healthcare Interpersonal Skills Program</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Infant Vital Signs Trainer</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AED Trainer</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Pediatric Nursing Manikin</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Infant CPR Manikin</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Soft Skills Program for Caring for Patients with ID</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Scenario Cards </a:t>
            </a:r>
          </a:p>
          <a:p>
            <a:endParaRPr lang="en-US" dirty="0"/>
          </a:p>
        </p:txBody>
      </p:sp>
      <p:pic>
        <p:nvPicPr>
          <p:cNvPr id="12" name="Picture 11">
            <a:extLst>
              <a:ext uri="{FF2B5EF4-FFF2-40B4-BE49-F238E27FC236}">
                <a16:creationId xmlns:a16="http://schemas.microsoft.com/office/drawing/2014/main" id="{F9EB702D-6740-2FFD-49BA-5DD78EAE2231}"/>
              </a:ext>
            </a:extLst>
          </p:cNvPr>
          <p:cNvPicPr>
            <a:picLocks noChangeAspect="1"/>
          </p:cNvPicPr>
          <p:nvPr/>
        </p:nvPicPr>
        <p:blipFill>
          <a:blip r:embed="rId3"/>
          <a:stretch>
            <a:fillRect/>
          </a:stretch>
        </p:blipFill>
        <p:spPr>
          <a:xfrm>
            <a:off x="6096000" y="1588328"/>
            <a:ext cx="3812658" cy="3853544"/>
          </a:xfrm>
          <a:prstGeom prst="rect">
            <a:avLst/>
          </a:prstGeom>
        </p:spPr>
      </p:pic>
    </p:spTree>
    <p:extLst>
      <p:ext uri="{BB962C8B-B14F-4D97-AF65-F5344CB8AC3E}">
        <p14:creationId xmlns:p14="http://schemas.microsoft.com/office/powerpoint/2010/main" val="272740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E961E0-BDC4-7F3E-67D4-33213B81E713}"/>
              </a:ext>
            </a:extLst>
          </p:cNvPr>
          <p:cNvSpPr>
            <a:spLocks noGrp="1"/>
          </p:cNvSpPr>
          <p:nvPr>
            <p:ph type="sldNum" sz="quarter" idx="4294967295"/>
          </p:nvPr>
        </p:nvSpPr>
        <p:spPr>
          <a:xfrm>
            <a:off x="7073884"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25</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5A35A57-0CE2-B734-F55C-28D526486635}"/>
              </a:ext>
            </a:extLst>
          </p:cNvPr>
          <p:cNvSpPr>
            <a:spLocks noGrp="1"/>
          </p:cNvSpPr>
          <p:nvPr>
            <p:ph type="title"/>
          </p:nvPr>
        </p:nvSpPr>
        <p:spPr/>
        <p:txBody>
          <a:bodyPr/>
          <a:lstStyle/>
          <a:p>
            <a:r>
              <a:rPr lang="en-US" sz="3600" dirty="0"/>
              <a:t>PCT Implementation Guide</a:t>
            </a:r>
            <a:endParaRPr lang="en-US" dirty="0"/>
          </a:p>
        </p:txBody>
      </p:sp>
      <p:pic>
        <p:nvPicPr>
          <p:cNvPr id="6" name="Picture 5">
            <a:extLst>
              <a:ext uri="{FF2B5EF4-FFF2-40B4-BE49-F238E27FC236}">
                <a16:creationId xmlns:a16="http://schemas.microsoft.com/office/drawing/2014/main" id="{E934EC49-0F62-13EC-5021-83B7DFC9F16F}"/>
              </a:ext>
            </a:extLst>
          </p:cNvPr>
          <p:cNvPicPr>
            <a:picLocks noChangeAspect="1"/>
          </p:cNvPicPr>
          <p:nvPr/>
        </p:nvPicPr>
        <p:blipFill>
          <a:blip r:embed="rId3"/>
          <a:stretch>
            <a:fillRect/>
          </a:stretch>
        </p:blipFill>
        <p:spPr>
          <a:xfrm>
            <a:off x="1066800" y="1050592"/>
            <a:ext cx="3937079" cy="5105400"/>
          </a:xfrm>
          <a:prstGeom prst="rect">
            <a:avLst/>
          </a:prstGeom>
        </p:spPr>
      </p:pic>
      <p:pic>
        <p:nvPicPr>
          <p:cNvPr id="8" name="Picture 7">
            <a:extLst>
              <a:ext uri="{FF2B5EF4-FFF2-40B4-BE49-F238E27FC236}">
                <a16:creationId xmlns:a16="http://schemas.microsoft.com/office/drawing/2014/main" id="{D8A84BF1-34EB-031A-28AF-43B7542B0069}"/>
              </a:ext>
            </a:extLst>
          </p:cNvPr>
          <p:cNvPicPr>
            <a:picLocks noChangeAspect="1"/>
          </p:cNvPicPr>
          <p:nvPr/>
        </p:nvPicPr>
        <p:blipFill>
          <a:blip r:embed="rId4"/>
          <a:stretch>
            <a:fillRect/>
          </a:stretch>
        </p:blipFill>
        <p:spPr>
          <a:xfrm>
            <a:off x="5435049" y="1050592"/>
            <a:ext cx="4382035" cy="5105400"/>
          </a:xfrm>
          <a:prstGeom prst="rect">
            <a:avLst/>
          </a:prstGeom>
        </p:spPr>
      </p:pic>
      <p:sp>
        <p:nvSpPr>
          <p:cNvPr id="10" name="TextBox 9">
            <a:extLst>
              <a:ext uri="{FF2B5EF4-FFF2-40B4-BE49-F238E27FC236}">
                <a16:creationId xmlns:a16="http://schemas.microsoft.com/office/drawing/2014/main" id="{D68C2655-89E0-904D-C245-C5FFFCAD7F70}"/>
              </a:ext>
            </a:extLst>
          </p:cNvPr>
          <p:cNvSpPr txBox="1"/>
          <p:nvPr/>
        </p:nvSpPr>
        <p:spPr>
          <a:xfrm>
            <a:off x="3888533" y="6352143"/>
            <a:ext cx="3100096"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5"/>
              </a:rPr>
              <a:t>Classroom Ideas - Realityworks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9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34C37-F6D8-2A80-9611-AB2200770AC2}"/>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26</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DFAB7A1-3A90-991B-2FA6-841ED2F96CCE}"/>
              </a:ext>
            </a:extLst>
          </p:cNvPr>
          <p:cNvSpPr>
            <a:spLocks noGrp="1"/>
          </p:cNvSpPr>
          <p:nvPr>
            <p:ph type="title"/>
          </p:nvPr>
        </p:nvSpPr>
        <p:spPr/>
        <p:txBody>
          <a:bodyPr/>
          <a:lstStyle/>
          <a:p>
            <a:r>
              <a:rPr lang="en-US" dirty="0"/>
              <a:t>Content Applied to Plan of Study</a:t>
            </a:r>
          </a:p>
        </p:txBody>
      </p:sp>
      <p:pic>
        <p:nvPicPr>
          <p:cNvPr id="6" name="Picture 5">
            <a:extLst>
              <a:ext uri="{FF2B5EF4-FFF2-40B4-BE49-F238E27FC236}">
                <a16:creationId xmlns:a16="http://schemas.microsoft.com/office/drawing/2014/main" id="{1A70D11D-7D2D-A71C-5207-509F5785BD64}"/>
              </a:ext>
            </a:extLst>
          </p:cNvPr>
          <p:cNvPicPr>
            <a:picLocks noChangeAspect="1"/>
          </p:cNvPicPr>
          <p:nvPr/>
        </p:nvPicPr>
        <p:blipFill>
          <a:blip r:embed="rId3"/>
          <a:stretch>
            <a:fillRect/>
          </a:stretch>
        </p:blipFill>
        <p:spPr>
          <a:xfrm>
            <a:off x="1612899" y="1437462"/>
            <a:ext cx="5923538" cy="4532017"/>
          </a:xfrm>
          <a:prstGeom prst="rect">
            <a:avLst/>
          </a:prstGeom>
        </p:spPr>
      </p:pic>
      <p:sp>
        <p:nvSpPr>
          <p:cNvPr id="8" name="TextBox 7">
            <a:extLst>
              <a:ext uri="{FF2B5EF4-FFF2-40B4-BE49-F238E27FC236}">
                <a16:creationId xmlns:a16="http://schemas.microsoft.com/office/drawing/2014/main" id="{B76CCA0B-F6B1-F4DB-0E72-2E1A365F3115}"/>
              </a:ext>
            </a:extLst>
          </p:cNvPr>
          <p:cNvSpPr txBox="1"/>
          <p:nvPr/>
        </p:nvSpPr>
        <p:spPr>
          <a:xfrm>
            <a:off x="7923245" y="3785466"/>
            <a:ext cx="3712027" cy="646331"/>
          </a:xfrm>
          <a:prstGeom prst="rect">
            <a:avLst/>
          </a:prstGeom>
          <a:noFill/>
        </p:spPr>
        <p:txBody>
          <a:bodyPr wrap="square">
            <a:spAutoFit/>
          </a:bodyPr>
          <a:lstStyle/>
          <a:p>
            <a:r>
              <a:rPr lang="en-US" sz="1800" dirty="0"/>
              <a:t>Begin to fit these hours of content into your courses</a:t>
            </a:r>
            <a:endParaRPr lang="en-US" dirty="0"/>
          </a:p>
        </p:txBody>
      </p:sp>
      <p:sp>
        <p:nvSpPr>
          <p:cNvPr id="9" name="Arrow: Left 8">
            <a:extLst>
              <a:ext uri="{FF2B5EF4-FFF2-40B4-BE49-F238E27FC236}">
                <a16:creationId xmlns:a16="http://schemas.microsoft.com/office/drawing/2014/main" id="{C12CB89A-BED1-AE9D-4A8B-4C13CC4D2099}"/>
              </a:ext>
            </a:extLst>
          </p:cNvPr>
          <p:cNvSpPr/>
          <p:nvPr/>
        </p:nvSpPr>
        <p:spPr>
          <a:xfrm>
            <a:off x="6617303" y="3785466"/>
            <a:ext cx="1066800" cy="48622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63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BFF782-C4C9-3881-DB7B-70BA4D6C97C6}"/>
              </a:ext>
            </a:extLst>
          </p:cNvPr>
          <p:cNvSpPr>
            <a:spLocks noGrp="1"/>
          </p:cNvSpPr>
          <p:nvPr>
            <p:ph type="title"/>
          </p:nvPr>
        </p:nvSpPr>
        <p:spPr/>
        <p:txBody>
          <a:bodyPr/>
          <a:lstStyle/>
          <a:p>
            <a:r>
              <a:rPr lang="en-US" dirty="0"/>
              <a:t>Scan Me!</a:t>
            </a:r>
          </a:p>
        </p:txBody>
      </p:sp>
      <p:sp>
        <p:nvSpPr>
          <p:cNvPr id="7" name="Content Placeholder 6">
            <a:extLst>
              <a:ext uri="{FF2B5EF4-FFF2-40B4-BE49-F238E27FC236}">
                <a16:creationId xmlns:a16="http://schemas.microsoft.com/office/drawing/2014/main" id="{FC5CC567-3504-9220-0831-4461F38F787F}"/>
              </a:ext>
            </a:extLst>
          </p:cNvPr>
          <p:cNvSpPr>
            <a:spLocks noGrp="1"/>
          </p:cNvSpPr>
          <p:nvPr>
            <p:ph sz="half" idx="10"/>
          </p:nvPr>
        </p:nvSpPr>
        <p:spPr>
          <a:xfrm>
            <a:off x="4220931" y="1713145"/>
            <a:ext cx="7266213" cy="1827497"/>
          </a:xfrm>
        </p:spPr>
        <p:txBody>
          <a:bodyPr/>
          <a:lstStyle/>
          <a:p>
            <a:pPr marL="342900" indent="-342900">
              <a:buFont typeface="Arial" panose="020B0604020202020204" pitchFamily="34" charset="0"/>
              <a:buChar char="•"/>
            </a:pPr>
            <a:r>
              <a:rPr lang="en-US" sz="2600" dirty="0"/>
              <a:t>Receive free Career Exploration lessons</a:t>
            </a:r>
          </a:p>
          <a:p>
            <a:pPr marL="342900" indent="-342900">
              <a:buFont typeface="Arial" panose="020B0604020202020204" pitchFamily="34" charset="0"/>
              <a:buChar char="•"/>
            </a:pPr>
            <a:r>
              <a:rPr lang="en-US" sz="2600" dirty="0"/>
              <a:t>Enter to win $250 voucher</a:t>
            </a:r>
          </a:p>
          <a:p>
            <a:pPr marL="342900" indent="-342900">
              <a:buFont typeface="Arial" panose="020B0604020202020204" pitchFamily="34" charset="0"/>
              <a:buChar char="•"/>
            </a:pPr>
            <a:endParaRPr lang="en-US" dirty="0"/>
          </a:p>
        </p:txBody>
      </p:sp>
      <p:pic>
        <p:nvPicPr>
          <p:cNvPr id="4" name="Picture Placeholder 3" descr="A qr code with a white background&#10;&#10;Description automatically generated">
            <a:extLst>
              <a:ext uri="{FF2B5EF4-FFF2-40B4-BE49-F238E27FC236}">
                <a16:creationId xmlns:a16="http://schemas.microsoft.com/office/drawing/2014/main" id="{AB552543-E4E1-ADD2-23F0-C8C0042479CE}"/>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29" r="29"/>
          <a:stretch>
            <a:fillRect/>
          </a:stretch>
        </p:blipFill>
        <p:spPr/>
      </p:pic>
      <p:sp>
        <p:nvSpPr>
          <p:cNvPr id="2" name="Slide Number Placeholder 1">
            <a:extLst>
              <a:ext uri="{FF2B5EF4-FFF2-40B4-BE49-F238E27FC236}">
                <a16:creationId xmlns:a16="http://schemas.microsoft.com/office/drawing/2014/main" id="{5E66599D-2823-B626-7D08-1237E050796B}"/>
              </a:ext>
            </a:extLst>
          </p:cNvPr>
          <p:cNvSpPr>
            <a:spLocks noGrp="1"/>
          </p:cNvSpPr>
          <p:nvPr>
            <p:ph type="sldNum" sz="quarter" idx="4294967295"/>
          </p:nvPr>
        </p:nvSpPr>
        <p:spPr>
          <a:xfrm>
            <a:off x="0" y="0"/>
            <a:ext cx="0" cy="0"/>
          </a:xfr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27</a:t>
            </a:fld>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04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4FEE-BEC4-FD86-D54C-33BD44115B60}"/>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67385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BC16-15AE-26BB-465C-492403FE4CFC}"/>
              </a:ext>
            </a:extLst>
          </p:cNvPr>
          <p:cNvSpPr>
            <a:spLocks noGrp="1"/>
          </p:cNvSpPr>
          <p:nvPr>
            <p:ph type="title"/>
          </p:nvPr>
        </p:nvSpPr>
        <p:spPr/>
        <p:txBody>
          <a:bodyPr/>
          <a:lstStyle/>
          <a:p>
            <a:br>
              <a:rPr lang="en-US" sz="6000" dirty="0"/>
            </a:br>
            <a:r>
              <a:rPr lang="en-US" sz="6000" dirty="0"/>
              <a:t>Contact us today!</a:t>
            </a:r>
          </a:p>
        </p:txBody>
      </p:sp>
    </p:spTree>
    <p:extLst>
      <p:ext uri="{BB962C8B-B14F-4D97-AF65-F5344CB8AC3E}">
        <p14:creationId xmlns:p14="http://schemas.microsoft.com/office/powerpoint/2010/main" val="331201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82619-08F4-1219-8A02-05100A1E4D22}"/>
              </a:ext>
            </a:extLst>
          </p:cNvPr>
          <p:cNvSpPr>
            <a:spLocks noGrp="1"/>
          </p:cNvSpPr>
          <p:nvPr>
            <p:ph type="sldNum" sz="quarter" idx="4294967295"/>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3</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ABCF1F9-0617-4053-AE60-AC53D82F4194}"/>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4AA9E542-19DC-70F1-63A9-0553A61963B0}"/>
              </a:ext>
            </a:extLst>
          </p:cNvPr>
          <p:cNvSpPr>
            <a:spLocks noGrp="1"/>
          </p:cNvSpPr>
          <p:nvPr>
            <p:ph sz="half" idx="1"/>
          </p:nvPr>
        </p:nvSpPr>
        <p:spPr/>
        <p:txBody>
          <a:bodyPr/>
          <a:lstStyle/>
          <a:p>
            <a:r>
              <a:rPr lang="en-US" sz="2800" dirty="0"/>
              <a:t>Identify resources for building pathways (general, health science) </a:t>
            </a:r>
          </a:p>
          <a:p>
            <a:r>
              <a:rPr lang="en-US" sz="2800" dirty="0"/>
              <a:t>Introduce hands-on resources</a:t>
            </a:r>
          </a:p>
          <a:p>
            <a:r>
              <a:rPr lang="en-US" sz="2800" dirty="0"/>
              <a:t>Additional resources</a:t>
            </a:r>
          </a:p>
          <a:p>
            <a:r>
              <a:rPr lang="en-US" sz="2800" dirty="0"/>
              <a:t>Q&amp;A</a:t>
            </a:r>
          </a:p>
          <a:p>
            <a:pPr marL="0" indent="0">
              <a:buNone/>
            </a:pPr>
            <a:endParaRPr lang="en-US" dirty="0"/>
          </a:p>
        </p:txBody>
      </p:sp>
      <p:pic>
        <p:nvPicPr>
          <p:cNvPr id="6" name="Picture Placeholder 5">
            <a:extLst>
              <a:ext uri="{FF2B5EF4-FFF2-40B4-BE49-F238E27FC236}">
                <a16:creationId xmlns:a16="http://schemas.microsoft.com/office/drawing/2014/main" id="{B7AD099B-819A-5547-7F28-312674E87617}"/>
              </a:ext>
            </a:extLst>
          </p:cNvPr>
          <p:cNvPicPr>
            <a:picLocks noGrp="1" noChangeAspect="1"/>
          </p:cNvPicPr>
          <p:nvPr>
            <p:ph type="pic" idx="10"/>
          </p:nvPr>
        </p:nvPicPr>
        <p:blipFill>
          <a:blip r:embed="rId3"/>
          <a:srcRect l="3582" r="3582"/>
          <a:stretch>
            <a:fillRect/>
          </a:stretch>
        </p:blipFill>
        <p:spPr>
          <a:xfrm>
            <a:off x="6096000" y="1906556"/>
            <a:ext cx="3869672" cy="4167673"/>
          </a:xfrm>
          <a:prstGeom prst="rect">
            <a:avLst/>
          </a:prstGeom>
        </p:spPr>
      </p:pic>
    </p:spTree>
    <p:extLst>
      <p:ext uri="{BB962C8B-B14F-4D97-AF65-F5344CB8AC3E}">
        <p14:creationId xmlns:p14="http://schemas.microsoft.com/office/powerpoint/2010/main" val="228079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3D6442-E332-A6C0-76B3-68A7587DF58A}"/>
              </a:ext>
            </a:extLst>
          </p:cNvPr>
          <p:cNvSpPr>
            <a:spLocks noGrp="1"/>
          </p:cNvSpPr>
          <p:nvPr>
            <p:ph type="sldNum" sz="quarter" idx="12"/>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4</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08675A1-D3FA-21D7-0360-CA1776FD8A2D}"/>
              </a:ext>
            </a:extLst>
          </p:cNvPr>
          <p:cNvSpPr>
            <a:spLocks noGrp="1"/>
          </p:cNvSpPr>
          <p:nvPr>
            <p:ph type="title"/>
          </p:nvPr>
        </p:nvSpPr>
        <p:spPr/>
        <p:txBody>
          <a:bodyPr/>
          <a:lstStyle/>
          <a:p>
            <a:r>
              <a:rPr lang="en-US" dirty="0"/>
              <a:t>Job Nuances</a:t>
            </a:r>
          </a:p>
        </p:txBody>
      </p:sp>
      <p:graphicFrame>
        <p:nvGraphicFramePr>
          <p:cNvPr id="8" name="Table 7">
            <a:extLst>
              <a:ext uri="{FF2B5EF4-FFF2-40B4-BE49-F238E27FC236}">
                <a16:creationId xmlns:a16="http://schemas.microsoft.com/office/drawing/2014/main" id="{A8FC2F41-953F-96D3-D0DF-9F5C73328429}"/>
              </a:ext>
            </a:extLst>
          </p:cNvPr>
          <p:cNvGraphicFramePr>
            <a:graphicFrameLocks noGrp="1"/>
          </p:cNvGraphicFramePr>
          <p:nvPr>
            <p:extLst>
              <p:ext uri="{D42A27DB-BD31-4B8C-83A1-F6EECF244321}">
                <p14:modId xmlns:p14="http://schemas.microsoft.com/office/powerpoint/2010/main" val="1890152513"/>
              </p:ext>
            </p:extLst>
          </p:nvPr>
        </p:nvGraphicFramePr>
        <p:xfrm>
          <a:off x="637032" y="1825625"/>
          <a:ext cx="10972796" cy="3037840"/>
        </p:xfrm>
        <a:graphic>
          <a:graphicData uri="http://schemas.openxmlformats.org/drawingml/2006/table">
            <a:tbl>
              <a:tblPr firstRow="1" bandRow="1">
                <a:tableStyleId>{5C22544A-7EE6-4342-B048-85BDC9FD1C3A}</a:tableStyleId>
              </a:tblPr>
              <a:tblGrid>
                <a:gridCol w="2743199">
                  <a:extLst>
                    <a:ext uri="{9D8B030D-6E8A-4147-A177-3AD203B41FA5}">
                      <a16:colId xmlns:a16="http://schemas.microsoft.com/office/drawing/2014/main" val="2122243028"/>
                    </a:ext>
                  </a:extLst>
                </a:gridCol>
                <a:gridCol w="2743199">
                  <a:extLst>
                    <a:ext uri="{9D8B030D-6E8A-4147-A177-3AD203B41FA5}">
                      <a16:colId xmlns:a16="http://schemas.microsoft.com/office/drawing/2014/main" val="2939877644"/>
                    </a:ext>
                  </a:extLst>
                </a:gridCol>
                <a:gridCol w="2743199">
                  <a:extLst>
                    <a:ext uri="{9D8B030D-6E8A-4147-A177-3AD203B41FA5}">
                      <a16:colId xmlns:a16="http://schemas.microsoft.com/office/drawing/2014/main" val="2656865871"/>
                    </a:ext>
                  </a:extLst>
                </a:gridCol>
                <a:gridCol w="2743199">
                  <a:extLst>
                    <a:ext uri="{9D8B030D-6E8A-4147-A177-3AD203B41FA5}">
                      <a16:colId xmlns:a16="http://schemas.microsoft.com/office/drawing/2014/main" val="1544183300"/>
                    </a:ext>
                  </a:extLst>
                </a:gridCol>
              </a:tblGrid>
              <a:tr h="370840">
                <a:tc>
                  <a:txBody>
                    <a:bodyPr/>
                    <a:lstStyle/>
                    <a:p>
                      <a:pPr algn="ctr"/>
                      <a:endParaRPr lang="en-US" dirty="0"/>
                    </a:p>
                  </a:txBody>
                  <a:tcPr/>
                </a:tc>
                <a:tc>
                  <a:txBody>
                    <a:bodyPr/>
                    <a:lstStyle/>
                    <a:p>
                      <a:pPr algn="ctr"/>
                      <a:r>
                        <a:rPr lang="en-US" dirty="0"/>
                        <a:t>Nursing Assistant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PATIENT CARE TECHNICIAN/ASSISTANT</a:t>
                      </a:r>
                    </a:p>
                    <a:p>
                      <a:pPr algn="ctr"/>
                      <a:r>
                        <a:rPr lang="en-US"/>
                        <a:t> </a:t>
                      </a:r>
                    </a:p>
                  </a:txBody>
                  <a:tcPr/>
                </a:tc>
                <a:tc>
                  <a:txBody>
                    <a:bodyPr/>
                    <a:lstStyle/>
                    <a:p>
                      <a:pPr algn="ctr"/>
                      <a:r>
                        <a:rPr lang="en-US"/>
                        <a:t>Medical Assistant </a:t>
                      </a:r>
                    </a:p>
                  </a:txBody>
                  <a:tcPr/>
                </a:tc>
                <a:extLst>
                  <a:ext uri="{0D108BD9-81ED-4DB2-BD59-A6C34878D82A}">
                    <a16:rowId xmlns:a16="http://schemas.microsoft.com/office/drawing/2014/main" val="1035083110"/>
                  </a:ext>
                </a:extLst>
              </a:tr>
              <a:tr h="370840">
                <a:tc>
                  <a:txBody>
                    <a:bodyPr/>
                    <a:lstStyle/>
                    <a:p>
                      <a:pPr algn="ctr"/>
                      <a:r>
                        <a:rPr lang="en-US"/>
                        <a:t>Certification</a:t>
                      </a:r>
                    </a:p>
                  </a:txBody>
                  <a:tcPr/>
                </a:tc>
                <a:tc>
                  <a:txBody>
                    <a:bodyPr/>
                    <a:lstStyle/>
                    <a:p>
                      <a:pPr algn="ctr"/>
                      <a:r>
                        <a:rPr lang="en-US"/>
                        <a:t>State</a:t>
                      </a:r>
                    </a:p>
                  </a:txBody>
                  <a:tcPr/>
                </a:tc>
                <a:tc>
                  <a:txBody>
                    <a:bodyPr/>
                    <a:lstStyle/>
                    <a:p>
                      <a:pPr algn="ctr"/>
                      <a:r>
                        <a:rPr lang="en-US" dirty="0"/>
                        <a:t>National </a:t>
                      </a:r>
                    </a:p>
                  </a:txBody>
                  <a:tcPr/>
                </a:tc>
                <a:tc>
                  <a:txBody>
                    <a:bodyPr/>
                    <a:lstStyle/>
                    <a:p>
                      <a:pPr algn="ctr"/>
                      <a:r>
                        <a:rPr lang="en-US"/>
                        <a:t>National</a:t>
                      </a:r>
                    </a:p>
                  </a:txBody>
                  <a:tcPr/>
                </a:tc>
                <a:extLst>
                  <a:ext uri="{0D108BD9-81ED-4DB2-BD59-A6C34878D82A}">
                    <a16:rowId xmlns:a16="http://schemas.microsoft.com/office/drawing/2014/main" val="3064081151"/>
                  </a:ext>
                </a:extLst>
              </a:tr>
              <a:tr h="370840">
                <a:tc>
                  <a:txBody>
                    <a:bodyPr/>
                    <a:lstStyle/>
                    <a:p>
                      <a:pPr algn="ctr"/>
                      <a:r>
                        <a:rPr lang="en-US"/>
                        <a:t>Main Responsibilities</a:t>
                      </a:r>
                    </a:p>
                  </a:txBody>
                  <a:tcPr/>
                </a:tc>
                <a:tc>
                  <a:txBody>
                    <a:bodyPr/>
                    <a:lstStyle/>
                    <a:p>
                      <a:pPr algn="ctr"/>
                      <a:r>
                        <a:rPr lang="en-US" dirty="0"/>
                        <a:t>Patient Care</a:t>
                      </a:r>
                    </a:p>
                  </a:txBody>
                  <a:tcPr/>
                </a:tc>
                <a:tc>
                  <a:txBody>
                    <a:bodyPr/>
                    <a:lstStyle/>
                    <a:p>
                      <a:pPr algn="ctr"/>
                      <a:r>
                        <a:rPr lang="en-US" dirty="0"/>
                        <a:t>Patient Care+++</a:t>
                      </a:r>
                    </a:p>
                  </a:txBody>
                  <a:tcPr/>
                </a:tc>
                <a:tc>
                  <a:txBody>
                    <a:bodyPr/>
                    <a:lstStyle/>
                    <a:p>
                      <a:pPr algn="ctr"/>
                      <a:r>
                        <a:rPr lang="en-US"/>
                        <a:t>Patient Care+++ and/or Administrative</a:t>
                      </a:r>
                    </a:p>
                  </a:txBody>
                  <a:tcPr/>
                </a:tc>
                <a:extLst>
                  <a:ext uri="{0D108BD9-81ED-4DB2-BD59-A6C34878D82A}">
                    <a16:rowId xmlns:a16="http://schemas.microsoft.com/office/drawing/2014/main" val="3023951097"/>
                  </a:ext>
                </a:extLst>
              </a:tr>
              <a:tr h="370840">
                <a:tc>
                  <a:txBody>
                    <a:bodyPr/>
                    <a:lstStyle/>
                    <a:p>
                      <a:pPr algn="ctr"/>
                      <a:r>
                        <a:rPr lang="en-US"/>
                        <a:t>Job Prospects</a:t>
                      </a:r>
                    </a:p>
                  </a:txBody>
                  <a:tcPr/>
                </a:tc>
                <a:tc>
                  <a:txBody>
                    <a:bodyPr/>
                    <a:lstStyle/>
                    <a:p>
                      <a:pPr algn="ctr"/>
                      <a:r>
                        <a:rPr lang="en-US"/>
                        <a:t>11%</a:t>
                      </a:r>
                    </a:p>
                  </a:txBody>
                  <a:tcPr/>
                </a:tc>
                <a:tc>
                  <a:txBody>
                    <a:bodyPr/>
                    <a:lstStyle/>
                    <a:p>
                      <a:pPr algn="ctr"/>
                      <a:r>
                        <a:rPr lang="en-US"/>
                        <a:t>?</a:t>
                      </a:r>
                    </a:p>
                  </a:txBody>
                  <a:tcPr/>
                </a:tc>
                <a:tc>
                  <a:txBody>
                    <a:bodyPr/>
                    <a:lstStyle/>
                    <a:p>
                      <a:pPr algn="ctr"/>
                      <a:r>
                        <a:rPr lang="en-US" dirty="0"/>
                        <a:t>29%</a:t>
                      </a:r>
                    </a:p>
                  </a:txBody>
                  <a:tcPr/>
                </a:tc>
                <a:extLst>
                  <a:ext uri="{0D108BD9-81ED-4DB2-BD59-A6C34878D82A}">
                    <a16:rowId xmlns:a16="http://schemas.microsoft.com/office/drawing/2014/main" val="2422700833"/>
                  </a:ext>
                </a:extLst>
              </a:tr>
              <a:tr h="370840">
                <a:tc>
                  <a:txBody>
                    <a:bodyPr/>
                    <a:lstStyle/>
                    <a:p>
                      <a:pPr algn="ctr"/>
                      <a:r>
                        <a:rPr lang="en-US"/>
                        <a:t>Salary</a:t>
                      </a:r>
                    </a:p>
                  </a:txBody>
                  <a:tcPr/>
                </a:tc>
                <a:tc>
                  <a:txBody>
                    <a:bodyPr/>
                    <a:lstStyle/>
                    <a:p>
                      <a:pPr algn="ctr"/>
                      <a:r>
                        <a:rPr lang="en-US"/>
                        <a:t>$13.23</a:t>
                      </a:r>
                    </a:p>
                  </a:txBody>
                  <a:tcPr/>
                </a:tc>
                <a:tc>
                  <a:txBody>
                    <a:bodyPr/>
                    <a:lstStyle/>
                    <a:p>
                      <a:pPr algn="ctr"/>
                      <a:r>
                        <a:rPr lang="en-US"/>
                        <a:t>$15.00</a:t>
                      </a:r>
                    </a:p>
                  </a:txBody>
                  <a:tcPr/>
                </a:tc>
                <a:tc>
                  <a:txBody>
                    <a:bodyPr/>
                    <a:lstStyle/>
                    <a:p>
                      <a:pPr algn="ctr"/>
                      <a:r>
                        <a:rPr lang="en-US" dirty="0"/>
                        <a:t>$15.61</a:t>
                      </a:r>
                    </a:p>
                  </a:txBody>
                  <a:tcPr/>
                </a:tc>
                <a:extLst>
                  <a:ext uri="{0D108BD9-81ED-4DB2-BD59-A6C34878D82A}">
                    <a16:rowId xmlns:a16="http://schemas.microsoft.com/office/drawing/2014/main" val="2380874695"/>
                  </a:ext>
                </a:extLst>
              </a:tr>
              <a:tr h="370840">
                <a:tc>
                  <a:txBody>
                    <a:bodyPr/>
                    <a:lstStyle/>
                    <a:p>
                      <a:pPr algn="ctr"/>
                      <a:r>
                        <a:rPr lang="en-US"/>
                        <a:t>Education</a:t>
                      </a:r>
                    </a:p>
                  </a:txBody>
                  <a:tcPr/>
                </a:tc>
                <a:tc>
                  <a:txBody>
                    <a:bodyPr/>
                    <a:lstStyle/>
                    <a:p>
                      <a:pPr algn="ctr"/>
                      <a:r>
                        <a:rPr lang="en-US"/>
                        <a:t>4-12 weeks</a:t>
                      </a:r>
                    </a:p>
                  </a:txBody>
                  <a:tcPr/>
                </a:tc>
                <a:tc>
                  <a:txBody>
                    <a:bodyPr/>
                    <a:lstStyle/>
                    <a:p>
                      <a:pPr algn="ctr"/>
                      <a:r>
                        <a:rPr lang="en-US"/>
                        <a:t>2-7 months</a:t>
                      </a:r>
                    </a:p>
                  </a:txBody>
                  <a:tcPr/>
                </a:tc>
                <a:tc>
                  <a:txBody>
                    <a:bodyPr/>
                    <a:lstStyle/>
                    <a:p>
                      <a:pPr algn="ctr"/>
                      <a:r>
                        <a:rPr lang="en-US" dirty="0"/>
                        <a:t>1-2 years</a:t>
                      </a:r>
                    </a:p>
                  </a:txBody>
                  <a:tcPr/>
                </a:tc>
                <a:extLst>
                  <a:ext uri="{0D108BD9-81ED-4DB2-BD59-A6C34878D82A}">
                    <a16:rowId xmlns:a16="http://schemas.microsoft.com/office/drawing/2014/main" val="881706186"/>
                  </a:ext>
                </a:extLst>
              </a:tr>
            </a:tbl>
          </a:graphicData>
        </a:graphic>
      </p:graphicFrame>
    </p:spTree>
    <p:extLst>
      <p:ext uri="{BB962C8B-B14F-4D97-AF65-F5344CB8AC3E}">
        <p14:creationId xmlns:p14="http://schemas.microsoft.com/office/powerpoint/2010/main" val="263354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23D3CE-3DF1-E666-46E8-F3559BDEE53B}"/>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5</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426819C-38FC-7597-BACC-DC374E0673E9}"/>
              </a:ext>
            </a:extLst>
          </p:cNvPr>
          <p:cNvSpPr>
            <a:spLocks noGrp="1"/>
          </p:cNvSpPr>
          <p:nvPr>
            <p:ph type="title"/>
          </p:nvPr>
        </p:nvSpPr>
        <p:spPr>
          <a:xfrm>
            <a:off x="489712" y="2680034"/>
            <a:ext cx="9588500" cy="748966"/>
          </a:xfrm>
        </p:spPr>
        <p:txBody>
          <a:bodyPr/>
          <a:lstStyle/>
          <a:p>
            <a:r>
              <a:rPr lang="en-US" dirty="0"/>
              <a:t>Building a Career Pathway</a:t>
            </a:r>
          </a:p>
        </p:txBody>
      </p:sp>
    </p:spTree>
    <p:extLst>
      <p:ext uri="{BB962C8B-B14F-4D97-AF65-F5344CB8AC3E}">
        <p14:creationId xmlns:p14="http://schemas.microsoft.com/office/powerpoint/2010/main" val="541752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8133B-BF8C-640D-A177-EFF6FEB8A76D}"/>
              </a:ext>
            </a:extLst>
          </p:cNvPr>
          <p:cNvSpPr>
            <a:spLocks noGrp="1"/>
          </p:cNvSpPr>
          <p:nvPr>
            <p:ph type="sldNum" sz="quarter" idx="12"/>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6</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1386D11-E390-A923-A08F-DCC038FF67CA}"/>
              </a:ext>
            </a:extLst>
          </p:cNvPr>
          <p:cNvSpPr>
            <a:spLocks noGrp="1"/>
          </p:cNvSpPr>
          <p:nvPr>
            <p:ph type="title"/>
          </p:nvPr>
        </p:nvSpPr>
        <p:spPr/>
        <p:txBody>
          <a:bodyPr/>
          <a:lstStyle/>
          <a:p>
            <a:r>
              <a:rPr lang="en-US" sz="3600" dirty="0"/>
              <a:t>Six Key Elements for Developing Career Pathways</a:t>
            </a:r>
            <a:endParaRPr lang="en-US" dirty="0"/>
          </a:p>
        </p:txBody>
      </p:sp>
      <p:pic>
        <p:nvPicPr>
          <p:cNvPr id="6" name="Picture Placeholder 5">
            <a:extLst>
              <a:ext uri="{FF2B5EF4-FFF2-40B4-BE49-F238E27FC236}">
                <a16:creationId xmlns:a16="http://schemas.microsoft.com/office/drawing/2014/main" id="{892E73F0-F920-EC0C-AB52-3B115D869AD6}"/>
              </a:ext>
            </a:extLst>
          </p:cNvPr>
          <p:cNvPicPr>
            <a:picLocks noGrp="1" noChangeAspect="1"/>
          </p:cNvPicPr>
          <p:nvPr>
            <p:ph type="pic" idx="1"/>
          </p:nvPr>
        </p:nvPicPr>
        <p:blipFill rotWithShape="1">
          <a:blip r:embed="rId3"/>
          <a:srcRect l="-9754" t="1198" r="-9754" b="1198"/>
          <a:stretch/>
        </p:blipFill>
        <p:spPr>
          <a:xfrm>
            <a:off x="1994832" y="1287018"/>
            <a:ext cx="7321582" cy="4283963"/>
          </a:xfrm>
          <a:prstGeom prst="rect">
            <a:avLst/>
          </a:prstGeom>
        </p:spPr>
      </p:pic>
      <p:sp>
        <p:nvSpPr>
          <p:cNvPr id="7" name="TextBox 6">
            <a:extLst>
              <a:ext uri="{FF2B5EF4-FFF2-40B4-BE49-F238E27FC236}">
                <a16:creationId xmlns:a16="http://schemas.microsoft.com/office/drawing/2014/main" id="{E54ACF3C-950C-346A-5EB1-F52AB7026971}"/>
              </a:ext>
            </a:extLst>
          </p:cNvPr>
          <p:cNvSpPr txBox="1"/>
          <p:nvPr/>
        </p:nvSpPr>
        <p:spPr>
          <a:xfrm>
            <a:off x="1550908" y="5709750"/>
            <a:ext cx="5522976" cy="507831"/>
          </a:xfrm>
          <a:prstGeom prst="rect">
            <a:avLst/>
          </a:prstGeom>
          <a:noFill/>
        </p:spPr>
        <p:txBody>
          <a:bodyPr wrap="square" rtlCol="0">
            <a:spAutoFit/>
          </a:bodyPr>
          <a:lstStyle/>
          <a:p>
            <a:r>
              <a:rPr lang="en-US" sz="900" dirty="0"/>
              <a:t>https://lincs.ed.gov/professional-development/resource-collections/profile-841</a:t>
            </a:r>
          </a:p>
          <a:p>
            <a:endParaRPr lang="en-US" dirty="0"/>
          </a:p>
        </p:txBody>
      </p:sp>
    </p:spTree>
    <p:extLst>
      <p:ext uri="{BB962C8B-B14F-4D97-AF65-F5344CB8AC3E}">
        <p14:creationId xmlns:p14="http://schemas.microsoft.com/office/powerpoint/2010/main" val="200355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C7792C-2610-6388-4CFB-4811422312D3}"/>
              </a:ext>
            </a:extLst>
          </p:cNvPr>
          <p:cNvSpPr>
            <a:spLocks noGrp="1"/>
          </p:cNvSpPr>
          <p:nvPr>
            <p:ph type="sldNum" sz="quarter" idx="4294967295"/>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7</a:t>
            </a:fld>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BFD83595-EF08-E77A-6AF2-A85BD237F33D}"/>
              </a:ext>
            </a:extLst>
          </p:cNvPr>
          <p:cNvSpPr>
            <a:spLocks noGrp="1"/>
          </p:cNvSpPr>
          <p:nvPr>
            <p:ph type="title"/>
          </p:nvPr>
        </p:nvSpPr>
        <p:spPr/>
        <p:txBody>
          <a:bodyPr/>
          <a:lstStyle/>
          <a:p>
            <a:r>
              <a:rPr lang="en-US" dirty="0"/>
              <a:t>Build an Advisory Council</a:t>
            </a:r>
          </a:p>
        </p:txBody>
      </p:sp>
      <p:graphicFrame>
        <p:nvGraphicFramePr>
          <p:cNvPr id="12" name="TextBox 3">
            <a:extLst>
              <a:ext uri="{FF2B5EF4-FFF2-40B4-BE49-F238E27FC236}">
                <a16:creationId xmlns:a16="http://schemas.microsoft.com/office/drawing/2014/main" id="{E03A09C2-4934-F0B5-9F4F-5592D9D1A88C}"/>
              </a:ext>
            </a:extLst>
          </p:cNvPr>
          <p:cNvGraphicFramePr/>
          <p:nvPr>
            <p:extLst>
              <p:ext uri="{D42A27DB-BD31-4B8C-83A1-F6EECF244321}">
                <p14:modId xmlns:p14="http://schemas.microsoft.com/office/powerpoint/2010/main" val="2771069647"/>
              </p:ext>
            </p:extLst>
          </p:nvPr>
        </p:nvGraphicFramePr>
        <p:xfrm>
          <a:off x="993648" y="1354808"/>
          <a:ext cx="8534400" cy="4597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635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1388AE-3229-3E06-06EA-3976BB1C056A}"/>
              </a:ext>
            </a:extLst>
          </p:cNvPr>
          <p:cNvSpPr>
            <a:spLocks noGrp="1"/>
          </p:cNvSpPr>
          <p:nvPr>
            <p:ph type="sldNum" sz="quarter" idx="12"/>
          </p:nvPr>
        </p:nvSpPr>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8</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3B7415C-D3CA-C507-1D20-39546A697B55}"/>
              </a:ext>
            </a:extLst>
          </p:cNvPr>
          <p:cNvSpPr>
            <a:spLocks noGrp="1"/>
          </p:cNvSpPr>
          <p:nvPr>
            <p:ph type="title"/>
          </p:nvPr>
        </p:nvSpPr>
        <p:spPr/>
        <p:txBody>
          <a:bodyPr/>
          <a:lstStyle/>
          <a:p>
            <a:r>
              <a:rPr lang="en-US" dirty="0"/>
              <a:t>Seek Industry-Recognized Certifications</a:t>
            </a:r>
          </a:p>
        </p:txBody>
      </p:sp>
      <p:graphicFrame>
        <p:nvGraphicFramePr>
          <p:cNvPr id="6" name="Rectangle 3">
            <a:extLst>
              <a:ext uri="{FF2B5EF4-FFF2-40B4-BE49-F238E27FC236}">
                <a16:creationId xmlns:a16="http://schemas.microsoft.com/office/drawing/2014/main" id="{929DAB91-5D11-D84D-72B6-AE05A8955AD0}"/>
              </a:ext>
            </a:extLst>
          </p:cNvPr>
          <p:cNvGraphicFramePr>
            <a:graphicFrameLocks/>
          </p:cNvGraphicFramePr>
          <p:nvPr>
            <p:extLst>
              <p:ext uri="{D42A27DB-BD31-4B8C-83A1-F6EECF244321}">
                <p14:modId xmlns:p14="http://schemas.microsoft.com/office/powerpoint/2010/main" val="1688921225"/>
              </p:ext>
            </p:extLst>
          </p:nvPr>
        </p:nvGraphicFramePr>
        <p:xfrm>
          <a:off x="1979168" y="1447800"/>
          <a:ext cx="75438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43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0B23C-8874-02CB-6D87-AC11BBDB5502}"/>
              </a:ext>
            </a:extLst>
          </p:cNvPr>
          <p:cNvSpPr>
            <a:spLocks noGrp="1"/>
          </p:cNvSpPr>
          <p:nvPr>
            <p:ph type="sldNum" sz="quarter" idx="4294967295"/>
          </p:nvPr>
        </p:nvSpPr>
        <p:spPr>
          <a:xfrm>
            <a:off x="9260562" y="6356350"/>
            <a:ext cx="2743200" cy="365125"/>
          </a:xfrm>
          <a:prstGeom prst="rect">
            <a:avLst/>
          </a:prstGeom>
        </p:spPr>
        <p:txBody>
          <a:bodyPr/>
          <a:lstStyle/>
          <a:p>
            <a:pPr algn="r"/>
            <a:fld id="{26A73188-35B0-4568-ABA9-135BE372F85A}" type="slidenum">
              <a:rPr lang="en-US" sz="1400" smtClean="0">
                <a:latin typeface="Arial" panose="020B0604020202020204" pitchFamily="34" charset="0"/>
                <a:cs typeface="Arial" panose="020B0604020202020204" pitchFamily="34" charset="0"/>
              </a:rPr>
              <a:pPr algn="r"/>
              <a:t>9</a:t>
            </a:fld>
            <a:endParaRPr lang="en-US" sz="14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D776234-F8EC-DF9D-EB88-6022597876CF}"/>
              </a:ext>
            </a:extLst>
          </p:cNvPr>
          <p:cNvSpPr>
            <a:spLocks noGrp="1"/>
          </p:cNvSpPr>
          <p:nvPr>
            <p:ph type="title"/>
          </p:nvPr>
        </p:nvSpPr>
        <p:spPr>
          <a:xfrm>
            <a:off x="334264" y="2680034"/>
            <a:ext cx="9588500" cy="748966"/>
          </a:xfrm>
        </p:spPr>
        <p:txBody>
          <a:bodyPr/>
          <a:lstStyle/>
          <a:p>
            <a:r>
              <a:rPr lang="en-US" dirty="0"/>
              <a:t>Building a Health Science Pathway</a:t>
            </a:r>
          </a:p>
        </p:txBody>
      </p:sp>
    </p:spTree>
    <p:extLst>
      <p:ext uri="{BB962C8B-B14F-4D97-AF65-F5344CB8AC3E}">
        <p14:creationId xmlns:p14="http://schemas.microsoft.com/office/powerpoint/2010/main" val="3168410177"/>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56B3C8225F2D479C0D7183EFB59362" ma:contentTypeVersion="18" ma:contentTypeDescription="Create a new document." ma:contentTypeScope="" ma:versionID="8dfd778a1b995f2938c5a397cb4a957d">
  <xsd:schema xmlns:xsd="http://www.w3.org/2001/XMLSchema" xmlns:xs="http://www.w3.org/2001/XMLSchema" xmlns:p="http://schemas.microsoft.com/office/2006/metadata/properties" xmlns:ns2="62459663-953b-4be8-950c-f515997e3b1d" xmlns:ns3="a4d344ba-fb81-43fb-9db5-da850cb54cf2" targetNamespace="http://schemas.microsoft.com/office/2006/metadata/properties" ma:root="true" ma:fieldsID="aa7b146a5da77ec9b98196f9640bd9a6" ns2:_="" ns3:_="">
    <xsd:import namespace="62459663-953b-4be8-950c-f515997e3b1d"/>
    <xsd:import namespace="a4d344ba-fb81-43fb-9db5-da850cb54c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59663-953b-4be8-950c-f515997e3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fdf83ff-4477-4b7c-a8a8-0358ea899a4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d344ba-fb81-43fb-9db5-da850cb54cf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3f79108-1cfb-4f52-ade6-796f1379a3a3}" ma:internalName="TaxCatchAll" ma:showField="CatchAllData" ma:web="a4d344ba-fb81-43fb-9db5-da850cb54c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ECC1E-A0ED-42F5-B5DA-F31D3601CE7F}">
  <ds:schemaRefs>
    <ds:schemaRef ds:uri="http://schemas.microsoft.com/sharepoint/v3/contenttype/forms"/>
  </ds:schemaRefs>
</ds:datastoreItem>
</file>

<file path=customXml/itemProps2.xml><?xml version="1.0" encoding="utf-8"?>
<ds:datastoreItem xmlns:ds="http://schemas.openxmlformats.org/officeDocument/2006/customXml" ds:itemID="{0931E997-A33C-4326-8559-9692CC50D2CE}">
  <ds:schemaRefs>
    <ds:schemaRef ds:uri="62459663-953b-4be8-950c-f515997e3b1d"/>
    <ds:schemaRef ds:uri="a4d344ba-fb81-43fb-9db5-da850cb54c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TotalTime>
  <Words>3385</Words>
  <Application>Microsoft Office PowerPoint</Application>
  <PresentationFormat>Widescreen</PresentationFormat>
  <Paragraphs>247</Paragraphs>
  <Slides>29</Slides>
  <Notes>28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29</vt:i4>
      </vt:variant>
    </vt:vector>
  </HeadingPairs>
  <TitlesOfParts>
    <vt:vector size="34" baseType="lpstr">
      <vt:lpstr>Arial</vt:lpstr>
      <vt:lpstr>Calibri</vt:lpstr>
      <vt:lpstr>Segoe UI</vt:lpstr>
      <vt:lpstr>Times New Roman</vt:lpstr>
      <vt:lpstr>Office Theme</vt:lpstr>
      <vt:lpstr>PowerPoint Presentation</vt:lpstr>
      <vt:lpstr>Who is Realityworks?</vt:lpstr>
      <vt:lpstr>Agenda</vt:lpstr>
      <vt:lpstr>Job Nuances</vt:lpstr>
      <vt:lpstr>Building a Career Pathway</vt:lpstr>
      <vt:lpstr>Six Key Elements for Developing Career Pathways</vt:lpstr>
      <vt:lpstr>Build an Advisory Council</vt:lpstr>
      <vt:lpstr>Seek Industry-Recognized Certifications</vt:lpstr>
      <vt:lpstr>Building a Health Science Pathway</vt:lpstr>
      <vt:lpstr>Career Tech</vt:lpstr>
      <vt:lpstr>Health Science Pathways</vt:lpstr>
      <vt:lpstr>Therapeutic Services Pathway</vt:lpstr>
      <vt:lpstr>Knowledge and Skill Statements</vt:lpstr>
      <vt:lpstr>Knowledge and Skill Statements – Therapeutic Services</vt:lpstr>
      <vt:lpstr>Building your Plan of Study</vt:lpstr>
      <vt:lpstr>NCHSE</vt:lpstr>
      <vt:lpstr>National Health Science Standards</vt:lpstr>
      <vt:lpstr>NCHSE Crosswalk</vt:lpstr>
      <vt:lpstr>Building a Patient Care Technician Pathway</vt:lpstr>
      <vt:lpstr>National Organizations with Certifications</vt:lpstr>
      <vt:lpstr>PCT Content Outline Example </vt:lpstr>
      <vt:lpstr>National Organizations with Assessments or Competitions</vt:lpstr>
      <vt:lpstr>Realityworks Hands-On Tools and Curriculum</vt:lpstr>
      <vt:lpstr>Hands-On Learning for PCT Training</vt:lpstr>
      <vt:lpstr>PCT Implementation Guide</vt:lpstr>
      <vt:lpstr>Content Applied to Plan of Study</vt:lpstr>
      <vt:lpstr>Scan Me!</vt:lpstr>
      <vt:lpstr>Questions?</vt:lpstr>
      <vt:lpstr> Contact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Jacobson</dc:creator>
  <cp:lastModifiedBy>Molly Kellgren</cp:lastModifiedBy>
  <cp:revision>3</cp:revision>
  <dcterms:created xsi:type="dcterms:W3CDTF">2024-04-29T12:35:10Z</dcterms:created>
  <dcterms:modified xsi:type="dcterms:W3CDTF">2024-07-08T21:28:50Z</dcterms:modified>
</cp:coreProperties>
</file>