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2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3" roundtripDataSignature="AMtx7mhPMXGKLjO90y5zvG4JdhXDswrW9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customschemas.google.com/relationships/presentationmetadata" Target="metadata"/><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2" name="Google Shape;16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rgbClr val="156082"/>
              </a:buClr>
              <a:buSzPts val="1800"/>
              <a:buFont typeface="Noto Sans Symbols"/>
              <a:buNone/>
            </a:pPr>
            <a:r>
              <a:rPr lang="en-US" sz="1800" b="1">
                <a:solidFill>
                  <a:srgbClr val="156082"/>
                </a:solidFill>
                <a:latin typeface="Arial"/>
                <a:ea typeface="Arial"/>
                <a:cs typeface="Arial"/>
                <a:sym typeface="Arial"/>
              </a:rPr>
              <a:t>KIM:</a:t>
            </a:r>
            <a:endParaRPr sz="1800">
              <a:latin typeface="Arial"/>
              <a:ea typeface="Arial"/>
              <a:cs typeface="Arial"/>
              <a:sym typeface="Arial"/>
            </a:endParaRPr>
          </a:p>
          <a:p>
            <a:pPr marL="342900" marR="0" lvl="0" indent="-342900" algn="l" rtl="0">
              <a:lnSpc>
                <a:spcPct val="107000"/>
              </a:lnSpc>
              <a:spcBef>
                <a:spcPts val="0"/>
              </a:spcBef>
              <a:spcAft>
                <a:spcPts val="0"/>
              </a:spcAft>
              <a:buClr>
                <a:schemeClr val="dk1"/>
              </a:buClr>
              <a:buSzPts val="1100"/>
              <a:buFont typeface="Noto Sans Symbols"/>
              <a:buChar char="∙"/>
            </a:pPr>
            <a:r>
              <a:rPr lang="en-US" sz="1100">
                <a:latin typeface="Arial"/>
                <a:ea typeface="Arial"/>
                <a:cs typeface="Arial"/>
                <a:sym typeface="Arial"/>
              </a:rPr>
              <a:t>Current Events activities ask students to research what’s new, what’s changed, and what’s old and still working.</a:t>
            </a:r>
            <a:endParaRPr/>
          </a:p>
          <a:p>
            <a:pPr marL="342900" marR="0" lvl="0" indent="-342900" algn="l" rtl="0">
              <a:lnSpc>
                <a:spcPct val="107000"/>
              </a:lnSpc>
              <a:spcBef>
                <a:spcPts val="0"/>
              </a:spcBef>
              <a:spcAft>
                <a:spcPts val="0"/>
              </a:spcAft>
              <a:buClr>
                <a:schemeClr val="dk1"/>
              </a:buClr>
              <a:buSzPts val="1100"/>
              <a:buFont typeface="Noto Sans Symbols"/>
              <a:buChar char="∙"/>
            </a:pPr>
            <a:r>
              <a:rPr lang="en-US" sz="1100">
                <a:latin typeface="Arial"/>
                <a:ea typeface="Arial"/>
                <a:cs typeface="Arial"/>
                <a:sym typeface="Arial"/>
              </a:rPr>
              <a:t>Can be used with any unit and module.</a:t>
            </a:r>
            <a:endParaRPr/>
          </a:p>
          <a:p>
            <a:pPr marL="342900" marR="0" lvl="0" indent="-342900" algn="l" rtl="0">
              <a:lnSpc>
                <a:spcPct val="107000"/>
              </a:lnSpc>
              <a:spcBef>
                <a:spcPts val="0"/>
              </a:spcBef>
              <a:spcAft>
                <a:spcPts val="0"/>
              </a:spcAft>
              <a:buClr>
                <a:schemeClr val="dk1"/>
              </a:buClr>
              <a:buSzPts val="1100"/>
              <a:buFont typeface="Noto Sans Symbols"/>
              <a:buChar char="∙"/>
            </a:pPr>
            <a:r>
              <a:rPr lang="en-US" sz="1100">
                <a:latin typeface="Arial"/>
                <a:ea typeface="Arial"/>
                <a:cs typeface="Arial"/>
                <a:sym typeface="Arial"/>
              </a:rPr>
              <a:t>Students may submit:</a:t>
            </a:r>
            <a:endParaRPr/>
          </a:p>
          <a:p>
            <a:pPr marL="742950" marR="0" lvl="1" indent="-285750" algn="l" rtl="0">
              <a:lnSpc>
                <a:spcPct val="107000"/>
              </a:lnSpc>
              <a:spcBef>
                <a:spcPts val="0"/>
              </a:spcBef>
              <a:spcAft>
                <a:spcPts val="0"/>
              </a:spcAft>
              <a:buClr>
                <a:schemeClr val="dk1"/>
              </a:buClr>
              <a:buSzPts val="1100"/>
              <a:buFont typeface="Courier New"/>
              <a:buChar char="o"/>
            </a:pPr>
            <a:r>
              <a:rPr lang="en-US" sz="1100">
                <a:latin typeface="Arial"/>
                <a:ea typeface="Arial"/>
                <a:cs typeface="Arial"/>
                <a:sym typeface="Arial"/>
              </a:rPr>
              <a:t>brochure 	</a:t>
            </a:r>
            <a:endParaRPr/>
          </a:p>
          <a:p>
            <a:pPr marL="742950" marR="0" lvl="1" indent="-285750" algn="l" rtl="0">
              <a:lnSpc>
                <a:spcPct val="107000"/>
              </a:lnSpc>
              <a:spcBef>
                <a:spcPts val="0"/>
              </a:spcBef>
              <a:spcAft>
                <a:spcPts val="0"/>
              </a:spcAft>
              <a:buClr>
                <a:schemeClr val="dk1"/>
              </a:buClr>
              <a:buSzPts val="1100"/>
              <a:buFont typeface="Courier New"/>
              <a:buChar char="o"/>
            </a:pPr>
            <a:r>
              <a:rPr lang="en-US" sz="1100">
                <a:latin typeface="Arial"/>
                <a:ea typeface="Arial"/>
                <a:cs typeface="Arial"/>
                <a:sym typeface="Arial"/>
              </a:rPr>
              <a:t>public service announcement</a:t>
            </a:r>
            <a:endParaRPr/>
          </a:p>
          <a:p>
            <a:pPr marL="742950" marR="0" lvl="1" indent="-285750" algn="l" rtl="0">
              <a:lnSpc>
                <a:spcPct val="107000"/>
              </a:lnSpc>
              <a:spcBef>
                <a:spcPts val="0"/>
              </a:spcBef>
              <a:spcAft>
                <a:spcPts val="0"/>
              </a:spcAft>
              <a:buClr>
                <a:schemeClr val="dk1"/>
              </a:buClr>
              <a:buSzPts val="1100"/>
              <a:buFont typeface="Courier New"/>
              <a:buChar char="o"/>
            </a:pPr>
            <a:r>
              <a:rPr lang="en-US" sz="1100">
                <a:latin typeface="Arial"/>
                <a:ea typeface="Arial"/>
                <a:cs typeface="Arial"/>
                <a:sym typeface="Arial"/>
              </a:rPr>
              <a:t>poster – Career Health Display, including recent statistics on the need for that career</a:t>
            </a:r>
            <a:endParaRPr/>
          </a:p>
          <a:p>
            <a:pPr marL="742950" marR="0" lvl="1" indent="-285750" algn="l" rtl="0">
              <a:lnSpc>
                <a:spcPct val="107000"/>
              </a:lnSpc>
              <a:spcBef>
                <a:spcPts val="0"/>
              </a:spcBef>
              <a:spcAft>
                <a:spcPts val="0"/>
              </a:spcAft>
              <a:buClr>
                <a:schemeClr val="dk1"/>
              </a:buClr>
              <a:buSzPts val="1100"/>
              <a:buFont typeface="Courier New"/>
              <a:buChar char="o"/>
            </a:pPr>
            <a:r>
              <a:rPr lang="en-US" sz="1100">
                <a:latin typeface="Arial"/>
                <a:ea typeface="Arial"/>
                <a:cs typeface="Arial"/>
                <a:sym typeface="Arial"/>
              </a:rPr>
              <a:t>written report - summarizing an article that relates to their clinical site and healthcare. Opinion – do you agree or Disagree?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85" name="Google Shape;285;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dca61dc348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g2dca61dc348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rgbClr val="156082"/>
              </a:buClr>
              <a:buSzPts val="1800"/>
              <a:buFont typeface="Noto Sans Symbols"/>
              <a:buNone/>
            </a:pPr>
            <a:r>
              <a:rPr lang="en-US" sz="1800" b="1">
                <a:solidFill>
                  <a:srgbClr val="156082"/>
                </a:solidFill>
                <a:latin typeface="Arial"/>
                <a:ea typeface="Arial"/>
                <a:cs typeface="Arial"/>
                <a:sym typeface="Arial"/>
              </a:rPr>
              <a:t>KIM:</a:t>
            </a:r>
            <a:endParaRPr sz="1800">
              <a:latin typeface="Arial"/>
              <a:ea typeface="Arial"/>
              <a:cs typeface="Arial"/>
              <a:sym typeface="Arial"/>
            </a:endParaRPr>
          </a:p>
          <a:p>
            <a:pPr marL="342900" marR="0" lvl="0" indent="-342900" algn="l" rtl="0">
              <a:lnSpc>
                <a:spcPct val="107000"/>
              </a:lnSpc>
              <a:spcBef>
                <a:spcPts val="0"/>
              </a:spcBef>
              <a:spcAft>
                <a:spcPts val="0"/>
              </a:spcAft>
              <a:buClr>
                <a:schemeClr val="dk1"/>
              </a:buClr>
              <a:buSzPts val="1100"/>
              <a:buFont typeface="Noto Sans Symbols"/>
              <a:buChar char="∙"/>
            </a:pPr>
            <a:r>
              <a:rPr lang="en-US" sz="1100">
                <a:latin typeface="Arial"/>
                <a:ea typeface="Arial"/>
                <a:cs typeface="Arial"/>
                <a:sym typeface="Arial"/>
              </a:rPr>
              <a:t>Current Events activities ask students to research what’s new, what’s changed, and what’s old and still working.</a:t>
            </a:r>
            <a:endParaRPr/>
          </a:p>
          <a:p>
            <a:pPr marL="342900" marR="0" lvl="0" indent="-342900" algn="l" rtl="0">
              <a:lnSpc>
                <a:spcPct val="107000"/>
              </a:lnSpc>
              <a:spcBef>
                <a:spcPts val="0"/>
              </a:spcBef>
              <a:spcAft>
                <a:spcPts val="0"/>
              </a:spcAft>
              <a:buClr>
                <a:schemeClr val="dk1"/>
              </a:buClr>
              <a:buSzPts val="1100"/>
              <a:buFont typeface="Noto Sans Symbols"/>
              <a:buChar char="∙"/>
            </a:pPr>
            <a:r>
              <a:rPr lang="en-US" sz="1100">
                <a:latin typeface="Arial"/>
                <a:ea typeface="Arial"/>
                <a:cs typeface="Arial"/>
                <a:sym typeface="Arial"/>
              </a:rPr>
              <a:t>Can be used with any unit and module.</a:t>
            </a:r>
            <a:endParaRPr/>
          </a:p>
          <a:p>
            <a:pPr marL="342900" marR="0" lvl="0" indent="-342900" algn="l" rtl="0">
              <a:lnSpc>
                <a:spcPct val="107000"/>
              </a:lnSpc>
              <a:spcBef>
                <a:spcPts val="0"/>
              </a:spcBef>
              <a:spcAft>
                <a:spcPts val="0"/>
              </a:spcAft>
              <a:buClr>
                <a:schemeClr val="dk1"/>
              </a:buClr>
              <a:buSzPts val="1100"/>
              <a:buFont typeface="Noto Sans Symbols"/>
              <a:buChar char="∙"/>
            </a:pPr>
            <a:r>
              <a:rPr lang="en-US" sz="1100">
                <a:latin typeface="Arial"/>
                <a:ea typeface="Arial"/>
                <a:cs typeface="Arial"/>
                <a:sym typeface="Arial"/>
              </a:rPr>
              <a:t>Students may submit:</a:t>
            </a:r>
            <a:endParaRPr/>
          </a:p>
          <a:p>
            <a:pPr marL="742950" marR="0" lvl="1" indent="-285750" algn="l" rtl="0">
              <a:lnSpc>
                <a:spcPct val="107000"/>
              </a:lnSpc>
              <a:spcBef>
                <a:spcPts val="0"/>
              </a:spcBef>
              <a:spcAft>
                <a:spcPts val="0"/>
              </a:spcAft>
              <a:buClr>
                <a:schemeClr val="dk1"/>
              </a:buClr>
              <a:buSzPts val="1100"/>
              <a:buFont typeface="Courier New"/>
              <a:buChar char="o"/>
            </a:pPr>
            <a:r>
              <a:rPr lang="en-US" sz="1100">
                <a:latin typeface="Arial"/>
                <a:ea typeface="Arial"/>
                <a:cs typeface="Arial"/>
                <a:sym typeface="Arial"/>
              </a:rPr>
              <a:t>brochure 	</a:t>
            </a:r>
            <a:endParaRPr/>
          </a:p>
          <a:p>
            <a:pPr marL="742950" marR="0" lvl="1" indent="-285750" algn="l" rtl="0">
              <a:lnSpc>
                <a:spcPct val="107000"/>
              </a:lnSpc>
              <a:spcBef>
                <a:spcPts val="0"/>
              </a:spcBef>
              <a:spcAft>
                <a:spcPts val="0"/>
              </a:spcAft>
              <a:buClr>
                <a:schemeClr val="dk1"/>
              </a:buClr>
              <a:buSzPts val="1100"/>
              <a:buFont typeface="Courier New"/>
              <a:buChar char="o"/>
            </a:pPr>
            <a:r>
              <a:rPr lang="en-US" sz="1100">
                <a:latin typeface="Arial"/>
                <a:ea typeface="Arial"/>
                <a:cs typeface="Arial"/>
                <a:sym typeface="Arial"/>
              </a:rPr>
              <a:t>public service announcement</a:t>
            </a:r>
            <a:endParaRPr/>
          </a:p>
          <a:p>
            <a:pPr marL="742950" marR="0" lvl="1" indent="-285750" algn="l" rtl="0">
              <a:lnSpc>
                <a:spcPct val="107000"/>
              </a:lnSpc>
              <a:spcBef>
                <a:spcPts val="0"/>
              </a:spcBef>
              <a:spcAft>
                <a:spcPts val="0"/>
              </a:spcAft>
              <a:buClr>
                <a:schemeClr val="dk1"/>
              </a:buClr>
              <a:buSzPts val="1100"/>
              <a:buFont typeface="Courier New"/>
              <a:buChar char="o"/>
            </a:pPr>
            <a:r>
              <a:rPr lang="en-US" sz="1100">
                <a:latin typeface="Arial"/>
                <a:ea typeface="Arial"/>
                <a:cs typeface="Arial"/>
                <a:sym typeface="Arial"/>
              </a:rPr>
              <a:t>poster – Career Health Display, including recent statistics on the need for that career</a:t>
            </a:r>
            <a:endParaRPr/>
          </a:p>
          <a:p>
            <a:pPr marL="742950" marR="0" lvl="1" indent="-285750" algn="l" rtl="0">
              <a:lnSpc>
                <a:spcPct val="107000"/>
              </a:lnSpc>
              <a:spcBef>
                <a:spcPts val="0"/>
              </a:spcBef>
              <a:spcAft>
                <a:spcPts val="0"/>
              </a:spcAft>
              <a:buClr>
                <a:schemeClr val="dk1"/>
              </a:buClr>
              <a:buSzPts val="1100"/>
              <a:buFont typeface="Courier New"/>
              <a:buChar char="o"/>
            </a:pPr>
            <a:r>
              <a:rPr lang="en-US" sz="1100">
                <a:latin typeface="Arial"/>
                <a:ea typeface="Arial"/>
                <a:cs typeface="Arial"/>
                <a:sym typeface="Arial"/>
              </a:rPr>
              <a:t>written report - summarizing an article that relates to their clinical site and healthcare. Opinion – do you agree or Disagree?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01" name="Google Shape;301;g2dca61dc348_0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DEB:</a:t>
            </a:r>
            <a:endParaRPr/>
          </a:p>
          <a:p>
            <a:pPr marL="342900" marR="0" lvl="0" indent="-342900" algn="l" rtl="0">
              <a:lnSpc>
                <a:spcPct val="107000"/>
              </a:lnSpc>
              <a:spcBef>
                <a:spcPts val="0"/>
              </a:spcBef>
              <a:spcAft>
                <a:spcPts val="0"/>
              </a:spcAft>
              <a:buClr>
                <a:schemeClr val="dk1"/>
              </a:buClr>
              <a:buSzPts val="1800"/>
              <a:buFont typeface="Noto Sans Symbols"/>
              <a:buChar char="∙"/>
            </a:pPr>
            <a:r>
              <a:rPr lang="en-US" sz="1800">
                <a:latin typeface="Arial"/>
                <a:ea typeface="Arial"/>
                <a:cs typeface="Arial"/>
                <a:sym typeface="Arial"/>
              </a:rPr>
              <a:t>Lesson PowerPoints support mini lessons on key skills. These PowerPoints should be like student notes—short, sweet and to the point. </a:t>
            </a:r>
            <a:endParaRPr/>
          </a:p>
          <a:p>
            <a:pPr marL="342900" marR="0" lvl="0" indent="-342900" algn="l" rtl="0">
              <a:lnSpc>
                <a:spcPct val="107000"/>
              </a:lnSpc>
              <a:spcBef>
                <a:spcPts val="0"/>
              </a:spcBef>
              <a:spcAft>
                <a:spcPts val="0"/>
              </a:spcAft>
              <a:buClr>
                <a:schemeClr val="dk1"/>
              </a:buClr>
              <a:buSzPts val="1800"/>
              <a:buFont typeface="Noto Sans Symbols"/>
              <a:buChar char="∙"/>
            </a:pPr>
            <a:r>
              <a:rPr lang="en-US" sz="1800">
                <a:latin typeface="Arial"/>
                <a:ea typeface="Arial"/>
                <a:cs typeface="Arial"/>
                <a:sym typeface="Arial"/>
              </a:rPr>
              <a:t>They are backed by a lesson plan that includes the goals of the lesson, materials needed—for this one it’s the lesson PowerPoint, personal inventory document, resume template, and resume rubric. </a:t>
            </a:r>
            <a:endParaRPr/>
          </a:p>
          <a:p>
            <a:pPr marL="342900" marR="0" lvl="0" indent="-342900" algn="l" rtl="0">
              <a:lnSpc>
                <a:spcPct val="107000"/>
              </a:lnSpc>
              <a:spcBef>
                <a:spcPts val="0"/>
              </a:spcBef>
              <a:spcAft>
                <a:spcPts val="0"/>
              </a:spcAft>
              <a:buClr>
                <a:schemeClr val="dk1"/>
              </a:buClr>
              <a:buSzPts val="1800"/>
              <a:buFont typeface="Noto Sans Symbols"/>
              <a:buChar char="∙"/>
            </a:pPr>
            <a:r>
              <a:rPr lang="en-US" sz="1800">
                <a:latin typeface="Arial"/>
                <a:ea typeface="Arial"/>
                <a:cs typeface="Arial"/>
                <a:sym typeface="Arial"/>
              </a:rPr>
              <a:t>The lesson plan also includes activity prep and notes for introducing the lesson to students. </a:t>
            </a:r>
            <a:endParaRPr/>
          </a:p>
          <a:p>
            <a:pPr marL="342900" marR="0" lvl="0" indent="-342900" algn="l" rtl="0">
              <a:lnSpc>
                <a:spcPct val="107000"/>
              </a:lnSpc>
              <a:spcBef>
                <a:spcPts val="0"/>
              </a:spcBef>
              <a:spcAft>
                <a:spcPts val="0"/>
              </a:spcAft>
              <a:buClr>
                <a:schemeClr val="dk1"/>
              </a:buClr>
              <a:buSzPts val="1800"/>
              <a:buFont typeface="Noto Sans Symbols"/>
              <a:buChar char="∙"/>
            </a:pPr>
            <a:r>
              <a:rPr lang="en-US" sz="1800">
                <a:latin typeface="Arial"/>
                <a:ea typeface="Arial"/>
                <a:cs typeface="Arial"/>
                <a:sym typeface="Arial"/>
              </a:rPr>
              <a:t>In this activity, students will organize their personal experiences with the personal inventory worksheet, then use the template and rubric to build their resume. They will have a peer proof their final work, make edits, and then we’ll have a class debrief with questions like:</a:t>
            </a:r>
            <a:endParaRPr/>
          </a:p>
          <a:p>
            <a:pPr marL="342900" marR="0" lvl="0" indent="-342900" algn="l" rtl="0">
              <a:lnSpc>
                <a:spcPct val="107000"/>
              </a:lnSpc>
              <a:spcBef>
                <a:spcPts val="800"/>
              </a:spcBef>
              <a:spcAft>
                <a:spcPts val="0"/>
              </a:spcAft>
              <a:buClr>
                <a:schemeClr val="dk1"/>
              </a:buClr>
              <a:buSzPts val="1800"/>
              <a:buFont typeface="Play"/>
              <a:buAutoNum type="arabicPeriod"/>
            </a:pPr>
            <a:r>
              <a:rPr lang="en-US" sz="1800">
                <a:highlight>
                  <a:srgbClr val="FFFFFF"/>
                </a:highlight>
                <a:latin typeface="Arial"/>
                <a:ea typeface="Arial"/>
                <a:cs typeface="Arial"/>
                <a:sym typeface="Arial"/>
              </a:rPr>
              <a:t>For what career possibilities can you use this résumé?</a:t>
            </a:r>
            <a:endParaRPr/>
          </a:p>
          <a:p>
            <a:pPr marL="342900" marR="0" lvl="0" indent="-342900" algn="l" rtl="0">
              <a:lnSpc>
                <a:spcPct val="107000"/>
              </a:lnSpc>
              <a:spcBef>
                <a:spcPts val="800"/>
              </a:spcBef>
              <a:spcAft>
                <a:spcPts val="0"/>
              </a:spcAft>
              <a:buClr>
                <a:schemeClr val="dk1"/>
              </a:buClr>
              <a:buSzPts val="1800"/>
              <a:buFont typeface="Play"/>
              <a:buAutoNum type="arabicPeriod"/>
            </a:pPr>
            <a:r>
              <a:rPr lang="en-US" sz="1800">
                <a:highlight>
                  <a:srgbClr val="FFFFFF"/>
                </a:highlight>
                <a:latin typeface="Arial"/>
                <a:ea typeface="Arial"/>
                <a:cs typeface="Arial"/>
                <a:sym typeface="Arial"/>
              </a:rPr>
              <a:t>When will you need to update your resume?</a:t>
            </a:r>
            <a:endParaRPr/>
          </a:p>
          <a:p>
            <a:pPr marL="342900" marR="0" lvl="0" indent="-228600" algn="l" rtl="0">
              <a:lnSpc>
                <a:spcPct val="107000"/>
              </a:lnSpc>
              <a:spcBef>
                <a:spcPts val="800"/>
              </a:spcBef>
              <a:spcAft>
                <a:spcPts val="0"/>
              </a:spcAft>
              <a:buClr>
                <a:schemeClr val="dk1"/>
              </a:buClr>
              <a:buSzPts val="1800"/>
              <a:buFont typeface="Play"/>
              <a:buNone/>
            </a:pPr>
            <a:endParaRPr sz="1800">
              <a:latin typeface="Arial"/>
              <a:ea typeface="Arial"/>
              <a:cs typeface="Arial"/>
              <a:sym typeface="Arial"/>
            </a:endParaRPr>
          </a:p>
          <a:p>
            <a:pPr marL="0" lvl="0" indent="0" algn="l" rtl="0">
              <a:lnSpc>
                <a:spcPct val="100000"/>
              </a:lnSpc>
              <a:spcBef>
                <a:spcPts val="800"/>
              </a:spcBef>
              <a:spcAft>
                <a:spcPts val="0"/>
              </a:spcAft>
              <a:buSzPts val="1400"/>
              <a:buNone/>
            </a:pPr>
            <a:endParaRPr/>
          </a:p>
        </p:txBody>
      </p:sp>
      <p:sp>
        <p:nvSpPr>
          <p:cNvPr id="318" name="Google Shape;318;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r>
              <a:rPr lang="en-US" sz="1800" b="1">
                <a:solidFill>
                  <a:srgbClr val="156082"/>
                </a:solidFill>
                <a:latin typeface="Arial"/>
                <a:ea typeface="Arial"/>
                <a:cs typeface="Arial"/>
                <a:sym typeface="Arial"/>
              </a:rPr>
              <a:t>LINDA, KIM, and DEB:</a:t>
            </a:r>
            <a:endParaRPr sz="1800">
              <a:latin typeface="Arial"/>
              <a:ea typeface="Arial"/>
              <a:cs typeface="Arial"/>
              <a:sym typeface="Arial"/>
            </a:endParaRPr>
          </a:p>
          <a:p>
            <a:pPr marL="342900" marR="0" lvl="0" indent="-342900" algn="l" rtl="0">
              <a:lnSpc>
                <a:spcPct val="107000"/>
              </a:lnSpc>
              <a:spcBef>
                <a:spcPts val="800"/>
              </a:spcBef>
              <a:spcAft>
                <a:spcPts val="0"/>
              </a:spcAft>
              <a:buClr>
                <a:schemeClr val="dk1"/>
              </a:buClr>
              <a:buSzPts val="1800"/>
              <a:buFont typeface="Noto Sans Symbols"/>
              <a:buChar char="∙"/>
            </a:pPr>
            <a:r>
              <a:rPr lang="en-US" sz="1800">
                <a:latin typeface="Arial"/>
                <a:ea typeface="Arial"/>
                <a:cs typeface="Arial"/>
                <a:sym typeface="Arial"/>
              </a:rPr>
              <a:t>Introduce and share how you’ve encouraged students to play the role of the educator.</a:t>
            </a:r>
            <a:endParaRPr/>
          </a:p>
          <a:p>
            <a:pPr marL="0" lvl="0" indent="0" algn="l" rtl="0">
              <a:lnSpc>
                <a:spcPct val="100000"/>
              </a:lnSpc>
              <a:spcBef>
                <a:spcPts val="80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33" name="Google Shape;333;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28850" marR="0" lvl="0" indent="0" algn="l" rtl="0">
              <a:lnSpc>
                <a:spcPct val="107000"/>
              </a:lnSpc>
              <a:spcBef>
                <a:spcPts val="0"/>
              </a:spcBef>
              <a:spcAft>
                <a:spcPts val="0"/>
              </a:spcAft>
              <a:buSzPts val="1400"/>
              <a:buNone/>
            </a:pPr>
            <a:endParaRPr sz="1100">
              <a:latin typeface="Arial"/>
              <a:ea typeface="Arial"/>
              <a:cs typeface="Arial"/>
              <a:sym typeface="Arial"/>
            </a:endParaRPr>
          </a:p>
          <a:p>
            <a:pPr marL="457200" marR="0" lvl="1" indent="0" algn="l" rtl="0">
              <a:lnSpc>
                <a:spcPct val="107000"/>
              </a:lnSpc>
              <a:spcBef>
                <a:spcPts val="800"/>
              </a:spcBef>
              <a:spcAft>
                <a:spcPts val="0"/>
              </a:spcAft>
              <a:buClr>
                <a:srgbClr val="156082"/>
              </a:buClr>
              <a:buSzPts val="1800"/>
              <a:buFont typeface="Courier New"/>
              <a:buNone/>
            </a:pPr>
            <a:r>
              <a:rPr lang="en-US" sz="1800" b="1">
                <a:solidFill>
                  <a:srgbClr val="156082"/>
                </a:solidFill>
                <a:latin typeface="Arial"/>
                <a:ea typeface="Arial"/>
                <a:cs typeface="Arial"/>
                <a:sym typeface="Arial"/>
              </a:rPr>
              <a:t>LINDA:</a:t>
            </a:r>
            <a:endParaRPr sz="1800">
              <a:latin typeface="Arial"/>
              <a:ea typeface="Arial"/>
              <a:cs typeface="Arial"/>
              <a:sym typeface="Arial"/>
            </a:endParaRPr>
          </a:p>
          <a:p>
            <a:pPr marL="457200" marR="0" lvl="1" indent="0" algn="l" rtl="0">
              <a:lnSpc>
                <a:spcPct val="107000"/>
              </a:lnSpc>
              <a:spcBef>
                <a:spcPts val="0"/>
              </a:spcBef>
              <a:spcAft>
                <a:spcPts val="0"/>
              </a:spcAft>
              <a:buClr>
                <a:schemeClr val="dk1"/>
              </a:buClr>
              <a:buSzPts val="1800"/>
              <a:buFont typeface="Courier New"/>
              <a:buNone/>
            </a:pPr>
            <a:r>
              <a:rPr lang="en-US" sz="1800">
                <a:latin typeface="Arial"/>
                <a:ea typeface="Arial"/>
                <a:cs typeface="Arial"/>
                <a:sym typeface="Arial"/>
              </a:rPr>
              <a:t>Pre-Clinical Worksheets are designed to prepare students for clinicals in a specific specialty (Ex. Urology). These start with a quick review of:</a:t>
            </a:r>
            <a:endParaRPr/>
          </a:p>
          <a:p>
            <a:pPr marL="742950" marR="0" lvl="1" indent="-285750" algn="l" rtl="0">
              <a:lnSpc>
                <a:spcPct val="107000"/>
              </a:lnSpc>
              <a:spcBef>
                <a:spcPts val="0"/>
              </a:spcBef>
              <a:spcAft>
                <a:spcPts val="0"/>
              </a:spcAft>
              <a:buClr>
                <a:schemeClr val="dk1"/>
              </a:buClr>
              <a:buSzPts val="1100"/>
              <a:buFont typeface="Courier New"/>
              <a:buChar char="o"/>
            </a:pPr>
            <a:r>
              <a:rPr lang="en-US" sz="1100">
                <a:latin typeface="Arial"/>
                <a:ea typeface="Arial"/>
                <a:cs typeface="Arial"/>
                <a:sym typeface="Arial"/>
              </a:rPr>
              <a:t>Basic anatomy of the related body system (ex. Students would need to understand the kidney and the flow of urine, what’s the importance of the anatomy…)</a:t>
            </a:r>
            <a:endParaRPr/>
          </a:p>
          <a:p>
            <a:pPr marL="742950" marR="0" lvl="1" indent="-285750" algn="l" rtl="0">
              <a:lnSpc>
                <a:spcPct val="107000"/>
              </a:lnSpc>
              <a:spcBef>
                <a:spcPts val="0"/>
              </a:spcBef>
              <a:spcAft>
                <a:spcPts val="0"/>
              </a:spcAft>
              <a:buClr>
                <a:schemeClr val="dk1"/>
              </a:buClr>
              <a:buSzPts val="1100"/>
              <a:buFont typeface="Courier New"/>
              <a:buChar char="o"/>
            </a:pPr>
            <a:r>
              <a:rPr lang="en-US" sz="1100">
                <a:latin typeface="Arial"/>
                <a:ea typeface="Arial"/>
                <a:cs typeface="Arial"/>
                <a:sym typeface="Arial"/>
              </a:rPr>
              <a:t>Medical Terms</a:t>
            </a:r>
            <a:endParaRPr/>
          </a:p>
          <a:p>
            <a:pPr marL="742950" marR="0" lvl="1" indent="-285750" algn="l" rtl="0">
              <a:lnSpc>
                <a:spcPct val="107000"/>
              </a:lnSpc>
              <a:spcBef>
                <a:spcPts val="0"/>
              </a:spcBef>
              <a:spcAft>
                <a:spcPts val="0"/>
              </a:spcAft>
              <a:buClr>
                <a:schemeClr val="dk1"/>
              </a:buClr>
              <a:buSzPts val="1100"/>
              <a:buFont typeface="Courier New"/>
              <a:buChar char="o"/>
            </a:pPr>
            <a:r>
              <a:rPr lang="en-US" sz="1100">
                <a:latin typeface="Arial"/>
                <a:ea typeface="Arial"/>
                <a:cs typeface="Arial"/>
                <a:sym typeface="Arial"/>
              </a:rPr>
              <a:t>Common Conditions</a:t>
            </a:r>
            <a:endParaRPr/>
          </a:p>
          <a:p>
            <a:pPr marL="742950" marR="0" lvl="1" indent="-285750" algn="l" rtl="0">
              <a:lnSpc>
                <a:spcPct val="107000"/>
              </a:lnSpc>
              <a:spcBef>
                <a:spcPts val="0"/>
              </a:spcBef>
              <a:spcAft>
                <a:spcPts val="0"/>
              </a:spcAft>
              <a:buClr>
                <a:schemeClr val="dk1"/>
              </a:buClr>
              <a:buSzPts val="1100"/>
              <a:buFont typeface="Courier New"/>
              <a:buChar char="o"/>
            </a:pPr>
            <a:r>
              <a:rPr lang="en-US" sz="1100">
                <a:latin typeface="Arial"/>
                <a:ea typeface="Arial"/>
                <a:cs typeface="Arial"/>
                <a:sym typeface="Arial"/>
              </a:rPr>
              <a:t>Diagnostics</a:t>
            </a:r>
            <a:endParaRPr/>
          </a:p>
          <a:p>
            <a:pPr marL="742950" marR="0" lvl="1" indent="-285750" algn="l" rtl="0">
              <a:lnSpc>
                <a:spcPct val="107000"/>
              </a:lnSpc>
              <a:spcBef>
                <a:spcPts val="0"/>
              </a:spcBef>
              <a:spcAft>
                <a:spcPts val="0"/>
              </a:spcAft>
              <a:buClr>
                <a:schemeClr val="dk1"/>
              </a:buClr>
              <a:buSzPts val="1100"/>
              <a:buFont typeface="Courier New"/>
              <a:buChar char="o"/>
            </a:pPr>
            <a:r>
              <a:rPr lang="en-US" sz="1100">
                <a:latin typeface="Arial"/>
                <a:ea typeface="Arial"/>
                <a:cs typeface="Arial"/>
                <a:sym typeface="Arial"/>
              </a:rPr>
              <a:t>Treatments</a:t>
            </a:r>
            <a:endParaRPr/>
          </a:p>
          <a:p>
            <a:pPr marL="342900" marR="0" lvl="0" indent="-342900" algn="l" rtl="0">
              <a:lnSpc>
                <a:spcPct val="107000"/>
              </a:lnSpc>
              <a:spcBef>
                <a:spcPts val="800"/>
              </a:spcBef>
              <a:spcAft>
                <a:spcPts val="0"/>
              </a:spcAft>
              <a:buClr>
                <a:schemeClr val="dk1"/>
              </a:buClr>
              <a:buSzPts val="1100"/>
              <a:buFont typeface="Noto Sans Symbols"/>
              <a:buChar char="∙"/>
            </a:pPr>
            <a:r>
              <a:rPr lang="en-US" sz="1100">
                <a:latin typeface="Arial"/>
                <a:ea typeface="Arial"/>
                <a:cs typeface="Arial"/>
                <a:sym typeface="Arial"/>
              </a:rPr>
              <a:t>Then the worksheet helps set expectations for the student on where they might assist during clinicals.</a:t>
            </a:r>
            <a:endParaRPr/>
          </a:p>
          <a:p>
            <a:pPr marL="342900" marR="0" lvl="0" indent="-342900" algn="l" rtl="0">
              <a:lnSpc>
                <a:spcPct val="107000"/>
              </a:lnSpc>
              <a:spcBef>
                <a:spcPts val="800"/>
              </a:spcBef>
              <a:spcAft>
                <a:spcPts val="0"/>
              </a:spcAft>
              <a:buClr>
                <a:schemeClr val="dk1"/>
              </a:buClr>
              <a:buSzPts val="1100"/>
              <a:buFont typeface="Noto Sans Symbols"/>
              <a:buChar char="∙"/>
            </a:pPr>
            <a:r>
              <a:rPr lang="en-US" sz="1100">
                <a:latin typeface="Arial"/>
                <a:ea typeface="Arial"/>
                <a:cs typeface="Arial"/>
                <a:sym typeface="Arial"/>
              </a:rPr>
              <a:t>These could be completed in-class or as homework due before clinicals and assigned individually.</a:t>
            </a:r>
            <a:endParaRPr/>
          </a:p>
          <a:p>
            <a:pPr marL="342900" marR="0" lvl="0" indent="-342900" algn="l" rtl="0">
              <a:lnSpc>
                <a:spcPct val="107000"/>
              </a:lnSpc>
              <a:spcBef>
                <a:spcPts val="800"/>
              </a:spcBef>
              <a:spcAft>
                <a:spcPts val="0"/>
              </a:spcAft>
              <a:buClr>
                <a:schemeClr val="dk1"/>
              </a:buClr>
              <a:buSzPts val="1100"/>
              <a:buFont typeface="Noto Sans Symbols"/>
              <a:buChar char="∙"/>
            </a:pPr>
            <a:r>
              <a:rPr lang="en-US" sz="1100">
                <a:latin typeface="Arial"/>
                <a:ea typeface="Arial"/>
                <a:cs typeface="Arial"/>
                <a:sym typeface="Arial"/>
              </a:rPr>
              <a:t>Clinical grades are often an issue, so this is another way to do that. These worksheets take several hours to complete.</a:t>
            </a:r>
            <a:endParaRPr/>
          </a:p>
          <a:p>
            <a:pPr marL="0" lvl="0" indent="0" algn="l" rtl="0">
              <a:lnSpc>
                <a:spcPct val="100000"/>
              </a:lnSpc>
              <a:spcBef>
                <a:spcPts val="80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48" name="Google Shape;34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0" algn="l" rtl="0">
              <a:lnSpc>
                <a:spcPct val="107000"/>
              </a:lnSpc>
              <a:spcBef>
                <a:spcPts val="0"/>
              </a:spcBef>
              <a:spcAft>
                <a:spcPts val="0"/>
              </a:spcAft>
              <a:buSzPts val="1400"/>
              <a:buNone/>
            </a:pPr>
            <a:r>
              <a:rPr lang="en-US" sz="1800" b="1">
                <a:solidFill>
                  <a:srgbClr val="156082"/>
                </a:solidFill>
                <a:latin typeface="Arial"/>
                <a:ea typeface="Arial"/>
                <a:cs typeface="Arial"/>
                <a:sym typeface="Arial"/>
              </a:rPr>
              <a:t>LINDA:</a:t>
            </a:r>
            <a:endParaRPr sz="1800">
              <a:latin typeface="Arial"/>
              <a:ea typeface="Arial"/>
              <a:cs typeface="Arial"/>
              <a:sym typeface="Arial"/>
            </a:endParaRPr>
          </a:p>
          <a:p>
            <a:pPr marL="342900" marR="0" lvl="0" indent="-342900" algn="l" rtl="0">
              <a:lnSpc>
                <a:spcPct val="107000"/>
              </a:lnSpc>
              <a:spcBef>
                <a:spcPts val="0"/>
              </a:spcBef>
              <a:spcAft>
                <a:spcPts val="0"/>
              </a:spcAft>
              <a:buClr>
                <a:schemeClr val="dk1"/>
              </a:buClr>
              <a:buSzPts val="1800"/>
              <a:buFont typeface="Noto Sans Symbols"/>
              <a:buChar char="∙"/>
            </a:pPr>
            <a:r>
              <a:rPr lang="en-US" sz="1800">
                <a:latin typeface="Arial"/>
                <a:ea typeface="Arial"/>
                <a:cs typeface="Arial"/>
                <a:sym typeface="Arial"/>
              </a:rPr>
              <a:t>Workplace Discovery Worksheets can be used with a mentor at the affiliate site, or completed in class via research.</a:t>
            </a:r>
            <a:endParaRPr/>
          </a:p>
          <a:p>
            <a:pPr marL="342900" marR="0" lvl="0" indent="-342900" algn="l" rtl="0">
              <a:lnSpc>
                <a:spcPct val="107000"/>
              </a:lnSpc>
              <a:spcBef>
                <a:spcPts val="0"/>
              </a:spcBef>
              <a:spcAft>
                <a:spcPts val="0"/>
              </a:spcAft>
              <a:buClr>
                <a:schemeClr val="dk1"/>
              </a:buClr>
              <a:buSzPts val="1800"/>
              <a:buFont typeface="Noto Sans Symbols"/>
              <a:buChar char="∙"/>
            </a:pPr>
            <a:r>
              <a:rPr lang="en-US" sz="1800">
                <a:latin typeface="Arial"/>
                <a:ea typeface="Arial"/>
                <a:cs typeface="Arial"/>
                <a:sym typeface="Arial"/>
              </a:rPr>
              <a:t>These worksheets include what the student will see in the clinical rotation and includes questions they can ask the technician or nurse mentor while on site. (ex. Pharmacy – how do they deliver drugs? Who do they pass them off to?)</a:t>
            </a:r>
            <a:endParaRPr/>
          </a:p>
          <a:p>
            <a:pPr marL="342900" marR="0" lvl="0" indent="-342900" algn="l" rtl="0">
              <a:lnSpc>
                <a:spcPct val="107000"/>
              </a:lnSpc>
              <a:spcBef>
                <a:spcPts val="0"/>
              </a:spcBef>
              <a:spcAft>
                <a:spcPts val="0"/>
              </a:spcAft>
              <a:buClr>
                <a:schemeClr val="dk1"/>
              </a:buClr>
              <a:buSzPts val="1800"/>
              <a:buFont typeface="Noto Sans Symbols"/>
              <a:buChar char="∙"/>
            </a:pPr>
            <a:r>
              <a:rPr lang="en-US" sz="1800">
                <a:latin typeface="Arial"/>
                <a:ea typeface="Arial"/>
                <a:cs typeface="Arial"/>
                <a:sym typeface="Arial"/>
              </a:rPr>
              <a:t>These are completed while doing the clinical OR in place of a clinical experience. IN that case, students would research answers to these questions rather than asking a mentor.</a:t>
            </a:r>
            <a:endParaRPr/>
          </a:p>
          <a:p>
            <a:pPr marL="0" lvl="0" indent="0" algn="l" rtl="0">
              <a:lnSpc>
                <a:spcPct val="100000"/>
              </a:lnSpc>
              <a:spcBef>
                <a:spcPts val="80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62" name="Google Shape;362;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0" algn="l" rtl="0">
              <a:lnSpc>
                <a:spcPct val="107000"/>
              </a:lnSpc>
              <a:spcBef>
                <a:spcPts val="0"/>
              </a:spcBef>
              <a:spcAft>
                <a:spcPts val="0"/>
              </a:spcAft>
              <a:buSzPts val="1400"/>
              <a:buNone/>
            </a:pPr>
            <a:r>
              <a:rPr lang="en-US" sz="1800" b="1">
                <a:solidFill>
                  <a:srgbClr val="156082"/>
                </a:solidFill>
                <a:latin typeface="Arial"/>
                <a:ea typeface="Arial"/>
                <a:cs typeface="Arial"/>
                <a:sym typeface="Arial"/>
              </a:rPr>
              <a:t>DEB:</a:t>
            </a:r>
            <a:endParaRPr sz="1800">
              <a:latin typeface="Arial"/>
              <a:ea typeface="Arial"/>
              <a:cs typeface="Arial"/>
              <a:sym typeface="Arial"/>
            </a:endParaRPr>
          </a:p>
          <a:p>
            <a:pPr marL="342900" marR="0" lvl="0" indent="-342900" algn="l" rtl="0">
              <a:lnSpc>
                <a:spcPct val="107000"/>
              </a:lnSpc>
              <a:spcBef>
                <a:spcPts val="0"/>
              </a:spcBef>
              <a:spcAft>
                <a:spcPts val="0"/>
              </a:spcAft>
              <a:buClr>
                <a:schemeClr val="dk1"/>
              </a:buClr>
              <a:buSzPts val="1800"/>
              <a:buFont typeface="Noto Sans Symbols"/>
              <a:buChar char="∙"/>
            </a:pPr>
            <a:r>
              <a:rPr lang="en-US" sz="1800">
                <a:latin typeface="Arial"/>
                <a:ea typeface="Arial"/>
                <a:cs typeface="Arial"/>
                <a:sym typeface="Arial"/>
              </a:rPr>
              <a:t>Task Sheets are designed for the clinical affiliate. </a:t>
            </a:r>
            <a:endParaRPr/>
          </a:p>
          <a:p>
            <a:pPr marL="342900" marR="0" lvl="0" indent="-342900" algn="l" rtl="0">
              <a:lnSpc>
                <a:spcPct val="107000"/>
              </a:lnSpc>
              <a:spcBef>
                <a:spcPts val="0"/>
              </a:spcBef>
              <a:spcAft>
                <a:spcPts val="0"/>
              </a:spcAft>
              <a:buClr>
                <a:schemeClr val="dk1"/>
              </a:buClr>
              <a:buSzPts val="1800"/>
              <a:buFont typeface="Noto Sans Symbols"/>
              <a:buChar char="∙"/>
            </a:pPr>
            <a:r>
              <a:rPr lang="en-US" sz="1800">
                <a:latin typeface="Arial"/>
                <a:ea typeface="Arial"/>
                <a:cs typeface="Arial"/>
                <a:sym typeface="Arial"/>
              </a:rPr>
              <a:t>Mentors love these, because it shows them where they can start with students and what students need to see.</a:t>
            </a:r>
            <a:endParaRPr/>
          </a:p>
          <a:p>
            <a:pPr marL="342900" marR="0" lvl="0" indent="-342900" algn="l" rtl="0">
              <a:lnSpc>
                <a:spcPct val="107000"/>
              </a:lnSpc>
              <a:spcBef>
                <a:spcPts val="0"/>
              </a:spcBef>
              <a:spcAft>
                <a:spcPts val="0"/>
              </a:spcAft>
              <a:buClr>
                <a:schemeClr val="dk1"/>
              </a:buClr>
              <a:buSzPts val="1800"/>
              <a:buFont typeface="Noto Sans Symbols"/>
              <a:buChar char="∙"/>
            </a:pPr>
            <a:r>
              <a:rPr lang="en-US" sz="1800">
                <a:latin typeface="Arial"/>
                <a:ea typeface="Arial"/>
                <a:cs typeface="Arial"/>
                <a:sym typeface="Arial"/>
              </a:rPr>
              <a:t>Task sheets provide a list of what students might observe or assist with. Teachers can always adjust these as needed.</a:t>
            </a:r>
            <a:endParaRPr/>
          </a:p>
          <a:p>
            <a:pPr marL="342900" marR="0" lvl="0" indent="-342900" algn="l" rtl="0">
              <a:lnSpc>
                <a:spcPct val="107000"/>
              </a:lnSpc>
              <a:spcBef>
                <a:spcPts val="0"/>
              </a:spcBef>
              <a:spcAft>
                <a:spcPts val="0"/>
              </a:spcAft>
              <a:buClr>
                <a:schemeClr val="dk1"/>
              </a:buClr>
              <a:buSzPts val="1800"/>
              <a:buFont typeface="Noto Sans Symbols"/>
              <a:buChar char="∙"/>
            </a:pPr>
            <a:r>
              <a:rPr lang="en-US" sz="1800">
                <a:latin typeface="Arial"/>
                <a:ea typeface="Arial"/>
                <a:cs typeface="Arial"/>
                <a:sym typeface="Arial"/>
              </a:rPr>
              <a:t>After the clinical, students report back and describe what they saw/did during the experience and these task sheets are great talking points to help students do that verbal report and describe their experience.</a:t>
            </a:r>
            <a:endParaRPr/>
          </a:p>
          <a:p>
            <a:pPr marL="0" lvl="0" indent="0" algn="l" rtl="0">
              <a:lnSpc>
                <a:spcPct val="100000"/>
              </a:lnSpc>
              <a:spcBef>
                <a:spcPts val="80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85" name="Google Shape;385;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99" name="Google Shape;399;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2dafbf3424f_0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g2dafbf3424f_0_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7" name="Google Shape;177;g2dafbf3424f_0_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dafbf3424f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g2dafbf3424f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7" name="Google Shape;187;g2dafbf3424f_0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dafbf3424f_0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g2dafbf3424f_0_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5" name="Google Shape;205;g2dafbf3424f_0_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0" name="Google Shape;22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dafbf3424f_0_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g2dafbf3424f_0_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33" name="Google Shape;233;g2dafbf3424f_0_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dafbf3424f_0_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g2dafbf3424f_0_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5" name="Google Shape;245;g2dafbf3424f_0_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dca61dc348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g2dca61dc348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9" name="Google Shape;259;g2dca61dc348_0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dafbf3424f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g2dafbf3424f_0_1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3" name="Google Shape;273;g2dafbf3424f_0_1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0"/>
        <p:cNvGrpSpPr/>
        <p:nvPr/>
      </p:nvGrpSpPr>
      <p:grpSpPr>
        <a:xfrm>
          <a:off x="0" y="0"/>
          <a:ext cx="0" cy="0"/>
          <a:chOff x="0" y="0"/>
          <a:chExt cx="0" cy="0"/>
        </a:xfrm>
      </p:grpSpPr>
      <p:sp>
        <p:nvSpPr>
          <p:cNvPr id="91" name="Google Shape;91;p24"/>
          <p:cNvSpPr txBox="1">
            <a:spLocks noGrp="1"/>
          </p:cNvSpPr>
          <p:nvPr>
            <p:ph type="title"/>
          </p:nvPr>
        </p:nvSpPr>
        <p:spPr>
          <a:xfrm>
            <a:off x="838200" y="1171575"/>
            <a:ext cx="10515600" cy="51911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2800"/>
              <a:buFont typeface="Calibri"/>
              <a:buNone/>
              <a:defRPr sz="2800" b="1">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5"/>
        <p:cNvGrpSpPr/>
        <p:nvPr/>
      </p:nvGrpSpPr>
      <p:grpSpPr>
        <a:xfrm>
          <a:off x="0" y="0"/>
          <a:ext cx="0" cy="0"/>
          <a:chOff x="0" y="0"/>
          <a:chExt cx="0" cy="0"/>
        </a:xfrm>
      </p:grpSpPr>
      <p:sp>
        <p:nvSpPr>
          <p:cNvPr id="96" name="Google Shape;96;p3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3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8" name="Google Shape;98;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1"/>
        <p:cNvGrpSpPr/>
        <p:nvPr/>
      </p:nvGrpSpPr>
      <p:grpSpPr>
        <a:xfrm>
          <a:off x="0" y="0"/>
          <a:ext cx="0" cy="0"/>
          <a:chOff x="0" y="0"/>
          <a:chExt cx="0" cy="0"/>
        </a:xfrm>
      </p:grpSpPr>
      <p:sp>
        <p:nvSpPr>
          <p:cNvPr id="102" name="Google Shape;102;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3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7"/>
        <p:cNvGrpSpPr/>
        <p:nvPr/>
      </p:nvGrpSpPr>
      <p:grpSpPr>
        <a:xfrm>
          <a:off x="0" y="0"/>
          <a:ext cx="0" cy="0"/>
          <a:chOff x="0" y="0"/>
          <a:chExt cx="0" cy="0"/>
        </a:xfrm>
      </p:grpSpPr>
      <p:sp>
        <p:nvSpPr>
          <p:cNvPr id="108" name="Google Shape;108;p3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3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10" name="Google Shape;110;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3"/>
        <p:cNvGrpSpPr/>
        <p:nvPr/>
      </p:nvGrpSpPr>
      <p:grpSpPr>
        <a:xfrm>
          <a:off x="0" y="0"/>
          <a:ext cx="0" cy="0"/>
          <a:chOff x="0" y="0"/>
          <a:chExt cx="0" cy="0"/>
        </a:xfrm>
      </p:grpSpPr>
      <p:sp>
        <p:nvSpPr>
          <p:cNvPr id="114" name="Google Shape;114;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3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3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0"/>
        <p:cNvGrpSpPr/>
        <p:nvPr/>
      </p:nvGrpSpPr>
      <p:grpSpPr>
        <a:xfrm>
          <a:off x="0" y="0"/>
          <a:ext cx="0" cy="0"/>
          <a:chOff x="0" y="0"/>
          <a:chExt cx="0" cy="0"/>
        </a:xfrm>
      </p:grpSpPr>
      <p:sp>
        <p:nvSpPr>
          <p:cNvPr id="121" name="Google Shape;121;p3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3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3" name="Google Shape;123;p3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3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5" name="Google Shape;125;p3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4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p4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42"/>
          <p:cNvSpPr>
            <a:spLocks noGrp="1"/>
          </p:cNvSpPr>
          <p:nvPr>
            <p:ph type="pic" idx="2"/>
          </p:nvPr>
        </p:nvSpPr>
        <p:spPr>
          <a:xfrm>
            <a:off x="5183188" y="987425"/>
            <a:ext cx="6172200" cy="4873625"/>
          </a:xfrm>
          <a:prstGeom prst="rect">
            <a:avLst/>
          </a:prstGeom>
          <a:noFill/>
          <a:ln>
            <a:noFill/>
          </a:ln>
        </p:spPr>
      </p:sp>
      <p:sp>
        <p:nvSpPr>
          <p:cNvPr id="143" name="Google Shape;143;p4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4" name="Google Shape;14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4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p4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4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2"/>
          <p:cNvSpPr>
            <a:spLocks noGrp="1"/>
          </p:cNvSpPr>
          <p:nvPr>
            <p:ph type="pic" idx="2"/>
          </p:nvPr>
        </p:nvSpPr>
        <p:spPr>
          <a:xfrm>
            <a:off x="5183188" y="987425"/>
            <a:ext cx="6172200" cy="4873625"/>
          </a:xfrm>
          <a:prstGeom prst="rect">
            <a:avLst/>
          </a:prstGeom>
          <a:noFill/>
          <a:ln>
            <a:noFill/>
          </a:ln>
        </p:spPr>
      </p:sp>
      <p:sp>
        <p:nvSpPr>
          <p:cNvPr id="68" name="Google Shape;68;p3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84"/>
        <p:cNvGrpSpPr/>
        <p:nvPr/>
      </p:nvGrpSpPr>
      <p:grpSpPr>
        <a:xfrm>
          <a:off x="0" y="0"/>
          <a:ext cx="0" cy="0"/>
          <a:chOff x="0" y="0"/>
          <a:chExt cx="0" cy="0"/>
        </a:xfrm>
      </p:grpSpPr>
      <p:sp>
        <p:nvSpPr>
          <p:cNvPr id="85" name="Google Shape;85;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 name="Google Shape;86;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grpSp>
        <p:nvGrpSpPr>
          <p:cNvPr id="164" name="Google Shape;164;p1"/>
          <p:cNvGrpSpPr/>
          <p:nvPr/>
        </p:nvGrpSpPr>
        <p:grpSpPr>
          <a:xfrm>
            <a:off x="0" y="0"/>
            <a:ext cx="12751632" cy="6858000"/>
            <a:chOff x="0" y="0"/>
            <a:chExt cx="12751632" cy="6858000"/>
          </a:xfrm>
        </p:grpSpPr>
        <p:sp>
          <p:nvSpPr>
            <p:cNvPr id="165" name="Google Shape;165;p1"/>
            <p:cNvSpPr/>
            <p:nvPr/>
          </p:nvSpPr>
          <p:spPr>
            <a:xfrm>
              <a:off x="2924202" y="0"/>
              <a:ext cx="5686400" cy="6858000"/>
            </a:xfrm>
            <a:prstGeom prst="rect">
              <a:avLst/>
            </a:prstGeom>
            <a:solidFill>
              <a:srgbClr val="FFDE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6" name="Google Shape;166;p1" descr="A yellow and blue background with blue and yellow lines&#10;&#10;Description automatically generated"/>
            <p:cNvPicPr preferRelativeResize="0"/>
            <p:nvPr/>
          </p:nvPicPr>
          <p:blipFill rotWithShape="1">
            <a:blip r:embed="rId3">
              <a:alphaModFix/>
            </a:blip>
            <a:srcRect r="47778"/>
            <a:stretch/>
          </p:blipFill>
          <p:spPr>
            <a:xfrm>
              <a:off x="0" y="0"/>
              <a:ext cx="3581400" cy="6858000"/>
            </a:xfrm>
            <a:prstGeom prst="rect">
              <a:avLst/>
            </a:prstGeom>
            <a:noFill/>
            <a:ln>
              <a:noFill/>
            </a:ln>
          </p:spPr>
        </p:pic>
        <p:pic>
          <p:nvPicPr>
            <p:cNvPr id="167" name="Google Shape;167;p1" descr="A yellow and blue background with blue and yellow lines&#10;&#10;Description automatically generated"/>
            <p:cNvPicPr preferRelativeResize="0"/>
            <p:nvPr/>
          </p:nvPicPr>
          <p:blipFill rotWithShape="1">
            <a:blip r:embed="rId3">
              <a:alphaModFix/>
            </a:blip>
            <a:srcRect l="41351" r="-7507"/>
            <a:stretch/>
          </p:blipFill>
          <p:spPr>
            <a:xfrm>
              <a:off x="8214609" y="0"/>
              <a:ext cx="4537023" cy="6858000"/>
            </a:xfrm>
            <a:prstGeom prst="rect">
              <a:avLst/>
            </a:prstGeom>
            <a:noFill/>
            <a:ln>
              <a:noFill/>
            </a:ln>
          </p:spPr>
        </p:pic>
      </p:grpSp>
      <p:sp>
        <p:nvSpPr>
          <p:cNvPr id="168" name="Google Shape;168;p1"/>
          <p:cNvSpPr txBox="1">
            <a:spLocks noGrp="1"/>
          </p:cNvSpPr>
          <p:nvPr>
            <p:ph type="ctrTitle"/>
          </p:nvPr>
        </p:nvSpPr>
        <p:spPr>
          <a:xfrm>
            <a:off x="0" y="2322095"/>
            <a:ext cx="12192000" cy="1294971"/>
          </a:xfrm>
          <a:prstGeom prst="rect">
            <a:avLst/>
          </a:prstGeom>
          <a:solidFill>
            <a:srgbClr val="004AAD"/>
          </a:solid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5CE1E6"/>
              </a:buClr>
              <a:buSzPts val="4000"/>
              <a:buFont typeface="Arial"/>
              <a:buNone/>
            </a:pPr>
            <a:r>
              <a:rPr lang="en-US" sz="4000" b="1">
                <a:solidFill>
                  <a:srgbClr val="5CE1E6"/>
                </a:solidFill>
                <a:latin typeface="Arial"/>
                <a:ea typeface="Arial"/>
                <a:cs typeface="Arial"/>
                <a:sym typeface="Arial"/>
              </a:rPr>
              <a:t>Clinical &amp; Employability Skills for Practicum Courses</a:t>
            </a:r>
            <a:endParaRPr/>
          </a:p>
        </p:txBody>
      </p:sp>
      <p:sp>
        <p:nvSpPr>
          <p:cNvPr id="169" name="Google Shape;169;p1"/>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0" name="Google Shape;170;p1"/>
          <p:cNvSpPr txBox="1">
            <a:spLocks noGrp="1"/>
          </p:cNvSpPr>
          <p:nvPr>
            <p:ph type="subTitle" idx="1"/>
          </p:nvPr>
        </p:nvSpPr>
        <p:spPr>
          <a:xfrm>
            <a:off x="1524000" y="1104467"/>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600"/>
              <a:buNone/>
            </a:pPr>
            <a:r>
              <a:rPr lang="en-US" sz="3600" b="1"/>
              <a:t>Preparing Health Science Students for Work-Based Learning with</a:t>
            </a:r>
            <a:endParaRPr/>
          </a:p>
        </p:txBody>
      </p:sp>
      <p:sp>
        <p:nvSpPr>
          <p:cNvPr id="171" name="Google Shape;171;p1"/>
          <p:cNvSpPr/>
          <p:nvPr/>
        </p:nvSpPr>
        <p:spPr>
          <a:xfrm>
            <a:off x="4438196" y="3809617"/>
            <a:ext cx="3315600" cy="938100"/>
          </a:xfrm>
          <a:prstGeom prst="roundRect">
            <a:avLst>
              <a:gd name="adj" fmla="val 16667"/>
            </a:avLst>
          </a:prstGeom>
          <a:solidFill>
            <a:srgbClr val="5271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2" name="Google Shape;172;p1"/>
          <p:cNvSpPr/>
          <p:nvPr/>
        </p:nvSpPr>
        <p:spPr>
          <a:xfrm>
            <a:off x="2792350" y="4940272"/>
            <a:ext cx="6607200" cy="1812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000">
                <a:solidFill>
                  <a:schemeClr val="dk1"/>
                </a:solidFill>
                <a:latin typeface="Calibri"/>
                <a:ea typeface="Calibri"/>
                <a:cs typeface="Calibri"/>
                <a:sym typeface="Calibri"/>
              </a:rPr>
              <a:t>Please start your Noggin Jogger as you wait for the presentation to begin.</a:t>
            </a:r>
            <a:endParaRPr sz="2000">
              <a:solidFill>
                <a:schemeClr val="dk1"/>
              </a:solidFill>
              <a:latin typeface="Calibri"/>
              <a:ea typeface="Calibri"/>
              <a:cs typeface="Calibri"/>
              <a:sym typeface="Calibri"/>
            </a:endParaRPr>
          </a:p>
          <a:p>
            <a:pPr marL="165100" lvl="0" indent="0" algn="l" rtl="0">
              <a:spcBef>
                <a:spcPts val="0"/>
              </a:spcBef>
              <a:spcAft>
                <a:spcPts val="0"/>
              </a:spcAft>
              <a:buClr>
                <a:schemeClr val="dk1"/>
              </a:buClr>
              <a:buSzPts val="1800"/>
              <a:buFont typeface="Arial"/>
              <a:buNone/>
            </a:pPr>
            <a:r>
              <a:rPr lang="en-US" sz="1800">
                <a:solidFill>
                  <a:srgbClr val="004AAD"/>
                </a:solidFill>
                <a:latin typeface="Calibri"/>
                <a:ea typeface="Calibri"/>
                <a:cs typeface="Calibri"/>
                <a:sym typeface="Calibri"/>
              </a:rPr>
              <a:t>(Ex. Mr. Johnson weighed 150 lbs. on Monday morning. On Friday morning he weighs 163 lbs. What would you record for his weight gain in kg?)</a:t>
            </a:r>
            <a:endParaRPr>
              <a:solidFill>
                <a:schemeClr val="dk1"/>
              </a:solidFill>
            </a:endParaRPr>
          </a:p>
          <a:p>
            <a:pPr marL="0" marR="0" lvl="0" indent="0" algn="ctr" rtl="0">
              <a:lnSpc>
                <a:spcPct val="100000"/>
              </a:lnSpc>
              <a:spcBef>
                <a:spcPts val="0"/>
              </a:spcBef>
              <a:spcAft>
                <a:spcPts val="0"/>
              </a:spcAft>
              <a:buClr>
                <a:srgbClr val="000000"/>
              </a:buClr>
              <a:buSzPts val="1800"/>
              <a:buFont typeface="Arial"/>
              <a:buNone/>
            </a:pPr>
            <a:endParaRPr sz="2000">
              <a:solidFill>
                <a:schemeClr val="dk1"/>
              </a:solidFill>
              <a:latin typeface="Calibri"/>
              <a:ea typeface="Calibri"/>
              <a:cs typeface="Calibri"/>
              <a:sym typeface="Calibri"/>
            </a:endParaRPr>
          </a:p>
        </p:txBody>
      </p:sp>
      <p:sp>
        <p:nvSpPr>
          <p:cNvPr id="173" name="Google Shape;173;p1"/>
          <p:cNvSpPr txBox="1"/>
          <p:nvPr/>
        </p:nvSpPr>
        <p:spPr>
          <a:xfrm>
            <a:off x="1377664" y="3937686"/>
            <a:ext cx="9144000" cy="16557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800"/>
              <a:buFont typeface="Arial"/>
              <a:buNone/>
            </a:pPr>
            <a:r>
              <a:rPr lang="en-US" sz="3900" b="1">
                <a:solidFill>
                  <a:schemeClr val="dk1"/>
                </a:solidFill>
                <a:latin typeface="Calibri"/>
                <a:ea typeface="Calibri"/>
                <a:cs typeface="Calibri"/>
                <a:sym typeface="Calibri"/>
              </a:rPr>
              <a:t>Welcome!</a:t>
            </a:r>
            <a:endParaRPr sz="2500" b="1" i="0" u="none" strike="noStrike" cap="none">
              <a:solidFill>
                <a:srgbClr val="0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14"/>
          <p:cNvSpPr/>
          <p:nvPr/>
        </p:nvSpPr>
        <p:spPr>
          <a:xfrm>
            <a:off x="4582906" y="2071002"/>
            <a:ext cx="4266468" cy="2879830"/>
          </a:xfrm>
          <a:prstGeom prst="rect">
            <a:avLst/>
          </a:prstGeom>
          <a:solidFill>
            <a:srgbClr val="FFDE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88" name="Google Shape;288;p14" descr="A yellow and blue background with blue and yellow lines&#10;&#10;Description automatically generated"/>
          <p:cNvPicPr preferRelativeResize="0"/>
          <p:nvPr/>
        </p:nvPicPr>
        <p:blipFill rotWithShape="1">
          <a:blip r:embed="rId3">
            <a:alphaModFix/>
          </a:blip>
          <a:srcRect r="47778"/>
          <a:stretch/>
        </p:blipFill>
        <p:spPr>
          <a:xfrm>
            <a:off x="0" y="15525"/>
            <a:ext cx="3114674" cy="6858000"/>
          </a:xfrm>
          <a:prstGeom prst="rect">
            <a:avLst/>
          </a:prstGeom>
          <a:noFill/>
          <a:ln>
            <a:noFill/>
          </a:ln>
        </p:spPr>
      </p:pic>
      <p:sp>
        <p:nvSpPr>
          <p:cNvPr id="289" name="Google Shape;289;p14"/>
          <p:cNvSpPr/>
          <p:nvPr/>
        </p:nvSpPr>
        <p:spPr>
          <a:xfrm>
            <a:off x="2002387" y="944005"/>
            <a:ext cx="10275000" cy="5200200"/>
          </a:xfrm>
          <a:prstGeom prst="rect">
            <a:avLst/>
          </a:prstGeom>
          <a:solidFill>
            <a:srgbClr val="FFDE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0" name="Google Shape;290;p14"/>
          <p:cNvSpPr txBox="1"/>
          <p:nvPr/>
        </p:nvSpPr>
        <p:spPr>
          <a:xfrm>
            <a:off x="3114675" y="359225"/>
            <a:ext cx="9077400" cy="585000"/>
          </a:xfrm>
          <a:prstGeom prst="rect">
            <a:avLst/>
          </a:prstGeom>
          <a:solidFill>
            <a:srgbClr val="00367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a:solidFill>
                  <a:schemeClr val="lt1"/>
                </a:solidFill>
                <a:latin typeface="Calibri"/>
                <a:ea typeface="Calibri"/>
                <a:cs typeface="Calibri"/>
                <a:sym typeface="Calibri"/>
              </a:rPr>
              <a:t>                </a:t>
            </a:r>
            <a:r>
              <a:rPr lang="en-US" sz="3200" b="1" i="0" u="none" strike="noStrike" cap="none">
                <a:solidFill>
                  <a:schemeClr val="lt1"/>
                </a:solidFill>
                <a:latin typeface="Calibri"/>
                <a:ea typeface="Calibri"/>
                <a:cs typeface="Calibri"/>
                <a:sym typeface="Calibri"/>
              </a:rPr>
              <a:t>Current Events</a:t>
            </a:r>
            <a:endParaRPr sz="3200" b="1" i="1" u="none" strike="noStrike" cap="none">
              <a:solidFill>
                <a:schemeClr val="lt1"/>
              </a:solidFill>
              <a:latin typeface="Calibri"/>
              <a:ea typeface="Calibri"/>
              <a:cs typeface="Calibri"/>
              <a:sym typeface="Calibri"/>
            </a:endParaRPr>
          </a:p>
        </p:txBody>
      </p:sp>
      <p:sp>
        <p:nvSpPr>
          <p:cNvPr id="291" name="Google Shape;291;p14" descr="Briana as a medical technologist"/>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92" name="Google Shape;292;p14" descr="HOSA Brand – HOSA"/>
          <p:cNvPicPr preferRelativeResize="0"/>
          <p:nvPr/>
        </p:nvPicPr>
        <p:blipFill rotWithShape="1">
          <a:blip r:embed="rId4">
            <a:alphaModFix/>
          </a:blip>
          <a:srcRect/>
          <a:stretch/>
        </p:blipFill>
        <p:spPr>
          <a:xfrm>
            <a:off x="9419747" y="5302646"/>
            <a:ext cx="2711133" cy="1051409"/>
          </a:xfrm>
          <a:prstGeom prst="rect">
            <a:avLst/>
          </a:prstGeom>
          <a:noFill/>
          <a:ln>
            <a:noFill/>
          </a:ln>
        </p:spPr>
      </p:pic>
      <p:grpSp>
        <p:nvGrpSpPr>
          <p:cNvPr id="293" name="Google Shape;293;p14"/>
          <p:cNvGrpSpPr/>
          <p:nvPr/>
        </p:nvGrpSpPr>
        <p:grpSpPr>
          <a:xfrm>
            <a:off x="1121962" y="6354055"/>
            <a:ext cx="8055965" cy="421282"/>
            <a:chOff x="9134107" y="4239081"/>
            <a:chExt cx="3315665" cy="1312053"/>
          </a:xfrm>
        </p:grpSpPr>
        <p:sp>
          <p:nvSpPr>
            <p:cNvPr id="294" name="Google Shape;294;p14"/>
            <p:cNvSpPr/>
            <p:nvPr/>
          </p:nvSpPr>
          <p:spPr>
            <a:xfrm>
              <a:off x="9134107" y="4239081"/>
              <a:ext cx="3315665" cy="1312053"/>
            </a:xfrm>
            <a:prstGeom prst="roundRect">
              <a:avLst>
                <a:gd name="adj" fmla="val 16667"/>
              </a:avLst>
            </a:prstGeom>
            <a:solidFill>
              <a:srgbClr val="5271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5" name="Google Shape;295;p14"/>
            <p:cNvSpPr txBox="1"/>
            <p:nvPr/>
          </p:nvSpPr>
          <p:spPr>
            <a:xfrm>
              <a:off x="9255409" y="4377513"/>
              <a:ext cx="3180919" cy="1083996"/>
            </a:xfrm>
            <a:prstGeom prst="rect">
              <a:avLst/>
            </a:prstGeom>
            <a:noFill/>
            <a:ln>
              <a:noFill/>
            </a:ln>
          </p:spPr>
          <p:txBody>
            <a:bodyPr spcFirstLastPara="1" wrap="square" lIns="91425" tIns="45700" rIns="91425" bIns="45700" anchor="b" anchorCtr="0">
              <a:normAutofit lnSpcReduction="10000"/>
            </a:bodyPr>
            <a:lstStyle/>
            <a:p>
              <a:pPr marL="0" marR="0" lvl="0" indent="0" algn="ctr" rtl="0">
                <a:lnSpc>
                  <a:spcPct val="9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A great way to prepare students for competitive events!</a:t>
              </a:r>
              <a:endParaRPr sz="1400" b="0" i="0" u="none" strike="noStrike" cap="none">
                <a:solidFill>
                  <a:srgbClr val="000000"/>
                </a:solidFill>
                <a:latin typeface="Arial"/>
                <a:ea typeface="Arial"/>
                <a:cs typeface="Arial"/>
                <a:sym typeface="Arial"/>
              </a:endParaRPr>
            </a:p>
          </p:txBody>
        </p:sp>
      </p:grpSp>
      <p:sp>
        <p:nvSpPr>
          <p:cNvPr id="296" name="Google Shape;296;p14"/>
          <p:cNvSpPr txBox="1"/>
          <p:nvPr/>
        </p:nvSpPr>
        <p:spPr>
          <a:xfrm>
            <a:off x="9798346" y="6457890"/>
            <a:ext cx="6234543" cy="400110"/>
          </a:xfrm>
          <a:prstGeom prst="rect">
            <a:avLst/>
          </a:prstGeom>
          <a:noFill/>
          <a:ln>
            <a:noFill/>
          </a:ln>
        </p:spPr>
        <p:txBody>
          <a:bodyPr spcFirstLastPara="1" wrap="square" lIns="91425" tIns="45700" rIns="91425" bIns="45700" anchor="t" anchorCtr="0">
            <a:spAutoFit/>
          </a:bodyPr>
          <a:lstStyle/>
          <a:p>
            <a:pPr marL="165100" marR="0" lvl="0" indent="0" algn="l" rtl="0">
              <a:lnSpc>
                <a:spcPct val="100000"/>
              </a:lnSpc>
              <a:spcBef>
                <a:spcPts val="0"/>
              </a:spcBef>
              <a:spcAft>
                <a:spcPts val="0"/>
              </a:spcAft>
              <a:buClr>
                <a:srgbClr val="000000"/>
              </a:buClr>
              <a:buSzPts val="2000"/>
              <a:buFont typeface="Arial"/>
              <a:buNone/>
            </a:pPr>
            <a:r>
              <a:rPr lang="en-US" sz="2000" b="1" i="1" u="none" strike="noStrike" cap="none">
                <a:solidFill>
                  <a:srgbClr val="004AAD"/>
                </a:solidFill>
                <a:latin typeface="Calibri"/>
                <a:ea typeface="Calibri"/>
                <a:cs typeface="Calibri"/>
                <a:sym typeface="Calibri"/>
              </a:rPr>
              <a:t>Student Activity</a:t>
            </a:r>
            <a:endParaRPr sz="1400" b="0" i="0" u="none" strike="noStrike" cap="none">
              <a:solidFill>
                <a:srgbClr val="000000"/>
              </a:solidFill>
              <a:latin typeface="Arial"/>
              <a:ea typeface="Arial"/>
              <a:cs typeface="Arial"/>
              <a:sym typeface="Arial"/>
            </a:endParaRPr>
          </a:p>
        </p:txBody>
      </p:sp>
      <p:sp>
        <p:nvSpPr>
          <p:cNvPr id="297" name="Google Shape;297;p14"/>
          <p:cNvSpPr txBox="1"/>
          <p:nvPr/>
        </p:nvSpPr>
        <p:spPr>
          <a:xfrm>
            <a:off x="590125" y="1713075"/>
            <a:ext cx="11086200" cy="3786600"/>
          </a:xfrm>
          <a:prstGeom prst="rect">
            <a:avLst/>
          </a:prstGeom>
          <a:noFill/>
          <a:ln>
            <a:noFill/>
          </a:ln>
        </p:spPr>
        <p:txBody>
          <a:bodyPr spcFirstLastPara="1" wrap="square" lIns="91425" tIns="45700" rIns="91425" bIns="45700" anchor="t" anchorCtr="0">
            <a:spAutoFit/>
          </a:bodyPr>
          <a:lstStyle/>
          <a:p>
            <a:pPr marL="165100" marR="0" lvl="0" indent="0" algn="l" rtl="0">
              <a:lnSpc>
                <a:spcPct val="100000"/>
              </a:lnSpc>
              <a:spcBef>
                <a:spcPts val="0"/>
              </a:spcBef>
              <a:spcAft>
                <a:spcPts val="0"/>
              </a:spcAft>
              <a:buClr>
                <a:srgbClr val="000000"/>
              </a:buClr>
              <a:buSzPts val="1800"/>
              <a:buFont typeface="Arial"/>
              <a:buNone/>
            </a:pPr>
            <a:r>
              <a:rPr lang="en-US" sz="2400" b="1" i="0" u="none" strike="noStrike" cap="none">
                <a:solidFill>
                  <a:srgbClr val="004AAD"/>
                </a:solidFill>
                <a:latin typeface="Calibri"/>
                <a:ea typeface="Calibri"/>
                <a:cs typeface="Calibri"/>
                <a:sym typeface="Calibri"/>
              </a:rPr>
              <a:t>(Ex.) Safety and Infection Control – TOPIC: Researching Current Outbreaks</a:t>
            </a:r>
            <a:endParaRPr sz="2000" b="0" i="0" u="none" strike="noStrike" cap="none">
              <a:solidFill>
                <a:srgbClr val="000000"/>
              </a:solidFill>
              <a:latin typeface="Arial"/>
              <a:ea typeface="Arial"/>
              <a:cs typeface="Arial"/>
              <a:sym typeface="Arial"/>
            </a:endParaRPr>
          </a:p>
          <a:p>
            <a:pPr marL="165100" marR="0" lvl="0" indent="0" algn="l" rtl="0">
              <a:lnSpc>
                <a:spcPct val="100000"/>
              </a:lnSpc>
              <a:spcBef>
                <a:spcPts val="0"/>
              </a:spcBef>
              <a:spcAft>
                <a:spcPts val="0"/>
              </a:spcAft>
              <a:buClr>
                <a:srgbClr val="000000"/>
              </a:buClr>
              <a:buSzPts val="1800"/>
              <a:buFont typeface="Arial"/>
              <a:buNone/>
            </a:pPr>
            <a:r>
              <a:rPr lang="en-US" sz="2400" b="0" i="0" u="none" strike="noStrike" cap="none">
                <a:solidFill>
                  <a:srgbClr val="004AAD"/>
                </a:solidFill>
                <a:latin typeface="Calibri"/>
                <a:ea typeface="Calibri"/>
                <a:cs typeface="Calibri"/>
                <a:sym typeface="Calibri"/>
              </a:rPr>
              <a:t>Keeping up to date with current “bugs” or “micro-organisms” that are causing issues around the world and is in your neighborhood is a daunting job. But it is necessary to keep yourself and your patients safe. There are many places you can go to find out this information, but is it reliable? Two of the most reliable sites to find the current trends and outbreaks include the CDC (Center for Disease Control) and the WHO (World Health Organization). Visit both sites and search for outbreaks in your County, State, Country and then pick a different continent. </a:t>
            </a:r>
            <a:endParaRPr sz="2000" b="0" i="0" u="none" strike="noStrike" cap="none">
              <a:solidFill>
                <a:srgbClr val="000000"/>
              </a:solidFill>
              <a:latin typeface="Arial"/>
              <a:ea typeface="Arial"/>
              <a:cs typeface="Arial"/>
              <a:sym typeface="Arial"/>
            </a:endParaRPr>
          </a:p>
          <a:p>
            <a:pPr marL="165100" marR="0" lvl="0" indent="0" algn="l" rtl="0">
              <a:lnSpc>
                <a:spcPct val="100000"/>
              </a:lnSpc>
              <a:spcBef>
                <a:spcPts val="0"/>
              </a:spcBef>
              <a:spcAft>
                <a:spcPts val="0"/>
              </a:spcAft>
              <a:buClr>
                <a:srgbClr val="000000"/>
              </a:buClr>
              <a:buSzPts val="1800"/>
              <a:buFont typeface="Arial"/>
              <a:buNone/>
            </a:pPr>
            <a:r>
              <a:rPr lang="en-US" sz="2400" b="0" i="0" u="none" strike="noStrike" cap="none">
                <a:solidFill>
                  <a:srgbClr val="004AAD"/>
                </a:solidFill>
                <a:latin typeface="Calibri"/>
                <a:ea typeface="Calibri"/>
                <a:cs typeface="Calibri"/>
                <a:sym typeface="Calibri"/>
              </a:rPr>
              <a:t>		   	 Pick one disorder and report back to your class the following 			    		 information: </a:t>
            </a:r>
            <a:endParaRPr sz="2400" b="0" i="0" u="none" strike="noStrike" cap="none">
              <a:solidFill>
                <a:srgbClr val="004AAD"/>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g2dca61dc348_0_5"/>
          <p:cNvSpPr/>
          <p:nvPr/>
        </p:nvSpPr>
        <p:spPr>
          <a:xfrm>
            <a:off x="4582906" y="2071002"/>
            <a:ext cx="4266600" cy="2879700"/>
          </a:xfrm>
          <a:prstGeom prst="rect">
            <a:avLst/>
          </a:prstGeom>
          <a:solidFill>
            <a:srgbClr val="FFDE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04" name="Google Shape;304;g2dca61dc348_0_5" descr="A yellow and blue background with blue and yellow lines&#10;&#10;Description automatically generated"/>
          <p:cNvPicPr preferRelativeResize="0"/>
          <p:nvPr/>
        </p:nvPicPr>
        <p:blipFill rotWithShape="1">
          <a:blip r:embed="rId3">
            <a:alphaModFix/>
          </a:blip>
          <a:srcRect r="47777"/>
          <a:stretch/>
        </p:blipFill>
        <p:spPr>
          <a:xfrm>
            <a:off x="0" y="15526"/>
            <a:ext cx="3114674" cy="6858000"/>
          </a:xfrm>
          <a:prstGeom prst="rect">
            <a:avLst/>
          </a:prstGeom>
          <a:noFill/>
          <a:ln>
            <a:noFill/>
          </a:ln>
        </p:spPr>
      </p:pic>
      <p:sp>
        <p:nvSpPr>
          <p:cNvPr id="305" name="Google Shape;305;g2dca61dc348_0_5"/>
          <p:cNvSpPr/>
          <p:nvPr/>
        </p:nvSpPr>
        <p:spPr>
          <a:xfrm>
            <a:off x="2002387" y="944005"/>
            <a:ext cx="10275000" cy="5200200"/>
          </a:xfrm>
          <a:prstGeom prst="rect">
            <a:avLst/>
          </a:prstGeom>
          <a:solidFill>
            <a:srgbClr val="FFDE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6" name="Google Shape;306;g2dca61dc348_0_5"/>
          <p:cNvSpPr txBox="1"/>
          <p:nvPr/>
        </p:nvSpPr>
        <p:spPr>
          <a:xfrm>
            <a:off x="3114675" y="359225"/>
            <a:ext cx="9077400" cy="585000"/>
          </a:xfrm>
          <a:prstGeom prst="rect">
            <a:avLst/>
          </a:prstGeom>
          <a:solidFill>
            <a:srgbClr val="00367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a:solidFill>
                  <a:schemeClr val="lt1"/>
                </a:solidFill>
                <a:latin typeface="Calibri"/>
                <a:ea typeface="Calibri"/>
                <a:cs typeface="Calibri"/>
                <a:sym typeface="Calibri"/>
              </a:rPr>
              <a:t>                  </a:t>
            </a:r>
            <a:r>
              <a:rPr lang="en-US" sz="3200" b="1" i="0" u="none" strike="noStrike" cap="none">
                <a:solidFill>
                  <a:schemeClr val="lt1"/>
                </a:solidFill>
                <a:latin typeface="Calibri"/>
                <a:ea typeface="Calibri"/>
                <a:cs typeface="Calibri"/>
                <a:sym typeface="Calibri"/>
              </a:rPr>
              <a:t>Current Events</a:t>
            </a:r>
            <a:endParaRPr sz="3200" b="1" i="1" u="none" strike="noStrike" cap="none">
              <a:solidFill>
                <a:schemeClr val="lt1"/>
              </a:solidFill>
              <a:latin typeface="Calibri"/>
              <a:ea typeface="Calibri"/>
              <a:cs typeface="Calibri"/>
              <a:sym typeface="Calibri"/>
            </a:endParaRPr>
          </a:p>
        </p:txBody>
      </p:sp>
      <p:sp>
        <p:nvSpPr>
          <p:cNvPr id="307" name="Google Shape;307;g2dca61dc348_0_5" descr="Briana as a medical technologist"/>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08" name="Google Shape;308;g2dca61dc348_0_5" descr="HOSA Brand – HOSA"/>
          <p:cNvPicPr preferRelativeResize="0"/>
          <p:nvPr/>
        </p:nvPicPr>
        <p:blipFill rotWithShape="1">
          <a:blip r:embed="rId4">
            <a:alphaModFix/>
          </a:blip>
          <a:srcRect/>
          <a:stretch/>
        </p:blipFill>
        <p:spPr>
          <a:xfrm>
            <a:off x="8972847" y="4735446"/>
            <a:ext cx="2711133" cy="1051409"/>
          </a:xfrm>
          <a:prstGeom prst="rect">
            <a:avLst/>
          </a:prstGeom>
          <a:noFill/>
          <a:ln>
            <a:noFill/>
          </a:ln>
        </p:spPr>
      </p:pic>
      <p:grpSp>
        <p:nvGrpSpPr>
          <p:cNvPr id="309" name="Google Shape;309;g2dca61dc348_0_5"/>
          <p:cNvGrpSpPr/>
          <p:nvPr/>
        </p:nvGrpSpPr>
        <p:grpSpPr>
          <a:xfrm>
            <a:off x="1122255" y="6354114"/>
            <a:ext cx="8055913" cy="421347"/>
            <a:chOff x="9134107" y="4239081"/>
            <a:chExt cx="3315600" cy="1312200"/>
          </a:xfrm>
        </p:grpSpPr>
        <p:sp>
          <p:nvSpPr>
            <p:cNvPr id="310" name="Google Shape;310;g2dca61dc348_0_5"/>
            <p:cNvSpPr/>
            <p:nvPr/>
          </p:nvSpPr>
          <p:spPr>
            <a:xfrm>
              <a:off x="9134107" y="4239081"/>
              <a:ext cx="3315600" cy="1312200"/>
            </a:xfrm>
            <a:prstGeom prst="roundRect">
              <a:avLst>
                <a:gd name="adj" fmla="val 16667"/>
              </a:avLst>
            </a:prstGeom>
            <a:solidFill>
              <a:srgbClr val="5271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1" name="Google Shape;311;g2dca61dc348_0_5"/>
            <p:cNvSpPr txBox="1"/>
            <p:nvPr/>
          </p:nvSpPr>
          <p:spPr>
            <a:xfrm>
              <a:off x="9255409" y="4377513"/>
              <a:ext cx="3180900" cy="1083900"/>
            </a:xfrm>
            <a:prstGeom prst="rect">
              <a:avLst/>
            </a:prstGeom>
            <a:noFill/>
            <a:ln>
              <a:noFill/>
            </a:ln>
          </p:spPr>
          <p:txBody>
            <a:bodyPr spcFirstLastPara="1" wrap="square" lIns="91425" tIns="45700" rIns="91425" bIns="45700" anchor="b" anchorCtr="0">
              <a:normAutofit lnSpcReduction="10000"/>
            </a:bodyPr>
            <a:lstStyle/>
            <a:p>
              <a:pPr marL="0" marR="0" lvl="0" indent="0" algn="ctr" rtl="0">
                <a:lnSpc>
                  <a:spcPct val="9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A great way to prepare students for competitive events!</a:t>
              </a:r>
              <a:endParaRPr sz="1400" b="0" i="0" u="none" strike="noStrike" cap="none">
                <a:solidFill>
                  <a:srgbClr val="000000"/>
                </a:solidFill>
                <a:latin typeface="Arial"/>
                <a:ea typeface="Arial"/>
                <a:cs typeface="Arial"/>
                <a:sym typeface="Arial"/>
              </a:endParaRPr>
            </a:p>
          </p:txBody>
        </p:sp>
      </p:grpSp>
      <p:sp>
        <p:nvSpPr>
          <p:cNvPr id="312" name="Google Shape;312;g2dca61dc348_0_5"/>
          <p:cNvSpPr txBox="1"/>
          <p:nvPr/>
        </p:nvSpPr>
        <p:spPr>
          <a:xfrm>
            <a:off x="9798346" y="6457890"/>
            <a:ext cx="6234600" cy="400200"/>
          </a:xfrm>
          <a:prstGeom prst="rect">
            <a:avLst/>
          </a:prstGeom>
          <a:noFill/>
          <a:ln>
            <a:noFill/>
          </a:ln>
        </p:spPr>
        <p:txBody>
          <a:bodyPr spcFirstLastPara="1" wrap="square" lIns="91425" tIns="45700" rIns="91425" bIns="45700" anchor="t" anchorCtr="0">
            <a:spAutoFit/>
          </a:bodyPr>
          <a:lstStyle/>
          <a:p>
            <a:pPr marL="165100" marR="0" lvl="0" indent="0" algn="l" rtl="0">
              <a:lnSpc>
                <a:spcPct val="100000"/>
              </a:lnSpc>
              <a:spcBef>
                <a:spcPts val="0"/>
              </a:spcBef>
              <a:spcAft>
                <a:spcPts val="0"/>
              </a:spcAft>
              <a:buClr>
                <a:srgbClr val="000000"/>
              </a:buClr>
              <a:buSzPts val="2000"/>
              <a:buFont typeface="Arial"/>
              <a:buNone/>
            </a:pPr>
            <a:r>
              <a:rPr lang="en-US" sz="2000" b="1" i="1" u="none" strike="noStrike" cap="none">
                <a:solidFill>
                  <a:srgbClr val="004AAD"/>
                </a:solidFill>
                <a:latin typeface="Calibri"/>
                <a:ea typeface="Calibri"/>
                <a:cs typeface="Calibri"/>
                <a:sym typeface="Calibri"/>
              </a:rPr>
              <a:t>Student Activity</a:t>
            </a:r>
            <a:endParaRPr sz="1400" b="0" i="0" u="none" strike="noStrike" cap="none">
              <a:solidFill>
                <a:srgbClr val="000000"/>
              </a:solidFill>
              <a:latin typeface="Arial"/>
              <a:ea typeface="Arial"/>
              <a:cs typeface="Arial"/>
              <a:sym typeface="Arial"/>
            </a:endParaRPr>
          </a:p>
        </p:txBody>
      </p:sp>
      <p:pic>
        <p:nvPicPr>
          <p:cNvPr id="313" name="Google Shape;313;g2dca61dc348_0_5"/>
          <p:cNvPicPr preferRelativeResize="0"/>
          <p:nvPr/>
        </p:nvPicPr>
        <p:blipFill rotWithShape="1">
          <a:blip r:embed="rId5">
            <a:alphaModFix/>
          </a:blip>
          <a:srcRect/>
          <a:stretch/>
        </p:blipFill>
        <p:spPr>
          <a:xfrm>
            <a:off x="493850" y="2298262"/>
            <a:ext cx="3394058" cy="2261487"/>
          </a:xfrm>
          <a:prstGeom prst="rect">
            <a:avLst/>
          </a:prstGeom>
          <a:noFill/>
          <a:ln>
            <a:noFill/>
          </a:ln>
          <a:effectLst>
            <a:outerShdw blurRad="50800" dist="38100" dir="8100000" algn="tr" rotWithShape="0">
              <a:srgbClr val="000000">
                <a:alpha val="40000"/>
              </a:srgbClr>
            </a:outerShdw>
          </a:effectLst>
        </p:spPr>
      </p:pic>
      <p:sp>
        <p:nvSpPr>
          <p:cNvPr id="314" name="Google Shape;314;g2dca61dc348_0_5"/>
          <p:cNvSpPr txBox="1"/>
          <p:nvPr/>
        </p:nvSpPr>
        <p:spPr>
          <a:xfrm>
            <a:off x="4239475" y="1549500"/>
            <a:ext cx="7196400" cy="2893800"/>
          </a:xfrm>
          <a:prstGeom prst="rect">
            <a:avLst/>
          </a:prstGeom>
          <a:noFill/>
          <a:ln>
            <a:noFill/>
          </a:ln>
        </p:spPr>
        <p:txBody>
          <a:bodyPr spcFirstLastPara="1" wrap="square" lIns="91425" tIns="45700" rIns="91425" bIns="45700" anchor="t" anchorCtr="0">
            <a:spAutoFit/>
          </a:bodyPr>
          <a:lstStyle/>
          <a:p>
            <a:pPr marL="450850" marR="0" lvl="0" indent="-336550" algn="l" rtl="0">
              <a:lnSpc>
                <a:spcPct val="100000"/>
              </a:lnSpc>
              <a:spcBef>
                <a:spcPts val="0"/>
              </a:spcBef>
              <a:spcAft>
                <a:spcPts val="0"/>
              </a:spcAft>
              <a:buClr>
                <a:srgbClr val="004AAD"/>
              </a:buClr>
              <a:buSzPts val="2600"/>
              <a:buFont typeface="Arial"/>
              <a:buChar char="•"/>
            </a:pPr>
            <a:r>
              <a:rPr lang="en-US" sz="2600" b="0" i="0" u="none" strike="noStrike" cap="none">
                <a:solidFill>
                  <a:srgbClr val="004AAD"/>
                </a:solidFill>
                <a:latin typeface="Calibri"/>
                <a:ea typeface="Calibri"/>
                <a:cs typeface="Calibri"/>
                <a:sym typeface="Calibri"/>
              </a:rPr>
              <a:t>How would you classify this “bug”? Is it endemic, epidemic, or pandemic?</a:t>
            </a:r>
            <a:endParaRPr sz="2200" b="0" i="0" u="none" strike="noStrike" cap="none">
              <a:solidFill>
                <a:srgbClr val="000000"/>
              </a:solidFill>
              <a:latin typeface="Arial"/>
              <a:ea typeface="Arial"/>
              <a:cs typeface="Arial"/>
              <a:sym typeface="Arial"/>
            </a:endParaRPr>
          </a:p>
          <a:p>
            <a:pPr marL="450850" marR="0" lvl="0" indent="-336550" algn="l" rtl="0">
              <a:lnSpc>
                <a:spcPct val="100000"/>
              </a:lnSpc>
              <a:spcBef>
                <a:spcPts val="0"/>
              </a:spcBef>
              <a:spcAft>
                <a:spcPts val="0"/>
              </a:spcAft>
              <a:buClr>
                <a:srgbClr val="004AAD"/>
              </a:buClr>
              <a:buSzPts val="2600"/>
              <a:buFont typeface="Arial"/>
              <a:buChar char="•"/>
            </a:pPr>
            <a:r>
              <a:rPr lang="en-US" sz="2600" b="0" i="0" u="none" strike="noStrike" cap="none">
                <a:solidFill>
                  <a:srgbClr val="004AAD"/>
                </a:solidFill>
                <a:latin typeface="Calibri"/>
                <a:ea typeface="Calibri"/>
                <a:cs typeface="Calibri"/>
                <a:sym typeface="Calibri"/>
              </a:rPr>
              <a:t>What signs and symptoms are healthcare workers looking for with this disease?</a:t>
            </a:r>
            <a:endParaRPr sz="2200" b="0" i="0" u="none" strike="noStrike" cap="none">
              <a:solidFill>
                <a:srgbClr val="000000"/>
              </a:solidFill>
              <a:latin typeface="Arial"/>
              <a:ea typeface="Arial"/>
              <a:cs typeface="Arial"/>
              <a:sym typeface="Arial"/>
            </a:endParaRPr>
          </a:p>
          <a:p>
            <a:pPr marL="450850" marR="0" lvl="0" indent="-336550" algn="l" rtl="0">
              <a:lnSpc>
                <a:spcPct val="100000"/>
              </a:lnSpc>
              <a:spcBef>
                <a:spcPts val="0"/>
              </a:spcBef>
              <a:spcAft>
                <a:spcPts val="0"/>
              </a:spcAft>
              <a:buClr>
                <a:srgbClr val="004AAD"/>
              </a:buClr>
              <a:buSzPts val="2600"/>
              <a:buFont typeface="Arial"/>
              <a:buChar char="•"/>
            </a:pPr>
            <a:r>
              <a:rPr lang="en-US" sz="2600" b="0" i="0" u="none" strike="noStrike" cap="none">
                <a:solidFill>
                  <a:srgbClr val="004AAD"/>
                </a:solidFill>
                <a:latin typeface="Calibri"/>
                <a:ea typeface="Calibri"/>
                <a:cs typeface="Calibri"/>
                <a:sym typeface="Calibri"/>
              </a:rPr>
              <a:t>What precautions are healthcare workers required to take?</a:t>
            </a:r>
            <a:endParaRPr sz="2200" b="0" i="0" u="none" strike="noStrike" cap="none">
              <a:solidFill>
                <a:srgbClr val="000000"/>
              </a:solidFill>
              <a:latin typeface="Arial"/>
              <a:ea typeface="Arial"/>
              <a:cs typeface="Arial"/>
              <a:sym typeface="Arial"/>
            </a:endParaRPr>
          </a:p>
          <a:p>
            <a:pPr marL="450850" marR="0" lvl="0" indent="-336550" algn="l" rtl="0">
              <a:lnSpc>
                <a:spcPct val="100000"/>
              </a:lnSpc>
              <a:spcBef>
                <a:spcPts val="0"/>
              </a:spcBef>
              <a:spcAft>
                <a:spcPts val="0"/>
              </a:spcAft>
              <a:buClr>
                <a:srgbClr val="004AAD"/>
              </a:buClr>
              <a:buSzPts val="2600"/>
              <a:buFont typeface="Arial"/>
              <a:buChar char="•"/>
            </a:pPr>
            <a:r>
              <a:rPr lang="en-US" sz="2600" b="0" i="0" u="none" strike="noStrike" cap="none">
                <a:solidFill>
                  <a:srgbClr val="004AAD"/>
                </a:solidFill>
                <a:latin typeface="Calibri"/>
                <a:ea typeface="Calibri"/>
                <a:cs typeface="Calibri"/>
                <a:sym typeface="Calibri"/>
              </a:rPr>
              <a:t>What treatments are available?</a:t>
            </a:r>
            <a:endParaRPr sz="2600" b="0" i="0" u="none" strike="noStrike" cap="none">
              <a:solidFill>
                <a:srgbClr val="004AAD"/>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15"/>
          <p:cNvSpPr/>
          <p:nvPr/>
        </p:nvSpPr>
        <p:spPr>
          <a:xfrm>
            <a:off x="3014074" y="2018631"/>
            <a:ext cx="6563064" cy="3692461"/>
          </a:xfrm>
          <a:prstGeom prst="rect">
            <a:avLst/>
          </a:prstGeom>
          <a:solidFill>
            <a:srgbClr val="FFDE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21" name="Google Shape;321;p15" descr="A yellow and blue background with blue and yellow lines&#10;&#10;Description automatically generated"/>
          <p:cNvPicPr preferRelativeResize="0"/>
          <p:nvPr/>
        </p:nvPicPr>
        <p:blipFill rotWithShape="1">
          <a:blip r:embed="rId3">
            <a:alphaModFix/>
          </a:blip>
          <a:srcRect r="47778"/>
          <a:stretch/>
        </p:blipFill>
        <p:spPr>
          <a:xfrm>
            <a:off x="0" y="15526"/>
            <a:ext cx="3114674" cy="6858000"/>
          </a:xfrm>
          <a:prstGeom prst="rect">
            <a:avLst/>
          </a:prstGeom>
          <a:noFill/>
          <a:ln>
            <a:noFill/>
          </a:ln>
        </p:spPr>
      </p:pic>
      <p:sp>
        <p:nvSpPr>
          <p:cNvPr id="322" name="Google Shape;322;p15"/>
          <p:cNvSpPr/>
          <p:nvPr/>
        </p:nvSpPr>
        <p:spPr>
          <a:xfrm>
            <a:off x="1870301" y="944005"/>
            <a:ext cx="3921917" cy="5913995"/>
          </a:xfrm>
          <a:prstGeom prst="rect">
            <a:avLst/>
          </a:prstGeom>
          <a:solidFill>
            <a:srgbClr val="FFDE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3" name="Google Shape;323;p15"/>
          <p:cNvSpPr txBox="1"/>
          <p:nvPr/>
        </p:nvSpPr>
        <p:spPr>
          <a:xfrm>
            <a:off x="160950" y="269275"/>
            <a:ext cx="12030900" cy="585000"/>
          </a:xfrm>
          <a:prstGeom prst="rect">
            <a:avLst/>
          </a:prstGeom>
          <a:solidFill>
            <a:srgbClr val="00367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Calibri"/>
                <a:ea typeface="Calibri"/>
                <a:cs typeface="Calibri"/>
                <a:sym typeface="Calibri"/>
              </a:rPr>
              <a:t>Mini Lessons </a:t>
            </a:r>
            <a:r>
              <a:rPr lang="en-US" sz="2400" b="1" i="0" u="none" strike="noStrike" cap="none">
                <a:solidFill>
                  <a:schemeClr val="lt1"/>
                </a:solidFill>
                <a:latin typeface="Calibri"/>
                <a:ea typeface="Calibri"/>
                <a:cs typeface="Calibri"/>
                <a:sym typeface="Calibri"/>
              </a:rPr>
              <a:t>(Ex. Résumé Building—Your Passport to Success)</a:t>
            </a:r>
            <a:endParaRPr sz="2400" b="1" i="1" u="none" strike="noStrike" cap="none">
              <a:solidFill>
                <a:schemeClr val="lt1"/>
              </a:solidFill>
              <a:latin typeface="Calibri"/>
              <a:ea typeface="Calibri"/>
              <a:cs typeface="Calibri"/>
              <a:sym typeface="Calibri"/>
            </a:endParaRPr>
          </a:p>
        </p:txBody>
      </p:sp>
      <p:sp>
        <p:nvSpPr>
          <p:cNvPr id="324" name="Google Shape;324;p15" descr="Briana as a medical technologist"/>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5" name="Google Shape;325;p15"/>
          <p:cNvSpPr txBox="1"/>
          <p:nvPr/>
        </p:nvSpPr>
        <p:spPr>
          <a:xfrm>
            <a:off x="10728667" y="6013143"/>
            <a:ext cx="1463333" cy="707886"/>
          </a:xfrm>
          <a:prstGeom prst="rect">
            <a:avLst/>
          </a:prstGeom>
          <a:noFill/>
          <a:ln>
            <a:noFill/>
          </a:ln>
        </p:spPr>
        <p:txBody>
          <a:bodyPr spcFirstLastPara="1" wrap="square" lIns="91425" tIns="45700" rIns="91425" bIns="45700" anchor="t" anchorCtr="0">
            <a:spAutoFit/>
          </a:bodyPr>
          <a:lstStyle/>
          <a:p>
            <a:pPr marL="165100" marR="0" lvl="0" indent="0" algn="l" rtl="0">
              <a:lnSpc>
                <a:spcPct val="100000"/>
              </a:lnSpc>
              <a:spcBef>
                <a:spcPts val="0"/>
              </a:spcBef>
              <a:spcAft>
                <a:spcPts val="0"/>
              </a:spcAft>
              <a:buClr>
                <a:srgbClr val="000000"/>
              </a:buClr>
              <a:buSzPts val="2000"/>
              <a:buFont typeface="Arial"/>
              <a:buNone/>
            </a:pPr>
            <a:r>
              <a:rPr lang="en-US" sz="2000" b="1" i="1" u="none" strike="noStrike" cap="none">
                <a:solidFill>
                  <a:srgbClr val="004AAD"/>
                </a:solidFill>
                <a:latin typeface="Calibri"/>
                <a:ea typeface="Calibri"/>
                <a:cs typeface="Calibri"/>
                <a:sym typeface="Calibri"/>
              </a:rPr>
              <a:t>Teacher Resource</a:t>
            </a:r>
            <a:endParaRPr sz="1400" b="0" i="0" u="none" strike="noStrike" cap="none">
              <a:solidFill>
                <a:srgbClr val="000000"/>
              </a:solidFill>
              <a:latin typeface="Arial"/>
              <a:ea typeface="Arial"/>
              <a:cs typeface="Arial"/>
              <a:sym typeface="Arial"/>
            </a:endParaRPr>
          </a:p>
        </p:txBody>
      </p:sp>
      <p:pic>
        <p:nvPicPr>
          <p:cNvPr id="326" name="Google Shape;326;p15"/>
          <p:cNvPicPr preferRelativeResize="0"/>
          <p:nvPr/>
        </p:nvPicPr>
        <p:blipFill rotWithShape="1">
          <a:blip r:embed="rId4">
            <a:alphaModFix/>
          </a:blip>
          <a:srcRect/>
          <a:stretch/>
        </p:blipFill>
        <p:spPr>
          <a:xfrm>
            <a:off x="-27460" y="1228287"/>
            <a:ext cx="6409441" cy="3586580"/>
          </a:xfrm>
          <a:prstGeom prst="rect">
            <a:avLst/>
          </a:prstGeom>
          <a:noFill/>
          <a:ln>
            <a:noFill/>
          </a:ln>
          <a:effectLst>
            <a:outerShdw blurRad="50800" dist="38100" dir="8100000" algn="tr" rotWithShape="0">
              <a:srgbClr val="000000">
                <a:alpha val="40000"/>
              </a:srgbClr>
            </a:outerShdw>
          </a:effectLst>
        </p:spPr>
      </p:pic>
      <p:pic>
        <p:nvPicPr>
          <p:cNvPr id="327" name="Google Shape;327;p15"/>
          <p:cNvPicPr preferRelativeResize="0"/>
          <p:nvPr/>
        </p:nvPicPr>
        <p:blipFill rotWithShape="1">
          <a:blip r:embed="rId5">
            <a:alphaModFix/>
          </a:blip>
          <a:srcRect b="13290"/>
          <a:stretch/>
        </p:blipFill>
        <p:spPr>
          <a:xfrm>
            <a:off x="4984971" y="4388434"/>
            <a:ext cx="5572395" cy="2332595"/>
          </a:xfrm>
          <a:prstGeom prst="rect">
            <a:avLst/>
          </a:prstGeom>
          <a:noFill/>
          <a:ln>
            <a:noFill/>
          </a:ln>
          <a:effectLst>
            <a:outerShdw blurRad="50800" dist="38100" dir="8100000" algn="tr" rotWithShape="0">
              <a:srgbClr val="000000">
                <a:alpha val="40000"/>
              </a:srgbClr>
            </a:outerShdw>
          </a:effectLst>
        </p:spPr>
      </p:pic>
      <p:pic>
        <p:nvPicPr>
          <p:cNvPr id="328" name="Google Shape;328;p15"/>
          <p:cNvPicPr preferRelativeResize="0"/>
          <p:nvPr/>
        </p:nvPicPr>
        <p:blipFill rotWithShape="1">
          <a:blip r:embed="rId6">
            <a:alphaModFix/>
          </a:blip>
          <a:srcRect/>
          <a:stretch/>
        </p:blipFill>
        <p:spPr>
          <a:xfrm>
            <a:off x="6898532" y="1214234"/>
            <a:ext cx="5102171" cy="2924184"/>
          </a:xfrm>
          <a:prstGeom prst="rect">
            <a:avLst/>
          </a:prstGeom>
          <a:noFill/>
          <a:ln>
            <a:noFill/>
          </a:ln>
          <a:effectLst>
            <a:outerShdw blurRad="50800" dist="38100" dir="8100000" algn="tr" rotWithShape="0">
              <a:srgbClr val="000000">
                <a:alpha val="40000"/>
              </a:srgbClr>
            </a:outerShdw>
          </a:effectLst>
        </p:spPr>
      </p:pic>
      <p:sp>
        <p:nvSpPr>
          <p:cNvPr id="329" name="Google Shape;329;p15"/>
          <p:cNvSpPr txBox="1"/>
          <p:nvPr/>
        </p:nvSpPr>
        <p:spPr>
          <a:xfrm>
            <a:off x="728159" y="4969274"/>
            <a:ext cx="5215441" cy="1938992"/>
          </a:xfrm>
          <a:prstGeom prst="rect">
            <a:avLst/>
          </a:prstGeom>
          <a:noFill/>
          <a:ln>
            <a:noFill/>
          </a:ln>
        </p:spPr>
        <p:txBody>
          <a:bodyPr spcFirstLastPara="1" wrap="square" lIns="91425" tIns="45700" rIns="91425" bIns="45700" anchor="t" anchorCtr="0">
            <a:spAutoFit/>
          </a:bodyPr>
          <a:lstStyle/>
          <a:p>
            <a:pPr marL="465138" marR="0" lvl="0" indent="-300038" algn="l" rtl="0">
              <a:lnSpc>
                <a:spcPct val="100000"/>
              </a:lnSpc>
              <a:spcBef>
                <a:spcPts val="0"/>
              </a:spcBef>
              <a:spcAft>
                <a:spcPts val="0"/>
              </a:spcAft>
              <a:buClr>
                <a:srgbClr val="004AAD"/>
              </a:buClr>
              <a:buSzPts val="2400"/>
              <a:buFont typeface="Arial"/>
              <a:buChar char="•"/>
            </a:pPr>
            <a:r>
              <a:rPr lang="en-US" sz="2400" b="1" i="0" u="none" strike="noStrike" cap="none">
                <a:solidFill>
                  <a:srgbClr val="004AAD"/>
                </a:solidFill>
                <a:latin typeface="Calibri"/>
                <a:ea typeface="Calibri"/>
                <a:cs typeface="Calibri"/>
                <a:sym typeface="Calibri"/>
              </a:rPr>
              <a:t>Writing Thank You Notes</a:t>
            </a:r>
            <a:endParaRPr sz="1400" b="0" i="0" u="none" strike="noStrike" cap="none">
              <a:solidFill>
                <a:srgbClr val="000000"/>
              </a:solidFill>
              <a:latin typeface="Arial"/>
              <a:ea typeface="Arial"/>
              <a:cs typeface="Arial"/>
              <a:sym typeface="Arial"/>
            </a:endParaRPr>
          </a:p>
          <a:p>
            <a:pPr marL="465138" marR="0" lvl="0" indent="-300038" algn="l" rtl="0">
              <a:lnSpc>
                <a:spcPct val="100000"/>
              </a:lnSpc>
              <a:spcBef>
                <a:spcPts val="0"/>
              </a:spcBef>
              <a:spcAft>
                <a:spcPts val="0"/>
              </a:spcAft>
              <a:buClr>
                <a:srgbClr val="004AAD"/>
              </a:buClr>
              <a:buSzPts val="2400"/>
              <a:buFont typeface="Arial"/>
              <a:buChar char="•"/>
            </a:pPr>
            <a:r>
              <a:rPr lang="en-US" sz="2400" b="1" i="0" u="none" strike="noStrike" cap="none">
                <a:solidFill>
                  <a:srgbClr val="004AAD"/>
                </a:solidFill>
                <a:latin typeface="Calibri"/>
                <a:ea typeface="Calibri"/>
                <a:cs typeface="Calibri"/>
                <a:sym typeface="Calibri"/>
              </a:rPr>
              <a:t>Vital Signs </a:t>
            </a:r>
            <a:r>
              <a:rPr lang="en-US" sz="1600" b="0" i="0" u="none" strike="noStrike" cap="none">
                <a:solidFill>
                  <a:srgbClr val="004AAD"/>
                </a:solidFill>
                <a:latin typeface="Calibri"/>
                <a:ea typeface="Calibri"/>
                <a:cs typeface="Calibri"/>
                <a:sym typeface="Calibri"/>
              </a:rPr>
              <a:t>(including normal values)</a:t>
            </a:r>
            <a:endParaRPr sz="1400" b="0" i="0" u="none" strike="noStrike" cap="none">
              <a:solidFill>
                <a:srgbClr val="000000"/>
              </a:solidFill>
              <a:latin typeface="Arial"/>
              <a:ea typeface="Arial"/>
              <a:cs typeface="Arial"/>
              <a:sym typeface="Arial"/>
            </a:endParaRPr>
          </a:p>
          <a:p>
            <a:pPr marL="465138" marR="0" lvl="0" indent="-300038" algn="l" rtl="0">
              <a:lnSpc>
                <a:spcPct val="100000"/>
              </a:lnSpc>
              <a:spcBef>
                <a:spcPts val="0"/>
              </a:spcBef>
              <a:spcAft>
                <a:spcPts val="0"/>
              </a:spcAft>
              <a:buClr>
                <a:srgbClr val="004AAD"/>
              </a:buClr>
              <a:buSzPts val="2400"/>
              <a:buFont typeface="Arial"/>
              <a:buChar char="•"/>
            </a:pPr>
            <a:r>
              <a:rPr lang="en-US" sz="2400" b="1" i="0" u="none" strike="noStrike" cap="none">
                <a:solidFill>
                  <a:srgbClr val="004AAD"/>
                </a:solidFill>
                <a:latin typeface="Calibri"/>
                <a:ea typeface="Calibri"/>
                <a:cs typeface="Calibri"/>
                <a:sym typeface="Calibri"/>
              </a:rPr>
              <a:t>Positioning</a:t>
            </a:r>
            <a:endParaRPr sz="1400" b="0" i="0" u="none" strike="noStrike" cap="none">
              <a:solidFill>
                <a:srgbClr val="000000"/>
              </a:solidFill>
              <a:latin typeface="Arial"/>
              <a:ea typeface="Arial"/>
              <a:cs typeface="Arial"/>
              <a:sym typeface="Arial"/>
            </a:endParaRPr>
          </a:p>
          <a:p>
            <a:pPr marL="465138" marR="0" lvl="0" indent="-300038" algn="l" rtl="0">
              <a:lnSpc>
                <a:spcPct val="100000"/>
              </a:lnSpc>
              <a:spcBef>
                <a:spcPts val="0"/>
              </a:spcBef>
              <a:spcAft>
                <a:spcPts val="0"/>
              </a:spcAft>
              <a:buClr>
                <a:srgbClr val="004AAD"/>
              </a:buClr>
              <a:buSzPts val="2400"/>
              <a:buFont typeface="Arial"/>
              <a:buChar char="•"/>
            </a:pPr>
            <a:r>
              <a:rPr lang="en-US" sz="2400" b="1" i="0" u="none" strike="noStrike" cap="none">
                <a:solidFill>
                  <a:srgbClr val="004AAD"/>
                </a:solidFill>
                <a:latin typeface="Calibri"/>
                <a:ea typeface="Calibri"/>
                <a:cs typeface="Calibri"/>
                <a:sym typeface="Calibri"/>
              </a:rPr>
              <a:t>Height/Weight</a:t>
            </a:r>
            <a:endParaRPr sz="1400" b="0" i="0" u="none" strike="noStrike" cap="none">
              <a:solidFill>
                <a:srgbClr val="000000"/>
              </a:solidFill>
              <a:latin typeface="Arial"/>
              <a:ea typeface="Arial"/>
              <a:cs typeface="Arial"/>
              <a:sym typeface="Arial"/>
            </a:endParaRPr>
          </a:p>
          <a:p>
            <a:pPr marL="16510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004AAD"/>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2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9">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p16" descr="A yellow and blue background with blue and yellow lines&#10;&#10;Description automatically generated"/>
          <p:cNvPicPr preferRelativeResize="0"/>
          <p:nvPr/>
        </p:nvPicPr>
        <p:blipFill rotWithShape="1">
          <a:blip r:embed="rId3">
            <a:alphaModFix/>
          </a:blip>
          <a:srcRect r="47778"/>
          <a:stretch/>
        </p:blipFill>
        <p:spPr>
          <a:xfrm>
            <a:off x="0" y="15526"/>
            <a:ext cx="3114674" cy="6858000"/>
          </a:xfrm>
          <a:prstGeom prst="rect">
            <a:avLst/>
          </a:prstGeom>
          <a:noFill/>
          <a:ln>
            <a:noFill/>
          </a:ln>
        </p:spPr>
      </p:pic>
      <p:sp>
        <p:nvSpPr>
          <p:cNvPr id="336" name="Google Shape;336;p16"/>
          <p:cNvSpPr/>
          <p:nvPr/>
        </p:nvSpPr>
        <p:spPr>
          <a:xfrm>
            <a:off x="2002388" y="1298912"/>
            <a:ext cx="5523828" cy="4510362"/>
          </a:xfrm>
          <a:prstGeom prst="rect">
            <a:avLst/>
          </a:prstGeom>
          <a:solidFill>
            <a:srgbClr val="FFDE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7" name="Google Shape;337;p16"/>
          <p:cNvSpPr txBox="1"/>
          <p:nvPr/>
        </p:nvSpPr>
        <p:spPr>
          <a:xfrm>
            <a:off x="297975" y="359225"/>
            <a:ext cx="11894100" cy="585000"/>
          </a:xfrm>
          <a:prstGeom prst="rect">
            <a:avLst/>
          </a:prstGeom>
          <a:solidFill>
            <a:srgbClr val="00367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Calibri"/>
                <a:ea typeface="Calibri"/>
                <a:cs typeface="Calibri"/>
                <a:sym typeface="Calibri"/>
              </a:rPr>
              <a:t>Encourage Students to Play the Role of the Educator</a:t>
            </a:r>
            <a:endParaRPr sz="3200" b="1" i="1" u="none" strike="noStrike" cap="none">
              <a:solidFill>
                <a:schemeClr val="lt1"/>
              </a:solidFill>
              <a:latin typeface="Calibri"/>
              <a:ea typeface="Calibri"/>
              <a:cs typeface="Calibri"/>
              <a:sym typeface="Calibri"/>
            </a:endParaRPr>
          </a:p>
        </p:txBody>
      </p:sp>
      <p:sp>
        <p:nvSpPr>
          <p:cNvPr id="338" name="Google Shape;338;p16" descr="Briana as a medical technologist"/>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339" name="Google Shape;339;p16"/>
          <p:cNvGrpSpPr/>
          <p:nvPr/>
        </p:nvGrpSpPr>
        <p:grpSpPr>
          <a:xfrm>
            <a:off x="1121963" y="5789524"/>
            <a:ext cx="8981409" cy="1083996"/>
            <a:chOff x="9134107" y="4565321"/>
            <a:chExt cx="3696558" cy="1083996"/>
          </a:xfrm>
        </p:grpSpPr>
        <p:sp>
          <p:nvSpPr>
            <p:cNvPr id="340" name="Google Shape;340;p16"/>
            <p:cNvSpPr/>
            <p:nvPr/>
          </p:nvSpPr>
          <p:spPr>
            <a:xfrm>
              <a:off x="9134107" y="4585071"/>
              <a:ext cx="3696558" cy="966063"/>
            </a:xfrm>
            <a:prstGeom prst="roundRect">
              <a:avLst>
                <a:gd name="adj" fmla="val 16667"/>
              </a:avLst>
            </a:prstGeom>
            <a:solidFill>
              <a:srgbClr val="5271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1" name="Google Shape;341;p16"/>
            <p:cNvSpPr txBox="1"/>
            <p:nvPr/>
          </p:nvSpPr>
          <p:spPr>
            <a:xfrm>
              <a:off x="9177294" y="4565321"/>
              <a:ext cx="3610183" cy="1083996"/>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Useful as its own rotation when you can’t go offsite.</a:t>
              </a:r>
              <a:endParaRPr sz="1400" b="0" i="0" u="none" strike="noStrike" cap="none">
                <a:solidFill>
                  <a:srgbClr val="000000"/>
                </a:solidFill>
                <a:latin typeface="Arial"/>
                <a:ea typeface="Arial"/>
                <a:cs typeface="Arial"/>
                <a:sym typeface="Arial"/>
              </a:endParaRPr>
            </a:p>
          </p:txBody>
        </p:sp>
      </p:grpSp>
      <p:sp>
        <p:nvSpPr>
          <p:cNvPr id="342" name="Google Shape;342;p16"/>
          <p:cNvSpPr txBox="1"/>
          <p:nvPr/>
        </p:nvSpPr>
        <p:spPr>
          <a:xfrm>
            <a:off x="9998439" y="6424319"/>
            <a:ext cx="6234543" cy="400110"/>
          </a:xfrm>
          <a:prstGeom prst="rect">
            <a:avLst/>
          </a:prstGeom>
          <a:noFill/>
          <a:ln>
            <a:noFill/>
          </a:ln>
        </p:spPr>
        <p:txBody>
          <a:bodyPr spcFirstLastPara="1" wrap="square" lIns="91425" tIns="45700" rIns="91425" bIns="45700" anchor="t" anchorCtr="0">
            <a:spAutoFit/>
          </a:bodyPr>
          <a:lstStyle/>
          <a:p>
            <a:pPr marL="165100" marR="0" lvl="0" indent="0" algn="l" rtl="0">
              <a:lnSpc>
                <a:spcPct val="100000"/>
              </a:lnSpc>
              <a:spcBef>
                <a:spcPts val="0"/>
              </a:spcBef>
              <a:spcAft>
                <a:spcPts val="0"/>
              </a:spcAft>
              <a:buClr>
                <a:srgbClr val="000000"/>
              </a:buClr>
              <a:buSzPts val="2000"/>
              <a:buFont typeface="Arial"/>
              <a:buNone/>
            </a:pPr>
            <a:r>
              <a:rPr lang="en-US" sz="2000" b="1" i="1" u="none" strike="noStrike" cap="none">
                <a:solidFill>
                  <a:srgbClr val="004AAD"/>
                </a:solidFill>
                <a:latin typeface="Calibri"/>
                <a:ea typeface="Calibri"/>
                <a:cs typeface="Calibri"/>
                <a:sym typeface="Calibri"/>
              </a:rPr>
              <a:t>Student Activity</a:t>
            </a:r>
            <a:endParaRPr sz="1400" b="0" i="0" u="none" strike="noStrike" cap="none">
              <a:solidFill>
                <a:srgbClr val="000000"/>
              </a:solidFill>
              <a:latin typeface="Arial"/>
              <a:ea typeface="Arial"/>
              <a:cs typeface="Arial"/>
              <a:sym typeface="Arial"/>
            </a:endParaRPr>
          </a:p>
        </p:txBody>
      </p:sp>
      <p:pic>
        <p:nvPicPr>
          <p:cNvPr id="343" name="Google Shape;343;p16"/>
          <p:cNvPicPr preferRelativeResize="0"/>
          <p:nvPr/>
        </p:nvPicPr>
        <p:blipFill rotWithShape="1">
          <a:blip r:embed="rId4">
            <a:alphaModFix/>
          </a:blip>
          <a:srcRect/>
          <a:stretch/>
        </p:blipFill>
        <p:spPr>
          <a:xfrm>
            <a:off x="1388103" y="1541823"/>
            <a:ext cx="5845036" cy="3892794"/>
          </a:xfrm>
          <a:prstGeom prst="rect">
            <a:avLst/>
          </a:prstGeom>
          <a:noFill/>
          <a:ln>
            <a:noFill/>
          </a:ln>
        </p:spPr>
      </p:pic>
      <p:sp>
        <p:nvSpPr>
          <p:cNvPr id="344" name="Google Shape;344;p16"/>
          <p:cNvSpPr txBox="1"/>
          <p:nvPr/>
        </p:nvSpPr>
        <p:spPr>
          <a:xfrm>
            <a:off x="8066875" y="1816200"/>
            <a:ext cx="3386100" cy="3157800"/>
          </a:xfrm>
          <a:prstGeom prst="rect">
            <a:avLst/>
          </a:prstGeom>
          <a:solidFill>
            <a:srgbClr val="5CE1E6"/>
          </a:solidFill>
          <a:ln>
            <a:noFill/>
          </a:ln>
        </p:spPr>
        <p:txBody>
          <a:bodyPr spcFirstLastPara="1" wrap="square" lIns="91425" tIns="91425" rIns="91425" bIns="91425" anchor="t" anchorCtr="0">
            <a:noAutofit/>
          </a:bodyPr>
          <a:lstStyle/>
          <a:p>
            <a:pPr marL="457200" lvl="0" indent="0" algn="l" rtl="0">
              <a:spcBef>
                <a:spcPts val="0"/>
              </a:spcBef>
              <a:spcAft>
                <a:spcPts val="0"/>
              </a:spcAft>
              <a:buNone/>
            </a:pPr>
            <a:r>
              <a:rPr lang="en-US" sz="2400" b="1">
                <a:solidFill>
                  <a:schemeClr val="dk1"/>
                </a:solidFill>
                <a:latin typeface="Calibri"/>
                <a:ea typeface="Calibri"/>
                <a:cs typeface="Calibri"/>
                <a:sym typeface="Calibri"/>
              </a:rPr>
              <a:t>Education Examples</a:t>
            </a:r>
            <a:endParaRPr sz="2400" b="1">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Preschool students</a:t>
            </a: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Elementary students</a:t>
            </a: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Middle school students</a:t>
            </a: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High school students</a:t>
            </a: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Community members</a:t>
            </a: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Senior citizens</a:t>
            </a:r>
            <a:endParaRPr sz="24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50" name="Google Shape;350;p17" descr="A yellow and blue background with blue and yellow lines&#10;&#10;Description automatically generated"/>
          <p:cNvPicPr preferRelativeResize="0"/>
          <p:nvPr/>
        </p:nvPicPr>
        <p:blipFill rotWithShape="1">
          <a:blip r:embed="rId3">
            <a:alphaModFix/>
          </a:blip>
          <a:srcRect r="47778"/>
          <a:stretch/>
        </p:blipFill>
        <p:spPr>
          <a:xfrm>
            <a:off x="0" y="15526"/>
            <a:ext cx="3114674" cy="6858000"/>
          </a:xfrm>
          <a:prstGeom prst="rect">
            <a:avLst/>
          </a:prstGeom>
          <a:noFill/>
          <a:ln>
            <a:noFill/>
          </a:ln>
        </p:spPr>
      </p:pic>
      <p:sp>
        <p:nvSpPr>
          <p:cNvPr id="351" name="Google Shape;351;p17"/>
          <p:cNvSpPr/>
          <p:nvPr/>
        </p:nvSpPr>
        <p:spPr>
          <a:xfrm>
            <a:off x="2797047" y="1870725"/>
            <a:ext cx="3732707" cy="4365184"/>
          </a:xfrm>
          <a:prstGeom prst="rect">
            <a:avLst/>
          </a:prstGeom>
          <a:solidFill>
            <a:srgbClr val="FFDE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2" name="Google Shape;352;p17"/>
          <p:cNvSpPr txBox="1"/>
          <p:nvPr/>
        </p:nvSpPr>
        <p:spPr>
          <a:xfrm>
            <a:off x="402400" y="359225"/>
            <a:ext cx="11789700" cy="585000"/>
          </a:xfrm>
          <a:prstGeom prst="rect">
            <a:avLst/>
          </a:prstGeom>
          <a:solidFill>
            <a:srgbClr val="00367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Calibri"/>
                <a:ea typeface="Calibri"/>
                <a:cs typeface="Calibri"/>
                <a:sym typeface="Calibri"/>
              </a:rPr>
              <a:t>Pre-Clinical Worksheet</a:t>
            </a:r>
            <a:endParaRPr sz="3200" b="1" i="1" u="none" strike="noStrike" cap="none">
              <a:solidFill>
                <a:schemeClr val="lt1"/>
              </a:solidFill>
              <a:latin typeface="Calibri"/>
              <a:ea typeface="Calibri"/>
              <a:cs typeface="Calibri"/>
              <a:sym typeface="Calibri"/>
            </a:endParaRPr>
          </a:p>
        </p:txBody>
      </p:sp>
      <p:sp>
        <p:nvSpPr>
          <p:cNvPr id="353" name="Google Shape;353;p17" descr="Briana as a medical technologist"/>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4" name="Google Shape;354;p17"/>
          <p:cNvSpPr txBox="1"/>
          <p:nvPr/>
        </p:nvSpPr>
        <p:spPr>
          <a:xfrm>
            <a:off x="10825631" y="6122692"/>
            <a:ext cx="1853534" cy="707886"/>
          </a:xfrm>
          <a:prstGeom prst="rect">
            <a:avLst/>
          </a:prstGeom>
          <a:noFill/>
          <a:ln>
            <a:noFill/>
          </a:ln>
        </p:spPr>
        <p:txBody>
          <a:bodyPr spcFirstLastPara="1" wrap="square" lIns="91425" tIns="45700" rIns="91425" bIns="45700" anchor="t" anchorCtr="0">
            <a:spAutoFit/>
          </a:bodyPr>
          <a:lstStyle/>
          <a:p>
            <a:pPr marL="165100" marR="0" lvl="0" indent="0" algn="l" rtl="0">
              <a:lnSpc>
                <a:spcPct val="100000"/>
              </a:lnSpc>
              <a:spcBef>
                <a:spcPts val="0"/>
              </a:spcBef>
              <a:spcAft>
                <a:spcPts val="0"/>
              </a:spcAft>
              <a:buClr>
                <a:srgbClr val="000000"/>
              </a:buClr>
              <a:buSzPts val="2000"/>
              <a:buFont typeface="Arial"/>
              <a:buNone/>
            </a:pPr>
            <a:r>
              <a:rPr lang="en-US" sz="2000" b="1" i="1" u="none" strike="noStrike" cap="none">
                <a:solidFill>
                  <a:srgbClr val="004AAD"/>
                </a:solidFill>
                <a:latin typeface="Calibri"/>
                <a:ea typeface="Calibri"/>
                <a:cs typeface="Calibri"/>
                <a:sym typeface="Calibri"/>
              </a:rPr>
              <a:t>Student Activity</a:t>
            </a:r>
            <a:endParaRPr sz="1400" b="0" i="0" u="none" strike="noStrike" cap="none">
              <a:solidFill>
                <a:srgbClr val="000000"/>
              </a:solidFill>
              <a:latin typeface="Arial"/>
              <a:ea typeface="Arial"/>
              <a:cs typeface="Arial"/>
              <a:sym typeface="Arial"/>
            </a:endParaRPr>
          </a:p>
        </p:txBody>
      </p:sp>
      <p:sp>
        <p:nvSpPr>
          <p:cNvPr id="355" name="Google Shape;355;p17"/>
          <p:cNvSpPr/>
          <p:nvPr/>
        </p:nvSpPr>
        <p:spPr>
          <a:xfrm>
            <a:off x="5742247" y="2688555"/>
            <a:ext cx="4539107" cy="4142023"/>
          </a:xfrm>
          <a:prstGeom prst="rect">
            <a:avLst/>
          </a:prstGeom>
          <a:solidFill>
            <a:srgbClr val="FFDE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56" name="Google Shape;356;p17"/>
          <p:cNvPicPr preferRelativeResize="0"/>
          <p:nvPr/>
        </p:nvPicPr>
        <p:blipFill rotWithShape="1">
          <a:blip r:embed="rId4">
            <a:alphaModFix/>
          </a:blip>
          <a:srcRect/>
          <a:stretch/>
        </p:blipFill>
        <p:spPr>
          <a:xfrm>
            <a:off x="5883454" y="2966478"/>
            <a:ext cx="4256692" cy="3691467"/>
          </a:xfrm>
          <a:prstGeom prst="rect">
            <a:avLst/>
          </a:prstGeom>
          <a:noFill/>
          <a:ln>
            <a:noFill/>
          </a:ln>
        </p:spPr>
      </p:pic>
      <p:sp>
        <p:nvSpPr>
          <p:cNvPr id="357" name="Google Shape;357;p17"/>
          <p:cNvSpPr txBox="1"/>
          <p:nvPr/>
        </p:nvSpPr>
        <p:spPr>
          <a:xfrm>
            <a:off x="344961" y="2093885"/>
            <a:ext cx="6043586" cy="4031873"/>
          </a:xfrm>
          <a:prstGeom prst="rect">
            <a:avLst/>
          </a:prstGeom>
          <a:noFill/>
          <a:ln>
            <a:noFill/>
          </a:ln>
        </p:spPr>
        <p:txBody>
          <a:bodyPr spcFirstLastPara="1" wrap="square" lIns="91425" tIns="45700" rIns="91425" bIns="45700" anchor="t" anchorCtr="0">
            <a:spAutoFit/>
          </a:bodyPr>
          <a:lstStyle/>
          <a:p>
            <a:pPr marL="16510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4AAD"/>
                </a:solidFill>
                <a:latin typeface="Calibri"/>
                <a:ea typeface="Calibri"/>
                <a:cs typeface="Calibri"/>
                <a:sym typeface="Calibri"/>
              </a:rPr>
              <a:t>Designed for a Specialty</a:t>
            </a:r>
            <a:r>
              <a:rPr lang="en-US" sz="2800" b="0" i="0" u="none" strike="noStrike" cap="none">
                <a:solidFill>
                  <a:srgbClr val="004AAD"/>
                </a:solidFill>
                <a:latin typeface="Calibri"/>
                <a:ea typeface="Calibri"/>
                <a:cs typeface="Calibri"/>
                <a:sym typeface="Calibri"/>
              </a:rPr>
              <a:t> </a:t>
            </a:r>
            <a:r>
              <a:rPr lang="en-US" sz="2400" b="0" i="0" u="none" strike="noStrike" cap="none">
                <a:solidFill>
                  <a:srgbClr val="004AAD"/>
                </a:solidFill>
                <a:latin typeface="Calibri"/>
                <a:ea typeface="Calibri"/>
                <a:cs typeface="Calibri"/>
                <a:sym typeface="Calibri"/>
              </a:rPr>
              <a:t>(Ex. Urology)</a:t>
            </a:r>
            <a:endParaRPr sz="1400" b="0" i="0" u="none" strike="noStrike" cap="none">
              <a:solidFill>
                <a:srgbClr val="000000"/>
              </a:solidFill>
              <a:latin typeface="Arial"/>
              <a:ea typeface="Arial"/>
              <a:cs typeface="Arial"/>
              <a:sym typeface="Arial"/>
            </a:endParaRPr>
          </a:p>
          <a:p>
            <a:pPr marL="622300" marR="0" lvl="0" indent="-457200" algn="l" rtl="0">
              <a:lnSpc>
                <a:spcPct val="100000"/>
              </a:lnSpc>
              <a:spcBef>
                <a:spcPts val="0"/>
              </a:spcBef>
              <a:spcAft>
                <a:spcPts val="0"/>
              </a:spcAft>
              <a:buClr>
                <a:srgbClr val="004AAD"/>
              </a:buClr>
              <a:buSzPts val="2400"/>
              <a:buFont typeface="Arial"/>
              <a:buChar char="•"/>
            </a:pPr>
            <a:r>
              <a:rPr lang="en-US" sz="2400" b="1" i="0" u="none" strike="noStrike" cap="none">
                <a:solidFill>
                  <a:srgbClr val="004AAD"/>
                </a:solidFill>
                <a:latin typeface="Calibri"/>
                <a:ea typeface="Calibri"/>
                <a:cs typeface="Calibri"/>
                <a:sym typeface="Calibri"/>
              </a:rPr>
              <a:t>Quick Review:</a:t>
            </a:r>
            <a:endParaRPr sz="1400" b="0" i="0" u="none" strike="noStrike" cap="none">
              <a:solidFill>
                <a:srgbClr val="000000"/>
              </a:solidFill>
              <a:latin typeface="Arial"/>
              <a:ea typeface="Arial"/>
              <a:cs typeface="Arial"/>
              <a:sym typeface="Arial"/>
            </a:endParaRPr>
          </a:p>
          <a:p>
            <a:pPr marL="1079500" marR="0" lvl="1" indent="-457200" algn="l" rtl="0">
              <a:lnSpc>
                <a:spcPct val="100000"/>
              </a:lnSpc>
              <a:spcBef>
                <a:spcPts val="0"/>
              </a:spcBef>
              <a:spcAft>
                <a:spcPts val="0"/>
              </a:spcAft>
              <a:buClr>
                <a:srgbClr val="004AAD"/>
              </a:buClr>
              <a:buSzPts val="1800"/>
              <a:buFont typeface="Arial"/>
              <a:buChar char="•"/>
            </a:pPr>
            <a:r>
              <a:rPr lang="en-US" sz="1800" b="0" i="0" u="none" strike="noStrike" cap="none">
                <a:solidFill>
                  <a:srgbClr val="004AAD"/>
                </a:solidFill>
                <a:latin typeface="Calibri"/>
                <a:ea typeface="Calibri"/>
                <a:cs typeface="Calibri"/>
                <a:sym typeface="Calibri"/>
              </a:rPr>
              <a:t>Basic anatomy of the related body system</a:t>
            </a:r>
            <a:endParaRPr sz="1400" b="0" i="0" u="none" strike="noStrike" cap="none">
              <a:solidFill>
                <a:srgbClr val="000000"/>
              </a:solidFill>
              <a:latin typeface="Arial"/>
              <a:ea typeface="Arial"/>
              <a:cs typeface="Arial"/>
              <a:sym typeface="Arial"/>
            </a:endParaRPr>
          </a:p>
          <a:p>
            <a:pPr marL="1079500" marR="0" lvl="1" indent="-457200" algn="l" rtl="0">
              <a:lnSpc>
                <a:spcPct val="100000"/>
              </a:lnSpc>
              <a:spcBef>
                <a:spcPts val="0"/>
              </a:spcBef>
              <a:spcAft>
                <a:spcPts val="0"/>
              </a:spcAft>
              <a:buClr>
                <a:srgbClr val="004AAD"/>
              </a:buClr>
              <a:buSzPts val="1800"/>
              <a:buFont typeface="Arial"/>
              <a:buChar char="•"/>
            </a:pPr>
            <a:r>
              <a:rPr lang="en-US" sz="1800" b="0" i="0" u="none" strike="noStrike" cap="none">
                <a:solidFill>
                  <a:srgbClr val="004AAD"/>
                </a:solidFill>
                <a:latin typeface="Calibri"/>
                <a:ea typeface="Calibri"/>
                <a:cs typeface="Calibri"/>
                <a:sym typeface="Calibri"/>
              </a:rPr>
              <a:t>Medical Terms</a:t>
            </a:r>
            <a:endParaRPr sz="1400" b="0" i="0" u="none" strike="noStrike" cap="none">
              <a:solidFill>
                <a:srgbClr val="000000"/>
              </a:solidFill>
              <a:latin typeface="Arial"/>
              <a:ea typeface="Arial"/>
              <a:cs typeface="Arial"/>
              <a:sym typeface="Arial"/>
            </a:endParaRPr>
          </a:p>
          <a:p>
            <a:pPr marL="1079500" marR="0" lvl="1" indent="-457200" algn="l" rtl="0">
              <a:lnSpc>
                <a:spcPct val="100000"/>
              </a:lnSpc>
              <a:spcBef>
                <a:spcPts val="0"/>
              </a:spcBef>
              <a:spcAft>
                <a:spcPts val="0"/>
              </a:spcAft>
              <a:buClr>
                <a:srgbClr val="004AAD"/>
              </a:buClr>
              <a:buSzPts val="1800"/>
              <a:buFont typeface="Arial"/>
              <a:buChar char="•"/>
            </a:pPr>
            <a:r>
              <a:rPr lang="en-US" sz="1800" b="0" i="0" u="none" strike="noStrike" cap="none">
                <a:solidFill>
                  <a:srgbClr val="004AAD"/>
                </a:solidFill>
                <a:latin typeface="Calibri"/>
                <a:ea typeface="Calibri"/>
                <a:cs typeface="Calibri"/>
                <a:sym typeface="Calibri"/>
              </a:rPr>
              <a:t>Common Conditions</a:t>
            </a:r>
            <a:endParaRPr sz="1400" b="0" i="0" u="none" strike="noStrike" cap="none">
              <a:solidFill>
                <a:srgbClr val="000000"/>
              </a:solidFill>
              <a:latin typeface="Arial"/>
              <a:ea typeface="Arial"/>
              <a:cs typeface="Arial"/>
              <a:sym typeface="Arial"/>
            </a:endParaRPr>
          </a:p>
          <a:p>
            <a:pPr marL="1079500" marR="0" lvl="1" indent="-457200" algn="l" rtl="0">
              <a:lnSpc>
                <a:spcPct val="100000"/>
              </a:lnSpc>
              <a:spcBef>
                <a:spcPts val="0"/>
              </a:spcBef>
              <a:spcAft>
                <a:spcPts val="0"/>
              </a:spcAft>
              <a:buClr>
                <a:srgbClr val="004AAD"/>
              </a:buClr>
              <a:buSzPts val="1800"/>
              <a:buFont typeface="Arial"/>
              <a:buChar char="•"/>
            </a:pPr>
            <a:r>
              <a:rPr lang="en-US" sz="1800" b="0" i="0" u="none" strike="noStrike" cap="none">
                <a:solidFill>
                  <a:srgbClr val="004AAD"/>
                </a:solidFill>
                <a:latin typeface="Calibri"/>
                <a:ea typeface="Calibri"/>
                <a:cs typeface="Calibri"/>
                <a:sym typeface="Calibri"/>
              </a:rPr>
              <a:t>Diagnostics</a:t>
            </a:r>
            <a:endParaRPr sz="1400" b="0" i="0" u="none" strike="noStrike" cap="none">
              <a:solidFill>
                <a:srgbClr val="000000"/>
              </a:solidFill>
              <a:latin typeface="Arial"/>
              <a:ea typeface="Arial"/>
              <a:cs typeface="Arial"/>
              <a:sym typeface="Arial"/>
            </a:endParaRPr>
          </a:p>
          <a:p>
            <a:pPr marL="1079500" marR="0" lvl="1" indent="-457200" algn="l" rtl="0">
              <a:lnSpc>
                <a:spcPct val="100000"/>
              </a:lnSpc>
              <a:spcBef>
                <a:spcPts val="0"/>
              </a:spcBef>
              <a:spcAft>
                <a:spcPts val="0"/>
              </a:spcAft>
              <a:buClr>
                <a:srgbClr val="004AAD"/>
              </a:buClr>
              <a:buSzPts val="1800"/>
              <a:buFont typeface="Arial"/>
              <a:buChar char="•"/>
            </a:pPr>
            <a:r>
              <a:rPr lang="en-US" sz="1800" b="0" i="0" u="none" strike="noStrike" cap="none">
                <a:solidFill>
                  <a:srgbClr val="004AAD"/>
                </a:solidFill>
                <a:latin typeface="Calibri"/>
                <a:ea typeface="Calibri"/>
                <a:cs typeface="Calibri"/>
                <a:sym typeface="Calibri"/>
              </a:rPr>
              <a:t>Treatments</a:t>
            </a:r>
            <a:endParaRPr sz="1400" b="0" i="0" u="none" strike="noStrike" cap="none">
              <a:solidFill>
                <a:srgbClr val="000000"/>
              </a:solidFill>
              <a:latin typeface="Arial"/>
              <a:ea typeface="Arial"/>
              <a:cs typeface="Arial"/>
              <a:sym typeface="Arial"/>
            </a:endParaRPr>
          </a:p>
          <a:p>
            <a:pPr marL="622300" marR="0" lvl="0" indent="-457200" algn="l" rtl="0">
              <a:lnSpc>
                <a:spcPct val="100000"/>
              </a:lnSpc>
              <a:spcBef>
                <a:spcPts val="0"/>
              </a:spcBef>
              <a:spcAft>
                <a:spcPts val="0"/>
              </a:spcAft>
              <a:buClr>
                <a:srgbClr val="004AAD"/>
              </a:buClr>
              <a:buSzPts val="2400"/>
              <a:buFont typeface="Arial"/>
              <a:buChar char="•"/>
            </a:pPr>
            <a:r>
              <a:rPr lang="en-US" sz="2400" b="1" i="0" u="none" strike="noStrike" cap="none">
                <a:solidFill>
                  <a:srgbClr val="004AAD"/>
                </a:solidFill>
                <a:latin typeface="Calibri"/>
                <a:ea typeface="Calibri"/>
                <a:cs typeface="Calibri"/>
                <a:sym typeface="Calibri"/>
              </a:rPr>
              <a:t>Setting Expectations:</a:t>
            </a:r>
            <a:endParaRPr sz="1400" b="0" i="0" u="none" strike="noStrike" cap="none">
              <a:solidFill>
                <a:srgbClr val="000000"/>
              </a:solidFill>
              <a:latin typeface="Arial"/>
              <a:ea typeface="Arial"/>
              <a:cs typeface="Arial"/>
              <a:sym typeface="Arial"/>
            </a:endParaRPr>
          </a:p>
          <a:p>
            <a:pPr marL="1079500" marR="0" lvl="1" indent="-457200" algn="l" rtl="0">
              <a:lnSpc>
                <a:spcPct val="100000"/>
              </a:lnSpc>
              <a:spcBef>
                <a:spcPts val="0"/>
              </a:spcBef>
              <a:spcAft>
                <a:spcPts val="0"/>
              </a:spcAft>
              <a:buClr>
                <a:srgbClr val="004AAD"/>
              </a:buClr>
              <a:buSzPts val="1800"/>
              <a:buFont typeface="Arial"/>
              <a:buChar char="•"/>
            </a:pPr>
            <a:r>
              <a:rPr lang="en-US" sz="1800" b="0" i="0" u="none" strike="noStrike" cap="none">
                <a:solidFill>
                  <a:srgbClr val="004AAD"/>
                </a:solidFill>
                <a:latin typeface="Calibri"/>
                <a:ea typeface="Calibri"/>
                <a:cs typeface="Calibri"/>
                <a:sym typeface="Calibri"/>
              </a:rPr>
              <a:t>Where the student might assist.</a:t>
            </a:r>
            <a:endParaRPr sz="1400" b="0" i="0" u="none" strike="noStrike" cap="none">
              <a:solidFill>
                <a:srgbClr val="000000"/>
              </a:solidFill>
              <a:latin typeface="Arial"/>
              <a:ea typeface="Arial"/>
              <a:cs typeface="Arial"/>
              <a:sym typeface="Arial"/>
            </a:endParaRPr>
          </a:p>
          <a:p>
            <a:pPr marL="622300" marR="0" lvl="1" indent="0" algn="l" rtl="0">
              <a:lnSpc>
                <a:spcPct val="100000"/>
              </a:lnSpc>
              <a:spcBef>
                <a:spcPts val="0"/>
              </a:spcBef>
              <a:spcAft>
                <a:spcPts val="0"/>
              </a:spcAft>
              <a:buClr>
                <a:srgbClr val="000000"/>
              </a:buClr>
              <a:buSzPts val="2400"/>
              <a:buFont typeface="Arial"/>
              <a:buNone/>
            </a:pPr>
            <a:endParaRPr sz="2400" b="1" i="0" u="none" strike="noStrike" cap="none">
              <a:solidFill>
                <a:srgbClr val="004AAD"/>
              </a:solidFill>
              <a:latin typeface="Calibri"/>
              <a:ea typeface="Calibri"/>
              <a:cs typeface="Calibri"/>
              <a:sym typeface="Calibri"/>
            </a:endParaRPr>
          </a:p>
          <a:p>
            <a:pPr marL="622300" marR="0" lvl="0" indent="-457200" algn="l" rtl="0">
              <a:lnSpc>
                <a:spcPct val="100000"/>
              </a:lnSpc>
              <a:spcBef>
                <a:spcPts val="0"/>
              </a:spcBef>
              <a:spcAft>
                <a:spcPts val="0"/>
              </a:spcAft>
              <a:buClr>
                <a:srgbClr val="004AAD"/>
              </a:buClr>
              <a:buSzPts val="2400"/>
              <a:buFont typeface="Arial"/>
              <a:buChar char="•"/>
            </a:pPr>
            <a:r>
              <a:rPr lang="en-US" sz="2400" b="1" i="0" u="none" strike="noStrike" cap="none">
                <a:solidFill>
                  <a:srgbClr val="004AAD"/>
                </a:solidFill>
                <a:latin typeface="Calibri"/>
                <a:ea typeface="Calibri"/>
                <a:cs typeface="Calibri"/>
                <a:sym typeface="Calibri"/>
              </a:rPr>
              <a:t>Completed in-class or as homework before clinicals</a:t>
            </a:r>
            <a:endParaRPr sz="1400" b="0" i="0" u="none" strike="noStrike" cap="none">
              <a:solidFill>
                <a:srgbClr val="000000"/>
              </a:solidFill>
              <a:latin typeface="Arial"/>
              <a:ea typeface="Arial"/>
              <a:cs typeface="Arial"/>
              <a:sym typeface="Arial"/>
            </a:endParaRPr>
          </a:p>
        </p:txBody>
      </p:sp>
      <p:pic>
        <p:nvPicPr>
          <p:cNvPr id="358" name="Google Shape;358;p17"/>
          <p:cNvPicPr preferRelativeResize="0"/>
          <p:nvPr/>
        </p:nvPicPr>
        <p:blipFill rotWithShape="1">
          <a:blip r:embed="rId5">
            <a:alphaModFix/>
          </a:blip>
          <a:srcRect/>
          <a:stretch/>
        </p:blipFill>
        <p:spPr>
          <a:xfrm>
            <a:off x="9619593" y="335539"/>
            <a:ext cx="2412076" cy="3117759"/>
          </a:xfrm>
          <a:prstGeom prst="rect">
            <a:avLst/>
          </a:prstGeom>
          <a:noFill/>
          <a:ln>
            <a:noFill/>
          </a:ln>
          <a:effectLst>
            <a:outerShdw blurRad="50800" dist="38100" dir="8100000" algn="tr"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5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7">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7">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7">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7">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57">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18"/>
          <p:cNvSpPr/>
          <p:nvPr/>
        </p:nvSpPr>
        <p:spPr>
          <a:xfrm>
            <a:off x="2980038" y="2259590"/>
            <a:ext cx="9453572" cy="3689151"/>
          </a:xfrm>
          <a:prstGeom prst="rect">
            <a:avLst/>
          </a:prstGeom>
          <a:solidFill>
            <a:srgbClr val="FFDE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5" name="Google Shape;365;p18"/>
          <p:cNvSpPr/>
          <p:nvPr/>
        </p:nvSpPr>
        <p:spPr>
          <a:xfrm>
            <a:off x="512957" y="2419619"/>
            <a:ext cx="2988527" cy="3494376"/>
          </a:xfrm>
          <a:prstGeom prst="rect">
            <a:avLst/>
          </a:prstGeom>
          <a:solidFill>
            <a:srgbClr val="FFDE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66" name="Google Shape;366;p18" descr="A yellow and blue background with blue and yellow lines&#10;&#10;Description automatically generated"/>
          <p:cNvPicPr preferRelativeResize="0"/>
          <p:nvPr/>
        </p:nvPicPr>
        <p:blipFill rotWithShape="1">
          <a:blip r:embed="rId3">
            <a:alphaModFix/>
          </a:blip>
          <a:srcRect r="47778"/>
          <a:stretch/>
        </p:blipFill>
        <p:spPr>
          <a:xfrm>
            <a:off x="0" y="97401"/>
            <a:ext cx="3114674" cy="6776125"/>
          </a:xfrm>
          <a:prstGeom prst="rect">
            <a:avLst/>
          </a:prstGeom>
          <a:noFill/>
          <a:ln>
            <a:noFill/>
          </a:ln>
        </p:spPr>
      </p:pic>
      <p:sp>
        <p:nvSpPr>
          <p:cNvPr id="367" name="Google Shape;367;p18"/>
          <p:cNvSpPr/>
          <p:nvPr/>
        </p:nvSpPr>
        <p:spPr>
          <a:xfrm>
            <a:off x="1404924" y="944005"/>
            <a:ext cx="4967858" cy="3494376"/>
          </a:xfrm>
          <a:prstGeom prst="rect">
            <a:avLst/>
          </a:prstGeom>
          <a:solidFill>
            <a:srgbClr val="FFDE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8" name="Google Shape;368;p18"/>
          <p:cNvSpPr txBox="1"/>
          <p:nvPr/>
        </p:nvSpPr>
        <p:spPr>
          <a:xfrm>
            <a:off x="398575" y="359225"/>
            <a:ext cx="11793300" cy="585000"/>
          </a:xfrm>
          <a:prstGeom prst="rect">
            <a:avLst/>
          </a:prstGeom>
          <a:solidFill>
            <a:srgbClr val="00367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Calibri"/>
                <a:ea typeface="Calibri"/>
                <a:cs typeface="Calibri"/>
                <a:sym typeface="Calibri"/>
              </a:rPr>
              <a:t>Clinical Resources: Workplace Discovery Worksheet</a:t>
            </a:r>
            <a:endParaRPr sz="3200" b="1" i="1" u="none" strike="noStrike" cap="none">
              <a:solidFill>
                <a:schemeClr val="lt1"/>
              </a:solidFill>
              <a:latin typeface="Calibri"/>
              <a:ea typeface="Calibri"/>
              <a:cs typeface="Calibri"/>
              <a:sym typeface="Calibri"/>
            </a:endParaRPr>
          </a:p>
        </p:txBody>
      </p:sp>
      <p:sp>
        <p:nvSpPr>
          <p:cNvPr id="369" name="Google Shape;369;p18" descr="Briana as a medical technologist"/>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370" name="Google Shape;370;p18"/>
          <p:cNvGrpSpPr/>
          <p:nvPr/>
        </p:nvGrpSpPr>
        <p:grpSpPr>
          <a:xfrm>
            <a:off x="1121961" y="5699394"/>
            <a:ext cx="9560907" cy="1075943"/>
            <a:chOff x="9134107" y="4475191"/>
            <a:chExt cx="3694850" cy="1075943"/>
          </a:xfrm>
        </p:grpSpPr>
        <p:sp>
          <p:nvSpPr>
            <p:cNvPr id="371" name="Google Shape;371;p18"/>
            <p:cNvSpPr/>
            <p:nvPr/>
          </p:nvSpPr>
          <p:spPr>
            <a:xfrm>
              <a:off x="9134107" y="4724538"/>
              <a:ext cx="3694850" cy="826596"/>
            </a:xfrm>
            <a:prstGeom prst="roundRect">
              <a:avLst>
                <a:gd name="adj" fmla="val 16667"/>
              </a:avLst>
            </a:prstGeom>
            <a:solidFill>
              <a:srgbClr val="5271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2" name="Google Shape;372;p18"/>
            <p:cNvSpPr txBox="1"/>
            <p:nvPr/>
          </p:nvSpPr>
          <p:spPr>
            <a:xfrm>
              <a:off x="9176440" y="4475191"/>
              <a:ext cx="3610183" cy="959525"/>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chemeClr val="lt1"/>
                </a:buClr>
                <a:buSzPts val="2800"/>
                <a:buFont typeface="Arial"/>
                <a:buNone/>
              </a:pPr>
              <a:r>
                <a:rPr lang="en-US" sz="2800" b="1" i="0" u="none" strike="noStrike" cap="none">
                  <a:solidFill>
                    <a:schemeClr val="lt1"/>
                  </a:solidFill>
                  <a:latin typeface="Arial"/>
                  <a:ea typeface="Arial"/>
                  <a:cs typeface="Arial"/>
                  <a:sym typeface="Arial"/>
                </a:rPr>
                <a:t>Practice writing skills and reflect on experiences</a:t>
              </a:r>
              <a:endParaRPr sz="1400" b="0" i="0" u="none" strike="noStrike" cap="none">
                <a:solidFill>
                  <a:srgbClr val="000000"/>
                </a:solidFill>
                <a:latin typeface="Arial"/>
                <a:ea typeface="Arial"/>
                <a:cs typeface="Arial"/>
                <a:sym typeface="Arial"/>
              </a:endParaRPr>
            </a:p>
          </p:txBody>
        </p:sp>
      </p:grpSp>
      <p:sp>
        <p:nvSpPr>
          <p:cNvPr id="373" name="Google Shape;373;p18" descr="Person typing on a laptop"/>
          <p:cNvSpPr/>
          <p:nvPr/>
        </p:nvSpPr>
        <p:spPr>
          <a:xfrm>
            <a:off x="6096000" y="34290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4" name="Google Shape;374;p18"/>
          <p:cNvSpPr txBox="1"/>
          <p:nvPr/>
        </p:nvSpPr>
        <p:spPr>
          <a:xfrm>
            <a:off x="10773301" y="6069801"/>
            <a:ext cx="1646036" cy="707886"/>
          </a:xfrm>
          <a:prstGeom prst="rect">
            <a:avLst/>
          </a:prstGeom>
          <a:noFill/>
          <a:ln>
            <a:noFill/>
          </a:ln>
        </p:spPr>
        <p:txBody>
          <a:bodyPr spcFirstLastPara="1" wrap="square" lIns="91425" tIns="45700" rIns="91425" bIns="45700" anchor="t" anchorCtr="0">
            <a:spAutoFit/>
          </a:bodyPr>
          <a:lstStyle/>
          <a:p>
            <a:pPr marL="165100" marR="0" lvl="0" indent="0" algn="l" rtl="0">
              <a:lnSpc>
                <a:spcPct val="100000"/>
              </a:lnSpc>
              <a:spcBef>
                <a:spcPts val="0"/>
              </a:spcBef>
              <a:spcAft>
                <a:spcPts val="0"/>
              </a:spcAft>
              <a:buClr>
                <a:srgbClr val="000000"/>
              </a:buClr>
              <a:buSzPts val="2000"/>
              <a:buFont typeface="Arial"/>
              <a:buNone/>
            </a:pPr>
            <a:r>
              <a:rPr lang="en-US" sz="2000" b="1" i="1" u="none" strike="noStrike" cap="none">
                <a:solidFill>
                  <a:srgbClr val="004AAD"/>
                </a:solidFill>
                <a:latin typeface="Calibri"/>
                <a:ea typeface="Calibri"/>
                <a:cs typeface="Calibri"/>
                <a:sym typeface="Calibri"/>
              </a:rPr>
              <a:t>Student Activity</a:t>
            </a:r>
            <a:endParaRPr sz="1400" b="0" i="0" u="none" strike="noStrike" cap="none">
              <a:solidFill>
                <a:srgbClr val="000000"/>
              </a:solidFill>
              <a:latin typeface="Arial"/>
              <a:ea typeface="Arial"/>
              <a:cs typeface="Arial"/>
              <a:sym typeface="Arial"/>
            </a:endParaRPr>
          </a:p>
        </p:txBody>
      </p:sp>
      <p:sp>
        <p:nvSpPr>
          <p:cNvPr id="375" name="Google Shape;375;p18"/>
          <p:cNvSpPr txBox="1"/>
          <p:nvPr/>
        </p:nvSpPr>
        <p:spPr>
          <a:xfrm>
            <a:off x="6372782" y="659152"/>
            <a:ext cx="5108537" cy="1600438"/>
          </a:xfrm>
          <a:prstGeom prst="rect">
            <a:avLst/>
          </a:prstGeom>
          <a:noFill/>
          <a:ln>
            <a:noFill/>
          </a:ln>
        </p:spPr>
        <p:txBody>
          <a:bodyPr spcFirstLastPara="1" wrap="square" lIns="91425" tIns="45700" rIns="91425" bIns="45700" anchor="t" anchorCtr="0">
            <a:spAutoFit/>
          </a:bodyPr>
          <a:lstStyle/>
          <a:p>
            <a:pPr marL="16510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004AAD"/>
              </a:solidFill>
              <a:latin typeface="Calibri"/>
              <a:ea typeface="Calibri"/>
              <a:cs typeface="Calibri"/>
              <a:sym typeface="Calibri"/>
            </a:endParaRPr>
          </a:p>
          <a:p>
            <a:pPr marL="16510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4AAD"/>
                </a:solidFill>
                <a:latin typeface="Calibri"/>
                <a:ea typeface="Calibri"/>
                <a:cs typeface="Calibri"/>
                <a:sym typeface="Calibri"/>
              </a:rPr>
              <a:t>Includes:</a:t>
            </a:r>
            <a:endParaRPr sz="1400" b="0" i="0" u="none" strike="noStrike" cap="none">
              <a:solidFill>
                <a:srgbClr val="000000"/>
              </a:solidFill>
              <a:latin typeface="Arial"/>
              <a:ea typeface="Arial"/>
              <a:cs typeface="Arial"/>
              <a:sym typeface="Arial"/>
            </a:endParaRPr>
          </a:p>
          <a:p>
            <a:pPr marL="1079500" marR="0" lvl="1" indent="-457200" algn="l" rtl="0">
              <a:lnSpc>
                <a:spcPct val="100000"/>
              </a:lnSpc>
              <a:spcBef>
                <a:spcPts val="0"/>
              </a:spcBef>
              <a:spcAft>
                <a:spcPts val="0"/>
              </a:spcAft>
              <a:buClr>
                <a:srgbClr val="004AAD"/>
              </a:buClr>
              <a:buSzPts val="1800"/>
              <a:buFont typeface="Arial"/>
              <a:buChar char="•"/>
            </a:pPr>
            <a:r>
              <a:rPr lang="en-US" sz="1800" b="0" i="0" u="none" strike="noStrike" cap="none">
                <a:solidFill>
                  <a:srgbClr val="004AAD"/>
                </a:solidFill>
                <a:latin typeface="Calibri"/>
                <a:ea typeface="Calibri"/>
                <a:cs typeface="Calibri"/>
                <a:sym typeface="Calibri"/>
              </a:rPr>
              <a:t>What you will see in the clinical rotation</a:t>
            </a:r>
            <a:endParaRPr sz="1400" b="0" i="0" u="none" strike="noStrike" cap="none">
              <a:solidFill>
                <a:srgbClr val="000000"/>
              </a:solidFill>
              <a:latin typeface="Arial"/>
              <a:ea typeface="Arial"/>
              <a:cs typeface="Arial"/>
              <a:sym typeface="Arial"/>
            </a:endParaRPr>
          </a:p>
          <a:p>
            <a:pPr marL="1079500" marR="0" lvl="1" indent="-457200" algn="l" rtl="0">
              <a:lnSpc>
                <a:spcPct val="100000"/>
              </a:lnSpc>
              <a:spcBef>
                <a:spcPts val="0"/>
              </a:spcBef>
              <a:spcAft>
                <a:spcPts val="0"/>
              </a:spcAft>
              <a:buClr>
                <a:srgbClr val="004AAD"/>
              </a:buClr>
              <a:buSzPts val="1800"/>
              <a:buFont typeface="Arial"/>
              <a:buChar char="•"/>
            </a:pPr>
            <a:r>
              <a:rPr lang="en-US" sz="1800" b="0" i="0" u="none" strike="noStrike" cap="none">
                <a:solidFill>
                  <a:srgbClr val="004AAD"/>
                </a:solidFill>
                <a:latin typeface="Calibri"/>
                <a:ea typeface="Calibri"/>
                <a:cs typeface="Calibri"/>
                <a:sym typeface="Calibri"/>
              </a:rPr>
              <a:t>Questions to ask the technician or nurse mentor</a:t>
            </a:r>
            <a:endParaRPr sz="1400" b="0" i="0" u="none" strike="noStrike" cap="none">
              <a:solidFill>
                <a:srgbClr val="000000"/>
              </a:solidFill>
              <a:latin typeface="Arial"/>
              <a:ea typeface="Arial"/>
              <a:cs typeface="Arial"/>
              <a:sym typeface="Arial"/>
            </a:endParaRPr>
          </a:p>
        </p:txBody>
      </p:sp>
      <p:pic>
        <p:nvPicPr>
          <p:cNvPr id="376" name="Google Shape;376;p18"/>
          <p:cNvPicPr preferRelativeResize="0"/>
          <p:nvPr/>
        </p:nvPicPr>
        <p:blipFill rotWithShape="1">
          <a:blip r:embed="rId4">
            <a:alphaModFix/>
          </a:blip>
          <a:srcRect/>
          <a:stretch/>
        </p:blipFill>
        <p:spPr>
          <a:xfrm>
            <a:off x="398571" y="1228858"/>
            <a:ext cx="5058421" cy="2605087"/>
          </a:xfrm>
          <a:prstGeom prst="rect">
            <a:avLst/>
          </a:prstGeom>
          <a:noFill/>
          <a:ln>
            <a:noFill/>
          </a:ln>
          <a:effectLst>
            <a:outerShdw blurRad="50800" dist="38100" dir="8100000" algn="tr" rotWithShape="0">
              <a:srgbClr val="000000">
                <a:alpha val="40000"/>
              </a:srgbClr>
            </a:outerShdw>
          </a:effectLst>
        </p:spPr>
      </p:pic>
      <p:sp>
        <p:nvSpPr>
          <p:cNvPr id="377" name="Google Shape;377;p18"/>
          <p:cNvSpPr txBox="1"/>
          <p:nvPr/>
        </p:nvSpPr>
        <p:spPr>
          <a:xfrm>
            <a:off x="6248400" y="2412481"/>
            <a:ext cx="5943600" cy="2031325"/>
          </a:xfrm>
          <a:prstGeom prst="rect">
            <a:avLst/>
          </a:prstGeom>
          <a:noFill/>
          <a:ln>
            <a:noFill/>
          </a:ln>
        </p:spPr>
        <p:txBody>
          <a:bodyPr spcFirstLastPara="1" wrap="square" lIns="91425" tIns="45700" rIns="91425" bIns="45700" anchor="t" anchorCtr="0">
            <a:spAutoFit/>
          </a:bodyPr>
          <a:lstStyle/>
          <a:p>
            <a:pPr marL="16510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4AAD"/>
                </a:solidFill>
                <a:latin typeface="Calibri"/>
                <a:ea typeface="Calibri"/>
                <a:cs typeface="Calibri"/>
                <a:sym typeface="Calibri"/>
              </a:rPr>
              <a:t>(Ex.) Emergency Room Department</a:t>
            </a:r>
            <a:endParaRPr sz="1400" b="0" i="0" u="none" strike="noStrike" cap="none">
              <a:solidFill>
                <a:srgbClr val="000000"/>
              </a:solidFill>
              <a:latin typeface="Arial"/>
              <a:ea typeface="Arial"/>
              <a:cs typeface="Arial"/>
              <a:sym typeface="Arial"/>
            </a:endParaRPr>
          </a:p>
          <a:p>
            <a:pPr marL="450850" marR="0" lvl="0" indent="-285750" algn="l" rtl="0">
              <a:lnSpc>
                <a:spcPct val="100000"/>
              </a:lnSpc>
              <a:spcBef>
                <a:spcPts val="0"/>
              </a:spcBef>
              <a:spcAft>
                <a:spcPts val="0"/>
              </a:spcAft>
              <a:buClr>
                <a:srgbClr val="004AAD"/>
              </a:buClr>
              <a:buSzPts val="1800"/>
              <a:buFont typeface="Arial"/>
              <a:buChar char="•"/>
            </a:pPr>
            <a:r>
              <a:rPr lang="en-US" sz="1800" b="0" i="0" u="none" strike="noStrike" cap="none">
                <a:solidFill>
                  <a:srgbClr val="004AAD"/>
                </a:solidFill>
                <a:latin typeface="Calibri"/>
                <a:ea typeface="Calibri"/>
                <a:cs typeface="Calibri"/>
                <a:sym typeface="Calibri"/>
              </a:rPr>
              <a:t>What is triage?</a:t>
            </a:r>
            <a:endParaRPr sz="1400" b="0" i="0" u="none" strike="noStrike" cap="none">
              <a:solidFill>
                <a:srgbClr val="000000"/>
              </a:solidFill>
              <a:latin typeface="Arial"/>
              <a:ea typeface="Arial"/>
              <a:cs typeface="Arial"/>
              <a:sym typeface="Arial"/>
            </a:endParaRPr>
          </a:p>
          <a:p>
            <a:pPr marL="450850" marR="0" lvl="0" indent="-285750" algn="l" rtl="0">
              <a:lnSpc>
                <a:spcPct val="100000"/>
              </a:lnSpc>
              <a:spcBef>
                <a:spcPts val="0"/>
              </a:spcBef>
              <a:spcAft>
                <a:spcPts val="0"/>
              </a:spcAft>
              <a:buClr>
                <a:srgbClr val="004AAD"/>
              </a:buClr>
              <a:buSzPts val="1800"/>
              <a:buFont typeface="Arial"/>
              <a:buChar char="•"/>
            </a:pPr>
            <a:r>
              <a:rPr lang="en-US" sz="1800" b="0" i="0" u="none" strike="noStrike" cap="none">
                <a:solidFill>
                  <a:srgbClr val="004AAD"/>
                </a:solidFill>
                <a:latin typeface="Calibri"/>
                <a:ea typeface="Calibri"/>
                <a:cs typeface="Calibri"/>
                <a:sym typeface="Calibri"/>
              </a:rPr>
              <a:t>Describe the process for triage.</a:t>
            </a:r>
            <a:endParaRPr sz="1400" b="0" i="0" u="none" strike="noStrike" cap="none">
              <a:solidFill>
                <a:srgbClr val="000000"/>
              </a:solidFill>
              <a:latin typeface="Arial"/>
              <a:ea typeface="Arial"/>
              <a:cs typeface="Arial"/>
              <a:sym typeface="Arial"/>
            </a:endParaRPr>
          </a:p>
          <a:p>
            <a:pPr marL="450850" marR="0" lvl="0" indent="-285750" algn="l" rtl="0">
              <a:lnSpc>
                <a:spcPct val="100000"/>
              </a:lnSpc>
              <a:spcBef>
                <a:spcPts val="0"/>
              </a:spcBef>
              <a:spcAft>
                <a:spcPts val="0"/>
              </a:spcAft>
              <a:buClr>
                <a:srgbClr val="004AAD"/>
              </a:buClr>
              <a:buSzPts val="1800"/>
              <a:buFont typeface="Arial"/>
              <a:buChar char="•"/>
            </a:pPr>
            <a:r>
              <a:rPr lang="en-US" sz="1800" b="0" i="0" u="none" strike="noStrike" cap="none">
                <a:solidFill>
                  <a:srgbClr val="004AAD"/>
                </a:solidFill>
                <a:latin typeface="Calibri"/>
                <a:ea typeface="Calibri"/>
                <a:cs typeface="Calibri"/>
                <a:sym typeface="Calibri"/>
              </a:rPr>
              <a:t>List the equipment found in a standard patient emergency room.</a:t>
            </a:r>
            <a:endParaRPr sz="1400" b="0" i="0" u="none" strike="noStrike" cap="none">
              <a:solidFill>
                <a:srgbClr val="000000"/>
              </a:solidFill>
              <a:latin typeface="Arial"/>
              <a:ea typeface="Arial"/>
              <a:cs typeface="Arial"/>
              <a:sym typeface="Arial"/>
            </a:endParaRPr>
          </a:p>
          <a:p>
            <a:pPr marL="450850" marR="0" lvl="0" indent="-285750" algn="l" rtl="0">
              <a:lnSpc>
                <a:spcPct val="100000"/>
              </a:lnSpc>
              <a:spcBef>
                <a:spcPts val="0"/>
              </a:spcBef>
              <a:spcAft>
                <a:spcPts val="0"/>
              </a:spcAft>
              <a:buClr>
                <a:srgbClr val="004AAD"/>
              </a:buClr>
              <a:buSzPts val="1800"/>
              <a:buFont typeface="Arial"/>
              <a:buChar char="•"/>
            </a:pPr>
            <a:r>
              <a:rPr lang="en-US" sz="1800" b="0" i="0" u="none" strike="noStrike" cap="none">
                <a:solidFill>
                  <a:srgbClr val="004AAD"/>
                </a:solidFill>
                <a:latin typeface="Calibri"/>
                <a:ea typeface="Calibri"/>
                <a:cs typeface="Calibri"/>
                <a:sym typeface="Calibri"/>
              </a:rPr>
              <a:t>List additional equipment found in a trauma room that is not found in a standard emergency room. </a:t>
            </a:r>
            <a:endParaRPr sz="1800" b="0" i="0" u="none" strike="noStrike" cap="none">
              <a:solidFill>
                <a:srgbClr val="004AAD"/>
              </a:solidFill>
              <a:latin typeface="Calibri"/>
              <a:ea typeface="Calibri"/>
              <a:cs typeface="Calibri"/>
              <a:sym typeface="Calibri"/>
            </a:endParaRPr>
          </a:p>
        </p:txBody>
      </p:sp>
      <p:sp>
        <p:nvSpPr>
          <p:cNvPr id="378" name="Google Shape;378;p18"/>
          <p:cNvSpPr txBox="1"/>
          <p:nvPr/>
        </p:nvSpPr>
        <p:spPr>
          <a:xfrm>
            <a:off x="6248400" y="4376825"/>
            <a:ext cx="9173974" cy="646331"/>
          </a:xfrm>
          <a:prstGeom prst="rect">
            <a:avLst/>
          </a:prstGeom>
          <a:noFill/>
          <a:ln>
            <a:noFill/>
          </a:ln>
        </p:spPr>
        <p:txBody>
          <a:bodyPr spcFirstLastPara="1" wrap="square" lIns="91425" tIns="45700" rIns="91425" bIns="45700" anchor="t" anchorCtr="0">
            <a:spAutoFit/>
          </a:bodyPr>
          <a:lstStyle/>
          <a:p>
            <a:pPr marL="450850" marR="0" lvl="0" indent="-285750" algn="l" rtl="0">
              <a:lnSpc>
                <a:spcPct val="100000"/>
              </a:lnSpc>
              <a:spcBef>
                <a:spcPts val="0"/>
              </a:spcBef>
              <a:spcAft>
                <a:spcPts val="0"/>
              </a:spcAft>
              <a:buClr>
                <a:srgbClr val="004AAD"/>
              </a:buClr>
              <a:buSzPts val="1800"/>
              <a:buFont typeface="Arial"/>
              <a:buChar char="•"/>
            </a:pPr>
            <a:r>
              <a:rPr lang="en-US" sz="1800" b="0" i="0" u="none" strike="noStrike" cap="none">
                <a:solidFill>
                  <a:srgbClr val="004AAD"/>
                </a:solidFill>
                <a:latin typeface="Calibri"/>
                <a:ea typeface="Calibri"/>
                <a:cs typeface="Calibri"/>
                <a:sym typeface="Calibri"/>
              </a:rPr>
              <a:t>Where are the emergency medications kept?</a:t>
            </a:r>
            <a:endParaRPr sz="1400" b="0" i="0" u="none" strike="noStrike" cap="none">
              <a:solidFill>
                <a:srgbClr val="000000"/>
              </a:solidFill>
              <a:latin typeface="Arial"/>
              <a:ea typeface="Arial"/>
              <a:cs typeface="Arial"/>
              <a:sym typeface="Arial"/>
            </a:endParaRPr>
          </a:p>
          <a:p>
            <a:pPr marL="450850" marR="0" lvl="0" indent="-285750" algn="l" rtl="0">
              <a:lnSpc>
                <a:spcPct val="100000"/>
              </a:lnSpc>
              <a:spcBef>
                <a:spcPts val="0"/>
              </a:spcBef>
              <a:spcAft>
                <a:spcPts val="0"/>
              </a:spcAft>
              <a:buClr>
                <a:srgbClr val="004AAD"/>
              </a:buClr>
              <a:buSzPts val="1800"/>
              <a:buFont typeface="Arial"/>
              <a:buChar char="•"/>
            </a:pPr>
            <a:r>
              <a:rPr lang="en-US" sz="1800" b="0" i="0" u="none" strike="noStrike" cap="none">
                <a:solidFill>
                  <a:srgbClr val="004AAD"/>
                </a:solidFill>
                <a:latin typeface="Calibri"/>
                <a:ea typeface="Calibri"/>
                <a:cs typeface="Calibri"/>
                <a:sym typeface="Calibri"/>
              </a:rPr>
              <a:t>Define the following terms:</a:t>
            </a:r>
            <a:endParaRPr sz="1400" b="0" i="0" u="none" strike="noStrike" cap="none">
              <a:solidFill>
                <a:srgbClr val="000000"/>
              </a:solidFill>
              <a:latin typeface="Arial"/>
              <a:ea typeface="Arial"/>
              <a:cs typeface="Arial"/>
              <a:sym typeface="Arial"/>
            </a:endParaRPr>
          </a:p>
        </p:txBody>
      </p:sp>
      <p:sp>
        <p:nvSpPr>
          <p:cNvPr id="379" name="Google Shape;379;p18"/>
          <p:cNvSpPr txBox="1"/>
          <p:nvPr/>
        </p:nvSpPr>
        <p:spPr>
          <a:xfrm>
            <a:off x="7230560" y="5036174"/>
            <a:ext cx="2254760" cy="646331"/>
          </a:xfrm>
          <a:prstGeom prst="rect">
            <a:avLst/>
          </a:prstGeom>
          <a:noFill/>
          <a:ln>
            <a:noFill/>
          </a:ln>
        </p:spPr>
        <p:txBody>
          <a:bodyPr spcFirstLastPara="1" wrap="square" lIns="91425" tIns="45700" rIns="91425" bIns="45700" anchor="t" anchorCtr="0">
            <a:spAutoFit/>
          </a:bodyPr>
          <a:lstStyle/>
          <a:p>
            <a:pPr marL="450850" marR="0" lvl="0" indent="-285750" algn="l" rtl="0">
              <a:lnSpc>
                <a:spcPct val="100000"/>
              </a:lnSpc>
              <a:spcBef>
                <a:spcPts val="0"/>
              </a:spcBef>
              <a:spcAft>
                <a:spcPts val="0"/>
              </a:spcAft>
              <a:buClr>
                <a:srgbClr val="004AAD"/>
              </a:buClr>
              <a:buSzPts val="1800"/>
              <a:buFont typeface="Arial"/>
              <a:buChar char="•"/>
            </a:pPr>
            <a:r>
              <a:rPr lang="en-US" sz="1800" b="0" i="0" u="none" strike="noStrike" cap="none">
                <a:solidFill>
                  <a:srgbClr val="004AAD"/>
                </a:solidFill>
                <a:latin typeface="Calibri"/>
                <a:ea typeface="Calibri"/>
                <a:cs typeface="Calibri"/>
                <a:sym typeface="Calibri"/>
              </a:rPr>
              <a:t>Chest tube</a:t>
            </a:r>
            <a:endParaRPr sz="1400" b="0" i="0" u="none" strike="noStrike" cap="none">
              <a:solidFill>
                <a:srgbClr val="000000"/>
              </a:solidFill>
              <a:latin typeface="Arial"/>
              <a:ea typeface="Arial"/>
              <a:cs typeface="Arial"/>
              <a:sym typeface="Arial"/>
            </a:endParaRPr>
          </a:p>
          <a:p>
            <a:pPr marL="450850" marR="0" lvl="0" indent="-285750" algn="l" rtl="0">
              <a:lnSpc>
                <a:spcPct val="100000"/>
              </a:lnSpc>
              <a:spcBef>
                <a:spcPts val="0"/>
              </a:spcBef>
              <a:spcAft>
                <a:spcPts val="0"/>
              </a:spcAft>
              <a:buClr>
                <a:srgbClr val="004AAD"/>
              </a:buClr>
              <a:buSzPts val="1800"/>
              <a:buFont typeface="Arial"/>
              <a:buChar char="•"/>
            </a:pPr>
            <a:r>
              <a:rPr lang="en-US" sz="1800" b="0" i="0" u="none" strike="noStrike" cap="none">
                <a:solidFill>
                  <a:srgbClr val="004AAD"/>
                </a:solidFill>
                <a:latin typeface="Calibri"/>
                <a:ea typeface="Calibri"/>
                <a:cs typeface="Calibri"/>
                <a:sym typeface="Calibri"/>
              </a:rPr>
              <a:t>Sutures</a:t>
            </a:r>
            <a:endParaRPr sz="1400" b="0" i="0" u="none" strike="noStrike" cap="none">
              <a:solidFill>
                <a:srgbClr val="000000"/>
              </a:solidFill>
              <a:latin typeface="Arial"/>
              <a:ea typeface="Arial"/>
              <a:cs typeface="Arial"/>
              <a:sym typeface="Arial"/>
            </a:endParaRPr>
          </a:p>
        </p:txBody>
      </p:sp>
      <p:sp>
        <p:nvSpPr>
          <p:cNvPr id="380" name="Google Shape;380;p18"/>
          <p:cNvSpPr txBox="1"/>
          <p:nvPr/>
        </p:nvSpPr>
        <p:spPr>
          <a:xfrm>
            <a:off x="8783701" y="5035205"/>
            <a:ext cx="2254760" cy="646331"/>
          </a:xfrm>
          <a:prstGeom prst="rect">
            <a:avLst/>
          </a:prstGeom>
          <a:noFill/>
          <a:ln>
            <a:noFill/>
          </a:ln>
        </p:spPr>
        <p:txBody>
          <a:bodyPr spcFirstLastPara="1" wrap="square" lIns="91425" tIns="45700" rIns="91425" bIns="45700" anchor="t" anchorCtr="0">
            <a:spAutoFit/>
          </a:bodyPr>
          <a:lstStyle/>
          <a:p>
            <a:pPr marL="450850" marR="0" lvl="0" indent="-285750" algn="l" rtl="0">
              <a:lnSpc>
                <a:spcPct val="100000"/>
              </a:lnSpc>
              <a:spcBef>
                <a:spcPts val="0"/>
              </a:spcBef>
              <a:spcAft>
                <a:spcPts val="0"/>
              </a:spcAft>
              <a:buClr>
                <a:srgbClr val="004AAD"/>
              </a:buClr>
              <a:buSzPts val="1800"/>
              <a:buFont typeface="Arial"/>
              <a:buChar char="•"/>
            </a:pPr>
            <a:r>
              <a:rPr lang="en-US" sz="1800" b="0" i="0" u="none" strike="noStrike" cap="none">
                <a:solidFill>
                  <a:srgbClr val="004AAD"/>
                </a:solidFill>
                <a:latin typeface="Calibri"/>
                <a:ea typeface="Calibri"/>
                <a:cs typeface="Calibri"/>
                <a:sym typeface="Calibri"/>
              </a:rPr>
              <a:t>CT-scan</a:t>
            </a:r>
            <a:endParaRPr sz="1400" b="0" i="0" u="none" strike="noStrike" cap="none">
              <a:solidFill>
                <a:srgbClr val="000000"/>
              </a:solidFill>
              <a:latin typeface="Arial"/>
              <a:ea typeface="Arial"/>
              <a:cs typeface="Arial"/>
              <a:sym typeface="Arial"/>
            </a:endParaRPr>
          </a:p>
          <a:p>
            <a:pPr marL="450850" marR="0" lvl="0" indent="-285750" algn="l" rtl="0">
              <a:lnSpc>
                <a:spcPct val="100000"/>
              </a:lnSpc>
              <a:spcBef>
                <a:spcPts val="0"/>
              </a:spcBef>
              <a:spcAft>
                <a:spcPts val="0"/>
              </a:spcAft>
              <a:buClr>
                <a:srgbClr val="004AAD"/>
              </a:buClr>
              <a:buSzPts val="1800"/>
              <a:buFont typeface="Arial"/>
              <a:buChar char="•"/>
            </a:pPr>
            <a:r>
              <a:rPr lang="en-US" sz="1800" b="0" i="0" u="none" strike="noStrike" cap="none">
                <a:solidFill>
                  <a:srgbClr val="004AAD"/>
                </a:solidFill>
                <a:latin typeface="Calibri"/>
                <a:ea typeface="Calibri"/>
                <a:cs typeface="Calibri"/>
                <a:sym typeface="Calibri"/>
              </a:rPr>
              <a:t>MRI</a:t>
            </a:r>
            <a:endParaRPr sz="1400" b="0" i="0" u="none" strike="noStrike" cap="none">
              <a:solidFill>
                <a:srgbClr val="000000"/>
              </a:solidFill>
              <a:latin typeface="Arial"/>
              <a:ea typeface="Arial"/>
              <a:cs typeface="Arial"/>
              <a:sym typeface="Arial"/>
            </a:endParaRPr>
          </a:p>
        </p:txBody>
      </p:sp>
      <p:pic>
        <p:nvPicPr>
          <p:cNvPr id="381" name="Google Shape;381;p18"/>
          <p:cNvPicPr preferRelativeResize="0"/>
          <p:nvPr/>
        </p:nvPicPr>
        <p:blipFill rotWithShape="1">
          <a:blip r:embed="rId5">
            <a:alphaModFix/>
          </a:blip>
          <a:srcRect/>
          <a:stretch/>
        </p:blipFill>
        <p:spPr>
          <a:xfrm>
            <a:off x="2460588" y="3498060"/>
            <a:ext cx="3290339" cy="2192405"/>
          </a:xfrm>
          <a:prstGeom prst="rect">
            <a:avLst/>
          </a:prstGeom>
          <a:noFill/>
          <a:ln>
            <a:noFill/>
          </a:ln>
          <a:effectLst>
            <a:outerShdw blurRad="50800" dist="38100" dir="8100000" algn="tr"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7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19"/>
          <p:cNvSpPr/>
          <p:nvPr/>
        </p:nvSpPr>
        <p:spPr>
          <a:xfrm>
            <a:off x="7189477" y="2751477"/>
            <a:ext cx="3885322" cy="3485622"/>
          </a:xfrm>
          <a:prstGeom prst="rect">
            <a:avLst/>
          </a:prstGeom>
          <a:solidFill>
            <a:srgbClr val="FFDE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88" name="Google Shape;388;p19" descr="A yellow and blue background with blue and yellow lines&#10;&#10;Description automatically generated"/>
          <p:cNvPicPr preferRelativeResize="0"/>
          <p:nvPr/>
        </p:nvPicPr>
        <p:blipFill rotWithShape="1">
          <a:blip r:embed="rId3">
            <a:alphaModFix/>
          </a:blip>
          <a:srcRect r="47778"/>
          <a:stretch/>
        </p:blipFill>
        <p:spPr>
          <a:xfrm>
            <a:off x="0" y="97401"/>
            <a:ext cx="3114674" cy="6776125"/>
          </a:xfrm>
          <a:prstGeom prst="rect">
            <a:avLst/>
          </a:prstGeom>
          <a:noFill/>
          <a:ln>
            <a:noFill/>
          </a:ln>
        </p:spPr>
      </p:pic>
      <p:sp>
        <p:nvSpPr>
          <p:cNvPr id="389" name="Google Shape;389;p19"/>
          <p:cNvSpPr/>
          <p:nvPr/>
        </p:nvSpPr>
        <p:spPr>
          <a:xfrm>
            <a:off x="1469882" y="2751477"/>
            <a:ext cx="5781330" cy="4171899"/>
          </a:xfrm>
          <a:prstGeom prst="rect">
            <a:avLst/>
          </a:prstGeom>
          <a:solidFill>
            <a:srgbClr val="FFDE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0" name="Google Shape;390;p19"/>
          <p:cNvSpPr txBox="1"/>
          <p:nvPr/>
        </p:nvSpPr>
        <p:spPr>
          <a:xfrm>
            <a:off x="324075" y="359225"/>
            <a:ext cx="11868000" cy="585000"/>
          </a:xfrm>
          <a:prstGeom prst="rect">
            <a:avLst/>
          </a:prstGeom>
          <a:solidFill>
            <a:srgbClr val="00367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Calibri"/>
                <a:ea typeface="Calibri"/>
                <a:cs typeface="Calibri"/>
                <a:sym typeface="Calibri"/>
              </a:rPr>
              <a:t>Clinical Resources: Task Sheets</a:t>
            </a:r>
            <a:endParaRPr sz="3200" b="1" i="1" u="none" strike="noStrike" cap="none">
              <a:solidFill>
                <a:schemeClr val="lt1"/>
              </a:solidFill>
              <a:latin typeface="Calibri"/>
              <a:ea typeface="Calibri"/>
              <a:cs typeface="Calibri"/>
              <a:sym typeface="Calibri"/>
            </a:endParaRPr>
          </a:p>
        </p:txBody>
      </p:sp>
      <p:sp>
        <p:nvSpPr>
          <p:cNvPr id="391" name="Google Shape;391;p19"/>
          <p:cNvSpPr txBox="1"/>
          <p:nvPr/>
        </p:nvSpPr>
        <p:spPr>
          <a:xfrm>
            <a:off x="3021104" y="1160995"/>
            <a:ext cx="8460216" cy="1384995"/>
          </a:xfrm>
          <a:prstGeom prst="rect">
            <a:avLst/>
          </a:prstGeom>
          <a:noFill/>
          <a:ln>
            <a:noFill/>
          </a:ln>
        </p:spPr>
        <p:txBody>
          <a:bodyPr spcFirstLastPara="1" wrap="square" lIns="91425" tIns="45700" rIns="91425" bIns="45700" anchor="t" anchorCtr="0">
            <a:spAutoFit/>
          </a:bodyPr>
          <a:lstStyle/>
          <a:p>
            <a:pPr marL="622300" marR="0" lvl="0" indent="-457200" algn="l" rtl="0">
              <a:lnSpc>
                <a:spcPct val="100000"/>
              </a:lnSpc>
              <a:spcBef>
                <a:spcPts val="0"/>
              </a:spcBef>
              <a:spcAft>
                <a:spcPts val="0"/>
              </a:spcAft>
              <a:buClr>
                <a:srgbClr val="004AAD"/>
              </a:buClr>
              <a:buSzPts val="2400"/>
              <a:buFont typeface="Arial"/>
              <a:buChar char="•"/>
            </a:pPr>
            <a:r>
              <a:rPr lang="en-US" sz="2400" b="1" i="0" u="none" strike="noStrike" cap="none">
                <a:solidFill>
                  <a:srgbClr val="004AAD"/>
                </a:solidFill>
                <a:latin typeface="Calibri"/>
                <a:ea typeface="Calibri"/>
                <a:cs typeface="Calibri"/>
                <a:sym typeface="Calibri"/>
              </a:rPr>
              <a:t>List of what students might observe/assist with</a:t>
            </a:r>
            <a:endParaRPr sz="1400" b="0" i="0" u="none" strike="noStrike" cap="none">
              <a:solidFill>
                <a:srgbClr val="000000"/>
              </a:solidFill>
              <a:latin typeface="Arial"/>
              <a:ea typeface="Arial"/>
              <a:cs typeface="Arial"/>
              <a:sym typeface="Arial"/>
            </a:endParaRPr>
          </a:p>
          <a:p>
            <a:pPr marL="622300" marR="0" lvl="0" indent="-457200" algn="l" rtl="0">
              <a:lnSpc>
                <a:spcPct val="100000"/>
              </a:lnSpc>
              <a:spcBef>
                <a:spcPts val="0"/>
              </a:spcBef>
              <a:spcAft>
                <a:spcPts val="0"/>
              </a:spcAft>
              <a:buClr>
                <a:srgbClr val="004AAD"/>
              </a:buClr>
              <a:buSzPts val="2400"/>
              <a:buFont typeface="Arial"/>
              <a:buChar char="•"/>
            </a:pPr>
            <a:r>
              <a:rPr lang="en-US" sz="2400" b="1" i="0" u="none" strike="noStrike" cap="none">
                <a:solidFill>
                  <a:srgbClr val="004AAD"/>
                </a:solidFill>
                <a:latin typeface="Calibri"/>
                <a:ea typeface="Calibri"/>
                <a:cs typeface="Calibri"/>
                <a:sym typeface="Calibri"/>
              </a:rPr>
              <a:t>Students report back and describe what they saw/did</a:t>
            </a:r>
            <a:endParaRPr sz="1400" b="0" i="0" u="none" strike="noStrike" cap="none">
              <a:solidFill>
                <a:srgbClr val="000000"/>
              </a:solidFill>
              <a:latin typeface="Arial"/>
              <a:ea typeface="Arial"/>
              <a:cs typeface="Arial"/>
              <a:sym typeface="Arial"/>
            </a:endParaRPr>
          </a:p>
          <a:p>
            <a:pPr marL="1079500" marR="0" lvl="1" indent="-457200" algn="l" rtl="0">
              <a:lnSpc>
                <a:spcPct val="100000"/>
              </a:lnSpc>
              <a:spcBef>
                <a:spcPts val="0"/>
              </a:spcBef>
              <a:spcAft>
                <a:spcPts val="0"/>
              </a:spcAft>
              <a:buClr>
                <a:srgbClr val="004AAD"/>
              </a:buClr>
              <a:buSzPts val="1800"/>
              <a:buFont typeface="Arial"/>
              <a:buChar char="•"/>
            </a:pPr>
            <a:r>
              <a:rPr lang="en-US" sz="1800" b="0" i="1" u="none" strike="noStrike" cap="none">
                <a:solidFill>
                  <a:srgbClr val="004AAD"/>
                </a:solidFill>
                <a:latin typeface="Calibri"/>
                <a:ea typeface="Calibri"/>
                <a:cs typeface="Calibri"/>
                <a:sym typeface="Calibri"/>
              </a:rPr>
              <a:t>How did it affect the patient?</a:t>
            </a:r>
            <a:endParaRPr sz="1400" b="0" i="0" u="none" strike="noStrike" cap="none">
              <a:solidFill>
                <a:srgbClr val="000000"/>
              </a:solidFill>
              <a:latin typeface="Arial"/>
              <a:ea typeface="Arial"/>
              <a:cs typeface="Arial"/>
              <a:sym typeface="Arial"/>
            </a:endParaRPr>
          </a:p>
          <a:p>
            <a:pPr marL="1079500" marR="0" lvl="1" indent="-457200" algn="l" rtl="0">
              <a:lnSpc>
                <a:spcPct val="100000"/>
              </a:lnSpc>
              <a:spcBef>
                <a:spcPts val="0"/>
              </a:spcBef>
              <a:spcAft>
                <a:spcPts val="0"/>
              </a:spcAft>
              <a:buClr>
                <a:srgbClr val="004AAD"/>
              </a:buClr>
              <a:buSzPts val="1800"/>
              <a:buFont typeface="Arial"/>
              <a:buChar char="•"/>
            </a:pPr>
            <a:r>
              <a:rPr lang="en-US" sz="1800" b="0" i="1" u="none" strike="noStrike" cap="none">
                <a:solidFill>
                  <a:srgbClr val="004AAD"/>
                </a:solidFill>
                <a:latin typeface="Calibri"/>
                <a:ea typeface="Calibri"/>
                <a:cs typeface="Calibri"/>
                <a:sym typeface="Calibri"/>
              </a:rPr>
              <a:t>What was it used for?</a:t>
            </a:r>
            <a:endParaRPr sz="1400" b="0" i="0" u="none" strike="noStrike" cap="none">
              <a:solidFill>
                <a:srgbClr val="000000"/>
              </a:solidFill>
              <a:latin typeface="Arial"/>
              <a:ea typeface="Arial"/>
              <a:cs typeface="Arial"/>
              <a:sym typeface="Arial"/>
            </a:endParaRPr>
          </a:p>
        </p:txBody>
      </p:sp>
      <p:sp>
        <p:nvSpPr>
          <p:cNvPr id="392" name="Google Shape;392;p19" descr="Briana as a medical technologist"/>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93" name="Google Shape;393;p19"/>
          <p:cNvPicPr preferRelativeResize="0"/>
          <p:nvPr/>
        </p:nvPicPr>
        <p:blipFill rotWithShape="1">
          <a:blip r:embed="rId4">
            <a:alphaModFix/>
          </a:blip>
          <a:srcRect/>
          <a:stretch/>
        </p:blipFill>
        <p:spPr>
          <a:xfrm>
            <a:off x="1117201" y="2959035"/>
            <a:ext cx="5781331" cy="3844585"/>
          </a:xfrm>
          <a:prstGeom prst="rect">
            <a:avLst/>
          </a:prstGeom>
          <a:noFill/>
          <a:ln>
            <a:noFill/>
          </a:ln>
          <a:effectLst>
            <a:outerShdw blurRad="50800" dist="38100" dir="8100000" algn="tr" rotWithShape="0">
              <a:srgbClr val="000000">
                <a:alpha val="40000"/>
              </a:srgbClr>
            </a:outerShdw>
          </a:effectLst>
        </p:spPr>
      </p:pic>
      <p:sp>
        <p:nvSpPr>
          <p:cNvPr id="394" name="Google Shape;394;p19"/>
          <p:cNvSpPr txBox="1"/>
          <p:nvPr/>
        </p:nvSpPr>
        <p:spPr>
          <a:xfrm>
            <a:off x="9798346" y="6457890"/>
            <a:ext cx="6234543" cy="400110"/>
          </a:xfrm>
          <a:prstGeom prst="rect">
            <a:avLst/>
          </a:prstGeom>
          <a:noFill/>
          <a:ln>
            <a:noFill/>
          </a:ln>
        </p:spPr>
        <p:txBody>
          <a:bodyPr spcFirstLastPara="1" wrap="square" lIns="91425" tIns="45700" rIns="91425" bIns="45700" anchor="t" anchorCtr="0">
            <a:spAutoFit/>
          </a:bodyPr>
          <a:lstStyle/>
          <a:p>
            <a:pPr marL="165100" marR="0" lvl="0" indent="0" algn="l" rtl="0">
              <a:lnSpc>
                <a:spcPct val="100000"/>
              </a:lnSpc>
              <a:spcBef>
                <a:spcPts val="0"/>
              </a:spcBef>
              <a:spcAft>
                <a:spcPts val="0"/>
              </a:spcAft>
              <a:buClr>
                <a:srgbClr val="000000"/>
              </a:buClr>
              <a:buSzPts val="2000"/>
              <a:buFont typeface="Arial"/>
              <a:buNone/>
            </a:pPr>
            <a:r>
              <a:rPr lang="en-US" sz="2000" b="1" i="1" u="none" strike="noStrike" cap="none">
                <a:solidFill>
                  <a:srgbClr val="004AAD"/>
                </a:solidFill>
                <a:latin typeface="Calibri"/>
                <a:ea typeface="Calibri"/>
                <a:cs typeface="Calibri"/>
                <a:sym typeface="Calibri"/>
              </a:rPr>
              <a:t>Affiliate Resource</a:t>
            </a:r>
            <a:endParaRPr sz="1400" b="0" i="0" u="none" strike="noStrike" cap="none">
              <a:solidFill>
                <a:srgbClr val="000000"/>
              </a:solidFill>
              <a:latin typeface="Arial"/>
              <a:ea typeface="Arial"/>
              <a:cs typeface="Arial"/>
              <a:sym typeface="Arial"/>
            </a:endParaRPr>
          </a:p>
        </p:txBody>
      </p:sp>
      <p:pic>
        <p:nvPicPr>
          <p:cNvPr id="395" name="Google Shape;395;p19"/>
          <p:cNvPicPr preferRelativeResize="0"/>
          <p:nvPr/>
        </p:nvPicPr>
        <p:blipFill rotWithShape="1">
          <a:blip r:embed="rId5">
            <a:alphaModFix/>
          </a:blip>
          <a:srcRect l="2715" t="3095" r="8542" b="3956"/>
          <a:stretch/>
        </p:blipFill>
        <p:spPr>
          <a:xfrm>
            <a:off x="7470442" y="2959035"/>
            <a:ext cx="3251676" cy="3075542"/>
          </a:xfrm>
          <a:prstGeom prst="rect">
            <a:avLst/>
          </a:prstGeom>
          <a:noFill/>
          <a:ln>
            <a:noFill/>
          </a:ln>
          <a:effectLst>
            <a:outerShdw blurRad="50800" dist="38100" dir="8100000" algn="tr"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9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grpSp>
        <p:nvGrpSpPr>
          <p:cNvPr id="401" name="Google Shape;401;p20"/>
          <p:cNvGrpSpPr/>
          <p:nvPr/>
        </p:nvGrpSpPr>
        <p:grpSpPr>
          <a:xfrm>
            <a:off x="0" y="0"/>
            <a:ext cx="12751632" cy="6858000"/>
            <a:chOff x="0" y="0"/>
            <a:chExt cx="12751632" cy="6858000"/>
          </a:xfrm>
        </p:grpSpPr>
        <p:sp>
          <p:nvSpPr>
            <p:cNvPr id="402" name="Google Shape;402;p20"/>
            <p:cNvSpPr/>
            <p:nvPr/>
          </p:nvSpPr>
          <p:spPr>
            <a:xfrm>
              <a:off x="2924202" y="0"/>
              <a:ext cx="5686400" cy="6858000"/>
            </a:xfrm>
            <a:prstGeom prst="rect">
              <a:avLst/>
            </a:prstGeom>
            <a:solidFill>
              <a:srgbClr val="FFDE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03" name="Google Shape;403;p20" descr="A yellow and blue background with blue and yellow lines&#10;&#10;Description automatically generated"/>
            <p:cNvPicPr preferRelativeResize="0"/>
            <p:nvPr/>
          </p:nvPicPr>
          <p:blipFill rotWithShape="1">
            <a:blip r:embed="rId3">
              <a:alphaModFix/>
            </a:blip>
            <a:srcRect r="47778"/>
            <a:stretch/>
          </p:blipFill>
          <p:spPr>
            <a:xfrm>
              <a:off x="0" y="0"/>
              <a:ext cx="3581400" cy="6858000"/>
            </a:xfrm>
            <a:prstGeom prst="rect">
              <a:avLst/>
            </a:prstGeom>
            <a:noFill/>
            <a:ln>
              <a:noFill/>
            </a:ln>
          </p:spPr>
        </p:pic>
        <p:pic>
          <p:nvPicPr>
            <p:cNvPr id="404" name="Google Shape;404;p20" descr="A yellow and blue background with blue and yellow lines&#10;&#10;Description automatically generated"/>
            <p:cNvPicPr preferRelativeResize="0"/>
            <p:nvPr/>
          </p:nvPicPr>
          <p:blipFill rotWithShape="1">
            <a:blip r:embed="rId3">
              <a:alphaModFix/>
            </a:blip>
            <a:srcRect l="41351" r="-7507"/>
            <a:stretch/>
          </p:blipFill>
          <p:spPr>
            <a:xfrm>
              <a:off x="8214609" y="0"/>
              <a:ext cx="4537023" cy="6858000"/>
            </a:xfrm>
            <a:prstGeom prst="rect">
              <a:avLst/>
            </a:prstGeom>
            <a:noFill/>
            <a:ln>
              <a:noFill/>
            </a:ln>
          </p:spPr>
        </p:pic>
      </p:grpSp>
      <p:sp>
        <p:nvSpPr>
          <p:cNvPr id="405" name="Google Shape;405;p20"/>
          <p:cNvSpPr txBox="1"/>
          <p:nvPr/>
        </p:nvSpPr>
        <p:spPr>
          <a:xfrm>
            <a:off x="332425" y="2262074"/>
            <a:ext cx="11792700" cy="35343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1400"/>
              <a:buFont typeface="Arial"/>
              <a:buNone/>
            </a:pPr>
            <a:endParaRPr sz="1400" b="1" i="1" u="none" strike="noStrike" cap="none">
              <a:solidFill>
                <a:schemeClr val="dk1"/>
              </a:solidFill>
              <a:latin typeface="Calibri"/>
              <a:ea typeface="Calibri"/>
              <a:cs typeface="Calibri"/>
              <a:sym typeface="Calibri"/>
            </a:endParaRPr>
          </a:p>
          <a:p>
            <a:pPr marL="0" marR="0" lvl="0" indent="0" algn="ctr" rtl="0">
              <a:lnSpc>
                <a:spcPct val="90000"/>
              </a:lnSpc>
              <a:spcBef>
                <a:spcPts val="1000"/>
              </a:spcBef>
              <a:spcAft>
                <a:spcPts val="0"/>
              </a:spcAft>
              <a:buClr>
                <a:srgbClr val="004AAD"/>
              </a:buClr>
              <a:buSzPts val="4800"/>
              <a:buFont typeface="Arial"/>
              <a:buNone/>
            </a:pPr>
            <a:r>
              <a:rPr lang="en-US" sz="4800" b="1" i="1" u="none" strike="noStrike" cap="none">
                <a:solidFill>
                  <a:srgbClr val="004AAD"/>
                </a:solidFill>
                <a:latin typeface="Calibri"/>
                <a:ea typeface="Calibri"/>
                <a:cs typeface="Calibri"/>
                <a:sym typeface="Calibri"/>
              </a:rPr>
              <a:t>Clinical &amp; Employability Skills for </a:t>
            </a:r>
            <a:r>
              <a:rPr lang="en-US" sz="4800" b="1" i="1">
                <a:solidFill>
                  <a:srgbClr val="004AAD"/>
                </a:solidFill>
                <a:latin typeface="Calibri"/>
                <a:ea typeface="Calibri"/>
                <a:cs typeface="Calibri"/>
                <a:sym typeface="Calibri"/>
              </a:rPr>
              <a:t>Practicum Courses</a:t>
            </a:r>
            <a:endParaRPr sz="1400" b="0" i="0" u="none" strike="noStrike" cap="none">
              <a:solidFill>
                <a:srgbClr val="000000"/>
              </a:solidFill>
              <a:latin typeface="Arial"/>
              <a:ea typeface="Arial"/>
              <a:cs typeface="Arial"/>
              <a:sym typeface="Arial"/>
            </a:endParaRPr>
          </a:p>
        </p:txBody>
      </p:sp>
      <p:sp>
        <p:nvSpPr>
          <p:cNvPr id="406" name="Google Shape;406;p20"/>
          <p:cNvSpPr txBox="1"/>
          <p:nvPr/>
        </p:nvSpPr>
        <p:spPr>
          <a:xfrm>
            <a:off x="2016294" y="477629"/>
            <a:ext cx="84249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rgbClr val="5271FF"/>
                </a:solidFill>
                <a:latin typeface="Arial"/>
                <a:ea typeface="Arial"/>
                <a:cs typeface="Arial"/>
                <a:sym typeface="Arial"/>
              </a:rPr>
              <a:t>Questions? </a:t>
            </a:r>
            <a:endParaRPr sz="4000" b="1" i="0" u="none" strike="noStrike" cap="none">
              <a:solidFill>
                <a:srgbClr val="5271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rgbClr val="5271FF"/>
                </a:solidFill>
                <a:latin typeface="Arial"/>
                <a:ea typeface="Arial"/>
                <a:cs typeface="Arial"/>
                <a:sym typeface="Arial"/>
              </a:rPr>
              <a:t>Ideas to Share</a:t>
            </a:r>
            <a:r>
              <a:rPr lang="en-US" sz="4000" b="1">
                <a:solidFill>
                  <a:srgbClr val="5271FF"/>
                </a:solidFill>
              </a:rPr>
              <a:t>?</a:t>
            </a:r>
            <a:endParaRPr sz="4000" b="0" i="0" u="none" strike="noStrike" cap="none">
              <a:solidFill>
                <a:srgbClr val="5271FF"/>
              </a:solidFill>
              <a:latin typeface="Calibri"/>
              <a:ea typeface="Calibri"/>
              <a:cs typeface="Calibri"/>
              <a:sym typeface="Calibri"/>
            </a:endParaRPr>
          </a:p>
        </p:txBody>
      </p:sp>
      <p:sp>
        <p:nvSpPr>
          <p:cNvPr id="407" name="Google Shape;407;p20"/>
          <p:cNvSpPr txBox="1"/>
          <p:nvPr/>
        </p:nvSpPr>
        <p:spPr>
          <a:xfrm>
            <a:off x="3847700" y="4904775"/>
            <a:ext cx="4476300" cy="1592100"/>
          </a:xfrm>
          <a:prstGeom prst="rect">
            <a:avLst/>
          </a:prstGeom>
          <a:solidFill>
            <a:schemeClr val="accen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i="1">
                <a:solidFill>
                  <a:schemeClr val="lt1"/>
                </a:solidFill>
                <a:latin typeface="Calibri"/>
                <a:ea typeface="Calibri"/>
                <a:cs typeface="Calibri"/>
                <a:sym typeface="Calibri"/>
              </a:rPr>
              <a:t>   Thank you for attending!</a:t>
            </a:r>
            <a:endParaRPr sz="2800" i="1">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grpSp>
        <p:nvGrpSpPr>
          <p:cNvPr id="179" name="Google Shape;179;g2dafbf3424f_0_43"/>
          <p:cNvGrpSpPr/>
          <p:nvPr/>
        </p:nvGrpSpPr>
        <p:grpSpPr>
          <a:xfrm>
            <a:off x="0" y="0"/>
            <a:ext cx="12751632" cy="6858000"/>
            <a:chOff x="0" y="0"/>
            <a:chExt cx="12751632" cy="6858000"/>
          </a:xfrm>
        </p:grpSpPr>
        <p:sp>
          <p:nvSpPr>
            <p:cNvPr id="180" name="Google Shape;180;g2dafbf3424f_0_43"/>
            <p:cNvSpPr/>
            <p:nvPr/>
          </p:nvSpPr>
          <p:spPr>
            <a:xfrm>
              <a:off x="2924202" y="0"/>
              <a:ext cx="5686500" cy="6858000"/>
            </a:xfrm>
            <a:prstGeom prst="rect">
              <a:avLst/>
            </a:prstGeom>
            <a:solidFill>
              <a:srgbClr val="FFDE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1" name="Google Shape;181;g2dafbf3424f_0_43" descr="A yellow and blue background with blue and yellow lines&#10;&#10;Description automatically generated"/>
            <p:cNvPicPr preferRelativeResize="0"/>
            <p:nvPr/>
          </p:nvPicPr>
          <p:blipFill rotWithShape="1">
            <a:blip r:embed="rId3">
              <a:alphaModFix/>
            </a:blip>
            <a:srcRect r="47777"/>
            <a:stretch/>
          </p:blipFill>
          <p:spPr>
            <a:xfrm>
              <a:off x="0" y="0"/>
              <a:ext cx="3581399" cy="6858000"/>
            </a:xfrm>
            <a:prstGeom prst="rect">
              <a:avLst/>
            </a:prstGeom>
            <a:noFill/>
            <a:ln>
              <a:noFill/>
            </a:ln>
          </p:spPr>
        </p:pic>
        <p:pic>
          <p:nvPicPr>
            <p:cNvPr id="182" name="Google Shape;182;g2dafbf3424f_0_43" descr="A yellow and blue background with blue and yellow lines&#10;&#10;Description automatically generated"/>
            <p:cNvPicPr preferRelativeResize="0"/>
            <p:nvPr/>
          </p:nvPicPr>
          <p:blipFill rotWithShape="1">
            <a:blip r:embed="rId3">
              <a:alphaModFix/>
            </a:blip>
            <a:srcRect l="41353" r="-7508"/>
            <a:stretch/>
          </p:blipFill>
          <p:spPr>
            <a:xfrm>
              <a:off x="8214609" y="0"/>
              <a:ext cx="4537023" cy="6858000"/>
            </a:xfrm>
            <a:prstGeom prst="rect">
              <a:avLst/>
            </a:prstGeom>
            <a:noFill/>
            <a:ln>
              <a:noFill/>
            </a:ln>
          </p:spPr>
        </p:pic>
      </p:grpSp>
      <p:pic>
        <p:nvPicPr>
          <p:cNvPr id="183" name="Google Shape;183;g2dafbf3424f_0_43"/>
          <p:cNvPicPr preferRelativeResize="0"/>
          <p:nvPr/>
        </p:nvPicPr>
        <p:blipFill>
          <a:blip r:embed="rId4">
            <a:alphaModFix/>
          </a:blip>
          <a:stretch>
            <a:fillRect/>
          </a:stretch>
        </p:blipFill>
        <p:spPr>
          <a:xfrm>
            <a:off x="1128375" y="248000"/>
            <a:ext cx="9299726" cy="59820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grpSp>
        <p:nvGrpSpPr>
          <p:cNvPr id="189" name="Google Shape;189;g2dafbf3424f_0_26"/>
          <p:cNvGrpSpPr/>
          <p:nvPr/>
        </p:nvGrpSpPr>
        <p:grpSpPr>
          <a:xfrm>
            <a:off x="0" y="0"/>
            <a:ext cx="12751632" cy="6858000"/>
            <a:chOff x="0" y="0"/>
            <a:chExt cx="12751632" cy="6858000"/>
          </a:xfrm>
        </p:grpSpPr>
        <p:sp>
          <p:nvSpPr>
            <p:cNvPr id="190" name="Google Shape;190;g2dafbf3424f_0_26"/>
            <p:cNvSpPr/>
            <p:nvPr/>
          </p:nvSpPr>
          <p:spPr>
            <a:xfrm>
              <a:off x="2924202" y="0"/>
              <a:ext cx="5686500" cy="6858000"/>
            </a:xfrm>
            <a:prstGeom prst="rect">
              <a:avLst/>
            </a:prstGeom>
            <a:solidFill>
              <a:srgbClr val="FFDE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91" name="Google Shape;191;g2dafbf3424f_0_26" descr="A yellow and blue background with blue and yellow lines&#10;&#10;Description automatically generated"/>
            <p:cNvPicPr preferRelativeResize="0"/>
            <p:nvPr/>
          </p:nvPicPr>
          <p:blipFill rotWithShape="1">
            <a:blip r:embed="rId3">
              <a:alphaModFix/>
            </a:blip>
            <a:srcRect r="47777"/>
            <a:stretch/>
          </p:blipFill>
          <p:spPr>
            <a:xfrm>
              <a:off x="0" y="0"/>
              <a:ext cx="3581399" cy="6858000"/>
            </a:xfrm>
            <a:prstGeom prst="rect">
              <a:avLst/>
            </a:prstGeom>
            <a:noFill/>
            <a:ln>
              <a:noFill/>
            </a:ln>
          </p:spPr>
        </p:pic>
        <p:pic>
          <p:nvPicPr>
            <p:cNvPr id="192" name="Google Shape;192;g2dafbf3424f_0_26" descr="A yellow and blue background with blue and yellow lines&#10;&#10;Description automatically generated"/>
            <p:cNvPicPr preferRelativeResize="0"/>
            <p:nvPr/>
          </p:nvPicPr>
          <p:blipFill rotWithShape="1">
            <a:blip r:embed="rId3">
              <a:alphaModFix/>
            </a:blip>
            <a:srcRect l="41353" r="-7508"/>
            <a:stretch/>
          </p:blipFill>
          <p:spPr>
            <a:xfrm>
              <a:off x="8214609" y="0"/>
              <a:ext cx="4537023" cy="6858000"/>
            </a:xfrm>
            <a:prstGeom prst="rect">
              <a:avLst/>
            </a:prstGeom>
            <a:noFill/>
            <a:ln>
              <a:noFill/>
            </a:ln>
          </p:spPr>
        </p:pic>
      </p:grpSp>
      <p:sp>
        <p:nvSpPr>
          <p:cNvPr id="193" name="Google Shape;193;g2dafbf3424f_0_26"/>
          <p:cNvSpPr txBox="1"/>
          <p:nvPr/>
        </p:nvSpPr>
        <p:spPr>
          <a:xfrm>
            <a:off x="1952596" y="1942675"/>
            <a:ext cx="8286900" cy="27849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3600"/>
              <a:buFont typeface="Arial"/>
              <a:buNone/>
            </a:pPr>
            <a:r>
              <a:rPr lang="en-US" sz="3600" b="1">
                <a:solidFill>
                  <a:schemeClr val="dk1"/>
                </a:solidFill>
                <a:latin typeface="Calibri"/>
                <a:ea typeface="Calibri"/>
                <a:cs typeface="Calibri"/>
                <a:sym typeface="Calibri"/>
              </a:rPr>
              <a:t>After this presentation, you will take home examples and learn how to implement</a:t>
            </a:r>
            <a:endParaRPr sz="1400" b="0" i="0" strike="noStrike" cap="none">
              <a:solidFill>
                <a:srgbClr val="000000"/>
              </a:solidFill>
              <a:latin typeface="Arial"/>
              <a:ea typeface="Arial"/>
              <a:cs typeface="Arial"/>
              <a:sym typeface="Arial"/>
            </a:endParaRPr>
          </a:p>
          <a:p>
            <a:pPr marL="0" marR="0" lvl="0" indent="0" algn="ctr" rtl="0">
              <a:lnSpc>
                <a:spcPct val="90000"/>
              </a:lnSpc>
              <a:spcBef>
                <a:spcPts val="1000"/>
              </a:spcBef>
              <a:spcAft>
                <a:spcPts val="0"/>
              </a:spcAft>
              <a:buClr>
                <a:srgbClr val="004AAD"/>
              </a:buClr>
              <a:buSzPts val="48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g2dafbf3424f_0_26"/>
          <p:cNvSpPr/>
          <p:nvPr/>
        </p:nvSpPr>
        <p:spPr>
          <a:xfrm>
            <a:off x="890346" y="3151242"/>
            <a:ext cx="3315600" cy="938100"/>
          </a:xfrm>
          <a:prstGeom prst="roundRect">
            <a:avLst>
              <a:gd name="adj" fmla="val 16667"/>
            </a:avLst>
          </a:prstGeom>
          <a:solidFill>
            <a:srgbClr val="5271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a:solidFill>
                  <a:schemeClr val="lt1"/>
                </a:solidFill>
                <a:latin typeface="Calibri"/>
                <a:ea typeface="Calibri"/>
                <a:cs typeface="Calibri"/>
                <a:sym typeface="Calibri"/>
              </a:rPr>
              <a:t>Bell Ringer</a:t>
            </a:r>
            <a:endParaRPr sz="1800" b="0" i="0" u="none" strike="noStrike" cap="none">
              <a:solidFill>
                <a:schemeClr val="lt1"/>
              </a:solidFill>
              <a:latin typeface="Calibri"/>
              <a:ea typeface="Calibri"/>
              <a:cs typeface="Calibri"/>
              <a:sym typeface="Calibri"/>
            </a:endParaRPr>
          </a:p>
        </p:txBody>
      </p:sp>
      <p:sp>
        <p:nvSpPr>
          <p:cNvPr id="195" name="Google Shape;195;g2dafbf3424f_0_26"/>
          <p:cNvSpPr/>
          <p:nvPr/>
        </p:nvSpPr>
        <p:spPr>
          <a:xfrm>
            <a:off x="8355171" y="4253317"/>
            <a:ext cx="3315600" cy="938100"/>
          </a:xfrm>
          <a:prstGeom prst="roundRect">
            <a:avLst>
              <a:gd name="adj" fmla="val 16667"/>
            </a:avLst>
          </a:prstGeom>
          <a:solidFill>
            <a:srgbClr val="5271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a:solidFill>
                  <a:schemeClr val="lt1"/>
                </a:solidFill>
                <a:latin typeface="Calibri"/>
                <a:ea typeface="Calibri"/>
                <a:cs typeface="Calibri"/>
                <a:sym typeface="Calibri"/>
              </a:rPr>
              <a:t>Preclinical Worksheets</a:t>
            </a:r>
            <a:endParaRPr sz="1800" b="0" i="0" u="none" strike="noStrike" cap="none">
              <a:solidFill>
                <a:schemeClr val="lt1"/>
              </a:solidFill>
              <a:latin typeface="Calibri"/>
              <a:ea typeface="Calibri"/>
              <a:cs typeface="Calibri"/>
              <a:sym typeface="Calibri"/>
            </a:endParaRPr>
          </a:p>
        </p:txBody>
      </p:sp>
      <p:sp>
        <p:nvSpPr>
          <p:cNvPr id="196" name="Google Shape;196;g2dafbf3424f_0_26"/>
          <p:cNvSpPr/>
          <p:nvPr/>
        </p:nvSpPr>
        <p:spPr>
          <a:xfrm>
            <a:off x="8394484" y="3151242"/>
            <a:ext cx="3315600" cy="938100"/>
          </a:xfrm>
          <a:prstGeom prst="roundRect">
            <a:avLst>
              <a:gd name="adj" fmla="val 16667"/>
            </a:avLst>
          </a:prstGeom>
          <a:solidFill>
            <a:srgbClr val="5271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a:solidFill>
                  <a:schemeClr val="lt1"/>
                </a:solidFill>
                <a:latin typeface="Calibri"/>
                <a:ea typeface="Calibri"/>
                <a:cs typeface="Calibri"/>
                <a:sym typeface="Calibri"/>
              </a:rPr>
              <a:t>Skill Mastery Check</a:t>
            </a:r>
            <a:endParaRPr sz="1800" b="0" i="0" u="none" strike="noStrike" cap="none">
              <a:solidFill>
                <a:schemeClr val="lt1"/>
              </a:solidFill>
              <a:latin typeface="Calibri"/>
              <a:ea typeface="Calibri"/>
              <a:cs typeface="Calibri"/>
              <a:sym typeface="Calibri"/>
            </a:endParaRPr>
          </a:p>
        </p:txBody>
      </p:sp>
      <p:sp>
        <p:nvSpPr>
          <p:cNvPr id="197" name="Google Shape;197;g2dafbf3424f_0_26"/>
          <p:cNvSpPr/>
          <p:nvPr/>
        </p:nvSpPr>
        <p:spPr>
          <a:xfrm>
            <a:off x="4678821" y="3151242"/>
            <a:ext cx="3315600" cy="938100"/>
          </a:xfrm>
          <a:prstGeom prst="roundRect">
            <a:avLst>
              <a:gd name="adj" fmla="val 16667"/>
            </a:avLst>
          </a:prstGeom>
          <a:solidFill>
            <a:srgbClr val="5271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a:solidFill>
                  <a:schemeClr val="lt1"/>
                </a:solidFill>
                <a:latin typeface="Calibri"/>
                <a:ea typeface="Calibri"/>
                <a:cs typeface="Calibri"/>
                <a:sym typeface="Calibri"/>
              </a:rPr>
              <a:t>On the Job Scenario</a:t>
            </a:r>
            <a:endParaRPr sz="1800" b="0" i="0" u="none" strike="noStrike" cap="none">
              <a:solidFill>
                <a:schemeClr val="lt1"/>
              </a:solidFill>
              <a:latin typeface="Calibri"/>
              <a:ea typeface="Calibri"/>
              <a:cs typeface="Calibri"/>
              <a:sym typeface="Calibri"/>
            </a:endParaRPr>
          </a:p>
        </p:txBody>
      </p:sp>
      <p:sp>
        <p:nvSpPr>
          <p:cNvPr id="198" name="Google Shape;198;g2dafbf3424f_0_26"/>
          <p:cNvSpPr/>
          <p:nvPr/>
        </p:nvSpPr>
        <p:spPr>
          <a:xfrm>
            <a:off x="4678821" y="4299692"/>
            <a:ext cx="3315600" cy="938100"/>
          </a:xfrm>
          <a:prstGeom prst="roundRect">
            <a:avLst>
              <a:gd name="adj" fmla="val 16667"/>
            </a:avLst>
          </a:prstGeom>
          <a:solidFill>
            <a:srgbClr val="5271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a:solidFill>
                  <a:schemeClr val="lt1"/>
                </a:solidFill>
                <a:latin typeface="Calibri"/>
                <a:ea typeface="Calibri"/>
                <a:cs typeface="Calibri"/>
                <a:sym typeface="Calibri"/>
              </a:rPr>
              <a:t>Current Events</a:t>
            </a:r>
            <a:endParaRPr sz="1800" b="0" i="0" u="none" strike="noStrike" cap="none">
              <a:solidFill>
                <a:schemeClr val="lt1"/>
              </a:solidFill>
              <a:latin typeface="Calibri"/>
              <a:ea typeface="Calibri"/>
              <a:cs typeface="Calibri"/>
              <a:sym typeface="Calibri"/>
            </a:endParaRPr>
          </a:p>
        </p:txBody>
      </p:sp>
      <p:sp>
        <p:nvSpPr>
          <p:cNvPr id="199" name="Google Shape;199;g2dafbf3424f_0_26"/>
          <p:cNvSpPr/>
          <p:nvPr/>
        </p:nvSpPr>
        <p:spPr>
          <a:xfrm>
            <a:off x="890346" y="4299692"/>
            <a:ext cx="3315600" cy="938100"/>
          </a:xfrm>
          <a:prstGeom prst="roundRect">
            <a:avLst>
              <a:gd name="adj" fmla="val 16667"/>
            </a:avLst>
          </a:prstGeom>
          <a:solidFill>
            <a:srgbClr val="5271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a:solidFill>
                  <a:schemeClr val="lt1"/>
                </a:solidFill>
                <a:latin typeface="Calibri"/>
                <a:ea typeface="Calibri"/>
                <a:cs typeface="Calibri"/>
                <a:sym typeface="Calibri"/>
              </a:rPr>
              <a:t>Station Lab</a:t>
            </a:r>
            <a:endParaRPr sz="1800" b="0" i="0" u="none" strike="noStrike" cap="none">
              <a:solidFill>
                <a:schemeClr val="lt1"/>
              </a:solidFill>
              <a:latin typeface="Calibri"/>
              <a:ea typeface="Calibri"/>
              <a:cs typeface="Calibri"/>
              <a:sym typeface="Calibri"/>
            </a:endParaRPr>
          </a:p>
        </p:txBody>
      </p:sp>
      <p:sp>
        <p:nvSpPr>
          <p:cNvPr id="200" name="Google Shape;200;g2dafbf3424f_0_26"/>
          <p:cNvSpPr/>
          <p:nvPr/>
        </p:nvSpPr>
        <p:spPr>
          <a:xfrm>
            <a:off x="1952598" y="267850"/>
            <a:ext cx="8697000" cy="938100"/>
          </a:xfrm>
          <a:prstGeom prst="roundRect">
            <a:avLst>
              <a:gd name="adj" fmla="val 16667"/>
            </a:avLst>
          </a:prstGeom>
          <a:solidFill>
            <a:srgbClr val="5CE1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4200" b="1">
                <a:solidFill>
                  <a:schemeClr val="dk1"/>
                </a:solidFill>
                <a:highlight>
                  <a:srgbClr val="5CE1E6"/>
                </a:highlight>
                <a:latin typeface="Calibri"/>
                <a:ea typeface="Calibri"/>
                <a:cs typeface="Calibri"/>
                <a:sym typeface="Calibri"/>
              </a:rPr>
              <a:t>Agenda for the Day</a:t>
            </a:r>
            <a:endParaRPr sz="4200" b="1" i="0" u="none" strike="noStrike" cap="none">
              <a:solidFill>
                <a:schemeClr val="dk1"/>
              </a:solidFill>
              <a:highlight>
                <a:srgbClr val="5CE1E6"/>
              </a:highlight>
              <a:latin typeface="Calibri"/>
              <a:ea typeface="Calibri"/>
              <a:cs typeface="Calibri"/>
              <a:sym typeface="Calibri"/>
            </a:endParaRPr>
          </a:p>
        </p:txBody>
      </p:sp>
      <p:sp>
        <p:nvSpPr>
          <p:cNvPr id="201" name="Google Shape;201;g2dafbf3424f_0_26"/>
          <p:cNvSpPr/>
          <p:nvPr/>
        </p:nvSpPr>
        <p:spPr>
          <a:xfrm>
            <a:off x="4643296" y="5464292"/>
            <a:ext cx="3315600" cy="938100"/>
          </a:xfrm>
          <a:prstGeom prst="roundRect">
            <a:avLst>
              <a:gd name="adj" fmla="val 16667"/>
            </a:avLst>
          </a:prstGeom>
          <a:solidFill>
            <a:srgbClr val="5271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a:solidFill>
                  <a:schemeClr val="lt1"/>
                </a:solidFill>
                <a:latin typeface="Calibri"/>
                <a:ea typeface="Calibri"/>
                <a:cs typeface="Calibri"/>
                <a:sym typeface="Calibri"/>
              </a:rPr>
              <a:t>And more!</a:t>
            </a: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grpSp>
        <p:nvGrpSpPr>
          <p:cNvPr id="207" name="Google Shape;207;g2dafbf3424f_0_53"/>
          <p:cNvGrpSpPr/>
          <p:nvPr/>
        </p:nvGrpSpPr>
        <p:grpSpPr>
          <a:xfrm>
            <a:off x="0" y="0"/>
            <a:ext cx="12751632" cy="6858000"/>
            <a:chOff x="0" y="0"/>
            <a:chExt cx="12751632" cy="6858000"/>
          </a:xfrm>
        </p:grpSpPr>
        <p:sp>
          <p:nvSpPr>
            <p:cNvPr id="208" name="Google Shape;208;g2dafbf3424f_0_53"/>
            <p:cNvSpPr/>
            <p:nvPr/>
          </p:nvSpPr>
          <p:spPr>
            <a:xfrm>
              <a:off x="2924202" y="0"/>
              <a:ext cx="5686500" cy="6858000"/>
            </a:xfrm>
            <a:prstGeom prst="rect">
              <a:avLst/>
            </a:prstGeom>
            <a:solidFill>
              <a:srgbClr val="FFDE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9" name="Google Shape;209;g2dafbf3424f_0_53" descr="A yellow and blue background with blue and yellow lines&#10;&#10;Description automatically generated"/>
            <p:cNvPicPr preferRelativeResize="0"/>
            <p:nvPr/>
          </p:nvPicPr>
          <p:blipFill rotWithShape="1">
            <a:blip r:embed="rId3">
              <a:alphaModFix/>
            </a:blip>
            <a:srcRect r="47777"/>
            <a:stretch/>
          </p:blipFill>
          <p:spPr>
            <a:xfrm>
              <a:off x="0" y="0"/>
              <a:ext cx="3581399" cy="6858000"/>
            </a:xfrm>
            <a:prstGeom prst="rect">
              <a:avLst/>
            </a:prstGeom>
            <a:noFill/>
            <a:ln>
              <a:noFill/>
            </a:ln>
          </p:spPr>
        </p:pic>
        <p:pic>
          <p:nvPicPr>
            <p:cNvPr id="210" name="Google Shape;210;g2dafbf3424f_0_53" descr="A yellow and blue background with blue and yellow lines&#10;&#10;Description automatically generated"/>
            <p:cNvPicPr preferRelativeResize="0"/>
            <p:nvPr/>
          </p:nvPicPr>
          <p:blipFill rotWithShape="1">
            <a:blip r:embed="rId3">
              <a:alphaModFix/>
            </a:blip>
            <a:srcRect l="41353" r="-7508"/>
            <a:stretch/>
          </p:blipFill>
          <p:spPr>
            <a:xfrm>
              <a:off x="8214609" y="0"/>
              <a:ext cx="4537023" cy="6858000"/>
            </a:xfrm>
            <a:prstGeom prst="rect">
              <a:avLst/>
            </a:prstGeom>
            <a:noFill/>
            <a:ln>
              <a:noFill/>
            </a:ln>
          </p:spPr>
        </p:pic>
      </p:grpSp>
      <p:sp>
        <p:nvSpPr>
          <p:cNvPr id="211" name="Google Shape;211;g2dafbf3424f_0_53"/>
          <p:cNvSpPr txBox="1"/>
          <p:nvPr/>
        </p:nvSpPr>
        <p:spPr>
          <a:xfrm>
            <a:off x="1341125" y="560825"/>
            <a:ext cx="10570500" cy="804600"/>
          </a:xfrm>
          <a:prstGeom prst="rect">
            <a:avLst/>
          </a:prstGeom>
          <a:solidFill>
            <a:srgbClr val="004AAD"/>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b="1">
                <a:solidFill>
                  <a:schemeClr val="lt1"/>
                </a:solidFill>
                <a:latin typeface="Calibri"/>
                <a:ea typeface="Calibri"/>
                <a:cs typeface="Calibri"/>
                <a:sym typeface="Calibri"/>
              </a:rPr>
              <a:t>What Do You Need to Successfully Run Health Science Practicum</a:t>
            </a:r>
            <a:endParaRPr sz="3000" b="1">
              <a:solidFill>
                <a:schemeClr val="lt1"/>
              </a:solidFill>
              <a:latin typeface="Calibri"/>
              <a:ea typeface="Calibri"/>
              <a:cs typeface="Calibri"/>
              <a:sym typeface="Calibri"/>
            </a:endParaRPr>
          </a:p>
        </p:txBody>
      </p:sp>
      <p:sp>
        <p:nvSpPr>
          <p:cNvPr id="212" name="Google Shape;212;g2dafbf3424f_0_53"/>
          <p:cNvSpPr txBox="1"/>
          <p:nvPr/>
        </p:nvSpPr>
        <p:spPr>
          <a:xfrm>
            <a:off x="1469125" y="2353050"/>
            <a:ext cx="3346800" cy="841200"/>
          </a:xfrm>
          <a:prstGeom prst="rect">
            <a:avLst/>
          </a:prstGeom>
          <a:solidFill>
            <a:srgbClr val="5271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solidFill>
                  <a:schemeClr val="dk1"/>
                </a:solidFill>
                <a:latin typeface="Calibri"/>
                <a:ea typeface="Calibri"/>
                <a:cs typeface="Calibri"/>
                <a:sym typeface="Calibri"/>
              </a:rPr>
              <a:t>Student Needs</a:t>
            </a:r>
            <a:endParaRPr sz="2800" b="1">
              <a:solidFill>
                <a:schemeClr val="dk1"/>
              </a:solidFill>
              <a:latin typeface="Calibri"/>
              <a:ea typeface="Calibri"/>
              <a:cs typeface="Calibri"/>
              <a:sym typeface="Calibri"/>
            </a:endParaRPr>
          </a:p>
        </p:txBody>
      </p:sp>
      <p:sp>
        <p:nvSpPr>
          <p:cNvPr id="213" name="Google Shape;213;g2dafbf3424f_0_53"/>
          <p:cNvSpPr txBox="1"/>
          <p:nvPr/>
        </p:nvSpPr>
        <p:spPr>
          <a:xfrm>
            <a:off x="1505700" y="3596650"/>
            <a:ext cx="3383400" cy="914400"/>
          </a:xfrm>
          <a:prstGeom prst="rect">
            <a:avLst/>
          </a:prstGeom>
          <a:solidFill>
            <a:srgbClr val="5271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solidFill>
                  <a:schemeClr val="dk1"/>
                </a:solidFill>
                <a:latin typeface="Calibri"/>
                <a:ea typeface="Calibri"/>
                <a:cs typeface="Calibri"/>
                <a:sym typeface="Calibri"/>
              </a:rPr>
              <a:t>Clinical Site Needs</a:t>
            </a:r>
            <a:endParaRPr sz="2800" b="1">
              <a:solidFill>
                <a:schemeClr val="dk1"/>
              </a:solidFill>
              <a:latin typeface="Calibri"/>
              <a:ea typeface="Calibri"/>
              <a:cs typeface="Calibri"/>
              <a:sym typeface="Calibri"/>
            </a:endParaRPr>
          </a:p>
        </p:txBody>
      </p:sp>
      <p:sp>
        <p:nvSpPr>
          <p:cNvPr id="214" name="Google Shape;214;g2dafbf3424f_0_53"/>
          <p:cNvSpPr txBox="1"/>
          <p:nvPr/>
        </p:nvSpPr>
        <p:spPr>
          <a:xfrm>
            <a:off x="1542300" y="4803650"/>
            <a:ext cx="3438000" cy="969300"/>
          </a:xfrm>
          <a:prstGeom prst="rect">
            <a:avLst/>
          </a:prstGeom>
          <a:solidFill>
            <a:srgbClr val="5271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solidFill>
                  <a:schemeClr val="dk1"/>
                </a:solidFill>
                <a:latin typeface="Calibri"/>
                <a:ea typeface="Calibri"/>
                <a:cs typeface="Calibri"/>
                <a:sym typeface="Calibri"/>
              </a:rPr>
              <a:t>Instructor/Teacher Needs</a:t>
            </a:r>
            <a:endParaRPr sz="2800" b="1">
              <a:solidFill>
                <a:schemeClr val="dk1"/>
              </a:solidFill>
              <a:latin typeface="Calibri"/>
              <a:ea typeface="Calibri"/>
              <a:cs typeface="Calibri"/>
              <a:sym typeface="Calibri"/>
            </a:endParaRPr>
          </a:p>
        </p:txBody>
      </p:sp>
      <p:pic>
        <p:nvPicPr>
          <p:cNvPr id="215" name="Google Shape;215;g2dafbf3424f_0_53"/>
          <p:cNvPicPr preferRelativeResize="0"/>
          <p:nvPr/>
        </p:nvPicPr>
        <p:blipFill rotWithShape="1">
          <a:blip r:embed="rId4">
            <a:alphaModFix/>
          </a:blip>
          <a:srcRect/>
          <a:stretch/>
        </p:blipFill>
        <p:spPr>
          <a:xfrm>
            <a:off x="5125325" y="1565925"/>
            <a:ext cx="3438000" cy="2293161"/>
          </a:xfrm>
          <a:prstGeom prst="rect">
            <a:avLst/>
          </a:prstGeom>
          <a:noFill/>
          <a:ln>
            <a:noFill/>
          </a:ln>
        </p:spPr>
      </p:pic>
      <p:pic>
        <p:nvPicPr>
          <p:cNvPr id="216" name="Google Shape;216;g2dafbf3424f_0_53"/>
          <p:cNvPicPr preferRelativeResize="0"/>
          <p:nvPr/>
        </p:nvPicPr>
        <p:blipFill rotWithShape="1">
          <a:blip r:embed="rId5">
            <a:alphaModFix/>
          </a:blip>
          <a:srcRect/>
          <a:stretch/>
        </p:blipFill>
        <p:spPr>
          <a:xfrm>
            <a:off x="7726026" y="4059574"/>
            <a:ext cx="3684325" cy="2457450"/>
          </a:xfrm>
          <a:prstGeom prst="rect">
            <a:avLst/>
          </a:prstGeom>
          <a:noFill/>
          <a:ln>
            <a:noFill/>
          </a:ln>
          <a:effectLst>
            <a:outerShdw blurRad="50800" dist="38100" dir="8100000" algn="tr" rotWithShape="0">
              <a:srgbClr val="000000">
                <a:alpha val="4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grpSp>
        <p:nvGrpSpPr>
          <p:cNvPr id="222" name="Google Shape;222;p9"/>
          <p:cNvGrpSpPr/>
          <p:nvPr/>
        </p:nvGrpSpPr>
        <p:grpSpPr>
          <a:xfrm>
            <a:off x="0" y="0"/>
            <a:ext cx="12751632" cy="6858000"/>
            <a:chOff x="0" y="0"/>
            <a:chExt cx="12751632" cy="6858000"/>
          </a:xfrm>
        </p:grpSpPr>
        <p:sp>
          <p:nvSpPr>
            <p:cNvPr id="223" name="Google Shape;223;p9"/>
            <p:cNvSpPr/>
            <p:nvPr/>
          </p:nvSpPr>
          <p:spPr>
            <a:xfrm>
              <a:off x="2924202" y="0"/>
              <a:ext cx="5686400" cy="6858000"/>
            </a:xfrm>
            <a:prstGeom prst="rect">
              <a:avLst/>
            </a:prstGeom>
            <a:solidFill>
              <a:srgbClr val="FFDE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24" name="Google Shape;224;p9" descr="A yellow and blue background with blue and yellow lines&#10;&#10;Description automatically generated"/>
            <p:cNvPicPr preferRelativeResize="0"/>
            <p:nvPr/>
          </p:nvPicPr>
          <p:blipFill rotWithShape="1">
            <a:blip r:embed="rId3">
              <a:alphaModFix/>
            </a:blip>
            <a:srcRect r="47778"/>
            <a:stretch/>
          </p:blipFill>
          <p:spPr>
            <a:xfrm>
              <a:off x="0" y="0"/>
              <a:ext cx="3581400" cy="6858000"/>
            </a:xfrm>
            <a:prstGeom prst="rect">
              <a:avLst/>
            </a:prstGeom>
            <a:noFill/>
            <a:ln>
              <a:noFill/>
            </a:ln>
          </p:spPr>
        </p:pic>
        <p:pic>
          <p:nvPicPr>
            <p:cNvPr id="225" name="Google Shape;225;p9" descr="A yellow and blue background with blue and yellow lines&#10;&#10;Description automatically generated"/>
            <p:cNvPicPr preferRelativeResize="0"/>
            <p:nvPr/>
          </p:nvPicPr>
          <p:blipFill rotWithShape="1">
            <a:blip r:embed="rId3">
              <a:alphaModFix/>
            </a:blip>
            <a:srcRect l="41351" r="-7507"/>
            <a:stretch/>
          </p:blipFill>
          <p:spPr>
            <a:xfrm>
              <a:off x="8214609" y="0"/>
              <a:ext cx="4537023" cy="6858000"/>
            </a:xfrm>
            <a:prstGeom prst="rect">
              <a:avLst/>
            </a:prstGeom>
            <a:noFill/>
            <a:ln>
              <a:noFill/>
            </a:ln>
          </p:spPr>
        </p:pic>
      </p:grpSp>
      <p:sp>
        <p:nvSpPr>
          <p:cNvPr id="226" name="Google Shape;226;p9"/>
          <p:cNvSpPr txBox="1"/>
          <p:nvPr/>
        </p:nvSpPr>
        <p:spPr>
          <a:xfrm>
            <a:off x="3974550" y="249925"/>
            <a:ext cx="4242900" cy="1134000"/>
          </a:xfrm>
          <a:prstGeom prst="rect">
            <a:avLst/>
          </a:prstGeom>
          <a:solidFill>
            <a:srgbClr val="5CE1E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700" b="1">
                <a:solidFill>
                  <a:schemeClr val="dk1"/>
                </a:solidFill>
                <a:latin typeface="Calibri"/>
                <a:ea typeface="Calibri"/>
                <a:cs typeface="Calibri"/>
                <a:sym typeface="Calibri"/>
              </a:rPr>
              <a:t>Noggin Joggers</a:t>
            </a:r>
            <a:endParaRPr sz="3700" b="1">
              <a:solidFill>
                <a:schemeClr val="dk1"/>
              </a:solidFill>
              <a:latin typeface="Calibri"/>
              <a:ea typeface="Calibri"/>
              <a:cs typeface="Calibri"/>
              <a:sym typeface="Calibri"/>
            </a:endParaRPr>
          </a:p>
        </p:txBody>
      </p:sp>
      <p:sp>
        <p:nvSpPr>
          <p:cNvPr id="227" name="Google Shape;227;p9"/>
          <p:cNvSpPr txBox="1"/>
          <p:nvPr/>
        </p:nvSpPr>
        <p:spPr>
          <a:xfrm>
            <a:off x="-15399" y="2076688"/>
            <a:ext cx="6772800" cy="4032900"/>
          </a:xfrm>
          <a:prstGeom prst="rect">
            <a:avLst/>
          </a:prstGeom>
          <a:noFill/>
          <a:ln>
            <a:noFill/>
          </a:ln>
        </p:spPr>
        <p:txBody>
          <a:bodyPr spcFirstLastPara="1" wrap="square" lIns="91425" tIns="45700" rIns="91425" bIns="45700" anchor="t" anchorCtr="0">
            <a:spAutoFit/>
          </a:bodyPr>
          <a:lstStyle/>
          <a:p>
            <a:pPr marL="465137" marR="0" lvl="0" indent="-300037" algn="l" rtl="0">
              <a:lnSpc>
                <a:spcPct val="100000"/>
              </a:lnSpc>
              <a:spcBef>
                <a:spcPts val="0"/>
              </a:spcBef>
              <a:spcAft>
                <a:spcPts val="0"/>
              </a:spcAft>
              <a:buClr>
                <a:srgbClr val="004AAD"/>
              </a:buClr>
              <a:buSzPts val="3200"/>
              <a:buFont typeface="Arial"/>
              <a:buChar char="•"/>
            </a:pPr>
            <a:r>
              <a:rPr lang="en-US" sz="3200" b="1" i="0" u="none" strike="noStrike" cap="none">
                <a:solidFill>
                  <a:srgbClr val="004AAD"/>
                </a:solidFill>
                <a:latin typeface="Calibri"/>
                <a:ea typeface="Calibri"/>
                <a:cs typeface="Calibri"/>
                <a:sym typeface="Calibri"/>
              </a:rPr>
              <a:t>Questions</a:t>
            </a:r>
            <a:endParaRPr sz="1400" b="0" i="0" u="none" strike="noStrike" cap="none">
              <a:solidFill>
                <a:srgbClr val="000000"/>
              </a:solidFill>
              <a:latin typeface="Arial"/>
              <a:ea typeface="Arial"/>
              <a:cs typeface="Arial"/>
              <a:sym typeface="Arial"/>
            </a:endParaRPr>
          </a:p>
          <a:p>
            <a:pPr marL="465137" marR="0" lvl="0" indent="-300037" algn="l" rtl="0">
              <a:lnSpc>
                <a:spcPct val="100000"/>
              </a:lnSpc>
              <a:spcBef>
                <a:spcPts val="0"/>
              </a:spcBef>
              <a:spcAft>
                <a:spcPts val="0"/>
              </a:spcAft>
              <a:buClr>
                <a:srgbClr val="004AAD"/>
              </a:buClr>
              <a:buSzPts val="3200"/>
              <a:buFont typeface="Arial"/>
              <a:buChar char="•"/>
            </a:pPr>
            <a:r>
              <a:rPr lang="en-US" sz="3200" b="1" i="0" u="none" strike="noStrike" cap="none">
                <a:solidFill>
                  <a:srgbClr val="004AAD"/>
                </a:solidFill>
                <a:latin typeface="Calibri"/>
                <a:ea typeface="Calibri"/>
                <a:cs typeface="Calibri"/>
                <a:sym typeface="Calibri"/>
              </a:rPr>
              <a:t>Diagrams </a:t>
            </a:r>
            <a:r>
              <a:rPr lang="en-US" sz="2400" b="0" i="0" u="none" strike="noStrike" cap="none">
                <a:solidFill>
                  <a:srgbClr val="004AAD"/>
                </a:solidFill>
                <a:latin typeface="Calibri"/>
                <a:ea typeface="Calibri"/>
                <a:cs typeface="Calibri"/>
                <a:sym typeface="Calibri"/>
              </a:rPr>
              <a:t>(Ex. Draw the chain of infection.)</a:t>
            </a:r>
            <a:endParaRPr sz="1400" b="0" i="0" u="none" strike="noStrike" cap="none">
              <a:solidFill>
                <a:srgbClr val="000000"/>
              </a:solidFill>
              <a:latin typeface="Arial"/>
              <a:ea typeface="Arial"/>
              <a:cs typeface="Arial"/>
              <a:sym typeface="Arial"/>
            </a:endParaRPr>
          </a:p>
          <a:p>
            <a:pPr marL="465137" marR="0" lvl="0" indent="-300037" algn="l" rtl="0">
              <a:lnSpc>
                <a:spcPct val="100000"/>
              </a:lnSpc>
              <a:spcBef>
                <a:spcPts val="0"/>
              </a:spcBef>
              <a:spcAft>
                <a:spcPts val="0"/>
              </a:spcAft>
              <a:buClr>
                <a:srgbClr val="004AAD"/>
              </a:buClr>
              <a:buSzPts val="3200"/>
              <a:buFont typeface="Arial"/>
              <a:buChar char="•"/>
            </a:pPr>
            <a:r>
              <a:rPr lang="en-US" sz="3200" b="1" i="0" u="none" strike="noStrike" cap="none">
                <a:solidFill>
                  <a:srgbClr val="004AAD"/>
                </a:solidFill>
                <a:latin typeface="Calibri"/>
                <a:ea typeface="Calibri"/>
                <a:cs typeface="Calibri"/>
                <a:sym typeface="Calibri"/>
              </a:rPr>
              <a:t>Safety Checklist </a:t>
            </a:r>
            <a:r>
              <a:rPr lang="en-US" sz="2400" b="0" i="0" u="none" strike="noStrike" cap="none">
                <a:solidFill>
                  <a:srgbClr val="004AAD"/>
                </a:solidFill>
                <a:latin typeface="Calibri"/>
                <a:ea typeface="Calibri"/>
                <a:cs typeface="Calibri"/>
                <a:sym typeface="Calibri"/>
              </a:rPr>
              <a:t>(Ex. Ambulation.)</a:t>
            </a:r>
            <a:endParaRPr sz="1400" b="0" i="0" u="none" strike="noStrike" cap="none">
              <a:solidFill>
                <a:srgbClr val="000000"/>
              </a:solidFill>
              <a:latin typeface="Arial"/>
              <a:ea typeface="Arial"/>
              <a:cs typeface="Arial"/>
              <a:sym typeface="Arial"/>
            </a:endParaRPr>
          </a:p>
          <a:p>
            <a:pPr marL="465137" marR="0" lvl="0" indent="-300037" algn="l" rtl="0">
              <a:lnSpc>
                <a:spcPct val="100000"/>
              </a:lnSpc>
              <a:spcBef>
                <a:spcPts val="0"/>
              </a:spcBef>
              <a:spcAft>
                <a:spcPts val="0"/>
              </a:spcAft>
              <a:buClr>
                <a:srgbClr val="004AAD"/>
              </a:buClr>
              <a:buSzPts val="3200"/>
              <a:buFont typeface="Arial"/>
              <a:buChar char="•"/>
            </a:pPr>
            <a:r>
              <a:rPr lang="en-US" sz="3200" b="1" i="0" u="none" strike="noStrike" cap="none">
                <a:solidFill>
                  <a:srgbClr val="004AAD"/>
                </a:solidFill>
                <a:latin typeface="Calibri"/>
                <a:ea typeface="Calibri"/>
                <a:cs typeface="Calibri"/>
                <a:sym typeface="Calibri"/>
              </a:rPr>
              <a:t>Medical Math </a:t>
            </a:r>
            <a:endParaRPr sz="2400" b="0" i="0" u="none" strike="noStrike" cap="none">
              <a:solidFill>
                <a:srgbClr val="004AAD"/>
              </a:solidFill>
              <a:latin typeface="Calibri"/>
              <a:ea typeface="Calibri"/>
              <a:cs typeface="Calibri"/>
              <a:sym typeface="Calibri"/>
            </a:endParaRPr>
          </a:p>
          <a:p>
            <a:pPr marL="465137" marR="0" lvl="0" indent="-300037" algn="l" rtl="0">
              <a:lnSpc>
                <a:spcPct val="100000"/>
              </a:lnSpc>
              <a:spcBef>
                <a:spcPts val="0"/>
              </a:spcBef>
              <a:spcAft>
                <a:spcPts val="0"/>
              </a:spcAft>
              <a:buClr>
                <a:srgbClr val="004AAD"/>
              </a:buClr>
              <a:buSzPts val="3200"/>
              <a:buFont typeface="Arial"/>
              <a:buChar char="•"/>
            </a:pPr>
            <a:r>
              <a:rPr lang="en-US" sz="3200" b="1" i="0" u="none" strike="noStrike" cap="none">
                <a:solidFill>
                  <a:srgbClr val="004AAD"/>
                </a:solidFill>
                <a:latin typeface="Calibri"/>
                <a:ea typeface="Calibri"/>
                <a:cs typeface="Calibri"/>
                <a:sym typeface="Calibri"/>
              </a:rPr>
              <a:t>Equivalencies </a:t>
            </a:r>
            <a:r>
              <a:rPr lang="en-US" sz="2400" b="0" i="0" u="none" strike="noStrike" cap="none">
                <a:solidFill>
                  <a:srgbClr val="004AAD"/>
                </a:solidFill>
                <a:latin typeface="Calibri"/>
                <a:ea typeface="Calibri"/>
                <a:cs typeface="Calibri"/>
                <a:sym typeface="Calibri"/>
              </a:rPr>
              <a:t>(Ex. How many ml in an oz?)</a:t>
            </a:r>
            <a:endParaRPr sz="2400" b="1" i="0" u="none" strike="noStrike" cap="none">
              <a:solidFill>
                <a:srgbClr val="004AAD"/>
              </a:solidFill>
              <a:latin typeface="Calibri"/>
              <a:ea typeface="Calibri"/>
              <a:cs typeface="Calibri"/>
              <a:sym typeface="Calibri"/>
            </a:endParaRPr>
          </a:p>
          <a:p>
            <a:pPr marL="465137" marR="0" lvl="0" indent="-300037" algn="l" rtl="0">
              <a:lnSpc>
                <a:spcPct val="100000"/>
              </a:lnSpc>
              <a:spcBef>
                <a:spcPts val="0"/>
              </a:spcBef>
              <a:spcAft>
                <a:spcPts val="0"/>
              </a:spcAft>
              <a:buClr>
                <a:srgbClr val="004AAD"/>
              </a:buClr>
              <a:buSzPts val="3200"/>
              <a:buFont typeface="Arial"/>
              <a:buChar char="•"/>
            </a:pPr>
            <a:r>
              <a:rPr lang="en-US" sz="3200" b="1" i="0" u="none" strike="noStrike" cap="none">
                <a:solidFill>
                  <a:srgbClr val="004AAD"/>
                </a:solidFill>
                <a:latin typeface="Calibri"/>
                <a:ea typeface="Calibri"/>
                <a:cs typeface="Calibri"/>
                <a:sym typeface="Calibri"/>
              </a:rPr>
              <a:t>Med Terms</a:t>
            </a:r>
            <a:endParaRPr sz="1400" b="0" i="0" u="none" strike="noStrike" cap="none">
              <a:solidFill>
                <a:srgbClr val="000000"/>
              </a:solidFill>
              <a:latin typeface="Arial"/>
              <a:ea typeface="Arial"/>
              <a:cs typeface="Arial"/>
              <a:sym typeface="Arial"/>
            </a:endParaRPr>
          </a:p>
          <a:p>
            <a:pPr marL="465137" marR="0" lvl="0" indent="-300037" algn="l" rtl="0">
              <a:lnSpc>
                <a:spcPct val="100000"/>
              </a:lnSpc>
              <a:spcBef>
                <a:spcPts val="0"/>
              </a:spcBef>
              <a:spcAft>
                <a:spcPts val="0"/>
              </a:spcAft>
              <a:buClr>
                <a:srgbClr val="004AAD"/>
              </a:buClr>
              <a:buSzPts val="3200"/>
              <a:buFont typeface="Arial"/>
              <a:buChar char="•"/>
            </a:pPr>
            <a:r>
              <a:rPr lang="en-US" sz="3200" b="1" i="0" u="none" strike="noStrike" cap="none">
                <a:solidFill>
                  <a:srgbClr val="004AAD"/>
                </a:solidFill>
                <a:latin typeface="Calibri"/>
                <a:ea typeface="Calibri"/>
                <a:cs typeface="Calibri"/>
                <a:sym typeface="Calibri"/>
              </a:rPr>
              <a:t>Scenarios</a:t>
            </a:r>
            <a:endParaRPr sz="1400" b="0" i="0" u="none" strike="noStrike" cap="none">
              <a:solidFill>
                <a:srgbClr val="000000"/>
              </a:solidFill>
              <a:latin typeface="Arial"/>
              <a:ea typeface="Arial"/>
              <a:cs typeface="Arial"/>
              <a:sym typeface="Arial"/>
            </a:endParaRPr>
          </a:p>
          <a:p>
            <a:pPr marL="465137" marR="0" lvl="0" indent="-96836" algn="l" rtl="0">
              <a:lnSpc>
                <a:spcPct val="100000"/>
              </a:lnSpc>
              <a:spcBef>
                <a:spcPts val="0"/>
              </a:spcBef>
              <a:spcAft>
                <a:spcPts val="0"/>
              </a:spcAft>
              <a:buClr>
                <a:schemeClr val="dk1"/>
              </a:buClr>
              <a:buSzPts val="3200"/>
              <a:buFont typeface="Arial"/>
              <a:buNone/>
            </a:pPr>
            <a:endParaRPr sz="3200" b="1" i="0" u="none" strike="noStrike" cap="none">
              <a:solidFill>
                <a:srgbClr val="004AAD"/>
              </a:solidFill>
              <a:latin typeface="Calibri"/>
              <a:ea typeface="Calibri"/>
              <a:cs typeface="Calibri"/>
              <a:sym typeface="Calibri"/>
            </a:endParaRPr>
          </a:p>
        </p:txBody>
      </p:sp>
      <p:pic>
        <p:nvPicPr>
          <p:cNvPr id="228" name="Google Shape;228;p9"/>
          <p:cNvPicPr preferRelativeResize="0"/>
          <p:nvPr/>
        </p:nvPicPr>
        <p:blipFill rotWithShape="1">
          <a:blip r:embed="rId4">
            <a:alphaModFix/>
          </a:blip>
          <a:srcRect/>
          <a:stretch/>
        </p:blipFill>
        <p:spPr>
          <a:xfrm>
            <a:off x="6629236" y="3266508"/>
            <a:ext cx="5275383" cy="3404157"/>
          </a:xfrm>
          <a:prstGeom prst="rect">
            <a:avLst/>
          </a:prstGeom>
          <a:noFill/>
          <a:ln>
            <a:noFill/>
          </a:ln>
          <a:effectLst>
            <a:outerShdw blurRad="50800" dist="38100" dir="8100000" algn="tr" rotWithShape="0">
              <a:srgbClr val="000000">
                <a:alpha val="40000"/>
              </a:srgbClr>
            </a:outerShdw>
          </a:effectLst>
        </p:spPr>
      </p:pic>
      <p:sp>
        <p:nvSpPr>
          <p:cNvPr id="229" name="Google Shape;229;p9"/>
          <p:cNvSpPr txBox="1"/>
          <p:nvPr/>
        </p:nvSpPr>
        <p:spPr>
          <a:xfrm>
            <a:off x="6505223" y="1863525"/>
            <a:ext cx="5293500" cy="923400"/>
          </a:xfrm>
          <a:prstGeom prst="rect">
            <a:avLst/>
          </a:prstGeom>
          <a:solidFill>
            <a:schemeClr val="lt1"/>
          </a:solidFill>
          <a:ln>
            <a:noFill/>
          </a:ln>
        </p:spPr>
        <p:txBody>
          <a:bodyPr spcFirstLastPara="1" wrap="square" lIns="91425" tIns="45700" rIns="91425" bIns="45700" anchor="t" anchorCtr="0">
            <a:spAutoFit/>
          </a:bodyPr>
          <a:lstStyle/>
          <a:p>
            <a:pPr marL="1651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4AAD"/>
                </a:solidFill>
                <a:latin typeface="Calibri"/>
                <a:ea typeface="Calibri"/>
                <a:cs typeface="Calibri"/>
                <a:sym typeface="Calibri"/>
              </a:rPr>
              <a:t>(Ex. Mr. Johnson weighed 150 lbs. on Monday morning. On Friday morning he </a:t>
            </a:r>
            <a:r>
              <a:rPr lang="en-US" sz="1800">
                <a:solidFill>
                  <a:srgbClr val="004AAD"/>
                </a:solidFill>
                <a:latin typeface="Calibri"/>
                <a:ea typeface="Calibri"/>
                <a:cs typeface="Calibri"/>
                <a:sym typeface="Calibri"/>
              </a:rPr>
              <a:t>weighs</a:t>
            </a:r>
            <a:r>
              <a:rPr lang="en-US" sz="1800" b="0" i="0" u="none" strike="noStrike" cap="none">
                <a:solidFill>
                  <a:srgbClr val="004AAD"/>
                </a:solidFill>
                <a:latin typeface="Calibri"/>
                <a:ea typeface="Calibri"/>
                <a:cs typeface="Calibri"/>
                <a:sym typeface="Calibri"/>
              </a:rPr>
              <a:t> 163 lbs. What would you record for his weight gain in kg?)</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grpSp>
        <p:nvGrpSpPr>
          <p:cNvPr id="235" name="Google Shape;235;g2dafbf3424f_0_78"/>
          <p:cNvGrpSpPr/>
          <p:nvPr/>
        </p:nvGrpSpPr>
        <p:grpSpPr>
          <a:xfrm>
            <a:off x="0" y="0"/>
            <a:ext cx="12751632" cy="6858000"/>
            <a:chOff x="0" y="0"/>
            <a:chExt cx="12751632" cy="6858000"/>
          </a:xfrm>
        </p:grpSpPr>
        <p:sp>
          <p:nvSpPr>
            <p:cNvPr id="236" name="Google Shape;236;g2dafbf3424f_0_78"/>
            <p:cNvSpPr/>
            <p:nvPr/>
          </p:nvSpPr>
          <p:spPr>
            <a:xfrm>
              <a:off x="2924202" y="0"/>
              <a:ext cx="5686500" cy="6858000"/>
            </a:xfrm>
            <a:prstGeom prst="rect">
              <a:avLst/>
            </a:prstGeom>
            <a:solidFill>
              <a:srgbClr val="FFDE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37" name="Google Shape;237;g2dafbf3424f_0_78" descr="A yellow and blue background with blue and yellow lines&#10;&#10;Description automatically generated"/>
            <p:cNvPicPr preferRelativeResize="0"/>
            <p:nvPr/>
          </p:nvPicPr>
          <p:blipFill rotWithShape="1">
            <a:blip r:embed="rId3">
              <a:alphaModFix/>
            </a:blip>
            <a:srcRect r="47777"/>
            <a:stretch/>
          </p:blipFill>
          <p:spPr>
            <a:xfrm>
              <a:off x="0" y="0"/>
              <a:ext cx="3581399" cy="6858000"/>
            </a:xfrm>
            <a:prstGeom prst="rect">
              <a:avLst/>
            </a:prstGeom>
            <a:noFill/>
            <a:ln>
              <a:noFill/>
            </a:ln>
          </p:spPr>
        </p:pic>
        <p:pic>
          <p:nvPicPr>
            <p:cNvPr id="238" name="Google Shape;238;g2dafbf3424f_0_78" descr="A yellow and blue background with blue and yellow lines&#10;&#10;Description automatically generated"/>
            <p:cNvPicPr preferRelativeResize="0"/>
            <p:nvPr/>
          </p:nvPicPr>
          <p:blipFill rotWithShape="1">
            <a:blip r:embed="rId3">
              <a:alphaModFix/>
            </a:blip>
            <a:srcRect l="41353" r="-7508"/>
            <a:stretch/>
          </p:blipFill>
          <p:spPr>
            <a:xfrm>
              <a:off x="8214609" y="0"/>
              <a:ext cx="4537023" cy="6858000"/>
            </a:xfrm>
            <a:prstGeom prst="rect">
              <a:avLst/>
            </a:prstGeom>
            <a:noFill/>
            <a:ln>
              <a:noFill/>
            </a:ln>
          </p:spPr>
        </p:pic>
      </p:grpSp>
      <p:sp>
        <p:nvSpPr>
          <p:cNvPr id="239" name="Google Shape;239;g2dafbf3424f_0_78"/>
          <p:cNvSpPr txBox="1"/>
          <p:nvPr/>
        </p:nvSpPr>
        <p:spPr>
          <a:xfrm>
            <a:off x="3974550" y="249925"/>
            <a:ext cx="4242900" cy="1134000"/>
          </a:xfrm>
          <a:prstGeom prst="rect">
            <a:avLst/>
          </a:prstGeom>
          <a:solidFill>
            <a:srgbClr val="5CE1E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700" b="1">
                <a:solidFill>
                  <a:schemeClr val="dk1"/>
                </a:solidFill>
                <a:latin typeface="Calibri"/>
                <a:ea typeface="Calibri"/>
                <a:cs typeface="Calibri"/>
                <a:sym typeface="Calibri"/>
              </a:rPr>
              <a:t>Scenarios</a:t>
            </a:r>
            <a:endParaRPr sz="3700" b="1">
              <a:solidFill>
                <a:schemeClr val="dk1"/>
              </a:solidFill>
              <a:latin typeface="Calibri"/>
              <a:ea typeface="Calibri"/>
              <a:cs typeface="Calibri"/>
              <a:sym typeface="Calibri"/>
            </a:endParaRPr>
          </a:p>
        </p:txBody>
      </p:sp>
      <p:sp>
        <p:nvSpPr>
          <p:cNvPr id="240" name="Google Shape;240;g2dafbf3424f_0_78"/>
          <p:cNvSpPr txBox="1"/>
          <p:nvPr/>
        </p:nvSpPr>
        <p:spPr>
          <a:xfrm>
            <a:off x="527524" y="1383928"/>
            <a:ext cx="6715200" cy="5633700"/>
          </a:xfrm>
          <a:prstGeom prst="rect">
            <a:avLst/>
          </a:prstGeom>
          <a:noFill/>
          <a:ln>
            <a:noFill/>
          </a:ln>
        </p:spPr>
        <p:txBody>
          <a:bodyPr spcFirstLastPara="1" wrap="square" lIns="91425" tIns="45700" rIns="91425" bIns="45700" anchor="t" anchorCtr="0">
            <a:spAutoFit/>
          </a:bodyPr>
          <a:lstStyle/>
          <a:p>
            <a:pPr marL="16510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4AAD"/>
                </a:solidFill>
                <a:latin typeface="Calibri"/>
                <a:ea typeface="Calibri"/>
                <a:cs typeface="Calibri"/>
                <a:sym typeface="Calibri"/>
              </a:rPr>
              <a:t>(Ex. 1) You are working on the Medical floor at your local hospital. You have a patient who is in “Contact Isolation” and you need to take their food tray into the room and help them sit up on the side of the bed</a:t>
            </a:r>
            <a:r>
              <a:rPr lang="en-US" sz="1800" b="0" i="0" u="none" strike="noStrike" cap="none">
                <a:solidFill>
                  <a:srgbClr val="004AAD"/>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450850" marR="0" lvl="0" indent="-285750" algn="l" rtl="0">
              <a:lnSpc>
                <a:spcPct val="100000"/>
              </a:lnSpc>
              <a:spcBef>
                <a:spcPts val="0"/>
              </a:spcBef>
              <a:spcAft>
                <a:spcPts val="0"/>
              </a:spcAft>
              <a:buClr>
                <a:srgbClr val="004AAD"/>
              </a:buClr>
              <a:buSzPts val="1800"/>
              <a:buFont typeface="Arial"/>
              <a:buChar char="•"/>
            </a:pPr>
            <a:r>
              <a:rPr lang="en-US" sz="1800" b="0" i="0" u="none" strike="noStrike" cap="none">
                <a:solidFill>
                  <a:srgbClr val="004AAD"/>
                </a:solidFill>
                <a:latin typeface="Calibri"/>
                <a:ea typeface="Calibri"/>
                <a:cs typeface="Calibri"/>
                <a:sym typeface="Calibri"/>
              </a:rPr>
              <a:t>What type of PPE do you need for this patient task?</a:t>
            </a:r>
            <a:endParaRPr sz="1400" b="0" i="0" u="none" strike="noStrike" cap="none">
              <a:solidFill>
                <a:srgbClr val="000000"/>
              </a:solidFill>
              <a:latin typeface="Arial"/>
              <a:ea typeface="Arial"/>
              <a:cs typeface="Arial"/>
              <a:sym typeface="Arial"/>
            </a:endParaRPr>
          </a:p>
          <a:p>
            <a:pPr marL="450850" marR="0" lvl="0" indent="-285750" algn="l" rtl="0">
              <a:lnSpc>
                <a:spcPct val="100000"/>
              </a:lnSpc>
              <a:spcBef>
                <a:spcPts val="0"/>
              </a:spcBef>
              <a:spcAft>
                <a:spcPts val="0"/>
              </a:spcAft>
              <a:buClr>
                <a:srgbClr val="004AAD"/>
              </a:buClr>
              <a:buSzPts val="1800"/>
              <a:buFont typeface="Arial"/>
              <a:buChar char="•"/>
            </a:pPr>
            <a:r>
              <a:rPr lang="en-US" sz="1800" b="0" i="0" u="none" strike="noStrike" cap="none">
                <a:solidFill>
                  <a:srgbClr val="004AAD"/>
                </a:solidFill>
                <a:latin typeface="Calibri"/>
                <a:ea typeface="Calibri"/>
                <a:cs typeface="Calibri"/>
                <a:sym typeface="Calibri"/>
              </a:rPr>
              <a:t>Any other special topics you should consider?</a:t>
            </a:r>
            <a:endParaRPr sz="1400" b="0" i="0" u="none" strike="noStrike" cap="none">
              <a:solidFill>
                <a:srgbClr val="000000"/>
              </a:solidFill>
              <a:latin typeface="Arial"/>
              <a:ea typeface="Arial"/>
              <a:cs typeface="Arial"/>
              <a:sym typeface="Arial"/>
            </a:endParaRPr>
          </a:p>
          <a:p>
            <a:pPr marL="450850" marR="0" lvl="0" indent="-171450" algn="l" rtl="0">
              <a:lnSpc>
                <a:spcPct val="100000"/>
              </a:lnSpc>
              <a:spcBef>
                <a:spcPts val="0"/>
              </a:spcBef>
              <a:spcAft>
                <a:spcPts val="0"/>
              </a:spcAft>
              <a:buClr>
                <a:schemeClr val="dk1"/>
              </a:buClr>
              <a:buSzPts val="1800"/>
              <a:buFont typeface="Arial"/>
              <a:buNone/>
            </a:pPr>
            <a:endParaRPr sz="1800" b="0" i="0" u="none" strike="noStrike" cap="none">
              <a:solidFill>
                <a:srgbClr val="004AAD"/>
              </a:solidFill>
              <a:latin typeface="Calibri"/>
              <a:ea typeface="Calibri"/>
              <a:cs typeface="Calibri"/>
              <a:sym typeface="Calibri"/>
            </a:endParaRPr>
          </a:p>
          <a:p>
            <a:pPr marL="16510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4AAD"/>
                </a:solidFill>
                <a:latin typeface="Calibri"/>
                <a:ea typeface="Calibri"/>
                <a:cs typeface="Calibri"/>
                <a:sym typeface="Calibri"/>
              </a:rPr>
              <a:t>(Ex. 2) You are working on the Medical floor at your local hospital. You have a patient who is in “Airborne Isolation” and you need to take their vital signs.</a:t>
            </a:r>
            <a:endParaRPr sz="1800" b="0" i="0" u="none" strike="noStrike" cap="none">
              <a:solidFill>
                <a:srgbClr val="004AAD"/>
              </a:solidFill>
              <a:latin typeface="Calibri"/>
              <a:ea typeface="Calibri"/>
              <a:cs typeface="Calibri"/>
              <a:sym typeface="Calibri"/>
            </a:endParaRPr>
          </a:p>
          <a:p>
            <a:pPr marL="450850" marR="0" lvl="0" indent="-285750" algn="l" rtl="0">
              <a:lnSpc>
                <a:spcPct val="100000"/>
              </a:lnSpc>
              <a:spcBef>
                <a:spcPts val="0"/>
              </a:spcBef>
              <a:spcAft>
                <a:spcPts val="0"/>
              </a:spcAft>
              <a:buClr>
                <a:srgbClr val="004AAD"/>
              </a:buClr>
              <a:buSzPts val="1800"/>
              <a:buFont typeface="Arial"/>
              <a:buChar char="•"/>
            </a:pPr>
            <a:r>
              <a:rPr lang="en-US" sz="1800" b="0" i="0" u="none" strike="noStrike" cap="none">
                <a:solidFill>
                  <a:srgbClr val="004AAD"/>
                </a:solidFill>
                <a:latin typeface="Calibri"/>
                <a:ea typeface="Calibri"/>
                <a:cs typeface="Calibri"/>
                <a:sym typeface="Calibri"/>
              </a:rPr>
              <a:t>What type of PPE do you need for this patient task?</a:t>
            </a:r>
            <a:endParaRPr sz="1400" b="0" i="0" u="none" strike="noStrike" cap="none">
              <a:solidFill>
                <a:srgbClr val="000000"/>
              </a:solidFill>
              <a:latin typeface="Arial"/>
              <a:ea typeface="Arial"/>
              <a:cs typeface="Arial"/>
              <a:sym typeface="Arial"/>
            </a:endParaRPr>
          </a:p>
          <a:p>
            <a:pPr marL="450850" marR="0" lvl="0" indent="-285750" algn="l" rtl="0">
              <a:lnSpc>
                <a:spcPct val="100000"/>
              </a:lnSpc>
              <a:spcBef>
                <a:spcPts val="0"/>
              </a:spcBef>
              <a:spcAft>
                <a:spcPts val="0"/>
              </a:spcAft>
              <a:buClr>
                <a:srgbClr val="004AAD"/>
              </a:buClr>
              <a:buSzPts val="1800"/>
              <a:buFont typeface="Arial"/>
              <a:buChar char="•"/>
            </a:pPr>
            <a:r>
              <a:rPr lang="en-US" sz="1800" b="0" i="0" u="none" strike="noStrike" cap="none">
                <a:solidFill>
                  <a:srgbClr val="004AAD"/>
                </a:solidFill>
                <a:latin typeface="Calibri"/>
                <a:ea typeface="Calibri"/>
                <a:cs typeface="Calibri"/>
                <a:sym typeface="Calibri"/>
              </a:rPr>
              <a:t>Any other special topics you should consider?</a:t>
            </a:r>
            <a:endParaRPr sz="1400" b="0" i="0" u="none" strike="noStrike" cap="none">
              <a:solidFill>
                <a:srgbClr val="000000"/>
              </a:solidFill>
              <a:latin typeface="Arial"/>
              <a:ea typeface="Arial"/>
              <a:cs typeface="Arial"/>
              <a:sym typeface="Arial"/>
            </a:endParaRPr>
          </a:p>
          <a:p>
            <a:pPr marL="450850" marR="0" lvl="0" indent="-171450" algn="l" rtl="0">
              <a:lnSpc>
                <a:spcPct val="100000"/>
              </a:lnSpc>
              <a:spcBef>
                <a:spcPts val="0"/>
              </a:spcBef>
              <a:spcAft>
                <a:spcPts val="0"/>
              </a:spcAft>
              <a:buClr>
                <a:schemeClr val="dk1"/>
              </a:buClr>
              <a:buSzPts val="1800"/>
              <a:buFont typeface="Arial"/>
              <a:buNone/>
            </a:pPr>
            <a:endParaRPr sz="1800" b="0" i="0" u="none" strike="noStrike" cap="none">
              <a:solidFill>
                <a:srgbClr val="004AAD"/>
              </a:solidFill>
              <a:latin typeface="Calibri"/>
              <a:ea typeface="Calibri"/>
              <a:cs typeface="Calibri"/>
              <a:sym typeface="Calibri"/>
            </a:endParaRPr>
          </a:p>
          <a:p>
            <a:pPr marL="16510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4AAD"/>
                </a:solidFill>
                <a:latin typeface="Calibri"/>
                <a:ea typeface="Calibri"/>
                <a:cs typeface="Calibri"/>
                <a:sym typeface="Calibri"/>
              </a:rPr>
              <a:t>(Ex. 3) You are working on as a transport at the hospital. You have a patient who is “Airborne Isolation” that needs to come down to x-ray for a CT scan. </a:t>
            </a:r>
            <a:endParaRPr sz="1400" b="0" i="0" u="none" strike="noStrike" cap="none">
              <a:solidFill>
                <a:srgbClr val="000000"/>
              </a:solidFill>
              <a:latin typeface="Arial"/>
              <a:ea typeface="Arial"/>
              <a:cs typeface="Arial"/>
              <a:sym typeface="Arial"/>
            </a:endParaRPr>
          </a:p>
          <a:p>
            <a:pPr marL="450850" marR="0" lvl="0" indent="-285750" algn="l" rtl="0">
              <a:lnSpc>
                <a:spcPct val="100000"/>
              </a:lnSpc>
              <a:spcBef>
                <a:spcPts val="0"/>
              </a:spcBef>
              <a:spcAft>
                <a:spcPts val="0"/>
              </a:spcAft>
              <a:buClr>
                <a:srgbClr val="004AAD"/>
              </a:buClr>
              <a:buSzPts val="1800"/>
              <a:buFont typeface="Arial"/>
              <a:buChar char="•"/>
            </a:pPr>
            <a:r>
              <a:rPr lang="en-US" sz="1800" b="0" i="0" u="none" strike="noStrike" cap="none">
                <a:solidFill>
                  <a:srgbClr val="004AAD"/>
                </a:solidFill>
                <a:latin typeface="Calibri"/>
                <a:ea typeface="Calibri"/>
                <a:cs typeface="Calibri"/>
                <a:sym typeface="Calibri"/>
              </a:rPr>
              <a:t>What type of PPE do you need for this patient task?</a:t>
            </a:r>
            <a:endParaRPr sz="1400" b="0" i="0" u="none" strike="noStrike" cap="none">
              <a:solidFill>
                <a:srgbClr val="000000"/>
              </a:solidFill>
              <a:latin typeface="Arial"/>
              <a:ea typeface="Arial"/>
              <a:cs typeface="Arial"/>
              <a:sym typeface="Arial"/>
            </a:endParaRPr>
          </a:p>
          <a:p>
            <a:pPr marL="450850" marR="0" lvl="0" indent="-285750" algn="l" rtl="0">
              <a:lnSpc>
                <a:spcPct val="100000"/>
              </a:lnSpc>
              <a:spcBef>
                <a:spcPts val="0"/>
              </a:spcBef>
              <a:spcAft>
                <a:spcPts val="0"/>
              </a:spcAft>
              <a:buClr>
                <a:srgbClr val="004AAD"/>
              </a:buClr>
              <a:buSzPts val="1800"/>
              <a:buFont typeface="Arial"/>
              <a:buChar char="•"/>
            </a:pPr>
            <a:r>
              <a:rPr lang="en-US" sz="1800" b="0" i="0" u="none" strike="noStrike" cap="none">
                <a:solidFill>
                  <a:srgbClr val="004AAD"/>
                </a:solidFill>
                <a:latin typeface="Calibri"/>
                <a:ea typeface="Calibri"/>
                <a:cs typeface="Calibri"/>
                <a:sym typeface="Calibri"/>
              </a:rPr>
              <a:t>Any other special topics you should consider?</a:t>
            </a:r>
            <a:endParaRPr sz="1400" b="0" i="0" u="none" strike="noStrike" cap="none">
              <a:solidFill>
                <a:srgbClr val="000000"/>
              </a:solidFill>
              <a:latin typeface="Arial"/>
              <a:ea typeface="Arial"/>
              <a:cs typeface="Arial"/>
              <a:sym typeface="Arial"/>
            </a:endParaRPr>
          </a:p>
          <a:p>
            <a:pPr marL="450850" marR="0" lvl="0" indent="-171450" algn="l" rtl="0">
              <a:lnSpc>
                <a:spcPct val="100000"/>
              </a:lnSpc>
              <a:spcBef>
                <a:spcPts val="0"/>
              </a:spcBef>
              <a:spcAft>
                <a:spcPts val="0"/>
              </a:spcAft>
              <a:buClr>
                <a:schemeClr val="dk1"/>
              </a:buClr>
              <a:buSzPts val="1800"/>
              <a:buFont typeface="Arial"/>
              <a:buNone/>
            </a:pPr>
            <a:endParaRPr sz="1800" b="0" i="0" u="none" strike="noStrike" cap="none">
              <a:solidFill>
                <a:srgbClr val="004AAD"/>
              </a:solidFill>
              <a:latin typeface="Calibri"/>
              <a:ea typeface="Calibri"/>
              <a:cs typeface="Calibri"/>
              <a:sym typeface="Calibri"/>
            </a:endParaRPr>
          </a:p>
          <a:p>
            <a:pPr marL="450850" marR="0" lvl="0" indent="-171450" algn="l" rtl="0">
              <a:lnSpc>
                <a:spcPct val="100000"/>
              </a:lnSpc>
              <a:spcBef>
                <a:spcPts val="0"/>
              </a:spcBef>
              <a:spcAft>
                <a:spcPts val="0"/>
              </a:spcAft>
              <a:buClr>
                <a:schemeClr val="dk1"/>
              </a:buClr>
              <a:buSzPts val="1800"/>
              <a:buFont typeface="Arial"/>
              <a:buNone/>
            </a:pPr>
            <a:endParaRPr sz="1800" b="0" i="0" u="none" strike="noStrike" cap="none">
              <a:solidFill>
                <a:srgbClr val="004AAD"/>
              </a:solidFill>
              <a:latin typeface="Calibri"/>
              <a:ea typeface="Calibri"/>
              <a:cs typeface="Calibri"/>
              <a:sym typeface="Calibri"/>
            </a:endParaRPr>
          </a:p>
        </p:txBody>
      </p:sp>
      <p:sp>
        <p:nvSpPr>
          <p:cNvPr id="241" name="Google Shape;241;g2dafbf3424f_0_78"/>
          <p:cNvSpPr txBox="1"/>
          <p:nvPr/>
        </p:nvSpPr>
        <p:spPr>
          <a:xfrm>
            <a:off x="7242725" y="2206750"/>
            <a:ext cx="4846200" cy="3078300"/>
          </a:xfrm>
          <a:prstGeom prst="rect">
            <a:avLst/>
          </a:prstGeom>
          <a:solidFill>
            <a:schemeClr val="lt1"/>
          </a:solidFill>
          <a:ln>
            <a:noFill/>
          </a:ln>
        </p:spPr>
        <p:txBody>
          <a:bodyPr spcFirstLastPara="1" wrap="square" lIns="91425" tIns="45700" rIns="91425" bIns="45700" anchor="t" anchorCtr="0">
            <a:spAutoFit/>
          </a:bodyPr>
          <a:lstStyle/>
          <a:p>
            <a:pPr marL="465137" marR="0" lvl="0" indent="-300037" algn="l" rtl="0">
              <a:lnSpc>
                <a:spcPct val="100000"/>
              </a:lnSpc>
              <a:spcBef>
                <a:spcPts val="0"/>
              </a:spcBef>
              <a:spcAft>
                <a:spcPts val="0"/>
              </a:spcAft>
              <a:buClr>
                <a:srgbClr val="004AAD"/>
              </a:buClr>
              <a:buSzPts val="2400"/>
              <a:buFont typeface="Arial"/>
              <a:buChar char="•"/>
            </a:pPr>
            <a:r>
              <a:rPr lang="en-US" sz="2400" b="1" i="0" u="none" strike="noStrike" cap="none">
                <a:solidFill>
                  <a:srgbClr val="004AAD"/>
                </a:solidFill>
                <a:latin typeface="Calibri"/>
                <a:ea typeface="Calibri"/>
                <a:cs typeface="Calibri"/>
                <a:sym typeface="Calibri"/>
              </a:rPr>
              <a:t>Patient Background</a:t>
            </a:r>
            <a:endParaRPr sz="1400" b="0" i="0" u="none" strike="noStrike" cap="none">
              <a:solidFill>
                <a:srgbClr val="000000"/>
              </a:solidFill>
              <a:latin typeface="Arial"/>
              <a:ea typeface="Arial"/>
              <a:cs typeface="Arial"/>
              <a:sym typeface="Arial"/>
            </a:endParaRPr>
          </a:p>
          <a:p>
            <a:pPr marL="465137" marR="0" lvl="0" indent="-300037" algn="l" rtl="0">
              <a:lnSpc>
                <a:spcPct val="100000"/>
              </a:lnSpc>
              <a:spcBef>
                <a:spcPts val="0"/>
              </a:spcBef>
              <a:spcAft>
                <a:spcPts val="0"/>
              </a:spcAft>
              <a:buClr>
                <a:srgbClr val="004AAD"/>
              </a:buClr>
              <a:buSzPts val="2400"/>
              <a:buFont typeface="Arial"/>
              <a:buChar char="•"/>
            </a:pPr>
            <a:r>
              <a:rPr lang="en-US" sz="2400" b="1" i="0" u="none" strike="noStrike" cap="none">
                <a:solidFill>
                  <a:srgbClr val="004AAD"/>
                </a:solidFill>
                <a:latin typeface="Calibri"/>
                <a:ea typeface="Calibri"/>
                <a:cs typeface="Calibri"/>
                <a:sym typeface="Calibri"/>
              </a:rPr>
              <a:t>Behavior Scenarios </a:t>
            </a:r>
            <a:endParaRPr sz="1400" b="0" i="0" u="none" strike="noStrike" cap="none">
              <a:solidFill>
                <a:srgbClr val="000000"/>
              </a:solidFill>
              <a:latin typeface="Arial"/>
              <a:ea typeface="Arial"/>
              <a:cs typeface="Arial"/>
              <a:sym typeface="Arial"/>
            </a:endParaRPr>
          </a:p>
          <a:p>
            <a:pPr marL="16510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4AAD"/>
                </a:solidFill>
                <a:latin typeface="Calibri"/>
                <a:ea typeface="Calibri"/>
                <a:cs typeface="Calibri"/>
                <a:sym typeface="Calibri"/>
              </a:rPr>
              <a:t>	</a:t>
            </a:r>
            <a:r>
              <a:rPr lang="en-US" sz="1800" b="0" i="0" u="none" strike="noStrike" cap="none">
                <a:solidFill>
                  <a:srgbClr val="004AAD"/>
                </a:solidFill>
                <a:latin typeface="Calibri"/>
                <a:ea typeface="Calibri"/>
                <a:cs typeface="Calibri"/>
                <a:sym typeface="Calibri"/>
              </a:rPr>
              <a:t>(Ex. How to safely approach residents with 	dementia.)</a:t>
            </a:r>
            <a:endParaRPr sz="1400" b="0" i="0" u="none" strike="noStrike" cap="none">
              <a:solidFill>
                <a:srgbClr val="000000"/>
              </a:solidFill>
              <a:latin typeface="Arial"/>
              <a:ea typeface="Arial"/>
              <a:cs typeface="Arial"/>
              <a:sym typeface="Arial"/>
            </a:endParaRPr>
          </a:p>
          <a:p>
            <a:pPr marL="465137" marR="0" lvl="0" indent="-300037" algn="l" rtl="0">
              <a:lnSpc>
                <a:spcPct val="100000"/>
              </a:lnSpc>
              <a:spcBef>
                <a:spcPts val="0"/>
              </a:spcBef>
              <a:spcAft>
                <a:spcPts val="0"/>
              </a:spcAft>
              <a:buClr>
                <a:srgbClr val="004AAD"/>
              </a:buClr>
              <a:buSzPts val="2400"/>
              <a:buFont typeface="Arial"/>
              <a:buChar char="•"/>
            </a:pPr>
            <a:r>
              <a:rPr lang="en-US" sz="2400" b="1" i="0" u="none" strike="noStrike" cap="none">
                <a:solidFill>
                  <a:srgbClr val="004AAD"/>
                </a:solidFill>
                <a:latin typeface="Calibri"/>
                <a:ea typeface="Calibri"/>
                <a:cs typeface="Calibri"/>
                <a:sym typeface="Calibri"/>
              </a:rPr>
              <a:t>Practice for clinical communications </a:t>
            </a:r>
            <a:endParaRPr sz="1400" b="0" i="0" u="none" strike="noStrike" cap="none">
              <a:solidFill>
                <a:srgbClr val="000000"/>
              </a:solidFill>
              <a:latin typeface="Arial"/>
              <a:ea typeface="Arial"/>
              <a:cs typeface="Arial"/>
              <a:sym typeface="Arial"/>
            </a:endParaRPr>
          </a:p>
          <a:p>
            <a:pPr marL="16510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4AAD"/>
                </a:solidFill>
                <a:latin typeface="Calibri"/>
                <a:ea typeface="Calibri"/>
                <a:cs typeface="Calibri"/>
                <a:sym typeface="Calibri"/>
              </a:rPr>
              <a:t>	</a:t>
            </a:r>
            <a:r>
              <a:rPr lang="en-US" sz="1800" b="0" i="0" u="none" strike="noStrike" cap="none">
                <a:solidFill>
                  <a:srgbClr val="004AAD"/>
                </a:solidFill>
                <a:latin typeface="Calibri"/>
                <a:ea typeface="Calibri"/>
                <a:cs typeface="Calibri"/>
                <a:sym typeface="Calibri"/>
              </a:rPr>
              <a:t>(Ex. Introductions, asking questions.)</a:t>
            </a:r>
            <a:endParaRPr sz="1400" b="0" i="0" u="none" strike="noStrike" cap="none">
              <a:solidFill>
                <a:srgbClr val="000000"/>
              </a:solidFill>
              <a:latin typeface="Arial"/>
              <a:ea typeface="Arial"/>
              <a:cs typeface="Arial"/>
              <a:sym typeface="Arial"/>
            </a:endParaRPr>
          </a:p>
          <a:p>
            <a:pPr marL="465137" marR="0" lvl="0" indent="-96836" algn="l" rtl="0">
              <a:lnSpc>
                <a:spcPct val="100000"/>
              </a:lnSpc>
              <a:spcBef>
                <a:spcPts val="0"/>
              </a:spcBef>
              <a:spcAft>
                <a:spcPts val="0"/>
              </a:spcAft>
              <a:buClr>
                <a:schemeClr val="dk1"/>
              </a:buClr>
              <a:buSzPts val="3200"/>
              <a:buFont typeface="Arial"/>
              <a:buNone/>
            </a:pPr>
            <a:endParaRPr sz="3200" b="1" i="0" u="none" strike="noStrike" cap="none">
              <a:solidFill>
                <a:srgbClr val="004AAD"/>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grpSp>
        <p:nvGrpSpPr>
          <p:cNvPr id="247" name="Google Shape;247;g2dafbf3424f_0_93"/>
          <p:cNvGrpSpPr/>
          <p:nvPr/>
        </p:nvGrpSpPr>
        <p:grpSpPr>
          <a:xfrm>
            <a:off x="0" y="0"/>
            <a:ext cx="12751632" cy="6858000"/>
            <a:chOff x="0" y="0"/>
            <a:chExt cx="12751632" cy="6858000"/>
          </a:xfrm>
        </p:grpSpPr>
        <p:sp>
          <p:nvSpPr>
            <p:cNvPr id="248" name="Google Shape;248;g2dafbf3424f_0_93"/>
            <p:cNvSpPr/>
            <p:nvPr/>
          </p:nvSpPr>
          <p:spPr>
            <a:xfrm>
              <a:off x="2924202" y="0"/>
              <a:ext cx="5686500" cy="6858000"/>
            </a:xfrm>
            <a:prstGeom prst="rect">
              <a:avLst/>
            </a:prstGeom>
            <a:solidFill>
              <a:srgbClr val="FFDE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49" name="Google Shape;249;g2dafbf3424f_0_93" descr="A yellow and blue background with blue and yellow lines&#10;&#10;Description automatically generated"/>
            <p:cNvPicPr preferRelativeResize="0"/>
            <p:nvPr/>
          </p:nvPicPr>
          <p:blipFill rotWithShape="1">
            <a:blip r:embed="rId3">
              <a:alphaModFix/>
            </a:blip>
            <a:srcRect r="47777"/>
            <a:stretch/>
          </p:blipFill>
          <p:spPr>
            <a:xfrm>
              <a:off x="0" y="0"/>
              <a:ext cx="3581399" cy="6858000"/>
            </a:xfrm>
            <a:prstGeom prst="rect">
              <a:avLst/>
            </a:prstGeom>
            <a:noFill/>
            <a:ln>
              <a:noFill/>
            </a:ln>
          </p:spPr>
        </p:pic>
        <p:pic>
          <p:nvPicPr>
            <p:cNvPr id="250" name="Google Shape;250;g2dafbf3424f_0_93" descr="A yellow and blue background with blue and yellow lines&#10;&#10;Description automatically generated"/>
            <p:cNvPicPr preferRelativeResize="0"/>
            <p:nvPr/>
          </p:nvPicPr>
          <p:blipFill rotWithShape="1">
            <a:blip r:embed="rId3">
              <a:alphaModFix/>
            </a:blip>
            <a:srcRect l="41353" r="-7508"/>
            <a:stretch/>
          </p:blipFill>
          <p:spPr>
            <a:xfrm>
              <a:off x="8214609" y="0"/>
              <a:ext cx="4537023" cy="6858000"/>
            </a:xfrm>
            <a:prstGeom prst="rect">
              <a:avLst/>
            </a:prstGeom>
            <a:noFill/>
            <a:ln>
              <a:noFill/>
            </a:ln>
          </p:spPr>
        </p:pic>
      </p:grpSp>
      <p:sp>
        <p:nvSpPr>
          <p:cNvPr id="251" name="Google Shape;251;g2dafbf3424f_0_93"/>
          <p:cNvSpPr txBox="1"/>
          <p:nvPr/>
        </p:nvSpPr>
        <p:spPr>
          <a:xfrm>
            <a:off x="3974550" y="249925"/>
            <a:ext cx="4242900" cy="1134000"/>
          </a:xfrm>
          <a:prstGeom prst="rect">
            <a:avLst/>
          </a:prstGeom>
          <a:solidFill>
            <a:srgbClr val="5CE1E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700" b="1">
                <a:solidFill>
                  <a:schemeClr val="dk1"/>
                </a:solidFill>
                <a:latin typeface="Calibri"/>
                <a:ea typeface="Calibri"/>
                <a:cs typeface="Calibri"/>
                <a:sym typeface="Calibri"/>
              </a:rPr>
              <a:t>Skills Check</a:t>
            </a:r>
            <a:endParaRPr sz="3700" b="1">
              <a:solidFill>
                <a:schemeClr val="dk1"/>
              </a:solidFill>
              <a:latin typeface="Calibri"/>
              <a:ea typeface="Calibri"/>
              <a:cs typeface="Calibri"/>
              <a:sym typeface="Calibri"/>
            </a:endParaRPr>
          </a:p>
        </p:txBody>
      </p:sp>
      <p:sp>
        <p:nvSpPr>
          <p:cNvPr id="252" name="Google Shape;252;g2dafbf3424f_0_93"/>
          <p:cNvSpPr txBox="1"/>
          <p:nvPr/>
        </p:nvSpPr>
        <p:spPr>
          <a:xfrm>
            <a:off x="880559" y="1708796"/>
            <a:ext cx="5215500" cy="5017800"/>
          </a:xfrm>
          <a:prstGeom prst="rect">
            <a:avLst/>
          </a:prstGeom>
          <a:noFill/>
          <a:ln>
            <a:noFill/>
          </a:ln>
        </p:spPr>
        <p:txBody>
          <a:bodyPr spcFirstLastPara="1" wrap="square" lIns="91425" tIns="45700" rIns="91425" bIns="45700" anchor="t" anchorCtr="0">
            <a:spAutoFit/>
          </a:bodyPr>
          <a:lstStyle/>
          <a:p>
            <a:pPr marL="16510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004AAD"/>
                </a:solidFill>
                <a:latin typeface="Calibri"/>
                <a:ea typeface="Calibri"/>
                <a:cs typeface="Calibri"/>
                <a:sym typeface="Calibri"/>
              </a:rPr>
              <a:t>Examples:</a:t>
            </a:r>
            <a:endParaRPr sz="1400" b="0" i="0" u="none" strike="noStrike" cap="none">
              <a:solidFill>
                <a:srgbClr val="000000"/>
              </a:solidFill>
              <a:latin typeface="Arial"/>
              <a:ea typeface="Arial"/>
              <a:cs typeface="Arial"/>
              <a:sym typeface="Arial"/>
            </a:endParaRPr>
          </a:p>
          <a:p>
            <a:pPr marL="465137" marR="0" lvl="0" indent="-300037" algn="l" rtl="0">
              <a:lnSpc>
                <a:spcPct val="100000"/>
              </a:lnSpc>
              <a:spcBef>
                <a:spcPts val="0"/>
              </a:spcBef>
              <a:spcAft>
                <a:spcPts val="0"/>
              </a:spcAft>
              <a:buClr>
                <a:srgbClr val="004AAD"/>
              </a:buClr>
              <a:buSzPts val="3200"/>
              <a:buFont typeface="Arial"/>
              <a:buChar char="•"/>
            </a:pPr>
            <a:r>
              <a:rPr lang="en-US" sz="3200" b="1" i="0" u="none" strike="noStrike" cap="none">
                <a:solidFill>
                  <a:srgbClr val="004AAD"/>
                </a:solidFill>
                <a:latin typeface="Calibri"/>
                <a:ea typeface="Calibri"/>
                <a:cs typeface="Calibri"/>
                <a:sym typeface="Calibri"/>
              </a:rPr>
              <a:t>Ambulation</a:t>
            </a:r>
            <a:endParaRPr sz="1400" b="0" i="0" u="none" strike="noStrike" cap="none">
              <a:solidFill>
                <a:srgbClr val="000000"/>
              </a:solidFill>
              <a:latin typeface="Arial"/>
              <a:ea typeface="Arial"/>
              <a:cs typeface="Arial"/>
              <a:sym typeface="Arial"/>
            </a:endParaRPr>
          </a:p>
          <a:p>
            <a:pPr marL="465137" marR="0" lvl="0" indent="-300037" algn="l" rtl="0">
              <a:lnSpc>
                <a:spcPct val="100000"/>
              </a:lnSpc>
              <a:spcBef>
                <a:spcPts val="0"/>
              </a:spcBef>
              <a:spcAft>
                <a:spcPts val="0"/>
              </a:spcAft>
              <a:buClr>
                <a:srgbClr val="004AAD"/>
              </a:buClr>
              <a:buSzPts val="3200"/>
              <a:buFont typeface="Arial"/>
              <a:buChar char="•"/>
            </a:pPr>
            <a:r>
              <a:rPr lang="en-US" sz="3200" b="1" i="0" u="none" strike="noStrike" cap="none">
                <a:solidFill>
                  <a:srgbClr val="004AAD"/>
                </a:solidFill>
                <a:latin typeface="Calibri"/>
                <a:ea typeface="Calibri"/>
                <a:cs typeface="Calibri"/>
                <a:sym typeface="Calibri"/>
              </a:rPr>
              <a:t>Blood Pressure</a:t>
            </a:r>
            <a:endParaRPr sz="1400" b="0" i="0" u="none" strike="noStrike" cap="none">
              <a:solidFill>
                <a:srgbClr val="000000"/>
              </a:solidFill>
              <a:latin typeface="Arial"/>
              <a:ea typeface="Arial"/>
              <a:cs typeface="Arial"/>
              <a:sym typeface="Arial"/>
            </a:endParaRPr>
          </a:p>
          <a:p>
            <a:pPr marL="465137" marR="0" lvl="0" indent="-300037" algn="l" rtl="0">
              <a:lnSpc>
                <a:spcPct val="100000"/>
              </a:lnSpc>
              <a:spcBef>
                <a:spcPts val="0"/>
              </a:spcBef>
              <a:spcAft>
                <a:spcPts val="0"/>
              </a:spcAft>
              <a:buClr>
                <a:srgbClr val="004AAD"/>
              </a:buClr>
              <a:buSzPts val="3200"/>
              <a:buFont typeface="Arial"/>
              <a:buChar char="•"/>
            </a:pPr>
            <a:r>
              <a:rPr lang="en-US" sz="3200" b="1" i="0" u="none" strike="noStrike" cap="none">
                <a:solidFill>
                  <a:srgbClr val="004AAD"/>
                </a:solidFill>
                <a:latin typeface="Calibri"/>
                <a:ea typeface="Calibri"/>
                <a:cs typeface="Calibri"/>
                <a:sym typeface="Calibri"/>
              </a:rPr>
              <a:t>First Aid Skills</a:t>
            </a:r>
            <a:endParaRPr sz="1400" b="0" i="0" u="none" strike="noStrike" cap="none">
              <a:solidFill>
                <a:srgbClr val="000000"/>
              </a:solidFill>
              <a:latin typeface="Arial"/>
              <a:ea typeface="Arial"/>
              <a:cs typeface="Arial"/>
              <a:sym typeface="Arial"/>
            </a:endParaRPr>
          </a:p>
          <a:p>
            <a:pPr marL="465137" marR="0" lvl="0" indent="-300037" algn="l" rtl="0">
              <a:lnSpc>
                <a:spcPct val="100000"/>
              </a:lnSpc>
              <a:spcBef>
                <a:spcPts val="0"/>
              </a:spcBef>
              <a:spcAft>
                <a:spcPts val="0"/>
              </a:spcAft>
              <a:buClr>
                <a:srgbClr val="004AAD"/>
              </a:buClr>
              <a:buSzPts val="3200"/>
              <a:buFont typeface="Arial"/>
              <a:buChar char="•"/>
            </a:pPr>
            <a:r>
              <a:rPr lang="en-US" sz="3200" b="1" i="0" u="none" strike="noStrike" cap="none">
                <a:solidFill>
                  <a:srgbClr val="004AAD"/>
                </a:solidFill>
                <a:latin typeface="Calibri"/>
                <a:ea typeface="Calibri"/>
                <a:cs typeface="Calibri"/>
                <a:sym typeface="Calibri"/>
              </a:rPr>
              <a:t>Height &amp; Weight</a:t>
            </a:r>
            <a:endParaRPr sz="1400" b="0" i="0" u="none" strike="noStrike" cap="none">
              <a:solidFill>
                <a:srgbClr val="000000"/>
              </a:solidFill>
              <a:latin typeface="Arial"/>
              <a:ea typeface="Arial"/>
              <a:cs typeface="Arial"/>
              <a:sym typeface="Arial"/>
            </a:endParaRPr>
          </a:p>
          <a:p>
            <a:pPr marL="465137" marR="0" lvl="0" indent="-300037" algn="l" rtl="0">
              <a:lnSpc>
                <a:spcPct val="100000"/>
              </a:lnSpc>
              <a:spcBef>
                <a:spcPts val="0"/>
              </a:spcBef>
              <a:spcAft>
                <a:spcPts val="0"/>
              </a:spcAft>
              <a:buClr>
                <a:srgbClr val="004AAD"/>
              </a:buClr>
              <a:buSzPts val="3200"/>
              <a:buFont typeface="Arial"/>
              <a:buChar char="•"/>
            </a:pPr>
            <a:r>
              <a:rPr lang="en-US" sz="3200" b="1" i="0" u="none" strike="noStrike" cap="none">
                <a:solidFill>
                  <a:srgbClr val="004AAD"/>
                </a:solidFill>
                <a:latin typeface="Calibri"/>
                <a:ea typeface="Calibri"/>
                <a:cs typeface="Calibri"/>
                <a:sym typeface="Calibri"/>
              </a:rPr>
              <a:t>PPE</a:t>
            </a:r>
            <a:endParaRPr sz="1400" b="0" i="0" u="none" strike="noStrike" cap="none">
              <a:solidFill>
                <a:srgbClr val="000000"/>
              </a:solidFill>
              <a:latin typeface="Arial"/>
              <a:ea typeface="Arial"/>
              <a:cs typeface="Arial"/>
              <a:sym typeface="Arial"/>
            </a:endParaRPr>
          </a:p>
          <a:p>
            <a:pPr marL="465137" marR="0" lvl="0" indent="-300037" algn="l" rtl="0">
              <a:lnSpc>
                <a:spcPct val="100000"/>
              </a:lnSpc>
              <a:spcBef>
                <a:spcPts val="0"/>
              </a:spcBef>
              <a:spcAft>
                <a:spcPts val="0"/>
              </a:spcAft>
              <a:buClr>
                <a:srgbClr val="004AAD"/>
              </a:buClr>
              <a:buSzPts val="3200"/>
              <a:buFont typeface="Arial"/>
              <a:buChar char="•"/>
            </a:pPr>
            <a:r>
              <a:rPr lang="en-US" sz="3200" b="1" i="0" u="none" strike="noStrike" cap="none">
                <a:solidFill>
                  <a:srgbClr val="004AAD"/>
                </a:solidFill>
                <a:latin typeface="Calibri"/>
                <a:ea typeface="Calibri"/>
                <a:cs typeface="Calibri"/>
                <a:sym typeface="Calibri"/>
              </a:rPr>
              <a:t>Sterile Technique</a:t>
            </a:r>
            <a:endParaRPr sz="3200" b="0" i="0" u="none" strike="noStrike" cap="none">
              <a:solidFill>
                <a:srgbClr val="004AAD"/>
              </a:solidFill>
              <a:latin typeface="Calibri"/>
              <a:ea typeface="Calibri"/>
              <a:cs typeface="Calibri"/>
              <a:sym typeface="Calibri"/>
            </a:endParaRPr>
          </a:p>
          <a:p>
            <a:pPr marL="465137" marR="0" lvl="0" indent="-300037" algn="l" rtl="0">
              <a:lnSpc>
                <a:spcPct val="100000"/>
              </a:lnSpc>
              <a:spcBef>
                <a:spcPts val="0"/>
              </a:spcBef>
              <a:spcAft>
                <a:spcPts val="0"/>
              </a:spcAft>
              <a:buClr>
                <a:srgbClr val="004AAD"/>
              </a:buClr>
              <a:buSzPts val="3200"/>
              <a:buFont typeface="Arial"/>
              <a:buChar char="•"/>
            </a:pPr>
            <a:r>
              <a:rPr lang="en-US" sz="3200" b="1" i="0" u="none" strike="noStrike" cap="none">
                <a:solidFill>
                  <a:srgbClr val="004AAD"/>
                </a:solidFill>
                <a:latin typeface="Calibri"/>
                <a:ea typeface="Calibri"/>
                <a:cs typeface="Calibri"/>
                <a:sym typeface="Calibri"/>
              </a:rPr>
              <a:t>Transfer</a:t>
            </a:r>
            <a:endParaRPr sz="1400" b="0" i="0" u="none" strike="noStrike" cap="none">
              <a:solidFill>
                <a:srgbClr val="000000"/>
              </a:solidFill>
              <a:latin typeface="Arial"/>
              <a:ea typeface="Arial"/>
              <a:cs typeface="Arial"/>
              <a:sym typeface="Arial"/>
            </a:endParaRPr>
          </a:p>
          <a:p>
            <a:pPr marL="465137" marR="0" lvl="0" indent="-300037" algn="l" rtl="0">
              <a:lnSpc>
                <a:spcPct val="100000"/>
              </a:lnSpc>
              <a:spcBef>
                <a:spcPts val="0"/>
              </a:spcBef>
              <a:spcAft>
                <a:spcPts val="0"/>
              </a:spcAft>
              <a:buClr>
                <a:srgbClr val="004AAD"/>
              </a:buClr>
              <a:buSzPts val="3200"/>
              <a:buFont typeface="Arial"/>
              <a:buChar char="•"/>
            </a:pPr>
            <a:r>
              <a:rPr lang="en-US" sz="3200" b="1" i="0" u="none" strike="noStrike" cap="none">
                <a:solidFill>
                  <a:srgbClr val="004AAD"/>
                </a:solidFill>
                <a:latin typeface="Calibri"/>
                <a:ea typeface="Calibri"/>
                <a:cs typeface="Calibri"/>
                <a:sym typeface="Calibri"/>
              </a:rPr>
              <a:t>Vital Signs</a:t>
            </a:r>
            <a:endParaRPr sz="1400" b="0" i="0" u="none" strike="noStrike" cap="none">
              <a:solidFill>
                <a:srgbClr val="000000"/>
              </a:solidFill>
              <a:latin typeface="Arial"/>
              <a:ea typeface="Arial"/>
              <a:cs typeface="Arial"/>
              <a:sym typeface="Arial"/>
            </a:endParaRPr>
          </a:p>
          <a:p>
            <a:pPr marL="465137" marR="0" lvl="0" indent="-96836" algn="l" rtl="0">
              <a:lnSpc>
                <a:spcPct val="100000"/>
              </a:lnSpc>
              <a:spcBef>
                <a:spcPts val="0"/>
              </a:spcBef>
              <a:spcAft>
                <a:spcPts val="0"/>
              </a:spcAft>
              <a:buClr>
                <a:schemeClr val="dk1"/>
              </a:buClr>
              <a:buSzPts val="3200"/>
              <a:buFont typeface="Arial"/>
              <a:buNone/>
            </a:pPr>
            <a:endParaRPr sz="3200" b="1" i="0" u="none" strike="noStrike" cap="none">
              <a:solidFill>
                <a:srgbClr val="004AAD"/>
              </a:solidFill>
              <a:latin typeface="Calibri"/>
              <a:ea typeface="Calibri"/>
              <a:cs typeface="Calibri"/>
              <a:sym typeface="Calibri"/>
            </a:endParaRPr>
          </a:p>
        </p:txBody>
      </p:sp>
      <p:pic>
        <p:nvPicPr>
          <p:cNvPr id="253" name="Google Shape;253;g2dafbf3424f_0_93"/>
          <p:cNvPicPr preferRelativeResize="0"/>
          <p:nvPr/>
        </p:nvPicPr>
        <p:blipFill rotWithShape="1">
          <a:blip r:embed="rId4">
            <a:alphaModFix/>
          </a:blip>
          <a:srcRect l="4881" t="3401" r="11534" b="3410"/>
          <a:stretch/>
        </p:blipFill>
        <p:spPr>
          <a:xfrm>
            <a:off x="4479065" y="2522435"/>
            <a:ext cx="3984423" cy="3390531"/>
          </a:xfrm>
          <a:prstGeom prst="rect">
            <a:avLst/>
          </a:prstGeom>
          <a:noFill/>
          <a:ln>
            <a:noFill/>
          </a:ln>
          <a:effectLst>
            <a:outerShdw blurRad="50800" dist="38100" dir="8100000" algn="tr" rotWithShape="0">
              <a:srgbClr val="000000">
                <a:alpha val="40000"/>
              </a:srgbClr>
            </a:outerShdw>
          </a:effectLst>
        </p:spPr>
      </p:pic>
      <p:pic>
        <p:nvPicPr>
          <p:cNvPr id="254" name="Google Shape;254;g2dafbf3424f_0_93"/>
          <p:cNvPicPr preferRelativeResize="0"/>
          <p:nvPr/>
        </p:nvPicPr>
        <p:blipFill rotWithShape="1">
          <a:blip r:embed="rId5">
            <a:alphaModFix/>
          </a:blip>
          <a:srcRect l="17085" t="4041" r="3631" b="4924"/>
          <a:stretch/>
        </p:blipFill>
        <p:spPr>
          <a:xfrm>
            <a:off x="8875525" y="1383917"/>
            <a:ext cx="2482951" cy="2230579"/>
          </a:xfrm>
          <a:prstGeom prst="rect">
            <a:avLst/>
          </a:prstGeom>
          <a:noFill/>
          <a:ln>
            <a:noFill/>
          </a:ln>
          <a:effectLst>
            <a:outerShdw blurRad="50800" dist="38100" dir="8100000" algn="tr" rotWithShape="0">
              <a:srgbClr val="000000">
                <a:alpha val="40000"/>
              </a:srgbClr>
            </a:outerShdw>
          </a:effectLst>
        </p:spPr>
      </p:pic>
      <p:pic>
        <p:nvPicPr>
          <p:cNvPr id="255" name="Google Shape;255;g2dafbf3424f_0_93"/>
          <p:cNvPicPr preferRelativeResize="0"/>
          <p:nvPr/>
        </p:nvPicPr>
        <p:blipFill>
          <a:blip r:embed="rId6">
            <a:alphaModFix/>
          </a:blip>
          <a:stretch>
            <a:fillRect/>
          </a:stretch>
        </p:blipFill>
        <p:spPr>
          <a:xfrm>
            <a:off x="8875525" y="4079900"/>
            <a:ext cx="3117350" cy="1030075"/>
          </a:xfrm>
          <a:prstGeom prst="rect">
            <a:avLst/>
          </a:prstGeom>
          <a:noFill/>
          <a:ln>
            <a:noFill/>
          </a:ln>
          <a:effectLst>
            <a:outerShdw blurRad="50800" dist="38100" dir="8100000" algn="tr" rotWithShape="0">
              <a:srgbClr val="000000">
                <a:alpha val="4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grpSp>
        <p:nvGrpSpPr>
          <p:cNvPr id="261" name="Google Shape;261;g2dca61dc348_0_23"/>
          <p:cNvGrpSpPr/>
          <p:nvPr/>
        </p:nvGrpSpPr>
        <p:grpSpPr>
          <a:xfrm>
            <a:off x="0" y="0"/>
            <a:ext cx="12751632" cy="6858000"/>
            <a:chOff x="0" y="0"/>
            <a:chExt cx="12751632" cy="6858000"/>
          </a:xfrm>
        </p:grpSpPr>
        <p:sp>
          <p:nvSpPr>
            <p:cNvPr id="262" name="Google Shape;262;g2dca61dc348_0_23"/>
            <p:cNvSpPr/>
            <p:nvPr/>
          </p:nvSpPr>
          <p:spPr>
            <a:xfrm>
              <a:off x="2924202" y="0"/>
              <a:ext cx="5686500" cy="6858000"/>
            </a:xfrm>
            <a:prstGeom prst="rect">
              <a:avLst/>
            </a:prstGeom>
            <a:solidFill>
              <a:srgbClr val="FFDE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63" name="Google Shape;263;g2dca61dc348_0_23" descr="A yellow and blue background with blue and yellow lines&#10;&#10;Description automatically generated"/>
            <p:cNvPicPr preferRelativeResize="0"/>
            <p:nvPr/>
          </p:nvPicPr>
          <p:blipFill rotWithShape="1">
            <a:blip r:embed="rId3">
              <a:alphaModFix/>
            </a:blip>
            <a:srcRect r="47777"/>
            <a:stretch/>
          </p:blipFill>
          <p:spPr>
            <a:xfrm>
              <a:off x="0" y="0"/>
              <a:ext cx="3581399" cy="6858000"/>
            </a:xfrm>
            <a:prstGeom prst="rect">
              <a:avLst/>
            </a:prstGeom>
            <a:noFill/>
            <a:ln>
              <a:noFill/>
            </a:ln>
          </p:spPr>
        </p:pic>
        <p:pic>
          <p:nvPicPr>
            <p:cNvPr id="264" name="Google Shape;264;g2dca61dc348_0_23" descr="A yellow and blue background with blue and yellow lines&#10;&#10;Description automatically generated"/>
            <p:cNvPicPr preferRelativeResize="0"/>
            <p:nvPr/>
          </p:nvPicPr>
          <p:blipFill rotWithShape="1">
            <a:blip r:embed="rId3">
              <a:alphaModFix/>
            </a:blip>
            <a:srcRect l="41353" r="-7508"/>
            <a:stretch/>
          </p:blipFill>
          <p:spPr>
            <a:xfrm>
              <a:off x="8214609" y="0"/>
              <a:ext cx="4537023" cy="6858000"/>
            </a:xfrm>
            <a:prstGeom prst="rect">
              <a:avLst/>
            </a:prstGeom>
            <a:noFill/>
            <a:ln>
              <a:noFill/>
            </a:ln>
          </p:spPr>
        </p:pic>
      </p:grpSp>
      <p:sp>
        <p:nvSpPr>
          <p:cNvPr id="265" name="Google Shape;265;g2dca61dc348_0_23"/>
          <p:cNvSpPr txBox="1"/>
          <p:nvPr/>
        </p:nvSpPr>
        <p:spPr>
          <a:xfrm>
            <a:off x="3974550" y="249925"/>
            <a:ext cx="4242900" cy="1134000"/>
          </a:xfrm>
          <a:prstGeom prst="rect">
            <a:avLst/>
          </a:prstGeom>
          <a:solidFill>
            <a:srgbClr val="5CE1E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700" b="1">
                <a:solidFill>
                  <a:schemeClr val="dk1"/>
                </a:solidFill>
                <a:latin typeface="Calibri"/>
                <a:ea typeface="Calibri"/>
                <a:cs typeface="Calibri"/>
                <a:sym typeface="Calibri"/>
              </a:rPr>
              <a:t>Skills Check</a:t>
            </a:r>
            <a:endParaRPr sz="3700" b="1">
              <a:solidFill>
                <a:schemeClr val="dk1"/>
              </a:solidFill>
              <a:latin typeface="Calibri"/>
              <a:ea typeface="Calibri"/>
              <a:cs typeface="Calibri"/>
              <a:sym typeface="Calibri"/>
            </a:endParaRPr>
          </a:p>
        </p:txBody>
      </p:sp>
      <p:sp>
        <p:nvSpPr>
          <p:cNvPr id="266" name="Google Shape;266;g2dca61dc348_0_23"/>
          <p:cNvSpPr txBox="1"/>
          <p:nvPr/>
        </p:nvSpPr>
        <p:spPr>
          <a:xfrm>
            <a:off x="880559" y="1708796"/>
            <a:ext cx="5215500" cy="5017800"/>
          </a:xfrm>
          <a:prstGeom prst="rect">
            <a:avLst/>
          </a:prstGeom>
          <a:noFill/>
          <a:ln>
            <a:noFill/>
          </a:ln>
        </p:spPr>
        <p:txBody>
          <a:bodyPr spcFirstLastPara="1" wrap="square" lIns="91425" tIns="45700" rIns="91425" bIns="45700" anchor="t" anchorCtr="0">
            <a:spAutoFit/>
          </a:bodyPr>
          <a:lstStyle/>
          <a:p>
            <a:pPr marL="16510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004AAD"/>
                </a:solidFill>
                <a:latin typeface="Calibri"/>
                <a:ea typeface="Calibri"/>
                <a:cs typeface="Calibri"/>
                <a:sym typeface="Calibri"/>
              </a:rPr>
              <a:t>Examples:</a:t>
            </a:r>
            <a:endParaRPr sz="1400" b="0" i="0" u="none" strike="noStrike" cap="none">
              <a:solidFill>
                <a:srgbClr val="000000"/>
              </a:solidFill>
              <a:latin typeface="Arial"/>
              <a:ea typeface="Arial"/>
              <a:cs typeface="Arial"/>
              <a:sym typeface="Arial"/>
            </a:endParaRPr>
          </a:p>
          <a:p>
            <a:pPr marL="465137" marR="0" lvl="0" indent="-300037" algn="l" rtl="0">
              <a:lnSpc>
                <a:spcPct val="100000"/>
              </a:lnSpc>
              <a:spcBef>
                <a:spcPts val="0"/>
              </a:spcBef>
              <a:spcAft>
                <a:spcPts val="0"/>
              </a:spcAft>
              <a:buClr>
                <a:srgbClr val="004AAD"/>
              </a:buClr>
              <a:buSzPts val="3200"/>
              <a:buFont typeface="Arial"/>
              <a:buChar char="•"/>
            </a:pPr>
            <a:r>
              <a:rPr lang="en-US" sz="3200" b="1" i="0" u="none" strike="noStrike" cap="none">
                <a:solidFill>
                  <a:srgbClr val="004AAD"/>
                </a:solidFill>
                <a:latin typeface="Calibri"/>
                <a:ea typeface="Calibri"/>
                <a:cs typeface="Calibri"/>
                <a:sym typeface="Calibri"/>
              </a:rPr>
              <a:t>Ambulation</a:t>
            </a:r>
            <a:endParaRPr sz="1400" b="0" i="0" u="none" strike="noStrike" cap="none">
              <a:solidFill>
                <a:srgbClr val="000000"/>
              </a:solidFill>
              <a:latin typeface="Arial"/>
              <a:ea typeface="Arial"/>
              <a:cs typeface="Arial"/>
              <a:sym typeface="Arial"/>
            </a:endParaRPr>
          </a:p>
          <a:p>
            <a:pPr marL="465137" marR="0" lvl="0" indent="-300037" algn="l" rtl="0">
              <a:lnSpc>
                <a:spcPct val="100000"/>
              </a:lnSpc>
              <a:spcBef>
                <a:spcPts val="0"/>
              </a:spcBef>
              <a:spcAft>
                <a:spcPts val="0"/>
              </a:spcAft>
              <a:buClr>
                <a:srgbClr val="004AAD"/>
              </a:buClr>
              <a:buSzPts val="3200"/>
              <a:buFont typeface="Arial"/>
              <a:buChar char="•"/>
            </a:pPr>
            <a:r>
              <a:rPr lang="en-US" sz="3200" b="1" i="0" u="none" strike="noStrike" cap="none">
                <a:solidFill>
                  <a:srgbClr val="004AAD"/>
                </a:solidFill>
                <a:latin typeface="Calibri"/>
                <a:ea typeface="Calibri"/>
                <a:cs typeface="Calibri"/>
                <a:sym typeface="Calibri"/>
              </a:rPr>
              <a:t>Blood Pressure</a:t>
            </a:r>
            <a:endParaRPr sz="1400" b="0" i="0" u="none" strike="noStrike" cap="none">
              <a:solidFill>
                <a:srgbClr val="000000"/>
              </a:solidFill>
              <a:latin typeface="Arial"/>
              <a:ea typeface="Arial"/>
              <a:cs typeface="Arial"/>
              <a:sym typeface="Arial"/>
            </a:endParaRPr>
          </a:p>
          <a:p>
            <a:pPr marL="465137" marR="0" lvl="0" indent="-300037" algn="l" rtl="0">
              <a:lnSpc>
                <a:spcPct val="100000"/>
              </a:lnSpc>
              <a:spcBef>
                <a:spcPts val="0"/>
              </a:spcBef>
              <a:spcAft>
                <a:spcPts val="0"/>
              </a:spcAft>
              <a:buClr>
                <a:srgbClr val="004AAD"/>
              </a:buClr>
              <a:buSzPts val="3200"/>
              <a:buFont typeface="Arial"/>
              <a:buChar char="•"/>
            </a:pPr>
            <a:r>
              <a:rPr lang="en-US" sz="3200" b="1" i="0" u="none" strike="noStrike" cap="none">
                <a:solidFill>
                  <a:srgbClr val="004AAD"/>
                </a:solidFill>
                <a:latin typeface="Calibri"/>
                <a:ea typeface="Calibri"/>
                <a:cs typeface="Calibri"/>
                <a:sym typeface="Calibri"/>
              </a:rPr>
              <a:t>First Aid Skills</a:t>
            </a:r>
            <a:endParaRPr sz="1400" b="0" i="0" u="none" strike="noStrike" cap="none">
              <a:solidFill>
                <a:srgbClr val="000000"/>
              </a:solidFill>
              <a:latin typeface="Arial"/>
              <a:ea typeface="Arial"/>
              <a:cs typeface="Arial"/>
              <a:sym typeface="Arial"/>
            </a:endParaRPr>
          </a:p>
          <a:p>
            <a:pPr marL="465137" marR="0" lvl="0" indent="-300037" algn="l" rtl="0">
              <a:lnSpc>
                <a:spcPct val="100000"/>
              </a:lnSpc>
              <a:spcBef>
                <a:spcPts val="0"/>
              </a:spcBef>
              <a:spcAft>
                <a:spcPts val="0"/>
              </a:spcAft>
              <a:buClr>
                <a:srgbClr val="004AAD"/>
              </a:buClr>
              <a:buSzPts val="3200"/>
              <a:buFont typeface="Arial"/>
              <a:buChar char="•"/>
            </a:pPr>
            <a:r>
              <a:rPr lang="en-US" sz="3200" b="1" i="0" u="none" strike="noStrike" cap="none">
                <a:solidFill>
                  <a:srgbClr val="004AAD"/>
                </a:solidFill>
                <a:latin typeface="Calibri"/>
                <a:ea typeface="Calibri"/>
                <a:cs typeface="Calibri"/>
                <a:sym typeface="Calibri"/>
              </a:rPr>
              <a:t>Height &amp; Weight</a:t>
            </a:r>
            <a:endParaRPr sz="1400" b="0" i="0" u="none" strike="noStrike" cap="none">
              <a:solidFill>
                <a:srgbClr val="000000"/>
              </a:solidFill>
              <a:latin typeface="Arial"/>
              <a:ea typeface="Arial"/>
              <a:cs typeface="Arial"/>
              <a:sym typeface="Arial"/>
            </a:endParaRPr>
          </a:p>
          <a:p>
            <a:pPr marL="465137" marR="0" lvl="0" indent="-300037" algn="l" rtl="0">
              <a:lnSpc>
                <a:spcPct val="100000"/>
              </a:lnSpc>
              <a:spcBef>
                <a:spcPts val="0"/>
              </a:spcBef>
              <a:spcAft>
                <a:spcPts val="0"/>
              </a:spcAft>
              <a:buClr>
                <a:srgbClr val="004AAD"/>
              </a:buClr>
              <a:buSzPts val="3200"/>
              <a:buFont typeface="Arial"/>
              <a:buChar char="•"/>
            </a:pPr>
            <a:r>
              <a:rPr lang="en-US" sz="3200" b="1" i="0" u="none" strike="noStrike" cap="none">
                <a:solidFill>
                  <a:srgbClr val="004AAD"/>
                </a:solidFill>
                <a:latin typeface="Calibri"/>
                <a:ea typeface="Calibri"/>
                <a:cs typeface="Calibri"/>
                <a:sym typeface="Calibri"/>
              </a:rPr>
              <a:t>PPE</a:t>
            </a:r>
            <a:endParaRPr sz="1400" b="0" i="0" u="none" strike="noStrike" cap="none">
              <a:solidFill>
                <a:srgbClr val="000000"/>
              </a:solidFill>
              <a:latin typeface="Arial"/>
              <a:ea typeface="Arial"/>
              <a:cs typeface="Arial"/>
              <a:sym typeface="Arial"/>
            </a:endParaRPr>
          </a:p>
          <a:p>
            <a:pPr marL="465137" marR="0" lvl="0" indent="-300037" algn="l" rtl="0">
              <a:lnSpc>
                <a:spcPct val="100000"/>
              </a:lnSpc>
              <a:spcBef>
                <a:spcPts val="0"/>
              </a:spcBef>
              <a:spcAft>
                <a:spcPts val="0"/>
              </a:spcAft>
              <a:buClr>
                <a:srgbClr val="004AAD"/>
              </a:buClr>
              <a:buSzPts val="3200"/>
              <a:buFont typeface="Arial"/>
              <a:buChar char="•"/>
            </a:pPr>
            <a:r>
              <a:rPr lang="en-US" sz="3200" b="1" i="0" u="none" strike="noStrike" cap="none">
                <a:solidFill>
                  <a:srgbClr val="004AAD"/>
                </a:solidFill>
                <a:latin typeface="Calibri"/>
                <a:ea typeface="Calibri"/>
                <a:cs typeface="Calibri"/>
                <a:sym typeface="Calibri"/>
              </a:rPr>
              <a:t>Sterile Technique</a:t>
            </a:r>
            <a:endParaRPr sz="3200" b="0" i="0" u="none" strike="noStrike" cap="none">
              <a:solidFill>
                <a:srgbClr val="004AAD"/>
              </a:solidFill>
              <a:latin typeface="Calibri"/>
              <a:ea typeface="Calibri"/>
              <a:cs typeface="Calibri"/>
              <a:sym typeface="Calibri"/>
            </a:endParaRPr>
          </a:p>
          <a:p>
            <a:pPr marL="465137" marR="0" lvl="0" indent="-300037" algn="l" rtl="0">
              <a:lnSpc>
                <a:spcPct val="100000"/>
              </a:lnSpc>
              <a:spcBef>
                <a:spcPts val="0"/>
              </a:spcBef>
              <a:spcAft>
                <a:spcPts val="0"/>
              </a:spcAft>
              <a:buClr>
                <a:srgbClr val="004AAD"/>
              </a:buClr>
              <a:buSzPts val="3200"/>
              <a:buFont typeface="Arial"/>
              <a:buChar char="•"/>
            </a:pPr>
            <a:r>
              <a:rPr lang="en-US" sz="3200" b="1" i="0" u="none" strike="noStrike" cap="none">
                <a:solidFill>
                  <a:srgbClr val="004AAD"/>
                </a:solidFill>
                <a:latin typeface="Calibri"/>
                <a:ea typeface="Calibri"/>
                <a:cs typeface="Calibri"/>
                <a:sym typeface="Calibri"/>
              </a:rPr>
              <a:t>Transfer</a:t>
            </a:r>
            <a:endParaRPr sz="1400" b="0" i="0" u="none" strike="noStrike" cap="none">
              <a:solidFill>
                <a:srgbClr val="000000"/>
              </a:solidFill>
              <a:latin typeface="Arial"/>
              <a:ea typeface="Arial"/>
              <a:cs typeface="Arial"/>
              <a:sym typeface="Arial"/>
            </a:endParaRPr>
          </a:p>
          <a:p>
            <a:pPr marL="465137" marR="0" lvl="0" indent="-300037" algn="l" rtl="0">
              <a:lnSpc>
                <a:spcPct val="100000"/>
              </a:lnSpc>
              <a:spcBef>
                <a:spcPts val="0"/>
              </a:spcBef>
              <a:spcAft>
                <a:spcPts val="0"/>
              </a:spcAft>
              <a:buClr>
                <a:srgbClr val="004AAD"/>
              </a:buClr>
              <a:buSzPts val="3200"/>
              <a:buFont typeface="Arial"/>
              <a:buChar char="•"/>
            </a:pPr>
            <a:r>
              <a:rPr lang="en-US" sz="3200" b="1" i="0" u="none" strike="noStrike" cap="none">
                <a:solidFill>
                  <a:srgbClr val="004AAD"/>
                </a:solidFill>
                <a:latin typeface="Calibri"/>
                <a:ea typeface="Calibri"/>
                <a:cs typeface="Calibri"/>
                <a:sym typeface="Calibri"/>
              </a:rPr>
              <a:t>Vital Signs</a:t>
            </a:r>
            <a:endParaRPr sz="1400" b="0" i="0" u="none" strike="noStrike" cap="none">
              <a:solidFill>
                <a:srgbClr val="000000"/>
              </a:solidFill>
              <a:latin typeface="Arial"/>
              <a:ea typeface="Arial"/>
              <a:cs typeface="Arial"/>
              <a:sym typeface="Arial"/>
            </a:endParaRPr>
          </a:p>
          <a:p>
            <a:pPr marL="465137" marR="0" lvl="0" indent="-96836" algn="l" rtl="0">
              <a:lnSpc>
                <a:spcPct val="100000"/>
              </a:lnSpc>
              <a:spcBef>
                <a:spcPts val="0"/>
              </a:spcBef>
              <a:spcAft>
                <a:spcPts val="0"/>
              </a:spcAft>
              <a:buClr>
                <a:schemeClr val="dk1"/>
              </a:buClr>
              <a:buSzPts val="3200"/>
              <a:buFont typeface="Arial"/>
              <a:buNone/>
            </a:pPr>
            <a:endParaRPr sz="3200" b="1" i="0" u="none" strike="noStrike" cap="none">
              <a:solidFill>
                <a:srgbClr val="004AAD"/>
              </a:solidFill>
              <a:latin typeface="Calibri"/>
              <a:ea typeface="Calibri"/>
              <a:cs typeface="Calibri"/>
              <a:sym typeface="Calibri"/>
            </a:endParaRPr>
          </a:p>
        </p:txBody>
      </p:sp>
      <p:pic>
        <p:nvPicPr>
          <p:cNvPr id="267" name="Google Shape;267;g2dca61dc348_0_23"/>
          <p:cNvPicPr preferRelativeResize="0"/>
          <p:nvPr/>
        </p:nvPicPr>
        <p:blipFill rotWithShape="1">
          <a:blip r:embed="rId4">
            <a:alphaModFix/>
          </a:blip>
          <a:srcRect l="17085" t="4041" r="3631" b="4924"/>
          <a:stretch/>
        </p:blipFill>
        <p:spPr>
          <a:xfrm>
            <a:off x="8875525" y="1383917"/>
            <a:ext cx="2482951" cy="2230579"/>
          </a:xfrm>
          <a:prstGeom prst="rect">
            <a:avLst/>
          </a:prstGeom>
          <a:noFill/>
          <a:ln>
            <a:noFill/>
          </a:ln>
          <a:effectLst>
            <a:outerShdw blurRad="50800" dist="38100" dir="8100000" algn="tr" rotWithShape="0">
              <a:srgbClr val="000000">
                <a:alpha val="40000"/>
              </a:srgbClr>
            </a:outerShdw>
          </a:effectLst>
        </p:spPr>
      </p:pic>
      <p:pic>
        <p:nvPicPr>
          <p:cNvPr id="268" name="Google Shape;268;g2dca61dc348_0_23"/>
          <p:cNvPicPr preferRelativeResize="0"/>
          <p:nvPr/>
        </p:nvPicPr>
        <p:blipFill>
          <a:blip r:embed="rId5">
            <a:alphaModFix/>
          </a:blip>
          <a:stretch>
            <a:fillRect/>
          </a:stretch>
        </p:blipFill>
        <p:spPr>
          <a:xfrm>
            <a:off x="8875525" y="4079900"/>
            <a:ext cx="3117350" cy="1030075"/>
          </a:xfrm>
          <a:prstGeom prst="rect">
            <a:avLst/>
          </a:prstGeom>
          <a:noFill/>
          <a:ln>
            <a:noFill/>
          </a:ln>
          <a:effectLst>
            <a:outerShdw blurRad="50800" dist="38100" dir="8100000" algn="tr" rotWithShape="0">
              <a:srgbClr val="000000">
                <a:alpha val="40000"/>
              </a:srgbClr>
            </a:outerShdw>
          </a:effectLst>
        </p:spPr>
      </p:pic>
      <p:pic>
        <p:nvPicPr>
          <p:cNvPr id="269" name="Google Shape;269;g2dca61dc348_0_23"/>
          <p:cNvPicPr preferRelativeResize="0"/>
          <p:nvPr/>
        </p:nvPicPr>
        <p:blipFill>
          <a:blip r:embed="rId6">
            <a:alphaModFix/>
          </a:blip>
          <a:stretch>
            <a:fillRect/>
          </a:stretch>
        </p:blipFill>
        <p:spPr>
          <a:xfrm>
            <a:off x="4491999" y="1708800"/>
            <a:ext cx="4030574" cy="46981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grpSp>
        <p:nvGrpSpPr>
          <p:cNvPr id="275" name="Google Shape;275;g2dafbf3424f_0_108"/>
          <p:cNvGrpSpPr/>
          <p:nvPr/>
        </p:nvGrpSpPr>
        <p:grpSpPr>
          <a:xfrm>
            <a:off x="0" y="0"/>
            <a:ext cx="12751632" cy="6858000"/>
            <a:chOff x="0" y="0"/>
            <a:chExt cx="12751632" cy="6858000"/>
          </a:xfrm>
        </p:grpSpPr>
        <p:sp>
          <p:nvSpPr>
            <p:cNvPr id="276" name="Google Shape;276;g2dafbf3424f_0_108"/>
            <p:cNvSpPr/>
            <p:nvPr/>
          </p:nvSpPr>
          <p:spPr>
            <a:xfrm>
              <a:off x="2924202" y="0"/>
              <a:ext cx="5686500" cy="6858000"/>
            </a:xfrm>
            <a:prstGeom prst="rect">
              <a:avLst/>
            </a:prstGeom>
            <a:solidFill>
              <a:srgbClr val="FFDE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77" name="Google Shape;277;g2dafbf3424f_0_108" descr="A yellow and blue background with blue and yellow lines&#10;&#10;Description automatically generated"/>
            <p:cNvPicPr preferRelativeResize="0"/>
            <p:nvPr/>
          </p:nvPicPr>
          <p:blipFill rotWithShape="1">
            <a:blip r:embed="rId3">
              <a:alphaModFix/>
            </a:blip>
            <a:srcRect r="47777"/>
            <a:stretch/>
          </p:blipFill>
          <p:spPr>
            <a:xfrm>
              <a:off x="0" y="0"/>
              <a:ext cx="3581399" cy="6858000"/>
            </a:xfrm>
            <a:prstGeom prst="rect">
              <a:avLst/>
            </a:prstGeom>
            <a:noFill/>
            <a:ln>
              <a:noFill/>
            </a:ln>
          </p:spPr>
        </p:pic>
        <p:pic>
          <p:nvPicPr>
            <p:cNvPr id="278" name="Google Shape;278;g2dafbf3424f_0_108" descr="A yellow and blue background with blue and yellow lines&#10;&#10;Description automatically generated"/>
            <p:cNvPicPr preferRelativeResize="0"/>
            <p:nvPr/>
          </p:nvPicPr>
          <p:blipFill rotWithShape="1">
            <a:blip r:embed="rId3">
              <a:alphaModFix/>
            </a:blip>
            <a:srcRect l="41353" r="-7508"/>
            <a:stretch/>
          </p:blipFill>
          <p:spPr>
            <a:xfrm>
              <a:off x="8214609" y="0"/>
              <a:ext cx="4537023" cy="6858000"/>
            </a:xfrm>
            <a:prstGeom prst="rect">
              <a:avLst/>
            </a:prstGeom>
            <a:noFill/>
            <a:ln>
              <a:noFill/>
            </a:ln>
          </p:spPr>
        </p:pic>
      </p:grpSp>
      <p:sp>
        <p:nvSpPr>
          <p:cNvPr id="279" name="Google Shape;279;g2dafbf3424f_0_108"/>
          <p:cNvSpPr txBox="1"/>
          <p:nvPr/>
        </p:nvSpPr>
        <p:spPr>
          <a:xfrm>
            <a:off x="3974550" y="249925"/>
            <a:ext cx="4242900" cy="1134000"/>
          </a:xfrm>
          <a:prstGeom prst="rect">
            <a:avLst/>
          </a:prstGeom>
          <a:solidFill>
            <a:srgbClr val="5CE1E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700" b="1">
                <a:solidFill>
                  <a:schemeClr val="dk1"/>
                </a:solidFill>
                <a:latin typeface="Calibri"/>
                <a:ea typeface="Calibri"/>
                <a:cs typeface="Calibri"/>
                <a:sym typeface="Calibri"/>
              </a:rPr>
              <a:t>Station Lab</a:t>
            </a:r>
            <a:endParaRPr sz="3700" b="1">
              <a:solidFill>
                <a:schemeClr val="dk1"/>
              </a:solidFill>
              <a:latin typeface="Calibri"/>
              <a:ea typeface="Calibri"/>
              <a:cs typeface="Calibri"/>
              <a:sym typeface="Calibri"/>
            </a:endParaRPr>
          </a:p>
        </p:txBody>
      </p:sp>
      <p:pic>
        <p:nvPicPr>
          <p:cNvPr id="280" name="Google Shape;280;g2dafbf3424f_0_108"/>
          <p:cNvPicPr preferRelativeResize="0"/>
          <p:nvPr/>
        </p:nvPicPr>
        <p:blipFill>
          <a:blip r:embed="rId4">
            <a:alphaModFix/>
          </a:blip>
          <a:stretch>
            <a:fillRect/>
          </a:stretch>
        </p:blipFill>
        <p:spPr>
          <a:xfrm>
            <a:off x="699125" y="1493525"/>
            <a:ext cx="10898624" cy="5157200"/>
          </a:xfrm>
          <a:prstGeom prst="rect">
            <a:avLst/>
          </a:prstGeom>
          <a:noFill/>
          <a:ln>
            <a:noFill/>
          </a:ln>
        </p:spPr>
      </p:pic>
      <p:pic>
        <p:nvPicPr>
          <p:cNvPr id="281" name="Google Shape;281;g2dafbf3424f_0_108"/>
          <p:cNvPicPr preferRelativeResize="0"/>
          <p:nvPr/>
        </p:nvPicPr>
        <p:blipFill>
          <a:blip r:embed="rId5">
            <a:alphaModFix/>
          </a:blip>
          <a:stretch>
            <a:fillRect/>
          </a:stretch>
        </p:blipFill>
        <p:spPr>
          <a:xfrm>
            <a:off x="0" y="0"/>
            <a:ext cx="12192000" cy="68580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1591</Words>
  <Application>Microsoft Office PowerPoint</Application>
  <PresentationFormat>Widescreen</PresentationFormat>
  <Paragraphs>199</Paragraphs>
  <Slides>17</Slides>
  <Notes>17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Arial</vt:lpstr>
      <vt:lpstr>Calibri</vt:lpstr>
      <vt:lpstr>Courier New</vt:lpstr>
      <vt:lpstr>Noto Sans Symbols</vt:lpstr>
      <vt:lpstr>Play</vt:lpstr>
      <vt:lpstr>office theme</vt:lpstr>
      <vt:lpstr>1_Office Theme</vt:lpstr>
      <vt:lpstr>Clinical &amp; Employability Skills for Practicum Courses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Linda Stanhope</dc:creator>
  <cp:lastModifiedBy>Linda Stanhope</cp:lastModifiedBy>
  <cp:revision>1</cp:revision>
  <dcterms:created xsi:type="dcterms:W3CDTF">2024-03-12T19:11:02Z</dcterms:created>
  <dcterms:modified xsi:type="dcterms:W3CDTF">2024-07-08T23:55:38Z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0x01010068E07E26E97BE342A55E735CC9839A6A</vt:lpwstr>
  </property>
  <property fmtid="{D5CDD505-2E9C-101B-9397-08002B2CF9AE}" pid="3" name="MediaServiceImageTags">
    <vt:lpwstr/>
  </property>
</Properties>
</file>