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9" r:id="rId4"/>
  </p:sldMasterIdLst>
  <p:notesMasterIdLst>
    <p:notesMasterId r:id="rId30"/>
  </p:notesMasterIdLst>
  <p:handoutMasterIdLst>
    <p:handoutMasterId r:id="rId31"/>
  </p:handoutMasterIdLst>
  <p:sldIdLst>
    <p:sldId id="256" r:id="rId5"/>
    <p:sldId id="292" r:id="rId6"/>
    <p:sldId id="304" r:id="rId7"/>
    <p:sldId id="266" r:id="rId8"/>
    <p:sldId id="305" r:id="rId9"/>
    <p:sldId id="306" r:id="rId10"/>
    <p:sldId id="307" r:id="rId11"/>
    <p:sldId id="303" r:id="rId12"/>
    <p:sldId id="308" r:id="rId13"/>
    <p:sldId id="309" r:id="rId14"/>
    <p:sldId id="310" r:id="rId15"/>
    <p:sldId id="295" r:id="rId16"/>
    <p:sldId id="311" r:id="rId17"/>
    <p:sldId id="313" r:id="rId18"/>
    <p:sldId id="314" r:id="rId19"/>
    <p:sldId id="312" r:id="rId20"/>
    <p:sldId id="293" r:id="rId21"/>
    <p:sldId id="287" r:id="rId22"/>
    <p:sldId id="297" r:id="rId23"/>
    <p:sldId id="298" r:id="rId24"/>
    <p:sldId id="299" r:id="rId25"/>
    <p:sldId id="300" r:id="rId26"/>
    <p:sldId id="301" r:id="rId27"/>
    <p:sldId id="302" r:id="rId28"/>
    <p:sldId id="29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465359"/>
    <a:srgbClr val="96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95388" autoAdjust="0"/>
  </p:normalViewPr>
  <p:slideViewPr>
    <p:cSldViewPr snapToGrid="0" showGuides="1">
      <p:cViewPr>
        <p:scale>
          <a:sx n="49" d="100"/>
          <a:sy n="49" d="100"/>
        </p:scale>
        <p:origin x="1336" y="580"/>
      </p:cViewPr>
      <p:guideLst/>
    </p:cSldViewPr>
  </p:slideViewPr>
  <p:outlineViewPr>
    <p:cViewPr>
      <p:scale>
        <a:sx n="33" d="100"/>
        <a:sy n="33" d="100"/>
      </p:scale>
      <p:origin x="0" y="-498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57"/>
    </p:cViewPr>
  </p:sorterViewPr>
  <p:notesViewPr>
    <p:cSldViewPr snapToGrid="0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C3C3A6-B337-4D83-9CDB-B9C35780FF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79A68-3D73-4695-8C1E-3CDBCB536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7C6B7-F63D-48F8-8C65-A57506B0F13B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5045C-A7CE-41D4-85C5-0E9ACEEF9B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ABD0F-F8EA-4B9F-8647-FC7D4AE3D8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B78DD-9481-4863-BCCC-946573546D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04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9A0FA-2191-4F92-A1E4-6EB4598AC4EC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359F2-43EF-4812-9DC0-98C0B1A40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1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23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46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85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74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078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90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9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75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04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0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156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330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988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070901"/>
            <a:ext cx="11265407" cy="149961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055" y="3103684"/>
            <a:ext cx="11274551" cy="3287971"/>
          </a:xfrm>
          <a:solidFill>
            <a:schemeClr val="accent2"/>
          </a:solidFill>
        </p:spPr>
        <p:txBody>
          <a:bodyPr anchor="t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2819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79"/>
            <a:ext cx="3657600" cy="210085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C87D77D-2EA4-028B-1ACF-E1120CE8F0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7201" y="2862470"/>
            <a:ext cx="3657600" cy="3510898"/>
          </a:xfrm>
        </p:spPr>
        <p:txBody>
          <a:bodyPr anchor="t" anchorCtr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FA45C0-9EBE-13AF-9B5D-9D5F4BF223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2815" y="640080"/>
            <a:ext cx="7491984" cy="5751576"/>
          </a:xfrm>
          <a:custGeom>
            <a:avLst/>
            <a:gdLst>
              <a:gd name="connsiteX0" fmla="*/ 3800341 w 7491984"/>
              <a:gd name="connsiteY0" fmla="*/ 0 h 5751576"/>
              <a:gd name="connsiteX1" fmla="*/ 7491984 w 7491984"/>
              <a:gd name="connsiteY1" fmla="*/ 0 h 5751576"/>
              <a:gd name="connsiteX2" fmla="*/ 7491984 w 7491984"/>
              <a:gd name="connsiteY2" fmla="*/ 5751576 h 5751576"/>
              <a:gd name="connsiteX3" fmla="*/ 3800341 w 7491984"/>
              <a:gd name="connsiteY3" fmla="*/ 5751576 h 5751576"/>
              <a:gd name="connsiteX4" fmla="*/ 0 w 7491984"/>
              <a:gd name="connsiteY4" fmla="*/ 0 h 5751576"/>
              <a:gd name="connsiteX5" fmla="*/ 3696432 w 7491984"/>
              <a:gd name="connsiteY5" fmla="*/ 0 h 5751576"/>
              <a:gd name="connsiteX6" fmla="*/ 3696432 w 7491984"/>
              <a:gd name="connsiteY6" fmla="*/ 5751576 h 5751576"/>
              <a:gd name="connsiteX7" fmla="*/ 0 w 7491984"/>
              <a:gd name="connsiteY7" fmla="*/ 5751576 h 575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91984" h="5751576">
                <a:moveTo>
                  <a:pt x="3800341" y="0"/>
                </a:moveTo>
                <a:lnTo>
                  <a:pt x="7491984" y="0"/>
                </a:lnTo>
                <a:lnTo>
                  <a:pt x="7491984" y="5751576"/>
                </a:lnTo>
                <a:lnTo>
                  <a:pt x="3800341" y="5751576"/>
                </a:lnTo>
                <a:close/>
                <a:moveTo>
                  <a:pt x="0" y="0"/>
                </a:moveTo>
                <a:lnTo>
                  <a:pt x="3696432" y="0"/>
                </a:lnTo>
                <a:lnTo>
                  <a:pt x="3696432" y="5751576"/>
                </a:lnTo>
                <a:lnTo>
                  <a:pt x="0" y="575157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5DDC5FA-EEDB-898F-533E-4094ADA899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79B0359-4B55-D899-E584-A8E6B2ED91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B916D02-76FE-EAED-CC51-A50448811F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682289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1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787D40-90B5-470E-95A2-784F1CB479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580" y="4423702"/>
            <a:ext cx="11292839" cy="1550378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28BC27-38F1-47F3-EC35-7DD8B88A75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80" y="705104"/>
            <a:ext cx="11292840" cy="3643376"/>
          </a:xfrm>
          <a:custGeom>
            <a:avLst/>
            <a:gdLst>
              <a:gd name="connsiteX0" fmla="*/ 7593576 w 11292840"/>
              <a:gd name="connsiteY0" fmla="*/ 0 h 3643376"/>
              <a:gd name="connsiteX1" fmla="*/ 11292840 w 11292840"/>
              <a:gd name="connsiteY1" fmla="*/ 0 h 3643376"/>
              <a:gd name="connsiteX2" fmla="*/ 11292840 w 11292840"/>
              <a:gd name="connsiteY2" fmla="*/ 3643376 h 3643376"/>
              <a:gd name="connsiteX3" fmla="*/ 7593576 w 11292840"/>
              <a:gd name="connsiteY3" fmla="*/ 3643376 h 3643376"/>
              <a:gd name="connsiteX4" fmla="*/ 0 w 11292840"/>
              <a:gd name="connsiteY4" fmla="*/ 0 h 3643376"/>
              <a:gd name="connsiteX5" fmla="*/ 7489667 w 11292840"/>
              <a:gd name="connsiteY5" fmla="*/ 0 h 3643376"/>
              <a:gd name="connsiteX6" fmla="*/ 7489667 w 11292840"/>
              <a:gd name="connsiteY6" fmla="*/ 3643376 h 3643376"/>
              <a:gd name="connsiteX7" fmla="*/ 0 w 11292840"/>
              <a:gd name="connsiteY7" fmla="*/ 3643376 h 364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840" h="3643376">
                <a:moveTo>
                  <a:pt x="7593576" y="0"/>
                </a:moveTo>
                <a:lnTo>
                  <a:pt x="11292840" y="0"/>
                </a:lnTo>
                <a:lnTo>
                  <a:pt x="11292840" y="3643376"/>
                </a:lnTo>
                <a:lnTo>
                  <a:pt x="7593576" y="3643376"/>
                </a:lnTo>
                <a:close/>
                <a:moveTo>
                  <a:pt x="0" y="0"/>
                </a:moveTo>
                <a:lnTo>
                  <a:pt x="7489667" y="0"/>
                </a:lnTo>
                <a:lnTo>
                  <a:pt x="7489667" y="3643376"/>
                </a:lnTo>
                <a:lnTo>
                  <a:pt x="0" y="364337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3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82" y="629920"/>
            <a:ext cx="3606800" cy="2809240"/>
          </a:xfr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81" y="3698240"/>
            <a:ext cx="3606800" cy="2271076"/>
          </a:xfrm>
        </p:spPr>
        <p:txBody>
          <a:bodyPr anchor="t"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2608" y="6423914"/>
            <a:ext cx="1052510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4FD2A1-D363-7C44-2A72-54E8B397D3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36720" y="650240"/>
            <a:ext cx="7518398" cy="5713918"/>
          </a:xfrm>
          <a:custGeom>
            <a:avLst/>
            <a:gdLst>
              <a:gd name="connsiteX0" fmla="*/ 3806436 w 7518398"/>
              <a:gd name="connsiteY0" fmla="*/ 4479475 h 5713918"/>
              <a:gd name="connsiteX1" fmla="*/ 7518398 w 7518398"/>
              <a:gd name="connsiteY1" fmla="*/ 4479475 h 5713918"/>
              <a:gd name="connsiteX2" fmla="*/ 7518398 w 7518398"/>
              <a:gd name="connsiteY2" fmla="*/ 5713918 h 5713918"/>
              <a:gd name="connsiteX3" fmla="*/ 3806436 w 7518398"/>
              <a:gd name="connsiteY3" fmla="*/ 5713918 h 5713918"/>
              <a:gd name="connsiteX4" fmla="*/ 0 w 7518398"/>
              <a:gd name="connsiteY4" fmla="*/ 4479475 h 5713918"/>
              <a:gd name="connsiteX5" fmla="*/ 3702527 w 7518398"/>
              <a:gd name="connsiteY5" fmla="*/ 4479475 h 5713918"/>
              <a:gd name="connsiteX6" fmla="*/ 3702527 w 7518398"/>
              <a:gd name="connsiteY6" fmla="*/ 5713918 h 5713918"/>
              <a:gd name="connsiteX7" fmla="*/ 0 w 7518398"/>
              <a:gd name="connsiteY7" fmla="*/ 5713918 h 5713918"/>
              <a:gd name="connsiteX8" fmla="*/ 3806436 w 7518398"/>
              <a:gd name="connsiteY8" fmla="*/ 0 h 5713918"/>
              <a:gd name="connsiteX9" fmla="*/ 7518398 w 7518398"/>
              <a:gd name="connsiteY9" fmla="*/ 0 h 5713918"/>
              <a:gd name="connsiteX10" fmla="*/ 7518398 w 7518398"/>
              <a:gd name="connsiteY10" fmla="*/ 4379183 h 5713918"/>
              <a:gd name="connsiteX11" fmla="*/ 3806436 w 7518398"/>
              <a:gd name="connsiteY11" fmla="*/ 4379183 h 5713918"/>
              <a:gd name="connsiteX12" fmla="*/ 0 w 7518398"/>
              <a:gd name="connsiteY12" fmla="*/ 0 h 5713918"/>
              <a:gd name="connsiteX13" fmla="*/ 3702527 w 7518398"/>
              <a:gd name="connsiteY13" fmla="*/ 0 h 5713918"/>
              <a:gd name="connsiteX14" fmla="*/ 3702527 w 7518398"/>
              <a:gd name="connsiteY14" fmla="*/ 4379183 h 5713918"/>
              <a:gd name="connsiteX15" fmla="*/ 0 w 7518398"/>
              <a:gd name="connsiteY15" fmla="*/ 4379183 h 57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18398" h="5713918">
                <a:moveTo>
                  <a:pt x="3806436" y="4479475"/>
                </a:moveTo>
                <a:lnTo>
                  <a:pt x="7518398" y="4479475"/>
                </a:lnTo>
                <a:lnTo>
                  <a:pt x="7518398" y="5713918"/>
                </a:lnTo>
                <a:lnTo>
                  <a:pt x="3806436" y="5713918"/>
                </a:lnTo>
                <a:close/>
                <a:moveTo>
                  <a:pt x="0" y="4479475"/>
                </a:moveTo>
                <a:lnTo>
                  <a:pt x="3702527" y="4479475"/>
                </a:lnTo>
                <a:lnTo>
                  <a:pt x="3702527" y="5713918"/>
                </a:lnTo>
                <a:lnTo>
                  <a:pt x="0" y="5713918"/>
                </a:lnTo>
                <a:close/>
                <a:moveTo>
                  <a:pt x="3806436" y="0"/>
                </a:moveTo>
                <a:lnTo>
                  <a:pt x="7518398" y="0"/>
                </a:lnTo>
                <a:lnTo>
                  <a:pt x="7518398" y="4379183"/>
                </a:lnTo>
                <a:lnTo>
                  <a:pt x="3806436" y="4379183"/>
                </a:lnTo>
                <a:close/>
                <a:moveTo>
                  <a:pt x="0" y="0"/>
                </a:moveTo>
                <a:lnTo>
                  <a:pt x="3702527" y="0"/>
                </a:lnTo>
                <a:lnTo>
                  <a:pt x="3702527" y="4379183"/>
                </a:lnTo>
                <a:lnTo>
                  <a:pt x="0" y="43791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79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CC542F-D03C-4537-9B6E-7F653B651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878091"/>
            <a:ext cx="3729789" cy="3440485"/>
          </a:xfrm>
        </p:spPr>
        <p:txBody>
          <a:bodyPr tIns="182880" bIns="182880" anchor="ctr" anchorCtr="0">
            <a:noAutofit/>
          </a:bodyPr>
          <a:lstStyle/>
          <a:p>
            <a:r>
              <a:rPr lang="en-US" dirty="0"/>
              <a:t>Click to add title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0F1D2B-CBE7-6279-2158-7A9F3B5D5C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670560"/>
            <a:ext cx="11267440" cy="2139696"/>
          </a:xfrm>
          <a:custGeom>
            <a:avLst/>
            <a:gdLst>
              <a:gd name="connsiteX0" fmla="*/ 3783068 w 11267440"/>
              <a:gd name="connsiteY0" fmla="*/ 0 h 2139696"/>
              <a:gd name="connsiteX1" fmla="*/ 11267440 w 11267440"/>
              <a:gd name="connsiteY1" fmla="*/ 0 h 2139696"/>
              <a:gd name="connsiteX2" fmla="*/ 11267440 w 11267440"/>
              <a:gd name="connsiteY2" fmla="*/ 2139696 h 2139696"/>
              <a:gd name="connsiteX3" fmla="*/ 3783068 w 11267440"/>
              <a:gd name="connsiteY3" fmla="*/ 2139696 h 2139696"/>
              <a:gd name="connsiteX4" fmla="*/ 0 w 11267440"/>
              <a:gd name="connsiteY4" fmla="*/ 0 h 2139696"/>
              <a:gd name="connsiteX5" fmla="*/ 3677799 w 11267440"/>
              <a:gd name="connsiteY5" fmla="*/ 0 h 2139696"/>
              <a:gd name="connsiteX6" fmla="*/ 3677799 w 11267440"/>
              <a:gd name="connsiteY6" fmla="*/ 2139696 h 2139696"/>
              <a:gd name="connsiteX7" fmla="*/ 0 w 11267440"/>
              <a:gd name="connsiteY7" fmla="*/ 2139696 h 213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67440" h="2139696">
                <a:moveTo>
                  <a:pt x="3783068" y="0"/>
                </a:moveTo>
                <a:lnTo>
                  <a:pt x="11267440" y="0"/>
                </a:lnTo>
                <a:lnTo>
                  <a:pt x="11267440" y="2139696"/>
                </a:lnTo>
                <a:lnTo>
                  <a:pt x="3783068" y="2139696"/>
                </a:lnTo>
                <a:close/>
                <a:moveTo>
                  <a:pt x="0" y="0"/>
                </a:moveTo>
                <a:lnTo>
                  <a:pt x="3677799" y="0"/>
                </a:lnTo>
                <a:lnTo>
                  <a:pt x="3677799" y="2139696"/>
                </a:lnTo>
                <a:lnTo>
                  <a:pt x="0" y="21396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35EE74D-5A60-B83C-5C2D-7B6FEA778FC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05827" y="2878091"/>
            <a:ext cx="7418813" cy="3440485"/>
          </a:xfrm>
        </p:spPr>
        <p:txBody>
          <a:bodyPr anchor="ctr" anchorCtr="0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/>
            </a:lvl1pPr>
            <a:lvl2pPr marL="283464" indent="-283464">
              <a:buFont typeface="Arial" panose="020B0604020202020204" pitchFamily="34" charset="0"/>
              <a:buChar char="•"/>
              <a:defRPr/>
            </a:lvl2pPr>
            <a:lvl3pPr marL="283464" indent="-283464">
              <a:buFont typeface="Arial" panose="020B0604020202020204" pitchFamily="34" charset="0"/>
              <a:buChar char="•"/>
              <a:defRPr/>
            </a:lvl3pPr>
            <a:lvl4pPr marL="283464" indent="-283464">
              <a:buFont typeface="Arial" panose="020B0604020202020204" pitchFamily="34" charset="0"/>
              <a:buChar char="•"/>
              <a:defRPr/>
            </a:lvl4pPr>
            <a:lvl5pPr marL="283464" indent="-28346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CF1FAD-0BAD-2574-3352-B152DF76C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C328E41-645E-D257-FFF3-93344A8E4FA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EF9E45A-6561-C074-14CE-B3B63476D22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72130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583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90880"/>
            <a:ext cx="1126744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CA520B1-DC84-A47D-1F5E-CCD567EB2D8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57200" y="2187362"/>
            <a:ext cx="3657600" cy="3633047"/>
          </a:xfrm>
        </p:spPr>
        <p:txBody>
          <a:bodyPr anchor="t"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914400" indent="-342900">
              <a:buFont typeface="+mj-lt"/>
              <a:buAutoNum type="alphaLcPeriod"/>
              <a:defRPr sz="1800"/>
            </a:lvl2pPr>
            <a:lvl3pPr marL="1371600" indent="-342900">
              <a:buFont typeface="+mj-lt"/>
              <a:buAutoNum type="arabicPeriod"/>
              <a:defRPr sz="1800"/>
            </a:lvl3pPr>
            <a:lvl4pPr marL="1600200" indent="-342900">
              <a:buFont typeface="+mj-lt"/>
              <a:buAutoNum type="alphaLcParenR"/>
              <a:defRPr sz="1800"/>
            </a:lvl4pPr>
            <a:lvl5pPr marL="2057400" indent="-40005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282437" y="2187361"/>
            <a:ext cx="7442203" cy="3633047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0">
              <a:defRPr sz="1800"/>
            </a:lvl2pPr>
            <a:lvl3pPr marL="548640">
              <a:defRPr sz="1800"/>
            </a:lvl3pPr>
            <a:lvl4pPr marL="822960">
              <a:defRPr sz="1800"/>
            </a:lvl4pPr>
            <a:lvl5pPr marL="1097280"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23914"/>
            <a:ext cx="70412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16634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33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219" y="741363"/>
            <a:ext cx="5626579" cy="1286219"/>
          </a:xfr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BE840D-FAED-31D9-AF31-112670D0FA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761684"/>
            <a:ext cx="5171440" cy="5662230"/>
          </a:xfrm>
          <a:custGeom>
            <a:avLst/>
            <a:gdLst>
              <a:gd name="connsiteX0" fmla="*/ 0 w 5171440"/>
              <a:gd name="connsiteY0" fmla="*/ 5056400 h 5662230"/>
              <a:gd name="connsiteX1" fmla="*/ 3685975 w 5171440"/>
              <a:gd name="connsiteY1" fmla="*/ 5056400 h 5662230"/>
              <a:gd name="connsiteX2" fmla="*/ 3685975 w 5171440"/>
              <a:gd name="connsiteY2" fmla="*/ 5662230 h 5662230"/>
              <a:gd name="connsiteX3" fmla="*/ 0 w 5171440"/>
              <a:gd name="connsiteY3" fmla="*/ 5662230 h 5662230"/>
              <a:gd name="connsiteX4" fmla="*/ 3789884 w 5171440"/>
              <a:gd name="connsiteY4" fmla="*/ 0 h 5662230"/>
              <a:gd name="connsiteX5" fmla="*/ 5171440 w 5171440"/>
              <a:gd name="connsiteY5" fmla="*/ 0 h 5662230"/>
              <a:gd name="connsiteX6" fmla="*/ 5171440 w 5171440"/>
              <a:gd name="connsiteY6" fmla="*/ 5662230 h 5662230"/>
              <a:gd name="connsiteX7" fmla="*/ 3789884 w 5171440"/>
              <a:gd name="connsiteY7" fmla="*/ 5662230 h 5662230"/>
              <a:gd name="connsiteX8" fmla="*/ 3789884 w 5171440"/>
              <a:gd name="connsiteY8" fmla="*/ 5056400 h 5662230"/>
              <a:gd name="connsiteX9" fmla="*/ 5168980 w 5171440"/>
              <a:gd name="connsiteY9" fmla="*/ 5056400 h 5662230"/>
              <a:gd name="connsiteX10" fmla="*/ 5168980 w 5171440"/>
              <a:gd name="connsiteY10" fmla="*/ 4956108 h 5662230"/>
              <a:gd name="connsiteX11" fmla="*/ 3789884 w 5171440"/>
              <a:gd name="connsiteY11" fmla="*/ 4956108 h 5662230"/>
              <a:gd name="connsiteX12" fmla="*/ 0 w 5171440"/>
              <a:gd name="connsiteY12" fmla="*/ 0 h 5662230"/>
              <a:gd name="connsiteX13" fmla="*/ 3685975 w 5171440"/>
              <a:gd name="connsiteY13" fmla="*/ 0 h 5662230"/>
              <a:gd name="connsiteX14" fmla="*/ 3685975 w 5171440"/>
              <a:gd name="connsiteY14" fmla="*/ 4956108 h 5662230"/>
              <a:gd name="connsiteX15" fmla="*/ 0 w 5171440"/>
              <a:gd name="connsiteY15" fmla="*/ 4956108 h 566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71440" h="5662230">
                <a:moveTo>
                  <a:pt x="0" y="5056400"/>
                </a:moveTo>
                <a:lnTo>
                  <a:pt x="3685975" y="5056400"/>
                </a:lnTo>
                <a:lnTo>
                  <a:pt x="3685975" y="5662230"/>
                </a:lnTo>
                <a:lnTo>
                  <a:pt x="0" y="5662230"/>
                </a:lnTo>
                <a:close/>
                <a:moveTo>
                  <a:pt x="3789884" y="0"/>
                </a:moveTo>
                <a:lnTo>
                  <a:pt x="5171440" y="0"/>
                </a:lnTo>
                <a:lnTo>
                  <a:pt x="5171440" y="5662230"/>
                </a:lnTo>
                <a:lnTo>
                  <a:pt x="3789884" y="5662230"/>
                </a:lnTo>
                <a:lnTo>
                  <a:pt x="3789884" y="5056400"/>
                </a:lnTo>
                <a:lnTo>
                  <a:pt x="5168980" y="5056400"/>
                </a:lnTo>
                <a:lnTo>
                  <a:pt x="5168980" y="4956108"/>
                </a:lnTo>
                <a:lnTo>
                  <a:pt x="3789884" y="4956108"/>
                </a:lnTo>
                <a:close/>
                <a:moveTo>
                  <a:pt x="0" y="0"/>
                </a:moveTo>
                <a:lnTo>
                  <a:pt x="3685975" y="0"/>
                </a:lnTo>
                <a:lnTo>
                  <a:pt x="3685975" y="4956108"/>
                </a:lnTo>
                <a:lnTo>
                  <a:pt x="0" y="495610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22983C-26B8-DE15-E309-D0E93B8C6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06160" y="2235200"/>
            <a:ext cx="5628639" cy="4188713"/>
          </a:xfrm>
        </p:spPr>
        <p:txBody>
          <a:bodyPr anchor="t" anchorCtr="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2289" y="6423914"/>
            <a:ext cx="1052510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33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1" y="666984"/>
            <a:ext cx="3672970" cy="2125911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A0AD703-0A43-5323-CCB2-832D424EF2D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151" y="2862479"/>
            <a:ext cx="3672970" cy="3491849"/>
          </a:xfrm>
        </p:spPr>
        <p:txBody>
          <a:bodyPr anchor="t" anchorCtr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add text 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27B629-9CBE-3ECF-2D88-F07AACD037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31970" y="666985"/>
            <a:ext cx="7497880" cy="5687344"/>
          </a:xfrm>
          <a:custGeom>
            <a:avLst/>
            <a:gdLst>
              <a:gd name="connsiteX0" fmla="*/ 3803282 w 7497880"/>
              <a:gd name="connsiteY0" fmla="*/ 0 h 5687344"/>
              <a:gd name="connsiteX1" fmla="*/ 7497880 w 7497880"/>
              <a:gd name="connsiteY1" fmla="*/ 0 h 5687344"/>
              <a:gd name="connsiteX2" fmla="*/ 7497880 w 7497880"/>
              <a:gd name="connsiteY2" fmla="*/ 4581885 h 5687344"/>
              <a:gd name="connsiteX3" fmla="*/ 3803282 w 7497880"/>
              <a:gd name="connsiteY3" fmla="*/ 4581885 h 5687344"/>
              <a:gd name="connsiteX4" fmla="*/ 0 w 7497880"/>
              <a:gd name="connsiteY4" fmla="*/ 0 h 5687344"/>
              <a:gd name="connsiteX5" fmla="*/ 3699373 w 7497880"/>
              <a:gd name="connsiteY5" fmla="*/ 0 h 5687344"/>
              <a:gd name="connsiteX6" fmla="*/ 3699373 w 7497880"/>
              <a:gd name="connsiteY6" fmla="*/ 4581885 h 5687344"/>
              <a:gd name="connsiteX7" fmla="*/ 2 w 7497880"/>
              <a:gd name="connsiteY7" fmla="*/ 4581885 h 5687344"/>
              <a:gd name="connsiteX8" fmla="*/ 2 w 7497880"/>
              <a:gd name="connsiteY8" fmla="*/ 4679200 h 5687344"/>
              <a:gd name="connsiteX9" fmla="*/ 3699373 w 7497880"/>
              <a:gd name="connsiteY9" fmla="*/ 4679200 h 5687344"/>
              <a:gd name="connsiteX10" fmla="*/ 3699373 w 7497880"/>
              <a:gd name="connsiteY10" fmla="*/ 5679350 h 5687344"/>
              <a:gd name="connsiteX11" fmla="*/ 3803282 w 7497880"/>
              <a:gd name="connsiteY11" fmla="*/ 5679350 h 5687344"/>
              <a:gd name="connsiteX12" fmla="*/ 3803282 w 7497880"/>
              <a:gd name="connsiteY12" fmla="*/ 4679200 h 5687344"/>
              <a:gd name="connsiteX13" fmla="*/ 7497880 w 7497880"/>
              <a:gd name="connsiteY13" fmla="*/ 4679200 h 5687344"/>
              <a:gd name="connsiteX14" fmla="*/ 7497880 w 7497880"/>
              <a:gd name="connsiteY14" fmla="*/ 5687344 h 5687344"/>
              <a:gd name="connsiteX15" fmla="*/ 0 w 7497880"/>
              <a:gd name="connsiteY15" fmla="*/ 5687344 h 568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97880" h="5687344">
                <a:moveTo>
                  <a:pt x="3803282" y="0"/>
                </a:moveTo>
                <a:lnTo>
                  <a:pt x="7497880" y="0"/>
                </a:lnTo>
                <a:lnTo>
                  <a:pt x="7497880" y="4581885"/>
                </a:lnTo>
                <a:lnTo>
                  <a:pt x="3803282" y="4581885"/>
                </a:lnTo>
                <a:close/>
                <a:moveTo>
                  <a:pt x="0" y="0"/>
                </a:moveTo>
                <a:lnTo>
                  <a:pt x="3699373" y="0"/>
                </a:lnTo>
                <a:lnTo>
                  <a:pt x="3699373" y="4581885"/>
                </a:lnTo>
                <a:lnTo>
                  <a:pt x="2" y="4581885"/>
                </a:lnTo>
                <a:lnTo>
                  <a:pt x="2" y="4679200"/>
                </a:lnTo>
                <a:lnTo>
                  <a:pt x="3699373" y="4679200"/>
                </a:lnTo>
                <a:lnTo>
                  <a:pt x="3699373" y="5679350"/>
                </a:lnTo>
                <a:lnTo>
                  <a:pt x="3803282" y="5679350"/>
                </a:lnTo>
                <a:lnTo>
                  <a:pt x="3803282" y="4679200"/>
                </a:lnTo>
                <a:lnTo>
                  <a:pt x="7497880" y="4679200"/>
                </a:lnTo>
                <a:lnTo>
                  <a:pt x="7497880" y="5687344"/>
                </a:lnTo>
                <a:lnTo>
                  <a:pt x="0" y="56873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to add picture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DD7D93-4C4D-E385-9F8C-40536F0BDE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20XX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99FA72-244D-9DC3-C9B7-E7DAD50A01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5A4F6F-66FD-CDA5-7F8F-F5FD6382CF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77340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923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5753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4896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149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155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7532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0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907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64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57D222-120F-E222-DE7E-B44B0BC1863F}"/>
              </a:ext>
            </a:extLst>
          </p:cNvPr>
          <p:cNvGrpSpPr/>
          <p:nvPr userDrawn="1"/>
        </p:nvGrpSpPr>
        <p:grpSpPr>
          <a:xfrm>
            <a:off x="428696" y="482137"/>
            <a:ext cx="11301155" cy="81191"/>
            <a:chOff x="428696" y="482137"/>
            <a:chExt cx="11301155" cy="811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DF259B-1168-B954-21F8-A08A3C462F3C}"/>
                </a:ext>
              </a:extLst>
            </p:cNvPr>
            <p:cNvSpPr/>
            <p:nvPr/>
          </p:nvSpPr>
          <p:spPr>
            <a:xfrm flipV="1">
              <a:off x="428696" y="482137"/>
              <a:ext cx="3703321" cy="81191"/>
            </a:xfrm>
            <a:prstGeom prst="rect">
              <a:avLst/>
            </a:prstGeom>
            <a:solidFill>
              <a:schemeClr val="accent3"/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5A595C-AA3A-9D82-01BB-7810CE5F7A5E}"/>
                </a:ext>
              </a:extLst>
            </p:cNvPr>
            <p:cNvSpPr/>
            <p:nvPr/>
          </p:nvSpPr>
          <p:spPr>
            <a:xfrm flipV="1">
              <a:off x="4235926" y="482137"/>
              <a:ext cx="3703321" cy="81191"/>
            </a:xfrm>
            <a:prstGeom prst="rect">
              <a:avLst/>
            </a:prstGeom>
            <a:solidFill>
              <a:schemeClr val="accent1"/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78CB63-8F78-566B-8120-9DC73FB7B23B}"/>
                </a:ext>
              </a:extLst>
            </p:cNvPr>
            <p:cNvSpPr/>
            <p:nvPr/>
          </p:nvSpPr>
          <p:spPr>
            <a:xfrm flipV="1">
              <a:off x="8026530" y="482137"/>
              <a:ext cx="3703321" cy="81191"/>
            </a:xfrm>
            <a:prstGeom prst="rect">
              <a:avLst/>
            </a:prstGeom>
            <a:solidFill>
              <a:schemeClr val="accent4"/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091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7" r:id="rId17"/>
    <p:sldLayoutId id="2147483818" r:id="rId18"/>
    <p:sldLayoutId id="2147483822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stethoscope on a clipboard">
            <a:extLst>
              <a:ext uri="{FF2B5EF4-FFF2-40B4-BE49-F238E27FC236}">
                <a16:creationId xmlns:a16="http://schemas.microsoft.com/office/drawing/2014/main" id="{CC4B82FA-2EA0-5319-6B9C-8D78349FCB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5730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612" y="457200"/>
            <a:ext cx="3703320" cy="94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488635B-5F1E-450D-988C-60E58FE5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612" y="457200"/>
            <a:ext cx="3703320" cy="94997"/>
          </a:xfrm>
          <a:prstGeom prst="rect">
            <a:avLst/>
          </a:prstGeom>
          <a:solidFill>
            <a:srgbClr val="3BCAD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798" y="601201"/>
            <a:ext cx="3702134" cy="5791132"/>
          </a:xfrm>
          <a:prstGeom prst="rect">
            <a:avLst/>
          </a:prstGeom>
          <a:solidFill>
            <a:schemeClr val="tx1">
              <a:alpha val="5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194F1D8-917A-408B-9C96-873AE00BF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798" y="601201"/>
            <a:ext cx="3702134" cy="5791132"/>
          </a:xfrm>
          <a:prstGeom prst="rect">
            <a:avLst/>
          </a:prstGeom>
          <a:solidFill>
            <a:srgbClr val="3BCADD">
              <a:alpha val="40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79F0267-9D1C-BDA9-A152-B01CD379F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5733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HOSA events for classroom assignments</a:t>
            </a:r>
            <a:br>
              <a:rPr lang="en-US" sz="3600">
                <a:solidFill>
                  <a:srgbClr val="FFFFFF"/>
                </a:solidFill>
              </a:rPr>
            </a:b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5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6C670-7804-D654-60B8-26AD9B87E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sure to check the topics- some change from year to year- 2023-24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3C60E-6778-D5C8-0F34-E5CB5D0BD2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Researched persuasive writing and speaking- Youth Sports Specialization:  Good or Bad for Athletes?</a:t>
            </a:r>
          </a:p>
          <a:p>
            <a:r>
              <a:rPr lang="en-US" sz="2000" dirty="0"/>
              <a:t>Prepared speaking- Dare to Create! </a:t>
            </a:r>
          </a:p>
          <a:p>
            <a:r>
              <a:rPr lang="en-US" sz="2000" dirty="0"/>
              <a:t>Research Poster- the students decide, but examples include: Community Based Strategies to Reduce Mental Health Stigma, Combating Post-Partum Depression in Teen Moms, Decreasing Juvenile Incarceration Rates by increasing the Presence of Positive Male Role Models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574E0-E4DE-F86B-C9D5-DA45DBC50B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Biomedical Debate- Should Artificial Intelligence in Healthcare be Welcomed or Feared? </a:t>
            </a:r>
          </a:p>
          <a:p>
            <a:r>
              <a:rPr lang="en-US" sz="2000" dirty="0"/>
              <a:t>Public Service Announcement- Fentanyl Will Kill You </a:t>
            </a:r>
          </a:p>
          <a:p>
            <a:r>
              <a:rPr lang="en-US" sz="2000" dirty="0"/>
              <a:t>Mental Health Promotion-  create and publish a social media campaign for their peers centered on building and promoting protective factors around a selected mental health topic.</a:t>
            </a:r>
          </a:p>
        </p:txBody>
      </p:sp>
    </p:spTree>
    <p:extLst>
      <p:ext uri="{BB962C8B-B14F-4D97-AF65-F5344CB8AC3E}">
        <p14:creationId xmlns:p14="http://schemas.microsoft.com/office/powerpoint/2010/main" val="965084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00A41-EC8C-D08B-80B0-07BCE5D33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enlist other teachers at the school to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1E279-77EB-5075-F89C-842D0CE50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5" y="2495295"/>
            <a:ext cx="5194767" cy="3633047"/>
          </a:xfrm>
        </p:spPr>
        <p:txBody>
          <a:bodyPr/>
          <a:lstStyle/>
          <a:p>
            <a:r>
              <a:rPr lang="en-US" sz="2000" dirty="0"/>
              <a:t>What year do English classes learn to write research papers?</a:t>
            </a:r>
          </a:p>
          <a:p>
            <a:r>
              <a:rPr lang="en-US" sz="2000" dirty="0"/>
              <a:t>Does the video marketing class have any students in your class and will one of your topics work for one of their projects?</a:t>
            </a:r>
          </a:p>
          <a:p>
            <a:r>
              <a:rPr lang="en-US" sz="2000" dirty="0"/>
              <a:t>Who teaches agriculture and can help with vet science?</a:t>
            </a:r>
          </a:p>
          <a:p>
            <a:r>
              <a:rPr lang="en-US" sz="2000" dirty="0"/>
              <a:t>Do you have a speech or debate teacher who can include your topic on their list of options?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3A7FA-40D8-DBF6-AA8D-C448693D8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6039" y="1717991"/>
            <a:ext cx="5194769" cy="4143060"/>
          </a:xfrm>
        </p:spPr>
        <p:txBody>
          <a:bodyPr>
            <a:normAutofit/>
          </a:bodyPr>
          <a:lstStyle/>
          <a:p>
            <a:r>
              <a:rPr lang="en-US" sz="2000" dirty="0"/>
              <a:t>Will other teachers/counselors agree to do interviews for you?</a:t>
            </a:r>
          </a:p>
          <a:p>
            <a:r>
              <a:rPr lang="en-US" sz="2000" dirty="0"/>
              <a:t>Is there a community organization that wants to help?</a:t>
            </a:r>
          </a:p>
          <a:p>
            <a:r>
              <a:rPr lang="en-US" sz="2000" dirty="0"/>
              <a:t>Can the photography teacher give a mini class on how to take the best health career photos?</a:t>
            </a:r>
          </a:p>
          <a:p>
            <a:r>
              <a:rPr lang="en-US" sz="2000" dirty="0"/>
              <a:t>Do your school officers have any tips for forensic science?</a:t>
            </a:r>
          </a:p>
        </p:txBody>
      </p:sp>
    </p:spTree>
    <p:extLst>
      <p:ext uri="{BB962C8B-B14F-4D97-AF65-F5344CB8AC3E}">
        <p14:creationId xmlns:p14="http://schemas.microsoft.com/office/powerpoint/2010/main" val="719343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66CF7-69F4-F432-4747-28EF15528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82" y="629920"/>
            <a:ext cx="3606800" cy="1342571"/>
          </a:xfrm>
        </p:spPr>
        <p:txBody>
          <a:bodyPr/>
          <a:lstStyle/>
          <a:p>
            <a:r>
              <a:rPr lang="en-US" dirty="0"/>
              <a:t>Actual Assignments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82E89-DB15-6D26-7098-DA9792B0B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What can I take back to campus and use right away?!?</a:t>
            </a:r>
          </a:p>
        </p:txBody>
      </p:sp>
      <p:pic>
        <p:nvPicPr>
          <p:cNvPr id="21" name="Picture Placeholder 20" descr="A person in a white coat with a stethoscope around her neck">
            <a:extLst>
              <a:ext uri="{FF2B5EF4-FFF2-40B4-BE49-F238E27FC236}">
                <a16:creationId xmlns:a16="http://schemas.microsoft.com/office/drawing/2014/main" id="{244AC564-6A07-A90A-B027-67CD2423BB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54" b="354"/>
          <a:stretch/>
        </p:blipFill>
        <p:spPr/>
      </p:pic>
    </p:spTree>
    <p:extLst>
      <p:ext uri="{BB962C8B-B14F-4D97-AF65-F5344CB8AC3E}">
        <p14:creationId xmlns:p14="http://schemas.microsoft.com/office/powerpoint/2010/main" val="1605306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D4D377-D6EB-5D8A-D3BE-63E077408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Professional Dress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538F63-1331-E031-BBF5-BE1395122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200" y="5145513"/>
            <a:ext cx="3412067" cy="73882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1600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Use the HOSA dress code and see if they are ready </a:t>
            </a:r>
            <a:r>
              <a:rPr lang="en-US" sz="1600" cap="all" dirty="0">
                <a:solidFill>
                  <a:srgbClr val="FFFFFF">
                    <a:alpha val="75000"/>
                  </a:srgbClr>
                </a:solidFill>
              </a:rPr>
              <a:t>for business</a:t>
            </a:r>
            <a:endParaRPr lang="en-US" sz="1600" kern="1200" cap="all" dirty="0">
              <a:solidFill>
                <a:srgbClr val="FFFFFF">
                  <a:alpha val="75000"/>
                </a:srgb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25C7D86B-4DA3-263A-76B9-59221C5C8C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2050" t="13173" r="7924" b="11527"/>
          <a:stretch/>
        </p:blipFill>
        <p:spPr>
          <a:xfrm>
            <a:off x="4578270" y="778049"/>
            <a:ext cx="6892109" cy="543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59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B25C-02D9-934E-4DF3-14B4ED890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Professional Development</a:t>
            </a:r>
            <a:endParaRPr lang="en-US" dirty="0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E75EC42D-633D-9CAC-916E-55B5190A65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705" t="20524" r="16228" b="11209"/>
          <a:stretch/>
        </p:blipFill>
        <p:spPr>
          <a:xfrm>
            <a:off x="5878286" y="259822"/>
            <a:ext cx="5865223" cy="3180242"/>
          </a:xfrm>
        </p:spPr>
      </p:pic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2756E9DE-BC54-2CDE-C557-941064F812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527" t="9122" r="12537" b="16244"/>
          <a:stretch/>
        </p:blipFill>
        <p:spPr>
          <a:xfrm>
            <a:off x="581193" y="1818407"/>
            <a:ext cx="5040192" cy="3179828"/>
          </a:xfr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036621E2-EEBD-2056-9370-FB3B6318B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86" t="12067" r="12337" b="33424"/>
          <a:stretch/>
        </p:blipFill>
        <p:spPr>
          <a:xfrm>
            <a:off x="6570616" y="3739130"/>
            <a:ext cx="5434149" cy="280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72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142EF-BC1B-7763-E385-3844B89F1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Medical Reading- Create a classroom library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8532A-EDAD-6259-C2AF-0471C69B5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513" y="2536031"/>
            <a:ext cx="3123783" cy="3671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 books each year</a:t>
            </a:r>
          </a:p>
          <a:p>
            <a:r>
              <a:rPr lang="en-US" dirty="0">
                <a:solidFill>
                  <a:srgbClr val="FFFFFF"/>
                </a:solidFill>
              </a:rPr>
              <a:t>Quiet Reading time</a:t>
            </a:r>
          </a:p>
          <a:p>
            <a:r>
              <a:rPr lang="en-US" dirty="0">
                <a:solidFill>
                  <a:srgbClr val="FFFFFF"/>
                </a:solidFill>
              </a:rPr>
              <a:t>Book reports</a:t>
            </a:r>
          </a:p>
          <a:p>
            <a:r>
              <a:rPr lang="en-US" dirty="0">
                <a:solidFill>
                  <a:srgbClr val="FFFFFF"/>
                </a:solidFill>
              </a:rPr>
              <a:t>Make up for absences or projects</a:t>
            </a:r>
          </a:p>
          <a:p>
            <a:r>
              <a:rPr lang="en-US" dirty="0">
                <a:solidFill>
                  <a:srgbClr val="FFFFFF"/>
                </a:solidFill>
              </a:rPr>
              <a:t>Suggestions for the school library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9A89F-BFCB-C70E-EDAB-2BC53D8EB3C1}"/>
              </a:ext>
            </a:extLst>
          </p:cNvPr>
          <p:cNvSpPr txBox="1"/>
          <p:nvPr/>
        </p:nvSpPr>
        <p:spPr>
          <a:xfrm>
            <a:off x="4972481" y="1095874"/>
            <a:ext cx="594533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Borrowing Life:  How Scientists, Surgeons, and a War Hero Made the First Successful Organ Transplant a Reality by Shelley Fraser Mickle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Twice as Hard:  The Stories of Black Women Who Fought to Become Physicians, from the Civil War to the 21st Century by Jasmine Brown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Happened to You?:  Conversations on Trauma, Resilience, and Healing by Oprah Winfrey and Bruce D. Perry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Written in Bone:  Hidden Stories in What We Leave Behind by Sue Black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Wisdom of the Bullfrog:  Leadership Made Simple (But Not Easy) by Admiral William H. McRaven </a:t>
            </a:r>
          </a:p>
        </p:txBody>
      </p:sp>
    </p:spTree>
    <p:extLst>
      <p:ext uri="{BB962C8B-B14F-4D97-AF65-F5344CB8AC3E}">
        <p14:creationId xmlns:p14="http://schemas.microsoft.com/office/powerpoint/2010/main" val="2815297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AD00A3-7D10-136E-5748-F21D53EF4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Wednesday WOW- </a:t>
            </a:r>
            <a:r>
              <a:rPr lang="en-US" b="0" kern="12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Whats</a:t>
            </a:r>
            <a:r>
              <a:rPr lang="en-US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going on in the World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8CC160-4EAC-4627-5263-F4AF01EFB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513" y="2536031"/>
            <a:ext cx="3123783" cy="3671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Health Care Issues Exam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6778B8F2-6AE6-F68D-74F2-BA78A101B9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8252" t="10148" r="25048" b="7945"/>
          <a:stretch/>
        </p:blipFill>
        <p:spPr>
          <a:xfrm>
            <a:off x="4149854" y="601200"/>
            <a:ext cx="7595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5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group of surgeons wearing surgical caps and masks">
            <a:extLst>
              <a:ext uri="{FF2B5EF4-FFF2-40B4-BE49-F238E27FC236}">
                <a16:creationId xmlns:a16="http://schemas.microsoft.com/office/drawing/2014/main" id="{6EFD6230-A50E-3A63-7B72-59A8449CAEE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t="35757" b="35757"/>
          <a:stretch/>
        </p:blipFill>
        <p:spPr/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9475E86-FFB0-87BC-084C-C72891615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24651" y="2878091"/>
            <a:ext cx="3899989" cy="3440485"/>
          </a:xfrm>
        </p:spPr>
        <p:txBody>
          <a:bodyPr/>
          <a:lstStyle/>
          <a:p>
            <a:r>
              <a:rPr lang="en-US" dirty="0"/>
              <a:t>Good for any class requiring career explorations</a:t>
            </a:r>
          </a:p>
          <a:p>
            <a:r>
              <a:rPr lang="en-US" dirty="0"/>
              <a:t>USE THE HOSA RUBRIC</a:t>
            </a:r>
          </a:p>
          <a:p>
            <a:r>
              <a:rPr lang="en-US" dirty="0"/>
              <a:t>https://hosa.org/wp-content/uploads/2023/10/23-24-HCD-Final-V2.pdf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618A4-5020-A570-BAAC-71C22849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2211" y="328885"/>
            <a:ext cx="3729789" cy="344048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Health Careers Display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5A9248C-4CEF-C729-B189-250A8A536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6" t="22144" r="23956" b="10862"/>
          <a:stretch/>
        </p:blipFill>
        <p:spPr>
          <a:xfrm>
            <a:off x="603794" y="1933303"/>
            <a:ext cx="5966823" cy="459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20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D715DBBC-70C2-E94B-9B03-12910F0B5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219" y="741363"/>
            <a:ext cx="5626579" cy="747803"/>
          </a:xfrm>
        </p:spPr>
        <p:txBody>
          <a:bodyPr/>
          <a:lstStyle/>
          <a:p>
            <a:r>
              <a:rPr lang="en-US" dirty="0"/>
              <a:t>Help, I need sub plans!!!</a:t>
            </a:r>
          </a:p>
        </p:txBody>
      </p:sp>
      <p:pic>
        <p:nvPicPr>
          <p:cNvPr id="21" name="Picture Placeholder 20" descr="Two people smiling while holding coffee">
            <a:extLst>
              <a:ext uri="{FF2B5EF4-FFF2-40B4-BE49-F238E27FC236}">
                <a16:creationId xmlns:a16="http://schemas.microsoft.com/office/drawing/2014/main" id="{75E7485A-FBCC-4222-2274-2B2A0804BC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8" r="38"/>
          <a:stretch/>
        </p:blipFill>
        <p:spPr/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3AEB1C4-FB60-9B8E-5A02-0BCD2B6E5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160" y="1763486"/>
            <a:ext cx="5628639" cy="4660427"/>
          </a:xfrm>
        </p:spPr>
        <p:txBody>
          <a:bodyPr>
            <a:normAutofit fontScale="85000" lnSpcReduction="10000"/>
          </a:bodyPr>
          <a:lstStyle/>
          <a:p>
            <a:pPr marL="0" indent="0" algn="ctr" fontAlgn="base">
              <a:buNone/>
            </a:pPr>
            <a:endParaRPr lang="en-US" b="0" i="0" cap="all" dirty="0">
              <a:solidFill>
                <a:srgbClr val="333333"/>
              </a:solidFill>
              <a:effectLst/>
              <a:latin typeface="Secular One" panose="020F0502020204030204" pitchFamily="2" charset="-79"/>
              <a:cs typeface="Secular One" panose="020F0502020204030204" pitchFamily="2" charset="-79"/>
            </a:endParaRPr>
          </a:p>
          <a:p>
            <a:pPr algn="l" fontAlgn="base"/>
            <a:r>
              <a:rPr lang="en-US" b="0" i="0" dirty="0">
                <a:effectLst/>
                <a:latin typeface="inherit"/>
              </a:rPr>
              <a:t>HOSA–Future Health Professionals is pleased to provide “on-demand” lessons for HOSA Advisors with a desire to connect HOSA competitive events, career opportunities, and HOSA activities with classroom curriculum.  </a:t>
            </a:r>
          </a:p>
          <a:p>
            <a:pPr algn="l" fontAlgn="base"/>
            <a:r>
              <a:rPr lang="en-US" b="0" i="0" dirty="0">
                <a:effectLst/>
                <a:latin typeface="inherit"/>
              </a:rPr>
              <a:t>The On-Demand Opportunities began as a response to the change in the classroom setting encountered during the COVID-19 Pandemic but continues to be an excellent tool for health and biomedical science instructors / HOSA Advisors to use in their classroom. </a:t>
            </a:r>
          </a:p>
          <a:p>
            <a:pPr algn="l" fontAlgn="base"/>
            <a:r>
              <a:rPr lang="en-US" b="0" i="0" dirty="0">
                <a:effectLst/>
                <a:latin typeface="inherit"/>
              </a:rPr>
              <a:t> From classroom activities, website links, alumni career spotlights, lesson plans, video lessons, what HOSA competitive  event is right for the HOSA member, and engagement strategies, the “on-demand” page supports both HOSA Advisors and members. </a:t>
            </a:r>
          </a:p>
          <a:p>
            <a:pPr marL="0" indent="0">
              <a:buNone/>
            </a:pPr>
            <a:r>
              <a:rPr lang="en-US" dirty="0"/>
              <a:t>(hosa.org)</a:t>
            </a:r>
          </a:p>
        </p:txBody>
      </p:sp>
    </p:spTree>
    <p:extLst>
      <p:ext uri="{BB962C8B-B14F-4D97-AF65-F5344CB8AC3E}">
        <p14:creationId xmlns:p14="http://schemas.microsoft.com/office/powerpoint/2010/main" val="3854442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34A1309-E244-89D7-59B8-6A7297093B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000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6" name="Rectangle 1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31935" y="1397930"/>
            <a:ext cx="6858003" cy="406212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58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23E1E4-7CB2-923B-9D41-672CB85E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667A9A-3428-68BE-D555-0DE1859FDF8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Events I can use in my classroom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Modify the event for the classroom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Assignments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sub plans/ Resources</a:t>
            </a:r>
          </a:p>
        </p:txBody>
      </p:sp>
      <p:pic>
        <p:nvPicPr>
          <p:cNvPr id="34" name="Picture Placeholder 21" descr="A close-up of a stethoscope">
            <a:extLst>
              <a:ext uri="{FF2B5EF4-FFF2-40B4-BE49-F238E27FC236}">
                <a16:creationId xmlns:a16="http://schemas.microsoft.com/office/drawing/2014/main" id="{63F55FD3-B051-BD22-347E-065B72C87E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8" r="148"/>
          <a:stretch/>
        </p:blipFill>
        <p:spPr/>
      </p:pic>
    </p:spTree>
    <p:extLst>
      <p:ext uri="{BB962C8B-B14F-4D97-AF65-F5344CB8AC3E}">
        <p14:creationId xmlns:p14="http://schemas.microsoft.com/office/powerpoint/2010/main" val="2201125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BD5FC-12FD-E036-3108-00C629C9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Hosa.org          Resources         On Demand Classroom Activities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0E200B-DDD8-F68E-4DD0-D6076CB70D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F0502020204030204" pitchFamily="34" charset="0"/>
              </a:rPr>
              <a:t>Career Exploration</a:t>
            </a: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Communication Skills</a:t>
            </a:r>
            <a:endParaRPr lang="en-US" b="1" dirty="0">
              <a:solidFill>
                <a:srgbClr val="2B2C2D"/>
              </a:solidFill>
              <a:latin typeface="PT Sans" panose="020F0502020204030204" pitchFamily="34" charset="0"/>
            </a:endParaRP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 Handwashing </a:t>
            </a: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Health Insurance</a:t>
            </a: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HIPAA</a:t>
            </a:r>
            <a:endParaRPr lang="en-US" b="1" dirty="0">
              <a:solidFill>
                <a:srgbClr val="2B2C2D"/>
              </a:solidFill>
              <a:latin typeface="PT Sans" panose="020B0503020203020204" pitchFamily="34" charset="0"/>
            </a:endParaRP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History &amp; Future of Medicine</a:t>
            </a: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HOSA Website Scavenger Hunt</a:t>
            </a:r>
            <a:endParaRPr lang="en-US" b="1" dirty="0">
              <a:solidFill>
                <a:srgbClr val="2B2C2D"/>
              </a:solidFill>
              <a:latin typeface="PT Sans" panose="020B0503020203020204" pitchFamily="34" charset="0"/>
            </a:endParaRP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Infection Control</a:t>
            </a: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Medical Law &amp; Ethics</a:t>
            </a:r>
            <a:endParaRPr lang="en-US" b="1" dirty="0">
              <a:solidFill>
                <a:srgbClr val="2B2C2D"/>
              </a:solidFill>
              <a:latin typeface="PT Sans" panose="020B0503020203020204" pitchFamily="34" charset="0"/>
            </a:endParaRP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Talking About Mental Health</a:t>
            </a:r>
            <a:endParaRPr lang="en-US" b="1" i="0" dirty="0">
              <a:solidFill>
                <a:srgbClr val="2B2C2D"/>
              </a:solidFill>
              <a:effectLst/>
              <a:latin typeface="PT Sans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2C0D80-0051-3BAD-5CCF-0CED30A9FF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Cardiovascular System</a:t>
            </a: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Cranial Nerves</a:t>
            </a:r>
            <a:endParaRPr lang="en-US" b="1" dirty="0">
              <a:solidFill>
                <a:srgbClr val="2B2C2D"/>
              </a:solidFill>
              <a:latin typeface="PT Sans" panose="020B0503020203020204" pitchFamily="34" charset="0"/>
            </a:endParaRP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 Endocrine System / Diabetes</a:t>
            </a:r>
            <a:endParaRPr lang="en-US" b="1" dirty="0">
              <a:solidFill>
                <a:srgbClr val="2B2C2D"/>
              </a:solidFill>
              <a:latin typeface="PT Sans" panose="020B0503020203020204" pitchFamily="34" charset="0"/>
            </a:endParaRP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Vital Signs</a:t>
            </a: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Medical Math</a:t>
            </a:r>
            <a:endParaRPr lang="en-US" b="1" dirty="0">
              <a:solidFill>
                <a:srgbClr val="2B2C2D"/>
              </a:solidFill>
              <a:latin typeface="PT Sans" panose="020B0503020203020204" pitchFamily="34" charset="0"/>
            </a:endParaRP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How to Get the Job, Admission, Scholarship</a:t>
            </a:r>
          </a:p>
          <a:p>
            <a:r>
              <a:rPr lang="en-US" b="1" i="0" dirty="0">
                <a:solidFill>
                  <a:srgbClr val="333333"/>
                </a:solidFill>
                <a:effectLst/>
                <a:latin typeface="inherit"/>
              </a:rPr>
              <a:t>Fentanyl Kills</a:t>
            </a:r>
            <a:endParaRPr lang="en-US" b="0" i="0" dirty="0">
              <a:solidFill>
                <a:srgbClr val="333333"/>
              </a:solidFill>
              <a:effectLst/>
              <a:latin typeface="PT Sans" panose="020B0503020203020204" pitchFamily="34" charset="0"/>
            </a:endParaRP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Stem Cell Transplant</a:t>
            </a:r>
            <a:endParaRPr lang="en-US" b="1" dirty="0">
              <a:solidFill>
                <a:srgbClr val="2B2C2D"/>
              </a:solidFill>
              <a:latin typeface="PT Sans" panose="020B0503020203020204" pitchFamily="34" charset="0"/>
            </a:endParaRP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Medical Errors</a:t>
            </a:r>
          </a:p>
          <a:p>
            <a:r>
              <a:rPr lang="en-US" b="1" i="0" dirty="0">
                <a:solidFill>
                  <a:srgbClr val="2B2C2D"/>
                </a:solidFill>
                <a:effectLst/>
                <a:latin typeface="PT Sans" panose="020B0503020203020204" pitchFamily="34" charset="0"/>
              </a:rPr>
              <a:t>Oral Health = Overall Health</a:t>
            </a:r>
          </a:p>
          <a:p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F88001-EB15-781D-E558-485234E4B8E6}"/>
              </a:ext>
            </a:extLst>
          </p:cNvPr>
          <p:cNvCxnSpPr>
            <a:cxnSpLocks/>
          </p:cNvCxnSpPr>
          <p:nvPr/>
        </p:nvCxnSpPr>
        <p:spPr>
          <a:xfrm>
            <a:off x="2377440" y="1502228"/>
            <a:ext cx="4702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EB0470-FB21-FE0E-D04C-D11475126692}"/>
              </a:ext>
            </a:extLst>
          </p:cNvPr>
          <p:cNvCxnSpPr>
            <a:cxnSpLocks/>
          </p:cNvCxnSpPr>
          <p:nvPr/>
        </p:nvCxnSpPr>
        <p:spPr>
          <a:xfrm>
            <a:off x="4926875" y="1502228"/>
            <a:ext cx="32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122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420D43E-C2F1-1E11-FCE4-F9E5BA5BB3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1000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29987-D645-C218-1E83-9DC45F43D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015" y="3510896"/>
            <a:ext cx="9558625" cy="30638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highlight>
                  <a:srgbClr val="0000FF"/>
                </a:highlight>
              </a:rPr>
              <a:t>Lets look at Health Insurance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31935" y="1397930"/>
            <a:ext cx="6858003" cy="406212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C2067B-9D28-21F6-D4E3-B8091BEE8E96}"/>
              </a:ext>
            </a:extLst>
          </p:cNvPr>
          <p:cNvCxnSpPr/>
          <p:nvPr/>
        </p:nvCxnSpPr>
        <p:spPr>
          <a:xfrm>
            <a:off x="446534" y="3944983"/>
            <a:ext cx="415615" cy="705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927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0C703-4762-9A95-DB2D-0F358885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Lesson Plan Includes:</a:t>
            </a:r>
            <a:endParaRPr lang="en-US" sz="28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F943ACB2-3FA6-AE25-7D91-5CA6ED5B80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415" t="12000" r="15891" b="9385"/>
          <a:stretch/>
        </p:blipFill>
        <p:spPr>
          <a:xfrm>
            <a:off x="20" y="822960"/>
            <a:ext cx="7537685" cy="5391403"/>
          </a:xfrm>
          <a:prstGeom prst="rect">
            <a:avLst/>
          </a:prstGeom>
        </p:spPr>
      </p:pic>
      <p:sp>
        <p:nvSpPr>
          <p:cNvPr id="31" name="Rectangle 18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3C688-0C1D-F2B5-D8F3-5AC50577E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13433" y="2340864"/>
            <a:ext cx="3568661" cy="36344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Objectives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Timeline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Materials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Instructions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Assessments Included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NCHSE standards alignment</a:t>
            </a:r>
          </a:p>
        </p:txBody>
      </p:sp>
    </p:spTree>
    <p:extLst>
      <p:ext uri="{BB962C8B-B14F-4D97-AF65-F5344CB8AC3E}">
        <p14:creationId xmlns:p14="http://schemas.microsoft.com/office/powerpoint/2010/main" val="114273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8BA40-2666-39BD-1AAC-E5127057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kern="12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Powerpoint</a:t>
            </a:r>
            <a:endParaRPr lang="en-US" sz="2800" b="0" kern="1200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6E7E5-26A6-9500-7AC9-18495ADB6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513" y="2536031"/>
            <a:ext cx="3123783" cy="3671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Includes a video lecture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Video can an also be found on </a:t>
            </a:r>
            <a:r>
              <a:rPr lang="en-US" dirty="0" err="1">
                <a:solidFill>
                  <a:srgbClr val="FFFFFF"/>
                </a:solidFill>
              </a:rPr>
              <a:t>Youtube</a:t>
            </a:r>
            <a:r>
              <a:rPr lang="en-US" dirty="0">
                <a:solidFill>
                  <a:srgbClr val="FFFFFF"/>
                </a:solidFill>
              </a:rPr>
              <a:t> and some in </a:t>
            </a:r>
            <a:r>
              <a:rPr lang="en-US" dirty="0" err="1">
                <a:solidFill>
                  <a:srgbClr val="FFFFFF"/>
                </a:solidFill>
              </a:rPr>
              <a:t>Edpuzzle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527FE344-78BC-C62D-B9ED-7FFA305B32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497" r="9495" b="-2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94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7BDEC3A6-0E7B-3E02-D163-01B25EBC72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172" r="15433" b="2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D022-E1D1-79FB-34C1-D07ED0D0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23" y="850791"/>
            <a:ext cx="3202016" cy="4198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Quiz available in Word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BD31A-3AAC-29CD-A06D-421D13751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2723" y="5545331"/>
            <a:ext cx="3202016" cy="64922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cap="all" dirty="0">
                <a:solidFill>
                  <a:srgbClr val="FFFFFF">
                    <a:alpha val="75000"/>
                  </a:srgbClr>
                </a:solidFill>
              </a:rPr>
              <a:t>Easy to adapt to </a:t>
            </a:r>
            <a:r>
              <a:rPr lang="en-US" sz="1500" cap="all" dirty="0" err="1">
                <a:solidFill>
                  <a:srgbClr val="FFFFFF">
                    <a:alpha val="75000"/>
                  </a:srgbClr>
                </a:solidFill>
              </a:rPr>
              <a:t>schoology</a:t>
            </a:r>
            <a:r>
              <a:rPr lang="en-US" sz="1500" cap="all" dirty="0">
                <a:solidFill>
                  <a:srgbClr val="FFFFFF">
                    <a:alpha val="75000"/>
                  </a:srgbClr>
                </a:solidFill>
              </a:rPr>
              <a:t>, google classroom, </a:t>
            </a:r>
            <a:r>
              <a:rPr lang="en-US" sz="1500" cap="all" dirty="0" err="1">
                <a:solidFill>
                  <a:srgbClr val="FFFFFF">
                    <a:alpha val="75000"/>
                  </a:srgbClr>
                </a:solidFill>
              </a:rPr>
              <a:t>etc</a:t>
            </a:r>
            <a:endParaRPr lang="en-US" sz="1500" cap="all" dirty="0">
              <a:solidFill>
                <a:srgbClr val="FFFFFF">
                  <a:alpha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B045D6AF-532B-394C-0C6F-38B6628CE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9B25D-9615-9332-C32E-4F458417E11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Kristen Adams MEd, ATC, LAT</a:t>
            </a:r>
          </a:p>
          <a:p>
            <a:r>
              <a:rPr lang="en-US" dirty="0"/>
              <a:t>512-665-0963</a:t>
            </a:r>
          </a:p>
          <a:p>
            <a:r>
              <a:rPr lang="en-US" dirty="0"/>
              <a:t>kristen.adams2@cfisd.net</a:t>
            </a:r>
          </a:p>
          <a:p>
            <a:r>
              <a:rPr lang="en-US" dirty="0"/>
              <a:t>kristen.m.black@gmail.com</a:t>
            </a:r>
          </a:p>
        </p:txBody>
      </p:sp>
      <p:pic>
        <p:nvPicPr>
          <p:cNvPr id="23" name="Picture Placeholder 22" descr="A group of people giving each other a high five">
            <a:extLst>
              <a:ext uri="{FF2B5EF4-FFF2-40B4-BE49-F238E27FC236}">
                <a16:creationId xmlns:a16="http://schemas.microsoft.com/office/drawing/2014/main" id="{D92A2E6E-E7AB-92FB-0E6F-133483021C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6095" r="6095"/>
          <a:stretch/>
        </p:blipFill>
        <p:spPr/>
      </p:pic>
    </p:spTree>
    <p:extLst>
      <p:ext uri="{BB962C8B-B14F-4D97-AF65-F5344CB8AC3E}">
        <p14:creationId xmlns:p14="http://schemas.microsoft.com/office/powerpoint/2010/main" val="2770959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Glasses on top of a book">
            <a:extLst>
              <a:ext uri="{FF2B5EF4-FFF2-40B4-BE49-F238E27FC236}">
                <a16:creationId xmlns:a16="http://schemas.microsoft.com/office/drawing/2014/main" id="{145FFEFD-40B2-A6F0-700C-CDCE9EDD8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24" b="177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7DFDB-D806-D195-22AF-D6425E0EE23E}"/>
              </a:ext>
            </a:extLst>
          </p:cNvPr>
          <p:cNvSpPr/>
          <p:nvPr/>
        </p:nvSpPr>
        <p:spPr>
          <a:xfrm>
            <a:off x="483326" y="1149531"/>
            <a:ext cx="3749040" cy="5447212"/>
          </a:xfrm>
          <a:prstGeom prst="rect">
            <a:avLst/>
          </a:prstGeom>
          <a:solidFill>
            <a:srgbClr val="86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3AF38-80ED-0E0A-91C4-6693E03C0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99956"/>
            <a:ext cx="3412067" cy="56568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>
                <a:solidFill>
                  <a:srgbClr val="FFFFFF"/>
                </a:solidFill>
              </a:rPr>
              <a:t>Ask your neighbor 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(4 minutes)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1. What do you teach?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2. which HOSA events compliment that course?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3. Are there any events you already use in the classroom?</a:t>
            </a:r>
          </a:p>
        </p:txBody>
      </p:sp>
    </p:spTree>
    <p:extLst>
      <p:ext uri="{BB962C8B-B14F-4D97-AF65-F5344CB8AC3E}">
        <p14:creationId xmlns:p14="http://schemas.microsoft.com/office/powerpoint/2010/main" val="2470752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68E91FE-1E96-9012-B0A7-9E9605A1D0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Choosing HOSA events to use in the classroom</a:t>
            </a:r>
          </a:p>
        </p:txBody>
      </p:sp>
      <p:pic>
        <p:nvPicPr>
          <p:cNvPr id="19" name="Picture Placeholder 18" descr="A close-up of a person wearing scrubs">
            <a:extLst>
              <a:ext uri="{FF2B5EF4-FFF2-40B4-BE49-F238E27FC236}">
                <a16:creationId xmlns:a16="http://schemas.microsoft.com/office/drawing/2014/main" id="{B92D438B-6D57-86B9-0B77-0CC42EC18F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3" b="163"/>
          <a:stretch/>
        </p:blipFill>
        <p:spPr/>
      </p:pic>
    </p:spTree>
    <p:extLst>
      <p:ext uri="{BB962C8B-B14F-4D97-AF65-F5344CB8AC3E}">
        <p14:creationId xmlns:p14="http://schemas.microsoft.com/office/powerpoint/2010/main" val="172184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801DEF-F37A-0A64-1AAE-52D7F2B7C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280" y="944752"/>
            <a:ext cx="3259016" cy="5052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0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Hosa.org/guidelines/  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F355A5-93F9-1FC8-94D6-88786BF4AB1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1513" y="1449977"/>
            <a:ext cx="3123783" cy="47579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Is my class a HOSA event?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Health Professions Events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Biotech, Nurse Assisting, Dental Science, Medical Assisting, Pharmacy Science, Sports Medicine, etc.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Emergency Preparedness Events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EMT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Health Science Events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Nutrition, Human Growth and Development, Medical Terminology</a:t>
            </a:r>
          </a:p>
          <a:p>
            <a:pPr lvl="2"/>
            <a:endParaRPr lang="en-US" dirty="0">
              <a:solidFill>
                <a:srgbClr val="FFFFFF"/>
              </a:solidFill>
            </a:endParaRPr>
          </a:p>
          <a:p>
            <a:pPr lvl="2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2D165CA5-588A-D629-5E47-E62CB3C0DD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743" t="-908" r="6392" b="-2"/>
          <a:stretch/>
        </p:blipFill>
        <p:spPr>
          <a:xfrm>
            <a:off x="3931296" y="548640"/>
            <a:ext cx="8138784" cy="58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0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8EC2FF9D-1616-AF1B-5C9E-A74F88FDD6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6353" t="53256" r="32649" b="31191"/>
          <a:stretch/>
        </p:blipFill>
        <p:spPr>
          <a:xfrm>
            <a:off x="3996267" y="2651677"/>
            <a:ext cx="8034624" cy="1904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7B6570-6366-9A34-FB30-BAEEBDB4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19049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Lets look at Sports medicine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E8028-F5E6-C377-F981-B8287FB79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200" y="3979334"/>
            <a:ext cx="3412067" cy="1904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Which resources are recommended?</a:t>
            </a:r>
          </a:p>
          <a:p>
            <a:pPr marL="0" indent="0">
              <a:buNone/>
            </a:pPr>
            <a:r>
              <a:rPr lang="en-US" sz="1600" cap="all" dirty="0">
                <a:solidFill>
                  <a:srgbClr val="FFFFFF">
                    <a:alpha val="75000"/>
                  </a:srgbClr>
                </a:solidFill>
              </a:rPr>
              <a:t>Do I use those already in my classroom?</a:t>
            </a:r>
          </a:p>
          <a:p>
            <a:pPr marL="0" indent="0">
              <a:buNone/>
            </a:pPr>
            <a:r>
              <a:rPr lang="en-US" sz="1600" cap="all" dirty="0">
                <a:solidFill>
                  <a:srgbClr val="FFFFFF">
                    <a:alpha val="75000"/>
                  </a:srgbClr>
                </a:solidFill>
              </a:rPr>
              <a:t>Can I order them? (or will my librarian?)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CDBAE1-6CBF-5F0A-A9BA-B7B2B8E07A5B}"/>
              </a:ext>
            </a:extLst>
          </p:cNvPr>
          <p:cNvCxnSpPr/>
          <p:nvPr/>
        </p:nvCxnSpPr>
        <p:spPr>
          <a:xfrm flipH="1">
            <a:off x="6093490" y="1583396"/>
            <a:ext cx="1018903" cy="1054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37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DDF273-E040-4765-AD05-872458E13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41161-8038-B640-2D45-B759186FC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26" y="1419225"/>
            <a:ext cx="4320227" cy="2395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</a:rPr>
              <a:t>What skills are part of the HOSA event?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962F14-330F-2DC0-A1A1-E17E1E329B5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7126" y="4153988"/>
            <a:ext cx="4320228" cy="18549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all" dirty="0">
                <a:solidFill>
                  <a:srgbClr val="FFFFFF">
                    <a:alpha val="75000"/>
                  </a:srgbClr>
                </a:solidFill>
              </a:rPr>
              <a:t>When I teach the skill in class can I use the rubric for students to practice?</a:t>
            </a:r>
          </a:p>
          <a:p>
            <a:pPr marL="0" indent="0">
              <a:buNone/>
            </a:pPr>
            <a:r>
              <a:rPr lang="en-US" cap="all" dirty="0">
                <a:solidFill>
                  <a:srgbClr val="FFFFFF">
                    <a:alpha val="75000"/>
                  </a:srgbClr>
                </a:solidFill>
              </a:rPr>
              <a:t>Did we talk about how to use the rubric?</a:t>
            </a:r>
          </a:p>
        </p:txBody>
      </p:sp>
      <p:pic>
        <p:nvPicPr>
          <p:cNvPr id="8" name="Content Placeholder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288FB77-F779-0FD7-F572-2C11670185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6803" t="31509" r="27710" b="49430"/>
          <a:stretch/>
        </p:blipFill>
        <p:spPr>
          <a:xfrm>
            <a:off x="5524970" y="467435"/>
            <a:ext cx="7242913" cy="1896942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E7660645-784E-62E2-62B9-EC388852B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40" t="22095" r="27461" b="6095"/>
          <a:stretch/>
        </p:blipFill>
        <p:spPr>
          <a:xfrm>
            <a:off x="6345486" y="2039918"/>
            <a:ext cx="5009388" cy="44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73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5" descr="Glasses on top of a book">
            <a:extLst>
              <a:ext uri="{FF2B5EF4-FFF2-40B4-BE49-F238E27FC236}">
                <a16:creationId xmlns:a16="http://schemas.microsoft.com/office/drawing/2014/main" id="{145FFEFD-40B2-A6F0-700C-CDCE9EDD8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24" b="1770"/>
          <a:stretch/>
        </p:blipFill>
        <p:spPr>
          <a:xfrm rot="10800000">
            <a:off x="20" y="-22"/>
            <a:ext cx="12191977" cy="685802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2C818ED-8AE7-4F62-A257-F74600663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659" y="455955"/>
            <a:ext cx="3703320" cy="94997"/>
          </a:xfrm>
          <a:prstGeom prst="rect">
            <a:avLst/>
          </a:prstGeom>
          <a:solidFill>
            <a:srgbClr val="CA5F86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chemeClr val="tx1">
              <a:alpha val="5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DB4AB29-9860-462E-B579-181B5532A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CA5F86">
              <a:alpha val="40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3AF38-80ED-0E0A-91C4-6693E03C0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99956"/>
            <a:ext cx="3412067" cy="56568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300" dirty="0">
                <a:solidFill>
                  <a:srgbClr val="FFFFFF"/>
                </a:solidFill>
              </a:rPr>
              <a:t>Ask your neighbor 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Backwards Design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(4 minutes)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1. What skill or principle do you need to teach?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2. which HOSA events include that skill/topic/ principle?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3. Will you use the entire event or just parts of it?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endParaRPr lang="en-US" sz="2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01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35BA88-3759-B042-1902-6243D45D4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905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What skill do I need to Teach?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C6BF7-C4AB-58A1-8117-13641C390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200" y="2546185"/>
            <a:ext cx="3412067" cy="371061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700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Leadership Events</a:t>
            </a:r>
          </a:p>
          <a:p>
            <a:pPr lvl="1"/>
            <a:r>
              <a:rPr lang="en-US" sz="1700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Writing, photography, interviewing, Persuasive Speaking, Job Search, etc.</a:t>
            </a:r>
          </a:p>
          <a:p>
            <a:r>
              <a:rPr lang="en-US" sz="1700" cap="all" dirty="0">
                <a:solidFill>
                  <a:srgbClr val="FFFFFF">
                    <a:alpha val="75000"/>
                  </a:srgbClr>
                </a:solidFill>
              </a:rPr>
              <a:t>Teamwork events</a:t>
            </a:r>
          </a:p>
          <a:p>
            <a:pPr lvl="1"/>
            <a:r>
              <a:rPr lang="en-US" sz="1700" cap="all" dirty="0">
                <a:solidFill>
                  <a:srgbClr val="FFFFFF">
                    <a:alpha val="75000"/>
                  </a:srgbClr>
                </a:solidFill>
              </a:rPr>
              <a:t>Health careers, problem solving, community awareness, etc.</a:t>
            </a:r>
          </a:p>
          <a:p>
            <a:r>
              <a:rPr lang="en-US" sz="1700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Group Projects</a:t>
            </a:r>
          </a:p>
          <a:p>
            <a:pPr lvl="1"/>
            <a:r>
              <a:rPr lang="en-US" sz="1700" cap="all" dirty="0">
                <a:solidFill>
                  <a:srgbClr val="FFFFFF">
                    <a:alpha val="75000"/>
                  </a:srgbClr>
                </a:solidFill>
              </a:rPr>
              <a:t>Health education, medical innovation, public service announcement</a:t>
            </a:r>
            <a:endParaRPr lang="en-US" sz="1700" kern="1200" cap="all" dirty="0">
              <a:solidFill>
                <a:srgbClr val="FFFFFF">
                  <a:alpha val="75000"/>
                </a:srgbClr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1600" kern="1200" cap="all" dirty="0">
              <a:solidFill>
                <a:srgbClr val="FFFFFF">
                  <a:alpha val="75000"/>
                </a:srgb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F0E9ACFA-21F8-1B38-1CF2-4C7F6D805A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9094" r="2829" b="22995"/>
          <a:stretch/>
        </p:blipFill>
        <p:spPr>
          <a:xfrm>
            <a:off x="4286334" y="370596"/>
            <a:ext cx="7485105" cy="278809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2DD0C62-625C-96BF-489E-AD3686BF3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9" t="28192" r="4841" b="15530"/>
          <a:stretch/>
        </p:blipFill>
        <p:spPr>
          <a:xfrm>
            <a:off x="4469825" y="3033203"/>
            <a:ext cx="7163950" cy="27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6312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D1F84C-D1FD-4B1B-9CFD-8E0D96AC4D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00B2AC-C335-4100-B8B3-2D9F49A7290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0037C456-A6DA-4DEE-A3FB-4EC3058FD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Dividend design</Template>
  <TotalTime>360</TotalTime>
  <Words>1038</Words>
  <Application>Microsoft Office PowerPoint</Application>
  <PresentationFormat>Widescreen</PresentationFormat>
  <Paragraphs>124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Gill Sans MT</vt:lpstr>
      <vt:lpstr>inherit</vt:lpstr>
      <vt:lpstr>PT Sans</vt:lpstr>
      <vt:lpstr>Secular One</vt:lpstr>
      <vt:lpstr>Wingdings 2</vt:lpstr>
      <vt:lpstr>DividendVTI</vt:lpstr>
      <vt:lpstr>HOSA events for classroom assignments </vt:lpstr>
      <vt:lpstr>Agenda </vt:lpstr>
      <vt:lpstr>Ask your neighbor  (4 minutes)  1. What do you teach?  2. which HOSA events compliment that course?  3. Are there any events you already use in the classroom?</vt:lpstr>
      <vt:lpstr>Choosing HOSA events to use in the classroom</vt:lpstr>
      <vt:lpstr>Hosa.org/guidelines/    </vt:lpstr>
      <vt:lpstr>Lets look at Sports medicine</vt:lpstr>
      <vt:lpstr>What skills are part of the HOSA event?</vt:lpstr>
      <vt:lpstr>Ask your neighbor   Backwards Design (4 minutes)  1. What skill or principle do you need to teach?  2. which HOSA events include that skill/topic/ principle?  3. Will you use the entire event or just parts of it?  </vt:lpstr>
      <vt:lpstr>What skill do I need to Teach?</vt:lpstr>
      <vt:lpstr>Be sure to check the topics- some change from year to year- 2023-24</vt:lpstr>
      <vt:lpstr>Can you enlist other teachers at the school to help?</vt:lpstr>
      <vt:lpstr>Actual Assignments</vt:lpstr>
      <vt:lpstr>Professional Dress</vt:lpstr>
      <vt:lpstr>Professional Development</vt:lpstr>
      <vt:lpstr>Medical Reading- Create a classroom library</vt:lpstr>
      <vt:lpstr>Wednesday WOW- Whats going on in the World</vt:lpstr>
      <vt:lpstr>Health Careers Display </vt:lpstr>
      <vt:lpstr>Help, I need sub plans!!!</vt:lpstr>
      <vt:lpstr>PowerPoint Presentation</vt:lpstr>
      <vt:lpstr>Hosa.org          Resources         On Demand Classroom Activities</vt:lpstr>
      <vt:lpstr>Lets look at Health Insurance</vt:lpstr>
      <vt:lpstr>Lesson Plan Includes:</vt:lpstr>
      <vt:lpstr>Powerpoint</vt:lpstr>
      <vt:lpstr>Quiz available in Word</vt:lpstr>
      <vt:lpstr>Thank you</vt:lpstr>
    </vt:vector>
  </TitlesOfParts>
  <Company>CFISD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HOSA events for classroom assignments </dc:title>
  <dc:creator>Kristen Adams</dc:creator>
  <cp:lastModifiedBy>Kristen Adams</cp:lastModifiedBy>
  <cp:revision>1</cp:revision>
  <dcterms:created xsi:type="dcterms:W3CDTF">2024-07-09T15:38:04Z</dcterms:created>
  <dcterms:modified xsi:type="dcterms:W3CDTF">2024-07-09T21:38:06Z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